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  <p:sldMasterId id="2147483726" r:id="rId2"/>
  </p:sldMasterIdLst>
  <p:notesMasterIdLst>
    <p:notesMasterId r:id="rId35"/>
  </p:notesMasterIdLst>
  <p:sldIdLst>
    <p:sldId id="256" r:id="rId3"/>
    <p:sldId id="302" r:id="rId4"/>
    <p:sldId id="303" r:id="rId5"/>
    <p:sldId id="304" r:id="rId6"/>
    <p:sldId id="364" r:id="rId7"/>
    <p:sldId id="362" r:id="rId8"/>
    <p:sldId id="305" r:id="rId9"/>
    <p:sldId id="306" r:id="rId10"/>
    <p:sldId id="363" r:id="rId11"/>
    <p:sldId id="361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58" r:id="rId20"/>
    <p:sldId id="359" r:id="rId21"/>
    <p:sldId id="315" r:id="rId22"/>
    <p:sldId id="318" r:id="rId23"/>
    <p:sldId id="319" r:id="rId24"/>
    <p:sldId id="320" r:id="rId25"/>
    <p:sldId id="321" r:id="rId26"/>
    <p:sldId id="322" r:id="rId27"/>
    <p:sldId id="325" r:id="rId28"/>
    <p:sldId id="324" r:id="rId29"/>
    <p:sldId id="360" r:id="rId30"/>
    <p:sldId id="347" r:id="rId31"/>
    <p:sldId id="348" r:id="rId32"/>
    <p:sldId id="349" r:id="rId33"/>
    <p:sldId id="350" r:id="rId3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en-US"/>
              <a:t>04/15/12</a:t>
            </a:r>
          </a:p>
        </p:txBody>
      </p:sp>
      <p:sp>
        <p:nvSpPr>
          <p:cNvPr id="1065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Calibri" charset="0"/>
              </a:defRPr>
            </a:lvl1pPr>
          </a:lstStyle>
          <a:p>
            <a:pPr>
              <a:defRPr/>
            </a:pPr>
            <a:fld id="{6D8C89EE-A8C6-40A4-954A-5725650DD9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26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EFA331-9777-407A-8B07-508E1C6DE0E7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2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15FCFE-9874-4459-81DD-355ECFF57B1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770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F89AC03-573D-4EA8-A042-39EECC44059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872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783992-29FF-4B3F-A126-ED60D15725B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97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4E08E9-8489-48D3-A938-2918CEFE99EC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077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DEB19D-93F0-43DB-89D2-19CD96DEFC37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179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28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545B81-A23B-4367-9157-DC15FF4ABFE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282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2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38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B1B7F7-EB2D-4482-BF48-99223F4DC2B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384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58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3576D7-8C13-4927-87FF-79689CA3416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589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4600E5-6200-491A-9023-53F83A80D60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4600E5-6200-491A-9023-53F83A80D60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0217DE-DC0A-4D12-A19E-B0B7BDBF7961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360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Ook wel reduce (Python), inject (Ruby/Smalltalk), accumulate (C++) genoemd.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Voorbeeld  van eerste klasse operaties is bv. lijst filteren met boolean functie. Anders moet telkens met for loop.</a:t>
            </a:r>
          </a:p>
        </p:txBody>
      </p:sp>
      <p:sp>
        <p:nvSpPr>
          <p:cNvPr id="15360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32B04E-D167-498D-9B11-3720DA66A8B1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4600E5-6200-491A-9023-53F83A80D60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2F41AD-73B7-47AE-90A9-B06D4AA04FF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998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Backticks betekenen infix notatie</a:t>
            </a:r>
          </a:p>
        </p:txBody>
      </p:sp>
      <p:sp>
        <p:nvSpPr>
          <p:cNvPr id="1699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9AC18-5A79-4B7D-96A3-73F6B55188AA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06675F-C818-4924-B36B-AB4B8619DFB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101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2A7F9D-51AE-4F5C-A4A6-463A9F314896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203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AE288D-8E08-471C-A0FE-E52AAAD08AE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306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6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BE77AE-026A-42EF-B281-21F75F40B8CD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0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nl-NL" smtClean="0">
              <a:latin typeface="Calibri" charset="0"/>
              <a:ea typeface="ＭＳ Ｐゴシック" charset="-128"/>
            </a:endParaRPr>
          </a:p>
        </p:txBody>
      </p:sp>
      <p:sp>
        <p:nvSpPr>
          <p:cNvPr id="17408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836BB5-9BE1-4109-8654-90D251FCB903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C05AE0-3460-48C4-8559-8657F6AB260D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71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073801-9D9A-400D-82AF-82EEAC838A2C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61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996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07221D-4961-4285-8C9A-D912B984F0F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996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5C6EDD-945E-4E2E-BD50-784554A9724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07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C02A9E-BE4E-413B-82CD-DA9262D372D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462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77E7ED-74AD-402A-9DB3-C160C55D7A0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17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FDBC3A-3C56-47DB-8745-6444D8953D3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27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216273-CB26-4CC5-9C4A-4272F5F14A8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56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nl-NL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15565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AEBAB8-8317-4BD6-AD8D-675184992665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216273-CB26-4CC5-9C4A-4272F5F14A8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56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nl-NL" smtClean="0">
              <a:latin typeface="Calibri" charset="0"/>
              <a:ea typeface="ＭＳ Ｐゴシック" charset="-128"/>
            </a:endParaRPr>
          </a:p>
        </p:txBody>
      </p:sp>
      <p:sp>
        <p:nvSpPr>
          <p:cNvPr id="15565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AEBAB8-8317-4BD6-AD8D-675184992665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216273-CB26-4CC5-9C4A-4272F5F14A8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56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nl-NL" smtClean="0">
              <a:latin typeface="Calibri" charset="0"/>
              <a:ea typeface="ＭＳ Ｐゴシック" charset="-128"/>
            </a:endParaRPr>
          </a:p>
        </p:txBody>
      </p:sp>
      <p:sp>
        <p:nvSpPr>
          <p:cNvPr id="15565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AEBAB8-8317-4BD6-AD8D-675184992665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5BEA30-DDCD-40DC-80F6-628F66804F9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667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15FCFE-9874-4459-81DD-355ECFF57B1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770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15FCFE-9874-4459-81DD-355ECFF57B1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770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C384E-C7B6-4621-BF8F-904FA140D36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ED88D-2692-4066-8B49-09C600F785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57398-22F8-428F-BCBC-F4D47176DA3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C384E-C7B6-4621-BF8F-904FA140D36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C9DF6-07F7-4DF2-A1B7-10A9E3AD4D8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41AD1-977C-4B0D-9A80-7EC19C8D72C2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F4E8A-FCE2-4BE1-B1AD-09B29645BACC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7DD1C-633C-4AE1-A02C-D59444D9DC2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C34A6-EA04-4A4F-A96A-2A80EE3BD4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0824F-5944-41F8-ABDC-D1466861C31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165B9-CFB6-4937-BB9D-7E2D81F9CF4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C9DF6-07F7-4DF2-A1B7-10A9E3AD4D8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A96C-6C9F-4FC9-9FD3-72020BAC966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ED88D-2692-4066-8B49-09C600F785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57398-22F8-428F-BCBC-F4D47176DA3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41AD1-977C-4B0D-9A80-7EC19C8D72C2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F4E8A-FCE2-4BE1-B1AD-09B29645BACC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7DD1C-633C-4AE1-A02C-D59444D9DC2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C34A6-EA04-4A4F-A96A-2A80EE3BD4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0824F-5944-41F8-ABDC-D1466861C31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165B9-CFB6-4937-BB9D-7E2D81F9CF4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A96C-6C9F-4FC9-9FD3-72020BAC966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73F623-9785-4B6D-931A-5572AA9B6E7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73F623-9785-4B6D-931A-5572AA9B6E7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7950" y="6381750"/>
            <a:ext cx="6940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nl-NL" sz="1200">
                <a:solidFill>
                  <a:srgbClr val="000000"/>
                </a:solidFill>
              </a:rPr>
              <a:t>Bron: Kris Luyten en Jo Vermeulen - Expertise Centrum voor Digitale Media - Universiteit Hasselt</a:t>
            </a:r>
          </a:p>
          <a:p>
            <a:pPr algn="ctr"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sz="3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9813" y="1215544"/>
            <a:ext cx="7772400" cy="1829761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Functioneel </a:t>
            </a:r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week 2</a:t>
            </a:r>
            <a:endParaRPr lang="nl-NL" dirty="0"/>
          </a:p>
        </p:txBody>
      </p:sp>
      <p:sp>
        <p:nvSpPr>
          <p:cNvPr id="9220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nl-NL" smtClean="0"/>
              <a:t>T. Busker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9552" y="1676400"/>
            <a:ext cx="7004248" cy="39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2 [10,4,3]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(2-10) [4,3]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((2-10)-4) [3]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(((2-10)-4)-3) []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((2-10)-4)-3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(-8-4)-3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-12-3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-15</a:t>
            </a: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780088" y="5019675"/>
            <a:ext cx="3133725" cy="1068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1" i="1">
                <a:solidFill>
                  <a:srgbClr val="FF0000"/>
                </a:solidFill>
                <a:latin typeface="Calibri" charset="0"/>
              </a:rPr>
              <a:t>-</a:t>
            </a:r>
            <a:r>
              <a:rPr lang="en-US" sz="3200" i="1">
                <a:solidFill>
                  <a:srgbClr val="000000"/>
                </a:solidFill>
                <a:latin typeface="Calibri" charset="0"/>
              </a:rPr>
              <a:t>   niet associatief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856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1828800" y="2133600"/>
            <a:ext cx="51054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:: (a-&gt;b) -&gt; [a] -&gt; [b]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[] = []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(x:xs) = f x : map f xs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5105400" y="5029200"/>
            <a:ext cx="3581400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>
                <a:latin typeface="Calibri" charset="0"/>
              </a:rPr>
              <a:t>Map past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functie</a:t>
            </a:r>
            <a:r>
              <a:rPr lang="en-US" i="1" dirty="0">
                <a:latin typeface="Calibri" charset="0"/>
              </a:rPr>
              <a:t> toe op elk element van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lijst</a:t>
            </a:r>
            <a:endParaRPr lang="en-US" i="1" dirty="0">
              <a:latin typeface="Calibri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nl-NL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828800" y="2133600"/>
            <a:ext cx="51054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:: </a:t>
            </a:r>
            <a:r>
              <a:rPr lang="en-US" sz="3600">
                <a:solidFill>
                  <a:srgbClr val="C0504D"/>
                </a:solidFill>
                <a:latin typeface="Calibri" charset="0"/>
              </a:rPr>
              <a:t>(a-&gt;b)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-&gt; [a] -&gt; [b]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[] = []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(x:xs) = f x : map f xs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5105400" y="5029200"/>
            <a:ext cx="3581400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>
                <a:latin typeface="Calibri" charset="0"/>
              </a:rPr>
              <a:t>Map past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functie</a:t>
            </a:r>
            <a:r>
              <a:rPr lang="en-US" i="1" dirty="0">
                <a:latin typeface="Calibri" charset="0"/>
              </a:rPr>
              <a:t> toe op elk element van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lijst</a:t>
            </a:r>
            <a:endParaRPr lang="en-US" i="1" dirty="0">
              <a:latin typeface="Calibri" charset="0"/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6019800" y="274638"/>
            <a:ext cx="2667000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 err="1">
                <a:latin typeface="Calibri" charset="0"/>
              </a:rPr>
              <a:t>Functie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als</a:t>
            </a:r>
            <a:r>
              <a:rPr lang="en-US" i="1" dirty="0">
                <a:latin typeface="Calibri" charset="0"/>
              </a:rPr>
              <a:t> argument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nl-NL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828800" y="2133600"/>
            <a:ext cx="51054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:: (</a:t>
            </a:r>
            <a:r>
              <a:rPr lang="en-US" sz="3600">
                <a:solidFill>
                  <a:srgbClr val="C0504D"/>
                </a:solidFill>
                <a:latin typeface="Calibri" charset="0"/>
              </a:rPr>
              <a:t>a-&gt;b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) -&gt; [a] -&gt; [b]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[] = []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(x:xs) = f x : map f xs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5105400" y="5029200"/>
            <a:ext cx="3581400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>
                <a:latin typeface="Calibri" charset="0"/>
              </a:rPr>
              <a:t>Map past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functie</a:t>
            </a:r>
            <a:r>
              <a:rPr lang="en-US" i="1" dirty="0">
                <a:latin typeface="Calibri" charset="0"/>
              </a:rPr>
              <a:t> toe op elk element van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lijst</a:t>
            </a:r>
            <a:endParaRPr lang="en-US" i="1" dirty="0">
              <a:latin typeface="Calibri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4819667" y="332656"/>
            <a:ext cx="3886200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 err="1">
                <a:latin typeface="Calibri" charset="0"/>
              </a:rPr>
              <a:t>Functie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mapt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een</a:t>
            </a:r>
            <a:r>
              <a:rPr lang="en-US" i="1" dirty="0">
                <a:latin typeface="Calibri" charset="0"/>
              </a:rPr>
              <a:t> type a </a:t>
            </a:r>
            <a:r>
              <a:rPr lang="en-US" i="1" dirty="0" err="1">
                <a:latin typeface="Calibri" charset="0"/>
              </a:rPr>
              <a:t>naar</a:t>
            </a:r>
            <a:r>
              <a:rPr lang="en-US" i="1" dirty="0">
                <a:latin typeface="Calibri" charset="0"/>
              </a:rPr>
              <a:t> type b</a:t>
            </a:r>
            <a:endParaRPr lang="en-US" sz="3200" i="1" dirty="0"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828800" y="2133600"/>
            <a:ext cx="51054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:: (a-&gt;b) -&gt; </a:t>
            </a:r>
            <a:r>
              <a:rPr lang="en-US" sz="3600">
                <a:solidFill>
                  <a:srgbClr val="C0504D"/>
                </a:solidFill>
                <a:latin typeface="Calibri" charset="0"/>
              </a:rPr>
              <a:t>[a] -&gt; [b]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[] = []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map f (x:xs) = f x : map f xs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705350" y="404664"/>
            <a:ext cx="4381500" cy="101784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000" i="1" dirty="0" err="1">
                <a:latin typeface="Calibri" charset="0"/>
              </a:rPr>
              <a:t>Lijst</a:t>
            </a:r>
            <a:r>
              <a:rPr lang="en-US" sz="2000" i="1" dirty="0">
                <a:latin typeface="Calibri" charset="0"/>
              </a:rPr>
              <a:t> met </a:t>
            </a:r>
            <a:r>
              <a:rPr lang="en-US" sz="2000" i="1" dirty="0" err="1">
                <a:latin typeface="Calibri" charset="0"/>
              </a:rPr>
              <a:t>elementen</a:t>
            </a:r>
            <a:r>
              <a:rPr lang="en-US" sz="2000" i="1" dirty="0">
                <a:latin typeface="Calibri" charset="0"/>
              </a:rPr>
              <a:t> van type a </a:t>
            </a:r>
            <a:r>
              <a:rPr lang="en-US" sz="2000" i="1" dirty="0" err="1">
                <a:latin typeface="Calibri" charset="0"/>
              </a:rPr>
              <a:t>wordt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i="1" dirty="0" err="1">
                <a:latin typeface="Calibri" charset="0"/>
              </a:rPr>
              <a:t>omgezet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i="1" dirty="0" err="1">
                <a:latin typeface="Calibri" charset="0"/>
              </a:rPr>
              <a:t>naar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i="1" dirty="0" err="1">
                <a:latin typeface="Calibri" charset="0"/>
              </a:rPr>
              <a:t>lijst</a:t>
            </a:r>
            <a:r>
              <a:rPr lang="en-US" sz="2000" i="1" dirty="0">
                <a:latin typeface="Calibri" charset="0"/>
              </a:rPr>
              <a:t> met </a:t>
            </a:r>
            <a:r>
              <a:rPr lang="en-US" sz="2000" i="1" dirty="0" err="1">
                <a:latin typeface="Calibri" charset="0"/>
              </a:rPr>
              <a:t>elementen</a:t>
            </a:r>
            <a:r>
              <a:rPr lang="en-US" sz="2000" i="1" dirty="0">
                <a:latin typeface="Calibri" charset="0"/>
              </a:rPr>
              <a:t> van type b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066800" y="2197100"/>
            <a:ext cx="7620000" cy="1387176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add x y = x + y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main = print (map (add 1) [3,4,5,6,7,8])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1066800" y="1828800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map.hs</a:t>
            </a:r>
            <a:endParaRPr lang="en-US" sz="1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1066800" y="4722314"/>
            <a:ext cx="7620000" cy="120251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ghc –o map map.hs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./map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[4,5,6,7,8,9]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1066800" y="4354014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066800" y="2197100"/>
            <a:ext cx="7620000" cy="956288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main = print (map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fac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[0,1,4,5,3,2])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1066800" y="1828800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map2.hs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1066800" y="4106863"/>
            <a:ext cx="7620000" cy="120251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ghc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–o map2 map2.hs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./map2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[1,1,24,120,6,2]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1066800" y="3738563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map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848872" cy="458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</a:t>
            </a:r>
            <a:r>
              <a:rPr lang="nl-NL" dirty="0" err="1" smtClean="0"/>
              <a:t>uicksort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>
                    <p:tgtEl>
                      <p:spTgt spid="62466"/>
                    </p:tgtEl>
                  </p:cond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611560" y="1417638"/>
            <a:ext cx="8280920" cy="2679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 -&gt;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[] = []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x:xs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[y | y&lt;-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, y&lt;=x] ++ [x] ++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[y | y&lt;-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, y&gt;x]</a:t>
            </a:r>
          </a:p>
          <a:p>
            <a:pPr eaLnBrk="1" hangingPunct="1"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[-4,5,9,9,1,25,6,3])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7325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611560" y="1417638"/>
            <a:ext cx="8280920" cy="2679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 -&gt;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[] = []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dirty="0" err="1">
                <a:solidFill>
                  <a:schemeClr val="accent3"/>
                </a:solidFill>
                <a:latin typeface="Courier New" charset="0"/>
              </a:rPr>
              <a:t>x:xs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[y | y&lt;-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, y&lt;=x] ++ </a:t>
            </a:r>
            <a:r>
              <a:rPr lang="en-US" dirty="0">
                <a:solidFill>
                  <a:schemeClr val="accent3"/>
                </a:solidFill>
                <a:latin typeface="Courier New" charset="0"/>
              </a:rPr>
              <a:t>[x]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++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[y | y&lt;-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, y&gt;x]</a:t>
            </a:r>
          </a:p>
          <a:p>
            <a:pPr eaLnBrk="1" hangingPunct="1"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[-4,5,9,9,1,25,6,3])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9810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009900" y="4473575"/>
            <a:ext cx="1295400" cy="525401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C0504D"/>
                </a:solidFill>
                <a:latin typeface="Courier New" charset="0"/>
              </a:rPr>
              <a:t>+ 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100</a:t>
            </a:r>
            <a:endParaRPr lang="en-US" sz="2800" dirty="0">
              <a:solidFill>
                <a:srgbClr val="C0504D"/>
              </a:solidFill>
              <a:latin typeface="Courier New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495800" y="4473575"/>
            <a:ext cx="3276600" cy="525401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1F497D"/>
                </a:solidFill>
                <a:latin typeface="Courier New" charset="0"/>
              </a:rPr>
              <a:t>1:0:3:5:10</a:t>
            </a: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:[]</a:t>
            </a:r>
            <a:endParaRPr lang="en-US" sz="2800" dirty="0">
              <a:solidFill>
                <a:srgbClr val="1F497D"/>
              </a:solidFill>
              <a:latin typeface="Courier New" charset="0"/>
            </a:endParaRP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2895600" y="5343525"/>
            <a:ext cx="4876800" cy="525401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1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+</a:t>
            </a: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0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+</a:t>
            </a: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3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+</a:t>
            </a: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5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+</a:t>
            </a:r>
            <a:r>
              <a:rPr lang="en-US" sz="2800" dirty="0" smtClean="0">
                <a:solidFill>
                  <a:srgbClr val="1F497D"/>
                </a:solidFill>
                <a:latin typeface="Courier New" charset="0"/>
              </a:rPr>
              <a:t>10</a:t>
            </a:r>
            <a:r>
              <a:rPr lang="en-US" sz="2800" dirty="0" smtClean="0">
                <a:solidFill>
                  <a:srgbClr val="C0504D"/>
                </a:solidFill>
                <a:latin typeface="Courier New" charset="0"/>
              </a:rPr>
              <a:t>+100</a:t>
            </a:r>
            <a:endParaRPr lang="en-US" sz="2800" dirty="0">
              <a:solidFill>
                <a:srgbClr val="C0504D"/>
              </a:solidFill>
              <a:latin typeface="Courier New" charset="0"/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1066800" y="4473575"/>
            <a:ext cx="1828800" cy="525401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 charset="0"/>
              </a:rPr>
              <a:t>foldr</a:t>
            </a:r>
            <a:endParaRPr lang="en-US" sz="2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2895600" y="6019800"/>
            <a:ext cx="4876800" cy="525401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charset="0"/>
              </a:rPr>
              <a:t>119</a:t>
            </a:r>
            <a:endParaRPr lang="en-US" sz="2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foldr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667942"/>
          </a:xfrm>
        </p:spPr>
        <p:txBody>
          <a:bodyPr/>
          <a:lstStyle/>
          <a:p>
            <a:r>
              <a:rPr lang="nl-NL" dirty="0" smtClean="0"/>
              <a:t>Pas operatie toe op de elementen van een lijst</a:t>
            </a:r>
          </a:p>
          <a:p>
            <a:pPr lvl="1"/>
            <a:r>
              <a:rPr lang="nl-NL" dirty="0" smtClean="0"/>
              <a:t>Operaties zijn eerste klasse waardes in een functionele programmeertaal!</a:t>
            </a:r>
          </a:p>
          <a:p>
            <a:r>
              <a:rPr lang="nl-NL" dirty="0" err="1" smtClean="0"/>
              <a:t>foldr</a:t>
            </a:r>
            <a:r>
              <a:rPr lang="nl-NL" dirty="0" smtClean="0"/>
              <a:t> vervangt “:” door een operatie en [] door een initieel element</a:t>
            </a:r>
          </a:p>
          <a:p>
            <a:pPr lvl="1"/>
            <a:r>
              <a:rPr lang="nl-NL" dirty="0" err="1" smtClean="0"/>
              <a:t>foldr</a:t>
            </a:r>
            <a:r>
              <a:rPr lang="nl-NL" dirty="0" smtClean="0"/>
              <a:t> is rechts-associatief</a:t>
            </a:r>
          </a:p>
          <a:p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611560" y="1417638"/>
            <a:ext cx="8280920" cy="2679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 -&gt;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[] = []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x:xs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charset="0"/>
              </a:rPr>
              <a:t>[y | y&lt;-</a:t>
            </a:r>
            <a:r>
              <a:rPr lang="en-US" dirty="0" err="1">
                <a:solidFill>
                  <a:schemeClr val="accent3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chemeClr val="accent3"/>
                </a:solidFill>
                <a:latin typeface="Courier New" charset="0"/>
              </a:rPr>
              <a:t> , y&lt;=x]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++ [x] ++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charset="0"/>
              </a:rPr>
              <a:t>[y | y&lt;-</a:t>
            </a:r>
            <a:r>
              <a:rPr lang="en-US" dirty="0" err="1">
                <a:solidFill>
                  <a:schemeClr val="accent3"/>
                </a:solidFill>
                <a:latin typeface="Courier New" charset="0"/>
              </a:rPr>
              <a:t>xs</a:t>
            </a:r>
            <a:r>
              <a:rPr lang="en-US" dirty="0">
                <a:solidFill>
                  <a:schemeClr val="accent3"/>
                </a:solidFill>
                <a:latin typeface="Courier New" charset="0"/>
              </a:rPr>
              <a:t> , y&gt;x]</a:t>
            </a:r>
          </a:p>
          <a:p>
            <a:pPr eaLnBrk="1" hangingPunct="1"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[-4,5,9,9,1,25,6,3])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quicksort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09600" y="1557338"/>
            <a:ext cx="8077200" cy="194117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isVeelvoudVanDrie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Bool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isVeelvoudVanDrie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x = (x `mod` 3 == 0)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([x| x&lt;-[1,8,9,999,5,6,2718]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					,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				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isVeelvoudVanDrie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x)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609600" y="1189038"/>
            <a:ext cx="14478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compr.hs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594387" y="4504804"/>
            <a:ext cx="7010400" cy="120251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ghc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–o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compr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compr.hs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./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compr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[9,999,6,2718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594387" y="4134917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List </a:t>
            </a:r>
            <a:r>
              <a:rPr lang="nl-NL" dirty="0" err="1" smtClean="0"/>
              <a:t>comprehension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1066800" y="1417638"/>
            <a:ext cx="7825680" cy="194117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]-&gt;[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]-&gt;[(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Int,Int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l r = [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 | x &lt;- l , y &lt;-r,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										x*x==y ]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[1,0,2,4,7,5] [1,0,4,8,37,25])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066800" y="1046125"/>
            <a:ext cx="1921024" cy="37151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sqrtpairs.hs</a:t>
            </a:r>
            <a:endParaRPr lang="en-US" sz="1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1054901" y="4365104"/>
            <a:ext cx="7010400" cy="1557338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ghc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–o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sqrtpairs.hs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./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[(1,1),(0,0),(2,4),(5,25)]</a:t>
            </a:r>
          </a:p>
          <a:p>
            <a:pPr eaLnBrk="1" hangingPunct="1"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1054901" y="3995217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List </a:t>
            </a:r>
            <a:r>
              <a:rPr lang="nl-NL" dirty="0" err="1" smtClean="0"/>
              <a:t>comprehension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List comprehension</a:t>
            </a: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827584" y="1417638"/>
            <a:ext cx="7848600" cy="194117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]-&gt;[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]-&gt;[(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Int,Int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l r = [ 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) | x &lt;- l , y &lt;-r,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												x*x==y, y&gt;x ]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main = print (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[1,0,2,4,7,5] [1,0,4,8,37,25])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827584" y="1049338"/>
            <a:ext cx="1921024" cy="37151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sqrtpairs2.hs</a:t>
            </a: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827584" y="4309520"/>
            <a:ext cx="7848600" cy="1557338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ghc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–o sqrtpairs2 sqrtpairs2.hs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./sqrtpairs2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</a:rPr>
              <a:t>$&gt; [(2,4),(5,25)]</a:t>
            </a:r>
          </a:p>
          <a:p>
            <a:pPr eaLnBrk="1" hangingPunct="1"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827584" y="3933056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List comprehension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604448" cy="1633397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:: [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]-&gt;[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]-&gt;[(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Int,Int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)]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l r = [ ((x*2),(y*3)) | </a:t>
            </a:r>
            <a:br>
              <a:rPr lang="en-US" sz="20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										x &lt;- l , y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&lt;- 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										x*x==y, y&gt;x ]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main = print (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sqrtPairs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[1,0,2,4,7,5] [1,0,4,8,37,25])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539687" y="1039549"/>
            <a:ext cx="1993032" cy="37151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sqrtpairs3.hs</a:t>
            </a: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539687" y="4445372"/>
            <a:ext cx="7848600" cy="1557338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ghc –o sqrtpairs3 sqrtpairs3.hs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./sqrtpairs3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[(4,12),(10,75)]</a:t>
            </a:r>
          </a:p>
          <a:p>
            <a:pPr eaLnBrk="1" hangingPunct="1"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528630" y="4077072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Condities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in de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functie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Gelijkaardig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met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een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switch statement in C</a:t>
            </a:r>
          </a:p>
          <a:p>
            <a:pPr eaLnBrk="1" hangingPunct="1">
              <a:spcBef>
                <a:spcPts val="800"/>
              </a:spcBef>
              <a:buFont typeface="Arial" charset="0"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 charset="0"/>
              </a:rPr>
              <a:t>Evaluatie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gebeurt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alibri" charset="0"/>
              </a:rPr>
              <a:t>na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pattern matching!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440230" y="3317856"/>
            <a:ext cx="8229600" cy="181806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mijnmax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::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Int</a:t>
            </a:r>
            <a:endParaRPr lang="en-US" sz="28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mijnmax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x y 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		| x &gt;= y			= x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		| otherwise	= y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440230" y="2946343"/>
            <a:ext cx="1954560" cy="37151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mijnmax.hs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Guards: switch met pattern matching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935038" y="1430338"/>
            <a:ext cx="6962775" cy="224895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functie_naam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functie_args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| guard1 = expressie_bij_guard1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| guard2 = expressie_bij_guard2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| guard3 = expressie_bij_guard1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…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| otherwise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expressie_bij_otherwise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925513" y="4371975"/>
            <a:ext cx="6958012" cy="224895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functie_naam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functie_args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if guard1 then expressie_bij_guard1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else if guard2 then expressie_bij_guard2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else if guard3 then expressie_bij_guard1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…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	else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expressie_bij_otherwise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335213" y="3781425"/>
            <a:ext cx="3562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Betekent dus hetzelfde als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Guards</a:t>
            </a:r>
            <a:r>
              <a:rPr lang="nl-NL" dirty="0" smtClean="0"/>
              <a:t>: switch met </a:t>
            </a:r>
            <a:r>
              <a:rPr lang="nl-NL" dirty="0" err="1" smtClean="0"/>
              <a:t>pattern</a:t>
            </a:r>
            <a:r>
              <a:rPr lang="nl-NL" dirty="0" smtClean="0"/>
              <a:t> matching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65100" y="1978933"/>
            <a:ext cx="8388424" cy="181806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fac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n 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	| n==0  = 1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	| otherwise = n *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fac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(n-1)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main = print (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fac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42)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465100" y="1610633"/>
            <a:ext cx="216024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facg.hs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465100" y="4376060"/>
            <a:ext cx="8388424" cy="1571842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ghc –o facg facg.hs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./fac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$&gt;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1405006117752879898543142606244511569936384000000000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465100" y="3995515"/>
            <a:ext cx="12192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174625" y="6211888"/>
            <a:ext cx="89693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Op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hoeveel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manieren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kan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men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deze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functie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wel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niet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schrijven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? http://www.willamette.edu/~fruehr/haskell/evolution.html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Guards: switch met pattern matching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Referenties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Haskell: The Craft of Functional Programming (second edition), Simon Thompson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Haskell Wikibook; http://en.wikibooks.org/wiki/Haskell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gentle introduction to Haskell, Paul Hudak, John Peterson, Joseph Fasel; http://www.haskell.org/tutorial/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Yet Another Haskell Tutorial: http://en.wikibooks.org/wiki/Haskell/YAHT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http://www.haskell.org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Voor de beslagen programmeur: The Haskell School of Expression: Learning Functional Programming through Multimedia, Paul Hudak, http://www.haskell.org/soe/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Leuk om te weten: Wearing the hair shirt: a retrospective on Haskell, Simon Peyton Jones. http://research.microsoft.com/~simonpj/papers/haskell-retrospective/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83568" y="2133600"/>
            <a:ext cx="8003232" cy="222726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ourier New" charset="0"/>
              </a:rPr>
              <a:t>Prelude&gt;foldr (*) 1 [2,5,4]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ourier New" charset="0"/>
              </a:rPr>
              <a:t>40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ourier New" charset="0"/>
              </a:rPr>
              <a:t>Prelude&gt;foldr (-) 2 [10,4,3]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ourier New" charset="0"/>
              </a:rPr>
              <a:t>7</a:t>
            </a:r>
          </a:p>
          <a:p>
            <a:pPr eaLnBrk="1" hangingPunct="1">
              <a:buClrTx/>
              <a:buFontTx/>
              <a:buNone/>
            </a:pP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83568" y="1765300"/>
            <a:ext cx="29718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Interactive shell 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5572944" y="4764495"/>
            <a:ext cx="3113856" cy="12025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i="1" dirty="0" err="1">
                <a:latin typeface="Calibri" charset="0"/>
              </a:rPr>
              <a:t>foldr</a:t>
            </a:r>
            <a:r>
              <a:rPr lang="en-US" i="1" dirty="0">
                <a:latin typeface="Calibri" charset="0"/>
              </a:rPr>
              <a:t> is </a:t>
            </a:r>
            <a:r>
              <a:rPr lang="en-US" i="1" dirty="0" err="1">
                <a:latin typeface="Calibri" charset="0"/>
              </a:rPr>
              <a:t>rechts</a:t>
            </a:r>
            <a:r>
              <a:rPr lang="en-US" i="1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associatief</a:t>
            </a:r>
            <a:endParaRPr lang="en-US" i="1" dirty="0">
              <a:latin typeface="Calibri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i="1" dirty="0">
                <a:latin typeface="Calibri" charset="0"/>
              </a:rPr>
              <a:t>http://foldr.com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83568" y="4797152"/>
            <a:ext cx="4889376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:: (a -&gt; b -&gt; b) -&gt; b -&gt; [a] -&gt; b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u []     = u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u (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x:xs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 = op x (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u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xs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foldr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Ook interessant (1)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2265363"/>
            <a:ext cx="1905000" cy="250507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94225" y="6080125"/>
            <a:ext cx="40973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200">
                <a:solidFill>
                  <a:srgbClr val="000000"/>
                </a:solidFill>
                <a:latin typeface="Calibri" charset="0"/>
              </a:rPr>
              <a:t>http://book.realworldhaskell.org/</a:t>
            </a:r>
          </a:p>
        </p:txBody>
      </p:sp>
      <p:pic>
        <p:nvPicPr>
          <p:cNvPr id="1034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452563"/>
            <a:ext cx="3194050" cy="41322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315913" y="5940425"/>
            <a:ext cx="4097337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200">
                <a:solidFill>
                  <a:srgbClr val="000000"/>
                </a:solidFill>
                <a:latin typeface="Calibri" charset="0"/>
              </a:rPr>
              <a:t>http://www.cs.chalmers.se/~rjmh/Papers/whyfp.html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Ook interessant (2)</a:t>
            </a: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238500" y="4791075"/>
            <a:ext cx="26670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800">
                <a:solidFill>
                  <a:srgbClr val="000000"/>
                </a:solidFill>
                <a:latin typeface="Calibri" charset="0"/>
              </a:rPr>
              <a:t>A taste of Haskell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1762125" y="5911850"/>
            <a:ext cx="561975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http://research.microsoft.com/en-us/um/people/simonpj/papers/haskell-tutorial/</a:t>
            </a:r>
          </a:p>
        </p:txBody>
      </p:sp>
      <p:pic>
        <p:nvPicPr>
          <p:cNvPr id="1044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582738"/>
            <a:ext cx="4562475" cy="280352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Ook interessant (3)</a:t>
            </a: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1484313" y="5911850"/>
            <a:ext cx="61753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>
                <a:solidFill>
                  <a:srgbClr val="000000"/>
                </a:solidFill>
                <a:latin typeface="Calibri" charset="0"/>
              </a:rPr>
              <a:t>http://labs.google.com/papers/mapreduce.html</a:t>
            </a: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296988"/>
            <a:ext cx="3432175" cy="4445000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0" y="1484784"/>
            <a:ext cx="9144000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</a:t>
            </a:r>
            <a:r>
              <a:rPr lang="en-US" sz="2000" b="1" u="sng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 [False, True, False]</a:t>
            </a: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</a:t>
            </a:r>
            <a:r>
              <a:rPr lang="en-US" sz="2000" b="1" u="sng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 [True, False])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((||) True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 (||) </a:t>
            </a:r>
            <a:r>
              <a:rPr lang="en-US" sz="2000" b="1" u="sng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 [False]))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((||) True ((||)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False (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</a:t>
            </a:r>
            <a:r>
              <a:rPr lang="en-US" sz="2000" b="1" u="sng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[])))</a:t>
            </a: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((||) True ((||) False </a:t>
            </a:r>
            <a:r>
              <a:rPr lang="en-US" sz="2000" b="1" u="sng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))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((||) True False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(||) False True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pitchFamily="49" charset="0"/>
              </a:rPr>
              <a:t>True</a:t>
            </a: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foldr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11560" y="1676400"/>
            <a:ext cx="7848872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[10,4,3]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[4,3])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[3]))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(3 -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[])))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(3 - 2))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(4 - 1)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– 3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7</a:t>
            </a: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5006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11560" y="1676400"/>
            <a:ext cx="7848872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[10,4,3]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[4,3])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[3]))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(3 - (</a:t>
            </a:r>
            <a:r>
              <a:rPr lang="en-US" sz="2800" dirty="0" err="1">
                <a:solidFill>
                  <a:srgbClr val="000000"/>
                </a:solidFill>
                <a:latin typeface="Courier" pitchFamily="49" charset="0"/>
              </a:rPr>
              <a:t>foldr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 (-) 2 [])))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(3 - 2))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10 - (4 - 1)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10 – 3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7</a:t>
            </a: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5780088" y="5019675"/>
            <a:ext cx="2432050" cy="1555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1" i="1">
                <a:solidFill>
                  <a:srgbClr val="00B050"/>
                </a:solidFill>
                <a:latin typeface="Calibri" charset="0"/>
              </a:rPr>
              <a:t>+</a:t>
            </a:r>
            <a:r>
              <a:rPr lang="en-US" sz="3200" i="1">
                <a:solidFill>
                  <a:srgbClr val="000000"/>
                </a:solidFill>
                <a:latin typeface="Calibri" charset="0"/>
              </a:rPr>
              <a:t>  associatief</a:t>
            </a:r>
          </a:p>
          <a:p>
            <a:pPr eaLnBrk="1" hangingPunct="1">
              <a:buClrTx/>
              <a:buFontTx/>
              <a:buNone/>
            </a:pPr>
            <a:r>
              <a:rPr lang="en-US" sz="3200" b="1" i="1">
                <a:solidFill>
                  <a:srgbClr val="FF0000"/>
                </a:solidFill>
                <a:latin typeface="Calibri" charset="0"/>
              </a:rPr>
              <a:t>-</a:t>
            </a:r>
            <a:r>
              <a:rPr lang="en-US" sz="3200" i="1">
                <a:solidFill>
                  <a:srgbClr val="000000"/>
                </a:solidFill>
                <a:latin typeface="Calibri" charset="0"/>
              </a:rPr>
              <a:t>   niet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76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11560" y="2133600"/>
            <a:ext cx="8075240" cy="2227263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Prelude&gt;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foldl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(*) 1 [2,5,4]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40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Prelude&gt;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</a:rPr>
              <a:t>foldl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 (-) 2 [10,4,3]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urier New" charset="0"/>
              </a:rPr>
              <a:t>7</a:t>
            </a: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11560" y="1765300"/>
            <a:ext cx="2971800" cy="368300"/>
          </a:xfrm>
          <a:prstGeom prst="rect">
            <a:avLst/>
          </a:prstGeom>
          <a:noFill/>
          <a:ln w="936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Interactive shell 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403776" y="4612611"/>
            <a:ext cx="3283024" cy="8331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 err="1">
                <a:latin typeface="Calibri" charset="0"/>
              </a:rPr>
              <a:t>foldl</a:t>
            </a:r>
            <a:r>
              <a:rPr lang="en-US" dirty="0">
                <a:latin typeface="Calibri" charset="0"/>
              </a:rPr>
              <a:t> is links </a:t>
            </a:r>
            <a:r>
              <a:rPr lang="en-US" dirty="0" err="1">
                <a:latin typeface="Calibri" charset="0"/>
              </a:rPr>
              <a:t>associatief</a:t>
            </a:r>
            <a:endParaRPr lang="en-US" dirty="0">
              <a:latin typeface="Calibri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i="1" dirty="0">
                <a:latin typeface="Calibri" charset="0"/>
              </a:rPr>
              <a:t>http://foldl.com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611560" y="4484200"/>
            <a:ext cx="468052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:: (a -&gt; b -&gt; a) -&gt; a -&gt; [b] -&gt; 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u []     = u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u (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x:xs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op (op u x)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xs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foldl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9552" y="1676400"/>
            <a:ext cx="7004248" cy="39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2 [10,4,3]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(2-10) [4,3]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((2-10)-4) [3]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 (-) (((2-10)-4)-3) []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((2-10)-4)-3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(-8-4)-3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-12-3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" pitchFamily="49" charset="0"/>
              </a:rPr>
              <a:t>-15</a:t>
            </a: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foldl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9552" y="1676400"/>
            <a:ext cx="8604448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(||) 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False, False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, False]</a:t>
            </a:r>
            <a:endParaRPr lang="en-US" sz="2000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(||) (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 || False)[False, False]</a:t>
            </a:r>
            <a:endParaRPr lang="en-US" sz="2000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(||) ((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 ||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False) || False) [False]</a:t>
            </a:r>
            <a:endParaRPr lang="en-US" sz="2000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urier" pitchFamily="49" charset="0"/>
              </a:rPr>
              <a:t>foldl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(||) (((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 || False) || False )|| False) 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</a:rPr>
              <a:t>[]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((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False</a:t>
            </a: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</a:rPr>
              <a:t>|| False) || False) || False</a:t>
            </a:r>
            <a:endParaRPr lang="en-US" sz="2000" dirty="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foldl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8341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7636</TotalTime>
  <Words>1348</Words>
  <Application>Microsoft Office PowerPoint</Application>
  <PresentationFormat>Diavoorstelling (4:3)</PresentationFormat>
  <Paragraphs>320</Paragraphs>
  <Slides>32</Slides>
  <Notes>31</Notes>
  <HiddenSlides>2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32</vt:i4>
      </vt:variant>
    </vt:vector>
  </HeadingPairs>
  <TitlesOfParts>
    <vt:vector size="34" baseType="lpstr">
      <vt:lpstr>Helderheid</vt:lpstr>
      <vt:lpstr>1_Helderheid</vt:lpstr>
      <vt:lpstr>Functioneel Programmeren week 2</vt:lpstr>
      <vt:lpstr>foldr</vt:lpstr>
      <vt:lpstr>foldr</vt:lpstr>
      <vt:lpstr>foldr</vt:lpstr>
      <vt:lpstr>foldr</vt:lpstr>
      <vt:lpstr>foldr</vt:lpstr>
      <vt:lpstr>foldl</vt:lpstr>
      <vt:lpstr>foldl</vt:lpstr>
      <vt:lpstr>foldl</vt:lpstr>
      <vt:lpstr>foldl</vt:lpstr>
      <vt:lpstr>PowerPoint-presentatie</vt:lpstr>
      <vt:lpstr>PowerPoint-presentatie</vt:lpstr>
      <vt:lpstr>Map</vt:lpstr>
      <vt:lpstr>Map</vt:lpstr>
      <vt:lpstr>map</vt:lpstr>
      <vt:lpstr>map</vt:lpstr>
      <vt:lpstr>Quicksort</vt:lpstr>
      <vt:lpstr>quicksort</vt:lpstr>
      <vt:lpstr>quicksort</vt:lpstr>
      <vt:lpstr>quicksort</vt:lpstr>
      <vt:lpstr>List comprehension</vt:lpstr>
      <vt:lpstr>List comprehension</vt:lpstr>
      <vt:lpstr>PowerPoint-presentatie</vt:lpstr>
      <vt:lpstr>PowerPoint-presentatie</vt:lpstr>
      <vt:lpstr>Guards: switch met pattern matching</vt:lpstr>
      <vt:lpstr>Guards: switch met pattern matching</vt:lpstr>
      <vt:lpstr>Guards: switch met pattern matching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Functioneel Programmeren</dc:title>
  <dc:creator>Kris Luyten</dc:creator>
  <cp:lastModifiedBy>BusAL</cp:lastModifiedBy>
  <cp:revision>492</cp:revision>
  <cp:lastPrinted>1601-01-01T00:00:00Z</cp:lastPrinted>
  <dcterms:created xsi:type="dcterms:W3CDTF">2009-05-20T21:23:53Z</dcterms:created>
  <dcterms:modified xsi:type="dcterms:W3CDTF">2015-03-09T14:52:46Z</dcterms:modified>
</cp:coreProperties>
</file>