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772400" cy="100584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2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76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111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86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41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24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15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610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047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58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9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96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031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219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585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46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820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24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26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109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97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16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312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047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081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897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08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481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317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693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25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9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5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047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70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0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27" name="CustomShape 2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r>
              <a:rPr lang="nl-NL"/>
              <a:t>26-02-14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41280214-FF16-432F-B477-5DA7FEE5516B}" type="slidenum">
              <a:rPr lang="nl-NL"/>
              <a:pPr>
                <a:defRPr/>
              </a:pPr>
              <a:t>‹nr.›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1" name="PlaceHolder 6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the title text format</a:t>
            </a:r>
            <a:endParaRPr lang="nl-NL" altLang="nl-NL" smtClean="0"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047038" cy="3976687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ustomShape 1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51" name="CustomShape 2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52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the title text formatKlik om de stijl te bewerken</a:t>
            </a:r>
            <a:endParaRPr lang="nl-NL" altLang="nl-NL" smtClean="0"/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r>
              <a:rPr lang="nl-NL"/>
              <a:t>26-02-14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D5985C23-5198-46D3-9138-7EF4EAF56F67}" type="slidenum">
              <a:rPr lang="nl-NL"/>
              <a:pPr>
                <a:defRPr/>
              </a:pPr>
              <a:t>‹nr.›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047038" cy="3976687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ustomShape 1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075" name="CustomShape 2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076" name="PlaceHolder 3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the title text formatKlik om de stijl te bewerken</a:t>
            </a:r>
            <a:endParaRPr lang="nl-NL" altLang="nl-NL" smtClean="0"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r>
              <a:rPr lang="en-US"/>
              <a:t>Seventh Outline LevelKlik om de modelstijlen te bewerken</a:t>
            </a:r>
            <a:endParaRPr/>
          </a:p>
          <a:p>
            <a:pPr lvl="1"/>
            <a:r>
              <a:rPr lang="en-US"/>
              <a:t>Tweede niveau</a:t>
            </a:r>
            <a:endParaRPr/>
          </a:p>
          <a:p>
            <a:pPr lvl="1"/>
            <a:r>
              <a:rPr lang="en-US"/>
              <a:t>Derde niveau</a:t>
            </a:r>
            <a:endParaRPr/>
          </a:p>
          <a:p>
            <a:pPr lvl="2"/>
            <a:r>
              <a:rPr lang="en-US"/>
              <a:t>Vierde niveau</a:t>
            </a:r>
            <a:endParaRPr/>
          </a:p>
          <a:p>
            <a:pPr lvl="3"/>
            <a:r>
              <a:rPr lang="en-US"/>
              <a:t>Vijfde niveau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r>
              <a:rPr lang="nl-NL"/>
              <a:t>26-02-14</a:t>
            </a:r>
            <a:endParaRPr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2E460347-2DA2-47FA-8C5B-BA06B261CE0A}" type="slidenum">
              <a:rPr lang="nl-NL"/>
              <a:pPr>
                <a:defRPr/>
              </a:pPr>
              <a:t>‹nr.›</a:t>
            </a:fld>
            <a:endParaRPr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91427EE9-C3D3-4FEA-938E-E2D7F37953B6}" type="slidenum">
              <a:rPr lang="nl-NL" altLang="nl-NL">
                <a:solidFill>
                  <a:srgbClr val="000000"/>
                </a:solidFill>
              </a:rPr>
              <a:pPr/>
              <a:t>1</a:t>
            </a:fld>
            <a:endParaRPr lang="nl-NL" altLang="nl-NL"/>
          </a:p>
        </p:txBody>
      </p:sp>
      <p:sp>
        <p:nvSpPr>
          <p:cNvPr id="40963" name="CustomShape 2"/>
          <p:cNvSpPr>
            <a:spLocks noChangeArrowheads="1"/>
          </p:cNvSpPr>
          <p:nvPr/>
        </p:nvSpPr>
        <p:spPr bwMode="auto">
          <a:xfrm>
            <a:off x="115888" y="1001713"/>
            <a:ext cx="89106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3600" b="1">
                <a:solidFill>
                  <a:srgbClr val="242852"/>
                </a:solidFill>
                <a:latin typeface="Arial Black" pitchFamily="34" charset="0"/>
              </a:rPr>
              <a:t>PROGRAMMING IN HASKELL</a:t>
            </a:r>
            <a:endParaRPr lang="nl-NL" altLang="nl-NL"/>
          </a:p>
        </p:txBody>
      </p:sp>
      <p:sp>
        <p:nvSpPr>
          <p:cNvPr id="40964" name="CustomShap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3200">
                <a:solidFill>
                  <a:srgbClr val="000000"/>
                </a:solidFill>
                <a:latin typeface="Tahoma" pitchFamily="34" charset="0"/>
              </a:rPr>
              <a:t>Types and Classes</a:t>
            </a:r>
            <a:endParaRPr lang="nl-NL" altLang="nl-NL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853E781A-DB95-4C9E-8F4E-9A30E0ADAD35}" type="slidenum">
              <a:rPr lang="nl-NL" altLang="nl-NL">
                <a:solidFill>
                  <a:srgbClr val="000000"/>
                </a:solidFill>
              </a:rPr>
              <a:pPr/>
              <a:t>10</a:t>
            </a:fld>
            <a:endParaRPr lang="nl-NL" altLang="nl-NL"/>
          </a:p>
        </p:txBody>
      </p:sp>
      <p:sp>
        <p:nvSpPr>
          <p:cNvPr id="50179" name="CustomShap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The type of a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tuple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encodes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its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size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:</a:t>
            </a:r>
            <a:endParaRPr lang="nl-NL" altLang="nl-NL" dirty="0"/>
          </a:p>
        </p:txBody>
      </p:sp>
      <p:sp>
        <p:nvSpPr>
          <p:cNvPr id="50180" name="CustomShape 3"/>
          <p:cNvSpPr>
            <a:spLocks noChangeArrowheads="1"/>
          </p:cNvSpPr>
          <p:nvPr/>
        </p:nvSpPr>
        <p:spPr bwMode="auto">
          <a:xfrm>
            <a:off x="1223963" y="2352675"/>
            <a:ext cx="7131050" cy="129698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    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Bool,Bool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False,True,False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Bool,Bool,Bool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50181" name="CustomShape 4"/>
          <p:cNvSpPr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(’a’,(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,’b’))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,(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Bool,Char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))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(True,[’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a’,’b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’])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,[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])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50182" name="CustomShape 5"/>
          <p:cNvSpPr>
            <a:spLocks noChangeArrowheads="1"/>
          </p:cNvSpPr>
          <p:nvPr/>
        </p:nvSpPr>
        <p:spPr bwMode="auto">
          <a:xfrm>
            <a:off x="347663" y="458788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50183" name="CustomShape 6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The type of the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components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is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unrestricted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:</a:t>
            </a:r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Function Types</a:t>
            </a:r>
            <a:endParaRPr lang="nl-NL" altLang="nl-NL"/>
          </a:p>
        </p:txBody>
      </p:sp>
      <p:sp>
        <p:nvSpPr>
          <p:cNvPr id="51203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F2CE2F20-07E5-45AC-ACA5-33ED9C8FC6CF}" type="slidenum">
              <a:rPr lang="nl-NL" altLang="nl-NL">
                <a:solidFill>
                  <a:srgbClr val="000000"/>
                </a:solidFill>
              </a:rPr>
              <a:pPr/>
              <a:t>11</a:t>
            </a:fld>
            <a:endParaRPr lang="nl-NL" altLang="nl-NL"/>
          </a:p>
        </p:txBody>
      </p:sp>
      <p:sp>
        <p:nvSpPr>
          <p:cNvPr id="51204" name="CustomShape 3"/>
          <p:cNvSpPr>
            <a:spLocks noChangeArrowheads="1"/>
          </p:cNvSpPr>
          <p:nvPr/>
        </p:nvSpPr>
        <p:spPr bwMode="auto">
          <a:xfrm>
            <a:off x="1160463" y="2833688"/>
            <a:ext cx="4322762" cy="1296987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not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  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isDigit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51205" name="CustomShape 4"/>
          <p:cNvSpPr>
            <a:spLocks noChangeArrowheads="1"/>
          </p:cNvSpPr>
          <p:nvPr/>
        </p:nvSpPr>
        <p:spPr bwMode="auto">
          <a:xfrm>
            <a:off x="474663" y="4448175"/>
            <a:ext cx="8226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In general:</a:t>
            </a:r>
            <a:endParaRPr lang="nl-NL" altLang="nl-NL"/>
          </a:p>
        </p:txBody>
      </p:sp>
      <p:sp>
        <p:nvSpPr>
          <p:cNvPr id="51206" name="CustomShape 5"/>
          <p:cNvSpPr>
            <a:spLocks noChangeArrowheads="1"/>
          </p:cNvSpPr>
          <p:nvPr/>
        </p:nvSpPr>
        <p:spPr bwMode="auto">
          <a:xfrm>
            <a:off x="474663" y="1573213"/>
            <a:ext cx="79168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function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is a mapping from values of one type to values of another type:</a:t>
            </a:r>
            <a:endParaRPr lang="nl-NL" altLang="nl-NL"/>
          </a:p>
        </p:txBody>
      </p:sp>
      <p:sp>
        <p:nvSpPr>
          <p:cNvPr id="51207" name="CustomShape 6"/>
          <p:cNvSpPr>
            <a:spLocks noChangeArrowheads="1"/>
          </p:cNvSpPr>
          <p:nvPr/>
        </p:nvSpPr>
        <p:spPr bwMode="auto">
          <a:xfrm>
            <a:off x="1146175" y="5284788"/>
            <a:ext cx="7385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t1 </a:t>
            </a:r>
            <a:r>
              <a:rPr lang="nl-NL" altLang="nl-NL" sz="24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t2 is the type of functions that map values of type t1 to values to type t2.</a:t>
            </a:r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6DFC19A1-D05A-4AB3-9756-AF6C8A3A91DE}" type="slidenum">
              <a:rPr lang="nl-NL" altLang="nl-NL">
                <a:solidFill>
                  <a:srgbClr val="000000"/>
                </a:solidFill>
              </a:rPr>
              <a:pPr/>
              <a:t>12</a:t>
            </a:fld>
            <a:endParaRPr lang="nl-NL" altLang="nl-NL"/>
          </a:p>
        </p:txBody>
      </p:sp>
      <p:sp>
        <p:nvSpPr>
          <p:cNvPr id="52227" name="CustomShap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The arrow </a:t>
            </a:r>
            <a:r>
              <a:rPr lang="nl-NL" altLang="nl-NL" sz="28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is typed at the keyboard as -&gt;.</a:t>
            </a:r>
            <a:endParaRPr lang="nl-NL" altLang="nl-NL"/>
          </a:p>
          <a:p>
            <a:endParaRPr lang="nl-NL" altLang="nl-NL"/>
          </a:p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The argument and result types are unrestricted.  For example, functions with multiple arguments or results are possible using lists or tuples:</a:t>
            </a:r>
            <a:endParaRPr lang="nl-NL" altLang="nl-NL"/>
          </a:p>
        </p:txBody>
      </p:sp>
      <p:sp>
        <p:nvSpPr>
          <p:cNvPr id="52228" name="CustomShape 3"/>
          <p:cNvSpPr>
            <a:spLocks noChangeArrowheads="1"/>
          </p:cNvSpPr>
          <p:nvPr/>
        </p:nvSpPr>
        <p:spPr bwMode="auto">
          <a:xfrm>
            <a:off x="347663" y="458788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52229" name="CustomShape 4"/>
          <p:cNvSpPr>
            <a:spLocks noChangeArrowheads="1"/>
          </p:cNvSpPr>
          <p:nvPr/>
        </p:nvSpPr>
        <p:spPr bwMode="auto">
          <a:xfrm>
            <a:off x="1611313" y="4216400"/>
            <a:ext cx="5419725" cy="202723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   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Int,Int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x,y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 =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x+y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zeroto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 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  <a:endParaRPr lang="nl-NL" altLang="nl-NL" b="1" dirty="0">
              <a:solidFill>
                <a:schemeClr val="bg1"/>
              </a:solidFill>
            </a:endParaRPr>
          </a:p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zeroto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n   = [0..n]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Curried Functions</a:t>
            </a:r>
            <a:endParaRPr lang="nl-NL" altLang="nl-NL"/>
          </a:p>
        </p:txBody>
      </p:sp>
      <p:sp>
        <p:nvSpPr>
          <p:cNvPr id="53251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05BA74DA-BDE8-4931-83CE-C55790592DCC}" type="slidenum">
              <a:rPr lang="nl-NL" altLang="nl-NL">
                <a:solidFill>
                  <a:srgbClr val="000000"/>
                </a:solidFill>
              </a:rPr>
              <a:pPr/>
              <a:t>13</a:t>
            </a:fld>
            <a:endParaRPr lang="nl-NL" altLang="nl-NL"/>
          </a:p>
        </p:txBody>
      </p:sp>
      <p:sp>
        <p:nvSpPr>
          <p:cNvPr id="53252" name="CustomShape 3"/>
          <p:cNvSpPr>
            <a:spLocks noChangeArrowheads="1"/>
          </p:cNvSpPr>
          <p:nvPr/>
        </p:nvSpPr>
        <p:spPr bwMode="auto">
          <a:xfrm>
            <a:off x="474663" y="1573213"/>
            <a:ext cx="833596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Functions with multiple arguments are also possible by returning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functions as results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:</a:t>
            </a:r>
            <a:endParaRPr lang="nl-NL" altLang="nl-NL"/>
          </a:p>
        </p:txBody>
      </p:sp>
      <p:sp>
        <p:nvSpPr>
          <p:cNvPr id="53253" name="CustomShape 4"/>
          <p:cNvSpPr>
            <a:spLocks noChangeArrowheads="1"/>
          </p:cNvSpPr>
          <p:nvPr/>
        </p:nvSpPr>
        <p:spPr bwMode="auto">
          <a:xfrm>
            <a:off x="1477963" y="2976563"/>
            <a:ext cx="5537200" cy="9683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   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(Int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Int)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 x y =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x+y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9E12DF3E-F758-45E3-9AF6-E08BDDFB71A0}" type="slidenum">
              <a:rPr lang="nl-NL" altLang="nl-NL">
                <a:solidFill>
                  <a:srgbClr val="000000"/>
                </a:solidFill>
              </a:rPr>
              <a:pPr/>
              <a:t>14</a:t>
            </a:fld>
            <a:endParaRPr lang="nl-NL" altLang="nl-NL"/>
          </a:p>
        </p:txBody>
      </p:sp>
      <p:sp>
        <p:nvSpPr>
          <p:cNvPr id="54275" name="CustomShap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add and add’ produce the same final result, but add takes its two arguments at the same time, whereas add’ takes them one at a time:</a:t>
            </a:r>
            <a:endParaRPr lang="nl-NL" altLang="nl-NL"/>
          </a:p>
        </p:txBody>
      </p:sp>
      <p:sp>
        <p:nvSpPr>
          <p:cNvPr id="54276" name="CustomShape 3"/>
          <p:cNvSpPr>
            <a:spLocks noChangeArrowheads="1"/>
          </p:cNvSpPr>
          <p:nvPr/>
        </p:nvSpPr>
        <p:spPr bwMode="auto">
          <a:xfrm>
            <a:off x="347663" y="458788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54277" name="CustomShape 4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Functions that take their arguments one at a time are called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curried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functions, celebrating the work of Haskell Curry on such functions.</a:t>
            </a:r>
            <a:endParaRPr lang="nl-NL" altLang="nl-NL"/>
          </a:p>
        </p:txBody>
      </p:sp>
      <p:sp>
        <p:nvSpPr>
          <p:cNvPr id="54278" name="CustomShape 5"/>
          <p:cNvSpPr>
            <a:spLocks noChangeArrowheads="1"/>
          </p:cNvSpPr>
          <p:nvPr/>
        </p:nvSpPr>
        <p:spPr bwMode="auto">
          <a:xfrm>
            <a:off x="1538288" y="3211513"/>
            <a:ext cx="4987925" cy="1296987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Int,Int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(Int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Int)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315AEFC5-0A68-45D9-95FC-79A9EEF4CD5B}" type="slidenum">
              <a:rPr lang="nl-NL" altLang="nl-NL">
                <a:solidFill>
                  <a:srgbClr val="000000"/>
                </a:solidFill>
              </a:rPr>
              <a:pPr/>
              <a:t>15</a:t>
            </a:fld>
            <a:endParaRPr lang="nl-NL" altLang="nl-NL"/>
          </a:p>
        </p:txBody>
      </p:sp>
      <p:sp>
        <p:nvSpPr>
          <p:cNvPr id="55299" name="CustomShape 2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Functions with more than two arguments can be curried by returning nested functions:</a:t>
            </a:r>
            <a:endParaRPr lang="nl-NL" altLang="nl-NL"/>
          </a:p>
        </p:txBody>
      </p:sp>
      <p:sp>
        <p:nvSpPr>
          <p:cNvPr id="55300" name="CustomShape 3"/>
          <p:cNvSpPr>
            <a:spLocks noChangeArrowheads="1"/>
          </p:cNvSpPr>
          <p:nvPr/>
        </p:nvSpPr>
        <p:spPr bwMode="auto">
          <a:xfrm>
            <a:off x="941388" y="2184400"/>
            <a:ext cx="7481887" cy="9683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mult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   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(Int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(Int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Int))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mult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x y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z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= x*y*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z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Why is Currying Useful?</a:t>
            </a:r>
            <a:endParaRPr lang="nl-NL" altLang="nl-NL"/>
          </a:p>
        </p:txBody>
      </p:sp>
      <p:sp>
        <p:nvSpPr>
          <p:cNvPr id="56323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57D3C0AE-51E5-48BC-B6FA-C91B0CB8BF6B}" type="slidenum">
              <a:rPr lang="nl-NL" altLang="nl-NL">
                <a:solidFill>
                  <a:srgbClr val="000000"/>
                </a:solidFill>
              </a:rPr>
              <a:pPr/>
              <a:t>16</a:t>
            </a:fld>
            <a:endParaRPr lang="nl-NL" altLang="nl-NL"/>
          </a:p>
        </p:txBody>
      </p:sp>
      <p:sp>
        <p:nvSpPr>
          <p:cNvPr id="56324" name="CustomShape 3"/>
          <p:cNvSpPr>
            <a:spLocks noChangeArrowheads="1"/>
          </p:cNvSpPr>
          <p:nvPr/>
        </p:nvSpPr>
        <p:spPr bwMode="auto">
          <a:xfrm>
            <a:off x="433388" y="1320800"/>
            <a:ext cx="820578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Curried functions are more flexible than functions on tuples, because useful functions can often be made by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partially applying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a curried function.</a:t>
            </a:r>
            <a:endParaRPr lang="nl-NL" altLang="nl-NL"/>
          </a:p>
          <a:p>
            <a:endParaRPr lang="nl-NL" altLang="nl-NL"/>
          </a:p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For example:</a:t>
            </a:r>
            <a:endParaRPr lang="nl-NL" altLang="nl-NL"/>
          </a:p>
        </p:txBody>
      </p:sp>
      <p:sp>
        <p:nvSpPr>
          <p:cNvPr id="56325" name="CustomShape 4"/>
          <p:cNvSpPr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add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 1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  <a:endParaRPr lang="nl-NL" altLang="nl-NL" b="1" dirty="0">
              <a:solidFill>
                <a:schemeClr val="bg1"/>
              </a:solidFill>
            </a:endParaRPr>
          </a:p>
          <a:p>
            <a:endParaRPr lang="nl-NL" altLang="nl-NL" b="1" dirty="0">
              <a:solidFill>
                <a:schemeClr val="bg1"/>
              </a:solidFill>
            </a:endParaRPr>
          </a:p>
          <a:p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take 5 :: [Int]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  <a:endParaRPr lang="nl-NL" altLang="nl-NL" b="1" dirty="0">
              <a:solidFill>
                <a:schemeClr val="bg1"/>
              </a:solidFill>
            </a:endParaRPr>
          </a:p>
          <a:p>
            <a:endParaRPr lang="nl-NL" altLang="nl-NL" b="1" dirty="0">
              <a:solidFill>
                <a:schemeClr val="bg1"/>
              </a:solidFill>
            </a:endParaRPr>
          </a:p>
          <a:p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drop 5 :: [Int]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Currying Conventions</a:t>
            </a:r>
            <a:endParaRPr lang="nl-NL" altLang="nl-NL"/>
          </a:p>
        </p:txBody>
      </p:sp>
      <p:sp>
        <p:nvSpPr>
          <p:cNvPr id="57347" name="TextShape 2"/>
          <p:cNvSpPr txBox="1">
            <a:spLocks noChangeArrowheads="1"/>
          </p:cNvSpPr>
          <p:nvPr/>
        </p:nvSpPr>
        <p:spPr bwMode="auto">
          <a:xfrm>
            <a:off x="542925" y="2943225"/>
            <a:ext cx="738822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SzPct val="85000"/>
              <a:buFont typeface="Arial" charset="0"/>
              <a:buChar char="•"/>
            </a:pPr>
            <a:r>
              <a:rPr lang="en-US" altLang="nl-NL" sz="2400">
                <a:solidFill>
                  <a:srgbClr val="000000"/>
                </a:solidFill>
              </a:rPr>
              <a:t>The arrow </a:t>
            </a:r>
            <a:r>
              <a:rPr lang="en-US" altLang="nl-NL" sz="2400">
                <a:solidFill>
                  <a:srgbClr val="000000"/>
                </a:solidFill>
                <a:latin typeface="Symbol" pitchFamily="18" charset="2"/>
              </a:rPr>
              <a:t></a:t>
            </a:r>
            <a:r>
              <a:rPr lang="en-US" altLang="nl-NL" sz="2400">
                <a:solidFill>
                  <a:srgbClr val="000000"/>
                </a:solidFill>
              </a:rPr>
              <a:t> associates to the </a:t>
            </a:r>
            <a:r>
              <a:rPr lang="en-US" altLang="nl-NL" sz="2400" u="sng">
                <a:solidFill>
                  <a:srgbClr val="000000"/>
                </a:solidFill>
              </a:rPr>
              <a:t>right</a:t>
            </a:r>
            <a:r>
              <a:rPr lang="en-US" altLang="nl-NL" sz="2400">
                <a:solidFill>
                  <a:srgbClr val="000000"/>
                </a:solidFill>
              </a:rPr>
              <a:t>.</a:t>
            </a:r>
            <a:endParaRPr lang="nl-NL" altLang="nl-NL"/>
          </a:p>
        </p:txBody>
      </p:sp>
      <p:sp>
        <p:nvSpPr>
          <p:cNvPr id="57348" name="TextShape 3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29634D3A-AE6E-4211-A2D5-06426FC1B5DA}" type="slidenum">
              <a:rPr lang="nl-NL" altLang="nl-NL">
                <a:solidFill>
                  <a:srgbClr val="000000"/>
                </a:solidFill>
              </a:rPr>
              <a:pPr/>
              <a:t>17</a:t>
            </a:fld>
            <a:endParaRPr lang="nl-NL" altLang="nl-NL"/>
          </a:p>
        </p:txBody>
      </p:sp>
      <p:sp>
        <p:nvSpPr>
          <p:cNvPr id="57349" name="CustomShape 4"/>
          <p:cNvSpPr>
            <a:spLocks noChangeArrowheads="1"/>
          </p:cNvSpPr>
          <p:nvPr/>
        </p:nvSpPr>
        <p:spPr bwMode="auto">
          <a:xfrm>
            <a:off x="1603375" y="4130675"/>
            <a:ext cx="4557713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 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57350" name="CustomShape 5"/>
          <p:cNvSpPr>
            <a:spLocks noChangeArrowheads="1"/>
          </p:cNvSpPr>
          <p:nvPr/>
        </p:nvSpPr>
        <p:spPr bwMode="auto">
          <a:xfrm>
            <a:off x="463550" y="1247775"/>
            <a:ext cx="83867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To avoid excess parentheses when using curried functions, two simple conventions are adopted:</a:t>
            </a:r>
            <a:endParaRPr lang="nl-NL" alt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26606019-B56F-4AA2-96BB-51513B921245}" type="slidenum">
              <a:rPr lang="nl-NL" altLang="nl-NL">
                <a:solidFill>
                  <a:srgbClr val="000000"/>
                </a:solidFill>
              </a:rPr>
              <a:pPr/>
              <a:t>18</a:t>
            </a:fld>
            <a:endParaRPr lang="nl-NL" altLang="nl-NL"/>
          </a:p>
        </p:txBody>
      </p:sp>
      <p:sp>
        <p:nvSpPr>
          <p:cNvPr id="58371" name="CustomShap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As a consequence, it is then natural for function application to associate to the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left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nl-NL" altLang="nl-NL"/>
          </a:p>
        </p:txBody>
      </p:sp>
      <p:sp>
        <p:nvSpPr>
          <p:cNvPr id="58372" name="CustomShape 3"/>
          <p:cNvSpPr>
            <a:spLocks noChangeArrowheads="1"/>
          </p:cNvSpPr>
          <p:nvPr/>
        </p:nvSpPr>
        <p:spPr bwMode="auto">
          <a:xfrm>
            <a:off x="1689100" y="2179638"/>
            <a:ext cx="2009775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mult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x y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z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Polymorphic Functions</a:t>
            </a:r>
            <a:endParaRPr lang="nl-NL" altLang="nl-NL"/>
          </a:p>
        </p:txBody>
      </p:sp>
      <p:sp>
        <p:nvSpPr>
          <p:cNvPr id="59395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1DBE5D83-370F-4E58-AEA7-998A4F0C93B4}" type="slidenum">
              <a:rPr lang="nl-NL" altLang="nl-NL">
                <a:solidFill>
                  <a:srgbClr val="000000"/>
                </a:solidFill>
              </a:rPr>
              <a:pPr/>
              <a:t>19</a:t>
            </a:fld>
            <a:endParaRPr lang="nl-NL" altLang="nl-NL"/>
          </a:p>
        </p:txBody>
      </p:sp>
      <p:sp>
        <p:nvSpPr>
          <p:cNvPr id="59396" name="CustomShape 3"/>
          <p:cNvSpPr>
            <a:spLocks noChangeArrowheads="1"/>
          </p:cNvSpPr>
          <p:nvPr/>
        </p:nvSpPr>
        <p:spPr bwMode="auto">
          <a:xfrm>
            <a:off x="414338" y="1262063"/>
            <a:ext cx="81454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function is called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polymorphic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(“of many forms”) if its type contains one or more type variables.</a:t>
            </a:r>
            <a:endParaRPr lang="nl-NL" altLang="nl-NL"/>
          </a:p>
        </p:txBody>
      </p:sp>
      <p:sp>
        <p:nvSpPr>
          <p:cNvPr id="59397" name="CustomShape 4"/>
          <p:cNvSpPr>
            <a:spLocks noChangeArrowheads="1"/>
          </p:cNvSpPr>
          <p:nvPr/>
        </p:nvSpPr>
        <p:spPr bwMode="auto">
          <a:xfrm>
            <a:off x="1484313" y="3208338"/>
            <a:ext cx="3773487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length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:: [a]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What is a Type?</a:t>
            </a:r>
            <a:endParaRPr lang="nl-NL" altLang="nl-NL"/>
          </a:p>
        </p:txBody>
      </p:sp>
      <p:sp>
        <p:nvSpPr>
          <p:cNvPr id="41987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64A80315-8124-454F-9170-C1A809F6EBFA}" type="slidenum">
              <a:rPr lang="nl-NL" altLang="nl-NL">
                <a:solidFill>
                  <a:srgbClr val="000000"/>
                </a:solidFill>
              </a:rPr>
              <a:pPr/>
              <a:t>2</a:t>
            </a:fld>
            <a:endParaRPr lang="nl-NL" altLang="nl-NL"/>
          </a:p>
        </p:txBody>
      </p:sp>
      <p:sp>
        <p:nvSpPr>
          <p:cNvPr id="41988" name="CustomShape 3"/>
          <p:cNvSpPr>
            <a:spLocks noChangeArrowheads="1"/>
          </p:cNvSpPr>
          <p:nvPr/>
        </p:nvSpPr>
        <p:spPr bwMode="auto">
          <a:xfrm>
            <a:off x="468313" y="1376363"/>
            <a:ext cx="82137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type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is a name for a collection of related values.  For example, in Haskell the basic type</a:t>
            </a:r>
            <a:endParaRPr lang="nl-NL" altLang="nl-NL"/>
          </a:p>
        </p:txBody>
      </p:sp>
      <p:sp>
        <p:nvSpPr>
          <p:cNvPr id="41989" name="CustomShape 4"/>
          <p:cNvSpPr>
            <a:spLocks noChangeArrowheads="1"/>
          </p:cNvSpPr>
          <p:nvPr/>
        </p:nvSpPr>
        <p:spPr bwMode="auto">
          <a:xfrm>
            <a:off x="3894138" y="5614988"/>
            <a:ext cx="912812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True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1990" name="CustomShape 5"/>
          <p:cNvSpPr>
            <a:spLocks noChangeArrowheads="1"/>
          </p:cNvSpPr>
          <p:nvPr/>
        </p:nvSpPr>
        <p:spPr bwMode="auto">
          <a:xfrm>
            <a:off x="1620838" y="5614988"/>
            <a:ext cx="1095375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1991" name="CustomShape 6"/>
          <p:cNvSpPr>
            <a:spLocks noChangeArrowheads="1"/>
          </p:cNvSpPr>
          <p:nvPr/>
        </p:nvSpPr>
        <p:spPr bwMode="auto">
          <a:xfrm>
            <a:off x="1619250" y="3235325"/>
            <a:ext cx="912813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1992" name="CustomShape 7"/>
          <p:cNvSpPr>
            <a:spLocks noChangeArrowheads="1"/>
          </p:cNvSpPr>
          <p:nvPr/>
        </p:nvSpPr>
        <p:spPr bwMode="auto">
          <a:xfrm>
            <a:off x="468313" y="4394200"/>
            <a:ext cx="7780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contains the two logical values:</a:t>
            </a:r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48553122-A0E0-44AE-8B1F-9B95EA3E9A12}" type="slidenum">
              <a:rPr lang="nl-NL" altLang="nl-NL">
                <a:solidFill>
                  <a:srgbClr val="000000"/>
                </a:solidFill>
              </a:rPr>
              <a:pPr/>
              <a:t>20</a:t>
            </a:fld>
            <a:endParaRPr lang="nl-NL" altLang="nl-NL"/>
          </a:p>
        </p:txBody>
      </p:sp>
      <p:sp>
        <p:nvSpPr>
          <p:cNvPr id="60419" name="CustomShap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Type variables can be instantiated to different types in different circumstances: </a:t>
            </a:r>
            <a:endParaRPr lang="nl-NL" altLang="nl-NL"/>
          </a:p>
        </p:txBody>
      </p:sp>
      <p:sp>
        <p:nvSpPr>
          <p:cNvPr id="60420" name="CustomShape 3"/>
          <p:cNvSpPr>
            <a:spLocks noChangeArrowheads="1"/>
          </p:cNvSpPr>
          <p:nvPr/>
        </p:nvSpPr>
        <p:spPr bwMode="auto">
          <a:xfrm>
            <a:off x="323850" y="422275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60421" name="CustomShap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Type variables must begin with a lower-case letter, and are usually named a, b, c, etc.</a:t>
            </a:r>
            <a:endParaRPr lang="nl-NL" altLang="nl-NL"/>
          </a:p>
        </p:txBody>
      </p:sp>
      <p:sp>
        <p:nvSpPr>
          <p:cNvPr id="60422" name="CustomShape 5"/>
          <p:cNvSpPr>
            <a:spLocks noChangeArrowheads="1"/>
          </p:cNvSpPr>
          <p:nvPr/>
        </p:nvSpPr>
        <p:spPr bwMode="auto">
          <a:xfrm>
            <a:off x="1685925" y="2771775"/>
            <a:ext cx="4021138" cy="2100263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length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2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length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[1,2,3,4]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4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31D43CB3-5DDB-42A6-BFE0-D19CAD01A69D}" type="slidenum">
              <a:rPr lang="nl-NL" altLang="nl-NL">
                <a:solidFill>
                  <a:srgbClr val="000000"/>
                </a:solidFill>
              </a:rPr>
              <a:pPr/>
              <a:t>21</a:t>
            </a:fld>
            <a:endParaRPr lang="nl-NL" altLang="nl-NL"/>
          </a:p>
        </p:txBody>
      </p:sp>
      <p:sp>
        <p:nvSpPr>
          <p:cNvPr id="61443" name="CustomShape 2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Many of the functions defined in the standard prelude are polymorphic.  For example: </a:t>
            </a:r>
            <a:endParaRPr lang="nl-NL" altLang="nl-NL"/>
          </a:p>
        </p:txBody>
      </p:sp>
      <p:sp>
        <p:nvSpPr>
          <p:cNvPr id="61444" name="CustomShape 3"/>
          <p:cNvSpPr>
            <a:spLocks noChangeArrowheads="1"/>
          </p:cNvSpPr>
          <p:nvPr/>
        </p:nvSpPr>
        <p:spPr bwMode="auto">
          <a:xfrm>
            <a:off x="1655763" y="2155825"/>
            <a:ext cx="5470525" cy="38893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fst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a,b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head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:: [a]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take :: Int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[a]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zip  :: [a]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[b]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a,b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id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  ::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Overloaded Functions</a:t>
            </a:r>
            <a:endParaRPr lang="nl-NL" altLang="nl-NL"/>
          </a:p>
        </p:txBody>
      </p:sp>
      <p:sp>
        <p:nvSpPr>
          <p:cNvPr id="62467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97F58CCF-AD26-4B94-B450-89668F9523E7}" type="slidenum">
              <a:rPr lang="nl-NL" altLang="nl-NL">
                <a:solidFill>
                  <a:srgbClr val="000000"/>
                </a:solidFill>
              </a:rPr>
              <a:pPr/>
              <a:t>22</a:t>
            </a:fld>
            <a:endParaRPr lang="nl-NL" altLang="nl-NL"/>
          </a:p>
        </p:txBody>
      </p:sp>
      <p:sp>
        <p:nvSpPr>
          <p:cNvPr id="62468" name="CustomShape 3"/>
          <p:cNvSpPr>
            <a:spLocks noChangeArrowheads="1"/>
          </p:cNvSpPr>
          <p:nvPr/>
        </p:nvSpPr>
        <p:spPr bwMode="auto">
          <a:xfrm>
            <a:off x="414338" y="1323975"/>
            <a:ext cx="81454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polymorphic function is called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overloaded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if its type contains one or more class constraints.</a:t>
            </a:r>
            <a:endParaRPr lang="nl-NL" altLang="nl-NL"/>
          </a:p>
        </p:txBody>
      </p:sp>
      <p:sp>
        <p:nvSpPr>
          <p:cNvPr id="62469" name="CustomShape 4"/>
          <p:cNvSpPr>
            <a:spLocks noChangeArrowheads="1"/>
          </p:cNvSpPr>
          <p:nvPr/>
        </p:nvSpPr>
        <p:spPr bwMode="auto">
          <a:xfrm>
            <a:off x="1473200" y="3251200"/>
            <a:ext cx="4438650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sum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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[a]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8FED01A8-C9B0-4247-A28D-4217B90C15E4}" type="slidenum">
              <a:rPr lang="nl-NL" altLang="nl-NL">
                <a:solidFill>
                  <a:srgbClr val="000000"/>
                </a:solidFill>
              </a:rPr>
              <a:pPr/>
              <a:t>23</a:t>
            </a:fld>
            <a:endParaRPr lang="nl-NL" altLang="nl-NL"/>
          </a:p>
        </p:txBody>
      </p:sp>
      <p:sp>
        <p:nvSpPr>
          <p:cNvPr id="63491" name="CustomShap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Constrained type variables can be instantiated to any types that satisfy the constraints:</a:t>
            </a:r>
            <a:endParaRPr lang="nl-NL" altLang="nl-NL"/>
          </a:p>
        </p:txBody>
      </p:sp>
      <p:sp>
        <p:nvSpPr>
          <p:cNvPr id="63492" name="CustomShape 3"/>
          <p:cNvSpPr>
            <a:spLocks noChangeArrowheads="1"/>
          </p:cNvSpPr>
          <p:nvPr/>
        </p:nvSpPr>
        <p:spPr bwMode="auto">
          <a:xfrm>
            <a:off x="323850" y="422275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63493" name="CustomShape 4"/>
          <p:cNvSpPr>
            <a:spLocks noChangeArrowheads="1"/>
          </p:cNvSpPr>
          <p:nvPr/>
        </p:nvSpPr>
        <p:spPr bwMode="auto">
          <a:xfrm>
            <a:off x="1562100" y="2913063"/>
            <a:ext cx="3656013" cy="33051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sum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[1,2,3]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6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sum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[1.1,2.2,3.3]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6.6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sum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[’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a’,’b’,’c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ERROR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51D3088F-E274-45F9-A482-35CC6FC2696B}" type="slidenum">
              <a:rPr lang="nl-NL" altLang="nl-NL">
                <a:solidFill>
                  <a:srgbClr val="000000"/>
                </a:solidFill>
              </a:rPr>
              <a:pPr/>
              <a:t>24</a:t>
            </a:fld>
            <a:endParaRPr lang="nl-NL" altLang="nl-NL"/>
          </a:p>
        </p:txBody>
      </p:sp>
      <p:sp>
        <p:nvSpPr>
          <p:cNvPr id="64515" name="CustomShape 2"/>
          <p:cNvSpPr>
            <a:spLocks noChangeArrowheads="1"/>
          </p:cNvSpPr>
          <p:nvPr/>
        </p:nvSpPr>
        <p:spPr bwMode="auto">
          <a:xfrm>
            <a:off x="1506538" y="1577975"/>
            <a:ext cx="730250" cy="455613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Num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64516" name="CustomShape 3"/>
          <p:cNvSpPr>
            <a:spLocks noChangeArrowheads="1"/>
          </p:cNvSpPr>
          <p:nvPr/>
        </p:nvSpPr>
        <p:spPr bwMode="auto">
          <a:xfrm>
            <a:off x="2894013" y="1617663"/>
            <a:ext cx="1844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Numeric types</a:t>
            </a:r>
          </a:p>
        </p:txBody>
      </p:sp>
      <p:sp>
        <p:nvSpPr>
          <p:cNvPr id="64517" name="CustomShape 4"/>
          <p:cNvSpPr>
            <a:spLocks noChangeArrowheads="1"/>
          </p:cNvSpPr>
          <p:nvPr/>
        </p:nvSpPr>
        <p:spPr bwMode="auto">
          <a:xfrm>
            <a:off x="1506538" y="2266950"/>
            <a:ext cx="546100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Eq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64518" name="CustomShape 5"/>
          <p:cNvSpPr>
            <a:spLocks noChangeArrowheads="1"/>
          </p:cNvSpPr>
          <p:nvPr/>
        </p:nvSpPr>
        <p:spPr bwMode="auto">
          <a:xfrm>
            <a:off x="2886075" y="2332038"/>
            <a:ext cx="1806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Equality types</a:t>
            </a:r>
          </a:p>
        </p:txBody>
      </p:sp>
      <p:sp>
        <p:nvSpPr>
          <p:cNvPr id="64519" name="CustomShape 6"/>
          <p:cNvSpPr>
            <a:spLocks noChangeArrowheads="1"/>
          </p:cNvSpPr>
          <p:nvPr/>
        </p:nvSpPr>
        <p:spPr bwMode="auto">
          <a:xfrm>
            <a:off x="1506538" y="3008313"/>
            <a:ext cx="730250" cy="455612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Ord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64520" name="CustomShape 7"/>
          <p:cNvSpPr>
            <a:spLocks noChangeArrowheads="1"/>
          </p:cNvSpPr>
          <p:nvPr/>
        </p:nvSpPr>
        <p:spPr bwMode="auto">
          <a:xfrm>
            <a:off x="2890838" y="3048000"/>
            <a:ext cx="183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Ordered types</a:t>
            </a:r>
          </a:p>
        </p:txBody>
      </p:sp>
      <p:sp>
        <p:nvSpPr>
          <p:cNvPr id="64521" name="CustomShape 8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Haskell has a number of type classes, including:</a:t>
            </a:r>
            <a:endParaRPr lang="nl-NL" altLang="nl-NL"/>
          </a:p>
        </p:txBody>
      </p:sp>
      <p:sp>
        <p:nvSpPr>
          <p:cNvPr id="64522" name="CustomShape 9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For example:</a:t>
            </a:r>
            <a:endParaRPr lang="nl-NL" altLang="nl-NL"/>
          </a:p>
        </p:txBody>
      </p:sp>
      <p:sp>
        <p:nvSpPr>
          <p:cNvPr id="64523" name="CustomShape 10"/>
          <p:cNvSpPr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(+) 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Num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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(==)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Eq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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(&lt;) 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Ord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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a </a:t>
            </a:r>
            <a:r>
              <a:rPr lang="nl-NL" altLang="nl-NL" sz="2400" b="1" dirty="0">
                <a:solidFill>
                  <a:schemeClr val="bg1"/>
                </a:solidFill>
                <a:latin typeface="Symbol" pitchFamily="18" charset="2"/>
              </a:rPr>
              <a:t>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Hints and Tips</a:t>
            </a:r>
            <a:endParaRPr lang="nl-NL" altLang="nl-NL"/>
          </a:p>
        </p:txBody>
      </p:sp>
      <p:sp>
        <p:nvSpPr>
          <p:cNvPr id="65539" name="TextShape 2"/>
          <p:cNvSpPr txBox="1">
            <a:spLocks noChangeArrowheads="1"/>
          </p:cNvSpPr>
          <p:nvPr/>
        </p:nvSpPr>
        <p:spPr bwMode="auto">
          <a:xfrm>
            <a:off x="533400" y="1524000"/>
            <a:ext cx="817880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SzPct val="85000"/>
              <a:buFont typeface="Arial" charset="0"/>
              <a:buChar char="•"/>
            </a:pPr>
            <a:r>
              <a:rPr lang="en-US" altLang="nl-NL" sz="2400">
                <a:solidFill>
                  <a:srgbClr val="000000"/>
                </a:solidFill>
              </a:rPr>
              <a:t>When defining a new function in Haskell, it is useful to begin by writing down its type;</a:t>
            </a:r>
            <a:endParaRPr lang="nl-NL" altLang="nl-NL"/>
          </a:p>
          <a:p>
            <a:endParaRPr lang="nl-NL" altLang="nl-NL"/>
          </a:p>
          <a:p>
            <a:pPr>
              <a:buSzPct val="85000"/>
              <a:buFont typeface="Arial" charset="0"/>
              <a:buChar char="•"/>
            </a:pPr>
            <a:r>
              <a:rPr lang="en-US" altLang="nl-NL" sz="2400">
                <a:solidFill>
                  <a:srgbClr val="000000"/>
                </a:solidFill>
              </a:rPr>
              <a:t>Within a script, it is good practice to state the type of every new function defined;</a:t>
            </a:r>
            <a:endParaRPr lang="nl-NL" altLang="nl-NL"/>
          </a:p>
          <a:p>
            <a:endParaRPr lang="nl-NL" altLang="nl-NL"/>
          </a:p>
          <a:p>
            <a:pPr>
              <a:buSzPct val="85000"/>
              <a:buFont typeface="Arial" charset="0"/>
              <a:buChar char="•"/>
            </a:pPr>
            <a:r>
              <a:rPr lang="en-US" altLang="nl-NL" sz="2400">
                <a:solidFill>
                  <a:srgbClr val="000000"/>
                </a:solidFill>
              </a:rPr>
              <a:t>When stating the types of polymorphic functions that use numbers, equality or orderings, take care to include the necessary class constraints.</a:t>
            </a:r>
            <a:endParaRPr lang="nl-NL" altLang="nl-NL"/>
          </a:p>
        </p:txBody>
      </p:sp>
      <p:sp>
        <p:nvSpPr>
          <p:cNvPr id="65540" name="TextShape 3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DC888945-C2E8-4756-952F-900778922EC2}" type="slidenum">
              <a:rPr lang="nl-NL" altLang="nl-NL">
                <a:solidFill>
                  <a:srgbClr val="000000"/>
                </a:solidFill>
              </a:rPr>
              <a:pPr/>
              <a:t>25</a:t>
            </a:fld>
            <a:endParaRPr lang="nl-NL" alt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Exercises</a:t>
            </a:r>
            <a:endParaRPr lang="nl-NL" altLang="nl-NL"/>
          </a:p>
        </p:txBody>
      </p:sp>
      <p:sp>
        <p:nvSpPr>
          <p:cNvPr id="66563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5B660EF5-E4F6-441D-8B57-74B1A9CFDC13}" type="slidenum">
              <a:rPr lang="nl-NL" altLang="nl-NL">
                <a:solidFill>
                  <a:srgbClr val="000000"/>
                </a:solidFill>
              </a:rPr>
              <a:pPr/>
              <a:t>26</a:t>
            </a:fld>
            <a:endParaRPr lang="nl-NL" altLang="nl-NL"/>
          </a:p>
        </p:txBody>
      </p:sp>
      <p:sp>
        <p:nvSpPr>
          <p:cNvPr id="66564" name="CustomShape 3"/>
          <p:cNvSpPr>
            <a:spLocks noChangeArrowheads="1"/>
          </p:cNvSpPr>
          <p:nvPr/>
        </p:nvSpPr>
        <p:spPr bwMode="auto">
          <a:xfrm>
            <a:off x="1846263" y="2692400"/>
            <a:ext cx="4570412" cy="338137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[’a’,’b’,’c’]</a:t>
            </a:r>
            <a:endParaRPr lang="nl-NL" altLang="nl-NL"/>
          </a:p>
          <a:p>
            <a:endParaRPr lang="nl-NL" altLang="nl-NL"/>
          </a:p>
          <a:p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(’a’,’b’,’c’)</a:t>
            </a:r>
            <a:endParaRPr lang="nl-NL" altLang="nl-NL"/>
          </a:p>
          <a:p>
            <a:endParaRPr lang="nl-NL" altLang="nl-NL"/>
          </a:p>
          <a:p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[(False,’0’),(True,’1’)]</a:t>
            </a:r>
            <a:endParaRPr lang="nl-NL" altLang="nl-NL"/>
          </a:p>
          <a:p>
            <a:endParaRPr lang="nl-NL" altLang="nl-NL"/>
          </a:p>
          <a:p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([False,True],[’0’,’1’])</a:t>
            </a:r>
            <a:endParaRPr lang="nl-NL" altLang="nl-NL"/>
          </a:p>
          <a:p>
            <a:endParaRPr lang="nl-NL" altLang="nl-NL"/>
          </a:p>
          <a:p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[tail,init,reverse]</a:t>
            </a:r>
            <a:endParaRPr lang="nl-NL" altLang="nl-NL"/>
          </a:p>
        </p:txBody>
      </p:sp>
      <p:sp>
        <p:nvSpPr>
          <p:cNvPr id="66565" name="CustomShape 4"/>
          <p:cNvSpPr>
            <a:spLocks noChangeArrowheads="1"/>
          </p:cNvSpPr>
          <p:nvPr/>
        </p:nvSpPr>
        <p:spPr bwMode="auto">
          <a:xfrm>
            <a:off x="1071563" y="1585913"/>
            <a:ext cx="745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What are the types of the following values?</a:t>
            </a:r>
          </a:p>
        </p:txBody>
      </p:sp>
      <p:sp>
        <p:nvSpPr>
          <p:cNvPr id="66566" name="CustomShape 5"/>
          <p:cNvSpPr>
            <a:spLocks noChangeArrowheads="1"/>
          </p:cNvSpPr>
          <p:nvPr/>
        </p:nvSpPr>
        <p:spPr bwMode="auto">
          <a:xfrm>
            <a:off x="498475" y="1585913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>
                <a:solidFill>
                  <a:srgbClr val="297FD5"/>
                </a:solidFill>
              </a:rPr>
              <a:t>(1)</a:t>
            </a:r>
            <a:endParaRPr lang="nl-NL" altLang="nl-NL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8DB03C17-8F87-4959-B75D-73FB83885507}" type="slidenum">
              <a:rPr lang="nl-NL" altLang="nl-NL">
                <a:solidFill>
                  <a:srgbClr val="000000"/>
                </a:solidFill>
              </a:rPr>
              <a:pPr/>
              <a:t>27</a:t>
            </a:fld>
            <a:endParaRPr lang="nl-NL" altLang="nl-NL"/>
          </a:p>
        </p:txBody>
      </p:sp>
      <p:sp>
        <p:nvSpPr>
          <p:cNvPr id="67587" name="CustomShape 2"/>
          <p:cNvSpPr>
            <a:spLocks noChangeArrowheads="1"/>
          </p:cNvSpPr>
          <p:nvPr/>
        </p:nvSpPr>
        <p:spPr bwMode="auto">
          <a:xfrm>
            <a:off x="1790700" y="1562100"/>
            <a:ext cx="6032500" cy="370998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second xs     = head (tail xs)</a:t>
            </a:r>
            <a:endParaRPr lang="nl-NL" altLang="nl-NL"/>
          </a:p>
          <a:p>
            <a:pPr>
              <a:lnSpc>
                <a:spcPct val="90000"/>
              </a:lnSpc>
            </a:pPr>
            <a:endParaRPr lang="nl-NL" altLang="nl-NL"/>
          </a:p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swap (x,y)    = (y,x)</a:t>
            </a:r>
            <a:endParaRPr lang="nl-NL" altLang="nl-NL"/>
          </a:p>
          <a:p>
            <a:pPr>
              <a:lnSpc>
                <a:spcPct val="90000"/>
              </a:lnSpc>
            </a:pPr>
            <a:endParaRPr lang="nl-NL" altLang="nl-NL"/>
          </a:p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pair x y      = (x,y)</a:t>
            </a:r>
            <a:endParaRPr lang="nl-NL" altLang="nl-NL"/>
          </a:p>
          <a:p>
            <a:pPr>
              <a:lnSpc>
                <a:spcPct val="90000"/>
              </a:lnSpc>
            </a:pPr>
            <a:endParaRPr lang="nl-NL" altLang="nl-NL"/>
          </a:p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double x      = x*2</a:t>
            </a:r>
            <a:endParaRPr lang="nl-NL" altLang="nl-NL"/>
          </a:p>
          <a:p>
            <a:pPr>
              <a:lnSpc>
                <a:spcPct val="90000"/>
              </a:lnSpc>
            </a:pPr>
            <a:endParaRPr lang="nl-NL" altLang="nl-NL"/>
          </a:p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palindrome xs = reverse xs == xs</a:t>
            </a:r>
            <a:endParaRPr lang="nl-NL" altLang="nl-NL"/>
          </a:p>
          <a:p>
            <a:pPr>
              <a:lnSpc>
                <a:spcPct val="90000"/>
              </a:lnSpc>
            </a:pPr>
            <a:endParaRPr lang="nl-NL" altLang="nl-NL"/>
          </a:p>
          <a:p>
            <a:pPr>
              <a:lnSpc>
                <a:spcPct val="90000"/>
              </a:lnSpc>
            </a:pPr>
            <a:r>
              <a:rPr lang="nl-NL" altLang="nl-NL" sz="2400">
                <a:solidFill>
                  <a:srgbClr val="000000"/>
                </a:solidFill>
                <a:latin typeface="Lucida Sans Typewriter" pitchFamily="49" charset="0"/>
              </a:rPr>
              <a:t>twice f x     = f (f x) </a:t>
            </a:r>
            <a:endParaRPr lang="nl-NL" altLang="nl-NL"/>
          </a:p>
        </p:txBody>
      </p:sp>
      <p:sp>
        <p:nvSpPr>
          <p:cNvPr id="67588" name="CustomShape 3"/>
          <p:cNvSpPr>
            <a:spLocks noChangeArrowheads="1"/>
          </p:cNvSpPr>
          <p:nvPr/>
        </p:nvSpPr>
        <p:spPr bwMode="auto">
          <a:xfrm>
            <a:off x="1035050" y="622300"/>
            <a:ext cx="7459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What are the types of the following functions?</a:t>
            </a:r>
          </a:p>
        </p:txBody>
      </p:sp>
      <p:sp>
        <p:nvSpPr>
          <p:cNvPr id="67589" name="CustomShape 4"/>
          <p:cNvSpPr>
            <a:spLocks noChangeArrowheads="1"/>
          </p:cNvSpPr>
          <p:nvPr/>
        </p:nvSpPr>
        <p:spPr bwMode="auto">
          <a:xfrm>
            <a:off x="476250" y="622300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>
                <a:solidFill>
                  <a:srgbClr val="297FD5"/>
                </a:solidFill>
              </a:rPr>
              <a:t>(2)</a:t>
            </a:r>
            <a:endParaRPr lang="nl-NL" altLang="nl-NL"/>
          </a:p>
        </p:txBody>
      </p:sp>
      <p:sp>
        <p:nvSpPr>
          <p:cNvPr id="67590" name="CustomShape 5"/>
          <p:cNvSpPr>
            <a:spLocks noChangeArrowheads="1"/>
          </p:cNvSpPr>
          <p:nvPr/>
        </p:nvSpPr>
        <p:spPr bwMode="auto">
          <a:xfrm>
            <a:off x="1044575" y="5846763"/>
            <a:ext cx="7675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Check your answers using GHCi.</a:t>
            </a:r>
          </a:p>
        </p:txBody>
      </p:sp>
      <p:sp>
        <p:nvSpPr>
          <p:cNvPr id="67591" name="CustomShape 6"/>
          <p:cNvSpPr>
            <a:spLocks noChangeArrowheads="1"/>
          </p:cNvSpPr>
          <p:nvPr/>
        </p:nvSpPr>
        <p:spPr bwMode="auto">
          <a:xfrm>
            <a:off x="476250" y="5846763"/>
            <a:ext cx="458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>
                <a:solidFill>
                  <a:srgbClr val="297FD5"/>
                </a:solidFill>
              </a:rPr>
              <a:t>(3)</a:t>
            </a:r>
            <a:endParaRPr lang="nl-NL" altLang="nl-NL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Type Errors</a:t>
            </a:r>
            <a:endParaRPr lang="nl-NL" altLang="nl-NL"/>
          </a:p>
        </p:txBody>
      </p:sp>
      <p:sp>
        <p:nvSpPr>
          <p:cNvPr id="43011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CD71203E-F516-492A-970A-93544A94DA3A}" type="slidenum">
              <a:rPr lang="nl-NL" altLang="nl-NL">
                <a:solidFill>
                  <a:srgbClr val="000000"/>
                </a:solidFill>
              </a:rPr>
              <a:pPr/>
              <a:t>3</a:t>
            </a:fld>
            <a:endParaRPr lang="nl-NL" altLang="nl-NL"/>
          </a:p>
        </p:txBody>
      </p:sp>
      <p:sp>
        <p:nvSpPr>
          <p:cNvPr id="43012" name="CustomShape 3"/>
          <p:cNvSpPr>
            <a:spLocks noChangeArrowheads="1"/>
          </p:cNvSpPr>
          <p:nvPr/>
        </p:nvSpPr>
        <p:spPr bwMode="auto">
          <a:xfrm>
            <a:off x="466725" y="1358900"/>
            <a:ext cx="83788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Applying a function to one or more arguments of the wrong type is called a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type error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nl-NL" altLang="nl-NL"/>
          </a:p>
        </p:txBody>
      </p:sp>
      <p:sp>
        <p:nvSpPr>
          <p:cNvPr id="43013" name="CustomShape 4"/>
          <p:cNvSpPr>
            <a:spLocks noChangeArrowheads="1"/>
          </p:cNvSpPr>
          <p:nvPr/>
        </p:nvSpPr>
        <p:spPr bwMode="auto">
          <a:xfrm>
            <a:off x="1498600" y="3265488"/>
            <a:ext cx="2193925" cy="89535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1 +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Error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Types in Haskell</a:t>
            </a:r>
            <a:endParaRPr lang="nl-NL" altLang="nl-NL"/>
          </a:p>
        </p:txBody>
      </p:sp>
      <p:sp>
        <p:nvSpPr>
          <p:cNvPr id="44035" name="TextShape 2"/>
          <p:cNvSpPr txBox="1">
            <a:spLocks noChangeArrowheads="1"/>
          </p:cNvSpPr>
          <p:nvPr/>
        </p:nvSpPr>
        <p:spPr bwMode="auto">
          <a:xfrm>
            <a:off x="533400" y="1524000"/>
            <a:ext cx="8178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SzPct val="85000"/>
              <a:buFont typeface="Arial" charset="0"/>
              <a:buChar char="•"/>
            </a:pPr>
            <a:r>
              <a:rPr lang="en-US" altLang="nl-NL" sz="2400">
                <a:solidFill>
                  <a:srgbClr val="000000"/>
                </a:solidFill>
              </a:rPr>
              <a:t>If evaluating an expression e would produce a value of type t, then e </a:t>
            </a:r>
            <a:r>
              <a:rPr lang="en-US" altLang="nl-NL" sz="2400" u="sng">
                <a:solidFill>
                  <a:srgbClr val="000000"/>
                </a:solidFill>
              </a:rPr>
              <a:t>has type</a:t>
            </a:r>
            <a:r>
              <a:rPr lang="en-US" altLang="nl-NL" sz="2400">
                <a:solidFill>
                  <a:srgbClr val="000000"/>
                </a:solidFill>
              </a:rPr>
              <a:t> t, written</a:t>
            </a:r>
            <a:endParaRPr lang="nl-NL" altLang="nl-NL"/>
          </a:p>
        </p:txBody>
      </p:sp>
      <p:sp>
        <p:nvSpPr>
          <p:cNvPr id="44036" name="TextShape 3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9A98E936-F1CA-4A9B-8CE9-578A35F7DCC3}" type="slidenum">
              <a:rPr lang="nl-NL" altLang="nl-NL">
                <a:solidFill>
                  <a:srgbClr val="000000"/>
                </a:solidFill>
              </a:rPr>
              <a:pPr/>
              <a:t>4</a:t>
            </a:fld>
            <a:endParaRPr lang="nl-NL" altLang="nl-NL"/>
          </a:p>
        </p:txBody>
      </p:sp>
      <p:sp>
        <p:nvSpPr>
          <p:cNvPr id="44037" name="CustomShape 4"/>
          <p:cNvSpPr>
            <a:spLocks noChangeArrowheads="1"/>
          </p:cNvSpPr>
          <p:nvPr/>
        </p:nvSpPr>
        <p:spPr bwMode="auto">
          <a:xfrm>
            <a:off x="1693863" y="3376613"/>
            <a:ext cx="1277937" cy="455612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e :: t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4038" name="CustomShape 5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Every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well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formed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expression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has a type,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which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can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be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automatically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calculated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at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compile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time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using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a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process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dirty="0" err="1">
                <a:solidFill>
                  <a:srgbClr val="000000"/>
                </a:solidFill>
                <a:latin typeface="Tahoma" pitchFamily="34" charset="0"/>
              </a:rPr>
              <a:t>called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nl-NL" altLang="nl-NL" sz="2800" u="sng" dirty="0">
                <a:solidFill>
                  <a:srgbClr val="000000"/>
                </a:solidFill>
                <a:latin typeface="Tahoma" pitchFamily="34" charset="0"/>
              </a:rPr>
              <a:t>type </a:t>
            </a:r>
            <a:r>
              <a:rPr lang="nl-NL" altLang="nl-NL" sz="2800" u="sng" dirty="0" err="1">
                <a:solidFill>
                  <a:srgbClr val="000000"/>
                </a:solidFill>
                <a:latin typeface="Tahoma" pitchFamily="34" charset="0"/>
              </a:rPr>
              <a:t>inference</a:t>
            </a:r>
            <a:r>
              <a:rPr lang="nl-NL" altLang="nl-NL" sz="280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7332E531-AABC-484B-8E5F-43F8CF7F2799}" type="slidenum">
              <a:rPr lang="nl-NL" altLang="nl-NL">
                <a:solidFill>
                  <a:srgbClr val="000000"/>
                </a:solidFill>
              </a:rPr>
              <a:pPr/>
              <a:t>5</a:t>
            </a:fld>
            <a:endParaRPr lang="nl-NL" altLang="nl-NL"/>
          </a:p>
        </p:txBody>
      </p:sp>
      <p:sp>
        <p:nvSpPr>
          <p:cNvPr id="45059" name="CustomShap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All type errors are found at compile time, which makes programs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safer and faster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by removing the need for type checks at run time.</a:t>
            </a:r>
            <a:endParaRPr lang="nl-NL" altLang="nl-NL"/>
          </a:p>
          <a:p>
            <a:endParaRPr lang="nl-NL" altLang="nl-NL"/>
          </a:p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In GHCi, the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:type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command calculates the type of an expression, without evaluating it:</a:t>
            </a:r>
            <a:endParaRPr lang="nl-NL" altLang="nl-NL"/>
          </a:p>
        </p:txBody>
      </p:sp>
      <p:sp>
        <p:nvSpPr>
          <p:cNvPr id="45060" name="CustomShape 3"/>
          <p:cNvSpPr>
            <a:spLocks noChangeArrowheads="1"/>
          </p:cNvSpPr>
          <p:nvPr/>
        </p:nvSpPr>
        <p:spPr bwMode="auto">
          <a:xfrm>
            <a:off x="1612900" y="4076700"/>
            <a:ext cx="3289300" cy="2100263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not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True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&gt; :type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not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not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 :: 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Basic Types</a:t>
            </a:r>
            <a:endParaRPr lang="nl-NL" altLang="nl-NL"/>
          </a:p>
        </p:txBody>
      </p:sp>
      <p:sp>
        <p:nvSpPr>
          <p:cNvPr id="46083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247C6CD0-2353-47F8-B07B-3CD4E7B4A024}" type="slidenum">
              <a:rPr lang="nl-NL" altLang="nl-NL">
                <a:solidFill>
                  <a:srgbClr val="000000"/>
                </a:solidFill>
              </a:rPr>
              <a:pPr/>
              <a:t>6</a:t>
            </a:fld>
            <a:endParaRPr lang="nl-NL" altLang="nl-NL"/>
          </a:p>
        </p:txBody>
      </p:sp>
      <p:sp>
        <p:nvSpPr>
          <p:cNvPr id="46084" name="CustomShape 3"/>
          <p:cNvSpPr>
            <a:spLocks noChangeArrowheads="1"/>
          </p:cNvSpPr>
          <p:nvPr/>
        </p:nvSpPr>
        <p:spPr bwMode="auto">
          <a:xfrm>
            <a:off x="442913" y="1347788"/>
            <a:ext cx="83788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Haskell has a number of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basic types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, including:</a:t>
            </a:r>
            <a:endParaRPr lang="nl-NL" altLang="nl-NL"/>
          </a:p>
        </p:txBody>
      </p:sp>
      <p:sp>
        <p:nvSpPr>
          <p:cNvPr id="46085" name="CustomShape 4"/>
          <p:cNvSpPr>
            <a:spLocks noChangeArrowheads="1"/>
          </p:cNvSpPr>
          <p:nvPr/>
        </p:nvSpPr>
        <p:spPr bwMode="auto">
          <a:xfrm>
            <a:off x="1182688" y="2489200"/>
            <a:ext cx="912812" cy="455613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86" name="CustomShape 5"/>
          <p:cNvSpPr>
            <a:spLocks noChangeArrowheads="1"/>
          </p:cNvSpPr>
          <p:nvPr/>
        </p:nvSpPr>
        <p:spPr bwMode="auto">
          <a:xfrm>
            <a:off x="3414713" y="2503488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logical values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1182688" y="3141663"/>
            <a:ext cx="912812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88" name="CustomShape 7"/>
          <p:cNvSpPr>
            <a:spLocks noChangeArrowheads="1"/>
          </p:cNvSpPr>
          <p:nvPr/>
        </p:nvSpPr>
        <p:spPr bwMode="auto">
          <a:xfrm>
            <a:off x="3513138" y="3181350"/>
            <a:ext cx="210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single characters</a:t>
            </a:r>
          </a:p>
        </p:txBody>
      </p:sp>
      <p:sp>
        <p:nvSpPr>
          <p:cNvPr id="46089" name="CustomShape 8"/>
          <p:cNvSpPr>
            <a:spLocks noChangeArrowheads="1"/>
          </p:cNvSpPr>
          <p:nvPr/>
        </p:nvSpPr>
        <p:spPr bwMode="auto">
          <a:xfrm>
            <a:off x="1185863" y="5168900"/>
            <a:ext cx="1460500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Integer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90" name="CustomShape 9"/>
          <p:cNvSpPr>
            <a:spLocks noChangeArrowheads="1"/>
          </p:cNvSpPr>
          <p:nvPr/>
        </p:nvSpPr>
        <p:spPr bwMode="auto">
          <a:xfrm>
            <a:off x="3816350" y="5183188"/>
            <a:ext cx="3084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arbitrary-precision integers</a:t>
            </a:r>
          </a:p>
        </p:txBody>
      </p:sp>
      <p:sp>
        <p:nvSpPr>
          <p:cNvPr id="46091" name="CustomShape 10"/>
          <p:cNvSpPr>
            <a:spLocks noChangeArrowheads="1"/>
          </p:cNvSpPr>
          <p:nvPr/>
        </p:nvSpPr>
        <p:spPr bwMode="auto">
          <a:xfrm>
            <a:off x="1184275" y="5845175"/>
            <a:ext cx="1095375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Float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92" name="CustomShape 11"/>
          <p:cNvSpPr>
            <a:spLocks noChangeArrowheads="1"/>
          </p:cNvSpPr>
          <p:nvPr/>
        </p:nvSpPr>
        <p:spPr bwMode="auto">
          <a:xfrm>
            <a:off x="3709988" y="5895975"/>
            <a:ext cx="264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floating-point numbers</a:t>
            </a:r>
          </a:p>
        </p:txBody>
      </p:sp>
      <p:sp>
        <p:nvSpPr>
          <p:cNvPr id="46093" name="CustomShape 12"/>
          <p:cNvSpPr>
            <a:spLocks noChangeArrowheads="1"/>
          </p:cNvSpPr>
          <p:nvPr/>
        </p:nvSpPr>
        <p:spPr bwMode="auto">
          <a:xfrm>
            <a:off x="1184275" y="3819525"/>
            <a:ext cx="1277938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String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94" name="CustomShape 13"/>
          <p:cNvSpPr>
            <a:spLocks noChangeArrowheads="1"/>
          </p:cNvSpPr>
          <p:nvPr/>
        </p:nvSpPr>
        <p:spPr bwMode="auto">
          <a:xfrm>
            <a:off x="3624263" y="3859213"/>
            <a:ext cx="2441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strings of characters</a:t>
            </a:r>
          </a:p>
        </p:txBody>
      </p:sp>
      <p:sp>
        <p:nvSpPr>
          <p:cNvPr id="46095" name="CustomShape 14"/>
          <p:cNvSpPr>
            <a:spLocks noChangeArrowheads="1"/>
          </p:cNvSpPr>
          <p:nvPr/>
        </p:nvSpPr>
        <p:spPr bwMode="auto">
          <a:xfrm>
            <a:off x="1182688" y="4498975"/>
            <a:ext cx="730250" cy="457200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ctr"/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Int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6096" name="CustomShape 15"/>
          <p:cNvSpPr>
            <a:spLocks noChangeArrowheads="1"/>
          </p:cNvSpPr>
          <p:nvPr/>
        </p:nvSpPr>
        <p:spPr bwMode="auto">
          <a:xfrm>
            <a:off x="3703638" y="4538663"/>
            <a:ext cx="2728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/>
              <a:t>-  fixed-precision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List Types</a:t>
            </a:r>
            <a:endParaRPr lang="nl-NL" altLang="nl-NL"/>
          </a:p>
        </p:txBody>
      </p:sp>
      <p:sp>
        <p:nvSpPr>
          <p:cNvPr id="47107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7DD0141B-2AEE-4B24-9D9F-04A96931F91F}" type="slidenum">
              <a:rPr lang="nl-NL" altLang="nl-NL">
                <a:solidFill>
                  <a:srgbClr val="000000"/>
                </a:solidFill>
              </a:rPr>
              <a:pPr/>
              <a:t>7</a:t>
            </a:fld>
            <a:endParaRPr lang="nl-NL" altLang="nl-NL"/>
          </a:p>
        </p:txBody>
      </p:sp>
      <p:sp>
        <p:nvSpPr>
          <p:cNvPr id="47108" name="CustomShape 3"/>
          <p:cNvSpPr>
            <a:spLocks noChangeArrowheads="1"/>
          </p:cNvSpPr>
          <p:nvPr/>
        </p:nvSpPr>
        <p:spPr bwMode="auto">
          <a:xfrm>
            <a:off x="1165225" y="2628900"/>
            <a:ext cx="5302250" cy="129698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False,True,False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 :: 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[’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a’,’b’,’c’,’d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’]  :: 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7109" name="CustomShape 4"/>
          <p:cNvSpPr>
            <a:spLocks noChangeArrowheads="1"/>
          </p:cNvSpPr>
          <p:nvPr/>
        </p:nvSpPr>
        <p:spPr bwMode="auto">
          <a:xfrm>
            <a:off x="474663" y="4451350"/>
            <a:ext cx="8226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In general:</a:t>
            </a:r>
            <a:endParaRPr lang="nl-NL" altLang="nl-NL"/>
          </a:p>
        </p:txBody>
      </p:sp>
      <p:sp>
        <p:nvSpPr>
          <p:cNvPr id="47110" name="CustomShape 5"/>
          <p:cNvSpPr>
            <a:spLocks noChangeArrowheads="1"/>
          </p:cNvSpPr>
          <p:nvPr/>
        </p:nvSpPr>
        <p:spPr bwMode="auto">
          <a:xfrm>
            <a:off x="474663" y="1374775"/>
            <a:ext cx="791686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list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is sequence of values of the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same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type:</a:t>
            </a:r>
            <a:endParaRPr lang="nl-NL" altLang="nl-NL"/>
          </a:p>
        </p:txBody>
      </p:sp>
      <p:sp>
        <p:nvSpPr>
          <p:cNvPr id="47111" name="CustomShape 6"/>
          <p:cNvSpPr>
            <a:spLocks noChangeArrowheads="1"/>
          </p:cNvSpPr>
          <p:nvPr/>
        </p:nvSpPr>
        <p:spPr bwMode="auto">
          <a:xfrm>
            <a:off x="1146175" y="5284788"/>
            <a:ext cx="738505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[t] is the type of lists with elements of type t.</a:t>
            </a:r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Shape 1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9808E6AB-AC6D-4AFA-81C6-E4EA531BA7BE}" type="slidenum">
              <a:rPr lang="nl-NL" altLang="nl-NL">
                <a:solidFill>
                  <a:srgbClr val="000000"/>
                </a:solidFill>
              </a:rPr>
              <a:pPr/>
              <a:t>8</a:t>
            </a:fld>
            <a:endParaRPr lang="nl-NL" altLang="nl-NL"/>
          </a:p>
        </p:txBody>
      </p:sp>
      <p:sp>
        <p:nvSpPr>
          <p:cNvPr id="48131" name="CustomShape 2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The type of a list says nothing about its length:</a:t>
            </a:r>
            <a:endParaRPr lang="nl-NL" altLang="nl-NL"/>
          </a:p>
        </p:txBody>
      </p:sp>
      <p:sp>
        <p:nvSpPr>
          <p:cNvPr id="48132" name="CustomShape 3"/>
          <p:cNvSpPr>
            <a:spLocks noChangeArrowheads="1"/>
          </p:cNvSpPr>
          <p:nvPr/>
        </p:nvSpPr>
        <p:spPr bwMode="auto">
          <a:xfrm>
            <a:off x="1501775" y="2408238"/>
            <a:ext cx="5302250" cy="1296987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       :: 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False,True,False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 :: 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8133" name="CustomShape 4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48134" name="CustomShape 5"/>
          <p:cNvSpPr>
            <a:spLocks noChangeArrowheads="1"/>
          </p:cNvSpPr>
          <p:nvPr/>
        </p:nvSpPr>
        <p:spPr bwMode="auto">
          <a:xfrm>
            <a:off x="1482725" y="5556250"/>
            <a:ext cx="5530850" cy="492125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[[’a’],[’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b’,’c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’]] :: [[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Char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]]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47663" y="458788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Note:</a:t>
            </a:r>
            <a:endParaRPr lang="nl-NL" altLang="nl-NL"/>
          </a:p>
        </p:txBody>
      </p:sp>
      <p:sp>
        <p:nvSpPr>
          <p:cNvPr id="48136" name="CustomShape 7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buFont typeface="Monotype Sorts" pitchFamily="2" charset="2"/>
              <a:buChar char=""/>
            </a:pP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The type of the elements is unrestricted.  For example, we can have lists of lists:</a:t>
            </a:r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Shape 1"/>
          <p:cNvSpPr txBox="1">
            <a:spLocks noChangeArrowheads="1"/>
          </p:cNvSpPr>
          <p:nvPr/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en-US" altLang="nl-NL" sz="4000">
                <a:solidFill>
                  <a:srgbClr val="242852"/>
                </a:solidFill>
              </a:rPr>
              <a:t>Tuple Types</a:t>
            </a:r>
            <a:endParaRPr lang="nl-NL" altLang="nl-NL"/>
          </a:p>
        </p:txBody>
      </p:sp>
      <p:sp>
        <p:nvSpPr>
          <p:cNvPr id="49155" name="TextShape 2"/>
          <p:cNvSpPr txBox="1"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fld id="{43C83E3B-BABD-42D3-ADC8-37F793F9B567}" type="slidenum">
              <a:rPr lang="nl-NL" altLang="nl-NL">
                <a:solidFill>
                  <a:srgbClr val="000000"/>
                </a:solidFill>
              </a:rPr>
              <a:pPr/>
              <a:t>9</a:t>
            </a:fld>
            <a:endParaRPr lang="nl-NL" altLang="nl-NL"/>
          </a:p>
        </p:txBody>
      </p:sp>
      <p:sp>
        <p:nvSpPr>
          <p:cNvPr id="49156" name="CustomShape 3"/>
          <p:cNvSpPr>
            <a:spLocks noChangeArrowheads="1"/>
          </p:cNvSpPr>
          <p:nvPr/>
        </p:nvSpPr>
        <p:spPr bwMode="auto">
          <a:xfrm>
            <a:off x="427038" y="1422400"/>
            <a:ext cx="82661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tuple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is a sequence of values of </a:t>
            </a:r>
            <a:r>
              <a:rPr lang="nl-NL" altLang="nl-NL" sz="2800" u="sng">
                <a:solidFill>
                  <a:srgbClr val="000000"/>
                </a:solidFill>
                <a:latin typeface="Tahoma" pitchFamily="34" charset="0"/>
              </a:rPr>
              <a:t>different</a:t>
            </a:r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 types:</a:t>
            </a:r>
            <a:endParaRPr lang="nl-NL" altLang="nl-NL"/>
          </a:p>
        </p:txBody>
      </p:sp>
      <p:sp>
        <p:nvSpPr>
          <p:cNvPr id="49157" name="CustomShape 4"/>
          <p:cNvSpPr>
            <a:spLocks noChangeArrowheads="1"/>
          </p:cNvSpPr>
          <p:nvPr/>
        </p:nvSpPr>
        <p:spPr bwMode="auto">
          <a:xfrm>
            <a:off x="1169988" y="2590800"/>
            <a:ext cx="6765925" cy="1296988"/>
          </a:xfrm>
          <a:prstGeom prst="rect">
            <a:avLst/>
          </a:prstGeom>
          <a:solidFill>
            <a:srgbClr val="629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False,True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   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Bool,Bool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nl-NL" altLang="nl-NL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False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,’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a’,True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 :: (</a:t>
            </a:r>
            <a:r>
              <a:rPr lang="nl-NL" altLang="nl-NL" sz="2400" b="1" dirty="0" err="1">
                <a:solidFill>
                  <a:schemeClr val="bg1"/>
                </a:solidFill>
                <a:latin typeface="Lucida Sans Typewriter" pitchFamily="49" charset="0"/>
              </a:rPr>
              <a:t>Bool,Char,Bool</a:t>
            </a:r>
            <a:r>
              <a:rPr lang="nl-NL" altLang="nl-NL" sz="2400" b="1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  <a:endParaRPr lang="nl-NL" altLang="nl-NL" b="1" dirty="0">
              <a:solidFill>
                <a:schemeClr val="bg1"/>
              </a:solidFill>
            </a:endParaRPr>
          </a:p>
        </p:txBody>
      </p:sp>
      <p:sp>
        <p:nvSpPr>
          <p:cNvPr id="49158" name="CustomShape 5"/>
          <p:cNvSpPr>
            <a:spLocks noChangeArrowheads="1"/>
          </p:cNvSpPr>
          <p:nvPr/>
        </p:nvSpPr>
        <p:spPr bwMode="auto">
          <a:xfrm>
            <a:off x="427038" y="4325938"/>
            <a:ext cx="8226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In general:</a:t>
            </a:r>
            <a:endParaRPr lang="nl-NL" altLang="nl-NL"/>
          </a:p>
        </p:txBody>
      </p:sp>
      <p:sp>
        <p:nvSpPr>
          <p:cNvPr id="49159" name="CustomShape 6"/>
          <p:cNvSpPr>
            <a:spLocks noChangeArrowheads="1"/>
          </p:cNvSpPr>
          <p:nvPr/>
        </p:nvSpPr>
        <p:spPr bwMode="auto">
          <a:xfrm>
            <a:off x="1146175" y="5072063"/>
            <a:ext cx="73850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DejaVu Sans" pitchFamily="34" charset="0"/>
              </a:defRPr>
            </a:lvl9pPr>
          </a:lstStyle>
          <a:p>
            <a:r>
              <a:rPr lang="nl-NL" altLang="nl-NL" sz="2800">
                <a:solidFill>
                  <a:srgbClr val="000000"/>
                </a:solidFill>
                <a:latin typeface="Tahoma" pitchFamily="34" charset="0"/>
              </a:rPr>
              <a:t>(t1,t2,…,tn) is the type of n-tuples whose ith components have type ti for any i in 1…n.</a:t>
            </a:r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1251</Words>
  <Application>Microsoft Office PowerPoint</Application>
  <PresentationFormat>Diavoorstelling (4:3)</PresentationFormat>
  <Paragraphs>223</Paragraphs>
  <Slides>27</Slides>
  <Notes>0</Notes>
  <HiddenSlides>3</HiddenSlides>
  <MMClips>0</MMClips>
  <ScaleCrop>false</ScaleCrop>
  <HeadingPairs>
    <vt:vector size="4" baseType="variant">
      <vt:variant>
        <vt:lpstr>Thema</vt:lpstr>
      </vt:variant>
      <vt:variant>
        <vt:i4>3</vt:i4>
      </vt:variant>
      <vt:variant>
        <vt:lpstr>Diatitels</vt:lpstr>
      </vt:variant>
      <vt:variant>
        <vt:i4>27</vt:i4>
      </vt:variant>
    </vt:vector>
  </HeadingPairs>
  <TitlesOfParts>
    <vt:vector size="30" baseType="lpstr">
      <vt:lpstr>Office Theme</vt:lpstr>
      <vt:lpstr>1_Office Theme</vt:lpstr>
      <vt:lpstr>2_Office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Tony</dc:creator>
  <cp:lastModifiedBy>BusAL</cp:lastModifiedBy>
  <cp:revision>7</cp:revision>
  <dcterms:modified xsi:type="dcterms:W3CDTF">2015-02-16T13:39:23Z</dcterms:modified>
</cp:coreProperties>
</file>