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81" r:id="rId1"/>
  </p:sldMasterIdLst>
  <p:notesMasterIdLst>
    <p:notesMasterId r:id="rId50"/>
  </p:notesMasterIdLst>
  <p:handoutMasterIdLst>
    <p:handoutMasterId r:id="rId51"/>
  </p:handoutMasterIdLst>
  <p:sldIdLst>
    <p:sldId id="319" r:id="rId2"/>
    <p:sldId id="278" r:id="rId3"/>
    <p:sldId id="307" r:id="rId4"/>
    <p:sldId id="281" r:id="rId5"/>
    <p:sldId id="282" r:id="rId6"/>
    <p:sldId id="288" r:id="rId7"/>
    <p:sldId id="297" r:id="rId8"/>
    <p:sldId id="284" r:id="rId9"/>
    <p:sldId id="285" r:id="rId10"/>
    <p:sldId id="298" r:id="rId11"/>
    <p:sldId id="308" r:id="rId12"/>
    <p:sldId id="300" r:id="rId13"/>
    <p:sldId id="309" r:id="rId14"/>
    <p:sldId id="304" r:id="rId15"/>
    <p:sldId id="314" r:id="rId16"/>
    <p:sldId id="302" r:id="rId17"/>
    <p:sldId id="313" r:id="rId18"/>
    <p:sldId id="316" r:id="rId19"/>
    <p:sldId id="317" r:id="rId20"/>
    <p:sldId id="318" r:id="rId21"/>
    <p:sldId id="294" r:id="rId22"/>
    <p:sldId id="311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46" r:id="rId39"/>
    <p:sldId id="345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</p:sldIdLst>
  <p:sldSz cx="9144000" cy="6858000" type="screen4x3"/>
  <p:notesSz cx="7089775" cy="10218738"/>
  <p:embeddedFontLst>
    <p:embeddedFont>
      <p:font typeface="Arial Black" panose="020B0A04020102020204" pitchFamily="34" charset="0"/>
      <p:bold r:id="rId52"/>
    </p:embeddedFont>
    <p:embeddedFont>
      <p:font typeface="Monotype Sorts" panose="020B0604020202020204"/>
      <p:regular r:id="rId53"/>
    </p:embeddedFont>
    <p:embeddedFont>
      <p:font typeface="Tahoma" panose="020B0604030504040204" pitchFamily="34" charset="0"/>
      <p:regular r:id="rId54"/>
      <p:bold r:id="rId55"/>
    </p:embeddedFont>
    <p:embeddedFont>
      <p:font typeface="Lucida Sans Typewriter" panose="020B0509030504030204" pitchFamily="49" charset="0"/>
      <p:regular r:id="rId56"/>
      <p:bold r:id="rId57"/>
      <p:italic r:id="rId58"/>
      <p:boldItalic r:id="rId5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935" autoAdjust="0"/>
  </p:normalViewPr>
  <p:slideViewPr>
    <p:cSldViewPr snapToGrid="0">
      <p:cViewPr varScale="1">
        <p:scale>
          <a:sx n="80" d="100"/>
          <a:sy n="80" d="100"/>
        </p:scale>
        <p:origin x="-14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 altLang="nl-NL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endParaRPr lang="en-US" altLang="nl-NL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 altLang="nl-NL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27772F8C-3344-4A7C-967A-73D605F8E6A4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32877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nl-NL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nl-NL"/>
          </a:p>
        </p:txBody>
      </p:sp>
      <p:sp>
        <p:nvSpPr>
          <p:cNvPr id="92164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nl-NL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8EE355-00AC-44CC-8CD9-9CA2C3E662DB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852106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06858-6A5A-411B-9427-A8326490F013}" type="slidenum">
              <a:rPr lang="en-US" altLang="nl-NL"/>
              <a:pPr/>
              <a:t>36</a:t>
            </a:fld>
            <a:endParaRPr lang="en-US" altLang="nl-NL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06858-6A5A-411B-9427-A8326490F013}" type="slidenum">
              <a:rPr lang="en-US" altLang="nl-NL"/>
              <a:pPr/>
              <a:t>37</a:t>
            </a:fld>
            <a:endParaRPr lang="en-US" altLang="nl-NL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06858-6A5A-411B-9427-A8326490F013}" type="slidenum">
              <a:rPr lang="en-US" altLang="nl-NL"/>
              <a:pPr/>
              <a:t>38</a:t>
            </a:fld>
            <a:endParaRPr lang="en-US" altLang="nl-NL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March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5E69-05DD-4C3F-8533-8A2299D9095D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March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A466-FC20-4B03-A52B-65B47A60CB61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March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6D9D-463F-4516-ABCD-AC988BED2B7D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March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4155-FA01-4644-BB8D-FBA57740294D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March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1555-6A4D-48C0-97FC-C406BE166143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March 12,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3645-689E-4A79-9E4A-68EB6924DD5A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March 12,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CFEE-3EB7-443A-AD3A-ABB3812951DF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March 12,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BD75-0555-475B-A28B-1F238B0D9AD0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March 12,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D28E-2FF6-47BF-BBFE-8BD45B3D1A51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March 12,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08A2-B5D7-4723-9D0A-9EF0AFDF9062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March 12,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E853-76CB-4653-BC38-64B51EF408FE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March 12,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30A5E69-05DD-4C3F-8533-8A2299D9095D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39D-0F76-43D2-B181-FE1342A40FCE}" type="slidenum">
              <a:rPr lang="en-US" altLang="nl-NL"/>
              <a:pPr/>
              <a:t>0</a:t>
            </a:fld>
            <a:endParaRPr lang="en-US" altLang="nl-NL"/>
          </a:p>
        </p:txBody>
      </p:sp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nl-NL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kumimoji="1" lang="en-US" altLang="nl-NL" sz="3200" smtClean="0">
                <a:latin typeface="Tahoma" pitchFamily="34" charset="0"/>
              </a:rPr>
              <a:t>Recursive </a:t>
            </a:r>
            <a:r>
              <a:rPr kumimoji="1" lang="en-US" altLang="nl-NL" sz="3200" dirty="0">
                <a:latin typeface="Tahoma" pitchFamily="34" charset="0"/>
              </a:rPr>
              <a:t>Functions</a:t>
            </a:r>
          </a:p>
        </p:txBody>
      </p:sp>
      <p:pic>
        <p:nvPicPr>
          <p:cNvPr id="361476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4F22-D7FE-40B3-9122-2B2059F4F0C8}" type="slidenum">
              <a:rPr lang="en-US" altLang="nl-NL"/>
              <a:pPr/>
              <a:t>9</a:t>
            </a:fld>
            <a:endParaRPr lang="en-US" altLang="nl-NL"/>
          </a:p>
        </p:txBody>
      </p:sp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377825" y="569913"/>
            <a:ext cx="8264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Using the same pattern of recursion as in product we can define the </a:t>
            </a:r>
            <a:r>
              <a:rPr lang="en-US" altLang="nl-NL" u="sng"/>
              <a:t>length</a:t>
            </a:r>
            <a:r>
              <a:rPr lang="en-US" altLang="nl-NL"/>
              <a:t> function on lists.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392238" y="2317987"/>
            <a:ext cx="5577168" cy="14219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length       ::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Int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length []     = 0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length (_:xs) = 1 + length xs</a:t>
            </a: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>
            <a:off x="1262063" y="4603750"/>
            <a:ext cx="5900737" cy="1487488"/>
          </a:xfrm>
          <a:prstGeom prst="wedgeRoundRectCallout">
            <a:avLst>
              <a:gd name="adj1" fmla="val -21134"/>
              <a:gd name="adj2" fmla="val -7870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length maps the empty list to 0, and any non-empty list to the successor of the length of its tail.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F0C3-FB48-4713-8A9E-A2ABE977EF74}" type="slidenum">
              <a:rPr lang="en-US" altLang="nl-NL"/>
              <a:pPr/>
              <a:t>10</a:t>
            </a:fld>
            <a:endParaRPr lang="en-US" altLang="nl-NL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806575" y="1612466"/>
            <a:ext cx="2787943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length [1,2,3</a:t>
            </a:r>
            <a:r>
              <a:rPr lang="en-US" altLang="nl-NL" sz="2400" dirty="0" smtClean="0">
                <a:solidFill>
                  <a:schemeClr val="bg1"/>
                </a:solidFill>
                <a:latin typeface="Lucida Sans Typewriter" pitchFamily="49" charset="0"/>
              </a:rPr>
              <a:t>]</a:t>
            </a:r>
          </a:p>
        </p:txBody>
      </p:sp>
      <p:grpSp>
        <p:nvGrpSpPr>
          <p:cNvPr id="325636" name="Group 4"/>
          <p:cNvGrpSpPr>
            <a:grpSpLocks/>
          </p:cNvGrpSpPr>
          <p:nvPr/>
        </p:nvGrpSpPr>
        <p:grpSpPr bwMode="auto">
          <a:xfrm>
            <a:off x="1262063" y="1933575"/>
            <a:ext cx="3675062" cy="858838"/>
            <a:chOff x="795" y="1054"/>
            <a:chExt cx="2315" cy="541"/>
          </a:xfrm>
        </p:grpSpPr>
        <p:sp>
          <p:nvSpPr>
            <p:cNvPr id="325637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197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1 + length [2,3]</a:t>
              </a:r>
            </a:p>
          </p:txBody>
        </p:sp>
        <p:sp>
          <p:nvSpPr>
            <p:cNvPr id="325638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325639" name="Group 7"/>
          <p:cNvGrpSpPr>
            <a:grpSpLocks/>
          </p:cNvGrpSpPr>
          <p:nvPr/>
        </p:nvGrpSpPr>
        <p:grpSpPr bwMode="auto">
          <a:xfrm>
            <a:off x="1262063" y="2689225"/>
            <a:ext cx="4411662" cy="862013"/>
            <a:chOff x="795" y="1530"/>
            <a:chExt cx="2779" cy="543"/>
          </a:xfrm>
        </p:grpSpPr>
        <p:sp>
          <p:nvSpPr>
            <p:cNvPr id="325640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243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1 + (1 + length [3])</a:t>
              </a:r>
            </a:p>
          </p:txBody>
        </p:sp>
        <p:sp>
          <p:nvSpPr>
            <p:cNvPr id="325641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325642" name="Group 10"/>
          <p:cNvGrpSpPr>
            <a:grpSpLocks/>
          </p:cNvGrpSpPr>
          <p:nvPr/>
        </p:nvGrpSpPr>
        <p:grpSpPr bwMode="auto">
          <a:xfrm>
            <a:off x="1262063" y="3444875"/>
            <a:ext cx="5332412" cy="865188"/>
            <a:chOff x="795" y="2006"/>
            <a:chExt cx="3359" cy="545"/>
          </a:xfrm>
        </p:grpSpPr>
        <p:sp>
          <p:nvSpPr>
            <p:cNvPr id="325643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301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1 + (1 + (1 + length []))</a:t>
              </a:r>
            </a:p>
          </p:txBody>
        </p:sp>
        <p:sp>
          <p:nvSpPr>
            <p:cNvPr id="325644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325645" name="Group 13"/>
          <p:cNvGrpSpPr>
            <a:grpSpLocks/>
          </p:cNvGrpSpPr>
          <p:nvPr/>
        </p:nvGrpSpPr>
        <p:grpSpPr bwMode="auto">
          <a:xfrm>
            <a:off x="1262063" y="4200525"/>
            <a:ext cx="3859212" cy="868363"/>
            <a:chOff x="795" y="2482"/>
            <a:chExt cx="2431" cy="547"/>
          </a:xfrm>
        </p:grpSpPr>
        <p:sp>
          <p:nvSpPr>
            <p:cNvPr id="325646" name="Text Box 14"/>
            <p:cNvSpPr txBox="1">
              <a:spLocks noChangeArrowheads="1"/>
            </p:cNvSpPr>
            <p:nvPr/>
          </p:nvSpPr>
          <p:spPr bwMode="auto">
            <a:xfrm>
              <a:off x="1138" y="276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1 + (1 + (1 + 0))</a:t>
              </a:r>
            </a:p>
          </p:txBody>
        </p:sp>
        <p:sp>
          <p:nvSpPr>
            <p:cNvPr id="325647" name="Text Box 15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325648" name="Group 16"/>
          <p:cNvGrpSpPr>
            <a:grpSpLocks/>
          </p:cNvGrpSpPr>
          <p:nvPr/>
        </p:nvGrpSpPr>
        <p:grpSpPr bwMode="auto">
          <a:xfrm>
            <a:off x="1262063" y="4956175"/>
            <a:ext cx="912812" cy="871538"/>
            <a:chOff x="795" y="2958"/>
            <a:chExt cx="575" cy="549"/>
          </a:xfrm>
        </p:grpSpPr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1138" y="3242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3</a:t>
              </a:r>
            </a:p>
          </p:txBody>
        </p:sp>
        <p:sp>
          <p:nvSpPr>
            <p:cNvPr id="325650" name="Text Box 18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BDDE-8A5F-460B-AF8B-28194C265E74}" type="slidenum">
              <a:rPr lang="en-US" altLang="nl-NL"/>
              <a:pPr/>
              <a:t>11</a:t>
            </a:fld>
            <a:endParaRPr lang="en-US" altLang="nl-NL"/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377825" y="571500"/>
            <a:ext cx="8264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Using a similar pattern of recursion we can define the </a:t>
            </a:r>
            <a:r>
              <a:rPr lang="en-US" altLang="nl-NL" u="sng"/>
              <a:t>reverse</a:t>
            </a:r>
            <a:r>
              <a:rPr lang="en-US" altLang="nl-NL"/>
              <a:t> function on lists.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1428750" y="2362437"/>
            <a:ext cx="6506909" cy="14219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reverse       ::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reverse []     = []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reverse (x:xs) = reverse xs ++ [x]</a:t>
            </a:r>
          </a:p>
        </p:txBody>
      </p:sp>
      <p:sp>
        <p:nvSpPr>
          <p:cNvPr id="314372" name="AutoShape 4"/>
          <p:cNvSpPr>
            <a:spLocks noChangeArrowheads="1"/>
          </p:cNvSpPr>
          <p:nvPr/>
        </p:nvSpPr>
        <p:spPr bwMode="auto">
          <a:xfrm>
            <a:off x="1027113" y="4729163"/>
            <a:ext cx="7199312" cy="1487487"/>
          </a:xfrm>
          <a:prstGeom prst="wedgeRoundRectCallout">
            <a:avLst>
              <a:gd name="adj1" fmla="val -21708"/>
              <a:gd name="adj2" fmla="val -8020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reverse maps the empty list to the empty list, and any non-empty list to the reverse of its tail appended to its head.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170D-A7AE-4F33-951B-AC5ED2CDFE11}" type="slidenum">
              <a:rPr lang="en-US" altLang="nl-NL"/>
              <a:pPr/>
              <a:t>12</a:t>
            </a:fld>
            <a:endParaRPr lang="en-US" altLang="nl-NL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806575" y="1647825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reverse [1,2,3]</a:t>
            </a:r>
          </a:p>
        </p:txBody>
      </p:sp>
      <p:grpSp>
        <p:nvGrpSpPr>
          <p:cNvPr id="326660" name="Group 4"/>
          <p:cNvGrpSpPr>
            <a:grpSpLocks/>
          </p:cNvGrpSpPr>
          <p:nvPr/>
        </p:nvGrpSpPr>
        <p:grpSpPr bwMode="auto">
          <a:xfrm>
            <a:off x="1262063" y="1966913"/>
            <a:ext cx="4411662" cy="858837"/>
            <a:chOff x="795" y="1054"/>
            <a:chExt cx="2779" cy="541"/>
          </a:xfrm>
        </p:grpSpPr>
        <p:sp>
          <p:nvSpPr>
            <p:cNvPr id="326661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243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reverse [2,3] ++ [1]</a:t>
              </a:r>
            </a:p>
          </p:txBody>
        </p:sp>
        <p:sp>
          <p:nvSpPr>
            <p:cNvPr id="326662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326663" name="Group 7"/>
          <p:cNvGrpSpPr>
            <a:grpSpLocks/>
          </p:cNvGrpSpPr>
          <p:nvPr/>
        </p:nvGrpSpPr>
        <p:grpSpPr bwMode="auto">
          <a:xfrm>
            <a:off x="1262063" y="2722563"/>
            <a:ext cx="5700712" cy="862012"/>
            <a:chOff x="795" y="1530"/>
            <a:chExt cx="3591" cy="543"/>
          </a:xfrm>
        </p:grpSpPr>
        <p:sp>
          <p:nvSpPr>
            <p:cNvPr id="326664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(reverse [3] ++ [2]) ++ [1]</a:t>
              </a:r>
            </a:p>
          </p:txBody>
        </p:sp>
        <p:sp>
          <p:nvSpPr>
            <p:cNvPr id="326665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326666" name="Group 10"/>
          <p:cNvGrpSpPr>
            <a:grpSpLocks/>
          </p:cNvGrpSpPr>
          <p:nvPr/>
        </p:nvGrpSpPr>
        <p:grpSpPr bwMode="auto">
          <a:xfrm>
            <a:off x="1262063" y="3478213"/>
            <a:ext cx="7173912" cy="865187"/>
            <a:chOff x="795" y="2006"/>
            <a:chExt cx="4519" cy="545"/>
          </a:xfrm>
        </p:grpSpPr>
        <p:sp>
          <p:nvSpPr>
            <p:cNvPr id="326667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417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((reverse [] ++ [3]) ++ [2]) ++ [1]</a:t>
              </a:r>
            </a:p>
          </p:txBody>
        </p:sp>
        <p:sp>
          <p:nvSpPr>
            <p:cNvPr id="326668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326669" name="Group 13"/>
          <p:cNvGrpSpPr>
            <a:grpSpLocks/>
          </p:cNvGrpSpPr>
          <p:nvPr/>
        </p:nvGrpSpPr>
        <p:grpSpPr bwMode="auto">
          <a:xfrm>
            <a:off x="1262063" y="4233863"/>
            <a:ext cx="5700712" cy="868362"/>
            <a:chOff x="795" y="2482"/>
            <a:chExt cx="3591" cy="547"/>
          </a:xfrm>
        </p:grpSpPr>
        <p:sp>
          <p:nvSpPr>
            <p:cNvPr id="326670" name="Text Box 14"/>
            <p:cNvSpPr txBox="1">
              <a:spLocks noChangeArrowheads="1"/>
            </p:cNvSpPr>
            <p:nvPr/>
          </p:nvSpPr>
          <p:spPr bwMode="auto">
            <a:xfrm>
              <a:off x="1138" y="2764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(([] ++ [3]) ++ [2]) ++ [1]</a:t>
              </a:r>
            </a:p>
          </p:txBody>
        </p:sp>
        <p:sp>
          <p:nvSpPr>
            <p:cNvPr id="326671" name="Text Box 15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326672" name="Group 16"/>
          <p:cNvGrpSpPr>
            <a:grpSpLocks/>
          </p:cNvGrpSpPr>
          <p:nvPr/>
        </p:nvGrpSpPr>
        <p:grpSpPr bwMode="auto">
          <a:xfrm>
            <a:off x="1262063" y="4989513"/>
            <a:ext cx="2017712" cy="871537"/>
            <a:chOff x="795" y="2958"/>
            <a:chExt cx="1271" cy="549"/>
          </a:xfrm>
        </p:grpSpPr>
        <p:sp>
          <p:nvSpPr>
            <p:cNvPr id="326673" name="Text Box 17"/>
            <p:cNvSpPr txBox="1">
              <a:spLocks noChangeArrowheads="1"/>
            </p:cNvSpPr>
            <p:nvPr/>
          </p:nvSpPr>
          <p:spPr bwMode="auto">
            <a:xfrm>
              <a:off x="1138" y="3242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[3,2,1]</a:t>
              </a:r>
            </a:p>
          </p:txBody>
        </p:sp>
        <p:sp>
          <p:nvSpPr>
            <p:cNvPr id="326674" name="Text Box 18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Multiple Arguments</a:t>
            </a:r>
          </a:p>
        </p:txBody>
      </p:sp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2055-AA8A-4E7A-BEDD-77549E37706B}" type="slidenum">
              <a:rPr lang="en-US" altLang="nl-NL"/>
              <a:pPr/>
              <a:t>13</a:t>
            </a:fld>
            <a:endParaRPr lang="en-US" altLang="nl-NL"/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438150" y="1633538"/>
            <a:ext cx="80152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Functions with more than one argument can also be defined using recursion.  For example:</a:t>
            </a:r>
          </a:p>
        </p:txBody>
      </p:sp>
      <p:sp>
        <p:nvSpPr>
          <p:cNvPr id="318481" name="Rectangle 17"/>
          <p:cNvSpPr>
            <a:spLocks noChangeArrowheads="1"/>
          </p:cNvSpPr>
          <p:nvPr/>
        </p:nvSpPr>
        <p:spPr bwMode="auto">
          <a:xfrm>
            <a:off x="520700" y="3138488"/>
            <a:ext cx="80549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Zipping the elements of two lists:</a:t>
            </a:r>
          </a:p>
        </p:txBody>
      </p:sp>
      <p:sp>
        <p:nvSpPr>
          <p:cNvPr id="318482" name="Text Box 18"/>
          <p:cNvSpPr txBox="1">
            <a:spLocks noChangeArrowheads="1"/>
          </p:cNvSpPr>
          <p:nvPr/>
        </p:nvSpPr>
        <p:spPr bwMode="auto">
          <a:xfrm>
            <a:off x="984250" y="4249038"/>
            <a:ext cx="7670690" cy="18651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zip              ::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[b]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[(a,b)]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zip []     _      = []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zip _      []     = []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zip (x:xs) (y:ys) = (x,y) : zip xs 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1D12-FDA8-4149-BFB1-C70F022E441F}" type="slidenum">
              <a:rPr lang="en-US" altLang="nl-NL"/>
              <a:pPr/>
              <a:t>14</a:t>
            </a:fld>
            <a:endParaRPr lang="en-US" altLang="nl-NL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525588" y="1489963"/>
            <a:ext cx="6926896" cy="18651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drop             :: Int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drop 0     xs     = xs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drop (n+1) []     = []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drop (n+1) (_:xs) = drop n xs</a:t>
            </a:r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347663" y="477838"/>
            <a:ext cx="82518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Remove the first n elements from a list:</a:t>
            </a: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1525588" y="4841481"/>
            <a:ext cx="5997155" cy="15327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(++)        ::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[]     ++ ys = ys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(x:xs) ++ ys = x : (xs ++ ys)</a:t>
            </a:r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347663" y="3806825"/>
            <a:ext cx="79930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Appending two lists: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Quicksort</a:t>
            </a:r>
          </a:p>
        </p:txBody>
      </p:sp>
      <p:sp>
        <p:nvSpPr>
          <p:cNvPr id="5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D81C-AECF-4413-8236-E30B8692693E}" type="slidenum">
              <a:rPr lang="en-US" altLang="nl-NL"/>
              <a:pPr/>
              <a:t>15</a:t>
            </a:fld>
            <a:endParaRPr lang="en-US" altLang="nl-NL"/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423863" y="1639888"/>
            <a:ext cx="8286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The </a:t>
            </a:r>
            <a:r>
              <a:rPr lang="en-US" altLang="nl-NL" u="sng"/>
              <a:t>quicksort</a:t>
            </a:r>
            <a:r>
              <a:rPr lang="en-US" altLang="nl-NL"/>
              <a:t> algorithm for sorting a list of integers can be specified by the following two rules: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63563" y="3135313"/>
            <a:ext cx="80454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empty list is already sorted;</a:t>
            </a:r>
          </a:p>
          <a:p>
            <a:endParaRPr lang="en-US" altLang="nl-NL"/>
          </a:p>
          <a:p>
            <a:r>
              <a:rPr lang="en-US" altLang="nl-NL"/>
              <a:t>Non-empty lists can be sorted by sorting the tail values </a:t>
            </a:r>
            <a:r>
              <a:rPr lang="en-US" altLang="nl-NL">
                <a:sym typeface="Symbol" pitchFamily="18" charset="2"/>
              </a:rPr>
              <a:t></a:t>
            </a:r>
            <a:r>
              <a:rPr lang="en-US" altLang="nl-NL"/>
              <a:t> the head, sorting the tail values </a:t>
            </a:r>
            <a:r>
              <a:rPr lang="en-US" altLang="nl-NL">
                <a:sym typeface="Symbol" pitchFamily="18" charset="2"/>
              </a:rPr>
              <a:t> the head, and then appending the resulting lists on either side of the head value.</a:t>
            </a:r>
            <a:endParaRPr lang="en-US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636B-4D30-41B9-A692-2B29B5181603}" type="slidenum">
              <a:rPr lang="en-US" altLang="nl-NL"/>
              <a:pPr/>
              <a:t>16</a:t>
            </a:fld>
            <a:endParaRPr lang="en-US" altLang="nl-NL"/>
          </a:p>
        </p:txBody>
      </p:sp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338138" y="476250"/>
            <a:ext cx="8264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Using recursion, this specification can be translated directly into an implementation: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1270000" y="1698401"/>
            <a:ext cx="6811480" cy="2699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</a:rPr>
              <a:t>qsort       :: [Int] </a:t>
            </a: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</a:rPr>
              <a:t> [Int]</a:t>
            </a:r>
          </a:p>
          <a:p>
            <a:pPr>
              <a:lnSpc>
                <a:spcPct val="110000"/>
              </a:lnSpc>
            </a:pP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</a:rPr>
              <a:t>qsort []     = []</a:t>
            </a:r>
          </a:p>
          <a:p>
            <a:pPr>
              <a:lnSpc>
                <a:spcPct val="110000"/>
              </a:lnSpc>
            </a:pP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</a:rPr>
              <a:t>qsort (x:xs) =</a:t>
            </a:r>
          </a:p>
          <a:p>
            <a:pPr>
              <a:lnSpc>
                <a:spcPct val="110000"/>
              </a:lnSpc>
            </a:pP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</a:rPr>
              <a:t>   qsort smaller ++ [x] ++ qsort larger</a:t>
            </a:r>
          </a:p>
          <a:p>
            <a:pPr>
              <a:lnSpc>
                <a:spcPct val="110000"/>
              </a:lnSpc>
            </a:pP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</a:rPr>
              <a:t>   where</a:t>
            </a:r>
          </a:p>
          <a:p>
            <a:pPr>
              <a:lnSpc>
                <a:spcPct val="110000"/>
              </a:lnSpc>
            </a:pP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</a:rPr>
              <a:t>      smaller = [a | a </a:t>
            </a: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</a:rPr>
              <a:t> xs, a </a:t>
            </a:r>
            <a:r>
              <a:rPr lang="en-US" altLang="nl-NL" sz="22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</a:rPr>
              <a:t> x]</a:t>
            </a:r>
          </a:p>
          <a:p>
            <a:pPr>
              <a:lnSpc>
                <a:spcPct val="110000"/>
              </a:lnSpc>
            </a:pP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</a:rPr>
              <a:t>      larger  = [b | b </a:t>
            </a: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</a:rPr>
              <a:t> xs, b </a:t>
            </a:r>
            <a:r>
              <a:rPr lang="en-US" altLang="nl-NL" sz="22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</a:t>
            </a:r>
            <a:r>
              <a:rPr lang="en-US" altLang="nl-NL" sz="2200">
                <a:solidFill>
                  <a:schemeClr val="bg1"/>
                </a:solidFill>
                <a:latin typeface="Lucida Sans Typewriter" pitchFamily="49" charset="0"/>
              </a:rPr>
              <a:t> x]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495300" y="5483225"/>
            <a:ext cx="79930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This is probably the </a:t>
            </a:r>
            <a:r>
              <a:rPr lang="en-US" altLang="nl-NL" u="sng"/>
              <a:t>simplest</a:t>
            </a:r>
            <a:r>
              <a:rPr lang="en-US" altLang="nl-NL"/>
              <a:t> implementation of quicksort in any programming language!</a:t>
            </a: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414338" y="4673600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Note: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2E80-F7A1-4BEA-B6A4-C91CADEEEB7E}" type="slidenum">
              <a:rPr lang="en-US" altLang="nl-NL"/>
              <a:pPr/>
              <a:t>17</a:t>
            </a:fld>
            <a:endParaRPr lang="en-US" altLang="nl-NL"/>
          </a:p>
        </p:txBody>
      </p:sp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339725" y="495300"/>
            <a:ext cx="831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For example (abbreviating qsort as q):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3281363" y="1552575"/>
            <a:ext cx="25781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q [3,2,4,1,5]</a:t>
            </a:r>
          </a:p>
        </p:txBody>
      </p:sp>
      <p:grpSp>
        <p:nvGrpSpPr>
          <p:cNvPr id="348228" name="Group 68"/>
          <p:cNvGrpSpPr>
            <a:grpSpLocks/>
          </p:cNvGrpSpPr>
          <p:nvPr/>
        </p:nvGrpSpPr>
        <p:grpSpPr bwMode="auto">
          <a:xfrm>
            <a:off x="2136775" y="2149476"/>
            <a:ext cx="4870450" cy="1176338"/>
            <a:chOff x="1346" y="1354"/>
            <a:chExt cx="3068" cy="741"/>
          </a:xfrm>
        </p:grpSpPr>
        <p:sp>
          <p:nvSpPr>
            <p:cNvPr id="348165" name="Text Box 5"/>
            <p:cNvSpPr txBox="1">
              <a:spLocks noChangeArrowheads="1"/>
            </p:cNvSpPr>
            <p:nvPr/>
          </p:nvSpPr>
          <p:spPr bwMode="auto">
            <a:xfrm>
              <a:off x="1346" y="1830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q [2,1]</a:t>
              </a:r>
            </a:p>
          </p:txBody>
        </p:sp>
        <p:sp>
          <p:nvSpPr>
            <p:cNvPr id="348189" name="Text Box 29"/>
            <p:cNvSpPr txBox="1">
              <a:spLocks noChangeArrowheads="1"/>
            </p:cNvSpPr>
            <p:nvPr/>
          </p:nvSpPr>
          <p:spPr bwMode="auto">
            <a:xfrm>
              <a:off x="2300" y="1830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++ [3] ++</a:t>
              </a:r>
            </a:p>
          </p:txBody>
        </p:sp>
        <p:sp>
          <p:nvSpPr>
            <p:cNvPr id="348190" name="Text Box 30"/>
            <p:cNvSpPr txBox="1">
              <a:spLocks noChangeArrowheads="1"/>
            </p:cNvSpPr>
            <p:nvPr/>
          </p:nvSpPr>
          <p:spPr bwMode="auto">
            <a:xfrm>
              <a:off x="3486" y="1830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q [4,5]</a:t>
              </a:r>
            </a:p>
          </p:txBody>
        </p:sp>
        <p:sp>
          <p:nvSpPr>
            <p:cNvPr id="348200" name="AutoShape 40"/>
            <p:cNvSpPr>
              <a:spLocks noChangeArrowheads="1"/>
            </p:cNvSpPr>
            <p:nvPr/>
          </p:nvSpPr>
          <p:spPr bwMode="auto">
            <a:xfrm>
              <a:off x="2778" y="1354"/>
              <a:ext cx="202" cy="361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>
                <a:solidFill>
                  <a:schemeClr val="bg1"/>
                </a:solidFill>
              </a:endParaRPr>
            </a:p>
          </p:txBody>
        </p:sp>
      </p:grpSp>
      <p:grpSp>
        <p:nvGrpSpPr>
          <p:cNvPr id="348221" name="Group 61"/>
          <p:cNvGrpSpPr>
            <a:grpSpLocks/>
          </p:cNvGrpSpPr>
          <p:nvPr/>
        </p:nvGrpSpPr>
        <p:grpSpPr bwMode="auto">
          <a:xfrm>
            <a:off x="420688" y="3519489"/>
            <a:ext cx="3944937" cy="1185863"/>
            <a:chOff x="265" y="2217"/>
            <a:chExt cx="2485" cy="747"/>
          </a:xfrm>
        </p:grpSpPr>
        <p:sp>
          <p:nvSpPr>
            <p:cNvPr id="348168" name="Text Box 8"/>
            <p:cNvSpPr txBox="1">
              <a:spLocks noChangeArrowheads="1"/>
            </p:cNvSpPr>
            <p:nvPr/>
          </p:nvSpPr>
          <p:spPr bwMode="auto">
            <a:xfrm>
              <a:off x="265" y="2699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q [1]</a:t>
              </a:r>
            </a:p>
          </p:txBody>
        </p:sp>
        <p:sp>
          <p:nvSpPr>
            <p:cNvPr id="348192" name="Text Box 32"/>
            <p:cNvSpPr txBox="1">
              <a:spLocks noChangeArrowheads="1"/>
            </p:cNvSpPr>
            <p:nvPr/>
          </p:nvSpPr>
          <p:spPr bwMode="auto">
            <a:xfrm>
              <a:off x="2170" y="2699"/>
              <a:ext cx="58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q []</a:t>
              </a:r>
            </a:p>
          </p:txBody>
        </p:sp>
        <p:sp>
          <p:nvSpPr>
            <p:cNvPr id="348193" name="Text Box 33"/>
            <p:cNvSpPr txBox="1">
              <a:spLocks noChangeArrowheads="1"/>
            </p:cNvSpPr>
            <p:nvPr/>
          </p:nvSpPr>
          <p:spPr bwMode="auto">
            <a:xfrm>
              <a:off x="981" y="2699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++ [2] ++</a:t>
              </a:r>
            </a:p>
          </p:txBody>
        </p:sp>
        <p:sp>
          <p:nvSpPr>
            <p:cNvPr id="348214" name="AutoShape 54"/>
            <p:cNvSpPr>
              <a:spLocks noChangeArrowheads="1"/>
            </p:cNvSpPr>
            <p:nvPr/>
          </p:nvSpPr>
          <p:spPr bwMode="auto">
            <a:xfrm>
              <a:off x="1695" y="2217"/>
              <a:ext cx="202" cy="361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>
                <a:solidFill>
                  <a:schemeClr val="bg1"/>
                </a:solidFill>
              </a:endParaRPr>
            </a:p>
          </p:txBody>
        </p:sp>
      </p:grpSp>
      <p:grpSp>
        <p:nvGrpSpPr>
          <p:cNvPr id="348222" name="Group 62"/>
          <p:cNvGrpSpPr>
            <a:grpSpLocks/>
          </p:cNvGrpSpPr>
          <p:nvPr/>
        </p:nvGrpSpPr>
        <p:grpSpPr bwMode="auto">
          <a:xfrm>
            <a:off x="4851400" y="3519489"/>
            <a:ext cx="3946525" cy="1185863"/>
            <a:chOff x="3056" y="2217"/>
            <a:chExt cx="2486" cy="747"/>
          </a:xfrm>
        </p:grpSpPr>
        <p:sp>
          <p:nvSpPr>
            <p:cNvPr id="348194" name="Text Box 34"/>
            <p:cNvSpPr txBox="1">
              <a:spLocks noChangeArrowheads="1"/>
            </p:cNvSpPr>
            <p:nvPr/>
          </p:nvSpPr>
          <p:spPr bwMode="auto">
            <a:xfrm>
              <a:off x="3056" y="2699"/>
              <a:ext cx="58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q []</a:t>
              </a:r>
            </a:p>
          </p:txBody>
        </p:sp>
        <p:sp>
          <p:nvSpPr>
            <p:cNvPr id="348195" name="Text Box 35"/>
            <p:cNvSpPr txBox="1">
              <a:spLocks noChangeArrowheads="1"/>
            </p:cNvSpPr>
            <p:nvPr/>
          </p:nvSpPr>
          <p:spPr bwMode="auto">
            <a:xfrm>
              <a:off x="4846" y="2699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q [5]</a:t>
              </a:r>
            </a:p>
          </p:txBody>
        </p:sp>
        <p:sp>
          <p:nvSpPr>
            <p:cNvPr id="348196" name="Text Box 36"/>
            <p:cNvSpPr txBox="1">
              <a:spLocks noChangeArrowheads="1"/>
            </p:cNvSpPr>
            <p:nvPr/>
          </p:nvSpPr>
          <p:spPr bwMode="auto">
            <a:xfrm>
              <a:off x="3661" y="2699"/>
              <a:ext cx="11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++ [4] ++</a:t>
              </a:r>
            </a:p>
          </p:txBody>
        </p:sp>
        <p:sp>
          <p:nvSpPr>
            <p:cNvPr id="348215" name="AutoShape 55"/>
            <p:cNvSpPr>
              <a:spLocks noChangeArrowheads="1"/>
            </p:cNvSpPr>
            <p:nvPr/>
          </p:nvSpPr>
          <p:spPr bwMode="auto">
            <a:xfrm>
              <a:off x="3849" y="2217"/>
              <a:ext cx="202" cy="361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>
                <a:solidFill>
                  <a:schemeClr val="bg1"/>
                </a:solidFill>
              </a:endParaRPr>
            </a:p>
          </p:txBody>
        </p:sp>
      </p:grpSp>
      <p:grpSp>
        <p:nvGrpSpPr>
          <p:cNvPr id="348223" name="Group 63"/>
          <p:cNvGrpSpPr>
            <a:grpSpLocks/>
          </p:cNvGrpSpPr>
          <p:nvPr/>
        </p:nvGrpSpPr>
        <p:grpSpPr bwMode="auto">
          <a:xfrm>
            <a:off x="604838" y="4933948"/>
            <a:ext cx="736600" cy="1162049"/>
            <a:chOff x="381" y="3108"/>
            <a:chExt cx="464" cy="732"/>
          </a:xfrm>
        </p:grpSpPr>
        <p:sp>
          <p:nvSpPr>
            <p:cNvPr id="348171" name="Text Box 11"/>
            <p:cNvSpPr txBox="1">
              <a:spLocks noChangeArrowheads="1"/>
            </p:cNvSpPr>
            <p:nvPr/>
          </p:nvSpPr>
          <p:spPr bwMode="auto">
            <a:xfrm>
              <a:off x="381" y="3575"/>
              <a:ext cx="46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[1]</a:t>
              </a:r>
            </a:p>
          </p:txBody>
        </p:sp>
        <p:sp>
          <p:nvSpPr>
            <p:cNvPr id="348216" name="AutoShape 56"/>
            <p:cNvSpPr>
              <a:spLocks noChangeArrowheads="1"/>
            </p:cNvSpPr>
            <p:nvPr/>
          </p:nvSpPr>
          <p:spPr bwMode="auto">
            <a:xfrm>
              <a:off x="512" y="3108"/>
              <a:ext cx="202" cy="361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>
                <a:solidFill>
                  <a:schemeClr val="bg1"/>
                </a:solidFill>
              </a:endParaRPr>
            </a:p>
          </p:txBody>
        </p:sp>
      </p:grpSp>
      <p:grpSp>
        <p:nvGrpSpPr>
          <p:cNvPr id="348224" name="Group 64"/>
          <p:cNvGrpSpPr>
            <a:grpSpLocks/>
          </p:cNvGrpSpPr>
          <p:nvPr/>
        </p:nvGrpSpPr>
        <p:grpSpPr bwMode="auto">
          <a:xfrm>
            <a:off x="3629025" y="4927598"/>
            <a:ext cx="552450" cy="1155699"/>
            <a:chOff x="2286" y="3104"/>
            <a:chExt cx="348" cy="728"/>
          </a:xfrm>
        </p:grpSpPr>
        <p:sp>
          <p:nvSpPr>
            <p:cNvPr id="348180" name="Text Box 20"/>
            <p:cNvSpPr txBox="1">
              <a:spLocks noChangeArrowheads="1"/>
            </p:cNvSpPr>
            <p:nvPr/>
          </p:nvSpPr>
          <p:spPr bwMode="auto">
            <a:xfrm>
              <a:off x="2286" y="3567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[]</a:t>
              </a:r>
            </a:p>
          </p:txBody>
        </p:sp>
        <p:sp>
          <p:nvSpPr>
            <p:cNvPr id="348217" name="AutoShape 57"/>
            <p:cNvSpPr>
              <a:spLocks noChangeArrowheads="1"/>
            </p:cNvSpPr>
            <p:nvPr/>
          </p:nvSpPr>
          <p:spPr bwMode="auto">
            <a:xfrm>
              <a:off x="2359" y="3104"/>
              <a:ext cx="202" cy="361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>
                <a:solidFill>
                  <a:schemeClr val="bg1"/>
                </a:solidFill>
              </a:endParaRPr>
            </a:p>
          </p:txBody>
        </p:sp>
      </p:grpSp>
      <p:grpSp>
        <p:nvGrpSpPr>
          <p:cNvPr id="348225" name="Group 65"/>
          <p:cNvGrpSpPr>
            <a:grpSpLocks/>
          </p:cNvGrpSpPr>
          <p:nvPr/>
        </p:nvGrpSpPr>
        <p:grpSpPr bwMode="auto">
          <a:xfrm>
            <a:off x="5035550" y="4906965"/>
            <a:ext cx="552450" cy="1189038"/>
            <a:chOff x="3172" y="3091"/>
            <a:chExt cx="348" cy="749"/>
          </a:xfrm>
        </p:grpSpPr>
        <p:sp>
          <p:nvSpPr>
            <p:cNvPr id="348183" name="Text Box 23"/>
            <p:cNvSpPr txBox="1">
              <a:spLocks noChangeArrowheads="1"/>
            </p:cNvSpPr>
            <p:nvPr/>
          </p:nvSpPr>
          <p:spPr bwMode="auto">
            <a:xfrm>
              <a:off x="3172" y="3575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[]</a:t>
              </a:r>
            </a:p>
          </p:txBody>
        </p:sp>
        <p:sp>
          <p:nvSpPr>
            <p:cNvPr id="348218" name="AutoShape 58"/>
            <p:cNvSpPr>
              <a:spLocks noChangeArrowheads="1"/>
            </p:cNvSpPr>
            <p:nvPr/>
          </p:nvSpPr>
          <p:spPr bwMode="auto">
            <a:xfrm>
              <a:off x="3245" y="3091"/>
              <a:ext cx="202" cy="361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>
                <a:solidFill>
                  <a:schemeClr val="bg1"/>
                </a:solidFill>
              </a:endParaRPr>
            </a:p>
          </p:txBody>
        </p:sp>
      </p:grpSp>
      <p:grpSp>
        <p:nvGrpSpPr>
          <p:cNvPr id="348226" name="Group 66"/>
          <p:cNvGrpSpPr>
            <a:grpSpLocks/>
          </p:cNvGrpSpPr>
          <p:nvPr/>
        </p:nvGrpSpPr>
        <p:grpSpPr bwMode="auto">
          <a:xfrm>
            <a:off x="7877175" y="4922840"/>
            <a:ext cx="736600" cy="1173163"/>
            <a:chOff x="4962" y="3101"/>
            <a:chExt cx="464" cy="739"/>
          </a:xfrm>
        </p:grpSpPr>
        <p:sp>
          <p:nvSpPr>
            <p:cNvPr id="348177" name="Text Box 17"/>
            <p:cNvSpPr txBox="1">
              <a:spLocks noChangeArrowheads="1"/>
            </p:cNvSpPr>
            <p:nvPr/>
          </p:nvSpPr>
          <p:spPr bwMode="auto">
            <a:xfrm>
              <a:off x="4962" y="3575"/>
              <a:ext cx="46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[5]</a:t>
              </a:r>
            </a:p>
          </p:txBody>
        </p:sp>
        <p:sp>
          <p:nvSpPr>
            <p:cNvPr id="348219" name="AutoShape 59"/>
            <p:cNvSpPr>
              <a:spLocks noChangeArrowheads="1"/>
            </p:cNvSpPr>
            <p:nvPr/>
          </p:nvSpPr>
          <p:spPr bwMode="auto">
            <a:xfrm>
              <a:off x="5093" y="3101"/>
              <a:ext cx="202" cy="361"/>
            </a:xfrm>
            <a:prstGeom prst="downArrow">
              <a:avLst>
                <a:gd name="adj1" fmla="val 33333"/>
                <a:gd name="adj2" fmla="val 51194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Exercises</a:t>
            </a:r>
          </a:p>
        </p:txBody>
      </p:sp>
      <p:sp>
        <p:nvSpPr>
          <p:cNvPr id="9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755D-9171-4FD9-837E-B9E622E1B6BE}" type="slidenum">
              <a:rPr lang="en-US" altLang="nl-NL"/>
              <a:pPr/>
              <a:t>18</a:t>
            </a:fld>
            <a:endParaRPr lang="en-US" altLang="nl-NL"/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66713" y="1479550"/>
            <a:ext cx="650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nl-NL">
                <a:solidFill>
                  <a:schemeClr val="accent2"/>
                </a:solidFill>
              </a:rPr>
              <a:t>(1)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1058863" y="1479550"/>
            <a:ext cx="77168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 dirty="0"/>
              <a:t>Without looking at the standard prelude, define the following library functions using recursion: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981200" y="3851275"/>
            <a:ext cx="39830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and :: [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]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endParaRPr lang="en-US" altLang="nl-NL" sz="2400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  <p:sp>
        <p:nvSpPr>
          <p:cNvPr id="357393" name="Rectangle 17"/>
          <p:cNvSpPr>
            <a:spLocks noChangeArrowheads="1"/>
          </p:cNvSpPr>
          <p:nvPr/>
        </p:nvSpPr>
        <p:spPr bwMode="auto">
          <a:xfrm>
            <a:off x="1058863" y="2857500"/>
            <a:ext cx="74136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dirty="0"/>
              <a:t>Decide if all logical values in a list are true:</a:t>
            </a: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1973263" y="5734050"/>
            <a:ext cx="41671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concat :: [[a]]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</a:t>
            </a:r>
          </a:p>
        </p:txBody>
      </p:sp>
      <p:sp>
        <p:nvSpPr>
          <p:cNvPr id="357395" name="Rectangle 19"/>
          <p:cNvSpPr>
            <a:spLocks noChangeArrowheads="1"/>
          </p:cNvSpPr>
          <p:nvPr/>
        </p:nvSpPr>
        <p:spPr bwMode="auto">
          <a:xfrm>
            <a:off x="1058863" y="4740275"/>
            <a:ext cx="79930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dirty="0"/>
              <a:t>Concatenate a list of lists: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Introduction</a:t>
            </a:r>
          </a:p>
        </p:txBody>
      </p:sp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15E6-1E4B-4DFB-B052-6FC822694894}" type="slidenum">
              <a:rPr lang="en-US" altLang="nl-NL"/>
              <a:pPr/>
              <a:t>1</a:t>
            </a:fld>
            <a:endParaRPr lang="en-US" altLang="nl-NL"/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387350" y="1601788"/>
            <a:ext cx="83708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As we have seen, many functions can naturally be defined in terms of other functions.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1581150" y="3212686"/>
            <a:ext cx="5391219" cy="9787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factorial  :: Int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Int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factorial n = product [1..n]</a:t>
            </a:r>
          </a:p>
        </p:txBody>
      </p:sp>
      <p:sp>
        <p:nvSpPr>
          <p:cNvPr id="281621" name="AutoShape 21"/>
          <p:cNvSpPr>
            <a:spLocks noChangeArrowheads="1"/>
          </p:cNvSpPr>
          <p:nvPr/>
        </p:nvSpPr>
        <p:spPr bwMode="auto">
          <a:xfrm>
            <a:off x="709613" y="5165725"/>
            <a:ext cx="7224712" cy="1028700"/>
          </a:xfrm>
          <a:prstGeom prst="wedgeRoundRectCallout">
            <a:avLst>
              <a:gd name="adj1" fmla="val -22597"/>
              <a:gd name="adj2" fmla="val -9332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factorial maps any integer n to the product of the integers between 1 and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7944-5CD4-4303-AA0A-2A1DA2018E5D}" type="slidenum">
              <a:rPr lang="en-US" altLang="nl-NL"/>
              <a:pPr/>
              <a:t>19</a:t>
            </a:fld>
            <a:endParaRPr lang="en-US" altLang="nl-NL"/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1973263" y="3722688"/>
            <a:ext cx="42830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(!!) ::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Int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a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1017588" y="2724150"/>
            <a:ext cx="79930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Select the nth element of a list: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1973263" y="5616575"/>
            <a:ext cx="587216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elem :: Eq 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Bool</a:t>
            </a:r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1017588" y="4618038"/>
            <a:ext cx="799306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Decide if a value is an element of a list: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1973263" y="1828800"/>
            <a:ext cx="52038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replicate :: Int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</a:t>
            </a:r>
          </a:p>
        </p:txBody>
      </p:sp>
      <p:sp>
        <p:nvSpPr>
          <p:cNvPr id="359435" name="Rectangle 11"/>
          <p:cNvSpPr>
            <a:spLocks noChangeArrowheads="1"/>
          </p:cNvSpPr>
          <p:nvPr/>
        </p:nvSpPr>
        <p:spPr bwMode="auto">
          <a:xfrm>
            <a:off x="1017588" y="830263"/>
            <a:ext cx="799306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dirty="0"/>
              <a:t>Produce a list with n identical elements: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956-75BA-4DE7-8445-56FD3AAAFBDF}" type="slidenum">
              <a:rPr lang="en-US" altLang="nl-NL"/>
              <a:pPr/>
              <a:t>20</a:t>
            </a:fld>
            <a:endParaRPr lang="en-US" altLang="nl-NL"/>
          </a:p>
        </p:txBody>
      </p:sp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354013" y="446088"/>
            <a:ext cx="650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nl-NL">
                <a:solidFill>
                  <a:schemeClr val="accent2"/>
                </a:solidFill>
              </a:rPr>
              <a:t>(2)</a:t>
            </a:r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1057275" y="446088"/>
            <a:ext cx="4389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Define a recursive function</a:t>
            </a: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1924050" y="1658938"/>
            <a:ext cx="59404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merge :: [Int]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[Int]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[Int]</a:t>
            </a:r>
          </a:p>
        </p:txBody>
      </p: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1057275" y="2809875"/>
            <a:ext cx="7753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that merges two sorted lists of integers to give a single sorted list.  For example:</a:t>
            </a:r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1887538" y="4442693"/>
            <a:ext cx="4461478" cy="1311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merge [2,5,6] [1,3,4]</a:t>
            </a:r>
          </a:p>
          <a:p>
            <a:pPr>
              <a:lnSpc>
                <a:spcPct val="11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[1,2,3,4,5,6]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BAC-EAC1-49D7-AB9D-232D809CC7B7}" type="slidenum">
              <a:rPr lang="en-US" altLang="nl-NL"/>
              <a:pPr/>
              <a:t>21</a:t>
            </a:fld>
            <a:endParaRPr lang="en-US" altLang="nl-NL"/>
          </a:p>
        </p:txBody>
      </p:sp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354013" y="441325"/>
            <a:ext cx="650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nl-NL">
                <a:solidFill>
                  <a:schemeClr val="accent2"/>
                </a:solidFill>
              </a:rPr>
              <a:t>(3)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1071563" y="441325"/>
            <a:ext cx="7558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Define a recursive function</a:t>
            </a:r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1182688" y="4156075"/>
            <a:ext cx="7523162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Lists of length </a:t>
            </a:r>
            <a:r>
              <a:rPr lang="en-US" altLang="nl-NL">
                <a:sym typeface="Symbol" pitchFamily="18" charset="2"/>
              </a:rPr>
              <a:t></a:t>
            </a:r>
            <a:r>
              <a:rPr lang="en-US" altLang="nl-NL"/>
              <a:t> 1 are already sorted;</a:t>
            </a:r>
          </a:p>
          <a:p>
            <a:endParaRPr lang="en-US" altLang="nl-NL"/>
          </a:p>
          <a:p>
            <a:r>
              <a:rPr lang="en-US" altLang="nl-NL"/>
              <a:t>Other lists can be sorted by sorting the two halves and merging the resulting lists. 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1839913" y="1557338"/>
            <a:ext cx="435133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sz="2400">
                <a:latin typeface="Lucida Sans Typewriter" pitchFamily="49" charset="0"/>
              </a:rPr>
              <a:t>msort :: [Int] </a:t>
            </a:r>
            <a:r>
              <a:rPr lang="en-US" altLang="nl-NL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latin typeface="Lucida Sans Typewriter" pitchFamily="49" charset="0"/>
              </a:rPr>
              <a:t> [Int]</a:t>
            </a: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1071563" y="2611438"/>
            <a:ext cx="7477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that implements </a:t>
            </a:r>
            <a:r>
              <a:rPr lang="en-US" altLang="nl-NL" u="sng"/>
              <a:t>merge sort</a:t>
            </a:r>
            <a:r>
              <a:rPr lang="en-US" altLang="nl-NL"/>
              <a:t>, which can be specified by the following two rules: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075-9E4A-4637-9C7E-7D76D5AC5A6F}" type="slidenum">
              <a:rPr lang="en-US" altLang="nl-NL"/>
              <a:pPr/>
              <a:t>22</a:t>
            </a:fld>
            <a:endParaRPr lang="en-US" altLang="nl-NL"/>
          </a:p>
        </p:txBody>
      </p:sp>
      <p:sp>
        <p:nvSpPr>
          <p:cNvPr id="516098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nl-NL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516099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kumimoji="1" lang="en-US" altLang="nl-NL" sz="3200" dirty="0" smtClean="0">
                <a:latin typeface="Tahoma" pitchFamily="34" charset="0"/>
              </a:rPr>
              <a:t>Higher-Order </a:t>
            </a:r>
            <a:r>
              <a:rPr kumimoji="1" lang="en-US" altLang="nl-NL" sz="3200" dirty="0">
                <a:latin typeface="Tahoma" pitchFamily="34" charset="0"/>
              </a:rPr>
              <a:t>Functions</a:t>
            </a:r>
          </a:p>
        </p:txBody>
      </p:sp>
      <p:pic>
        <p:nvPicPr>
          <p:cNvPr id="516100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472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15350" cy="685800"/>
          </a:xfrm>
        </p:spPr>
        <p:txBody>
          <a:bodyPr>
            <a:normAutofit fontScale="90000"/>
          </a:bodyPr>
          <a:lstStyle/>
          <a:p>
            <a:r>
              <a:rPr lang="en-US" altLang="nl-NL"/>
              <a:t>Introduction</a:t>
            </a:r>
          </a:p>
        </p:txBody>
      </p:sp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7055-10D6-4C0B-9119-F08ADEC462DE}" type="slidenum">
              <a:rPr lang="en-US" altLang="nl-NL"/>
              <a:pPr/>
              <a:t>23</a:t>
            </a:fld>
            <a:endParaRPr lang="en-US" altLang="nl-NL"/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401638" y="1612900"/>
            <a:ext cx="84470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A function is called </a:t>
            </a:r>
            <a:r>
              <a:rPr lang="en-US" altLang="nl-NL" u="sng"/>
              <a:t>higher-order</a:t>
            </a:r>
            <a:r>
              <a:rPr lang="en-US" altLang="nl-NL"/>
              <a:t> if it takes a function as an argument or returns a function as a result.</a:t>
            </a:r>
          </a:p>
        </p:txBody>
      </p:sp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1573213" y="3171411"/>
            <a:ext cx="5556329" cy="9787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twice    :: (a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a)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a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twice f x = f (f x)</a:t>
            </a:r>
          </a:p>
        </p:txBody>
      </p:sp>
      <p:sp>
        <p:nvSpPr>
          <p:cNvPr id="429061" name="AutoShape 5"/>
          <p:cNvSpPr>
            <a:spLocks noChangeArrowheads="1"/>
          </p:cNvSpPr>
          <p:nvPr/>
        </p:nvSpPr>
        <p:spPr bwMode="auto">
          <a:xfrm>
            <a:off x="1012825" y="5248275"/>
            <a:ext cx="6575425" cy="1028700"/>
          </a:xfrm>
          <a:prstGeom prst="wedgeRoundRectCallout">
            <a:avLst>
              <a:gd name="adj1" fmla="val -21875"/>
              <a:gd name="adj2" fmla="val -10165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twice is higher-order because it</a:t>
            </a:r>
          </a:p>
          <a:p>
            <a:pPr algn="ctr"/>
            <a:r>
              <a:rPr lang="en-US" altLang="nl-NL"/>
              <a:t>takes a function as its first argument.</a:t>
            </a:r>
          </a:p>
        </p:txBody>
      </p:sp>
    </p:spTree>
    <p:extLst>
      <p:ext uri="{BB962C8B-B14F-4D97-AF65-F5344CB8AC3E}">
        <p14:creationId xmlns:p14="http://schemas.microsoft.com/office/powerpoint/2010/main" val="4920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32750" cy="685800"/>
          </a:xfrm>
        </p:spPr>
        <p:txBody>
          <a:bodyPr>
            <a:normAutofit fontScale="90000"/>
          </a:bodyPr>
          <a:lstStyle/>
          <a:p>
            <a:r>
              <a:rPr lang="en-US" altLang="nl-NL"/>
              <a:t>Why Are They Useful?</a:t>
            </a:r>
          </a:p>
        </p:txBody>
      </p:sp>
      <p:sp>
        <p:nvSpPr>
          <p:cNvPr id="4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AD3B-6654-4EBE-B319-7F45A4EE743F}" type="slidenum">
              <a:rPr lang="en-US" altLang="nl-NL"/>
              <a:pPr/>
              <a:t>24</a:t>
            </a:fld>
            <a:endParaRPr lang="en-US" altLang="nl-NL"/>
          </a:p>
        </p:txBody>
      </p:sp>
      <p:sp>
        <p:nvSpPr>
          <p:cNvPr id="464899" name="Rectangle 3"/>
          <p:cNvSpPr>
            <a:spLocks noChangeArrowheads="1"/>
          </p:cNvSpPr>
          <p:nvPr/>
        </p:nvSpPr>
        <p:spPr bwMode="auto">
          <a:xfrm>
            <a:off x="511175" y="1749425"/>
            <a:ext cx="8047038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u="sng"/>
              <a:t>Common programming idioms</a:t>
            </a:r>
            <a:r>
              <a:rPr lang="en-US" altLang="nl-NL"/>
              <a:t> can be encoded as functions within the language itself.</a:t>
            </a:r>
          </a:p>
          <a:p>
            <a:endParaRPr lang="en-US" altLang="nl-NL"/>
          </a:p>
          <a:p>
            <a:r>
              <a:rPr lang="en-US" altLang="nl-NL" u="sng"/>
              <a:t>Domain specific languages</a:t>
            </a:r>
            <a:r>
              <a:rPr lang="en-US" altLang="nl-NL"/>
              <a:t> can be defined as collections of higher-order functions.</a:t>
            </a:r>
          </a:p>
          <a:p>
            <a:endParaRPr lang="en-US" altLang="nl-NL"/>
          </a:p>
          <a:p>
            <a:r>
              <a:rPr lang="en-US" altLang="nl-NL" u="sng"/>
              <a:t>Algebraic properties</a:t>
            </a:r>
            <a:r>
              <a:rPr lang="en-US" altLang="nl-NL"/>
              <a:t> of higher-order functions can be used to reason about programs.</a:t>
            </a:r>
          </a:p>
        </p:txBody>
      </p:sp>
    </p:spTree>
    <p:extLst>
      <p:ext uri="{BB962C8B-B14F-4D97-AF65-F5344CB8AC3E}">
        <p14:creationId xmlns:p14="http://schemas.microsoft.com/office/powerpoint/2010/main" val="16189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The Map Function</a:t>
            </a:r>
          </a:p>
        </p:txBody>
      </p:sp>
      <p:sp>
        <p:nvSpPr>
          <p:cNvPr id="7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DEC-A0B0-4356-906D-E4C0D0FA3A5E}" type="slidenum">
              <a:rPr lang="en-US" altLang="nl-NL"/>
              <a:pPr/>
              <a:t>25</a:t>
            </a:fld>
            <a:endParaRPr lang="en-US" altLang="nl-NL"/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403225" y="1671638"/>
            <a:ext cx="8347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The higher-order library function called </a:t>
            </a:r>
            <a:r>
              <a:rPr lang="en-US" altLang="nl-NL" u="sng"/>
              <a:t>map</a:t>
            </a:r>
            <a:r>
              <a:rPr lang="en-US" altLang="nl-NL"/>
              <a:t> applies a function to every element of a list.</a:t>
            </a: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1589088" y="3138488"/>
            <a:ext cx="53197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map :: (a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b)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[b]</a:t>
            </a: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403225" y="4117975"/>
            <a:ext cx="2273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1589088" y="5152936"/>
            <a:ext cx="3903633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map (+1) [1,3,5,7]</a:t>
            </a:r>
          </a:p>
          <a:p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[2,4,6,8]</a:t>
            </a:r>
          </a:p>
        </p:txBody>
      </p:sp>
    </p:spTree>
    <p:extLst>
      <p:ext uri="{BB962C8B-B14F-4D97-AF65-F5344CB8AC3E}">
        <p14:creationId xmlns:p14="http://schemas.microsoft.com/office/powerpoint/2010/main" val="13278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55E-D34D-4575-95EA-9D3CBE82E2F4}" type="slidenum">
              <a:rPr lang="en-US" altLang="nl-NL"/>
              <a:pPr/>
              <a:t>26</a:t>
            </a:fld>
            <a:endParaRPr lang="en-US" altLang="nl-NL"/>
          </a:p>
        </p:txBody>
      </p:sp>
      <p:sp>
        <p:nvSpPr>
          <p:cNvPr id="455682" name="Text Box 2"/>
          <p:cNvSpPr txBox="1">
            <a:spLocks noChangeArrowheads="1"/>
          </p:cNvSpPr>
          <p:nvPr/>
        </p:nvSpPr>
        <p:spPr bwMode="auto">
          <a:xfrm>
            <a:off x="379413" y="3406775"/>
            <a:ext cx="8404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Alternatively, for the purposes of proofs, the map function can also be defined using recursion: </a:t>
            </a: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379413" y="465138"/>
            <a:ext cx="8496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The map function can be defined in a particularly simple manner using a list comprehension: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1512888" y="2179638"/>
            <a:ext cx="49037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map f xs = [f x | x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xs]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1512888" y="5115257"/>
            <a:ext cx="5577168" cy="1126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map f []     = []</a:t>
            </a:r>
          </a:p>
          <a:p>
            <a:pPr>
              <a:lnSpc>
                <a:spcPct val="14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map f (x:xs) = f x : map f xs</a:t>
            </a:r>
          </a:p>
        </p:txBody>
      </p:sp>
    </p:spTree>
    <p:extLst>
      <p:ext uri="{BB962C8B-B14F-4D97-AF65-F5344CB8AC3E}">
        <p14:creationId xmlns:p14="http://schemas.microsoft.com/office/powerpoint/2010/main" val="10432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The Filter Function</a:t>
            </a:r>
          </a:p>
        </p:txBody>
      </p:sp>
      <p:sp>
        <p:nvSpPr>
          <p:cNvPr id="7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006A-4303-44CA-B9EC-583B6069930A}" type="slidenum">
              <a:rPr lang="en-US" altLang="nl-NL"/>
              <a:pPr/>
              <a:t>27</a:t>
            </a:fld>
            <a:endParaRPr lang="en-US" altLang="nl-NL"/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415925" y="1635125"/>
            <a:ext cx="8416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The higher-order library function </a:t>
            </a:r>
            <a:r>
              <a:rPr lang="en-US" altLang="nl-NL" u="sng"/>
              <a:t>filter</a:t>
            </a:r>
            <a:r>
              <a:rPr lang="en-US" altLang="nl-NL"/>
              <a:t> selects every element from a list that satisfies a predicate.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506538" y="3101975"/>
            <a:ext cx="64246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filter :: (a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Bool)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415925" y="4079875"/>
            <a:ext cx="2243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1517650" y="5114836"/>
            <a:ext cx="4089581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filter even [1..10]</a:t>
            </a:r>
          </a:p>
          <a:p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[2,4,6,8,10]</a:t>
            </a:r>
          </a:p>
        </p:txBody>
      </p:sp>
    </p:spTree>
    <p:extLst>
      <p:ext uri="{BB962C8B-B14F-4D97-AF65-F5344CB8AC3E}">
        <p14:creationId xmlns:p14="http://schemas.microsoft.com/office/powerpoint/2010/main" val="473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993C-011D-4336-BE0C-422940F68364}" type="slidenum">
              <a:rPr lang="en-US" altLang="nl-NL"/>
              <a:pPr/>
              <a:t>28</a:t>
            </a:fld>
            <a:endParaRPr lang="en-US" altLang="nl-NL"/>
          </a:p>
        </p:txBody>
      </p:sp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366713" y="2967038"/>
            <a:ext cx="7773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Alternatively, it can be defined using recursion:</a:t>
            </a:r>
          </a:p>
        </p:txBody>
      </p:sp>
      <p:sp>
        <p:nvSpPr>
          <p:cNvPr id="459779" name="Text Box 3"/>
          <p:cNvSpPr txBox="1">
            <a:spLocks noChangeArrowheads="1"/>
          </p:cNvSpPr>
          <p:nvPr/>
        </p:nvSpPr>
        <p:spPr bwMode="auto">
          <a:xfrm>
            <a:off x="366713" y="504825"/>
            <a:ext cx="8447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Filter can be defined using a list comprehension:</a:t>
            </a:r>
          </a:p>
        </p:txBody>
      </p:sp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1466850" y="1766888"/>
            <a:ext cx="60086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filter p xs = [x | x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xs, p x]</a:t>
            </a:r>
          </a:p>
        </p:txBody>
      </p:sp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66850" y="4219621"/>
            <a:ext cx="6320961" cy="20128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filter p []     = []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filter p (x:xs)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| p x        = x : filter p xs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| otherwise  = filter p xs</a:t>
            </a:r>
          </a:p>
        </p:txBody>
      </p:sp>
    </p:spTree>
    <p:extLst>
      <p:ext uri="{BB962C8B-B14F-4D97-AF65-F5344CB8AC3E}">
        <p14:creationId xmlns:p14="http://schemas.microsoft.com/office/powerpoint/2010/main" val="27184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476C-51F1-41C7-98D0-8E82EC4A4506}" type="slidenum">
              <a:rPr lang="en-US" altLang="nl-NL"/>
              <a:pPr/>
              <a:t>2</a:t>
            </a:fld>
            <a:endParaRPr lang="en-US" altLang="nl-NL"/>
          </a:p>
        </p:txBody>
      </p:sp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330200" y="481013"/>
            <a:ext cx="83915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Expressions are </a:t>
            </a:r>
            <a:r>
              <a:rPr lang="en-US" altLang="nl-NL" u="sng"/>
              <a:t>evaluated</a:t>
            </a:r>
            <a:r>
              <a:rPr lang="en-US" altLang="nl-NL"/>
              <a:t> by a stepwise process of applying functions to their arguments.</a:t>
            </a:r>
          </a:p>
          <a:p>
            <a:endParaRPr lang="en-US" altLang="nl-NL"/>
          </a:p>
          <a:p>
            <a:r>
              <a:rPr lang="en-US" altLang="nl-NL"/>
              <a:t>For example: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595438" y="2773363"/>
            <a:ext cx="22098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factorial 4</a:t>
            </a:r>
          </a:p>
        </p:txBody>
      </p:sp>
      <p:grpSp>
        <p:nvGrpSpPr>
          <p:cNvPr id="322573" name="Group 13"/>
          <p:cNvGrpSpPr>
            <a:grpSpLocks/>
          </p:cNvGrpSpPr>
          <p:nvPr/>
        </p:nvGrpSpPr>
        <p:grpSpPr bwMode="auto">
          <a:xfrm>
            <a:off x="1055688" y="3094038"/>
            <a:ext cx="3302000" cy="898525"/>
            <a:chOff x="665" y="1949"/>
            <a:chExt cx="2080" cy="566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174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product [1..4]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bg1"/>
                  </a:solidFill>
                </a:rPr>
                <a:t>=</a:t>
              </a:r>
            </a:p>
          </p:txBody>
        </p:sp>
      </p:grpSp>
      <p:grpSp>
        <p:nvGrpSpPr>
          <p:cNvPr id="322574" name="Group 14"/>
          <p:cNvGrpSpPr>
            <a:grpSpLocks/>
          </p:cNvGrpSpPr>
          <p:nvPr/>
        </p:nvGrpSpPr>
        <p:grpSpPr bwMode="auto">
          <a:xfrm>
            <a:off x="1055688" y="3895725"/>
            <a:ext cx="3854450" cy="896938"/>
            <a:chOff x="665" y="2454"/>
            <a:chExt cx="2428" cy="565"/>
          </a:xfrm>
        </p:grpSpPr>
        <p:sp>
          <p:nvSpPr>
            <p:cNvPr id="322565" name="Text Box 5"/>
            <p:cNvSpPr txBox="1">
              <a:spLocks noChangeArrowheads="1"/>
            </p:cNvSpPr>
            <p:nvPr/>
          </p:nvSpPr>
          <p:spPr bwMode="auto">
            <a:xfrm>
              <a:off x="1005" y="275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product [1,2,3,4]</a:t>
              </a:r>
            </a:p>
          </p:txBody>
        </p:sp>
        <p:sp>
          <p:nvSpPr>
            <p:cNvPr id="322569" name="Text Box 9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322575" name="Group 15"/>
          <p:cNvGrpSpPr>
            <a:grpSpLocks/>
          </p:cNvGrpSpPr>
          <p:nvPr/>
        </p:nvGrpSpPr>
        <p:grpSpPr bwMode="auto">
          <a:xfrm>
            <a:off x="1055688" y="4699000"/>
            <a:ext cx="2012950" cy="892175"/>
            <a:chOff x="665" y="2960"/>
            <a:chExt cx="1268" cy="562"/>
          </a:xfrm>
        </p:grpSpPr>
        <p:sp>
          <p:nvSpPr>
            <p:cNvPr id="322566" name="Text Box 6"/>
            <p:cNvSpPr txBox="1">
              <a:spLocks noChangeArrowheads="1"/>
            </p:cNvSpPr>
            <p:nvPr/>
          </p:nvSpPr>
          <p:spPr bwMode="auto">
            <a:xfrm>
              <a:off x="1005" y="3257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1*2*3*4</a:t>
              </a:r>
            </a:p>
          </p:txBody>
        </p:sp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322576" name="Group 16"/>
          <p:cNvGrpSpPr>
            <a:grpSpLocks/>
          </p:cNvGrpSpPr>
          <p:nvPr/>
        </p:nvGrpSpPr>
        <p:grpSpPr bwMode="auto">
          <a:xfrm>
            <a:off x="1055688" y="5502275"/>
            <a:ext cx="1092200" cy="889000"/>
            <a:chOff x="665" y="3466"/>
            <a:chExt cx="688" cy="560"/>
          </a:xfrm>
        </p:grpSpPr>
        <p:sp>
          <p:nvSpPr>
            <p:cNvPr id="322567" name="Text Box 7"/>
            <p:cNvSpPr txBox="1">
              <a:spLocks noChangeArrowheads="1"/>
            </p:cNvSpPr>
            <p:nvPr/>
          </p:nvSpPr>
          <p:spPr bwMode="auto">
            <a:xfrm>
              <a:off x="1005" y="3761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24</a:t>
              </a:r>
            </a:p>
          </p:txBody>
        </p:sp>
        <p:sp>
          <p:nvSpPr>
            <p:cNvPr id="322571" name="Text Box 11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The Foldr Function</a:t>
            </a:r>
          </a:p>
        </p:txBody>
      </p:sp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3DC4-18B2-4F9C-ADD1-C82B81C5465B}" type="slidenum">
              <a:rPr lang="en-US" altLang="nl-NL"/>
              <a:pPr/>
              <a:t>29</a:t>
            </a:fld>
            <a:endParaRPr lang="en-US" altLang="nl-NL"/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439738" y="1622425"/>
            <a:ext cx="8377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A number of functions on lists can be defined using the following simple pattern of recursion:</a:t>
            </a: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1489075" y="3152361"/>
            <a:ext cx="3767378" cy="9787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 []     = v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 (x:xs) = x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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 xs</a:t>
            </a:r>
          </a:p>
        </p:txBody>
      </p:sp>
      <p:sp>
        <p:nvSpPr>
          <p:cNvPr id="488453" name="AutoShape 5"/>
          <p:cNvSpPr>
            <a:spLocks noChangeArrowheads="1"/>
          </p:cNvSpPr>
          <p:nvPr/>
        </p:nvSpPr>
        <p:spPr bwMode="auto">
          <a:xfrm>
            <a:off x="842963" y="4956175"/>
            <a:ext cx="7108825" cy="1487488"/>
          </a:xfrm>
          <a:prstGeom prst="wedgeRoundRectCallout">
            <a:avLst>
              <a:gd name="adj1" fmla="val -21884"/>
              <a:gd name="adj2" fmla="val -7271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f maps the empty list to some value v, and any non-empty list to some function </a:t>
            </a:r>
            <a:r>
              <a:rPr lang="en-US" altLang="nl-NL" sz="2400">
                <a:latin typeface="Lucida Sans Typewriter" pitchFamily="49" charset="0"/>
                <a:sym typeface="Symbol" pitchFamily="18" charset="2"/>
              </a:rPr>
              <a:t></a:t>
            </a:r>
            <a:r>
              <a:rPr lang="en-US" altLang="nl-NL"/>
              <a:t> applied to its head and f of its tail.</a:t>
            </a:r>
          </a:p>
        </p:txBody>
      </p:sp>
    </p:spTree>
    <p:extLst>
      <p:ext uri="{BB962C8B-B14F-4D97-AF65-F5344CB8AC3E}">
        <p14:creationId xmlns:p14="http://schemas.microsoft.com/office/powerpoint/2010/main" val="35499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F416-EC5E-4848-8D87-67AED72B013F}" type="slidenum">
              <a:rPr lang="en-US" altLang="nl-NL"/>
              <a:pPr/>
              <a:t>30</a:t>
            </a:fld>
            <a:endParaRPr lang="en-US" altLang="nl-NL"/>
          </a:p>
        </p:txBody>
      </p:sp>
      <p:sp>
        <p:nvSpPr>
          <p:cNvPr id="473090" name="Text Box 2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733425" y="1644236"/>
            <a:ext cx="4461478" cy="9787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sum []     = 0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sum (x:xs) = x + sum xs</a:t>
            </a:r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733425" y="5185948"/>
            <a:ext cx="4647426" cy="9787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and []     = True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and (x:xs) = x &amp;&amp; and xs</a:t>
            </a:r>
          </a:p>
        </p:txBody>
      </p:sp>
      <p:sp>
        <p:nvSpPr>
          <p:cNvPr id="473093" name="Text Box 5"/>
          <p:cNvSpPr txBox="1">
            <a:spLocks noChangeArrowheads="1"/>
          </p:cNvSpPr>
          <p:nvPr/>
        </p:nvSpPr>
        <p:spPr bwMode="auto">
          <a:xfrm>
            <a:off x="733425" y="3422236"/>
            <a:ext cx="5949064" cy="9787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product []     = 1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product (x:xs) = x * product xs</a:t>
            </a:r>
          </a:p>
        </p:txBody>
      </p:sp>
      <p:sp>
        <p:nvSpPr>
          <p:cNvPr id="473094" name="AutoShape 6"/>
          <p:cNvSpPr>
            <a:spLocks noChangeArrowheads="1"/>
          </p:cNvSpPr>
          <p:nvPr/>
        </p:nvSpPr>
        <p:spPr bwMode="auto">
          <a:xfrm>
            <a:off x="5915025" y="1617663"/>
            <a:ext cx="1249363" cy="1028700"/>
          </a:xfrm>
          <a:prstGeom prst="wedgeRoundRectCallout">
            <a:avLst>
              <a:gd name="adj1" fmla="val -80486"/>
              <a:gd name="adj2" fmla="val 8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nl-NL" sz="4000" baseline="6000">
                <a:latin typeface="Lucida Sans Typewriter" pitchFamily="49" charset="0"/>
                <a:sym typeface="Symbol" pitchFamily="18" charset="2"/>
              </a:rPr>
              <a:t>v</a:t>
            </a:r>
            <a:r>
              <a:rPr lang="en-US" altLang="nl-NL"/>
              <a:t> = 0</a:t>
            </a:r>
          </a:p>
          <a:p>
            <a:pPr algn="ctr"/>
            <a:r>
              <a:rPr lang="en-US" altLang="nl-NL" sz="2400">
                <a:latin typeface="Lucida Sans Typewriter" pitchFamily="49" charset="0"/>
                <a:sym typeface="Symbol" pitchFamily="18" charset="2"/>
              </a:rPr>
              <a:t></a:t>
            </a:r>
            <a:r>
              <a:rPr lang="en-US" altLang="nl-NL"/>
              <a:t> = +</a:t>
            </a:r>
          </a:p>
        </p:txBody>
      </p:sp>
      <p:sp>
        <p:nvSpPr>
          <p:cNvPr id="473095" name="AutoShape 7"/>
          <p:cNvSpPr>
            <a:spLocks noChangeArrowheads="1"/>
          </p:cNvSpPr>
          <p:nvPr/>
        </p:nvSpPr>
        <p:spPr bwMode="auto">
          <a:xfrm>
            <a:off x="7315200" y="3403600"/>
            <a:ext cx="1168400" cy="1028700"/>
          </a:xfrm>
          <a:prstGeom prst="wedgeRoundRectCallout">
            <a:avLst>
              <a:gd name="adj1" fmla="val -75912"/>
              <a:gd name="adj2" fmla="val 86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sz="4000" baseline="6000">
                <a:latin typeface="Lucida Sans Typewriter" pitchFamily="49" charset="0"/>
                <a:sym typeface="Symbol" pitchFamily="18" charset="2"/>
              </a:rPr>
              <a:t>v</a:t>
            </a:r>
            <a:r>
              <a:rPr lang="en-US" altLang="nl-NL"/>
              <a:t> = 1</a:t>
            </a:r>
          </a:p>
          <a:p>
            <a:r>
              <a:rPr lang="en-US" altLang="nl-NL" sz="2400">
                <a:latin typeface="Lucida Sans Typewriter" pitchFamily="49" charset="0"/>
                <a:sym typeface="Symbol" pitchFamily="18" charset="2"/>
              </a:rPr>
              <a:t></a:t>
            </a:r>
            <a:r>
              <a:rPr lang="en-US" altLang="nl-NL"/>
              <a:t> = </a:t>
            </a:r>
            <a:r>
              <a:rPr lang="en-US" altLang="nl-NL" sz="2400">
                <a:latin typeface="Lucida Sans Typewriter" pitchFamily="49" charset="0"/>
              </a:rPr>
              <a:t>*</a:t>
            </a:r>
          </a:p>
        </p:txBody>
      </p:sp>
      <p:sp>
        <p:nvSpPr>
          <p:cNvPr id="473096" name="AutoShape 8"/>
          <p:cNvSpPr>
            <a:spLocks noChangeArrowheads="1"/>
          </p:cNvSpPr>
          <p:nvPr/>
        </p:nvSpPr>
        <p:spPr bwMode="auto">
          <a:xfrm>
            <a:off x="6021388" y="5141913"/>
            <a:ext cx="1720850" cy="1028700"/>
          </a:xfrm>
          <a:prstGeom prst="wedgeRoundRectCallout">
            <a:avLst>
              <a:gd name="adj1" fmla="val -73245"/>
              <a:gd name="adj2" fmla="val 848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sz="4000" baseline="6000">
                <a:latin typeface="Lucida Sans Typewriter" pitchFamily="49" charset="0"/>
                <a:sym typeface="Symbol" pitchFamily="18" charset="2"/>
              </a:rPr>
              <a:t>v</a:t>
            </a:r>
            <a:r>
              <a:rPr lang="en-US" altLang="nl-NL"/>
              <a:t> = True</a:t>
            </a:r>
          </a:p>
          <a:p>
            <a:r>
              <a:rPr lang="en-US" altLang="nl-NL" sz="2400">
                <a:latin typeface="Lucida Sans Typewriter" pitchFamily="49" charset="0"/>
                <a:sym typeface="Symbol" pitchFamily="18" charset="2"/>
              </a:rPr>
              <a:t></a:t>
            </a:r>
            <a:r>
              <a:rPr lang="en-US" altLang="nl-NL"/>
              <a:t> = &amp;&amp;</a:t>
            </a:r>
          </a:p>
        </p:txBody>
      </p:sp>
    </p:spTree>
    <p:extLst>
      <p:ext uri="{BB962C8B-B14F-4D97-AF65-F5344CB8AC3E}">
        <p14:creationId xmlns:p14="http://schemas.microsoft.com/office/powerpoint/2010/main" val="2723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4D3-8207-4644-9361-2EAAAD57874D}" type="slidenum">
              <a:rPr lang="en-US" altLang="nl-NL"/>
              <a:pPr/>
              <a:t>31</a:t>
            </a:fld>
            <a:endParaRPr lang="en-US" altLang="nl-NL"/>
          </a:p>
        </p:txBody>
      </p:sp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352425" y="442913"/>
            <a:ext cx="832485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The higher-order library function </a:t>
            </a:r>
            <a:r>
              <a:rPr lang="en-US" altLang="nl-NL" u="sng"/>
              <a:t>foldr</a:t>
            </a:r>
            <a:r>
              <a:rPr lang="en-US" altLang="nl-NL"/>
              <a:t> (fold right) encapsulates this simple pattern of recursion, with the function </a:t>
            </a:r>
            <a:r>
              <a:rPr lang="en-US" altLang="nl-NL" sz="2400">
                <a:latin typeface="Lucida Sans Typewriter" pitchFamily="49" charset="0"/>
                <a:sym typeface="Symbol" pitchFamily="18" charset="2"/>
              </a:rPr>
              <a:t></a:t>
            </a:r>
            <a:r>
              <a:rPr lang="en-US" altLang="nl-NL"/>
              <a:t> and the value v as arguments.</a:t>
            </a:r>
          </a:p>
          <a:p>
            <a:endParaRPr lang="en-US" altLang="nl-NL"/>
          </a:p>
          <a:p>
            <a:r>
              <a:rPr lang="en-US" altLang="nl-NL"/>
              <a:t>For example:</a:t>
            </a:r>
          </a:p>
        </p:txBody>
      </p:sp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1598613" y="3214238"/>
            <a:ext cx="5205271" cy="2936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sum     = foldr (+) 0</a:t>
            </a:r>
          </a:p>
          <a:p>
            <a:pPr>
              <a:lnSpc>
                <a:spcPct val="11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product = foldr (*) 1</a:t>
            </a:r>
          </a:p>
          <a:p>
            <a:pPr>
              <a:lnSpc>
                <a:spcPct val="11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or      = foldr (||) False </a:t>
            </a:r>
          </a:p>
          <a:p>
            <a:pPr>
              <a:lnSpc>
                <a:spcPct val="11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and     = foldr (&amp;&amp;) True</a:t>
            </a:r>
          </a:p>
        </p:txBody>
      </p:sp>
    </p:spTree>
    <p:extLst>
      <p:ext uri="{BB962C8B-B14F-4D97-AF65-F5344CB8AC3E}">
        <p14:creationId xmlns:p14="http://schemas.microsoft.com/office/powerpoint/2010/main" val="71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20B-23B6-4E13-AB4A-D0667181EB01}" type="slidenum">
              <a:rPr lang="en-US" altLang="nl-NL"/>
              <a:pPr/>
              <a:t>32</a:t>
            </a:fld>
            <a:endParaRPr lang="en-US" altLang="nl-NL"/>
          </a:p>
        </p:txBody>
      </p:sp>
      <p:sp>
        <p:nvSpPr>
          <p:cNvPr id="477186" name="Text Box 2"/>
          <p:cNvSpPr txBox="1">
            <a:spLocks noChangeArrowheads="1"/>
          </p:cNvSpPr>
          <p:nvPr/>
        </p:nvSpPr>
        <p:spPr bwMode="auto">
          <a:xfrm>
            <a:off x="379413" y="482600"/>
            <a:ext cx="8091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Foldr itself can be defined using recursion: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1154113" y="1943100"/>
            <a:ext cx="7024687" cy="176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182880" anchor="ctr"/>
          <a:lstStyle/>
          <a:p>
            <a:pPr>
              <a:lnSpc>
                <a:spcPct val="16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foldr :: (a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b)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</a:t>
            </a:r>
          </a:p>
          <a:p>
            <a:pPr>
              <a:lnSpc>
                <a:spcPct val="16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foldr f v []     = v</a:t>
            </a:r>
          </a:p>
          <a:p>
            <a:pPr>
              <a:lnSpc>
                <a:spcPct val="16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foldr f v (x:xs) = f x (foldr f v xs)</a:t>
            </a:r>
            <a:endParaRPr lang="en-US" altLang="nl-NL" sz="2400">
              <a:solidFill>
                <a:schemeClr val="bg1"/>
              </a:solidFill>
              <a:latin typeface="Lucida Sans Typewriter" pitchFamily="49" charset="0"/>
              <a:sym typeface="Symbol" pitchFamily="18" charset="2"/>
            </a:endParaRPr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379413" y="4648200"/>
            <a:ext cx="831373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However, it is best to think of foldr </a:t>
            </a:r>
            <a:r>
              <a:rPr lang="en-US" altLang="nl-NL" u="sng"/>
              <a:t>non-recursively</a:t>
            </a:r>
            <a:r>
              <a:rPr lang="en-US" altLang="nl-NL"/>
              <a:t>, as simultaneously replacing each (:) in a list by a given function, and [] by a given value.</a:t>
            </a:r>
          </a:p>
        </p:txBody>
      </p:sp>
    </p:spTree>
    <p:extLst>
      <p:ext uri="{BB962C8B-B14F-4D97-AF65-F5344CB8AC3E}">
        <p14:creationId xmlns:p14="http://schemas.microsoft.com/office/powerpoint/2010/main" val="9573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E66C-E3C3-4E28-AA45-65CFB0780B53}" type="slidenum">
              <a:rPr lang="en-US" altLang="nl-NL"/>
              <a:pPr/>
              <a:t>33</a:t>
            </a:fld>
            <a:endParaRPr lang="en-US" altLang="nl-NL"/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1655763" y="1601788"/>
            <a:ext cx="22098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sum [1,2,3]</a:t>
            </a:r>
          </a:p>
        </p:txBody>
      </p:sp>
      <p:grpSp>
        <p:nvGrpSpPr>
          <p:cNvPr id="474117" name="Group 5"/>
          <p:cNvGrpSpPr>
            <a:grpSpLocks/>
          </p:cNvGrpSpPr>
          <p:nvPr/>
        </p:nvGrpSpPr>
        <p:grpSpPr bwMode="auto">
          <a:xfrm>
            <a:off x="1116013" y="1922463"/>
            <a:ext cx="4222750" cy="898525"/>
            <a:chOff x="665" y="1949"/>
            <a:chExt cx="2660" cy="566"/>
          </a:xfrm>
        </p:grpSpPr>
        <p:sp>
          <p:nvSpPr>
            <p:cNvPr id="474118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foldr (+) 0 [1,2,3]</a:t>
              </a:r>
            </a:p>
          </p:txBody>
        </p:sp>
        <p:sp>
          <p:nvSpPr>
            <p:cNvPr id="474119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474120" name="Group 8"/>
          <p:cNvGrpSpPr>
            <a:grpSpLocks/>
          </p:cNvGrpSpPr>
          <p:nvPr/>
        </p:nvGrpSpPr>
        <p:grpSpPr bwMode="auto">
          <a:xfrm>
            <a:off x="1116013" y="2724150"/>
            <a:ext cx="5511800" cy="896938"/>
            <a:chOff x="665" y="2454"/>
            <a:chExt cx="3472" cy="565"/>
          </a:xfrm>
        </p:grpSpPr>
        <p:sp>
          <p:nvSpPr>
            <p:cNvPr id="474121" name="Text Box 9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foldr (+) 0 (1:(2:(3:[])))</a:t>
              </a:r>
            </a:p>
          </p:txBody>
        </p:sp>
        <p:sp>
          <p:nvSpPr>
            <p:cNvPr id="474122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474123" name="Group 11"/>
          <p:cNvGrpSpPr>
            <a:grpSpLocks/>
          </p:cNvGrpSpPr>
          <p:nvPr/>
        </p:nvGrpSpPr>
        <p:grpSpPr bwMode="auto">
          <a:xfrm>
            <a:off x="1116013" y="3527425"/>
            <a:ext cx="2749550" cy="892175"/>
            <a:chOff x="665" y="2960"/>
            <a:chExt cx="1732" cy="562"/>
          </a:xfrm>
        </p:grpSpPr>
        <p:sp>
          <p:nvSpPr>
            <p:cNvPr id="474124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1+(2+(3+0))</a:t>
              </a:r>
            </a:p>
          </p:txBody>
        </p:sp>
        <p:sp>
          <p:nvSpPr>
            <p:cNvPr id="474125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474126" name="Group 14"/>
          <p:cNvGrpSpPr>
            <a:grpSpLocks/>
          </p:cNvGrpSpPr>
          <p:nvPr/>
        </p:nvGrpSpPr>
        <p:grpSpPr bwMode="auto">
          <a:xfrm>
            <a:off x="1116013" y="4330700"/>
            <a:ext cx="908050" cy="889000"/>
            <a:chOff x="665" y="3466"/>
            <a:chExt cx="572" cy="560"/>
          </a:xfrm>
        </p:grpSpPr>
        <p:sp>
          <p:nvSpPr>
            <p:cNvPr id="474127" name="Text Box 15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6</a:t>
              </a:r>
            </a:p>
          </p:txBody>
        </p:sp>
        <p:sp>
          <p:nvSpPr>
            <p:cNvPr id="474128" name="Text Box 16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sp>
        <p:nvSpPr>
          <p:cNvPr id="474131" name="Text Box 19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474132" name="AutoShape 20"/>
          <p:cNvSpPr>
            <a:spLocks noChangeArrowheads="1"/>
          </p:cNvSpPr>
          <p:nvPr/>
        </p:nvSpPr>
        <p:spPr bwMode="auto">
          <a:xfrm>
            <a:off x="4443413" y="5040313"/>
            <a:ext cx="3556000" cy="1028700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Replace each (:)</a:t>
            </a:r>
          </a:p>
          <a:p>
            <a:pPr algn="ctr"/>
            <a:r>
              <a:rPr lang="en-US" altLang="nl-NL"/>
              <a:t>by (+) and [] by 0.</a:t>
            </a:r>
          </a:p>
        </p:txBody>
      </p:sp>
    </p:spTree>
    <p:extLst>
      <p:ext uri="{BB962C8B-B14F-4D97-AF65-F5344CB8AC3E}">
        <p14:creationId xmlns:p14="http://schemas.microsoft.com/office/powerpoint/2010/main" val="6975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2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764D-EF42-4636-9245-6319E4809C02}" type="slidenum">
              <a:rPr lang="en-US" altLang="nl-NL"/>
              <a:pPr/>
              <a:t>34</a:t>
            </a:fld>
            <a:endParaRPr lang="en-US" altLang="nl-NL"/>
          </a:p>
        </p:txBody>
      </p:sp>
      <p:sp>
        <p:nvSpPr>
          <p:cNvPr id="478210" name="Text Box 2"/>
          <p:cNvSpPr txBox="1">
            <a:spLocks noChangeArrowheads="1"/>
          </p:cNvSpPr>
          <p:nvPr/>
        </p:nvSpPr>
        <p:spPr bwMode="auto">
          <a:xfrm>
            <a:off x="1655763" y="1601788"/>
            <a:ext cx="29464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product [1,2,3]</a:t>
            </a:r>
          </a:p>
        </p:txBody>
      </p:sp>
      <p:grpSp>
        <p:nvGrpSpPr>
          <p:cNvPr id="478211" name="Group 3"/>
          <p:cNvGrpSpPr>
            <a:grpSpLocks/>
          </p:cNvGrpSpPr>
          <p:nvPr/>
        </p:nvGrpSpPr>
        <p:grpSpPr bwMode="auto">
          <a:xfrm>
            <a:off x="1116013" y="1922463"/>
            <a:ext cx="4222750" cy="898525"/>
            <a:chOff x="665" y="1949"/>
            <a:chExt cx="2660" cy="566"/>
          </a:xfrm>
        </p:grpSpPr>
        <p:sp>
          <p:nvSpPr>
            <p:cNvPr id="478212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foldr (*) 1 [1,2,3]</a:t>
              </a:r>
            </a:p>
          </p:txBody>
        </p:sp>
        <p:sp>
          <p:nvSpPr>
            <p:cNvPr id="478213" name="Text Box 5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478214" name="Group 6"/>
          <p:cNvGrpSpPr>
            <a:grpSpLocks/>
          </p:cNvGrpSpPr>
          <p:nvPr/>
        </p:nvGrpSpPr>
        <p:grpSpPr bwMode="auto">
          <a:xfrm>
            <a:off x="1116013" y="2724150"/>
            <a:ext cx="5511800" cy="896938"/>
            <a:chOff x="665" y="2454"/>
            <a:chExt cx="3472" cy="565"/>
          </a:xfrm>
        </p:grpSpPr>
        <p:sp>
          <p:nvSpPr>
            <p:cNvPr id="478215" name="Text Box 7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 err="1">
                  <a:solidFill>
                    <a:schemeClr val="bg1"/>
                  </a:solidFill>
                  <a:latin typeface="Lucida Sans Typewriter" pitchFamily="49" charset="0"/>
                </a:rPr>
                <a:t>foldr</a:t>
              </a: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 (*) 1 (1:(2:(3:[])))</a:t>
              </a:r>
            </a:p>
          </p:txBody>
        </p:sp>
        <p:sp>
          <p:nvSpPr>
            <p:cNvPr id="478216" name="Text Box 8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478217" name="Group 9"/>
          <p:cNvGrpSpPr>
            <a:grpSpLocks/>
          </p:cNvGrpSpPr>
          <p:nvPr/>
        </p:nvGrpSpPr>
        <p:grpSpPr bwMode="auto">
          <a:xfrm>
            <a:off x="1116013" y="3527425"/>
            <a:ext cx="2749550" cy="892175"/>
            <a:chOff x="665" y="2960"/>
            <a:chExt cx="1732" cy="562"/>
          </a:xfrm>
        </p:grpSpPr>
        <p:sp>
          <p:nvSpPr>
            <p:cNvPr id="478218" name="Text Box 10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1*(2*(3*1))</a:t>
              </a:r>
            </a:p>
          </p:txBody>
        </p:sp>
        <p:sp>
          <p:nvSpPr>
            <p:cNvPr id="478219" name="Text Box 11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478220" name="Group 12"/>
          <p:cNvGrpSpPr>
            <a:grpSpLocks/>
          </p:cNvGrpSpPr>
          <p:nvPr/>
        </p:nvGrpSpPr>
        <p:grpSpPr bwMode="auto">
          <a:xfrm>
            <a:off x="1116013" y="4330700"/>
            <a:ext cx="908050" cy="889000"/>
            <a:chOff x="665" y="3466"/>
            <a:chExt cx="572" cy="560"/>
          </a:xfrm>
        </p:grpSpPr>
        <p:sp>
          <p:nvSpPr>
            <p:cNvPr id="478221" name="Text Box 13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6</a:t>
              </a:r>
            </a:p>
          </p:txBody>
        </p:sp>
        <p:sp>
          <p:nvSpPr>
            <p:cNvPr id="478222" name="Text Box 14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sp>
        <p:nvSpPr>
          <p:cNvPr id="478223" name="Text Box 15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478224" name="AutoShape 16"/>
          <p:cNvSpPr>
            <a:spLocks noChangeArrowheads="1"/>
          </p:cNvSpPr>
          <p:nvPr/>
        </p:nvSpPr>
        <p:spPr bwMode="auto">
          <a:xfrm>
            <a:off x="4443413" y="5040313"/>
            <a:ext cx="3556000" cy="1028700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Replace each (:)</a:t>
            </a:r>
          </a:p>
          <a:p>
            <a:pPr algn="ctr"/>
            <a:r>
              <a:rPr lang="en-US" altLang="nl-NL"/>
              <a:t>by (*) and [] by 1.</a:t>
            </a:r>
          </a:p>
        </p:txBody>
      </p:sp>
    </p:spTree>
    <p:extLst>
      <p:ext uri="{BB962C8B-B14F-4D97-AF65-F5344CB8AC3E}">
        <p14:creationId xmlns:p14="http://schemas.microsoft.com/office/powerpoint/2010/main" val="24238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2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Other Foldr Examples</a:t>
            </a:r>
          </a:p>
        </p:txBody>
      </p:sp>
      <p:sp>
        <p:nvSpPr>
          <p:cNvPr id="5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B43E-AD83-4F22-98CA-6C52576EEEA9}" type="slidenum">
              <a:rPr lang="en-US" altLang="nl-NL"/>
              <a:pPr/>
              <a:t>35</a:t>
            </a:fld>
            <a:endParaRPr lang="en-US" altLang="nl-NL"/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430213" y="1673225"/>
            <a:ext cx="809942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Even though foldr encapsulates a simple pattern of recursion, it can be used to define many more functions than might first be expected.</a:t>
            </a:r>
          </a:p>
          <a:p>
            <a:endParaRPr lang="en-US" altLang="nl-NL"/>
          </a:p>
          <a:p>
            <a:r>
              <a:rPr lang="en-US" altLang="nl-NL"/>
              <a:t>Recall the length function:</a:t>
            </a: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1736725" y="4581131"/>
            <a:ext cx="5577168" cy="15327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length       ::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Int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length []     = 0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length (_:xs) = 1 + length xs</a:t>
            </a:r>
          </a:p>
        </p:txBody>
      </p:sp>
    </p:spTree>
    <p:extLst>
      <p:ext uri="{BB962C8B-B14F-4D97-AF65-F5344CB8AC3E}">
        <p14:creationId xmlns:p14="http://schemas.microsoft.com/office/powerpoint/2010/main" val="40347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C519-902F-4E45-B74F-317CA37F5260}" type="slidenum">
              <a:rPr lang="en-US" altLang="nl-NL"/>
              <a:pPr/>
              <a:t>36</a:t>
            </a:fld>
            <a:endParaRPr lang="en-US" altLang="nl-NL"/>
          </a:p>
        </p:txBody>
      </p:sp>
      <p:sp>
        <p:nvSpPr>
          <p:cNvPr id="368642" name="Text Box 2"/>
          <p:cNvSpPr txBox="1">
            <a:spLocks noChangeArrowheads="1"/>
          </p:cNvSpPr>
          <p:nvPr/>
        </p:nvSpPr>
        <p:spPr bwMode="auto">
          <a:xfrm>
            <a:off x="1668463" y="1449388"/>
            <a:ext cx="276225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length [1,2,3]</a:t>
            </a:r>
          </a:p>
        </p:txBody>
      </p:sp>
      <p:grpSp>
        <p:nvGrpSpPr>
          <p:cNvPr id="368643" name="Group 3"/>
          <p:cNvGrpSpPr>
            <a:grpSpLocks/>
          </p:cNvGrpSpPr>
          <p:nvPr/>
        </p:nvGrpSpPr>
        <p:grpSpPr bwMode="auto">
          <a:xfrm>
            <a:off x="1128713" y="1770063"/>
            <a:ext cx="4591050" cy="898525"/>
            <a:chOff x="665" y="1949"/>
            <a:chExt cx="2892" cy="566"/>
          </a:xfrm>
        </p:grpSpPr>
        <p:sp>
          <p:nvSpPr>
            <p:cNvPr id="368644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255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length (1:(2:(3:[])))</a:t>
              </a:r>
            </a:p>
          </p:txBody>
        </p:sp>
        <p:sp>
          <p:nvSpPr>
            <p:cNvPr id="368645" name="Text Box 5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dirty="0"/>
                <a:t>=</a:t>
              </a:r>
            </a:p>
          </p:txBody>
        </p:sp>
      </p:grpSp>
      <p:grpSp>
        <p:nvGrpSpPr>
          <p:cNvPr id="368646" name="Group 6"/>
          <p:cNvGrpSpPr>
            <a:grpSpLocks/>
          </p:cNvGrpSpPr>
          <p:nvPr/>
        </p:nvGrpSpPr>
        <p:grpSpPr bwMode="auto">
          <a:xfrm>
            <a:off x="1128713" y="2571750"/>
            <a:ext cx="2749550" cy="896938"/>
            <a:chOff x="665" y="2454"/>
            <a:chExt cx="1732" cy="565"/>
          </a:xfrm>
        </p:grpSpPr>
        <p:sp>
          <p:nvSpPr>
            <p:cNvPr id="368647" name="Text Box 7"/>
            <p:cNvSpPr txBox="1">
              <a:spLocks noChangeArrowheads="1"/>
            </p:cNvSpPr>
            <p:nvPr/>
          </p:nvSpPr>
          <p:spPr bwMode="auto">
            <a:xfrm>
              <a:off x="1005" y="2754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1+(1+(1+0))</a:t>
              </a:r>
            </a:p>
          </p:txBody>
        </p:sp>
        <p:sp>
          <p:nvSpPr>
            <p:cNvPr id="368648" name="Text Box 8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368649" name="Group 9"/>
          <p:cNvGrpSpPr>
            <a:grpSpLocks/>
          </p:cNvGrpSpPr>
          <p:nvPr/>
        </p:nvGrpSpPr>
        <p:grpSpPr bwMode="auto">
          <a:xfrm>
            <a:off x="1128713" y="3375025"/>
            <a:ext cx="908050" cy="892175"/>
            <a:chOff x="665" y="2960"/>
            <a:chExt cx="572" cy="562"/>
          </a:xfrm>
        </p:grpSpPr>
        <p:sp>
          <p:nvSpPr>
            <p:cNvPr id="368650" name="Text Box 10"/>
            <p:cNvSpPr txBox="1">
              <a:spLocks noChangeArrowheads="1"/>
            </p:cNvSpPr>
            <p:nvPr/>
          </p:nvSpPr>
          <p:spPr bwMode="auto">
            <a:xfrm>
              <a:off x="1005" y="3257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3</a:t>
              </a:r>
            </a:p>
          </p:txBody>
        </p:sp>
        <p:sp>
          <p:nvSpPr>
            <p:cNvPr id="368651" name="Text Box 11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368659" name="Group 19"/>
          <p:cNvGrpSpPr>
            <a:grpSpLocks/>
          </p:cNvGrpSpPr>
          <p:nvPr/>
        </p:nvGrpSpPr>
        <p:grpSpPr bwMode="auto">
          <a:xfrm>
            <a:off x="377825" y="4794250"/>
            <a:ext cx="6921500" cy="1470025"/>
            <a:chOff x="238" y="3020"/>
            <a:chExt cx="4360" cy="926"/>
          </a:xfrm>
        </p:grpSpPr>
        <p:sp>
          <p:nvSpPr>
            <p:cNvPr id="368656" name="Text Box 16"/>
            <p:cNvSpPr txBox="1">
              <a:spLocks noChangeArrowheads="1"/>
            </p:cNvSpPr>
            <p:nvPr/>
          </p:nvSpPr>
          <p:spPr bwMode="auto">
            <a:xfrm>
              <a:off x="238" y="3020"/>
              <a:ext cx="17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nl-NL"/>
                <a:t>Hence, we have:</a:t>
              </a:r>
            </a:p>
          </p:txBody>
        </p:sp>
        <p:sp>
          <p:nvSpPr>
            <p:cNvPr id="368657" name="Text Box 17"/>
            <p:cNvSpPr txBox="1">
              <a:spLocks noChangeArrowheads="1"/>
            </p:cNvSpPr>
            <p:nvPr/>
          </p:nvSpPr>
          <p:spPr bwMode="auto">
            <a:xfrm>
              <a:off x="1056" y="3658"/>
              <a:ext cx="354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length = foldr (</a:t>
              </a: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  <a:sym typeface="Symbol" pitchFamily="18" charset="2"/>
                </a:rPr>
                <a:t></a:t>
              </a: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_ n </a:t>
              </a: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  <a:sym typeface="Symbol" pitchFamily="18" charset="2"/>
                </a:rPr>
                <a:t></a:t>
              </a: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 1+n) 0</a:t>
              </a:r>
            </a:p>
          </p:txBody>
        </p:sp>
      </p:grp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4597400" y="3721100"/>
            <a:ext cx="3049588" cy="1487488"/>
          </a:xfrm>
          <a:prstGeom prst="wedgeRoundRectCallout">
            <a:avLst>
              <a:gd name="adj1" fmla="val -52134"/>
              <a:gd name="adj2" fmla="val -956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Replace each (:) by </a:t>
            </a:r>
            <a:r>
              <a:rPr lang="en-US" altLang="nl-NL">
                <a:sym typeface="Symbol" pitchFamily="18" charset="2"/>
              </a:rPr>
              <a:t></a:t>
            </a:r>
            <a:r>
              <a:rPr lang="en-US" altLang="nl-NL"/>
              <a:t>_ n </a:t>
            </a:r>
            <a:r>
              <a:rPr lang="en-US" altLang="nl-NL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/>
              <a:t> 1+n and [] by 0.</a:t>
            </a:r>
          </a:p>
        </p:txBody>
      </p:sp>
      <p:sp>
        <p:nvSpPr>
          <p:cNvPr id="368660" name="Text Box 20"/>
          <p:cNvSpPr txBox="1">
            <a:spLocks noChangeArrowheads="1"/>
          </p:cNvSpPr>
          <p:nvPr/>
        </p:nvSpPr>
        <p:spPr bwMode="auto">
          <a:xfrm>
            <a:off x="377825" y="358775"/>
            <a:ext cx="2243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3055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8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C519-902F-4E45-B74F-317CA37F5260}" type="slidenum">
              <a:rPr lang="en-US" altLang="nl-NL"/>
              <a:pPr/>
              <a:t>37</a:t>
            </a:fld>
            <a:endParaRPr lang="en-US" altLang="nl-NL"/>
          </a:p>
        </p:txBody>
      </p:sp>
      <p:sp>
        <p:nvSpPr>
          <p:cNvPr id="368642" name="Text Box 2"/>
          <p:cNvSpPr txBox="1">
            <a:spLocks noChangeArrowheads="1"/>
          </p:cNvSpPr>
          <p:nvPr/>
        </p:nvSpPr>
        <p:spPr bwMode="auto">
          <a:xfrm>
            <a:off x="253739" y="1237005"/>
            <a:ext cx="8664629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0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length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’1’:’2’:’3’:[]</a:t>
            </a:r>
          </a:p>
        </p:txBody>
      </p:sp>
      <p:sp>
        <p:nvSpPr>
          <p:cNvPr id="368660" name="Text Box 20"/>
          <p:cNvSpPr txBox="1">
            <a:spLocks noChangeArrowheads="1"/>
          </p:cNvSpPr>
          <p:nvPr/>
        </p:nvSpPr>
        <p:spPr bwMode="auto">
          <a:xfrm>
            <a:off x="377825" y="356722"/>
            <a:ext cx="15247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dirty="0" smtClean="0"/>
              <a:t>Example</a:t>
            </a:r>
            <a:endParaRPr lang="en-US" altLang="nl-NL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3740" y="1801952"/>
            <a:ext cx="8664628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</a:t>
            </a:r>
            <a:r>
              <a:rPr lang="en-US" altLang="nl-NL" sz="2000" b="1" dirty="0" err="1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foldr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(\_ n -&gt; 1+n) 0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’1’:’2’:’3’:[]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39686" y="2385882"/>
            <a:ext cx="8664628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(\_ n -&gt; 1+n) ’1’</a:t>
            </a:r>
            <a:r>
              <a:rPr lang="en-US" altLang="nl-NL" sz="2000" b="1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</a:t>
            </a:r>
            <a:r>
              <a:rPr lang="en-US" altLang="nl-NL" sz="20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foldr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(\_ n -&gt; 1 + n) 0 </a:t>
            </a:r>
            <a:r>
              <a:rPr lang="en-US" altLang="nl-NL" sz="2000" b="1" dirty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’2’:’3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’:[]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39686" y="2967335"/>
            <a:ext cx="8664628" cy="9233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=(\_ </a:t>
            </a:r>
            <a:r>
              <a:rPr lang="en-US" altLang="nl-NL" sz="20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 -&gt; 1+n) ’1’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(\_ </a:t>
            </a:r>
            <a:r>
              <a:rPr lang="en-US" altLang="nl-NL" sz="2000" b="1" dirty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 -&gt; 1+n) 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’2’</a:t>
            </a:r>
            <a:r>
              <a:rPr lang="en-US" altLang="nl-NL" sz="2000" b="1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</a:t>
            </a:r>
            <a:r>
              <a:rPr lang="en-US" altLang="nl-NL" sz="20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foldr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nl-NL" sz="20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(\_ n -&gt; 1 + n) 0 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’3’:[]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)</a:t>
            </a:r>
            <a:endParaRPr lang="en-US" altLang="nl-NL" sz="20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39686" y="4115363"/>
            <a:ext cx="8664628" cy="14773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=(\_ </a:t>
            </a:r>
            <a:r>
              <a:rPr lang="en-US" altLang="nl-NL" sz="20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 -&gt; 1+n) ’1’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(\_ </a:t>
            </a:r>
            <a:r>
              <a:rPr lang="en-US" altLang="nl-NL" sz="20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 -&gt; 1+n) ’2’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(\_ </a:t>
            </a:r>
            <a:r>
              <a:rPr lang="en-US" altLang="nl-NL" sz="2000" b="1" dirty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 -&gt; 1+n) 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’3’</a:t>
            </a:r>
            <a:r>
              <a:rPr lang="en-US" altLang="nl-NL" sz="2000" b="1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</a:t>
            </a:r>
            <a:r>
              <a:rPr lang="en-US" altLang="nl-NL" sz="20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foldr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nl-NL" sz="20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(\_ n -&gt; 1 + n) 0 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[]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1251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C519-902F-4E45-B74F-317CA37F5260}" type="slidenum">
              <a:rPr lang="en-US" altLang="nl-NL"/>
              <a:pPr/>
              <a:t>38</a:t>
            </a:fld>
            <a:endParaRPr lang="en-US" altLang="nl-NL"/>
          </a:p>
        </p:txBody>
      </p:sp>
      <p:sp>
        <p:nvSpPr>
          <p:cNvPr id="368642" name="Text Box 2"/>
          <p:cNvSpPr txBox="1">
            <a:spLocks noChangeArrowheads="1"/>
          </p:cNvSpPr>
          <p:nvPr/>
        </p:nvSpPr>
        <p:spPr bwMode="auto">
          <a:xfrm>
            <a:off x="377823" y="1261050"/>
            <a:ext cx="8186859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=(\_ n -&gt; 1+n) ’1’ (</a:t>
            </a:r>
          </a:p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(\_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 -&gt; 1+n) ’2’ (</a:t>
            </a:r>
          </a:p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(\_ n -&gt; 1+n) ’3’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(</a:t>
            </a:r>
            <a:r>
              <a:rPr lang="en-US" altLang="nl-NL" sz="20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foldr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(\_ n -&gt; 1 + n) 0 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[]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 </a:t>
            </a:r>
            <a:endParaRPr lang="en-US" altLang="nl-NL" sz="20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68660" name="Text Box 20"/>
          <p:cNvSpPr txBox="1">
            <a:spLocks noChangeArrowheads="1"/>
          </p:cNvSpPr>
          <p:nvPr/>
        </p:nvSpPr>
        <p:spPr bwMode="auto">
          <a:xfrm>
            <a:off x="377825" y="356722"/>
            <a:ext cx="28712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dirty="0" smtClean="0"/>
              <a:t>Example (cont’d)</a:t>
            </a:r>
            <a:endParaRPr lang="en-US" altLang="nl-NL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7825" y="2690336"/>
            <a:ext cx="8186856" cy="14773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=(\_ </a:t>
            </a:r>
            <a:r>
              <a:rPr lang="en-US" altLang="nl-NL" sz="20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 -&gt; 1+n) ’1’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altLang="nl-NL" sz="20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(\_ </a:t>
            </a:r>
            <a:r>
              <a:rPr lang="en-US" altLang="nl-NL" sz="20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 -&gt; 1+n) ’2’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(\_ </a:t>
            </a:r>
            <a:r>
              <a:rPr lang="en-US" altLang="nl-NL" sz="20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 -&gt; 1+n) ’3’ 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nl-NL" sz="2000" b="1" dirty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  <a:endParaRPr lang="en-US" altLang="nl-NL" sz="2000" dirty="0" smtClean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)</a:t>
            </a:r>
            <a:endParaRPr lang="en-US" altLang="nl-NL" sz="20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77826" y="4371252"/>
            <a:ext cx="8186855" cy="3770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=(\_ </a:t>
            </a:r>
            <a:r>
              <a:rPr lang="en-US" altLang="nl-NL" sz="20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 -&gt; 1+n) ’1’ ((\_ n -&gt; 1+n) ’2’ 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77826" y="5584449"/>
            <a:ext cx="8186857" cy="3770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3</a:t>
            </a:r>
            <a:endParaRPr lang="en-US" altLang="nl-NL" sz="2000" b="1" dirty="0">
              <a:solidFill>
                <a:srgbClr val="FFFF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77819" y="5014355"/>
            <a:ext cx="8186857" cy="3770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0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=(\_ </a:t>
            </a:r>
            <a:r>
              <a:rPr lang="en-US" altLang="nl-NL" sz="20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 -&gt; 1+n) ’1’ </a:t>
            </a:r>
            <a:r>
              <a:rPr lang="en-US" altLang="nl-NL" sz="2000" b="1" dirty="0" smtClean="0">
                <a:solidFill>
                  <a:srgbClr val="FFFF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181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Recursive Functions</a:t>
            </a:r>
          </a:p>
        </p:txBody>
      </p:sp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CE9E-1B48-4300-8148-FD1E0CD7D777}" type="slidenum">
              <a:rPr lang="en-US" altLang="nl-NL"/>
              <a:pPr/>
              <a:t>3</a:t>
            </a:fld>
            <a:endParaRPr lang="en-US" altLang="nl-NL"/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401638" y="1631950"/>
            <a:ext cx="8451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In Haskell, functions can also be defined in terms of themselves.  Such functions are called </a:t>
            </a:r>
            <a:r>
              <a:rPr lang="en-US" altLang="nl-NL" u="sng"/>
              <a:t>recursive</a:t>
            </a:r>
            <a:r>
              <a:rPr lang="en-US" altLang="nl-NL"/>
              <a:t>.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096963" y="3103148"/>
            <a:ext cx="7064755" cy="9787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factorial 0     = 1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factorial (n+1) = (n+1) * factorial n</a:t>
            </a:r>
          </a:p>
        </p:txBody>
      </p:sp>
      <p:sp>
        <p:nvSpPr>
          <p:cNvPr id="284677" name="AutoShape 5"/>
          <p:cNvSpPr>
            <a:spLocks noChangeArrowheads="1"/>
          </p:cNvSpPr>
          <p:nvPr/>
        </p:nvSpPr>
        <p:spPr bwMode="auto">
          <a:xfrm>
            <a:off x="1219200" y="4881563"/>
            <a:ext cx="6829425" cy="1487487"/>
          </a:xfrm>
          <a:prstGeom prst="wedgeRoundRectCallout">
            <a:avLst>
              <a:gd name="adj1" fmla="val -23731"/>
              <a:gd name="adj2" fmla="val -7581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factorial maps 0 to 1, and any other positive integer to the product of itself and the factorial of its predecessor.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E89-A313-4D51-BC5D-404330A1C3DD}" type="slidenum">
              <a:rPr lang="en-US" altLang="nl-NL"/>
              <a:pPr/>
              <a:t>39</a:t>
            </a:fld>
            <a:endParaRPr lang="en-US" altLang="nl-NL"/>
          </a:p>
        </p:txBody>
      </p:sp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303213" y="350838"/>
            <a:ext cx="819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Now recall the reverse function: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1206500" y="1255298"/>
            <a:ext cx="6506909" cy="9787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reverse []     = []</a:t>
            </a:r>
          </a:p>
          <a:p>
            <a:pPr>
              <a:lnSpc>
                <a:spcPct val="12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reverse (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x:xs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) = reverse 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xs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++ [x]</a:t>
            </a:r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1225550" y="3530600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reverse [1,2,3]</a:t>
            </a:r>
          </a:p>
        </p:txBody>
      </p:sp>
      <p:grpSp>
        <p:nvGrpSpPr>
          <p:cNvPr id="491525" name="Group 5"/>
          <p:cNvGrpSpPr>
            <a:grpSpLocks/>
          </p:cNvGrpSpPr>
          <p:nvPr/>
        </p:nvGrpSpPr>
        <p:grpSpPr bwMode="auto">
          <a:xfrm>
            <a:off x="685800" y="3851275"/>
            <a:ext cx="4775200" cy="898525"/>
            <a:chOff x="665" y="1949"/>
            <a:chExt cx="3008" cy="566"/>
          </a:xfrm>
        </p:grpSpPr>
        <p:sp>
          <p:nvSpPr>
            <p:cNvPr id="491526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66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reverse (1:(2:(3:[])))</a:t>
              </a:r>
            </a:p>
          </p:txBody>
        </p:sp>
        <p:sp>
          <p:nvSpPr>
            <p:cNvPr id="491527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491528" name="Group 8"/>
          <p:cNvGrpSpPr>
            <a:grpSpLocks/>
          </p:cNvGrpSpPr>
          <p:nvPr/>
        </p:nvGrpSpPr>
        <p:grpSpPr bwMode="auto">
          <a:xfrm>
            <a:off x="685800" y="4652963"/>
            <a:ext cx="5695950" cy="896937"/>
            <a:chOff x="665" y="2454"/>
            <a:chExt cx="3588" cy="565"/>
          </a:xfrm>
        </p:grpSpPr>
        <p:sp>
          <p:nvSpPr>
            <p:cNvPr id="491529" name="Text Box 9"/>
            <p:cNvSpPr txBox="1">
              <a:spLocks noChangeArrowheads="1"/>
            </p:cNvSpPr>
            <p:nvPr/>
          </p:nvSpPr>
          <p:spPr bwMode="auto">
            <a:xfrm>
              <a:off x="1005" y="2754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(([] ++ [3]) ++ [2]) ++ [1]</a:t>
              </a:r>
            </a:p>
          </p:txBody>
        </p:sp>
        <p:sp>
          <p:nvSpPr>
            <p:cNvPr id="491530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491531" name="Group 11"/>
          <p:cNvGrpSpPr>
            <a:grpSpLocks/>
          </p:cNvGrpSpPr>
          <p:nvPr/>
        </p:nvGrpSpPr>
        <p:grpSpPr bwMode="auto">
          <a:xfrm>
            <a:off x="685800" y="5456238"/>
            <a:ext cx="2012950" cy="892175"/>
            <a:chOff x="665" y="2960"/>
            <a:chExt cx="1268" cy="562"/>
          </a:xfrm>
        </p:grpSpPr>
        <p:sp>
          <p:nvSpPr>
            <p:cNvPr id="491532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[3,2,1]</a:t>
              </a:r>
            </a:p>
          </p:txBody>
        </p:sp>
        <p:sp>
          <p:nvSpPr>
            <p:cNvPr id="491533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sp>
        <p:nvSpPr>
          <p:cNvPr id="491534" name="Text Box 14"/>
          <p:cNvSpPr txBox="1">
            <a:spLocks noChangeArrowheads="1"/>
          </p:cNvSpPr>
          <p:nvPr/>
        </p:nvSpPr>
        <p:spPr bwMode="auto">
          <a:xfrm>
            <a:off x="303213" y="2619375"/>
            <a:ext cx="2243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491538" name="AutoShape 18"/>
          <p:cNvSpPr>
            <a:spLocks noChangeArrowheads="1"/>
          </p:cNvSpPr>
          <p:nvPr/>
        </p:nvSpPr>
        <p:spPr bwMode="auto">
          <a:xfrm>
            <a:off x="5635625" y="2828925"/>
            <a:ext cx="3036888" cy="1289050"/>
          </a:xfrm>
          <a:prstGeom prst="wedgeRoundRectCallout">
            <a:avLst>
              <a:gd name="adj1" fmla="val -36616"/>
              <a:gd name="adj2" fmla="val 98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 sz="2400"/>
              <a:t>Replace each (:) by </a:t>
            </a:r>
            <a:r>
              <a:rPr lang="en-US" altLang="nl-NL" sz="2400">
                <a:sym typeface="Symbol" pitchFamily="18" charset="2"/>
              </a:rPr>
              <a:t></a:t>
            </a:r>
            <a:r>
              <a:rPr lang="en-US" altLang="nl-NL" sz="2400"/>
              <a:t>x xs </a:t>
            </a:r>
            <a:r>
              <a:rPr lang="en-US" altLang="nl-NL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/>
              <a:t> xs </a:t>
            </a:r>
            <a:r>
              <a:rPr lang="en-US" altLang="nl-NL" sz="2400">
                <a:latin typeface="Lucida Sans Typewriter" pitchFamily="49" charset="0"/>
              </a:rPr>
              <a:t>++</a:t>
            </a:r>
            <a:r>
              <a:rPr lang="en-US" altLang="nl-NL" sz="2400"/>
              <a:t> [x] and [] by [].</a:t>
            </a:r>
          </a:p>
        </p:txBody>
      </p:sp>
    </p:spTree>
    <p:extLst>
      <p:ext uri="{BB962C8B-B14F-4D97-AF65-F5344CB8AC3E}">
        <p14:creationId xmlns:p14="http://schemas.microsoft.com/office/powerpoint/2010/main" val="19882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F02-91AD-497E-A1A6-891F503E317A}" type="slidenum">
              <a:rPr lang="en-US" altLang="nl-NL"/>
              <a:pPr/>
              <a:t>40</a:t>
            </a:fld>
            <a:endParaRPr lang="en-US" altLang="nl-NL"/>
          </a:p>
        </p:txBody>
      </p:sp>
      <p:sp>
        <p:nvSpPr>
          <p:cNvPr id="501762" name="Text Box 2"/>
          <p:cNvSpPr txBox="1">
            <a:spLocks noChangeArrowheads="1"/>
          </p:cNvSpPr>
          <p:nvPr/>
        </p:nvSpPr>
        <p:spPr bwMode="auto">
          <a:xfrm>
            <a:off x="363538" y="431800"/>
            <a:ext cx="2817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Hence, we have:</a:t>
            </a: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1144588" y="1698632"/>
            <a:ext cx="6048451" cy="904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reverse =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foldr (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x xs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xs ++ [x]) []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363538" y="3352800"/>
            <a:ext cx="8474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Finally, we note that the append function (</a:t>
            </a:r>
            <a:r>
              <a:rPr lang="en-US" altLang="nl-NL">
                <a:latin typeface="Lucida Sans Typewriter" pitchFamily="49" charset="0"/>
              </a:rPr>
              <a:t>++</a:t>
            </a:r>
            <a:r>
              <a:rPr lang="en-US" altLang="nl-NL"/>
              <a:t>) has a particularly compact definition using foldr:</a:t>
            </a:r>
          </a:p>
        </p:txBody>
      </p:sp>
      <p:sp>
        <p:nvSpPr>
          <p:cNvPr id="501766" name="Text Box 6"/>
          <p:cNvSpPr txBox="1">
            <a:spLocks noChangeArrowheads="1"/>
          </p:cNvSpPr>
          <p:nvPr/>
        </p:nvSpPr>
        <p:spPr bwMode="auto">
          <a:xfrm>
            <a:off x="1144588" y="5053013"/>
            <a:ext cx="4235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(++ ys) = foldr (:) ys</a:t>
            </a:r>
          </a:p>
        </p:txBody>
      </p:sp>
      <p:sp>
        <p:nvSpPr>
          <p:cNvPr id="501767" name="AutoShape 7"/>
          <p:cNvSpPr>
            <a:spLocks noChangeArrowheads="1"/>
          </p:cNvSpPr>
          <p:nvPr/>
        </p:nvSpPr>
        <p:spPr bwMode="auto">
          <a:xfrm>
            <a:off x="6202363" y="4681538"/>
            <a:ext cx="2455862" cy="1487487"/>
          </a:xfrm>
          <a:prstGeom prst="wedgeRoundRectCallout">
            <a:avLst>
              <a:gd name="adj1" fmla="val -72301"/>
              <a:gd name="adj2" fmla="val -1094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Replace each (:) by </a:t>
            </a:r>
            <a:r>
              <a:rPr lang="en-US" altLang="nl-NL">
                <a:sym typeface="Symbol" pitchFamily="18" charset="2"/>
              </a:rPr>
              <a:t>(:)</a:t>
            </a:r>
            <a:r>
              <a:rPr lang="en-US" altLang="nl-NL"/>
              <a:t> and [] by ys.</a:t>
            </a:r>
          </a:p>
        </p:txBody>
      </p:sp>
    </p:spTree>
    <p:extLst>
      <p:ext uri="{BB962C8B-B14F-4D97-AF65-F5344CB8AC3E}">
        <p14:creationId xmlns:p14="http://schemas.microsoft.com/office/powerpoint/2010/main" val="41456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Why Is Foldr Useful?</a:t>
            </a:r>
          </a:p>
        </p:txBody>
      </p:sp>
      <p:sp>
        <p:nvSpPr>
          <p:cNvPr id="4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2163-37E0-4DFD-8F47-05A6DF0F17D1}" type="slidenum">
              <a:rPr lang="en-US" altLang="nl-NL"/>
              <a:pPr/>
              <a:t>41</a:t>
            </a:fld>
            <a:endParaRPr lang="en-US" altLang="nl-NL"/>
          </a:p>
        </p:txBody>
      </p:sp>
      <p:sp>
        <p:nvSpPr>
          <p:cNvPr id="497667" name="Rectangle 3"/>
          <p:cNvSpPr>
            <a:spLocks noChangeArrowheads="1"/>
          </p:cNvSpPr>
          <p:nvPr/>
        </p:nvSpPr>
        <p:spPr bwMode="auto">
          <a:xfrm>
            <a:off x="447675" y="1609725"/>
            <a:ext cx="820261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Some recursive functions on lists, such as sum, are </a:t>
            </a:r>
            <a:r>
              <a:rPr lang="en-US" altLang="nl-NL" u="sng"/>
              <a:t>simpler</a:t>
            </a:r>
            <a:r>
              <a:rPr lang="en-US" altLang="nl-NL"/>
              <a:t> to define using foldr.</a:t>
            </a:r>
          </a:p>
          <a:p>
            <a:endParaRPr lang="en-US" altLang="nl-NL"/>
          </a:p>
          <a:p>
            <a:r>
              <a:rPr lang="en-US" altLang="nl-NL"/>
              <a:t>Properties of functions defined using foldr can be proved using algebraic properties of foldr, such as </a:t>
            </a:r>
            <a:r>
              <a:rPr lang="en-US" altLang="nl-NL" u="sng"/>
              <a:t>fusion</a:t>
            </a:r>
            <a:r>
              <a:rPr lang="en-US" altLang="nl-NL"/>
              <a:t> and the </a:t>
            </a:r>
            <a:r>
              <a:rPr lang="en-US" altLang="nl-NL" u="sng"/>
              <a:t>banana split</a:t>
            </a:r>
            <a:r>
              <a:rPr lang="en-US" altLang="nl-NL"/>
              <a:t> rule.</a:t>
            </a:r>
          </a:p>
          <a:p>
            <a:endParaRPr lang="en-US" altLang="nl-NL"/>
          </a:p>
          <a:p>
            <a:r>
              <a:rPr lang="en-US" altLang="nl-NL"/>
              <a:t>Advanced program </a:t>
            </a:r>
            <a:r>
              <a:rPr lang="en-US" altLang="nl-NL" u="sng"/>
              <a:t>optimisations</a:t>
            </a:r>
            <a:r>
              <a:rPr lang="en-US" altLang="nl-NL"/>
              <a:t> can be simpler if foldr is used in place of explicit recursion.</a:t>
            </a:r>
          </a:p>
        </p:txBody>
      </p:sp>
    </p:spTree>
    <p:extLst>
      <p:ext uri="{BB962C8B-B14F-4D97-AF65-F5344CB8AC3E}">
        <p14:creationId xmlns:p14="http://schemas.microsoft.com/office/powerpoint/2010/main" val="40231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Other Library Functions</a:t>
            </a:r>
          </a:p>
        </p:txBody>
      </p:sp>
      <p:sp>
        <p:nvSpPr>
          <p:cNvPr id="7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9D33-D707-4DF5-B790-BEFD217130BB}" type="slidenum">
              <a:rPr lang="en-US" altLang="nl-NL"/>
              <a:pPr/>
              <a:t>42</a:t>
            </a:fld>
            <a:endParaRPr lang="en-US" altLang="nl-NL"/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52438" y="1597025"/>
            <a:ext cx="8348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The library function (.) returns the </a:t>
            </a:r>
            <a:r>
              <a:rPr lang="en-US" altLang="nl-NL" u="sng"/>
              <a:t>composition</a:t>
            </a:r>
            <a:r>
              <a:rPr lang="en-US" altLang="nl-NL"/>
              <a:t> of two functions as a single function.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1192213" y="2985673"/>
            <a:ext cx="7463903" cy="9787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(.)   :: (b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c)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(a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b)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(a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c)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 . g  =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x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f (g x)</a:t>
            </a: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452438" y="4408488"/>
            <a:ext cx="8139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1192213" y="5371686"/>
            <a:ext cx="3462807" cy="9787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odd :: Int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odd  = not . even</a:t>
            </a:r>
          </a:p>
        </p:txBody>
      </p:sp>
    </p:spTree>
    <p:extLst>
      <p:ext uri="{BB962C8B-B14F-4D97-AF65-F5344CB8AC3E}">
        <p14:creationId xmlns:p14="http://schemas.microsoft.com/office/powerpoint/2010/main" val="29953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D4C2-F830-4225-8ED4-372D5C356214}" type="slidenum">
              <a:rPr lang="en-US" altLang="nl-NL"/>
              <a:pPr/>
              <a:t>43</a:t>
            </a:fld>
            <a:endParaRPr lang="en-US" altLang="nl-NL"/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377825" y="496888"/>
            <a:ext cx="82470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The library function </a:t>
            </a:r>
            <a:r>
              <a:rPr lang="en-US" altLang="nl-NL" u="sng"/>
              <a:t>all</a:t>
            </a:r>
            <a:r>
              <a:rPr lang="en-US" altLang="nl-NL"/>
              <a:t> decides if every element of a list satisfies a given predicate.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1498600" y="2122488"/>
            <a:ext cx="6792913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all     :: (a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)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[a]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endParaRPr lang="en-US" altLang="nl-NL" sz="2400" dirty="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all p 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xs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= and [p x | x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xs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]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377825" y="3770313"/>
            <a:ext cx="830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498600" y="4962436"/>
            <a:ext cx="4461478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&gt; all even [2,4,6,8,10]</a:t>
            </a:r>
          </a:p>
          <a:p>
            <a:endParaRPr lang="en-US" altLang="nl-NL" sz="2400" dirty="0">
              <a:solidFill>
                <a:schemeClr val="bg1"/>
              </a:solidFill>
              <a:latin typeface="Lucida Sans Typewriter" pitchFamily="49" charset="0"/>
            </a:endParaRPr>
          </a:p>
          <a:p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4868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A729-E2DA-4077-BC25-D0E03BC433BD}" type="slidenum">
              <a:rPr lang="en-US" altLang="nl-NL"/>
              <a:pPr/>
              <a:t>44</a:t>
            </a:fld>
            <a:endParaRPr lang="en-US" altLang="nl-NL"/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327025" y="447675"/>
            <a:ext cx="8569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Dually, the library function </a:t>
            </a:r>
            <a:r>
              <a:rPr lang="en-US" altLang="nl-NL" u="sng"/>
              <a:t>any</a:t>
            </a:r>
            <a:r>
              <a:rPr lang="en-US" altLang="nl-NL"/>
              <a:t> decides if at least</a:t>
            </a:r>
          </a:p>
          <a:p>
            <a:r>
              <a:rPr lang="en-US" altLang="nl-NL"/>
              <a:t>one element of a list satisfies a predicate.</a:t>
            </a: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1427163" y="2071273"/>
            <a:ext cx="6857968" cy="9787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any     :: (a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Bool)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any p xs = or [p x | x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xs]</a:t>
            </a:r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327025" y="3778250"/>
            <a:ext cx="830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427163" y="4951324"/>
            <a:ext cx="4461478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any isSpace "abc def"</a:t>
            </a:r>
          </a:p>
          <a:p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64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CD-54FA-4248-8C41-2C1020FE4030}" type="slidenum">
              <a:rPr lang="en-US" altLang="nl-NL"/>
              <a:pPr/>
              <a:t>45</a:t>
            </a:fld>
            <a:endParaRPr lang="en-US" altLang="nl-NL"/>
          </a:p>
        </p:txBody>
      </p:sp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315913" y="473075"/>
            <a:ext cx="8470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The library function </a:t>
            </a:r>
            <a:r>
              <a:rPr lang="en-US" altLang="nl-NL" u="sng"/>
              <a:t>takeWhile</a:t>
            </a:r>
            <a:r>
              <a:rPr lang="en-US" altLang="nl-NL"/>
              <a:t> selects elements from a list while a predicate holds of all the elements.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1185863" y="1821865"/>
            <a:ext cx="7436651" cy="21236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takeWhile :: (a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Bool)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takeWhile p []     = []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takeWhile p (x:xs)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| p x           = x : takeWhile p xs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| otherwise     = []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315913" y="4348163"/>
            <a:ext cx="830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1209675" y="5275805"/>
            <a:ext cx="5577168" cy="10895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takeWhile isAlpha "abc def"</a:t>
            </a:r>
          </a:p>
          <a:p>
            <a:pPr>
              <a:lnSpc>
                <a:spcPct val="9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"abc"</a:t>
            </a:r>
          </a:p>
        </p:txBody>
      </p:sp>
    </p:spTree>
    <p:extLst>
      <p:ext uri="{BB962C8B-B14F-4D97-AF65-F5344CB8AC3E}">
        <p14:creationId xmlns:p14="http://schemas.microsoft.com/office/powerpoint/2010/main" val="36442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21D-04E0-4B68-B37E-E9AF26D82435}" type="slidenum">
              <a:rPr lang="en-US" altLang="nl-NL"/>
              <a:pPr/>
              <a:t>46</a:t>
            </a:fld>
            <a:endParaRPr lang="en-US" altLang="nl-NL"/>
          </a:p>
        </p:txBody>
      </p:sp>
      <p:sp>
        <p:nvSpPr>
          <p:cNvPr id="504834" name="Text Box 2"/>
          <p:cNvSpPr txBox="1">
            <a:spLocks noChangeArrowheads="1"/>
          </p:cNvSpPr>
          <p:nvPr/>
        </p:nvSpPr>
        <p:spPr bwMode="auto">
          <a:xfrm>
            <a:off x="315913" y="447675"/>
            <a:ext cx="8308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Dually, the function </a:t>
            </a:r>
            <a:r>
              <a:rPr lang="en-US" altLang="nl-NL" u="sng"/>
              <a:t>dropWhile</a:t>
            </a:r>
            <a:r>
              <a:rPr lang="en-US" altLang="nl-NL"/>
              <a:t> removes elements while a predicate holds of all the elements.</a:t>
            </a:r>
          </a:p>
        </p:txBody>
      </p:sp>
      <p:sp>
        <p:nvSpPr>
          <p:cNvPr id="504835" name="Text Box 3"/>
          <p:cNvSpPr txBox="1">
            <a:spLocks noChangeArrowheads="1"/>
          </p:cNvSpPr>
          <p:nvPr/>
        </p:nvSpPr>
        <p:spPr bwMode="auto">
          <a:xfrm>
            <a:off x="1211263" y="1804403"/>
            <a:ext cx="7043916" cy="21236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dropWhile :: (a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Bool)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dropWhile p []     = []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dropWhile p (x:xs)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| p x           = dropWhile p xs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| otherwise     = x:xs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354013" y="4338638"/>
            <a:ext cx="830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504837" name="Text Box 5"/>
          <p:cNvSpPr txBox="1">
            <a:spLocks noChangeArrowheads="1"/>
          </p:cNvSpPr>
          <p:nvPr/>
        </p:nvSpPr>
        <p:spPr bwMode="auto">
          <a:xfrm>
            <a:off x="1209675" y="5275805"/>
            <a:ext cx="5391219" cy="10895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dropWhile isSpace "   abc"</a:t>
            </a:r>
          </a:p>
          <a:p>
            <a:pPr>
              <a:lnSpc>
                <a:spcPct val="9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"abc"</a:t>
            </a:r>
          </a:p>
        </p:txBody>
      </p:sp>
    </p:spTree>
    <p:extLst>
      <p:ext uri="{BB962C8B-B14F-4D97-AF65-F5344CB8AC3E}">
        <p14:creationId xmlns:p14="http://schemas.microsoft.com/office/powerpoint/2010/main" val="5585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Exercises</a:t>
            </a:r>
          </a:p>
        </p:txBody>
      </p:sp>
      <p:sp>
        <p:nvSpPr>
          <p:cNvPr id="12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2333-320C-4B45-A1E8-41579DBB8A9B}" type="slidenum">
              <a:rPr lang="en-US" altLang="nl-NL"/>
              <a:pPr/>
              <a:t>47</a:t>
            </a:fld>
            <a:endParaRPr lang="en-US" altLang="nl-NL"/>
          </a:p>
        </p:txBody>
      </p:sp>
      <p:grpSp>
        <p:nvGrpSpPr>
          <p:cNvPr id="371727" name="Group 15"/>
          <p:cNvGrpSpPr>
            <a:grpSpLocks/>
          </p:cNvGrpSpPr>
          <p:nvPr/>
        </p:nvGrpSpPr>
        <p:grpSpPr bwMode="auto">
          <a:xfrm>
            <a:off x="363538" y="5067300"/>
            <a:ext cx="8189912" cy="519113"/>
            <a:chOff x="263" y="3464"/>
            <a:chExt cx="5159" cy="327"/>
          </a:xfrm>
        </p:grpSpPr>
        <p:sp>
          <p:nvSpPr>
            <p:cNvPr id="371715" name="Text Box 3"/>
            <p:cNvSpPr txBox="1">
              <a:spLocks noChangeArrowheads="1"/>
            </p:cNvSpPr>
            <p:nvPr/>
          </p:nvSpPr>
          <p:spPr bwMode="auto">
            <a:xfrm>
              <a:off x="263" y="3464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accent2"/>
                  </a:solidFill>
                </a:rPr>
                <a:t>(3)</a:t>
              </a:r>
            </a:p>
          </p:txBody>
        </p:sp>
        <p:sp>
          <p:nvSpPr>
            <p:cNvPr id="371716" name="Text Box 4"/>
            <p:cNvSpPr txBox="1">
              <a:spLocks noChangeArrowheads="1"/>
            </p:cNvSpPr>
            <p:nvPr/>
          </p:nvSpPr>
          <p:spPr bwMode="auto">
            <a:xfrm>
              <a:off x="688" y="3464"/>
              <a:ext cx="4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nl-NL" dirty="0"/>
                <a:t>Redefine map f and filter p using </a:t>
              </a:r>
              <a:r>
                <a:rPr lang="en-US" altLang="nl-NL" dirty="0" err="1"/>
                <a:t>foldr</a:t>
              </a:r>
              <a:r>
                <a:rPr lang="en-US" altLang="nl-NL" dirty="0"/>
                <a:t>.</a:t>
              </a:r>
            </a:p>
          </p:txBody>
        </p:sp>
      </p:grpSp>
      <p:grpSp>
        <p:nvGrpSpPr>
          <p:cNvPr id="371726" name="Group 14"/>
          <p:cNvGrpSpPr>
            <a:grpSpLocks/>
          </p:cNvGrpSpPr>
          <p:nvPr/>
        </p:nvGrpSpPr>
        <p:grpSpPr bwMode="auto">
          <a:xfrm>
            <a:off x="363538" y="3403600"/>
            <a:ext cx="8245475" cy="946150"/>
            <a:chOff x="228" y="2280"/>
            <a:chExt cx="5194" cy="596"/>
          </a:xfrm>
        </p:grpSpPr>
        <p:sp>
          <p:nvSpPr>
            <p:cNvPr id="371720" name="Text Box 8"/>
            <p:cNvSpPr txBox="1">
              <a:spLocks noChangeArrowheads="1"/>
            </p:cNvSpPr>
            <p:nvPr/>
          </p:nvSpPr>
          <p:spPr bwMode="auto">
            <a:xfrm>
              <a:off x="228" y="2280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accent2"/>
                  </a:solidFill>
                </a:rPr>
                <a:t>(2)</a:t>
              </a:r>
            </a:p>
          </p:txBody>
        </p:sp>
        <p:sp>
          <p:nvSpPr>
            <p:cNvPr id="371721" name="Text Box 9"/>
            <p:cNvSpPr txBox="1">
              <a:spLocks noChangeArrowheads="1"/>
            </p:cNvSpPr>
            <p:nvPr/>
          </p:nvSpPr>
          <p:spPr bwMode="auto">
            <a:xfrm>
              <a:off x="688" y="2280"/>
              <a:ext cx="473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nl-NL" dirty="0"/>
                <a:t>Express the comprehension [f x | x </a:t>
              </a:r>
              <a:r>
                <a:rPr lang="en-US" altLang="nl-NL" dirty="0">
                  <a:sym typeface="Symbol" pitchFamily="18" charset="2"/>
                </a:rPr>
                <a:t></a:t>
              </a:r>
              <a:r>
                <a:rPr lang="en-US" altLang="nl-NL" dirty="0"/>
                <a:t> </a:t>
              </a:r>
              <a:r>
                <a:rPr lang="en-US" altLang="nl-NL" dirty="0" err="1"/>
                <a:t>xs</a:t>
              </a:r>
              <a:r>
                <a:rPr lang="en-US" altLang="nl-NL" dirty="0"/>
                <a:t>, p x] using the functions map and filter.</a:t>
              </a:r>
            </a:p>
          </p:txBody>
        </p:sp>
      </p:grpSp>
      <p:grpSp>
        <p:nvGrpSpPr>
          <p:cNvPr id="371725" name="Group 13"/>
          <p:cNvGrpSpPr>
            <a:grpSpLocks/>
          </p:cNvGrpSpPr>
          <p:nvPr/>
        </p:nvGrpSpPr>
        <p:grpSpPr bwMode="auto">
          <a:xfrm>
            <a:off x="363538" y="1741488"/>
            <a:ext cx="8243887" cy="946150"/>
            <a:chOff x="229" y="1097"/>
            <a:chExt cx="5193" cy="596"/>
          </a:xfrm>
        </p:grpSpPr>
        <p:sp>
          <p:nvSpPr>
            <p:cNvPr id="371723" name="Text Box 11"/>
            <p:cNvSpPr txBox="1">
              <a:spLocks noChangeArrowheads="1"/>
            </p:cNvSpPr>
            <p:nvPr/>
          </p:nvSpPr>
          <p:spPr bwMode="auto">
            <a:xfrm>
              <a:off x="229" y="1097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dirty="0">
                  <a:solidFill>
                    <a:schemeClr val="accent2"/>
                  </a:solidFill>
                </a:rPr>
                <a:t>(1)</a:t>
              </a:r>
            </a:p>
          </p:txBody>
        </p:sp>
        <p:sp>
          <p:nvSpPr>
            <p:cNvPr id="371724" name="Text Box 12"/>
            <p:cNvSpPr txBox="1">
              <a:spLocks noChangeArrowheads="1"/>
            </p:cNvSpPr>
            <p:nvPr/>
          </p:nvSpPr>
          <p:spPr bwMode="auto">
            <a:xfrm>
              <a:off x="688" y="1097"/>
              <a:ext cx="473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nl-NL" dirty="0"/>
                <a:t>What are higher-order functions that return functions as results better known as?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2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6687-1CD1-4970-979A-14D02996247C}" type="slidenum">
              <a:rPr lang="en-US" altLang="nl-NL"/>
              <a:pPr/>
              <a:t>4</a:t>
            </a:fld>
            <a:endParaRPr lang="en-US" altLang="nl-NL"/>
          </a:p>
        </p:txBody>
      </p:sp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339725" y="458788"/>
            <a:ext cx="2243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806575" y="1292225"/>
            <a:ext cx="22098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factorial 3</a:t>
            </a:r>
          </a:p>
        </p:txBody>
      </p:sp>
      <p:grpSp>
        <p:nvGrpSpPr>
          <p:cNvPr id="285715" name="Group 19"/>
          <p:cNvGrpSpPr>
            <a:grpSpLocks/>
          </p:cNvGrpSpPr>
          <p:nvPr/>
        </p:nvGrpSpPr>
        <p:grpSpPr bwMode="auto">
          <a:xfrm>
            <a:off x="1236663" y="1562100"/>
            <a:ext cx="3516312" cy="814388"/>
            <a:chOff x="779" y="984"/>
            <a:chExt cx="2215" cy="513"/>
          </a:xfrm>
        </p:grpSpPr>
        <p:sp>
          <p:nvSpPr>
            <p:cNvPr id="285701" name="Text Box 5"/>
            <p:cNvSpPr txBox="1">
              <a:spLocks noChangeArrowheads="1"/>
            </p:cNvSpPr>
            <p:nvPr/>
          </p:nvSpPr>
          <p:spPr bwMode="auto">
            <a:xfrm>
              <a:off x="1138" y="1232"/>
              <a:ext cx="185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3 * factorial 2</a:t>
              </a:r>
            </a:p>
          </p:txBody>
        </p:sp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779" y="9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285716" name="Group 20"/>
          <p:cNvGrpSpPr>
            <a:grpSpLocks/>
          </p:cNvGrpSpPr>
          <p:nvPr/>
        </p:nvGrpSpPr>
        <p:grpSpPr bwMode="auto">
          <a:xfrm>
            <a:off x="1236663" y="2225675"/>
            <a:ext cx="4621212" cy="815975"/>
            <a:chOff x="779" y="1402"/>
            <a:chExt cx="2911" cy="514"/>
          </a:xfrm>
        </p:grpSpPr>
        <p:sp>
          <p:nvSpPr>
            <p:cNvPr id="285702" name="Text Box 6"/>
            <p:cNvSpPr txBox="1">
              <a:spLocks noChangeArrowheads="1"/>
            </p:cNvSpPr>
            <p:nvPr/>
          </p:nvSpPr>
          <p:spPr bwMode="auto">
            <a:xfrm>
              <a:off x="1138" y="1651"/>
              <a:ext cx="255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3 * (2 * factorial 1)</a:t>
              </a:r>
            </a:p>
          </p:txBody>
        </p:sp>
        <p:sp>
          <p:nvSpPr>
            <p:cNvPr id="285706" name="Text Box 10"/>
            <p:cNvSpPr txBox="1">
              <a:spLocks noChangeArrowheads="1"/>
            </p:cNvSpPr>
            <p:nvPr/>
          </p:nvSpPr>
          <p:spPr bwMode="auto">
            <a:xfrm>
              <a:off x="779" y="140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285717" name="Group 21"/>
          <p:cNvGrpSpPr>
            <a:grpSpLocks/>
          </p:cNvGrpSpPr>
          <p:nvPr/>
        </p:nvGrpSpPr>
        <p:grpSpPr bwMode="auto">
          <a:xfrm>
            <a:off x="1236663" y="2889250"/>
            <a:ext cx="5726112" cy="815975"/>
            <a:chOff x="779" y="1820"/>
            <a:chExt cx="3607" cy="514"/>
          </a:xfrm>
        </p:grpSpPr>
        <p:sp>
          <p:nvSpPr>
            <p:cNvPr id="285703" name="Text Box 7"/>
            <p:cNvSpPr txBox="1">
              <a:spLocks noChangeArrowheads="1"/>
            </p:cNvSpPr>
            <p:nvPr/>
          </p:nvSpPr>
          <p:spPr bwMode="auto">
            <a:xfrm>
              <a:off x="1138" y="2069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3 * (2 * (1 * factorial 0))</a:t>
              </a:r>
            </a:p>
          </p:txBody>
        </p:sp>
        <p:sp>
          <p:nvSpPr>
            <p:cNvPr id="285707" name="Text Box 11"/>
            <p:cNvSpPr txBox="1">
              <a:spLocks noChangeArrowheads="1"/>
            </p:cNvSpPr>
            <p:nvPr/>
          </p:nvSpPr>
          <p:spPr bwMode="auto">
            <a:xfrm>
              <a:off x="779" y="182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285718" name="Group 22"/>
          <p:cNvGrpSpPr>
            <a:grpSpLocks/>
          </p:cNvGrpSpPr>
          <p:nvPr/>
        </p:nvGrpSpPr>
        <p:grpSpPr bwMode="auto">
          <a:xfrm>
            <a:off x="1236663" y="3552825"/>
            <a:ext cx="3884612" cy="817563"/>
            <a:chOff x="779" y="2238"/>
            <a:chExt cx="2447" cy="515"/>
          </a:xfrm>
        </p:grpSpPr>
        <p:sp>
          <p:nvSpPr>
            <p:cNvPr id="285704" name="Text Box 8"/>
            <p:cNvSpPr txBox="1">
              <a:spLocks noChangeArrowheads="1"/>
            </p:cNvSpPr>
            <p:nvPr/>
          </p:nvSpPr>
          <p:spPr bwMode="auto">
            <a:xfrm>
              <a:off x="1138" y="2488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3 * (2 * (1 * 1))</a:t>
              </a:r>
            </a:p>
          </p:txBody>
        </p:sp>
        <p:sp>
          <p:nvSpPr>
            <p:cNvPr id="285708" name="Text Box 12"/>
            <p:cNvSpPr txBox="1">
              <a:spLocks noChangeArrowheads="1"/>
            </p:cNvSpPr>
            <p:nvPr/>
          </p:nvSpPr>
          <p:spPr bwMode="auto">
            <a:xfrm>
              <a:off x="779" y="223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285719" name="Group 23"/>
          <p:cNvGrpSpPr>
            <a:grpSpLocks/>
          </p:cNvGrpSpPr>
          <p:nvPr/>
        </p:nvGrpSpPr>
        <p:grpSpPr bwMode="auto">
          <a:xfrm>
            <a:off x="1236663" y="4216400"/>
            <a:ext cx="2779712" cy="817563"/>
            <a:chOff x="779" y="2656"/>
            <a:chExt cx="1751" cy="515"/>
          </a:xfrm>
        </p:grpSpPr>
        <p:sp>
          <p:nvSpPr>
            <p:cNvPr id="285709" name="Text Box 13"/>
            <p:cNvSpPr txBox="1">
              <a:spLocks noChangeArrowheads="1"/>
            </p:cNvSpPr>
            <p:nvPr/>
          </p:nvSpPr>
          <p:spPr bwMode="auto">
            <a:xfrm>
              <a:off x="1138" y="2906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3 * (2 * 1)</a:t>
              </a:r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779" y="265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285721" name="Group 25"/>
          <p:cNvGrpSpPr>
            <a:grpSpLocks/>
          </p:cNvGrpSpPr>
          <p:nvPr/>
        </p:nvGrpSpPr>
        <p:grpSpPr bwMode="auto">
          <a:xfrm>
            <a:off x="1236663" y="5543550"/>
            <a:ext cx="938212" cy="820738"/>
            <a:chOff x="779" y="3492"/>
            <a:chExt cx="591" cy="517"/>
          </a:xfrm>
        </p:grpSpPr>
        <p:sp>
          <p:nvSpPr>
            <p:cNvPr id="285712" name="Text Box 16"/>
            <p:cNvSpPr txBox="1">
              <a:spLocks noChangeArrowheads="1"/>
            </p:cNvSpPr>
            <p:nvPr/>
          </p:nvSpPr>
          <p:spPr bwMode="auto">
            <a:xfrm>
              <a:off x="779" y="349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  <p:sp>
          <p:nvSpPr>
            <p:cNvPr id="285713" name="Text Box 17"/>
            <p:cNvSpPr txBox="1">
              <a:spLocks noChangeArrowheads="1"/>
            </p:cNvSpPr>
            <p:nvPr/>
          </p:nvSpPr>
          <p:spPr bwMode="auto">
            <a:xfrm>
              <a:off x="1138" y="3744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6</a:t>
              </a:r>
            </a:p>
          </p:txBody>
        </p:sp>
      </p:grpSp>
      <p:grpSp>
        <p:nvGrpSpPr>
          <p:cNvPr id="285720" name="Group 24"/>
          <p:cNvGrpSpPr>
            <a:grpSpLocks/>
          </p:cNvGrpSpPr>
          <p:nvPr/>
        </p:nvGrpSpPr>
        <p:grpSpPr bwMode="auto">
          <a:xfrm>
            <a:off x="1236663" y="4879975"/>
            <a:ext cx="1674812" cy="819150"/>
            <a:chOff x="779" y="3074"/>
            <a:chExt cx="1055" cy="516"/>
          </a:xfrm>
        </p:grpSpPr>
        <p:sp>
          <p:nvSpPr>
            <p:cNvPr id="285710" name="Text Box 14"/>
            <p:cNvSpPr txBox="1">
              <a:spLocks noChangeArrowheads="1"/>
            </p:cNvSpPr>
            <p:nvPr/>
          </p:nvSpPr>
          <p:spPr bwMode="auto">
            <a:xfrm>
              <a:off x="1138" y="3325"/>
              <a:ext cx="696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3 * 2</a:t>
              </a:r>
            </a:p>
          </p:txBody>
        </p:sp>
        <p:sp>
          <p:nvSpPr>
            <p:cNvPr id="285714" name="Text Box 18"/>
            <p:cNvSpPr txBox="1">
              <a:spLocks noChangeArrowheads="1"/>
            </p:cNvSpPr>
            <p:nvPr/>
          </p:nvSpPr>
          <p:spPr bwMode="auto">
            <a:xfrm>
              <a:off x="779" y="307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6DB-02A3-4682-AD76-5E12A29AF49F}" type="slidenum">
              <a:rPr lang="en-US" altLang="nl-NL"/>
              <a:pPr/>
              <a:t>5</a:t>
            </a:fld>
            <a:endParaRPr lang="en-US" altLang="nl-NL"/>
          </a:p>
        </p:txBody>
      </p:sp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314325" y="485775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Note: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439738" y="1290638"/>
            <a:ext cx="817880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factorial 0 = 1 is appropriate because 1 is the identity for multiplication: 1</a:t>
            </a:r>
            <a:r>
              <a:rPr kumimoji="0" lang="en-US" altLang="nl-NL" sz="2400">
                <a:latin typeface="Lucida Sans Typewriter" pitchFamily="49" charset="0"/>
              </a:rPr>
              <a:t>*</a:t>
            </a:r>
            <a:r>
              <a:rPr lang="en-US" altLang="nl-NL"/>
              <a:t>x = x = x</a:t>
            </a:r>
            <a:r>
              <a:rPr kumimoji="0" lang="en-US" altLang="nl-NL" sz="2400">
                <a:latin typeface="Lucida Sans Typewriter" pitchFamily="49" charset="0"/>
              </a:rPr>
              <a:t>*</a:t>
            </a:r>
            <a:r>
              <a:rPr lang="en-US" altLang="nl-NL"/>
              <a:t>1.</a:t>
            </a:r>
          </a:p>
          <a:p>
            <a:endParaRPr lang="en-US" altLang="nl-NL"/>
          </a:p>
          <a:p>
            <a:r>
              <a:rPr lang="en-US" altLang="nl-NL"/>
              <a:t>The recursive definition </a:t>
            </a:r>
            <a:r>
              <a:rPr lang="en-US" altLang="nl-NL" u="sng"/>
              <a:t>diverges</a:t>
            </a:r>
            <a:r>
              <a:rPr lang="en-US" altLang="nl-NL"/>
              <a:t> on integers </a:t>
            </a:r>
            <a:r>
              <a:rPr lang="en-US" altLang="nl-NL">
                <a:sym typeface="Symbol" pitchFamily="18" charset="2"/>
              </a:rPr>
              <a:t></a:t>
            </a:r>
            <a:r>
              <a:rPr lang="en-US" altLang="nl-NL"/>
              <a:t> 0 because the base case is never reached: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1558925" y="4763999"/>
            <a:ext cx="5577168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factorial (-1)</a:t>
            </a:r>
          </a:p>
          <a:p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Error: Control stack overflow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Why is Recursion Useful?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>
          <a:xfrm>
            <a:off x="447675" y="1609725"/>
            <a:ext cx="8178800" cy="4286250"/>
          </a:xfrm>
        </p:spPr>
        <p:txBody>
          <a:bodyPr/>
          <a:lstStyle/>
          <a:p>
            <a:r>
              <a:rPr lang="en-US" altLang="nl-NL"/>
              <a:t>Some functions, such as factorial, are </a:t>
            </a:r>
            <a:r>
              <a:rPr lang="en-US" altLang="nl-NL" u="sng"/>
              <a:t>simpler</a:t>
            </a:r>
            <a:r>
              <a:rPr lang="en-US" altLang="nl-NL"/>
              <a:t> to define in terms of other functions.</a:t>
            </a:r>
          </a:p>
          <a:p>
            <a:endParaRPr lang="en-US" altLang="nl-NL"/>
          </a:p>
          <a:p>
            <a:r>
              <a:rPr lang="en-US" altLang="nl-NL"/>
              <a:t>As we shall see, however, many functions can </a:t>
            </a:r>
            <a:r>
              <a:rPr lang="en-US" altLang="nl-NL" u="sng"/>
              <a:t>naturally</a:t>
            </a:r>
            <a:r>
              <a:rPr lang="en-US" altLang="nl-NL"/>
              <a:t> be defined in terms of themselves.</a:t>
            </a:r>
          </a:p>
          <a:p>
            <a:endParaRPr lang="en-US" altLang="nl-NL"/>
          </a:p>
          <a:p>
            <a:r>
              <a:rPr lang="en-US" altLang="nl-NL"/>
              <a:t>Properties of functions defined using recursion can be proved using the simple but powerful mathematical technique of </a:t>
            </a:r>
            <a:r>
              <a:rPr lang="en-US" altLang="nl-NL" u="sng"/>
              <a:t>induction</a:t>
            </a:r>
            <a:r>
              <a:rPr lang="en-US" altLang="nl-NL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BD2D-845D-47E8-86DB-4E4437D0DDD6}" type="slidenum">
              <a:rPr lang="en-US" altLang="nl-NL"/>
              <a:pPr/>
              <a:t>6</a:t>
            </a:fld>
            <a:endParaRPr lang="en-US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nl-NL"/>
              <a:t>Recursion on Lists</a:t>
            </a:r>
          </a:p>
        </p:txBody>
      </p:sp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51A-C05A-443A-8479-2481ED3C2F7B}" type="slidenum">
              <a:rPr lang="en-US" altLang="nl-NL"/>
              <a:pPr/>
              <a:t>7</a:t>
            </a:fld>
            <a:endParaRPr lang="en-US" altLang="nl-NL"/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420688" y="1624013"/>
            <a:ext cx="8296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Recursion is not restricted to numbers, but can also be used to define functions on </a:t>
            </a:r>
            <a:r>
              <a:rPr lang="en-US" altLang="nl-NL" u="sng"/>
              <a:t>lists</a:t>
            </a:r>
            <a:r>
              <a:rPr lang="en-US" altLang="nl-NL"/>
              <a:t>.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1355725" y="3077443"/>
            <a:ext cx="5949064" cy="1311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product       :: [Int]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Int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product []     = 1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product (n:ns) = n * product ns</a:t>
            </a:r>
          </a:p>
        </p:txBody>
      </p:sp>
      <p:sp>
        <p:nvSpPr>
          <p:cNvPr id="287753" name="AutoShape 9"/>
          <p:cNvSpPr>
            <a:spLocks noChangeArrowheads="1"/>
          </p:cNvSpPr>
          <p:nvPr/>
        </p:nvSpPr>
        <p:spPr bwMode="auto">
          <a:xfrm>
            <a:off x="1176338" y="4921250"/>
            <a:ext cx="6210300" cy="1487488"/>
          </a:xfrm>
          <a:prstGeom prst="wedgeRoundRectCallout">
            <a:avLst>
              <a:gd name="adj1" fmla="val -22213"/>
              <a:gd name="adj2" fmla="val -6600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product maps the empty list to 1, and any non-empty list to its head multiplied by the product of its tail.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DB5C-C09B-4DFC-860F-1DD9C16341B3}" type="slidenum">
              <a:rPr lang="en-US" altLang="nl-NL"/>
              <a:pPr/>
              <a:t>8</a:t>
            </a:fld>
            <a:endParaRPr lang="en-US" altLang="nl-NL"/>
          </a:p>
        </p:txBody>
      </p:sp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354013" y="484188"/>
            <a:ext cx="2243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806575" y="1597025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product [2,3,4]</a:t>
            </a:r>
          </a:p>
        </p:txBody>
      </p:sp>
      <p:grpSp>
        <p:nvGrpSpPr>
          <p:cNvPr id="289811" name="Group 19"/>
          <p:cNvGrpSpPr>
            <a:grpSpLocks/>
          </p:cNvGrpSpPr>
          <p:nvPr/>
        </p:nvGrpSpPr>
        <p:grpSpPr bwMode="auto">
          <a:xfrm>
            <a:off x="1262063" y="1916113"/>
            <a:ext cx="3859212" cy="858837"/>
            <a:chOff x="795" y="1054"/>
            <a:chExt cx="2431" cy="541"/>
          </a:xfrm>
        </p:grpSpPr>
        <p:sp>
          <p:nvSpPr>
            <p:cNvPr id="289797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2 * product [3,4]</a:t>
              </a:r>
            </a:p>
          </p:txBody>
        </p:sp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289812" name="Group 20"/>
          <p:cNvGrpSpPr>
            <a:grpSpLocks/>
          </p:cNvGrpSpPr>
          <p:nvPr/>
        </p:nvGrpSpPr>
        <p:grpSpPr bwMode="auto">
          <a:xfrm>
            <a:off x="1262063" y="2671763"/>
            <a:ext cx="4595812" cy="862012"/>
            <a:chOff x="795" y="1530"/>
            <a:chExt cx="2895" cy="543"/>
          </a:xfrm>
        </p:grpSpPr>
        <p:sp>
          <p:nvSpPr>
            <p:cNvPr id="289798" name="Text Box 6"/>
            <p:cNvSpPr txBox="1">
              <a:spLocks noChangeArrowheads="1"/>
            </p:cNvSpPr>
            <p:nvPr/>
          </p:nvSpPr>
          <p:spPr bwMode="auto">
            <a:xfrm>
              <a:off x="1138" y="1808"/>
              <a:ext cx="255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2 * (3 * product [4])</a:t>
              </a:r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289813" name="Group 21"/>
          <p:cNvGrpSpPr>
            <a:grpSpLocks/>
          </p:cNvGrpSpPr>
          <p:nvPr/>
        </p:nvGrpSpPr>
        <p:grpSpPr bwMode="auto">
          <a:xfrm>
            <a:off x="1262063" y="3427413"/>
            <a:ext cx="5516562" cy="865187"/>
            <a:chOff x="795" y="2006"/>
            <a:chExt cx="3475" cy="545"/>
          </a:xfrm>
        </p:grpSpPr>
        <p:sp>
          <p:nvSpPr>
            <p:cNvPr id="289799" name="Text Box 7"/>
            <p:cNvSpPr txBox="1">
              <a:spLocks noChangeArrowheads="1"/>
            </p:cNvSpPr>
            <p:nvPr/>
          </p:nvSpPr>
          <p:spPr bwMode="auto">
            <a:xfrm>
              <a:off x="1138" y="2286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2 * (3 * (4 * product []))</a:t>
              </a: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289814" name="Group 22"/>
          <p:cNvGrpSpPr>
            <a:grpSpLocks/>
          </p:cNvGrpSpPr>
          <p:nvPr/>
        </p:nvGrpSpPr>
        <p:grpSpPr bwMode="auto">
          <a:xfrm>
            <a:off x="1262063" y="4183063"/>
            <a:ext cx="3859212" cy="868362"/>
            <a:chOff x="795" y="2482"/>
            <a:chExt cx="2431" cy="547"/>
          </a:xfrm>
        </p:grpSpPr>
        <p:sp>
          <p:nvSpPr>
            <p:cNvPr id="289800" name="Text Box 8"/>
            <p:cNvSpPr txBox="1">
              <a:spLocks noChangeArrowheads="1"/>
            </p:cNvSpPr>
            <p:nvPr/>
          </p:nvSpPr>
          <p:spPr bwMode="auto">
            <a:xfrm>
              <a:off x="1138" y="2764"/>
              <a:ext cx="208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2 * (3 * (4 * 1))</a:t>
              </a: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795" y="248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289815" name="Group 23"/>
          <p:cNvGrpSpPr>
            <a:grpSpLocks/>
          </p:cNvGrpSpPr>
          <p:nvPr/>
        </p:nvGrpSpPr>
        <p:grpSpPr bwMode="auto">
          <a:xfrm>
            <a:off x="1262063" y="4938713"/>
            <a:ext cx="1096962" cy="871537"/>
            <a:chOff x="795" y="2958"/>
            <a:chExt cx="691" cy="549"/>
          </a:xfrm>
        </p:grpSpPr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1138" y="3242"/>
              <a:ext cx="3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24</a:t>
              </a: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795" y="295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6719</TotalTime>
  <Words>2791</Words>
  <Application>Microsoft Office PowerPoint</Application>
  <PresentationFormat>Diavoorstelling (4:3)</PresentationFormat>
  <Paragraphs>442</Paragraphs>
  <Slides>48</Slides>
  <Notes>3</Notes>
  <HiddenSlides>5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48</vt:i4>
      </vt:variant>
    </vt:vector>
  </HeadingPairs>
  <TitlesOfParts>
    <vt:vector size="57" baseType="lpstr">
      <vt:lpstr>Arial</vt:lpstr>
      <vt:lpstr>Arial Black</vt:lpstr>
      <vt:lpstr>Symbol</vt:lpstr>
      <vt:lpstr>Times New Roman</vt:lpstr>
      <vt:lpstr>Monotype Sorts</vt:lpstr>
      <vt:lpstr>Courier New</vt:lpstr>
      <vt:lpstr>Tahoma</vt:lpstr>
      <vt:lpstr>Lucida Sans Typewriter</vt:lpstr>
      <vt:lpstr>Helderheid</vt:lpstr>
      <vt:lpstr>PowerPoint-presentatie</vt:lpstr>
      <vt:lpstr>Introduction</vt:lpstr>
      <vt:lpstr>PowerPoint-presentatie</vt:lpstr>
      <vt:lpstr>Recursive Functions</vt:lpstr>
      <vt:lpstr>PowerPoint-presentatie</vt:lpstr>
      <vt:lpstr>PowerPoint-presentatie</vt:lpstr>
      <vt:lpstr>Why is Recursion Useful?</vt:lpstr>
      <vt:lpstr>Recursion on Lists</vt:lpstr>
      <vt:lpstr>PowerPoint-presentatie</vt:lpstr>
      <vt:lpstr>PowerPoint-presentatie</vt:lpstr>
      <vt:lpstr>PowerPoint-presentatie</vt:lpstr>
      <vt:lpstr>PowerPoint-presentatie</vt:lpstr>
      <vt:lpstr>PowerPoint-presentatie</vt:lpstr>
      <vt:lpstr>Multiple Arguments</vt:lpstr>
      <vt:lpstr>PowerPoint-presentatie</vt:lpstr>
      <vt:lpstr>Quicksort</vt:lpstr>
      <vt:lpstr>PowerPoint-presentatie</vt:lpstr>
      <vt:lpstr>PowerPoint-presentatie</vt:lpstr>
      <vt:lpstr>Exercises</vt:lpstr>
      <vt:lpstr>PowerPoint-presentatie</vt:lpstr>
      <vt:lpstr>PowerPoint-presentatie</vt:lpstr>
      <vt:lpstr>PowerPoint-presentatie</vt:lpstr>
      <vt:lpstr>PowerPoint-presentatie</vt:lpstr>
      <vt:lpstr>Introduction</vt:lpstr>
      <vt:lpstr>Why Are They Useful?</vt:lpstr>
      <vt:lpstr>The Map Function</vt:lpstr>
      <vt:lpstr>PowerPoint-presentatie</vt:lpstr>
      <vt:lpstr>The Filter Function</vt:lpstr>
      <vt:lpstr>PowerPoint-presentatie</vt:lpstr>
      <vt:lpstr>The Foldr Function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Other Foldr Examples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Why Is Foldr Useful?</vt:lpstr>
      <vt:lpstr>Other Library Functions</vt:lpstr>
      <vt:lpstr>PowerPoint-presentatie</vt:lpstr>
      <vt:lpstr>PowerPoint-presentatie</vt:lpstr>
      <vt:lpstr>PowerPoint-presentatie</vt:lpstr>
      <vt:lpstr>PowerPoint-presentatie</vt:lpstr>
      <vt:lpstr>Exercises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BusAL</cp:lastModifiedBy>
  <cp:revision>384</cp:revision>
  <cp:lastPrinted>2001-01-23T09:38:59Z</cp:lastPrinted>
  <dcterms:created xsi:type="dcterms:W3CDTF">2000-11-20T11:40:19Z</dcterms:created>
  <dcterms:modified xsi:type="dcterms:W3CDTF">2015-03-12T13:43:27Z</dcterms:modified>
</cp:coreProperties>
</file>