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81" r:id="rId1"/>
  </p:sldMasterIdLst>
  <p:notesMasterIdLst>
    <p:notesMasterId r:id="rId24"/>
  </p:notesMasterIdLst>
  <p:handoutMasterIdLst>
    <p:handoutMasterId r:id="rId25"/>
  </p:handoutMasterIdLst>
  <p:sldIdLst>
    <p:sldId id="354" r:id="rId2"/>
    <p:sldId id="327" r:id="rId3"/>
    <p:sldId id="328" r:id="rId4"/>
    <p:sldId id="338" r:id="rId5"/>
    <p:sldId id="337" r:id="rId6"/>
    <p:sldId id="333" r:id="rId7"/>
    <p:sldId id="342" r:id="rId8"/>
    <p:sldId id="343" r:id="rId9"/>
    <p:sldId id="348" r:id="rId10"/>
    <p:sldId id="311" r:id="rId11"/>
    <p:sldId id="314" r:id="rId12"/>
    <p:sldId id="315" r:id="rId13"/>
    <p:sldId id="316" r:id="rId14"/>
    <p:sldId id="350" r:id="rId15"/>
    <p:sldId id="351" r:id="rId16"/>
    <p:sldId id="352" r:id="rId17"/>
    <p:sldId id="353" r:id="rId18"/>
    <p:sldId id="356" r:id="rId19"/>
    <p:sldId id="321" r:id="rId20"/>
    <p:sldId id="322" r:id="rId21"/>
    <p:sldId id="345" r:id="rId22"/>
    <p:sldId id="346" r:id="rId23"/>
  </p:sldIdLst>
  <p:sldSz cx="9144000" cy="6858000" type="screen4x3"/>
  <p:notesSz cx="7089775" cy="10218738"/>
  <p:embeddedFontLst>
    <p:embeddedFont>
      <p:font typeface="Tahoma" panose="020B0604030504040204" pitchFamily="34" charset="0"/>
      <p:regular r:id="rId26"/>
      <p:bold r:id="rId27"/>
    </p:embeddedFont>
    <p:embeddedFont>
      <p:font typeface="Lucida Sans Typewriter" panose="020B0509030504030204" pitchFamily="49" charset="0"/>
      <p:regular r:id="rId28"/>
      <p:bold r:id="rId29"/>
      <p:italic r:id="rId30"/>
      <p:boldItalic r:id="rId31"/>
    </p:embeddedFont>
    <p:embeddedFont>
      <p:font typeface="Arial Black" panose="020B0A04020102020204" pitchFamily="34" charset="0"/>
      <p:bold r:id="rId32"/>
    </p:embeddedFont>
    <p:embeddedFont>
      <p:font typeface="Monotype Sorts" panose="020B0604020202020204"/>
      <p:regular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5" autoAdjust="0"/>
  </p:normalViewPr>
  <p:slideViewPr>
    <p:cSldViewPr snapToGrid="0">
      <p:cViewPr>
        <p:scale>
          <a:sx n="100" d="100"/>
          <a:sy n="100" d="100"/>
        </p:scale>
        <p:origin x="-900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nl-NL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 altLang="nl-NL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 altLang="nl-NL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54973EE1-54E7-44B4-AE5D-15E412ACD794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8434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nl-NL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nl-NL"/>
          </a:p>
        </p:txBody>
      </p:sp>
      <p:sp>
        <p:nvSpPr>
          <p:cNvPr id="921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nl-NL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B718A0-BF92-43D4-A478-534245C34A19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94250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B9A2-A1F8-455A-9139-66E54416C4F6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8DD7-65FB-42FE-B858-DA6064B963ED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CDA4B-230B-4778-9AE6-615BD4BD4D76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EE89-4BE0-43FC-B9EC-6DDB9DBF4626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63AD-89A9-4C0B-A4E3-0ED5F55013EB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BD1B-36A9-4F8E-A7C7-32F67BA2CFFC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0C54-5F16-4FED-87AF-910C3697BABA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65DB-DEEC-4AD5-AFF7-E22FE440C17C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76FF-955D-4384-93A7-ACC7EDDC34D4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CE8D6-4B39-4F4E-8622-E12A0EB2081E}" type="slidenum">
              <a:rPr lang="en-US" altLang="nl-NL" smtClean="0"/>
              <a:pPr/>
              <a:t>‹nr.›</a:t>
            </a:fld>
            <a:endParaRPr lang="en-US" altLang="nl-N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March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23D2-80C4-41E3-9DFB-A86C3E5867EC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March 18,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5FEB9A2-A1F8-455A-9139-66E54416C4F6}" type="slidenum">
              <a:rPr lang="en-US" altLang="nl-NL" smtClean="0"/>
              <a:pPr/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848-72CF-4334-ADF8-5716D31032BF}" type="slidenum">
              <a:rPr lang="en-US" altLang="nl-NL"/>
              <a:pPr/>
              <a:t>0</a:t>
            </a:fld>
            <a:endParaRPr lang="en-US" altLang="nl-NL"/>
          </a:p>
        </p:txBody>
      </p:sp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nl-NL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598019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kumimoji="1" lang="en-US" altLang="nl-NL" sz="3200" dirty="0" smtClean="0">
                <a:latin typeface="Tahoma" pitchFamily="34" charset="0"/>
              </a:rPr>
              <a:t>Interactive </a:t>
            </a:r>
            <a:r>
              <a:rPr kumimoji="1" lang="en-US" altLang="nl-NL" sz="3200" dirty="0">
                <a:latin typeface="Tahoma" pitchFamily="34" charset="0"/>
              </a:rPr>
              <a:t>Programs</a:t>
            </a:r>
          </a:p>
        </p:txBody>
      </p:sp>
      <p:pic>
        <p:nvPicPr>
          <p:cNvPr id="598020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Derived Primitives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CB9-D148-4BAD-906C-FDF54EEE81CA}" type="slidenum">
              <a:rPr lang="en-US" altLang="nl-NL"/>
              <a:pPr/>
              <a:t>9</a:t>
            </a:fld>
            <a:endParaRPr lang="en-US" altLang="nl-NL"/>
          </a:p>
        </p:txBody>
      </p:sp>
      <p:sp>
        <p:nvSpPr>
          <p:cNvPr id="521221" name="Text Box 5"/>
          <p:cNvSpPr txBox="1">
            <a:spLocks noChangeArrowheads="1"/>
          </p:cNvSpPr>
          <p:nvPr/>
        </p:nvSpPr>
        <p:spPr bwMode="auto">
          <a:xfrm>
            <a:off x="1682750" y="2868277"/>
            <a:ext cx="6320961" cy="31947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getLine :: IO String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getLine  = do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if x == '\n' then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return []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else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do xs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return (x:xs)</a:t>
            </a:r>
          </a:p>
        </p:txBody>
      </p:sp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504825" y="17684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Reading a string from the keyboard: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7EC8-1EBD-4BD3-8C37-9DB2D4F3AC2D}" type="slidenum">
              <a:rPr lang="en-US" altLang="nl-NL"/>
              <a:pPr/>
              <a:t>10</a:t>
            </a:fld>
            <a:endParaRPr lang="en-US" altLang="nl-NL"/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1670050" y="1575688"/>
            <a:ext cx="5880136" cy="18651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putStr       ::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putStr []     = return ()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putStr (x:xs) = do putChar x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putStr xs</a:t>
            </a:r>
          </a:p>
        </p:txBody>
      </p:sp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415925" y="531813"/>
            <a:ext cx="7956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Writing a string to the screen:</a:t>
            </a:r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415925" y="38639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Writing a string and moving to a new line: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1670050" y="4884974"/>
            <a:ext cx="5577168" cy="14219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putStrLn   ::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putStrLn xs = do putStr xs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putChar '\n'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Example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169D-7232-4905-86AA-FBD2725A4D7A}" type="slidenum">
              <a:rPr lang="en-US" altLang="nl-NL"/>
              <a:pPr/>
              <a:t>11</a:t>
            </a:fld>
            <a:endParaRPr lang="en-US" altLang="nl-NL"/>
          </a:p>
        </p:txBody>
      </p:sp>
      <p:sp>
        <p:nvSpPr>
          <p:cNvPr id="525315" name="Text Box 3"/>
          <p:cNvSpPr txBox="1">
            <a:spLocks noChangeArrowheads="1"/>
          </p:cNvSpPr>
          <p:nvPr/>
        </p:nvSpPr>
        <p:spPr bwMode="auto">
          <a:xfrm>
            <a:off x="441325" y="1755775"/>
            <a:ext cx="83772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We can now define an action that prompts for a string to be entered and displays its length: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1008063" y="3236252"/>
            <a:ext cx="7250703" cy="29731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strlen :: IO ()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strlen  = do putStr "Enter a string: 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xs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getLine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putStr "The string has "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putStr (show (length xs))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putStrLn " characters"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8D353-EA69-4B26-A2BA-221F0994F026}" type="slidenum">
              <a:rPr lang="en-US" altLang="nl-NL"/>
              <a:pPr/>
              <a:t>12</a:t>
            </a:fld>
            <a:endParaRPr lang="en-US" altLang="nl-NL"/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368300" y="446088"/>
            <a:ext cx="8377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1725613" y="1585213"/>
            <a:ext cx="5205271" cy="18651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strlen</a:t>
            </a:r>
          </a:p>
          <a:p>
            <a:pPr>
              <a:lnSpc>
                <a:spcPct val="120000"/>
              </a:lnSpc>
            </a:pPr>
            <a:endParaRPr lang="en-US" altLang="nl-NL" sz="240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Enter a string: abcde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The string has 5 characters</a:t>
            </a: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579438" y="5260975"/>
            <a:ext cx="79565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Evaluating an action </a:t>
            </a:r>
            <a:r>
              <a:rPr lang="en-US" altLang="nl-NL" u="sng"/>
              <a:t>executes</a:t>
            </a:r>
            <a:r>
              <a:rPr lang="en-US" altLang="nl-NL"/>
              <a:t> its side effects, with the final result value being discarded.</a:t>
            </a:r>
          </a:p>
        </p:txBody>
      </p:sp>
      <p:sp>
        <p:nvSpPr>
          <p:cNvPr id="526343" name="Text Box 7"/>
          <p:cNvSpPr txBox="1">
            <a:spLocks noChangeArrowheads="1"/>
          </p:cNvSpPr>
          <p:nvPr/>
        </p:nvSpPr>
        <p:spPr bwMode="auto">
          <a:xfrm>
            <a:off x="368300" y="409733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Note: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Hangman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350E-22AF-4A41-9606-E9687DA130F3}" type="slidenum">
              <a:rPr lang="en-US" altLang="nl-NL"/>
              <a:pPr/>
              <a:t>13</a:t>
            </a:fld>
            <a:endParaRPr lang="en-US" altLang="nl-NL"/>
          </a:p>
        </p:txBody>
      </p:sp>
      <p:sp>
        <p:nvSpPr>
          <p:cNvPr id="583683" name="Text Box 3"/>
          <p:cNvSpPr txBox="1">
            <a:spLocks noChangeArrowheads="1"/>
          </p:cNvSpPr>
          <p:nvPr/>
        </p:nvSpPr>
        <p:spPr bwMode="auto">
          <a:xfrm>
            <a:off x="441325" y="1582738"/>
            <a:ext cx="8377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Consider the following version of </a:t>
            </a:r>
            <a:r>
              <a:rPr lang="en-US" altLang="nl-NL" u="sng"/>
              <a:t>hangman</a:t>
            </a:r>
            <a:r>
              <a:rPr lang="en-US" altLang="nl-NL"/>
              <a:t>: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588963" y="2563813"/>
            <a:ext cx="795655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One player secretly types in a word.</a:t>
            </a:r>
          </a:p>
          <a:p>
            <a:endParaRPr lang="en-US" altLang="nl-NL"/>
          </a:p>
          <a:p>
            <a:r>
              <a:rPr lang="en-US" altLang="nl-NL"/>
              <a:t>The other player tries to deduce the word, by entering a sequence of guesses. </a:t>
            </a:r>
          </a:p>
          <a:p>
            <a:endParaRPr lang="en-US" altLang="nl-NL"/>
          </a:p>
          <a:p>
            <a:r>
              <a:rPr lang="en-US" altLang="nl-NL"/>
              <a:t>For each guess, the computer indicates which letters in the secret word occur in the guess.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ECFE-48D6-498A-A857-F6C6D06BC5CE}" type="slidenum">
              <a:rPr lang="en-US" altLang="nl-NL"/>
              <a:pPr/>
              <a:t>14</a:t>
            </a:fld>
            <a:endParaRPr lang="en-US" altLang="nl-NL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477838" y="635000"/>
            <a:ext cx="7956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game ends when the guess is correct.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1428750" y="3386740"/>
            <a:ext cx="6506909" cy="27515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hangman :: IO ()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hangman  =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do putStrLn "Think of a word: "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word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putStrLn "Try to guess it:"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guess word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373063" y="1778000"/>
            <a:ext cx="81264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We adopt a </a:t>
            </a:r>
            <a:r>
              <a:rPr lang="en-US" altLang="nl-NL" u="sng"/>
              <a:t>top down</a:t>
            </a:r>
            <a:r>
              <a:rPr lang="en-US" altLang="nl-NL"/>
              <a:t> approach to implementing hangman in Haskell, starting as follows: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1ECE-5BD4-41E1-AFC0-31A251B44DA3}" type="slidenum">
              <a:rPr lang="en-US" altLang="nl-NL"/>
              <a:pPr/>
              <a:t>15</a:t>
            </a:fld>
            <a:endParaRPr lang="en-US" altLang="nl-NL"/>
          </a:p>
        </p:txBody>
      </p:sp>
      <p:sp>
        <p:nvSpPr>
          <p:cNvPr id="585730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The action </a:t>
            </a:r>
            <a:r>
              <a:rPr lang="en-US" altLang="nl-NL" u="sng"/>
              <a:t>sgetLine</a:t>
            </a:r>
            <a:r>
              <a:rPr lang="en-US" altLang="nl-NL"/>
              <a:t> reads a line of text from the keyboard, echoing each character as a dash: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1303338" y="2017092"/>
            <a:ext cx="6623929" cy="40811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sgetLine :: IO String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sgetLine  = do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getCh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if x == '\n' then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do putChar x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return []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else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do putChar '-'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xs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         return (x:xs)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E94F-361F-4B75-AF6B-7DB583756332}" type="slidenum">
              <a:rPr lang="en-US" altLang="nl-NL"/>
              <a:pPr/>
              <a:t>16</a:t>
            </a:fld>
            <a:endParaRPr lang="en-US" altLang="nl-NL"/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1684338" y="5199353"/>
            <a:ext cx="5019323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primitive getCh :: IO Char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41313" y="496888"/>
            <a:ext cx="104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615950" y="1635125"/>
            <a:ext cx="7786688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action </a:t>
            </a:r>
            <a:r>
              <a:rPr lang="en-US" altLang="nl-NL" u="sng"/>
              <a:t>getCh</a:t>
            </a:r>
            <a:r>
              <a:rPr lang="en-US" altLang="nl-NL"/>
              <a:t> reads a character from the keyboard, without echoing it to the screen.</a:t>
            </a:r>
          </a:p>
          <a:p>
            <a:endParaRPr lang="en-US" altLang="nl-NL"/>
          </a:p>
          <a:p>
            <a:r>
              <a:rPr lang="en-US" altLang="nl-NL"/>
              <a:t>This useful action is not part of the standard library, but is a special Hugs primitive that can be imported into a script as follows: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E94F-361F-4B75-AF6B-7DB583756332}" type="slidenum">
              <a:rPr lang="en-US" altLang="nl-NL"/>
              <a:pPr/>
              <a:t>17</a:t>
            </a:fld>
            <a:endParaRPr lang="en-US" altLang="nl-NL"/>
          </a:p>
        </p:txBody>
      </p:sp>
      <p:sp>
        <p:nvSpPr>
          <p:cNvPr id="586755" name="Text Box 3"/>
          <p:cNvSpPr txBox="1">
            <a:spLocks noChangeArrowheads="1"/>
          </p:cNvSpPr>
          <p:nvPr/>
        </p:nvSpPr>
        <p:spPr bwMode="auto">
          <a:xfrm>
            <a:off x="615950" y="2911539"/>
            <a:ext cx="7202613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hGetChar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dirty="0">
                <a:solidFill>
                  <a:schemeClr val="bg1"/>
                </a:solidFill>
                <a:latin typeface="Lucida Sans Typewriter" pitchFamily="49" charset="0"/>
              </a:rPr>
              <a:t>:: 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Handle -&gt; IO Char</a:t>
            </a:r>
          </a:p>
          <a:p>
            <a:pPr>
              <a:lnSpc>
                <a:spcPct val="120000"/>
              </a:lnSpc>
            </a:pP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hSetEcho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:: Handle -&gt; </a:t>
            </a: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Bool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-&gt; IO ()</a:t>
            </a:r>
          </a:p>
          <a:p>
            <a:pPr>
              <a:lnSpc>
                <a:spcPct val="120000"/>
              </a:lnSpc>
            </a:pPr>
            <a:endParaRPr lang="en-US" altLang="nl-NL" sz="2200" dirty="0">
              <a:solidFill>
                <a:schemeClr val="bg1"/>
              </a:solidFill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hSetEcho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stdin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False -- turn off echo</a:t>
            </a:r>
          </a:p>
          <a:p>
            <a:pPr>
              <a:lnSpc>
                <a:spcPct val="120000"/>
              </a:lnSpc>
            </a:pP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hGetChar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</a:t>
            </a: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stdin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	 -- </a:t>
            </a:r>
            <a:r>
              <a:rPr lang="en-US" altLang="nl-NL" sz="2200" dirty="0" err="1" smtClean="0">
                <a:solidFill>
                  <a:schemeClr val="bg1"/>
                </a:solidFill>
                <a:latin typeface="Lucida Sans Typewriter" pitchFamily="49" charset="0"/>
              </a:rPr>
              <a:t>getChar</a:t>
            </a:r>
            <a:r>
              <a:rPr lang="en-US" altLang="nl-NL" sz="2200" dirty="0" smtClean="0">
                <a:solidFill>
                  <a:schemeClr val="bg1"/>
                </a:solidFill>
                <a:latin typeface="Lucida Sans Typewriter" pitchFamily="49" charset="0"/>
              </a:rPr>
              <a:t> from keyboard</a:t>
            </a:r>
            <a:endParaRPr lang="en-US" altLang="nl-NL" sz="2200" dirty="0">
              <a:solidFill>
                <a:schemeClr val="bg1"/>
              </a:solidFill>
              <a:latin typeface="Lucida Sans Typewriter" pitchFamily="49" charset="0"/>
            </a:endParaRP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41313" y="496888"/>
            <a:ext cx="104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615950" y="1635125"/>
            <a:ext cx="77866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dirty="0" smtClean="0"/>
              <a:t>In order to read without echoing </a:t>
            </a:r>
            <a:r>
              <a:rPr lang="en-US" altLang="nl-NL" dirty="0" smtClean="0"/>
              <a:t>in </a:t>
            </a:r>
            <a:r>
              <a:rPr lang="en-US" altLang="nl-NL" dirty="0" err="1" smtClean="0"/>
              <a:t>GHCi</a:t>
            </a:r>
            <a:r>
              <a:rPr lang="en-US" altLang="nl-NL" dirty="0" smtClean="0"/>
              <a:t> use:</a:t>
            </a:r>
          </a:p>
        </p:txBody>
      </p:sp>
    </p:spTree>
    <p:extLst>
      <p:ext uri="{BB962C8B-B14F-4D97-AF65-F5344CB8AC3E}">
        <p14:creationId xmlns:p14="http://schemas.microsoft.com/office/powerpoint/2010/main" val="186803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1582-DE79-460A-A394-739E52093FF6}" type="slidenum">
              <a:rPr lang="en-US" altLang="nl-NL"/>
              <a:pPr/>
              <a:t>18</a:t>
            </a:fld>
            <a:endParaRPr lang="en-US" altLang="nl-NL"/>
          </a:p>
        </p:txBody>
      </p:sp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462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The function </a:t>
            </a:r>
            <a:r>
              <a:rPr lang="en-US" altLang="nl-NL" u="sng"/>
              <a:t>guess</a:t>
            </a:r>
            <a:r>
              <a:rPr lang="en-US" altLang="nl-NL"/>
              <a:t> is the main loop, which requests and processes guesses until the game ends.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209675" y="2020267"/>
            <a:ext cx="6692858" cy="40811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guess     ::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guess word =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do putStr "&gt; "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xs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if xs == word then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putStrLn "You got it!"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else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do putStrLn (diff word xs)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    guess word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Introduction</a:t>
            </a:r>
          </a:p>
        </p:txBody>
      </p:sp>
      <p:sp>
        <p:nvSpPr>
          <p:cNvPr id="12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B038-5D3B-4673-8B52-B6574EDC4CEF}" type="slidenum">
              <a:rPr lang="en-US" altLang="nl-NL"/>
              <a:pPr/>
              <a:t>1</a:t>
            </a:fld>
            <a:endParaRPr lang="en-US" altLang="nl-NL"/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427038" y="1638300"/>
            <a:ext cx="83947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To date, we have seen how Haskell can be used to write </a:t>
            </a:r>
            <a:r>
              <a:rPr lang="en-US" altLang="nl-NL" u="sng"/>
              <a:t>batch</a:t>
            </a:r>
            <a:r>
              <a:rPr lang="en-US" altLang="nl-NL"/>
              <a:t> programs that take all their inputs at the start and give all their outputs at the end.</a:t>
            </a:r>
          </a:p>
        </p:txBody>
      </p:sp>
      <p:grpSp>
        <p:nvGrpSpPr>
          <p:cNvPr id="538675" name="Group 51"/>
          <p:cNvGrpSpPr>
            <a:grpSpLocks/>
          </p:cNvGrpSpPr>
          <p:nvPr/>
        </p:nvGrpSpPr>
        <p:grpSpPr bwMode="auto">
          <a:xfrm>
            <a:off x="1316038" y="4230688"/>
            <a:ext cx="6199187" cy="1150937"/>
            <a:chOff x="829" y="2665"/>
            <a:chExt cx="3905" cy="725"/>
          </a:xfrm>
        </p:grpSpPr>
        <p:grpSp>
          <p:nvGrpSpPr>
            <p:cNvPr id="538666" name="Group 42"/>
            <p:cNvGrpSpPr>
              <a:grpSpLocks/>
            </p:cNvGrpSpPr>
            <p:nvPr/>
          </p:nvGrpSpPr>
          <p:grpSpPr bwMode="auto">
            <a:xfrm>
              <a:off x="2247" y="2665"/>
              <a:ext cx="1068" cy="725"/>
              <a:chOff x="2205" y="2665"/>
              <a:chExt cx="1068" cy="725"/>
            </a:xfrm>
          </p:grpSpPr>
          <p:sp>
            <p:nvSpPr>
              <p:cNvPr id="538653" name="Rectangle 29"/>
              <p:cNvSpPr>
                <a:spLocks noChangeArrowheads="1"/>
              </p:cNvSpPr>
              <p:nvPr/>
            </p:nvSpPr>
            <p:spPr bwMode="auto">
              <a:xfrm>
                <a:off x="2205" y="2665"/>
                <a:ext cx="1068" cy="725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nl-NL"/>
              </a:p>
            </p:txBody>
          </p:sp>
          <p:sp>
            <p:nvSpPr>
              <p:cNvPr id="538650" name="Text Box 26"/>
              <p:cNvSpPr txBox="1">
                <a:spLocks noChangeArrowheads="1"/>
              </p:cNvSpPr>
              <p:nvPr/>
            </p:nvSpPr>
            <p:spPr bwMode="auto">
              <a:xfrm>
                <a:off x="2262" y="2710"/>
                <a:ext cx="95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nl-NL"/>
                  <a:t>batch</a:t>
                </a:r>
              </a:p>
              <a:p>
                <a:pPr algn="ctr"/>
                <a:r>
                  <a:rPr lang="en-US" altLang="nl-NL"/>
                  <a:t>program</a:t>
                </a:r>
              </a:p>
            </p:txBody>
          </p:sp>
        </p:grpSp>
        <p:sp>
          <p:nvSpPr>
            <p:cNvPr id="538651" name="Text Box 27"/>
            <p:cNvSpPr txBox="1">
              <a:spLocks noChangeArrowheads="1"/>
            </p:cNvSpPr>
            <p:nvPr/>
          </p:nvSpPr>
          <p:spPr bwMode="auto">
            <a:xfrm>
              <a:off x="1035" y="2763"/>
              <a:ext cx="7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nl-NL" i="1"/>
                <a:t>inputs</a:t>
              </a:r>
              <a:endParaRPr lang="en-US" altLang="nl-NL"/>
            </a:p>
          </p:txBody>
        </p:sp>
        <p:sp>
          <p:nvSpPr>
            <p:cNvPr id="538654" name="AutoShape 30"/>
            <p:cNvSpPr>
              <a:spLocks noChangeArrowheads="1"/>
            </p:cNvSpPr>
            <p:nvPr/>
          </p:nvSpPr>
          <p:spPr bwMode="auto">
            <a:xfrm>
              <a:off x="829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38669" name="Text Box 45"/>
            <p:cNvSpPr txBox="1">
              <a:spLocks noChangeArrowheads="1"/>
            </p:cNvSpPr>
            <p:nvPr/>
          </p:nvSpPr>
          <p:spPr bwMode="auto">
            <a:xfrm>
              <a:off x="3696" y="2763"/>
              <a:ext cx="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nl-NL" i="1"/>
                <a:t>outputs</a:t>
              </a:r>
              <a:endParaRPr lang="en-US" altLang="nl-NL"/>
            </a:p>
          </p:txBody>
        </p:sp>
        <p:sp>
          <p:nvSpPr>
            <p:cNvPr id="538670" name="AutoShape 46"/>
            <p:cNvSpPr>
              <a:spLocks noChangeArrowheads="1"/>
            </p:cNvSpPr>
            <p:nvPr/>
          </p:nvSpPr>
          <p:spPr bwMode="auto">
            <a:xfrm>
              <a:off x="3566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75904-65D8-4BC7-959B-62EC18138647}" type="slidenum">
              <a:rPr lang="en-US" altLang="nl-NL"/>
              <a:pPr/>
              <a:t>19</a:t>
            </a:fld>
            <a:endParaRPr lang="en-US" altLang="nl-NL"/>
          </a:p>
        </p:txBody>
      </p:sp>
      <p:sp>
        <p:nvSpPr>
          <p:cNvPr id="532482" name="Text Box 1026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The function </a:t>
            </a:r>
            <a:r>
              <a:rPr lang="en-US" altLang="nl-NL" u="sng"/>
              <a:t>diff</a:t>
            </a:r>
            <a:r>
              <a:rPr lang="en-US" altLang="nl-NL"/>
              <a:t> indicates which characters in one string occur in a second string:</a:t>
            </a:r>
          </a:p>
        </p:txBody>
      </p:sp>
      <p:sp>
        <p:nvSpPr>
          <p:cNvPr id="532484" name="Text Box 1028"/>
          <p:cNvSpPr txBox="1">
            <a:spLocks noChangeArrowheads="1"/>
          </p:cNvSpPr>
          <p:nvPr/>
        </p:nvSpPr>
        <p:spPr bwMode="auto">
          <a:xfrm>
            <a:off x="320675" y="4110038"/>
            <a:ext cx="227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532485" name="Text Box 1029"/>
          <p:cNvSpPr txBox="1">
            <a:spLocks noChangeArrowheads="1"/>
          </p:cNvSpPr>
          <p:nvPr/>
        </p:nvSpPr>
        <p:spPr bwMode="auto">
          <a:xfrm>
            <a:off x="1054100" y="5135474"/>
            <a:ext cx="4833374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&gt; diff "haskell" "pascal"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</a:t>
            </a:r>
          </a:p>
          <a:p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"-as--ll"</a:t>
            </a:r>
          </a:p>
        </p:txBody>
      </p:sp>
      <p:sp>
        <p:nvSpPr>
          <p:cNvPr id="532487" name="Text Box 1031"/>
          <p:cNvSpPr txBox="1">
            <a:spLocks noChangeArrowheads="1"/>
          </p:cNvSpPr>
          <p:nvPr/>
        </p:nvSpPr>
        <p:spPr bwMode="auto">
          <a:xfrm>
            <a:off x="650875" y="2058593"/>
            <a:ext cx="8111516" cy="15327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diff      ::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String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String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diff xs ys =</a:t>
            </a:r>
          </a:p>
          <a:p>
            <a:pPr>
              <a:lnSpc>
                <a:spcPct val="13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[if elem x ys then x else '-' |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xs]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Exercise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E6EC-E909-4904-A89F-9181492A985D}" type="slidenum">
              <a:rPr lang="en-US" altLang="nl-NL"/>
              <a:pPr/>
              <a:t>20</a:t>
            </a:fld>
            <a:endParaRPr lang="en-US" altLang="nl-NL"/>
          </a:p>
        </p:txBody>
      </p:sp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401638" y="1682750"/>
            <a:ext cx="8283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 dirty="0"/>
              <a:t>Implement the game of </a:t>
            </a:r>
            <a:r>
              <a:rPr lang="en-US" altLang="nl-NL" u="sng" dirty="0" err="1"/>
              <a:t>nim</a:t>
            </a:r>
            <a:r>
              <a:rPr lang="en-US" altLang="nl-NL" dirty="0"/>
              <a:t> in Haskell, where the rules of the game are as follows:</a:t>
            </a:r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565150" y="3144838"/>
            <a:ext cx="6818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dirty="0" smtClean="0"/>
              <a:t>The board comprises five rows of stars</a:t>
            </a:r>
            <a:r>
              <a:rPr lang="en-US" altLang="nl-NL" dirty="0"/>
              <a:t>:</a:t>
            </a:r>
          </a:p>
        </p:txBody>
      </p:sp>
      <p:sp>
        <p:nvSpPr>
          <p:cNvPr id="573447" name="Text Box 7"/>
          <p:cNvSpPr txBox="1">
            <a:spLocks noChangeArrowheads="1"/>
          </p:cNvSpPr>
          <p:nvPr/>
        </p:nvSpPr>
        <p:spPr bwMode="auto">
          <a:xfrm>
            <a:off x="1776413" y="4234865"/>
            <a:ext cx="2416046" cy="21236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1: * * * * *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2: * * * *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3: * * *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4: * *</a:t>
            </a:r>
          </a:p>
          <a:p>
            <a:pPr>
              <a:lnSpc>
                <a:spcPct val="110000"/>
              </a:lnSpc>
            </a:pPr>
            <a:r>
              <a:rPr lang="en-US" altLang="nl-NL" sz="2400" dirty="0">
                <a:solidFill>
                  <a:schemeClr val="bg1"/>
                </a:solidFill>
                <a:latin typeface="Lucida Sans Typewriter" pitchFamily="49" charset="0"/>
              </a:rPr>
              <a:t>5: 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54A50-D674-44A6-A1FC-3A341D988F35}" type="slidenum">
              <a:rPr lang="en-US" altLang="nl-NL"/>
              <a:pPr/>
              <a:t>21</a:t>
            </a:fld>
            <a:endParaRPr lang="en-US" altLang="nl-NL"/>
          </a:p>
        </p:txBody>
      </p:sp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601663" y="533400"/>
            <a:ext cx="795655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 dirty="0"/>
              <a:t>Two players take it turn about to remove one or more stars from the end of a single row.</a:t>
            </a:r>
          </a:p>
          <a:p>
            <a:endParaRPr lang="en-US" altLang="nl-NL" dirty="0"/>
          </a:p>
          <a:p>
            <a:r>
              <a:rPr lang="en-US" altLang="nl-NL" dirty="0"/>
              <a:t>The winner is the player who removes the last star or stars from the board.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388938" y="3756025"/>
            <a:ext cx="812641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 dirty="0"/>
              <a:t>Hint:</a:t>
            </a:r>
          </a:p>
          <a:p>
            <a:endParaRPr lang="en-US" altLang="nl-NL" dirty="0"/>
          </a:p>
          <a:p>
            <a:r>
              <a:rPr lang="en-US" altLang="nl-NL" dirty="0"/>
              <a:t>Represent the board as a list of five integers that give the number of stars remaining on each row. For example, the initial board is [5,4,3,2,1].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2AC47-0403-411B-83ED-4E29345D8DAE}" type="slidenum">
              <a:rPr lang="en-US" altLang="nl-NL"/>
              <a:pPr/>
              <a:t>2</a:t>
            </a:fld>
            <a:endParaRPr lang="en-US" altLang="nl-NL"/>
          </a:p>
        </p:txBody>
      </p:sp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317500" y="425450"/>
            <a:ext cx="86169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However, we would also like to use Haskell to write </a:t>
            </a:r>
            <a:r>
              <a:rPr lang="en-US" altLang="nl-NL" u="sng"/>
              <a:t>interactive</a:t>
            </a:r>
            <a:r>
              <a:rPr lang="en-US" altLang="nl-NL"/>
              <a:t> programs that read from the keyboard and write to the screen, as they are running.</a:t>
            </a:r>
          </a:p>
        </p:txBody>
      </p:sp>
      <p:grpSp>
        <p:nvGrpSpPr>
          <p:cNvPr id="539738" name="Group 90"/>
          <p:cNvGrpSpPr>
            <a:grpSpLocks/>
          </p:cNvGrpSpPr>
          <p:nvPr/>
        </p:nvGrpSpPr>
        <p:grpSpPr bwMode="auto">
          <a:xfrm>
            <a:off x="1350963" y="2389188"/>
            <a:ext cx="6186487" cy="4024312"/>
            <a:chOff x="851" y="1505"/>
            <a:chExt cx="3897" cy="2535"/>
          </a:xfrm>
        </p:grpSpPr>
        <p:sp>
          <p:nvSpPr>
            <p:cNvPr id="539702" name="Rectangle 54"/>
            <p:cNvSpPr>
              <a:spLocks noChangeArrowheads="1"/>
            </p:cNvSpPr>
            <p:nvPr/>
          </p:nvSpPr>
          <p:spPr bwMode="auto">
            <a:xfrm>
              <a:off x="2168" y="2406"/>
              <a:ext cx="1255" cy="72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39703" name="Text Box 55"/>
            <p:cNvSpPr txBox="1">
              <a:spLocks noChangeArrowheads="1"/>
            </p:cNvSpPr>
            <p:nvPr/>
          </p:nvSpPr>
          <p:spPr bwMode="auto">
            <a:xfrm>
              <a:off x="2224" y="2451"/>
              <a:ext cx="114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/>
                <a:t>interactive</a:t>
              </a:r>
            </a:p>
            <a:p>
              <a:pPr algn="ctr"/>
              <a:r>
                <a:rPr lang="en-US" altLang="nl-NL"/>
                <a:t>program</a:t>
              </a:r>
            </a:p>
          </p:txBody>
        </p:sp>
        <p:sp>
          <p:nvSpPr>
            <p:cNvPr id="539705" name="Text Box 57"/>
            <p:cNvSpPr txBox="1">
              <a:spLocks noChangeArrowheads="1"/>
            </p:cNvSpPr>
            <p:nvPr/>
          </p:nvSpPr>
          <p:spPr bwMode="auto">
            <a:xfrm>
              <a:off x="1077" y="2504"/>
              <a:ext cx="7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i="1"/>
                <a:t>inputs</a:t>
              </a:r>
              <a:endParaRPr lang="en-US" altLang="nl-NL"/>
            </a:p>
          </p:txBody>
        </p:sp>
        <p:sp>
          <p:nvSpPr>
            <p:cNvPr id="539706" name="AutoShape 58"/>
            <p:cNvSpPr>
              <a:spLocks noChangeArrowheads="1"/>
            </p:cNvSpPr>
            <p:nvPr/>
          </p:nvSpPr>
          <p:spPr bwMode="auto">
            <a:xfrm>
              <a:off x="851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39708" name="Text Box 60"/>
            <p:cNvSpPr txBox="1">
              <a:spLocks noChangeArrowheads="1"/>
            </p:cNvSpPr>
            <p:nvPr/>
          </p:nvSpPr>
          <p:spPr bwMode="auto">
            <a:xfrm>
              <a:off x="3733" y="2504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i="1"/>
                <a:t>outputs</a:t>
              </a:r>
              <a:endParaRPr lang="en-US" altLang="nl-NL"/>
            </a:p>
          </p:txBody>
        </p:sp>
        <p:sp>
          <p:nvSpPr>
            <p:cNvPr id="539709" name="AutoShape 61"/>
            <p:cNvSpPr>
              <a:spLocks noChangeArrowheads="1"/>
            </p:cNvSpPr>
            <p:nvPr/>
          </p:nvSpPr>
          <p:spPr bwMode="auto">
            <a:xfrm>
              <a:off x="3580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39713" name="Text Box 65"/>
            <p:cNvSpPr txBox="1">
              <a:spLocks noChangeArrowheads="1"/>
            </p:cNvSpPr>
            <p:nvPr/>
          </p:nvSpPr>
          <p:spPr bwMode="auto">
            <a:xfrm>
              <a:off x="2282" y="1505"/>
              <a:ext cx="10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i="1"/>
                <a:t>keyboard</a:t>
              </a:r>
              <a:endParaRPr lang="en-US" altLang="nl-NL"/>
            </a:p>
          </p:txBody>
        </p:sp>
        <p:sp>
          <p:nvSpPr>
            <p:cNvPr id="539714" name="Text Box 66"/>
            <p:cNvSpPr txBox="1">
              <a:spLocks noChangeArrowheads="1"/>
            </p:cNvSpPr>
            <p:nvPr/>
          </p:nvSpPr>
          <p:spPr bwMode="auto">
            <a:xfrm>
              <a:off x="2415" y="3713"/>
              <a:ext cx="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nl-NL" i="1"/>
                <a:t>screen</a:t>
              </a:r>
              <a:endParaRPr lang="en-US" altLang="nl-NL"/>
            </a:p>
          </p:txBody>
        </p:sp>
        <p:sp>
          <p:nvSpPr>
            <p:cNvPr id="539730" name="AutoShape 82"/>
            <p:cNvSpPr>
              <a:spLocks noChangeArrowheads="1"/>
            </p:cNvSpPr>
            <p:nvPr/>
          </p:nvSpPr>
          <p:spPr bwMode="auto">
            <a:xfrm>
              <a:off x="2702" y="1903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539736" name="AutoShape 88"/>
            <p:cNvSpPr>
              <a:spLocks noChangeArrowheads="1"/>
            </p:cNvSpPr>
            <p:nvPr/>
          </p:nvSpPr>
          <p:spPr bwMode="auto">
            <a:xfrm>
              <a:off x="2702" y="3308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The Problem</a:t>
            </a:r>
          </a:p>
        </p:txBody>
      </p:sp>
      <p:sp>
        <p:nvSpPr>
          <p:cNvPr id="7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7DC7-862C-4ED6-B6E4-F048EC5AD36D}" type="slidenum">
              <a:rPr lang="en-US" altLang="nl-NL"/>
              <a:pPr/>
              <a:t>3</a:t>
            </a:fld>
            <a:endParaRPr lang="en-US" altLang="nl-NL"/>
          </a:p>
        </p:txBody>
      </p:sp>
      <p:sp>
        <p:nvSpPr>
          <p:cNvPr id="563203" name="Text Box 3"/>
          <p:cNvSpPr txBox="1">
            <a:spLocks noChangeArrowheads="1"/>
          </p:cNvSpPr>
          <p:nvPr/>
        </p:nvSpPr>
        <p:spPr bwMode="auto">
          <a:xfrm>
            <a:off x="404813" y="1673225"/>
            <a:ext cx="828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Haskell programs are pure mathematical functions:</a:t>
            </a: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404813" y="3997325"/>
            <a:ext cx="81994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nl-NL"/>
              <a:t>However, reading from the keyboard and writing to the screen are side effects:</a:t>
            </a:r>
          </a:p>
        </p:txBody>
      </p:sp>
      <p:sp>
        <p:nvSpPr>
          <p:cNvPr id="563205" name="Rectangle 5"/>
          <p:cNvSpPr>
            <a:spLocks noChangeArrowheads="1"/>
          </p:cNvSpPr>
          <p:nvPr/>
        </p:nvSpPr>
        <p:spPr bwMode="auto">
          <a:xfrm>
            <a:off x="1112838" y="2814638"/>
            <a:ext cx="66167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Haskell programs </a:t>
            </a:r>
            <a:r>
              <a:rPr lang="en-US" altLang="nl-NL" u="sng"/>
              <a:t>have no side effects</a:t>
            </a:r>
            <a:r>
              <a:rPr lang="en-US" altLang="nl-NL"/>
              <a:t>.</a:t>
            </a:r>
          </a:p>
        </p:txBody>
      </p:sp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1125538" y="5565775"/>
            <a:ext cx="68151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Interactive programs </a:t>
            </a:r>
            <a:r>
              <a:rPr lang="en-US" altLang="nl-NL" u="sng"/>
              <a:t>have side effects</a:t>
            </a:r>
            <a:r>
              <a:rPr lang="en-US" altLang="nl-NL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The Solution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CE11-DAB7-4B8D-ADA6-22AAC64FDC06}" type="slidenum">
              <a:rPr lang="en-US" altLang="nl-NL"/>
              <a:pPr/>
              <a:t>4</a:t>
            </a:fld>
            <a:endParaRPr lang="en-US" altLang="nl-NL"/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479425" y="1693863"/>
            <a:ext cx="814228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Interactive programs can be written in Haskell by using types to distinguish pure expressions from impure </a:t>
            </a:r>
            <a:r>
              <a:rPr lang="en-US" altLang="nl-NL" u="sng"/>
              <a:t>actions</a:t>
            </a:r>
            <a:r>
              <a:rPr lang="en-US" altLang="nl-NL"/>
              <a:t> that may involve side effects.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2105025" y="3837510"/>
            <a:ext cx="928688" cy="5355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IO a</a:t>
            </a:r>
          </a:p>
        </p:txBody>
      </p:sp>
      <p:sp>
        <p:nvSpPr>
          <p:cNvPr id="562181" name="AutoShape 5"/>
          <p:cNvSpPr>
            <a:spLocks noChangeArrowheads="1"/>
          </p:cNvSpPr>
          <p:nvPr/>
        </p:nvSpPr>
        <p:spPr bwMode="auto">
          <a:xfrm>
            <a:off x="1304925" y="5226050"/>
            <a:ext cx="4418013" cy="1028700"/>
          </a:xfrm>
          <a:prstGeom prst="wedgeRoundRectCallout">
            <a:avLst>
              <a:gd name="adj1" fmla="val -22333"/>
              <a:gd name="adj2" fmla="val -9674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The type of actions that return a value of type 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620D-D83A-49F7-BBE7-B7EB6533B347}" type="slidenum">
              <a:rPr lang="en-US" altLang="nl-NL"/>
              <a:pPr/>
              <a:t>5</a:t>
            </a:fld>
            <a:endParaRPr lang="en-US" altLang="nl-NL"/>
          </a:p>
        </p:txBody>
      </p:sp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403225" y="471488"/>
            <a:ext cx="2243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For example:</a:t>
            </a: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1579563" y="1657640"/>
            <a:ext cx="1486304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IO Char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1947863" y="3602328"/>
            <a:ext cx="1114408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IO ()</a:t>
            </a: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4124325" y="1408113"/>
            <a:ext cx="4183063" cy="1028700"/>
          </a:xfrm>
          <a:prstGeom prst="wedgeRoundRectCallout">
            <a:avLst>
              <a:gd name="adj1" fmla="val -67042"/>
              <a:gd name="adj2" fmla="val 1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The type of actions that return a character.</a:t>
            </a:r>
          </a:p>
        </p:txBody>
      </p:sp>
      <p:sp>
        <p:nvSpPr>
          <p:cNvPr id="557062" name="AutoShape 6"/>
          <p:cNvSpPr>
            <a:spLocks noChangeArrowheads="1"/>
          </p:cNvSpPr>
          <p:nvPr/>
        </p:nvSpPr>
        <p:spPr bwMode="auto">
          <a:xfrm>
            <a:off x="4124325" y="3175000"/>
            <a:ext cx="4144963" cy="1487488"/>
          </a:xfrm>
          <a:prstGeom prst="wedgeRoundRectCallout">
            <a:avLst>
              <a:gd name="adj1" fmla="val -68653"/>
              <a:gd name="adj2" fmla="val 4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nl-NL"/>
              <a:t>The type of purely side effecting actions that return </a:t>
            </a:r>
            <a:r>
              <a:rPr lang="en-US" altLang="nl-NL" u="sng"/>
              <a:t>no</a:t>
            </a:r>
            <a:r>
              <a:rPr lang="en-US" altLang="nl-NL"/>
              <a:t> result value.</a:t>
            </a:r>
          </a:p>
        </p:txBody>
      </p:sp>
      <p:sp>
        <p:nvSpPr>
          <p:cNvPr id="557071" name="Rectangle 15"/>
          <p:cNvSpPr>
            <a:spLocks noChangeArrowheads="1"/>
          </p:cNvSpPr>
          <p:nvPr/>
        </p:nvSpPr>
        <p:spPr bwMode="auto">
          <a:xfrm>
            <a:off x="568325" y="5745163"/>
            <a:ext cx="75612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() is the type of tuples with no components.</a:t>
            </a:r>
          </a:p>
        </p:txBody>
      </p:sp>
      <p:sp>
        <p:nvSpPr>
          <p:cNvPr id="557072" name="Text Box 16"/>
          <p:cNvSpPr txBox="1">
            <a:spLocks noChangeArrowheads="1"/>
          </p:cNvSpPr>
          <p:nvPr/>
        </p:nvSpPr>
        <p:spPr bwMode="auto">
          <a:xfrm>
            <a:off x="403225" y="4587875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nl-NL"/>
              <a:t>Note: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Basic Actions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B3AA-8E8D-44BB-98B1-CB079DE6F653}" type="slidenum">
              <a:rPr lang="en-US" altLang="nl-NL"/>
              <a:pPr/>
              <a:t>6</a:t>
            </a:fld>
            <a:endParaRPr lang="en-US" altLang="nl-NL"/>
          </a:p>
        </p:txBody>
      </p:sp>
      <p:sp>
        <p:nvSpPr>
          <p:cNvPr id="569347" name="Text Box 3"/>
          <p:cNvSpPr txBox="1">
            <a:spLocks noChangeArrowheads="1"/>
          </p:cNvSpPr>
          <p:nvPr/>
        </p:nvSpPr>
        <p:spPr bwMode="auto">
          <a:xfrm>
            <a:off x="427038" y="1692275"/>
            <a:ext cx="8270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The standard library provides a number of actions, including the following three primitives: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843088" y="5397790"/>
            <a:ext cx="3531736" cy="491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getChar :: IO Char</a:t>
            </a: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539750" y="3282950"/>
            <a:ext cx="79565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action </a:t>
            </a:r>
            <a:r>
              <a:rPr lang="en-US" altLang="nl-NL" u="sng"/>
              <a:t>getChar</a:t>
            </a:r>
            <a:r>
              <a:rPr lang="en-US" altLang="nl-NL"/>
              <a:t> reads a character from the keyboard, echoes it to the screen, and returns the character as its result value: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2083-CF80-41C9-BAA6-13B50F9A200D}" type="slidenum">
              <a:rPr lang="en-US" altLang="nl-NL"/>
              <a:pPr/>
              <a:t>7</a:t>
            </a:fld>
            <a:endParaRPr lang="en-US" altLang="nl-NL"/>
          </a:p>
        </p:txBody>
      </p:sp>
      <p:sp>
        <p:nvSpPr>
          <p:cNvPr id="570373" name="Rectangle 5"/>
          <p:cNvSpPr>
            <a:spLocks noChangeArrowheads="1"/>
          </p:cNvSpPr>
          <p:nvPr/>
        </p:nvSpPr>
        <p:spPr bwMode="auto">
          <a:xfrm>
            <a:off x="433388" y="509588"/>
            <a:ext cx="7981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action </a:t>
            </a:r>
            <a:r>
              <a:rPr lang="en-US" altLang="nl-NL" u="sng"/>
              <a:t>putChar c</a:t>
            </a:r>
            <a:r>
              <a:rPr lang="en-US" altLang="nl-NL"/>
              <a:t> writes the character c to the screen, and returns no result value:</a:t>
            </a:r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1801813" y="2238729"/>
            <a:ext cx="4578497" cy="4914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putChar :: Char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IO ()</a:t>
            </a:r>
          </a:p>
        </p:txBody>
      </p:sp>
      <p:sp>
        <p:nvSpPr>
          <p:cNvPr id="570376" name="Rectangle 8"/>
          <p:cNvSpPr>
            <a:spLocks noChangeArrowheads="1"/>
          </p:cNvSpPr>
          <p:nvPr/>
        </p:nvSpPr>
        <p:spPr bwMode="auto">
          <a:xfrm>
            <a:off x="433388" y="3636963"/>
            <a:ext cx="805656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nl-NL"/>
              <a:t>The action </a:t>
            </a:r>
            <a:r>
              <a:rPr lang="en-US" altLang="nl-NL" u="sng"/>
              <a:t>return v</a:t>
            </a:r>
            <a:r>
              <a:rPr lang="en-US" altLang="nl-NL"/>
              <a:t> simply returns the value v, without performing any interaction:</a:t>
            </a:r>
          </a:p>
        </p:txBody>
      </p:sp>
      <p:sp>
        <p:nvSpPr>
          <p:cNvPr id="570377" name="Text Box 9"/>
          <p:cNvSpPr txBox="1">
            <a:spLocks noChangeArrowheads="1"/>
          </p:cNvSpPr>
          <p:nvPr/>
        </p:nvSpPr>
        <p:spPr bwMode="auto">
          <a:xfrm>
            <a:off x="1801813" y="5451829"/>
            <a:ext cx="3648756" cy="4914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return :: a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IO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Sequencing</a:t>
            </a:r>
          </a:p>
        </p:txBody>
      </p:sp>
      <p:sp>
        <p:nvSpPr>
          <p:cNvPr id="5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E71-49AF-4836-B8E6-BDB2A8C14C7E}" type="slidenum">
              <a:rPr lang="en-US" altLang="nl-NL"/>
              <a:pPr/>
              <a:t>8</a:t>
            </a:fld>
            <a:endParaRPr lang="en-US" altLang="nl-NL"/>
          </a:p>
        </p:txBody>
      </p:sp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414338" y="1701800"/>
            <a:ext cx="8461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nl-NL"/>
              <a:t>A sequence of actions can be combined as a single composite action using the keyword </a:t>
            </a:r>
            <a:r>
              <a:rPr lang="en-US" altLang="nl-NL" u="sng"/>
              <a:t>do</a:t>
            </a:r>
            <a:r>
              <a:rPr lang="en-US" altLang="nl-NL"/>
              <a:t>.</a:t>
            </a:r>
          </a:p>
          <a:p>
            <a:endParaRPr lang="en-US" altLang="nl-NL"/>
          </a:p>
          <a:p>
            <a:r>
              <a:rPr lang="en-US" altLang="nl-NL"/>
              <a:t>For example: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1838325" y="3849543"/>
            <a:ext cx="3903633" cy="2603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 :: IO (Char,Char)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a  = do x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getChar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getChar</a:t>
            </a:r>
          </a:p>
          <a:p>
            <a:pPr>
              <a:lnSpc>
                <a:spcPct val="14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y 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altLang="nl-NL" sz="2400">
                <a:solidFill>
                  <a:schemeClr val="bg1"/>
                </a:solidFill>
                <a:latin typeface="Lucida Sans Typewriter" pitchFamily="49" charset="0"/>
              </a:rPr>
              <a:t>        return (x,y)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8740</TotalTime>
  <Words>1031</Words>
  <Application>Microsoft Office PowerPoint</Application>
  <PresentationFormat>Diavoorstelling (4:3)</PresentationFormat>
  <Paragraphs>172</Paragraphs>
  <Slides>22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0" baseType="lpstr">
      <vt:lpstr>Arial</vt:lpstr>
      <vt:lpstr>Tahoma</vt:lpstr>
      <vt:lpstr>Lucida Sans Typewriter</vt:lpstr>
      <vt:lpstr>Arial Black</vt:lpstr>
      <vt:lpstr>Monotype Sorts</vt:lpstr>
      <vt:lpstr>Symbol</vt:lpstr>
      <vt:lpstr>Times New Roman</vt:lpstr>
      <vt:lpstr>Helderheid</vt:lpstr>
      <vt:lpstr>PowerPoint-presentatie</vt:lpstr>
      <vt:lpstr>Introduction</vt:lpstr>
      <vt:lpstr>PowerPoint-presentatie</vt:lpstr>
      <vt:lpstr>The Problem</vt:lpstr>
      <vt:lpstr>The Solution</vt:lpstr>
      <vt:lpstr>PowerPoint-presentatie</vt:lpstr>
      <vt:lpstr>Basic Actions</vt:lpstr>
      <vt:lpstr>PowerPoint-presentatie</vt:lpstr>
      <vt:lpstr>Sequencing</vt:lpstr>
      <vt:lpstr>Derived Primitives</vt:lpstr>
      <vt:lpstr>PowerPoint-presentatie</vt:lpstr>
      <vt:lpstr>Example</vt:lpstr>
      <vt:lpstr>PowerPoint-presentatie</vt:lpstr>
      <vt:lpstr>Hangman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Exercise</vt:lpstr>
      <vt:lpstr>PowerPoint-presentatie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BusAL</cp:lastModifiedBy>
  <cp:revision>625</cp:revision>
  <cp:lastPrinted>2001-03-07T09:28:37Z</cp:lastPrinted>
  <dcterms:created xsi:type="dcterms:W3CDTF">2000-11-20T11:40:19Z</dcterms:created>
  <dcterms:modified xsi:type="dcterms:W3CDTF">2014-03-18T14:50:54Z</dcterms:modified>
</cp:coreProperties>
</file>