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>
  <p:sldMasterIdLst>
    <p:sldMasterId id="2147483693" r:id="rId1"/>
  </p:sldMasterIdLst>
  <p:notesMasterIdLst>
    <p:notesMasterId r:id="rId29"/>
  </p:notesMasterIdLst>
  <p:handoutMasterIdLst>
    <p:handoutMasterId r:id="rId30"/>
  </p:handoutMasterIdLst>
  <p:sldIdLst>
    <p:sldId id="356" r:id="rId2"/>
    <p:sldId id="317" r:id="rId3"/>
    <p:sldId id="318" r:id="rId4"/>
    <p:sldId id="323" r:id="rId5"/>
    <p:sldId id="322" r:id="rId6"/>
    <p:sldId id="324" r:id="rId7"/>
    <p:sldId id="330" r:id="rId8"/>
    <p:sldId id="325" r:id="rId9"/>
    <p:sldId id="327" r:id="rId10"/>
    <p:sldId id="334" r:id="rId11"/>
    <p:sldId id="326" r:id="rId12"/>
    <p:sldId id="332" r:id="rId13"/>
    <p:sldId id="335" r:id="rId14"/>
    <p:sldId id="337" r:id="rId15"/>
    <p:sldId id="338" r:id="rId16"/>
    <p:sldId id="339" r:id="rId17"/>
    <p:sldId id="341" r:id="rId18"/>
    <p:sldId id="350" r:id="rId19"/>
    <p:sldId id="351" r:id="rId20"/>
    <p:sldId id="347" r:id="rId21"/>
    <p:sldId id="348" r:id="rId22"/>
    <p:sldId id="342" r:id="rId23"/>
    <p:sldId id="343" r:id="rId24"/>
    <p:sldId id="353" r:id="rId25"/>
    <p:sldId id="344" r:id="rId26"/>
    <p:sldId id="354" r:id="rId27"/>
    <p:sldId id="355" r:id="rId28"/>
  </p:sldIdLst>
  <p:sldSz cx="9144000" cy="6858000" type="screen4x3"/>
  <p:notesSz cx="6794500" cy="9918700"/>
  <p:embeddedFontLst>
    <p:embeddedFont>
      <p:font typeface="Tahoma" panose="020B0604030504040204" pitchFamily="34" charset="0"/>
      <p:regular r:id="rId31"/>
      <p:bold r:id="rId32"/>
    </p:embeddedFont>
    <p:embeddedFont>
      <p:font typeface="Arial Black" panose="020B0A04020102020204" pitchFamily="34" charset="0"/>
      <p:bold r:id="rId33"/>
    </p:embeddedFont>
    <p:embeddedFont>
      <p:font typeface="Monotype Sorts" panose="05000000000000000000" pitchFamily="2" charset="2"/>
      <p:regular r:id="rId34"/>
    </p:embeddedFont>
    <p:embeddedFont>
      <p:font typeface="Lucida Sans Typewriter" panose="020B0509030504030204" pitchFamily="49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2787"/>
    <p:restoredTop sz="90924" autoAdjust="0"/>
  </p:normalViewPr>
  <p:slideViewPr>
    <p:cSldViewPr snapToGrid="0">
      <p:cViewPr>
        <p:scale>
          <a:sx n="100" d="100"/>
          <a:sy n="100" d="100"/>
        </p:scale>
        <p:origin x="288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890" y="-96"/>
      </p:cViewPr>
      <p:guideLst>
        <p:guide orient="horz" pos="3123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07" tIns="46504" rIns="93007" bIns="46504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nl-NL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07" tIns="46504" rIns="93007" bIns="4650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 altLang="nl-NL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07" tIns="46504" rIns="93007" bIns="46504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nl-NL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3400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07" tIns="46504" rIns="93007" bIns="4650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70AE616-0FB6-430F-B507-FAA461B53EC8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1320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990" tIns="42995" rIns="85990" bIns="42995" numCol="1" anchor="t" anchorCtr="0" compatLnSpc="1">
            <a:prstTxWarp prst="textNoShape">
              <a:avLst/>
            </a:prstTxWarp>
          </a:bodyPr>
          <a:lstStyle>
            <a:lvl1pPr defTabSz="860425">
              <a:defRPr sz="1100"/>
            </a:lvl1pPr>
          </a:lstStyle>
          <a:p>
            <a:endParaRPr lang="en-US" altLang="nl-NL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21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990" tIns="42995" rIns="85990" bIns="42995" numCol="1" anchor="t" anchorCtr="0" compatLnSpc="1">
            <a:prstTxWarp prst="textNoShape">
              <a:avLst/>
            </a:prstTxWarp>
          </a:bodyPr>
          <a:lstStyle>
            <a:lvl1pPr algn="r" defTabSz="860425">
              <a:defRPr sz="1100"/>
            </a:lvl1pPr>
          </a:lstStyle>
          <a:p>
            <a:endParaRPr lang="en-US" altLang="nl-NL"/>
          </a:p>
        </p:txBody>
      </p:sp>
      <p:sp>
        <p:nvSpPr>
          <p:cNvPr id="92164" name="Rectangle 4100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68375" y="739775"/>
            <a:ext cx="4929188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76300" y="4732338"/>
            <a:ext cx="503872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990" tIns="42995" rIns="85990" bIns="429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921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990" tIns="42995" rIns="85990" bIns="42995" numCol="1" anchor="b" anchorCtr="0" compatLnSpc="1">
            <a:prstTxWarp prst="textNoShape">
              <a:avLst/>
            </a:prstTxWarp>
          </a:bodyPr>
          <a:lstStyle>
            <a:lvl1pPr defTabSz="860425">
              <a:defRPr sz="1100"/>
            </a:lvl1pPr>
          </a:lstStyle>
          <a:p>
            <a:endParaRPr lang="en-US" altLang="nl-NL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393238"/>
            <a:ext cx="2921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990" tIns="42995" rIns="85990" bIns="42995" numCol="1" anchor="b" anchorCtr="0" compatLnSpc="1">
            <a:prstTxWarp prst="textNoShape">
              <a:avLst/>
            </a:prstTxWarp>
          </a:bodyPr>
          <a:lstStyle>
            <a:lvl1pPr algn="r" defTabSz="860425">
              <a:defRPr sz="1100"/>
            </a:lvl1pPr>
          </a:lstStyle>
          <a:p>
            <a:fld id="{A3A5DFEE-6956-4E3C-8CFE-EED80549FE88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63815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BE0B4F-F311-446F-8562-8661D44FCE43}" type="slidenum">
              <a:rPr lang="en-US" altLang="nl-NL"/>
              <a:pPr/>
              <a:t>18</a:t>
            </a:fld>
            <a:endParaRPr lang="en-US" altLang="nl-NL"/>
          </a:p>
        </p:txBody>
      </p:sp>
      <p:sp>
        <p:nvSpPr>
          <p:cNvPr id="70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March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5968D8-8E29-44EF-B174-F363CAC44715}" type="slidenum">
              <a:rPr lang="en-US" altLang="nl-NL" smtClean="0"/>
              <a:pPr/>
              <a:t>‹nr.›</a:t>
            </a:fld>
            <a:endParaRPr lang="en-US" altLang="nl-NL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March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9F97-37B5-4F97-B174-6CE4727B06FE}" type="slidenum">
              <a:rPr lang="en-US" altLang="nl-NL" smtClean="0"/>
              <a:pPr/>
              <a:t>‹nr.›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March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1615-06E5-4337-AC73-030BFEDE388B}" type="slidenum">
              <a:rPr lang="en-US" altLang="nl-NL" smtClean="0"/>
              <a:pPr/>
              <a:t>‹nr.›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March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0AFD-D636-490D-A370-A344C6444AA5}" type="slidenum">
              <a:rPr lang="en-US" altLang="nl-NL" smtClean="0"/>
              <a:pPr/>
              <a:t>‹nr.›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March 19,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289F18-BDDF-4F7B-8BBC-F7F429D3864D}" type="slidenum">
              <a:rPr lang="en-US" altLang="nl-NL" smtClean="0"/>
              <a:pPr/>
              <a:t>‹nr.›</a:t>
            </a:fld>
            <a:endParaRPr lang="en-US" alt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March 19,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8963-FA7B-45AE-AE36-FFFE5D32E925}" type="slidenum">
              <a:rPr lang="en-US" altLang="nl-NL" smtClean="0"/>
              <a:pPr/>
              <a:t>‹nr.›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March 19,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75AC-8468-4275-826C-AE9EA333FF2F}" type="slidenum">
              <a:rPr lang="en-US" altLang="nl-NL" smtClean="0"/>
              <a:pPr/>
              <a:t>‹nr.›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March 19,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1747-CD91-40B9-98C3-E1ECF2E4EB66}" type="slidenum">
              <a:rPr lang="en-US" altLang="nl-NL" smtClean="0"/>
              <a:pPr/>
              <a:t>‹nr.›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March 19,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4644-AB40-4C01-846C-82FB8A7948AA}" type="slidenum">
              <a:rPr lang="en-US" altLang="nl-NL" smtClean="0"/>
              <a:pPr/>
              <a:t>‹nr.›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March 19,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7281-BE45-4BCF-95FA-A3F039096631}" type="slidenum">
              <a:rPr lang="en-US" altLang="nl-NL" smtClean="0"/>
              <a:pPr/>
              <a:t>‹nr.›</a:t>
            </a:fld>
            <a:endParaRPr lang="en-US" altLang="nl-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March 19,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02EA05-10B0-4335-906F-946266D9F499}" type="slidenum">
              <a:rPr lang="en-US" altLang="nl-NL" smtClean="0"/>
              <a:pPr/>
              <a:t>‹nr.›</a:t>
            </a:fld>
            <a:endParaRPr lang="en-US" altLang="nl-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March 19,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15968D8-8E29-44EF-B174-F363CAC44715}" type="slidenum">
              <a:rPr lang="en-US" altLang="nl-NL" smtClean="0"/>
              <a:pPr/>
              <a:t>‹nr.›</a:t>
            </a:fld>
            <a:endParaRPr lang="en-US" altLang="nl-NL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341C-9E83-4116-A6A4-D25C7E48342D}" type="slidenum">
              <a:rPr lang="en-US" altLang="nl-NL"/>
              <a:pPr/>
              <a:t>0</a:t>
            </a:fld>
            <a:endParaRPr lang="en-US" altLang="nl-NL"/>
          </a:p>
        </p:txBody>
      </p:sp>
      <p:sp>
        <p:nvSpPr>
          <p:cNvPr id="72704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nl-NL" sz="3600" b="1">
                <a:solidFill>
                  <a:schemeClr val="tx2"/>
                </a:solidFill>
                <a:latin typeface="Arial Black" pitchFamily="34" charset="0"/>
              </a:rPr>
              <a:t>PROGRAMMING IN HASKELL</a:t>
            </a:r>
          </a:p>
        </p:txBody>
      </p:sp>
      <p:sp>
        <p:nvSpPr>
          <p:cNvPr id="72704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kumimoji="1" lang="en-US" altLang="nl-NL" sz="3200" dirty="0" smtClean="0">
                <a:latin typeface="Tahoma" pitchFamily="34" charset="0"/>
              </a:rPr>
              <a:t>Declaring </a:t>
            </a:r>
            <a:r>
              <a:rPr kumimoji="1" lang="en-US" altLang="nl-NL" sz="3200" dirty="0">
                <a:latin typeface="Tahoma" pitchFamily="34" charset="0"/>
              </a:rPr>
              <a:t>Types and Classes</a:t>
            </a:r>
          </a:p>
        </p:txBody>
      </p:sp>
      <p:pic>
        <p:nvPicPr>
          <p:cNvPr id="727044" name="Picture 4" descr="C:\Documents and Settings\gmh.POLIHALE\Desktop\HaskellLogo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0" y="2266950"/>
            <a:ext cx="2349500" cy="2235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BD63-6B5F-4524-B2D4-8A9007F2D1EB}" type="slidenum">
              <a:rPr lang="en-US" altLang="nl-NL"/>
              <a:pPr/>
              <a:t>9</a:t>
            </a:fld>
            <a:endParaRPr lang="en-US" altLang="nl-NL"/>
          </a:p>
        </p:txBody>
      </p:sp>
      <p:sp>
        <p:nvSpPr>
          <p:cNvPr id="678914" name="Text Box 2"/>
          <p:cNvSpPr txBox="1">
            <a:spLocks noChangeArrowheads="1"/>
          </p:cNvSpPr>
          <p:nvPr/>
        </p:nvSpPr>
        <p:spPr bwMode="auto">
          <a:xfrm>
            <a:off x="341313" y="482600"/>
            <a:ext cx="104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/>
              <a:t>Note:</a:t>
            </a:r>
          </a:p>
        </p:txBody>
      </p:sp>
      <p:sp>
        <p:nvSpPr>
          <p:cNvPr id="678915" name="Rectangle 3"/>
          <p:cNvSpPr>
            <a:spLocks noChangeArrowheads="1"/>
          </p:cNvSpPr>
          <p:nvPr/>
        </p:nvSpPr>
        <p:spPr bwMode="auto">
          <a:xfrm>
            <a:off x="469900" y="1587500"/>
            <a:ext cx="8056563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Shape has values of the form Circle r where r is a float, and Rect x y where x and y are floats.</a:t>
            </a:r>
          </a:p>
          <a:p>
            <a:endParaRPr lang="en-US" altLang="nl-NL"/>
          </a:p>
          <a:p>
            <a:r>
              <a:rPr lang="en-US" altLang="nl-NL"/>
              <a:t>Circle and Rect can be viewed as </a:t>
            </a:r>
            <a:r>
              <a:rPr lang="en-US" altLang="nl-NL" u="sng"/>
              <a:t>functions</a:t>
            </a:r>
            <a:r>
              <a:rPr lang="en-US" altLang="nl-NL"/>
              <a:t> that construct values of type Shape:</a:t>
            </a:r>
          </a:p>
        </p:txBody>
      </p:sp>
      <p:sp>
        <p:nvSpPr>
          <p:cNvPr id="678918" name="Text Box 6"/>
          <p:cNvSpPr txBox="1">
            <a:spLocks noChangeArrowheads="1"/>
          </p:cNvSpPr>
          <p:nvPr/>
        </p:nvSpPr>
        <p:spPr bwMode="auto">
          <a:xfrm>
            <a:off x="1535113" y="4695105"/>
            <a:ext cx="6183103" cy="13111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Circle :: Float 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 Shape</a:t>
            </a:r>
          </a:p>
          <a:p>
            <a:pPr>
              <a:lnSpc>
                <a:spcPct val="110000"/>
              </a:lnSpc>
            </a:pPr>
            <a:endParaRPr lang="en-US" altLang="nl-NL" sz="2400" dirty="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nl-NL" sz="2400" dirty="0" err="1">
                <a:solidFill>
                  <a:schemeClr val="bg1"/>
                </a:solidFill>
                <a:latin typeface="Lucida Sans Typewriter" pitchFamily="49" charset="0"/>
              </a:rPr>
              <a:t>Rect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   :: Float 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 Float 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 Shape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E4C0-EF77-4239-9228-4190EDDE5E72}" type="slidenum">
              <a:rPr lang="en-US" altLang="nl-NL"/>
              <a:pPr/>
              <a:t>10</a:t>
            </a:fld>
            <a:endParaRPr lang="en-US" altLang="nl-NL"/>
          </a:p>
        </p:txBody>
      </p:sp>
      <p:sp>
        <p:nvSpPr>
          <p:cNvPr id="670722" name="Text Box 2"/>
          <p:cNvSpPr txBox="1">
            <a:spLocks noChangeArrowheads="1"/>
          </p:cNvSpPr>
          <p:nvPr/>
        </p:nvSpPr>
        <p:spPr bwMode="auto">
          <a:xfrm>
            <a:off x="284163" y="492125"/>
            <a:ext cx="83375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Not surprisingly, data declarations themselves can also have parameters.  For example, given</a:t>
            </a:r>
          </a:p>
        </p:txBody>
      </p:sp>
      <p:sp>
        <p:nvSpPr>
          <p:cNvPr id="670724" name="Text Box 4"/>
          <p:cNvSpPr txBox="1">
            <a:spLocks noChangeArrowheads="1"/>
          </p:cNvSpPr>
          <p:nvPr/>
        </p:nvSpPr>
        <p:spPr bwMode="auto">
          <a:xfrm>
            <a:off x="1439863" y="1821509"/>
            <a:ext cx="5949064" cy="4638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data Maybe a = Nothing | Just a</a:t>
            </a:r>
          </a:p>
        </p:txBody>
      </p:sp>
      <p:sp>
        <p:nvSpPr>
          <p:cNvPr id="670728" name="Text Box 8"/>
          <p:cNvSpPr txBox="1">
            <a:spLocks noChangeArrowheads="1"/>
          </p:cNvSpPr>
          <p:nvPr/>
        </p:nvSpPr>
        <p:spPr bwMode="auto">
          <a:xfrm>
            <a:off x="1439863" y="3556000"/>
            <a:ext cx="6577012" cy="27924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</a:rPr>
              <a:t>safediv    :: Int </a:t>
            </a: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</a:rPr>
              <a:t> Int </a:t>
            </a: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</a:rPr>
              <a:t> Maybe Int</a:t>
            </a:r>
          </a:p>
          <a:p>
            <a:pPr>
              <a:lnSpc>
                <a:spcPct val="110000"/>
              </a:lnSpc>
            </a:pP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</a:rPr>
              <a:t>safediv _ 0 = Nothing</a:t>
            </a:r>
          </a:p>
          <a:p>
            <a:pPr>
              <a:lnSpc>
                <a:spcPct val="110000"/>
              </a:lnSpc>
            </a:pP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</a:rPr>
              <a:t>safediv m n = Just (m `div` n)</a:t>
            </a:r>
          </a:p>
          <a:p>
            <a:pPr>
              <a:lnSpc>
                <a:spcPct val="110000"/>
              </a:lnSpc>
            </a:pPr>
            <a:endParaRPr lang="en-US" altLang="nl-NL" sz="230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</a:rPr>
              <a:t>safehead   :: [a] </a:t>
            </a: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</a:rPr>
              <a:t> Maybe a</a:t>
            </a:r>
          </a:p>
          <a:p>
            <a:pPr>
              <a:lnSpc>
                <a:spcPct val="110000"/>
              </a:lnSpc>
            </a:pP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</a:rPr>
              <a:t>safehead [] = Nothing</a:t>
            </a:r>
          </a:p>
          <a:p>
            <a:pPr>
              <a:lnSpc>
                <a:spcPct val="110000"/>
              </a:lnSpc>
            </a:pPr>
            <a:r>
              <a:rPr lang="en-US" altLang="nl-NL" sz="2300">
                <a:solidFill>
                  <a:schemeClr val="bg1"/>
                </a:solidFill>
                <a:latin typeface="Lucida Sans Typewriter" pitchFamily="49" charset="0"/>
              </a:rPr>
              <a:t>safehead xs = Just (head xs)</a:t>
            </a:r>
          </a:p>
        </p:txBody>
      </p:sp>
      <p:sp>
        <p:nvSpPr>
          <p:cNvPr id="670729" name="Text Box 9"/>
          <p:cNvSpPr txBox="1">
            <a:spLocks noChangeArrowheads="1"/>
          </p:cNvSpPr>
          <p:nvPr/>
        </p:nvSpPr>
        <p:spPr bwMode="auto">
          <a:xfrm>
            <a:off x="293688" y="2668588"/>
            <a:ext cx="833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we can define: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Recursive Types</a:t>
            </a:r>
          </a:p>
        </p:txBody>
      </p:sp>
      <p:sp>
        <p:nvSpPr>
          <p:cNvPr id="6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4C8B-6A8A-4CCB-A09F-2C85452EC371}" type="slidenum">
              <a:rPr lang="en-US" altLang="nl-NL"/>
              <a:pPr/>
              <a:t>11</a:t>
            </a:fld>
            <a:endParaRPr lang="en-US" altLang="nl-NL"/>
          </a:p>
        </p:txBody>
      </p:sp>
      <p:sp>
        <p:nvSpPr>
          <p:cNvPr id="676867" name="Text Box 3"/>
          <p:cNvSpPr txBox="1">
            <a:spLocks noChangeArrowheads="1"/>
          </p:cNvSpPr>
          <p:nvPr/>
        </p:nvSpPr>
        <p:spPr bwMode="auto">
          <a:xfrm>
            <a:off x="427038" y="1679575"/>
            <a:ext cx="82677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In Haskell, new types can be declared in terms of themselves.  That is, types can be </a:t>
            </a:r>
            <a:r>
              <a:rPr lang="en-US" altLang="nl-NL" u="sng"/>
              <a:t>recursive</a:t>
            </a:r>
            <a:r>
              <a:rPr lang="en-US" altLang="nl-NL"/>
              <a:t>.</a:t>
            </a:r>
          </a:p>
        </p:txBody>
      </p:sp>
      <p:sp>
        <p:nvSpPr>
          <p:cNvPr id="676868" name="Text Box 4"/>
          <p:cNvSpPr txBox="1">
            <a:spLocks noChangeArrowheads="1"/>
          </p:cNvSpPr>
          <p:nvPr/>
        </p:nvSpPr>
        <p:spPr bwMode="auto">
          <a:xfrm>
            <a:off x="1597025" y="3672534"/>
            <a:ext cx="5019323" cy="4638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data Nat = Zero | Succ Nat</a:t>
            </a:r>
          </a:p>
        </p:txBody>
      </p:sp>
      <p:sp>
        <p:nvSpPr>
          <p:cNvPr id="676869" name="AutoShape 5"/>
          <p:cNvSpPr>
            <a:spLocks noChangeArrowheads="1"/>
          </p:cNvSpPr>
          <p:nvPr/>
        </p:nvSpPr>
        <p:spPr bwMode="auto">
          <a:xfrm>
            <a:off x="942975" y="5183188"/>
            <a:ext cx="6437313" cy="1028700"/>
          </a:xfrm>
          <a:prstGeom prst="wedgeRoundRectCallout">
            <a:avLst>
              <a:gd name="adj1" fmla="val -21898"/>
              <a:gd name="adj2" fmla="val -9845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nl-NL"/>
              <a:t>Nat is a new type, with constructors Zero :: Nat and Succ :: Nat </a:t>
            </a:r>
            <a:r>
              <a:rPr lang="en-US" altLang="nl-NL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/>
              <a:t> Nat.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D9E1-D20F-43FB-B264-8EB272245586}" type="slidenum">
              <a:rPr lang="en-US" altLang="nl-NL"/>
              <a:pPr/>
              <a:t>12</a:t>
            </a:fld>
            <a:endParaRPr lang="en-US" altLang="nl-NL"/>
          </a:p>
        </p:txBody>
      </p:sp>
      <p:sp>
        <p:nvSpPr>
          <p:cNvPr id="685058" name="Text Box 2"/>
          <p:cNvSpPr txBox="1">
            <a:spLocks noChangeArrowheads="1"/>
          </p:cNvSpPr>
          <p:nvPr/>
        </p:nvSpPr>
        <p:spPr bwMode="auto">
          <a:xfrm>
            <a:off x="328613" y="482600"/>
            <a:ext cx="104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/>
              <a:t>Note:</a:t>
            </a:r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469900" y="1504950"/>
            <a:ext cx="82169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A value of type Nat is either Zero, or of the form Succ n where n :: Nat.  That is, Nat contains the following infinite sequence of values:</a:t>
            </a: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1677988" y="3397896"/>
            <a:ext cx="928459" cy="4638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Zero</a:t>
            </a:r>
          </a:p>
        </p:txBody>
      </p:sp>
      <p:sp>
        <p:nvSpPr>
          <p:cNvPr id="685061" name="Text Box 5"/>
          <p:cNvSpPr txBox="1">
            <a:spLocks noChangeArrowheads="1"/>
          </p:cNvSpPr>
          <p:nvPr/>
        </p:nvSpPr>
        <p:spPr bwMode="auto">
          <a:xfrm>
            <a:off x="1677988" y="4210696"/>
            <a:ext cx="1858201" cy="4638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Succ Zero</a:t>
            </a:r>
          </a:p>
        </p:txBody>
      </p:sp>
      <p:sp>
        <p:nvSpPr>
          <p:cNvPr id="685062" name="Text Box 6"/>
          <p:cNvSpPr txBox="1">
            <a:spLocks noChangeArrowheads="1"/>
          </p:cNvSpPr>
          <p:nvPr/>
        </p:nvSpPr>
        <p:spPr bwMode="auto">
          <a:xfrm>
            <a:off x="1677988" y="5023496"/>
            <a:ext cx="3159839" cy="4638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Succ (Succ Zero)</a:t>
            </a:r>
          </a:p>
        </p:txBody>
      </p:sp>
      <p:grpSp>
        <p:nvGrpSpPr>
          <p:cNvPr id="685074" name="Group 18"/>
          <p:cNvGrpSpPr>
            <a:grpSpLocks/>
          </p:cNvGrpSpPr>
          <p:nvPr/>
        </p:nvGrpSpPr>
        <p:grpSpPr bwMode="auto">
          <a:xfrm>
            <a:off x="1617663" y="5746750"/>
            <a:ext cx="266700" cy="609600"/>
            <a:chOff x="1062" y="3676"/>
            <a:chExt cx="168" cy="384"/>
          </a:xfrm>
        </p:grpSpPr>
        <p:sp>
          <p:nvSpPr>
            <p:cNvPr id="685070" name="Text Box 14"/>
            <p:cNvSpPr txBox="1">
              <a:spLocks noChangeArrowheads="1"/>
            </p:cNvSpPr>
            <p:nvPr/>
          </p:nvSpPr>
          <p:spPr bwMode="auto">
            <a:xfrm>
              <a:off x="1062" y="3676"/>
              <a:ext cx="1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 sz="1400">
                  <a:sym typeface="Symbol" pitchFamily="18" charset="2"/>
                </a:rPr>
                <a:t></a:t>
              </a:r>
              <a:endParaRPr lang="en-US" altLang="nl-NL" sz="1400"/>
            </a:p>
          </p:txBody>
        </p:sp>
        <p:sp>
          <p:nvSpPr>
            <p:cNvPr id="685071" name="Text Box 15"/>
            <p:cNvSpPr txBox="1">
              <a:spLocks noChangeArrowheads="1"/>
            </p:cNvSpPr>
            <p:nvPr/>
          </p:nvSpPr>
          <p:spPr bwMode="auto">
            <a:xfrm>
              <a:off x="1062" y="3772"/>
              <a:ext cx="1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 sz="1400">
                  <a:sym typeface="Symbol" pitchFamily="18" charset="2"/>
                </a:rPr>
                <a:t></a:t>
              </a:r>
              <a:endParaRPr lang="en-US" altLang="nl-NL" sz="1400"/>
            </a:p>
          </p:txBody>
        </p:sp>
        <p:sp>
          <p:nvSpPr>
            <p:cNvPr id="685072" name="Text Box 16"/>
            <p:cNvSpPr txBox="1">
              <a:spLocks noChangeArrowheads="1"/>
            </p:cNvSpPr>
            <p:nvPr/>
          </p:nvSpPr>
          <p:spPr bwMode="auto">
            <a:xfrm>
              <a:off x="1062" y="3868"/>
              <a:ext cx="1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 sz="1400">
                  <a:sym typeface="Symbol" pitchFamily="18" charset="2"/>
                </a:rPr>
                <a:t></a:t>
              </a:r>
              <a:endParaRPr lang="en-US" altLang="nl-NL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60" grpId="0" animBg="1" autoUpdateAnimBg="0"/>
      <p:bldP spid="685061" grpId="0" animBg="1" autoUpdateAnimBg="0"/>
      <p:bldP spid="68506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984F-D350-4AF3-B704-04EE40C9CA93}" type="slidenum">
              <a:rPr lang="en-US" altLang="nl-NL"/>
              <a:pPr/>
              <a:t>13</a:t>
            </a:fld>
            <a:endParaRPr lang="en-US" altLang="nl-NL"/>
          </a:p>
        </p:txBody>
      </p:sp>
      <p:sp>
        <p:nvSpPr>
          <p:cNvPr id="687106" name="Rectangle 2"/>
          <p:cNvSpPr>
            <a:spLocks noChangeArrowheads="1"/>
          </p:cNvSpPr>
          <p:nvPr/>
        </p:nvSpPr>
        <p:spPr bwMode="auto">
          <a:xfrm>
            <a:off x="407988" y="527050"/>
            <a:ext cx="8156575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We can think of values of type Nat as </a:t>
            </a:r>
            <a:r>
              <a:rPr lang="en-US" altLang="nl-NL" u="sng"/>
              <a:t>natural numbers</a:t>
            </a:r>
            <a:r>
              <a:rPr lang="en-US" altLang="nl-NL"/>
              <a:t>, where Zero represents 0, and Succ represents the successor function 1+.</a:t>
            </a:r>
          </a:p>
          <a:p>
            <a:endParaRPr lang="en-US" altLang="nl-NL"/>
          </a:p>
          <a:p>
            <a:r>
              <a:rPr lang="en-US" altLang="nl-NL"/>
              <a:t>For example, the value</a:t>
            </a:r>
          </a:p>
        </p:txBody>
      </p:sp>
      <p:sp>
        <p:nvSpPr>
          <p:cNvPr id="687129" name="Text Box 25"/>
          <p:cNvSpPr txBox="1">
            <a:spLocks noChangeArrowheads="1"/>
          </p:cNvSpPr>
          <p:nvPr/>
        </p:nvSpPr>
        <p:spPr bwMode="auto">
          <a:xfrm>
            <a:off x="1666875" y="3539184"/>
            <a:ext cx="4461478" cy="4638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Succ (Succ (Succ Zero))</a:t>
            </a:r>
          </a:p>
        </p:txBody>
      </p:sp>
      <p:sp>
        <p:nvSpPr>
          <p:cNvPr id="687132" name="Text Box 28"/>
          <p:cNvSpPr txBox="1">
            <a:spLocks noChangeArrowheads="1"/>
          </p:cNvSpPr>
          <p:nvPr/>
        </p:nvSpPr>
        <p:spPr bwMode="auto">
          <a:xfrm>
            <a:off x="777875" y="4564063"/>
            <a:ext cx="4981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/>
              <a:t>represents the natural number</a:t>
            </a:r>
          </a:p>
        </p:txBody>
      </p:sp>
      <p:grpSp>
        <p:nvGrpSpPr>
          <p:cNvPr id="687137" name="Group 33"/>
          <p:cNvGrpSpPr>
            <a:grpSpLocks/>
          </p:cNvGrpSpPr>
          <p:nvPr/>
        </p:nvGrpSpPr>
        <p:grpSpPr bwMode="auto">
          <a:xfrm>
            <a:off x="1666875" y="5629275"/>
            <a:ext cx="4406901" cy="519113"/>
            <a:chOff x="1086" y="3508"/>
            <a:chExt cx="2776" cy="327"/>
          </a:xfrm>
        </p:grpSpPr>
        <p:sp>
          <p:nvSpPr>
            <p:cNvPr id="687133" name="Text Box 29"/>
            <p:cNvSpPr txBox="1">
              <a:spLocks noChangeArrowheads="1"/>
            </p:cNvSpPr>
            <p:nvPr/>
          </p:nvSpPr>
          <p:spPr bwMode="auto">
            <a:xfrm>
              <a:off x="1086" y="3525"/>
              <a:ext cx="2108" cy="2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1 + (1 + (1 + 0))</a:t>
              </a:r>
            </a:p>
          </p:txBody>
        </p:sp>
        <p:sp>
          <p:nvSpPr>
            <p:cNvPr id="687134" name="Text Box 30"/>
            <p:cNvSpPr txBox="1">
              <a:spLocks noChangeArrowheads="1"/>
            </p:cNvSpPr>
            <p:nvPr/>
          </p:nvSpPr>
          <p:spPr bwMode="auto">
            <a:xfrm>
              <a:off x="3629" y="3525"/>
              <a:ext cx="233" cy="2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3</a:t>
              </a:r>
            </a:p>
          </p:txBody>
        </p:sp>
        <p:sp>
          <p:nvSpPr>
            <p:cNvPr id="687136" name="Text Box 32"/>
            <p:cNvSpPr txBox="1">
              <a:spLocks noChangeArrowheads="1"/>
            </p:cNvSpPr>
            <p:nvPr/>
          </p:nvSpPr>
          <p:spPr bwMode="auto">
            <a:xfrm>
              <a:off x="3251" y="350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>
                  <a:solidFill>
                    <a:schemeClr val="bg1"/>
                  </a:solidFill>
                </a:rPr>
                <a:t>=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5F8-8084-40B4-B96D-4CAF44E8519F}" type="slidenum">
              <a:rPr lang="en-US" altLang="nl-NL"/>
              <a:pPr/>
              <a:t>14</a:t>
            </a:fld>
            <a:endParaRPr lang="en-US" altLang="nl-NL"/>
          </a:p>
        </p:txBody>
      </p:sp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315913" y="519113"/>
            <a:ext cx="81184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Using recursion, it is easy to define functions that convert between values of type Nat and Int:</a:t>
            </a:r>
          </a:p>
        </p:txBody>
      </p:sp>
      <p:sp>
        <p:nvSpPr>
          <p:cNvPr id="688131" name="Text Box 3"/>
          <p:cNvSpPr txBox="1">
            <a:spLocks noChangeArrowheads="1"/>
          </p:cNvSpPr>
          <p:nvPr/>
        </p:nvSpPr>
        <p:spPr bwMode="auto">
          <a:xfrm>
            <a:off x="1284288" y="2263671"/>
            <a:ext cx="6692858" cy="3711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nat2int         :: Nat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Int</a:t>
            </a:r>
          </a:p>
          <a:p>
            <a:pPr>
              <a:lnSpc>
                <a:spcPct val="14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nat2int Zero     = 0</a:t>
            </a:r>
          </a:p>
          <a:p>
            <a:pPr>
              <a:lnSpc>
                <a:spcPct val="14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nat2int (Succ n) = 1 + nat2int n</a:t>
            </a:r>
          </a:p>
          <a:p>
            <a:pPr>
              <a:lnSpc>
                <a:spcPct val="140000"/>
              </a:lnSpc>
            </a:pPr>
            <a:endParaRPr lang="en-US" altLang="nl-NL" sz="240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14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int2nat         :: Int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Nat</a:t>
            </a:r>
          </a:p>
          <a:p>
            <a:pPr>
              <a:lnSpc>
                <a:spcPct val="14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int2nat 0        = Zero</a:t>
            </a:r>
          </a:p>
          <a:p>
            <a:pPr>
              <a:lnSpc>
                <a:spcPct val="14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int2nat (n+1)    = Succ (int2nat n)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4B8A-D98A-4926-81FF-ED8B8190B384}" type="slidenum">
              <a:rPr lang="en-US" altLang="nl-NL"/>
              <a:pPr/>
              <a:t>15</a:t>
            </a:fld>
            <a:endParaRPr lang="en-US" altLang="nl-NL"/>
          </a:p>
        </p:txBody>
      </p:sp>
      <p:sp>
        <p:nvSpPr>
          <p:cNvPr id="690178" name="Text Box 2"/>
          <p:cNvSpPr txBox="1">
            <a:spLocks noChangeArrowheads="1"/>
          </p:cNvSpPr>
          <p:nvPr/>
        </p:nvSpPr>
        <p:spPr bwMode="auto">
          <a:xfrm>
            <a:off x="365125" y="495300"/>
            <a:ext cx="80851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Two naturals can be added by converting them to integers, adding, and then converting back:</a:t>
            </a:r>
          </a:p>
        </p:txBody>
      </p:sp>
      <p:sp>
        <p:nvSpPr>
          <p:cNvPr id="690179" name="Text Box 3"/>
          <p:cNvSpPr txBox="1">
            <a:spLocks noChangeArrowheads="1"/>
          </p:cNvSpPr>
          <p:nvPr/>
        </p:nvSpPr>
        <p:spPr bwMode="auto">
          <a:xfrm>
            <a:off x="365125" y="3717925"/>
            <a:ext cx="80851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However, using recursion the function add can be defined without the need for conversions:</a:t>
            </a:r>
          </a:p>
        </p:txBody>
      </p:sp>
      <p:sp>
        <p:nvSpPr>
          <p:cNvPr id="690180" name="Text Box 4"/>
          <p:cNvSpPr txBox="1">
            <a:spLocks noChangeArrowheads="1"/>
          </p:cNvSpPr>
          <p:nvPr/>
        </p:nvSpPr>
        <p:spPr bwMode="auto">
          <a:xfrm>
            <a:off x="865188" y="2053390"/>
            <a:ext cx="7808548" cy="10525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add    :: Nat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Nat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Nat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add m n = int2nat (nat2int m + nat2int n)</a:t>
            </a:r>
          </a:p>
        </p:txBody>
      </p:sp>
      <p:sp>
        <p:nvSpPr>
          <p:cNvPr id="690181" name="Text Box 5"/>
          <p:cNvSpPr txBox="1">
            <a:spLocks noChangeArrowheads="1"/>
          </p:cNvSpPr>
          <p:nvPr/>
        </p:nvSpPr>
        <p:spPr bwMode="auto">
          <a:xfrm>
            <a:off x="865188" y="5276015"/>
            <a:ext cx="6135013" cy="10525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add Zero     n = n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add (Succ m) n = Succ (add m n)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C0E9-276D-4D9E-86EC-0E44F6999B56}" type="slidenum">
              <a:rPr lang="en-US" altLang="nl-NL"/>
              <a:pPr/>
              <a:t>16</a:t>
            </a:fld>
            <a:endParaRPr lang="en-US" altLang="nl-NL"/>
          </a:p>
        </p:txBody>
      </p:sp>
      <p:sp>
        <p:nvSpPr>
          <p:cNvPr id="692226" name="Text Box 2"/>
          <p:cNvSpPr txBox="1">
            <a:spLocks noChangeArrowheads="1"/>
          </p:cNvSpPr>
          <p:nvPr/>
        </p:nvSpPr>
        <p:spPr bwMode="auto">
          <a:xfrm>
            <a:off x="352425" y="458788"/>
            <a:ext cx="8085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For example:</a:t>
            </a:r>
          </a:p>
        </p:txBody>
      </p:sp>
      <p:sp>
        <p:nvSpPr>
          <p:cNvPr id="692227" name="Text Box 3"/>
          <p:cNvSpPr txBox="1">
            <a:spLocks noChangeArrowheads="1"/>
          </p:cNvSpPr>
          <p:nvPr/>
        </p:nvSpPr>
        <p:spPr bwMode="auto">
          <a:xfrm>
            <a:off x="1708150" y="1427163"/>
            <a:ext cx="6445250" cy="4206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add (</a:t>
            </a:r>
            <a:r>
              <a:rPr lang="en-US" altLang="nl-NL" sz="2400" dirty="0" err="1">
                <a:solidFill>
                  <a:schemeClr val="bg1"/>
                </a:solidFill>
                <a:latin typeface="Lucida Sans Typewriter" pitchFamily="49" charset="0"/>
              </a:rPr>
              <a:t>Succ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 (</a:t>
            </a:r>
            <a:r>
              <a:rPr lang="en-US" altLang="nl-NL" sz="2400" dirty="0" err="1">
                <a:solidFill>
                  <a:schemeClr val="bg1"/>
                </a:solidFill>
                <a:latin typeface="Lucida Sans Typewriter" pitchFamily="49" charset="0"/>
              </a:rPr>
              <a:t>Succ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 Zero)) (</a:t>
            </a:r>
            <a:r>
              <a:rPr lang="en-US" altLang="nl-NL" sz="2400" dirty="0" err="1">
                <a:solidFill>
                  <a:schemeClr val="bg1"/>
                </a:solidFill>
                <a:latin typeface="Lucida Sans Typewriter" pitchFamily="49" charset="0"/>
              </a:rPr>
              <a:t>Succ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 Zero)</a:t>
            </a:r>
          </a:p>
        </p:txBody>
      </p:sp>
      <p:grpSp>
        <p:nvGrpSpPr>
          <p:cNvPr id="692228" name="Group 4"/>
          <p:cNvGrpSpPr>
            <a:grpSpLocks/>
          </p:cNvGrpSpPr>
          <p:nvPr/>
        </p:nvGrpSpPr>
        <p:grpSpPr bwMode="auto">
          <a:xfrm>
            <a:off x="1163638" y="1746250"/>
            <a:ext cx="6989762" cy="858838"/>
            <a:chOff x="795" y="1054"/>
            <a:chExt cx="4403" cy="541"/>
          </a:xfrm>
        </p:grpSpPr>
        <p:sp>
          <p:nvSpPr>
            <p:cNvPr id="692229" name="Text Box 5"/>
            <p:cNvSpPr txBox="1">
              <a:spLocks noChangeArrowheads="1"/>
            </p:cNvSpPr>
            <p:nvPr/>
          </p:nvSpPr>
          <p:spPr bwMode="auto">
            <a:xfrm>
              <a:off x="1138" y="1330"/>
              <a:ext cx="406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 dirty="0" err="1">
                  <a:solidFill>
                    <a:schemeClr val="bg1"/>
                  </a:solidFill>
                  <a:latin typeface="Lucida Sans Typewriter" pitchFamily="49" charset="0"/>
                </a:rPr>
                <a:t>Succ</a:t>
              </a:r>
              <a:r>
                <a:rPr lang="en-US" altLang="nl-NL" sz="2400" dirty="0">
                  <a:solidFill>
                    <a:schemeClr val="bg1"/>
                  </a:solidFill>
                  <a:latin typeface="Lucida Sans Typewriter" pitchFamily="49" charset="0"/>
                </a:rPr>
                <a:t> (add (</a:t>
              </a:r>
              <a:r>
                <a:rPr lang="en-US" altLang="nl-NL" sz="2400" dirty="0" err="1">
                  <a:solidFill>
                    <a:schemeClr val="bg1"/>
                  </a:solidFill>
                  <a:latin typeface="Lucida Sans Typewriter" pitchFamily="49" charset="0"/>
                </a:rPr>
                <a:t>Succ</a:t>
              </a:r>
              <a:r>
                <a:rPr lang="en-US" altLang="nl-NL" sz="2400" dirty="0">
                  <a:solidFill>
                    <a:schemeClr val="bg1"/>
                  </a:solidFill>
                  <a:latin typeface="Lucida Sans Typewriter" pitchFamily="49" charset="0"/>
                </a:rPr>
                <a:t> Zero) (</a:t>
              </a:r>
              <a:r>
                <a:rPr lang="en-US" altLang="nl-NL" sz="2400" dirty="0" err="1">
                  <a:solidFill>
                    <a:schemeClr val="bg1"/>
                  </a:solidFill>
                  <a:latin typeface="Lucida Sans Typewriter" pitchFamily="49" charset="0"/>
                </a:rPr>
                <a:t>Succ</a:t>
              </a:r>
              <a:r>
                <a:rPr lang="en-US" altLang="nl-NL" sz="2400" dirty="0">
                  <a:solidFill>
                    <a:schemeClr val="bg1"/>
                  </a:solidFill>
                  <a:latin typeface="Lucida Sans Typewriter" pitchFamily="49" charset="0"/>
                </a:rPr>
                <a:t> Zero))</a:t>
              </a:r>
            </a:p>
          </p:txBody>
        </p:sp>
        <p:sp>
          <p:nvSpPr>
            <p:cNvPr id="692230" name="Text Box 6"/>
            <p:cNvSpPr txBox="1">
              <a:spLocks noChangeArrowheads="1"/>
            </p:cNvSpPr>
            <p:nvPr/>
          </p:nvSpPr>
          <p:spPr bwMode="auto">
            <a:xfrm>
              <a:off x="795" y="10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grpSp>
        <p:nvGrpSpPr>
          <p:cNvPr id="692231" name="Group 7"/>
          <p:cNvGrpSpPr>
            <a:grpSpLocks/>
          </p:cNvGrpSpPr>
          <p:nvPr/>
        </p:nvGrpSpPr>
        <p:grpSpPr bwMode="auto">
          <a:xfrm>
            <a:off x="1163638" y="2501900"/>
            <a:ext cx="6805612" cy="862013"/>
            <a:chOff x="795" y="1530"/>
            <a:chExt cx="4287" cy="543"/>
          </a:xfrm>
        </p:grpSpPr>
        <p:sp>
          <p:nvSpPr>
            <p:cNvPr id="692232" name="Text Box 8"/>
            <p:cNvSpPr txBox="1">
              <a:spLocks noChangeArrowheads="1"/>
            </p:cNvSpPr>
            <p:nvPr/>
          </p:nvSpPr>
          <p:spPr bwMode="auto">
            <a:xfrm>
              <a:off x="1138" y="1808"/>
              <a:ext cx="3944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Succ (Succ (add Zero (Succ Zero))</a:t>
              </a:r>
            </a:p>
          </p:txBody>
        </p:sp>
        <p:sp>
          <p:nvSpPr>
            <p:cNvPr id="692233" name="Text Box 9"/>
            <p:cNvSpPr txBox="1">
              <a:spLocks noChangeArrowheads="1"/>
            </p:cNvSpPr>
            <p:nvPr/>
          </p:nvSpPr>
          <p:spPr bwMode="auto">
            <a:xfrm>
              <a:off x="795" y="153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grpSp>
        <p:nvGrpSpPr>
          <p:cNvPr id="692234" name="Group 10"/>
          <p:cNvGrpSpPr>
            <a:grpSpLocks/>
          </p:cNvGrpSpPr>
          <p:nvPr/>
        </p:nvGrpSpPr>
        <p:grpSpPr bwMode="auto">
          <a:xfrm>
            <a:off x="1163638" y="3257550"/>
            <a:ext cx="4964112" cy="865188"/>
            <a:chOff x="795" y="2006"/>
            <a:chExt cx="3127" cy="545"/>
          </a:xfrm>
        </p:grpSpPr>
        <p:sp>
          <p:nvSpPr>
            <p:cNvPr id="692235" name="Text Box 11"/>
            <p:cNvSpPr txBox="1">
              <a:spLocks noChangeArrowheads="1"/>
            </p:cNvSpPr>
            <p:nvPr/>
          </p:nvSpPr>
          <p:spPr bwMode="auto">
            <a:xfrm>
              <a:off x="1138" y="2286"/>
              <a:ext cx="2784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Succ (Succ (Succ Zero))</a:t>
              </a:r>
            </a:p>
          </p:txBody>
        </p:sp>
        <p:sp>
          <p:nvSpPr>
            <p:cNvPr id="692236" name="Text Box 12"/>
            <p:cNvSpPr txBox="1">
              <a:spLocks noChangeArrowheads="1"/>
            </p:cNvSpPr>
            <p:nvPr/>
          </p:nvSpPr>
          <p:spPr bwMode="auto">
            <a:xfrm>
              <a:off x="795" y="200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=</a:t>
              </a:r>
            </a:p>
          </p:txBody>
        </p:sp>
      </p:grpSp>
      <p:grpSp>
        <p:nvGrpSpPr>
          <p:cNvPr id="692244" name="Group 20"/>
          <p:cNvGrpSpPr>
            <a:grpSpLocks/>
          </p:cNvGrpSpPr>
          <p:nvPr/>
        </p:nvGrpSpPr>
        <p:grpSpPr bwMode="auto">
          <a:xfrm>
            <a:off x="352425" y="4492625"/>
            <a:ext cx="8359775" cy="2030413"/>
            <a:chOff x="222" y="2830"/>
            <a:chExt cx="5266" cy="1279"/>
          </a:xfrm>
        </p:grpSpPr>
        <p:sp>
          <p:nvSpPr>
            <p:cNvPr id="692240" name="Text Box 16"/>
            <p:cNvSpPr txBox="1">
              <a:spLocks noChangeArrowheads="1"/>
            </p:cNvSpPr>
            <p:nvPr/>
          </p:nvSpPr>
          <p:spPr bwMode="auto">
            <a:xfrm>
              <a:off x="222" y="2830"/>
              <a:ext cx="6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nl-NL"/>
                <a:t>Note:</a:t>
              </a:r>
            </a:p>
          </p:txBody>
        </p:sp>
        <p:sp>
          <p:nvSpPr>
            <p:cNvPr id="692241" name="Rectangle 17"/>
            <p:cNvSpPr>
              <a:spLocks noChangeArrowheads="1"/>
            </p:cNvSpPr>
            <p:nvPr/>
          </p:nvSpPr>
          <p:spPr bwMode="auto">
            <a:xfrm>
              <a:off x="312" y="3443"/>
              <a:ext cx="5176" cy="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  <a:defRPr kumimoji="1"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y"/>
                <a:defRPr kumimoji="1"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x"/>
                <a:defRPr kumimoji="1"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nl-NL"/>
                <a:t>The recursive definition for add corresponds to the laws 0+n = n and (1+m)+n = 1+(m+n).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Arithmetic Expressions</a:t>
            </a:r>
          </a:p>
        </p:txBody>
      </p:sp>
      <p:sp>
        <p:nvSpPr>
          <p:cNvPr id="14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F37E-F6FF-4F9B-91E6-31B8BECD2872}" type="slidenum">
              <a:rPr lang="en-US" altLang="nl-NL"/>
              <a:pPr/>
              <a:t>17</a:t>
            </a:fld>
            <a:endParaRPr lang="en-US" altLang="nl-NL"/>
          </a:p>
        </p:txBody>
      </p:sp>
      <p:sp>
        <p:nvSpPr>
          <p:cNvPr id="707587" name="Text Box 3"/>
          <p:cNvSpPr txBox="1">
            <a:spLocks noChangeArrowheads="1"/>
          </p:cNvSpPr>
          <p:nvPr/>
        </p:nvSpPr>
        <p:spPr bwMode="auto">
          <a:xfrm>
            <a:off x="381000" y="1671638"/>
            <a:ext cx="8318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Consider a simple form of </a:t>
            </a:r>
            <a:r>
              <a:rPr lang="en-US" altLang="nl-NL" u="sng"/>
              <a:t>expressions</a:t>
            </a:r>
            <a:r>
              <a:rPr lang="en-US" altLang="nl-NL"/>
              <a:t> built up from integers using addition and multiplication.</a:t>
            </a:r>
          </a:p>
        </p:txBody>
      </p:sp>
      <p:grpSp>
        <p:nvGrpSpPr>
          <p:cNvPr id="707609" name="Group 25"/>
          <p:cNvGrpSpPr>
            <a:grpSpLocks/>
          </p:cNvGrpSpPr>
          <p:nvPr/>
        </p:nvGrpSpPr>
        <p:grpSpPr bwMode="auto">
          <a:xfrm>
            <a:off x="3119438" y="3478213"/>
            <a:ext cx="2905125" cy="2441575"/>
            <a:chOff x="3649" y="2160"/>
            <a:chExt cx="1830" cy="1538"/>
          </a:xfrm>
        </p:grpSpPr>
        <p:sp>
          <p:nvSpPr>
            <p:cNvPr id="707610" name="Text Box 26"/>
            <p:cNvSpPr txBox="1">
              <a:spLocks noChangeArrowheads="1"/>
            </p:cNvSpPr>
            <p:nvPr/>
          </p:nvSpPr>
          <p:spPr bwMode="auto">
            <a:xfrm>
              <a:off x="3649" y="2786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1</a:t>
              </a:r>
            </a:p>
          </p:txBody>
        </p:sp>
        <p:sp>
          <p:nvSpPr>
            <p:cNvPr id="707611" name="Text Box 27"/>
            <p:cNvSpPr txBox="1">
              <a:spLocks noChangeArrowheads="1"/>
            </p:cNvSpPr>
            <p:nvPr/>
          </p:nvSpPr>
          <p:spPr bwMode="auto">
            <a:xfrm>
              <a:off x="4165" y="2160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+</a:t>
              </a:r>
            </a:p>
          </p:txBody>
        </p:sp>
        <p:sp>
          <p:nvSpPr>
            <p:cNvPr id="707612" name="Text Box 28"/>
            <p:cNvSpPr txBox="1">
              <a:spLocks noChangeArrowheads="1"/>
            </p:cNvSpPr>
            <p:nvPr/>
          </p:nvSpPr>
          <p:spPr bwMode="auto">
            <a:xfrm>
              <a:off x="4713" y="2786"/>
              <a:ext cx="2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  <a:sym typeface="Symbol" pitchFamily="18" charset="2"/>
                </a:rPr>
                <a:t></a:t>
              </a:r>
            </a:p>
          </p:txBody>
        </p:sp>
        <p:sp>
          <p:nvSpPr>
            <p:cNvPr id="707613" name="Text Box 29"/>
            <p:cNvSpPr txBox="1">
              <a:spLocks noChangeArrowheads="1"/>
            </p:cNvSpPr>
            <p:nvPr/>
          </p:nvSpPr>
          <p:spPr bwMode="auto">
            <a:xfrm>
              <a:off x="5247" y="3410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3</a:t>
              </a:r>
            </a:p>
          </p:txBody>
        </p:sp>
        <p:sp>
          <p:nvSpPr>
            <p:cNvPr id="707614" name="Text Box 30"/>
            <p:cNvSpPr txBox="1">
              <a:spLocks noChangeArrowheads="1"/>
            </p:cNvSpPr>
            <p:nvPr/>
          </p:nvSpPr>
          <p:spPr bwMode="auto">
            <a:xfrm>
              <a:off x="4165" y="3410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 sz="2400">
                  <a:solidFill>
                    <a:schemeClr val="bg1"/>
                  </a:solidFill>
                  <a:latin typeface="Lucida Sans Typewriter" pitchFamily="49" charset="0"/>
                </a:rPr>
                <a:t>2</a:t>
              </a:r>
            </a:p>
          </p:txBody>
        </p:sp>
        <p:sp>
          <p:nvSpPr>
            <p:cNvPr id="707615" name="Line 31"/>
            <p:cNvSpPr>
              <a:spLocks noChangeShapeType="1"/>
            </p:cNvSpPr>
            <p:nvPr/>
          </p:nvSpPr>
          <p:spPr bwMode="auto">
            <a:xfrm flipH="1">
              <a:off x="3882" y="2493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707616" name="Line 32"/>
            <p:cNvSpPr>
              <a:spLocks noChangeShapeType="1"/>
            </p:cNvSpPr>
            <p:nvPr/>
          </p:nvSpPr>
          <p:spPr bwMode="auto">
            <a:xfrm flipH="1">
              <a:off x="4407" y="3112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707617" name="Line 33"/>
            <p:cNvSpPr>
              <a:spLocks noChangeShapeType="1"/>
            </p:cNvSpPr>
            <p:nvPr/>
          </p:nvSpPr>
          <p:spPr bwMode="auto">
            <a:xfrm>
              <a:off x="4415" y="2488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707618" name="Line 34"/>
            <p:cNvSpPr>
              <a:spLocks noChangeShapeType="1"/>
            </p:cNvSpPr>
            <p:nvPr/>
          </p:nvSpPr>
          <p:spPr bwMode="auto">
            <a:xfrm>
              <a:off x="4947" y="3106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9308-5DBB-4459-AE66-1250B2A92537}" type="slidenum">
              <a:rPr lang="en-US" altLang="nl-NL"/>
              <a:pPr/>
              <a:t>18</a:t>
            </a:fld>
            <a:endParaRPr lang="en-US" altLang="nl-NL"/>
          </a:p>
        </p:txBody>
      </p:sp>
      <p:sp>
        <p:nvSpPr>
          <p:cNvPr id="708610" name="Text Box 2"/>
          <p:cNvSpPr txBox="1">
            <a:spLocks noChangeArrowheads="1"/>
          </p:cNvSpPr>
          <p:nvPr/>
        </p:nvSpPr>
        <p:spPr bwMode="auto">
          <a:xfrm>
            <a:off x="314325" y="482600"/>
            <a:ext cx="80851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Using recursion, a suitable new type to represent such expressions can be declared by:</a:t>
            </a:r>
          </a:p>
        </p:txBody>
      </p:sp>
      <p:sp>
        <p:nvSpPr>
          <p:cNvPr id="708611" name="Text Box 3"/>
          <p:cNvSpPr txBox="1">
            <a:spLocks noChangeArrowheads="1"/>
          </p:cNvSpPr>
          <p:nvPr/>
        </p:nvSpPr>
        <p:spPr bwMode="auto">
          <a:xfrm>
            <a:off x="314325" y="3994150"/>
            <a:ext cx="80851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For example, the expression on the previous slide would be represented as follows:</a:t>
            </a:r>
          </a:p>
        </p:txBody>
      </p:sp>
      <p:sp>
        <p:nvSpPr>
          <p:cNvPr id="708612" name="Text Box 4"/>
          <p:cNvSpPr txBox="1">
            <a:spLocks noChangeArrowheads="1"/>
          </p:cNvSpPr>
          <p:nvPr/>
        </p:nvSpPr>
        <p:spPr bwMode="auto">
          <a:xfrm>
            <a:off x="1670050" y="2055093"/>
            <a:ext cx="4833374" cy="13111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data Expr = Val Int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| Add Expr Expr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| Mul Expr Expr</a:t>
            </a:r>
          </a:p>
        </p:txBody>
      </p:sp>
      <p:sp>
        <p:nvSpPr>
          <p:cNvPr id="708614" name="Text Box 6"/>
          <p:cNvSpPr txBox="1">
            <a:spLocks noChangeArrowheads="1"/>
          </p:cNvSpPr>
          <p:nvPr/>
        </p:nvSpPr>
        <p:spPr bwMode="auto">
          <a:xfrm>
            <a:off x="1670050" y="5590234"/>
            <a:ext cx="6320961" cy="4638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Add (Val 1) (Mul (Val 2) (Val 3))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Type Declarations</a:t>
            </a:r>
          </a:p>
        </p:txBody>
      </p:sp>
      <p:sp>
        <p:nvSpPr>
          <p:cNvPr id="6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0604-BFE2-47DE-BEA8-2011F8D4CB7A}" type="slidenum">
              <a:rPr lang="en-US" altLang="nl-NL"/>
              <a:pPr/>
              <a:t>1</a:t>
            </a:fld>
            <a:endParaRPr lang="en-US" altLang="nl-NL"/>
          </a:p>
        </p:txBody>
      </p:sp>
      <p:sp>
        <p:nvSpPr>
          <p:cNvPr id="654339" name="Text Box 3"/>
          <p:cNvSpPr txBox="1">
            <a:spLocks noChangeArrowheads="1"/>
          </p:cNvSpPr>
          <p:nvPr/>
        </p:nvSpPr>
        <p:spPr bwMode="auto">
          <a:xfrm>
            <a:off x="450850" y="1633538"/>
            <a:ext cx="82248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In Haskell, a new name for an existing type can be defined using a </a:t>
            </a:r>
            <a:r>
              <a:rPr lang="en-US" altLang="nl-NL" u="sng"/>
              <a:t>type declaration</a:t>
            </a:r>
            <a:r>
              <a:rPr lang="en-US" altLang="nl-NL"/>
              <a:t>.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1533525" y="3644045"/>
            <a:ext cx="3903633" cy="4985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type String = [Char]</a:t>
            </a:r>
          </a:p>
        </p:txBody>
      </p:sp>
      <p:sp>
        <p:nvSpPr>
          <p:cNvPr id="654341" name="AutoShape 5"/>
          <p:cNvSpPr>
            <a:spLocks noChangeArrowheads="1"/>
          </p:cNvSpPr>
          <p:nvPr/>
        </p:nvSpPr>
        <p:spPr bwMode="auto">
          <a:xfrm>
            <a:off x="609600" y="5292725"/>
            <a:ext cx="6988175" cy="566738"/>
          </a:xfrm>
          <a:prstGeom prst="wedgeRoundRectCallout">
            <a:avLst>
              <a:gd name="adj1" fmla="val -21468"/>
              <a:gd name="adj2" fmla="val -15252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nl-NL"/>
              <a:t>String is a synonym for the type [Char].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D021-7975-4831-8798-6A6C73405AD1}" type="slidenum">
              <a:rPr lang="en-US" altLang="nl-NL"/>
              <a:pPr/>
              <a:t>19</a:t>
            </a:fld>
            <a:endParaRPr lang="en-US" altLang="nl-NL"/>
          </a:p>
        </p:txBody>
      </p:sp>
      <p:sp>
        <p:nvSpPr>
          <p:cNvPr id="704514" name="Text Box 2"/>
          <p:cNvSpPr txBox="1">
            <a:spLocks noChangeArrowheads="1"/>
          </p:cNvSpPr>
          <p:nvPr/>
        </p:nvSpPr>
        <p:spPr bwMode="auto">
          <a:xfrm>
            <a:off x="328613" y="481013"/>
            <a:ext cx="80851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Using recursion, it is now easy to define functions that process expressions.  For example:</a:t>
            </a:r>
          </a:p>
        </p:txBody>
      </p:sp>
      <p:sp>
        <p:nvSpPr>
          <p:cNvPr id="704515" name="Text Box 3"/>
          <p:cNvSpPr txBox="1">
            <a:spLocks noChangeArrowheads="1"/>
          </p:cNvSpPr>
          <p:nvPr/>
        </p:nvSpPr>
        <p:spPr bwMode="auto">
          <a:xfrm>
            <a:off x="1231900" y="1856449"/>
            <a:ext cx="6629400" cy="44135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size          :: Expr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Int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size (Val n)   = 1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size (Add x y) = size x + size y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size (Mul x y) = size x + size y </a:t>
            </a:r>
          </a:p>
          <a:p>
            <a:pPr>
              <a:lnSpc>
                <a:spcPct val="130000"/>
              </a:lnSpc>
            </a:pPr>
            <a:endParaRPr lang="en-US" altLang="nl-NL" sz="240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eval          :: Expr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Int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eval (Val n)   = n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eval (Add x y) = eval x + eval y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eval (Mul x y) = eval x * eval 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A6E6-9780-49A6-BD70-B621A8E770C5}" type="slidenum">
              <a:rPr lang="en-US" altLang="nl-NL"/>
              <a:pPr/>
              <a:t>20</a:t>
            </a:fld>
            <a:endParaRPr lang="en-US" altLang="nl-NL"/>
          </a:p>
        </p:txBody>
      </p:sp>
      <p:sp>
        <p:nvSpPr>
          <p:cNvPr id="705538" name="Text Box 2"/>
          <p:cNvSpPr txBox="1">
            <a:spLocks noChangeArrowheads="1"/>
          </p:cNvSpPr>
          <p:nvPr/>
        </p:nvSpPr>
        <p:spPr bwMode="auto">
          <a:xfrm>
            <a:off x="292100" y="407988"/>
            <a:ext cx="104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/>
              <a:t>Note:</a:t>
            </a:r>
          </a:p>
        </p:txBody>
      </p:sp>
      <p:sp>
        <p:nvSpPr>
          <p:cNvPr id="705539" name="Rectangle 3"/>
          <p:cNvSpPr>
            <a:spLocks noChangeArrowheads="1"/>
          </p:cNvSpPr>
          <p:nvPr/>
        </p:nvSpPr>
        <p:spPr bwMode="auto">
          <a:xfrm>
            <a:off x="395288" y="1306513"/>
            <a:ext cx="80565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The three constructors have types:</a:t>
            </a:r>
          </a:p>
        </p:txBody>
      </p:sp>
      <p:sp>
        <p:nvSpPr>
          <p:cNvPr id="705540" name="Text Box 4"/>
          <p:cNvSpPr txBox="1">
            <a:spLocks noChangeArrowheads="1"/>
          </p:cNvSpPr>
          <p:nvPr/>
        </p:nvSpPr>
        <p:spPr bwMode="auto">
          <a:xfrm>
            <a:off x="1693863" y="2328143"/>
            <a:ext cx="5067413" cy="13111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Val :: Int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Expr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Add :: Expr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Expr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Expr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Mul :: Expr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Expr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Expr</a:t>
            </a:r>
          </a:p>
        </p:txBody>
      </p:sp>
      <p:sp>
        <p:nvSpPr>
          <p:cNvPr id="705541" name="Rectangle 5"/>
          <p:cNvSpPr>
            <a:spLocks noChangeArrowheads="1"/>
          </p:cNvSpPr>
          <p:nvPr/>
        </p:nvSpPr>
        <p:spPr bwMode="auto">
          <a:xfrm>
            <a:off x="395288" y="4013200"/>
            <a:ext cx="8043862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Many functions on expressions can be defined by replacing the constructors by other functions using a suitable </a:t>
            </a:r>
            <a:r>
              <a:rPr lang="en-US" altLang="nl-NL" u="sng"/>
              <a:t>fold</a:t>
            </a:r>
            <a:r>
              <a:rPr lang="en-US" altLang="nl-NL"/>
              <a:t> function.  For example:</a:t>
            </a:r>
          </a:p>
        </p:txBody>
      </p:sp>
      <p:sp>
        <p:nvSpPr>
          <p:cNvPr id="705542" name="Text Box 6"/>
          <p:cNvSpPr txBox="1">
            <a:spLocks noChangeArrowheads="1"/>
          </p:cNvSpPr>
          <p:nvPr/>
        </p:nvSpPr>
        <p:spPr bwMode="auto">
          <a:xfrm>
            <a:off x="1693863" y="5845908"/>
            <a:ext cx="4275529" cy="4985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eval = fold id (+) (*)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Binary Trees</a:t>
            </a:r>
          </a:p>
        </p:txBody>
      </p:sp>
      <p:sp>
        <p:nvSpPr>
          <p:cNvPr id="18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8B6B-4CDC-4361-8F6F-2B835B0512D2}" type="slidenum">
              <a:rPr lang="en-US" altLang="nl-NL"/>
              <a:pPr/>
              <a:t>21</a:t>
            </a:fld>
            <a:endParaRPr lang="en-US" altLang="nl-NL"/>
          </a:p>
        </p:txBody>
      </p:sp>
      <p:sp>
        <p:nvSpPr>
          <p:cNvPr id="694275" name="Text Box 3"/>
          <p:cNvSpPr txBox="1">
            <a:spLocks noChangeArrowheads="1"/>
          </p:cNvSpPr>
          <p:nvPr/>
        </p:nvSpPr>
        <p:spPr bwMode="auto">
          <a:xfrm>
            <a:off x="427038" y="1706563"/>
            <a:ext cx="81930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In computing, it is often useful to store data in a two-way branching structure or </a:t>
            </a:r>
            <a:r>
              <a:rPr lang="en-US" altLang="nl-NL" u="sng"/>
              <a:t>binary tree</a:t>
            </a:r>
            <a:r>
              <a:rPr lang="en-US" altLang="nl-NL"/>
              <a:t>.</a:t>
            </a:r>
          </a:p>
        </p:txBody>
      </p:sp>
      <p:grpSp>
        <p:nvGrpSpPr>
          <p:cNvPr id="694306" name="Group 34"/>
          <p:cNvGrpSpPr>
            <a:grpSpLocks/>
          </p:cNvGrpSpPr>
          <p:nvPr/>
        </p:nvGrpSpPr>
        <p:grpSpPr bwMode="auto">
          <a:xfrm>
            <a:off x="2043113" y="3406774"/>
            <a:ext cx="4737099" cy="2722561"/>
            <a:chOff x="877" y="2006"/>
            <a:chExt cx="2984" cy="1715"/>
          </a:xfrm>
        </p:grpSpPr>
        <p:sp>
          <p:nvSpPr>
            <p:cNvPr id="694290" name="Text Box 18"/>
            <p:cNvSpPr txBox="1">
              <a:spLocks noChangeArrowheads="1"/>
            </p:cNvSpPr>
            <p:nvPr/>
          </p:nvSpPr>
          <p:spPr bwMode="auto">
            <a:xfrm>
              <a:off x="2238" y="2006"/>
              <a:ext cx="253" cy="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 dirty="0">
                  <a:solidFill>
                    <a:schemeClr val="bg1"/>
                  </a:solidFill>
                  <a:latin typeface="Lucida Sans Typewriter" pitchFamily="49" charset="0"/>
                </a:rPr>
                <a:t>5</a:t>
              </a:r>
            </a:p>
          </p:txBody>
        </p:sp>
        <p:sp>
          <p:nvSpPr>
            <p:cNvPr id="694291" name="Text Box 19"/>
            <p:cNvSpPr txBox="1">
              <a:spLocks noChangeArrowheads="1"/>
            </p:cNvSpPr>
            <p:nvPr/>
          </p:nvSpPr>
          <p:spPr bwMode="auto">
            <a:xfrm>
              <a:off x="3064" y="2765"/>
              <a:ext cx="253" cy="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>
                  <a:solidFill>
                    <a:schemeClr val="bg1"/>
                  </a:solidFill>
                  <a:latin typeface="Lucida Sans Typewriter" pitchFamily="49" charset="0"/>
                  <a:sym typeface="Symbol" pitchFamily="18" charset="2"/>
                </a:rPr>
                <a:t>7</a:t>
              </a:r>
            </a:p>
          </p:txBody>
        </p:sp>
        <p:sp>
          <p:nvSpPr>
            <p:cNvPr id="694292" name="Text Box 20"/>
            <p:cNvSpPr txBox="1">
              <a:spLocks noChangeArrowheads="1"/>
            </p:cNvSpPr>
            <p:nvPr/>
          </p:nvSpPr>
          <p:spPr bwMode="auto">
            <a:xfrm>
              <a:off x="3608" y="3389"/>
              <a:ext cx="253" cy="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>
                  <a:solidFill>
                    <a:schemeClr val="bg1"/>
                  </a:solidFill>
                  <a:latin typeface="Lucida Sans Typewriter" pitchFamily="49" charset="0"/>
                </a:rPr>
                <a:t>9</a:t>
              </a:r>
            </a:p>
          </p:txBody>
        </p:sp>
        <p:sp>
          <p:nvSpPr>
            <p:cNvPr id="694293" name="Text Box 21"/>
            <p:cNvSpPr txBox="1">
              <a:spLocks noChangeArrowheads="1"/>
            </p:cNvSpPr>
            <p:nvPr/>
          </p:nvSpPr>
          <p:spPr bwMode="auto">
            <a:xfrm>
              <a:off x="2526" y="3389"/>
              <a:ext cx="253" cy="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>
                  <a:solidFill>
                    <a:schemeClr val="bg1"/>
                  </a:solidFill>
                  <a:latin typeface="Lucida Sans Typewriter" pitchFamily="49" charset="0"/>
                </a:rPr>
                <a:t>6</a:t>
              </a:r>
            </a:p>
          </p:txBody>
        </p:sp>
        <p:sp>
          <p:nvSpPr>
            <p:cNvPr id="694295" name="Line 23"/>
            <p:cNvSpPr>
              <a:spLocks noChangeShapeType="1"/>
            </p:cNvSpPr>
            <p:nvPr/>
          </p:nvSpPr>
          <p:spPr bwMode="auto">
            <a:xfrm flipH="1">
              <a:off x="2778" y="3112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694296" name="Line 24"/>
            <p:cNvSpPr>
              <a:spLocks noChangeShapeType="1"/>
            </p:cNvSpPr>
            <p:nvPr/>
          </p:nvSpPr>
          <p:spPr bwMode="auto">
            <a:xfrm>
              <a:off x="2490" y="2364"/>
              <a:ext cx="568" cy="39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694297" name="Line 25"/>
            <p:cNvSpPr>
              <a:spLocks noChangeShapeType="1"/>
            </p:cNvSpPr>
            <p:nvPr/>
          </p:nvSpPr>
          <p:spPr bwMode="auto">
            <a:xfrm>
              <a:off x="3318" y="3106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694298" name="Text Box 26"/>
            <p:cNvSpPr txBox="1">
              <a:spLocks noChangeArrowheads="1"/>
            </p:cNvSpPr>
            <p:nvPr/>
          </p:nvSpPr>
          <p:spPr bwMode="auto">
            <a:xfrm>
              <a:off x="1415" y="2767"/>
              <a:ext cx="253" cy="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>
                  <a:solidFill>
                    <a:schemeClr val="bg1"/>
                  </a:solidFill>
                  <a:latin typeface="Lucida Sans Typewriter" pitchFamily="49" charset="0"/>
                  <a:sym typeface="Symbol" pitchFamily="18" charset="2"/>
                </a:rPr>
                <a:t>3</a:t>
              </a:r>
            </a:p>
          </p:txBody>
        </p:sp>
        <p:sp>
          <p:nvSpPr>
            <p:cNvPr id="694299" name="Text Box 27"/>
            <p:cNvSpPr txBox="1">
              <a:spLocks noChangeArrowheads="1"/>
            </p:cNvSpPr>
            <p:nvPr/>
          </p:nvSpPr>
          <p:spPr bwMode="auto">
            <a:xfrm>
              <a:off x="1959" y="3391"/>
              <a:ext cx="253" cy="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>
                  <a:solidFill>
                    <a:schemeClr val="bg1"/>
                  </a:solidFill>
                  <a:latin typeface="Lucida Sans Typewriter" pitchFamily="49" charset="0"/>
                </a:rPr>
                <a:t>4</a:t>
              </a:r>
            </a:p>
          </p:txBody>
        </p:sp>
        <p:sp>
          <p:nvSpPr>
            <p:cNvPr id="694300" name="Text Box 28"/>
            <p:cNvSpPr txBox="1">
              <a:spLocks noChangeArrowheads="1"/>
            </p:cNvSpPr>
            <p:nvPr/>
          </p:nvSpPr>
          <p:spPr bwMode="auto">
            <a:xfrm>
              <a:off x="877" y="3391"/>
              <a:ext cx="253" cy="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>
                  <a:solidFill>
                    <a:schemeClr val="bg1"/>
                  </a:solidFill>
                  <a:latin typeface="Lucida Sans Typewriter" pitchFamily="49" charset="0"/>
                </a:rPr>
                <a:t>1</a:t>
              </a:r>
            </a:p>
          </p:txBody>
        </p:sp>
        <p:sp>
          <p:nvSpPr>
            <p:cNvPr id="694301" name="Line 29"/>
            <p:cNvSpPr>
              <a:spLocks noChangeShapeType="1"/>
            </p:cNvSpPr>
            <p:nvPr/>
          </p:nvSpPr>
          <p:spPr bwMode="auto">
            <a:xfrm flipH="1">
              <a:off x="1129" y="3114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694302" name="Line 30"/>
            <p:cNvSpPr>
              <a:spLocks noChangeShapeType="1"/>
            </p:cNvSpPr>
            <p:nvPr/>
          </p:nvSpPr>
          <p:spPr bwMode="auto">
            <a:xfrm>
              <a:off x="1669" y="3108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694305" name="Line 33"/>
            <p:cNvSpPr>
              <a:spLocks noChangeShapeType="1"/>
            </p:cNvSpPr>
            <p:nvPr/>
          </p:nvSpPr>
          <p:spPr bwMode="auto">
            <a:xfrm flipH="1">
              <a:off x="1651" y="2361"/>
              <a:ext cx="568" cy="39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CF5A-AD2C-44BB-9088-6458F75E5072}" type="slidenum">
              <a:rPr lang="en-US" altLang="nl-NL"/>
              <a:pPr/>
              <a:t>22</a:t>
            </a:fld>
            <a:endParaRPr lang="en-US" altLang="nl-NL"/>
          </a:p>
        </p:txBody>
      </p:sp>
      <p:sp>
        <p:nvSpPr>
          <p:cNvPr id="696322" name="Text Box 2"/>
          <p:cNvSpPr txBox="1">
            <a:spLocks noChangeArrowheads="1"/>
          </p:cNvSpPr>
          <p:nvPr/>
        </p:nvSpPr>
        <p:spPr bwMode="auto">
          <a:xfrm>
            <a:off x="315913" y="554038"/>
            <a:ext cx="80851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Using recursion, a suitable new type to represent such binary trees can be declared by:</a:t>
            </a:r>
          </a:p>
        </p:txBody>
      </p:sp>
      <p:sp>
        <p:nvSpPr>
          <p:cNvPr id="696323" name="Text Box 3"/>
          <p:cNvSpPr txBox="1">
            <a:spLocks noChangeArrowheads="1"/>
          </p:cNvSpPr>
          <p:nvPr/>
        </p:nvSpPr>
        <p:spPr bwMode="auto">
          <a:xfrm>
            <a:off x="315913" y="3505200"/>
            <a:ext cx="80851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For example, the tree on the previous slide would be represented as follows:</a:t>
            </a:r>
          </a:p>
        </p:txBody>
      </p:sp>
      <p:sp>
        <p:nvSpPr>
          <p:cNvPr id="696324" name="Text Box 4"/>
          <p:cNvSpPr txBox="1">
            <a:spLocks noChangeArrowheads="1"/>
          </p:cNvSpPr>
          <p:nvPr/>
        </p:nvSpPr>
        <p:spPr bwMode="auto">
          <a:xfrm>
            <a:off x="1706563" y="2049469"/>
            <a:ext cx="5763116" cy="9048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data Tree = Leaf Int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| Node Tree Int Tree</a:t>
            </a:r>
          </a:p>
        </p:txBody>
      </p:sp>
      <p:sp>
        <p:nvSpPr>
          <p:cNvPr id="696325" name="Text Box 5"/>
          <p:cNvSpPr txBox="1">
            <a:spLocks noChangeArrowheads="1"/>
          </p:cNvSpPr>
          <p:nvPr/>
        </p:nvSpPr>
        <p:spPr bwMode="auto">
          <a:xfrm>
            <a:off x="1706563" y="4999905"/>
            <a:ext cx="5949064" cy="13111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Node (Node (Leaf 1) 3 (Leaf 4))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5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(Node (Leaf 6) 7 (Leaf 9))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B65B-BCE6-4743-9256-0619C268074B}" type="slidenum">
              <a:rPr lang="en-US" altLang="nl-NL"/>
              <a:pPr/>
              <a:t>23</a:t>
            </a:fld>
            <a:endParaRPr lang="en-US" altLang="nl-NL"/>
          </a:p>
        </p:txBody>
      </p:sp>
      <p:sp>
        <p:nvSpPr>
          <p:cNvPr id="714754" name="Text Box 2"/>
          <p:cNvSpPr txBox="1">
            <a:spLocks noChangeArrowheads="1"/>
          </p:cNvSpPr>
          <p:nvPr/>
        </p:nvSpPr>
        <p:spPr bwMode="auto">
          <a:xfrm>
            <a:off x="255588" y="496888"/>
            <a:ext cx="8724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We can now define a function that decides if a given integer occurs in a binary tree:</a:t>
            </a:r>
          </a:p>
        </p:txBody>
      </p:sp>
      <p:sp>
        <p:nvSpPr>
          <p:cNvPr id="714756" name="Text Box 4"/>
          <p:cNvSpPr txBox="1">
            <a:spLocks noChangeArrowheads="1"/>
          </p:cNvSpPr>
          <p:nvPr/>
        </p:nvSpPr>
        <p:spPr bwMode="auto">
          <a:xfrm>
            <a:off x="674688" y="1987501"/>
            <a:ext cx="8042586" cy="23083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occurs               :: Int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Tree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Bool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occurs m (Leaf n)     = m==n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occurs m (Node l n r) = m==n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           || occurs m l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           || occurs m r</a:t>
            </a:r>
          </a:p>
        </p:txBody>
      </p:sp>
      <p:sp>
        <p:nvSpPr>
          <p:cNvPr id="714758" name="Text Box 6"/>
          <p:cNvSpPr txBox="1">
            <a:spLocks noChangeArrowheads="1"/>
          </p:cNvSpPr>
          <p:nvPr/>
        </p:nvSpPr>
        <p:spPr bwMode="auto">
          <a:xfrm>
            <a:off x="371475" y="5116513"/>
            <a:ext cx="84550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But… in the worst case, when the integer does not occur, this function traverses the entire tree.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434B-75B1-4849-9279-492CE3C7530F}" type="slidenum">
              <a:rPr lang="en-US" altLang="nl-NL"/>
              <a:pPr/>
              <a:t>24</a:t>
            </a:fld>
            <a:endParaRPr lang="en-US" altLang="nl-NL"/>
          </a:p>
        </p:txBody>
      </p:sp>
      <p:sp>
        <p:nvSpPr>
          <p:cNvPr id="699394" name="Text Box 2"/>
          <p:cNvSpPr txBox="1">
            <a:spLocks noChangeArrowheads="1"/>
          </p:cNvSpPr>
          <p:nvPr/>
        </p:nvSpPr>
        <p:spPr bwMode="auto">
          <a:xfrm>
            <a:off x="279400" y="485775"/>
            <a:ext cx="8480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Now consider the function </a:t>
            </a:r>
            <a:r>
              <a:rPr lang="en-US" altLang="nl-NL" u="sng"/>
              <a:t>flatten</a:t>
            </a:r>
            <a:r>
              <a:rPr lang="en-US" altLang="nl-NL"/>
              <a:t> that returns the list of all the integers contained in a tree:</a:t>
            </a:r>
          </a:p>
        </p:txBody>
      </p:sp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1154113" y="2038301"/>
            <a:ext cx="6809878" cy="23083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flatten             :: Tree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[Int]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flatten (Leaf n)     = [n]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flatten (Node l n r) = flatten l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          ++ [n]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          ++ flatten r</a:t>
            </a:r>
          </a:p>
        </p:txBody>
      </p:sp>
      <p:sp>
        <p:nvSpPr>
          <p:cNvPr id="699399" name="Text Box 7"/>
          <p:cNvSpPr txBox="1">
            <a:spLocks noChangeArrowheads="1"/>
          </p:cNvSpPr>
          <p:nvPr/>
        </p:nvSpPr>
        <p:spPr bwMode="auto">
          <a:xfrm>
            <a:off x="279400" y="4954588"/>
            <a:ext cx="8294688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A tree is a </a:t>
            </a:r>
            <a:r>
              <a:rPr lang="en-US" altLang="nl-NL" u="sng"/>
              <a:t>search tree</a:t>
            </a:r>
            <a:r>
              <a:rPr lang="en-US" altLang="nl-NL"/>
              <a:t> if it flattens to a list that is ordered.  Our example tree is a search tree, as it flattens to the ordered list [1,3,4,5,6,7,9].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0F52B-FE66-44D4-8EB1-32E88C94B989}" type="slidenum">
              <a:rPr lang="en-US" altLang="nl-NL"/>
              <a:pPr/>
              <a:t>25</a:t>
            </a:fld>
            <a:endParaRPr lang="en-US" altLang="nl-NL"/>
          </a:p>
        </p:txBody>
      </p:sp>
      <p:sp>
        <p:nvSpPr>
          <p:cNvPr id="715778" name="Text Box 2"/>
          <p:cNvSpPr txBox="1">
            <a:spLocks noChangeArrowheads="1"/>
          </p:cNvSpPr>
          <p:nvPr/>
        </p:nvSpPr>
        <p:spPr bwMode="auto">
          <a:xfrm>
            <a:off x="255588" y="447675"/>
            <a:ext cx="86074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Search trees have the important property that when trying to find a value in a tree we can always decide which of the two sub-trees it may occur in:</a:t>
            </a:r>
          </a:p>
        </p:txBody>
      </p:sp>
      <p:sp>
        <p:nvSpPr>
          <p:cNvPr id="715780" name="Text Box 4"/>
          <p:cNvSpPr txBox="1">
            <a:spLocks noChangeArrowheads="1"/>
          </p:cNvSpPr>
          <p:nvPr/>
        </p:nvSpPr>
        <p:spPr bwMode="auto">
          <a:xfrm>
            <a:off x="323850" y="5348288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This new definition is more </a:t>
            </a:r>
            <a:r>
              <a:rPr lang="en-US" altLang="nl-NL" u="sng"/>
              <a:t>efficient</a:t>
            </a:r>
            <a:r>
              <a:rPr lang="en-US" altLang="nl-NL"/>
              <a:t>, because it only traverses one path down the tree.</a:t>
            </a:r>
          </a:p>
        </p:txBody>
      </p:sp>
      <p:sp>
        <p:nvSpPr>
          <p:cNvPr id="715781" name="Text Box 5"/>
          <p:cNvSpPr txBox="1">
            <a:spLocks noChangeArrowheads="1"/>
          </p:cNvSpPr>
          <p:nvPr/>
        </p:nvSpPr>
        <p:spPr bwMode="auto">
          <a:xfrm>
            <a:off x="730250" y="2484389"/>
            <a:ext cx="7808548" cy="23083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occurs m (Leaf n)            = m==n</a:t>
            </a:r>
          </a:p>
          <a:p>
            <a:pPr>
              <a:lnSpc>
                <a:spcPct val="15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occurs m (Node l n r) | m==n = True</a:t>
            </a:r>
          </a:p>
          <a:p>
            <a:pPr>
              <a:lnSpc>
                <a:spcPct val="15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         | m&lt;n  = occurs m l</a:t>
            </a:r>
          </a:p>
          <a:p>
            <a:pPr>
              <a:lnSpc>
                <a:spcPct val="15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         | m&gt;n  = occurs m 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Exercises</a:t>
            </a:r>
          </a:p>
        </p:txBody>
      </p:sp>
      <p:sp>
        <p:nvSpPr>
          <p:cNvPr id="12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3C4D-2711-4140-91AE-3ED87B87BEDD}" type="slidenum">
              <a:rPr lang="en-US" altLang="nl-NL"/>
              <a:pPr/>
              <a:t>26</a:t>
            </a:fld>
            <a:endParaRPr lang="en-US" altLang="nl-NL"/>
          </a:p>
        </p:txBody>
      </p:sp>
      <p:grpSp>
        <p:nvGrpSpPr>
          <p:cNvPr id="717827" name="Group 3"/>
          <p:cNvGrpSpPr>
            <a:grpSpLocks/>
          </p:cNvGrpSpPr>
          <p:nvPr/>
        </p:nvGrpSpPr>
        <p:grpSpPr bwMode="auto">
          <a:xfrm>
            <a:off x="393700" y="1771650"/>
            <a:ext cx="8521700" cy="946150"/>
            <a:chOff x="275" y="1928"/>
            <a:chExt cx="5314" cy="596"/>
          </a:xfrm>
        </p:grpSpPr>
        <p:sp>
          <p:nvSpPr>
            <p:cNvPr id="717828" name="Text Box 4"/>
            <p:cNvSpPr txBox="1">
              <a:spLocks noChangeArrowheads="1"/>
            </p:cNvSpPr>
            <p:nvPr/>
          </p:nvSpPr>
          <p:spPr bwMode="auto">
            <a:xfrm>
              <a:off x="275" y="1928"/>
              <a:ext cx="4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>
                  <a:solidFill>
                    <a:schemeClr val="accent2"/>
                  </a:solidFill>
                </a:rPr>
                <a:t>(1)</a:t>
              </a:r>
            </a:p>
          </p:txBody>
        </p:sp>
        <p:sp>
          <p:nvSpPr>
            <p:cNvPr id="717829" name="Text Box 5"/>
            <p:cNvSpPr txBox="1">
              <a:spLocks noChangeArrowheads="1"/>
            </p:cNvSpPr>
            <p:nvPr/>
          </p:nvSpPr>
          <p:spPr bwMode="auto">
            <a:xfrm>
              <a:off x="702" y="1928"/>
              <a:ext cx="4887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nl-NL"/>
                <a:t>Using recursion and the function add, define a function that </a:t>
              </a:r>
              <a:r>
                <a:rPr lang="en-US" altLang="nl-NL" u="sng"/>
                <a:t>multiplies</a:t>
              </a:r>
              <a:r>
                <a:rPr lang="en-US" altLang="nl-NL"/>
                <a:t> two natural numbers.</a:t>
              </a:r>
            </a:p>
          </p:txBody>
        </p:sp>
      </p:grpSp>
      <p:grpSp>
        <p:nvGrpSpPr>
          <p:cNvPr id="717830" name="Group 6"/>
          <p:cNvGrpSpPr>
            <a:grpSpLocks/>
          </p:cNvGrpSpPr>
          <p:nvPr/>
        </p:nvGrpSpPr>
        <p:grpSpPr bwMode="auto">
          <a:xfrm>
            <a:off x="396875" y="3338513"/>
            <a:ext cx="8510588" cy="946150"/>
            <a:chOff x="316" y="3045"/>
            <a:chExt cx="5314" cy="596"/>
          </a:xfrm>
        </p:grpSpPr>
        <p:sp>
          <p:nvSpPr>
            <p:cNvPr id="717831" name="Text Box 7"/>
            <p:cNvSpPr txBox="1">
              <a:spLocks noChangeArrowheads="1"/>
            </p:cNvSpPr>
            <p:nvPr/>
          </p:nvSpPr>
          <p:spPr bwMode="auto">
            <a:xfrm>
              <a:off x="316" y="3045"/>
              <a:ext cx="4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>
                  <a:solidFill>
                    <a:schemeClr val="accent2"/>
                  </a:solidFill>
                </a:rPr>
                <a:t>(2)</a:t>
              </a:r>
            </a:p>
          </p:txBody>
        </p:sp>
        <p:sp>
          <p:nvSpPr>
            <p:cNvPr id="717832" name="Text Box 8"/>
            <p:cNvSpPr txBox="1">
              <a:spLocks noChangeArrowheads="1"/>
            </p:cNvSpPr>
            <p:nvPr/>
          </p:nvSpPr>
          <p:spPr bwMode="auto">
            <a:xfrm>
              <a:off x="744" y="3045"/>
              <a:ext cx="488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nl-NL"/>
                <a:t>Define a suitable function </a:t>
              </a:r>
              <a:r>
                <a:rPr lang="en-US" altLang="nl-NL" u="sng"/>
                <a:t>fold</a:t>
              </a:r>
              <a:r>
                <a:rPr lang="en-US" altLang="nl-NL"/>
                <a:t> for expressions, and give a few examples of its use.</a:t>
              </a:r>
            </a:p>
          </p:txBody>
        </p:sp>
      </p:grpSp>
      <p:grpSp>
        <p:nvGrpSpPr>
          <p:cNvPr id="717833" name="Group 9"/>
          <p:cNvGrpSpPr>
            <a:grpSpLocks/>
          </p:cNvGrpSpPr>
          <p:nvPr/>
        </p:nvGrpSpPr>
        <p:grpSpPr bwMode="auto">
          <a:xfrm>
            <a:off x="393700" y="4905375"/>
            <a:ext cx="8439150" cy="1373188"/>
            <a:chOff x="314" y="3520"/>
            <a:chExt cx="5316" cy="865"/>
          </a:xfrm>
        </p:grpSpPr>
        <p:sp>
          <p:nvSpPr>
            <p:cNvPr id="717834" name="Text Box 10"/>
            <p:cNvSpPr txBox="1">
              <a:spLocks noChangeArrowheads="1"/>
            </p:cNvSpPr>
            <p:nvPr/>
          </p:nvSpPr>
          <p:spPr bwMode="auto">
            <a:xfrm>
              <a:off x="314" y="3520"/>
              <a:ext cx="4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>
                  <a:solidFill>
                    <a:schemeClr val="accent2"/>
                  </a:solidFill>
                </a:rPr>
                <a:t>(3)</a:t>
              </a:r>
            </a:p>
          </p:txBody>
        </p:sp>
        <p:sp>
          <p:nvSpPr>
            <p:cNvPr id="717835" name="Text Box 11"/>
            <p:cNvSpPr txBox="1">
              <a:spLocks noChangeArrowheads="1"/>
            </p:cNvSpPr>
            <p:nvPr/>
          </p:nvSpPr>
          <p:spPr bwMode="auto">
            <a:xfrm>
              <a:off x="743" y="3520"/>
              <a:ext cx="4887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nl-NL"/>
                <a:t>A binary tree is </a:t>
              </a:r>
              <a:r>
                <a:rPr lang="en-US" altLang="nl-NL" u="sng"/>
                <a:t>complete</a:t>
              </a:r>
              <a:r>
                <a:rPr lang="en-US" altLang="nl-NL"/>
                <a:t> if the two sub-trees of every node are of equal size.  Define a function that decides if a binary tree is complete.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3413-7AA6-4FA9-840D-3D34F87946A7}" type="slidenum">
              <a:rPr lang="en-US" altLang="nl-NL"/>
              <a:pPr/>
              <a:t>2</a:t>
            </a:fld>
            <a:endParaRPr lang="en-US" altLang="nl-NL"/>
          </a:p>
        </p:txBody>
      </p:sp>
      <p:sp>
        <p:nvSpPr>
          <p:cNvPr id="655362" name="Text Box 2"/>
          <p:cNvSpPr txBox="1">
            <a:spLocks noChangeArrowheads="1"/>
          </p:cNvSpPr>
          <p:nvPr/>
        </p:nvSpPr>
        <p:spPr bwMode="auto">
          <a:xfrm>
            <a:off x="314325" y="468313"/>
            <a:ext cx="83375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Type declarations can be used to make other types easier to read.  For example, given</a:t>
            </a:r>
          </a:p>
        </p:txBody>
      </p:sp>
      <p:sp>
        <p:nvSpPr>
          <p:cNvPr id="655363" name="Text Box 3"/>
          <p:cNvSpPr txBox="1">
            <a:spLocks noChangeArrowheads="1"/>
          </p:cNvSpPr>
          <p:nvPr/>
        </p:nvSpPr>
        <p:spPr bwMode="auto">
          <a:xfrm>
            <a:off x="1544638" y="4215815"/>
            <a:ext cx="4392549" cy="21236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origin    :: Pos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origin     = (0,0)</a:t>
            </a:r>
          </a:p>
          <a:p>
            <a:pPr>
              <a:lnSpc>
                <a:spcPct val="110000"/>
              </a:lnSpc>
            </a:pPr>
            <a:endParaRPr lang="en-US" altLang="nl-NL" sz="240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left      :: Pos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Pos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left (x,y) = (x-1,y)</a:t>
            </a:r>
          </a:p>
        </p:txBody>
      </p:sp>
      <p:sp>
        <p:nvSpPr>
          <p:cNvPr id="655364" name="Text Box 4"/>
          <p:cNvSpPr txBox="1">
            <a:spLocks noChangeArrowheads="1"/>
          </p:cNvSpPr>
          <p:nvPr/>
        </p:nvSpPr>
        <p:spPr bwMode="auto">
          <a:xfrm>
            <a:off x="1544638" y="2029471"/>
            <a:ext cx="3903633" cy="4638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type Pos = (Int,Int)</a:t>
            </a:r>
          </a:p>
        </p:txBody>
      </p:sp>
      <p:sp>
        <p:nvSpPr>
          <p:cNvPr id="655365" name="Text Box 5"/>
          <p:cNvSpPr txBox="1">
            <a:spLocks noChangeArrowheads="1"/>
          </p:cNvSpPr>
          <p:nvPr/>
        </p:nvSpPr>
        <p:spPr bwMode="auto">
          <a:xfrm>
            <a:off x="314325" y="3108325"/>
            <a:ext cx="2509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we can define: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05EE-B388-492B-B688-5F91780BC226}" type="slidenum">
              <a:rPr lang="en-US" altLang="nl-NL"/>
              <a:pPr/>
              <a:t>3</a:t>
            </a:fld>
            <a:endParaRPr lang="en-US" altLang="nl-NL"/>
          </a:p>
        </p:txBody>
      </p:sp>
      <p:sp>
        <p:nvSpPr>
          <p:cNvPr id="665602" name="Text Box 2"/>
          <p:cNvSpPr txBox="1">
            <a:spLocks noChangeArrowheads="1"/>
          </p:cNvSpPr>
          <p:nvPr/>
        </p:nvSpPr>
        <p:spPr bwMode="auto">
          <a:xfrm>
            <a:off x="323850" y="455613"/>
            <a:ext cx="85105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Like function definitions, type declarations can also have </a:t>
            </a:r>
            <a:r>
              <a:rPr lang="en-US" altLang="nl-NL" u="sng"/>
              <a:t>parameters</a:t>
            </a:r>
            <a:r>
              <a:rPr lang="en-US" altLang="nl-NL"/>
              <a:t>.  For example, given</a:t>
            </a:r>
          </a:p>
        </p:txBody>
      </p:sp>
      <p:sp>
        <p:nvSpPr>
          <p:cNvPr id="665603" name="Text Box 3"/>
          <p:cNvSpPr txBox="1">
            <a:spLocks noChangeArrowheads="1"/>
          </p:cNvSpPr>
          <p:nvPr/>
        </p:nvSpPr>
        <p:spPr bwMode="auto">
          <a:xfrm>
            <a:off x="1493838" y="2016771"/>
            <a:ext cx="3717684" cy="4638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type Pair a = (a,a)</a:t>
            </a:r>
          </a:p>
        </p:txBody>
      </p:sp>
      <p:sp>
        <p:nvSpPr>
          <p:cNvPr id="665605" name="Text Box 5"/>
          <p:cNvSpPr txBox="1">
            <a:spLocks noChangeArrowheads="1"/>
          </p:cNvSpPr>
          <p:nvPr/>
        </p:nvSpPr>
        <p:spPr bwMode="auto">
          <a:xfrm>
            <a:off x="323850" y="3095625"/>
            <a:ext cx="2511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we can define:</a:t>
            </a:r>
          </a:p>
        </p:txBody>
      </p:sp>
      <p:sp>
        <p:nvSpPr>
          <p:cNvPr id="665607" name="Text Box 7"/>
          <p:cNvSpPr txBox="1">
            <a:spLocks noChangeArrowheads="1"/>
          </p:cNvSpPr>
          <p:nvPr/>
        </p:nvSpPr>
        <p:spPr bwMode="auto">
          <a:xfrm>
            <a:off x="1493838" y="4203115"/>
            <a:ext cx="5322291" cy="21236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mult      :: Pair Int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Int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mult (m,n) = m*n</a:t>
            </a:r>
          </a:p>
          <a:p>
            <a:pPr>
              <a:lnSpc>
                <a:spcPct val="110000"/>
              </a:lnSpc>
            </a:pPr>
            <a:endParaRPr lang="en-US" altLang="nl-NL" sz="240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copy      :: a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Pair a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copy x     = (x,x)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A1130-EB0E-47D3-A4B7-857DB2F4DED4}" type="slidenum">
              <a:rPr lang="en-US" altLang="nl-NL"/>
              <a:pPr/>
              <a:t>4</a:t>
            </a:fld>
            <a:endParaRPr lang="en-US" altLang="nl-NL"/>
          </a:p>
        </p:txBody>
      </p:sp>
      <p:sp>
        <p:nvSpPr>
          <p:cNvPr id="660482" name="Text Box 2"/>
          <p:cNvSpPr txBox="1">
            <a:spLocks noChangeArrowheads="1"/>
          </p:cNvSpPr>
          <p:nvPr/>
        </p:nvSpPr>
        <p:spPr bwMode="auto">
          <a:xfrm>
            <a:off x="314325" y="531813"/>
            <a:ext cx="851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Type declarations can be nested:</a:t>
            </a:r>
          </a:p>
        </p:txBody>
      </p:sp>
      <p:sp>
        <p:nvSpPr>
          <p:cNvPr id="660483" name="Text Box 3"/>
          <p:cNvSpPr txBox="1">
            <a:spLocks noChangeArrowheads="1"/>
          </p:cNvSpPr>
          <p:nvPr/>
        </p:nvSpPr>
        <p:spPr bwMode="auto">
          <a:xfrm>
            <a:off x="1471613" y="1883643"/>
            <a:ext cx="4575175" cy="13111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type Pos   = (Int,Int)</a:t>
            </a:r>
          </a:p>
          <a:p>
            <a:pPr>
              <a:lnSpc>
                <a:spcPct val="110000"/>
              </a:lnSpc>
            </a:pPr>
            <a:endParaRPr lang="en-US" altLang="nl-NL" sz="240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type Trans = Pos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Pos</a:t>
            </a:r>
          </a:p>
        </p:txBody>
      </p:sp>
      <p:sp>
        <p:nvSpPr>
          <p:cNvPr id="660484" name="Text Box 4"/>
          <p:cNvSpPr txBox="1">
            <a:spLocks noChangeArrowheads="1"/>
          </p:cNvSpPr>
          <p:nvPr/>
        </p:nvSpPr>
        <p:spPr bwMode="auto">
          <a:xfrm>
            <a:off x="314325" y="4027488"/>
            <a:ext cx="5937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However, they cannot be recursive:</a:t>
            </a:r>
          </a:p>
        </p:txBody>
      </p:sp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1471613" y="5401321"/>
            <a:ext cx="4647426" cy="4638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type Tree = (Int,[Tree])</a:t>
            </a:r>
          </a:p>
        </p:txBody>
      </p:sp>
      <p:grpSp>
        <p:nvGrpSpPr>
          <p:cNvPr id="660492" name="Group 12"/>
          <p:cNvGrpSpPr>
            <a:grpSpLocks/>
          </p:cNvGrpSpPr>
          <p:nvPr/>
        </p:nvGrpSpPr>
        <p:grpSpPr bwMode="auto">
          <a:xfrm>
            <a:off x="7019925" y="5378450"/>
            <a:ext cx="455613" cy="457200"/>
            <a:chOff x="1085" y="3117"/>
            <a:chExt cx="411" cy="416"/>
          </a:xfrm>
        </p:grpSpPr>
        <p:sp>
          <p:nvSpPr>
            <p:cNvPr id="660493" name="Line 13"/>
            <p:cNvSpPr>
              <a:spLocks noChangeShapeType="1"/>
            </p:cNvSpPr>
            <p:nvPr/>
          </p:nvSpPr>
          <p:spPr bwMode="auto">
            <a:xfrm>
              <a:off x="1091" y="3117"/>
              <a:ext cx="405" cy="406"/>
            </a:xfrm>
            <a:prstGeom prst="line">
              <a:avLst/>
            </a:prstGeom>
            <a:noFill/>
            <a:ln w="12700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660494" name="Line 14"/>
            <p:cNvSpPr>
              <a:spLocks noChangeShapeType="1"/>
            </p:cNvSpPr>
            <p:nvPr/>
          </p:nvSpPr>
          <p:spPr bwMode="auto">
            <a:xfrm flipH="1">
              <a:off x="1085" y="3127"/>
              <a:ext cx="405" cy="406"/>
            </a:xfrm>
            <a:prstGeom prst="line">
              <a:avLst/>
            </a:prstGeom>
            <a:noFill/>
            <a:ln w="12700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  <p:grpSp>
        <p:nvGrpSpPr>
          <p:cNvPr id="660498" name="Group 18"/>
          <p:cNvGrpSpPr>
            <a:grpSpLocks/>
          </p:cNvGrpSpPr>
          <p:nvPr/>
        </p:nvGrpSpPr>
        <p:grpSpPr bwMode="auto">
          <a:xfrm>
            <a:off x="6911975" y="2322513"/>
            <a:ext cx="671513" cy="446087"/>
            <a:chOff x="958" y="3028"/>
            <a:chExt cx="604" cy="406"/>
          </a:xfrm>
        </p:grpSpPr>
        <p:sp>
          <p:nvSpPr>
            <p:cNvPr id="660499" name="Line 19"/>
            <p:cNvSpPr>
              <a:spLocks noChangeShapeType="1"/>
            </p:cNvSpPr>
            <p:nvPr/>
          </p:nvSpPr>
          <p:spPr bwMode="auto">
            <a:xfrm flipH="1">
              <a:off x="1157" y="3028"/>
              <a:ext cx="405" cy="406"/>
            </a:xfrm>
            <a:prstGeom prst="line">
              <a:avLst/>
            </a:prstGeom>
            <a:noFill/>
            <a:ln w="127000" cap="sq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660500" name="Line 20"/>
            <p:cNvSpPr>
              <a:spLocks noChangeShapeType="1"/>
            </p:cNvSpPr>
            <p:nvPr/>
          </p:nvSpPr>
          <p:spPr bwMode="auto">
            <a:xfrm>
              <a:off x="958" y="3242"/>
              <a:ext cx="187" cy="187"/>
            </a:xfrm>
            <a:prstGeom prst="line">
              <a:avLst/>
            </a:prstGeom>
            <a:noFill/>
            <a:ln w="127000" cap="sq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Data Declarations</a:t>
            </a:r>
          </a:p>
        </p:txBody>
      </p:sp>
      <p:sp>
        <p:nvSpPr>
          <p:cNvPr id="6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97F2-CFEF-4221-90F6-3CCF8F77903F}" type="slidenum">
              <a:rPr lang="en-US" altLang="nl-NL"/>
              <a:pPr/>
              <a:t>5</a:t>
            </a:fld>
            <a:endParaRPr lang="en-US" altLang="nl-NL"/>
          </a:p>
        </p:txBody>
      </p:sp>
      <p:sp>
        <p:nvSpPr>
          <p:cNvPr id="667651" name="Text Box 3"/>
          <p:cNvSpPr txBox="1">
            <a:spLocks noChangeArrowheads="1"/>
          </p:cNvSpPr>
          <p:nvPr/>
        </p:nvSpPr>
        <p:spPr bwMode="auto">
          <a:xfrm>
            <a:off x="414338" y="1677988"/>
            <a:ext cx="83899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A completely new type can be defined by specifying its values using a </a:t>
            </a:r>
            <a:r>
              <a:rPr lang="en-US" altLang="nl-NL" u="sng"/>
              <a:t>data declaration</a:t>
            </a:r>
            <a:r>
              <a:rPr lang="en-US" altLang="nl-NL"/>
              <a:t>.</a:t>
            </a:r>
          </a:p>
        </p:txBody>
      </p:sp>
      <p:sp>
        <p:nvSpPr>
          <p:cNvPr id="667652" name="Text Box 4"/>
          <p:cNvSpPr txBox="1">
            <a:spLocks noChangeArrowheads="1"/>
          </p:cNvSpPr>
          <p:nvPr/>
        </p:nvSpPr>
        <p:spPr bwMode="auto">
          <a:xfrm>
            <a:off x="1544638" y="3669359"/>
            <a:ext cx="4647426" cy="4638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data Bool = False | True</a:t>
            </a:r>
          </a:p>
        </p:txBody>
      </p:sp>
      <p:sp>
        <p:nvSpPr>
          <p:cNvPr id="667653" name="AutoShape 5"/>
          <p:cNvSpPr>
            <a:spLocks noChangeArrowheads="1"/>
          </p:cNvSpPr>
          <p:nvPr/>
        </p:nvSpPr>
        <p:spPr bwMode="auto">
          <a:xfrm>
            <a:off x="1296988" y="5165725"/>
            <a:ext cx="5002212" cy="1028700"/>
          </a:xfrm>
          <a:prstGeom prst="wedgeRoundRectCallout">
            <a:avLst>
              <a:gd name="adj1" fmla="val -21532"/>
              <a:gd name="adj2" fmla="val -9614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nl-NL"/>
              <a:t>Bool is a new type, with two new values False and True.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BBFC-0A30-4809-B1AE-7A3F6513CF60}" type="slidenum">
              <a:rPr lang="en-US" altLang="nl-NL"/>
              <a:pPr/>
              <a:t>6</a:t>
            </a:fld>
            <a:endParaRPr lang="en-US" altLang="nl-NL"/>
          </a:p>
        </p:txBody>
      </p:sp>
      <p:sp>
        <p:nvSpPr>
          <p:cNvPr id="674818" name="Text Box 2"/>
          <p:cNvSpPr txBox="1">
            <a:spLocks noChangeArrowheads="1"/>
          </p:cNvSpPr>
          <p:nvPr/>
        </p:nvSpPr>
        <p:spPr bwMode="auto">
          <a:xfrm>
            <a:off x="377825" y="471488"/>
            <a:ext cx="104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/>
              <a:t>Note:</a:t>
            </a:r>
          </a:p>
        </p:txBody>
      </p:sp>
      <p:sp>
        <p:nvSpPr>
          <p:cNvPr id="674819" name="Rectangle 3"/>
          <p:cNvSpPr>
            <a:spLocks noChangeArrowheads="1"/>
          </p:cNvSpPr>
          <p:nvPr/>
        </p:nvSpPr>
        <p:spPr bwMode="auto">
          <a:xfrm>
            <a:off x="469900" y="1554163"/>
            <a:ext cx="8056563" cy="43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The two values False and True are called the </a:t>
            </a:r>
            <a:r>
              <a:rPr lang="en-US" altLang="nl-NL" u="sng"/>
              <a:t>constructors</a:t>
            </a:r>
            <a:r>
              <a:rPr lang="en-US" altLang="nl-NL"/>
              <a:t> for the type Bool.</a:t>
            </a:r>
          </a:p>
          <a:p>
            <a:endParaRPr lang="en-US" altLang="nl-NL"/>
          </a:p>
          <a:p>
            <a:r>
              <a:rPr lang="en-US" altLang="nl-NL"/>
              <a:t>Type and constructor names must begin with an upper-case letter.</a:t>
            </a:r>
          </a:p>
          <a:p>
            <a:endParaRPr lang="en-US" altLang="nl-NL"/>
          </a:p>
          <a:p>
            <a:r>
              <a:rPr lang="en-US" altLang="nl-NL"/>
              <a:t>Data declarations are similar to context free grammars.  The former specifies the values of a type, the latter the sentences of a language.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2010-074E-46DE-A720-D434441F5077}" type="slidenum">
              <a:rPr lang="en-US" altLang="nl-NL"/>
              <a:pPr/>
              <a:t>7</a:t>
            </a:fld>
            <a:endParaRPr lang="en-US" altLang="nl-NL"/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1525588" y="3568250"/>
            <a:ext cx="5949064" cy="2936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answers     :: [Answer]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answers      = [Yes,No,Unknown]</a:t>
            </a:r>
          </a:p>
          <a:p>
            <a:pPr>
              <a:lnSpc>
                <a:spcPct val="110000"/>
              </a:lnSpc>
            </a:pPr>
            <a:endParaRPr lang="en-US" altLang="nl-NL" sz="240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flip        :: Answer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Answer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flip Yes     = No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flip No      = Yes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flip Unknown = Unknown</a:t>
            </a:r>
          </a:p>
        </p:txBody>
      </p:sp>
      <p:sp>
        <p:nvSpPr>
          <p:cNvPr id="669700" name="Text Box 4"/>
          <p:cNvSpPr txBox="1">
            <a:spLocks noChangeArrowheads="1"/>
          </p:cNvSpPr>
          <p:nvPr/>
        </p:nvSpPr>
        <p:spPr bwMode="auto">
          <a:xfrm>
            <a:off x="1525588" y="1786584"/>
            <a:ext cx="6135013" cy="4638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data Answer = Yes | No | Unknown</a:t>
            </a:r>
          </a:p>
        </p:txBody>
      </p:sp>
      <p:sp>
        <p:nvSpPr>
          <p:cNvPr id="669701" name="Text Box 5"/>
          <p:cNvSpPr txBox="1">
            <a:spLocks noChangeArrowheads="1"/>
          </p:cNvSpPr>
          <p:nvPr/>
        </p:nvSpPr>
        <p:spPr bwMode="auto">
          <a:xfrm>
            <a:off x="319088" y="2665413"/>
            <a:ext cx="2509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we can define:</a:t>
            </a:r>
          </a:p>
        </p:txBody>
      </p:sp>
      <p:sp>
        <p:nvSpPr>
          <p:cNvPr id="669702" name="Text Box 6"/>
          <p:cNvSpPr txBox="1">
            <a:spLocks noChangeArrowheads="1"/>
          </p:cNvSpPr>
          <p:nvPr/>
        </p:nvSpPr>
        <p:spPr bwMode="auto">
          <a:xfrm>
            <a:off x="319088" y="427038"/>
            <a:ext cx="85471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Values of new types can be used in the same ways as those of built in types.  For example, given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7AFE-EDC8-461C-830C-11A348A01E1C}" type="slidenum">
              <a:rPr lang="en-US" altLang="nl-NL"/>
              <a:pPr/>
              <a:t>8</a:t>
            </a:fld>
            <a:endParaRPr lang="en-US" altLang="nl-NL"/>
          </a:p>
        </p:txBody>
      </p:sp>
      <p:sp>
        <p:nvSpPr>
          <p:cNvPr id="671746" name="Text Box 2"/>
          <p:cNvSpPr txBox="1">
            <a:spLocks noChangeArrowheads="1"/>
          </p:cNvSpPr>
          <p:nvPr/>
        </p:nvSpPr>
        <p:spPr bwMode="auto">
          <a:xfrm>
            <a:off x="314325" y="493713"/>
            <a:ext cx="84502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The constructors in a data declaration can also have parameters.  For example, given</a:t>
            </a:r>
          </a:p>
        </p:txBody>
      </p:sp>
      <p:sp>
        <p:nvSpPr>
          <p:cNvPr id="671748" name="Text Box 4"/>
          <p:cNvSpPr txBox="1">
            <a:spLocks noChangeArrowheads="1"/>
          </p:cNvSpPr>
          <p:nvPr/>
        </p:nvSpPr>
        <p:spPr bwMode="auto">
          <a:xfrm>
            <a:off x="1550988" y="1801819"/>
            <a:ext cx="5577168" cy="9048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data Shape = Circle Float</a:t>
            </a:r>
          </a:p>
          <a:p>
            <a:pPr>
              <a:lnSpc>
                <a:spcPct val="110000"/>
              </a:lnSpc>
            </a:pP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           | </a:t>
            </a:r>
            <a:r>
              <a:rPr lang="en-US" altLang="nl-NL" sz="2400" dirty="0" err="1">
                <a:solidFill>
                  <a:schemeClr val="bg1"/>
                </a:solidFill>
                <a:latin typeface="Lucida Sans Typewriter" pitchFamily="49" charset="0"/>
              </a:rPr>
              <a:t>Rect</a:t>
            </a: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 Float </a:t>
            </a:r>
            <a:r>
              <a:rPr lang="en-US" altLang="nl-NL" sz="2400" dirty="0" err="1">
                <a:solidFill>
                  <a:schemeClr val="bg1"/>
                </a:solidFill>
                <a:latin typeface="Lucida Sans Typewriter" pitchFamily="49" charset="0"/>
              </a:rPr>
              <a:t>Float</a:t>
            </a:r>
            <a:endParaRPr lang="en-US" altLang="nl-NL" sz="2400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  <p:sp>
        <p:nvSpPr>
          <p:cNvPr id="671752" name="Text Box 8"/>
          <p:cNvSpPr txBox="1">
            <a:spLocks noChangeArrowheads="1"/>
          </p:cNvSpPr>
          <p:nvPr/>
        </p:nvSpPr>
        <p:spPr bwMode="auto">
          <a:xfrm>
            <a:off x="1550988" y="3942039"/>
            <a:ext cx="6066084" cy="2529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square         :: Float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Shape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square n        = Rect n n</a:t>
            </a:r>
          </a:p>
          <a:p>
            <a:pPr>
              <a:lnSpc>
                <a:spcPct val="110000"/>
              </a:lnSpc>
            </a:pPr>
            <a:endParaRPr lang="en-US" altLang="nl-NL" sz="240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area           :: Shape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Float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area (Circle r) = pi * r^2</a:t>
            </a:r>
          </a:p>
          <a:p>
            <a:pPr>
              <a:lnSpc>
                <a:spcPct val="11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area (Rect x y) = x * y</a:t>
            </a:r>
          </a:p>
        </p:txBody>
      </p:sp>
      <p:sp>
        <p:nvSpPr>
          <p:cNvPr id="671753" name="Text Box 9"/>
          <p:cNvSpPr txBox="1">
            <a:spLocks noChangeArrowheads="1"/>
          </p:cNvSpPr>
          <p:nvPr/>
        </p:nvSpPr>
        <p:spPr bwMode="auto">
          <a:xfrm>
            <a:off x="314325" y="3068638"/>
            <a:ext cx="2524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we can define: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eel">
  <a:themeElements>
    <a:clrScheme name="Elementai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ssentiee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ee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10358</TotalTime>
  <Words>1535</Words>
  <Application>Microsoft Office PowerPoint</Application>
  <PresentationFormat>Diavoorstelling (4:3)</PresentationFormat>
  <Paragraphs>220</Paragraphs>
  <Slides>27</Slides>
  <Notes>1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5" baseType="lpstr">
      <vt:lpstr>Times New Roman</vt:lpstr>
      <vt:lpstr>Arial</vt:lpstr>
      <vt:lpstr>Tahoma</vt:lpstr>
      <vt:lpstr>Arial Black</vt:lpstr>
      <vt:lpstr>Symbol</vt:lpstr>
      <vt:lpstr>Monotype Sorts</vt:lpstr>
      <vt:lpstr>Lucida Sans Typewriter</vt:lpstr>
      <vt:lpstr>Essentieel</vt:lpstr>
      <vt:lpstr>PowerPoint-presentatie</vt:lpstr>
      <vt:lpstr>Type Declarations</vt:lpstr>
      <vt:lpstr>PowerPoint-presentatie</vt:lpstr>
      <vt:lpstr>PowerPoint-presentatie</vt:lpstr>
      <vt:lpstr>PowerPoint-presentatie</vt:lpstr>
      <vt:lpstr>Data Declarations</vt:lpstr>
      <vt:lpstr>PowerPoint-presentatie</vt:lpstr>
      <vt:lpstr>PowerPoint-presentatie</vt:lpstr>
      <vt:lpstr>PowerPoint-presentatie</vt:lpstr>
      <vt:lpstr>PowerPoint-presentatie</vt:lpstr>
      <vt:lpstr>PowerPoint-presentatie</vt:lpstr>
      <vt:lpstr>Recursive Types</vt:lpstr>
      <vt:lpstr>PowerPoint-presentatie</vt:lpstr>
      <vt:lpstr>PowerPoint-presentatie</vt:lpstr>
      <vt:lpstr>PowerPoint-presentatie</vt:lpstr>
      <vt:lpstr>PowerPoint-presentatie</vt:lpstr>
      <vt:lpstr>PowerPoint-presentatie</vt:lpstr>
      <vt:lpstr>Arithmetic Expressions</vt:lpstr>
      <vt:lpstr>PowerPoint-presentatie</vt:lpstr>
      <vt:lpstr>PowerPoint-presentatie</vt:lpstr>
      <vt:lpstr>PowerPoint-presentatie</vt:lpstr>
      <vt:lpstr>Binary Trees</vt:lpstr>
      <vt:lpstr>PowerPoint-presentatie</vt:lpstr>
      <vt:lpstr>PowerPoint-presentatie</vt:lpstr>
      <vt:lpstr>PowerPoint-presentatie</vt:lpstr>
      <vt:lpstr>PowerPoint-presentatie</vt:lpstr>
      <vt:lpstr>Exercises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BusAL</cp:lastModifiedBy>
  <cp:revision>842</cp:revision>
  <cp:lastPrinted>2001-04-20T11:35:54Z</cp:lastPrinted>
  <dcterms:created xsi:type="dcterms:W3CDTF">2000-11-20T11:40:19Z</dcterms:created>
  <dcterms:modified xsi:type="dcterms:W3CDTF">2014-03-19T11:17:13Z</dcterms:modified>
</cp:coreProperties>
</file>