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>
  <p:sldMasterIdLst>
    <p:sldMasterId id="2147483681" r:id="rId1"/>
  </p:sldMasterIdLst>
  <p:notesMasterIdLst>
    <p:notesMasterId r:id="rId29"/>
  </p:notesMasterIdLst>
  <p:handoutMasterIdLst>
    <p:handoutMasterId r:id="rId30"/>
  </p:handoutMasterIdLst>
  <p:sldIdLst>
    <p:sldId id="321" r:id="rId2"/>
    <p:sldId id="282" r:id="rId3"/>
    <p:sldId id="279" r:id="rId4"/>
    <p:sldId id="297" r:id="rId5"/>
    <p:sldId id="298" r:id="rId6"/>
    <p:sldId id="300" r:id="rId7"/>
    <p:sldId id="283" r:id="rId8"/>
    <p:sldId id="284" r:id="rId9"/>
    <p:sldId id="285" r:id="rId10"/>
    <p:sldId id="288" r:id="rId11"/>
    <p:sldId id="289" r:id="rId12"/>
    <p:sldId id="304" r:id="rId13"/>
    <p:sldId id="290" r:id="rId14"/>
    <p:sldId id="317" r:id="rId15"/>
    <p:sldId id="291" r:id="rId16"/>
    <p:sldId id="292" r:id="rId17"/>
    <p:sldId id="293" r:id="rId18"/>
    <p:sldId id="294" r:id="rId19"/>
    <p:sldId id="295" r:id="rId20"/>
    <p:sldId id="305" r:id="rId21"/>
    <p:sldId id="306" r:id="rId22"/>
    <p:sldId id="307" r:id="rId23"/>
    <p:sldId id="315" r:id="rId24"/>
    <p:sldId id="309" r:id="rId25"/>
    <p:sldId id="310" r:id="rId26"/>
    <p:sldId id="318" r:id="rId27"/>
    <p:sldId id="320" r:id="rId28"/>
  </p:sldIdLst>
  <p:sldSz cx="9144000" cy="6858000" type="screen4x3"/>
  <p:notesSz cx="6996113" cy="9282113"/>
  <p:embeddedFontLst>
    <p:embeddedFont>
      <p:font typeface="Tahoma" panose="020B0604030504040204" pitchFamily="34" charset="0"/>
      <p:regular r:id="rId31"/>
      <p:bold r:id="rId32"/>
    </p:embeddedFont>
    <p:embeddedFont>
      <p:font typeface="Lucida Sans Typewriter" panose="020B0509030504030204" pitchFamily="49" charset="0"/>
      <p:regular r:id="rId33"/>
      <p:bold r:id="rId34"/>
      <p:italic r:id="rId35"/>
      <p:boldItalic r:id="rId36"/>
    </p:embeddedFont>
    <p:embeddedFont>
      <p:font typeface="Arial Black" panose="020B0A04020102020204" pitchFamily="34" charset="0"/>
      <p:bold r:id="rId37"/>
    </p:embeddedFont>
    <p:embeddedFont>
      <p:font typeface="Monotype Sorts" panose="020B0604020202020204"/>
      <p:regular r:id="rId38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2787"/>
    <p:restoredTop sz="90935" autoAdjust="0"/>
  </p:normalViewPr>
  <p:slideViewPr>
    <p:cSldViewPr snapToGrid="0">
      <p:cViewPr varScale="1">
        <p:scale>
          <a:sx n="80" d="100"/>
          <a:sy n="80" d="100"/>
        </p:scale>
        <p:origin x="-147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346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2923"/>
        <p:guide pos="22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07" tIns="46504" rIns="93007" bIns="46504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 altLang="nl-NL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05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07" tIns="46504" rIns="93007" bIns="4650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 altLang="nl-NL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05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07" tIns="46504" rIns="93007" bIns="46504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 altLang="nl-NL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18563"/>
            <a:ext cx="30305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07" tIns="46504" rIns="93007" bIns="4650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AF4B7649-19F3-4FD9-A325-988E4ABABC14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612167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8313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990" tIns="42995" rIns="85990" bIns="42995" numCol="1" anchor="t" anchorCtr="0" compatLnSpc="1">
            <a:prstTxWarp prst="textNoShape">
              <a:avLst/>
            </a:prstTxWarp>
          </a:bodyPr>
          <a:lstStyle>
            <a:lvl1pPr defTabSz="860425">
              <a:defRPr sz="1100"/>
            </a:lvl1pPr>
          </a:lstStyle>
          <a:p>
            <a:endParaRPr lang="en-US" altLang="nl-NL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3984625" y="0"/>
            <a:ext cx="3008313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990" tIns="42995" rIns="85990" bIns="42995" numCol="1" anchor="t" anchorCtr="0" compatLnSpc="1">
            <a:prstTxWarp prst="textNoShape">
              <a:avLst/>
            </a:prstTxWarp>
          </a:bodyPr>
          <a:lstStyle>
            <a:lvl1pPr algn="r" defTabSz="860425">
              <a:defRPr sz="1100"/>
            </a:lvl1pPr>
          </a:lstStyle>
          <a:p>
            <a:endParaRPr lang="en-US" altLang="nl-NL"/>
          </a:p>
        </p:txBody>
      </p:sp>
      <p:sp>
        <p:nvSpPr>
          <p:cNvPr id="92164" name="Rectangle 410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7138" y="692150"/>
            <a:ext cx="4614862" cy="3460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429125"/>
            <a:ext cx="5189538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990" tIns="42995" rIns="85990" bIns="429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  <a:p>
            <a:pPr lvl="3"/>
            <a:r>
              <a:rPr lang="en-US" altLang="nl-NL" smtClean="0"/>
              <a:t>Fourth level</a:t>
            </a:r>
          </a:p>
          <a:p>
            <a:pPr lvl="4"/>
            <a:r>
              <a:rPr lang="en-US" altLang="nl-NL" smtClean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89988"/>
            <a:ext cx="3008313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990" tIns="42995" rIns="85990" bIns="42995" numCol="1" anchor="b" anchorCtr="0" compatLnSpc="1">
            <a:prstTxWarp prst="textNoShape">
              <a:avLst/>
            </a:prstTxWarp>
          </a:bodyPr>
          <a:lstStyle>
            <a:lvl1pPr defTabSz="860425">
              <a:defRPr sz="1100"/>
            </a:lvl1pPr>
          </a:lstStyle>
          <a:p>
            <a:endParaRPr lang="en-US" altLang="nl-NL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4625" y="8789988"/>
            <a:ext cx="3008313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990" tIns="42995" rIns="85990" bIns="42995" numCol="1" anchor="b" anchorCtr="0" compatLnSpc="1">
            <a:prstTxWarp prst="textNoShape">
              <a:avLst/>
            </a:prstTxWarp>
          </a:bodyPr>
          <a:lstStyle>
            <a:lvl1pPr algn="r" defTabSz="860425">
              <a:defRPr sz="1100"/>
            </a:lvl1pPr>
          </a:lstStyle>
          <a:p>
            <a:fld id="{6690F571-9101-4FF8-8A1E-34F9EBC6D4A3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943946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April 02,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E465-B5E8-4345-8F97-3C292F60E2AF}" type="slidenum">
              <a:rPr lang="en-US" altLang="nl-NL" smtClean="0"/>
              <a:pPr/>
              <a:t>‹nr.›</a:t>
            </a:fld>
            <a:endParaRPr lang="en-US" altLang="nl-NL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April 02,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3997-9D03-4339-946F-902453A5B32B}" type="slidenum">
              <a:rPr lang="en-US" altLang="nl-NL" smtClean="0"/>
              <a:pPr/>
              <a:t>‹nr.›</a:t>
            </a:fld>
            <a:endParaRPr lang="en-US" alt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April 02,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A5FD-B7F8-4AA0-8566-B9EDE9568FBA}" type="slidenum">
              <a:rPr lang="en-US" altLang="nl-NL" smtClean="0"/>
              <a:pPr/>
              <a:t>‹nr.›</a:t>
            </a:fld>
            <a:endParaRPr lang="en-US" alt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April 02,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5736-7FFB-4AD7-845A-1080AAEF4C96}" type="slidenum">
              <a:rPr lang="en-US" altLang="nl-NL" smtClean="0"/>
              <a:pPr/>
              <a:t>‹nr.›</a:t>
            </a:fld>
            <a:endParaRPr lang="en-US" alt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April 02,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8139-C27B-42FA-BE80-B46031E282FA}" type="slidenum">
              <a:rPr lang="en-US" altLang="nl-NL" smtClean="0"/>
              <a:pPr/>
              <a:t>‹nr.›</a:t>
            </a:fld>
            <a:endParaRPr lang="en-US" altLang="nl-NL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April 02,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486B-282B-499F-8628-FD865C7E66EE}" type="slidenum">
              <a:rPr lang="en-US" altLang="nl-NL" smtClean="0"/>
              <a:pPr/>
              <a:t>‹nr.›</a:t>
            </a:fld>
            <a:endParaRPr lang="en-US" alt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April 02,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1FF7-6F36-4F63-9686-1C02E89CD9E9}" type="slidenum">
              <a:rPr lang="en-US" altLang="nl-NL" smtClean="0"/>
              <a:pPr/>
              <a:t>‹nr.›</a:t>
            </a:fld>
            <a:endParaRPr lang="en-US" altLang="nl-NL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April 02,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F421-0EE6-4052-8168-9E9FF621525C}" type="slidenum">
              <a:rPr lang="en-US" altLang="nl-NL" smtClean="0"/>
              <a:pPr/>
              <a:t>‹nr.›</a:t>
            </a:fld>
            <a:endParaRPr lang="en-US" alt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April 02,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3602-7A0B-4FF3-9980-F78F7EF39E35}" type="slidenum">
              <a:rPr lang="en-US" altLang="nl-NL" smtClean="0"/>
              <a:pPr/>
              <a:t>‹nr.›</a:t>
            </a:fld>
            <a:endParaRPr lang="en-US" alt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April 02,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DF35-AD5A-48FB-9E07-583E287E3E0D}" type="slidenum">
              <a:rPr lang="en-US" altLang="nl-NL" smtClean="0"/>
              <a:pPr/>
              <a:t>‹nr.›</a:t>
            </a:fld>
            <a:endParaRPr lang="en-US" altLang="nl-NL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April 02,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CD28-FB73-492F-9BA8-9DACE11DF081}" type="slidenum">
              <a:rPr lang="en-US" altLang="nl-NL" smtClean="0"/>
              <a:pPr/>
              <a:t>‹nr.›</a:t>
            </a:fld>
            <a:endParaRPr lang="en-US" alt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April 02,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74AE465-B5E8-4345-8F97-3C292F60E2AF}" type="slidenum">
              <a:rPr lang="en-US" altLang="nl-NL" smtClean="0"/>
              <a:pPr/>
              <a:t>‹nr.›</a:t>
            </a:fld>
            <a:endParaRPr lang="en-US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514-43C0-4164-8EA6-4FCCEE7F4C77}" type="slidenum">
              <a:rPr lang="en-US" altLang="nl-NL"/>
              <a:pPr/>
              <a:t>0</a:t>
            </a:fld>
            <a:endParaRPr lang="en-US" altLang="nl-NL"/>
          </a:p>
        </p:txBody>
      </p:sp>
      <p:sp>
        <p:nvSpPr>
          <p:cNvPr id="665602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nl-NL" sz="3600" b="1">
                <a:solidFill>
                  <a:schemeClr val="tx2"/>
                </a:solidFill>
                <a:latin typeface="Arial Black" pitchFamily="34" charset="0"/>
              </a:rPr>
              <a:t>PROGRAMMING IN HASKELL</a:t>
            </a:r>
          </a:p>
        </p:txBody>
      </p:sp>
      <p:sp>
        <p:nvSpPr>
          <p:cNvPr id="665603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kumimoji="1" lang="en-US" altLang="nl-NL" sz="3200" dirty="0" smtClean="0">
                <a:latin typeface="Tahoma" pitchFamily="34" charset="0"/>
              </a:rPr>
              <a:t>Functional </a:t>
            </a:r>
            <a:r>
              <a:rPr kumimoji="1" lang="en-US" altLang="nl-NL" sz="3200" dirty="0">
                <a:latin typeface="Tahoma" pitchFamily="34" charset="0"/>
              </a:rPr>
              <a:t>Parsers</a:t>
            </a:r>
          </a:p>
        </p:txBody>
      </p:sp>
      <p:pic>
        <p:nvPicPr>
          <p:cNvPr id="665604" name="Picture 4" descr="C:\Documents and Settings\gmh.POLIHALE\Desktop\HaskellLogo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0" y="2266950"/>
            <a:ext cx="2349500" cy="2235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/>
              <a:t>Examples</a:t>
            </a:r>
          </a:p>
        </p:txBody>
      </p:sp>
      <p:sp>
        <p:nvSpPr>
          <p:cNvPr id="5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A24A-A6F6-40B2-BBDE-488D49909B7C}" type="slidenum">
              <a:rPr lang="en-US" altLang="nl-NL"/>
              <a:pPr/>
              <a:t>9</a:t>
            </a:fld>
            <a:endParaRPr lang="en-US" altLang="nl-NL"/>
          </a:p>
        </p:txBody>
      </p:sp>
      <p:sp>
        <p:nvSpPr>
          <p:cNvPr id="604163" name="Text Box 3"/>
          <p:cNvSpPr txBox="1">
            <a:spLocks noChangeArrowheads="1"/>
          </p:cNvSpPr>
          <p:nvPr/>
        </p:nvSpPr>
        <p:spPr bwMode="auto">
          <a:xfrm>
            <a:off x="1476375" y="3347588"/>
            <a:ext cx="3531736" cy="29361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% hugs Parsing</a:t>
            </a:r>
          </a:p>
          <a:p>
            <a:pPr>
              <a:lnSpc>
                <a:spcPct val="110000"/>
              </a:lnSpc>
            </a:pPr>
            <a:endParaRPr lang="en-US" altLang="nl-NL" sz="2400">
              <a:solidFill>
                <a:schemeClr val="bg1"/>
              </a:solidFill>
              <a:latin typeface="Lucida Sans Typewriter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&gt; parse item ""</a:t>
            </a: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[] </a:t>
            </a:r>
          </a:p>
          <a:p>
            <a:pPr>
              <a:lnSpc>
                <a:spcPct val="110000"/>
              </a:lnSpc>
            </a:pPr>
            <a:endParaRPr lang="en-US" altLang="nl-NL" sz="2400">
              <a:solidFill>
                <a:schemeClr val="bg1"/>
              </a:solidFill>
              <a:latin typeface="Lucida Sans Typewriter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&gt; parse item "abc"</a:t>
            </a: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[('a',"bc")]</a:t>
            </a:r>
          </a:p>
        </p:txBody>
      </p:sp>
      <p:sp>
        <p:nvSpPr>
          <p:cNvPr id="604166" name="Text Box 6"/>
          <p:cNvSpPr txBox="1">
            <a:spLocks noChangeArrowheads="1"/>
          </p:cNvSpPr>
          <p:nvPr/>
        </p:nvSpPr>
        <p:spPr bwMode="auto">
          <a:xfrm>
            <a:off x="425450" y="1770063"/>
            <a:ext cx="82423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The behavior of the five parsing primitives can be illustrated with some simple </a:t>
            </a:r>
            <a:r>
              <a:rPr lang="en-US" altLang="nl-NL" u="sng"/>
              <a:t>examples</a:t>
            </a:r>
            <a:r>
              <a:rPr lang="en-US" altLang="nl-NL"/>
              <a:t>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75A7-97AF-4FA2-8154-6AAFDE524E18}" type="slidenum">
              <a:rPr lang="en-US" altLang="nl-NL"/>
              <a:pPr/>
              <a:t>10</a:t>
            </a:fld>
            <a:endParaRPr lang="en-US" altLang="nl-NL"/>
          </a:p>
        </p:txBody>
      </p:sp>
      <p:sp>
        <p:nvSpPr>
          <p:cNvPr id="605186" name="Text Box 2"/>
          <p:cNvSpPr txBox="1">
            <a:spLocks noChangeArrowheads="1"/>
          </p:cNvSpPr>
          <p:nvPr/>
        </p:nvSpPr>
        <p:spPr bwMode="auto">
          <a:xfrm>
            <a:off x="869950" y="730205"/>
            <a:ext cx="7250703" cy="537377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&gt; parse failure "abc"</a:t>
            </a:r>
          </a:p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[]</a:t>
            </a:r>
          </a:p>
          <a:p>
            <a:pPr>
              <a:lnSpc>
                <a:spcPct val="130000"/>
              </a:lnSpc>
            </a:pPr>
            <a:endParaRPr lang="en-US" altLang="nl-NL" sz="2400">
              <a:solidFill>
                <a:schemeClr val="bg1"/>
              </a:solidFill>
              <a:latin typeface="Lucida Sans Typewriter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&gt; parse (return 1) "abc"</a:t>
            </a:r>
          </a:p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[(1,"abc")]</a:t>
            </a:r>
          </a:p>
          <a:p>
            <a:pPr>
              <a:lnSpc>
                <a:spcPct val="130000"/>
              </a:lnSpc>
            </a:pPr>
            <a:endParaRPr lang="en-US" altLang="nl-NL" sz="2400">
              <a:solidFill>
                <a:schemeClr val="bg1"/>
              </a:solidFill>
              <a:latin typeface="Lucida Sans Typewriter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&gt; parse (item +++ return 'd') "abc"</a:t>
            </a:r>
          </a:p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[('a',"bc")]</a:t>
            </a:r>
          </a:p>
          <a:p>
            <a:pPr>
              <a:lnSpc>
                <a:spcPct val="130000"/>
              </a:lnSpc>
            </a:pPr>
            <a:endParaRPr lang="en-US" altLang="nl-NL" sz="2400">
              <a:solidFill>
                <a:schemeClr val="bg1"/>
              </a:solidFill>
              <a:latin typeface="Lucida Sans Typewriter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&gt; parse (failure +++ return 'd') "abc"</a:t>
            </a:r>
          </a:p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[('d',"abc")]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67A-C857-4701-BCA6-2FD4B461B1DE}" type="slidenum">
              <a:rPr lang="en-US" altLang="nl-NL"/>
              <a:pPr/>
              <a:t>11</a:t>
            </a:fld>
            <a:endParaRPr lang="en-US" altLang="nl-NL"/>
          </a:p>
        </p:txBody>
      </p:sp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377825" y="495300"/>
            <a:ext cx="104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nl-NL"/>
              <a:t>Note:</a:t>
            </a:r>
          </a:p>
        </p:txBody>
      </p:sp>
      <p:sp>
        <p:nvSpPr>
          <p:cNvPr id="628739" name="Rectangle 3"/>
          <p:cNvSpPr>
            <a:spLocks noChangeArrowheads="1"/>
          </p:cNvSpPr>
          <p:nvPr/>
        </p:nvSpPr>
        <p:spPr bwMode="auto">
          <a:xfrm>
            <a:off x="469900" y="1504950"/>
            <a:ext cx="8180388" cy="481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 dirty="0" smtClean="0"/>
              <a:t>For </a:t>
            </a:r>
            <a:r>
              <a:rPr lang="en-US" altLang="nl-NL" dirty="0"/>
              <a:t>technical reasons, the first failure example actually gives an error concerning </a:t>
            </a:r>
            <a:r>
              <a:rPr lang="en-US" altLang="nl-NL" u="sng" dirty="0"/>
              <a:t>types</a:t>
            </a:r>
            <a:r>
              <a:rPr lang="en-US" altLang="nl-NL" dirty="0"/>
              <a:t>, but this does not occur in non-trivial examples.</a:t>
            </a:r>
          </a:p>
          <a:p>
            <a:endParaRPr lang="en-US" altLang="nl-NL" dirty="0"/>
          </a:p>
          <a:p>
            <a:r>
              <a:rPr lang="en-US" altLang="nl-NL" dirty="0"/>
              <a:t>The Parser type is a </a:t>
            </a:r>
            <a:r>
              <a:rPr lang="en-US" altLang="nl-NL" u="sng" dirty="0"/>
              <a:t>monad</a:t>
            </a:r>
            <a:r>
              <a:rPr lang="en-US" altLang="nl-NL" dirty="0"/>
              <a:t>, a mathematical structure that has proved useful for modeling many different kinds of computations</a:t>
            </a:r>
            <a:r>
              <a:rPr lang="en-US" altLang="nl-NL" dirty="0" smtClean="0"/>
              <a:t>.</a:t>
            </a:r>
          </a:p>
          <a:p>
            <a:r>
              <a:rPr lang="en-US" altLang="nl-NL" dirty="0">
                <a:solidFill>
                  <a:schemeClr val="bg1"/>
                </a:solidFill>
              </a:rPr>
              <a:t>The library file </a:t>
            </a:r>
            <a:r>
              <a:rPr lang="en-US" altLang="nl-NL" u="sng" dirty="0">
                <a:solidFill>
                  <a:schemeClr val="bg1"/>
                </a:solidFill>
              </a:rPr>
              <a:t>Parsing</a:t>
            </a:r>
            <a:r>
              <a:rPr lang="en-US" altLang="nl-NL" dirty="0">
                <a:solidFill>
                  <a:schemeClr val="bg1"/>
                </a:solidFill>
              </a:rPr>
              <a:t> is available on the web from the Programming in Haskell home page. </a:t>
            </a:r>
          </a:p>
          <a:p>
            <a:endParaRPr lang="en-US" altLang="nl-N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/>
              <a:t>Sequencing</a:t>
            </a:r>
          </a:p>
        </p:txBody>
      </p:sp>
      <p:sp>
        <p:nvSpPr>
          <p:cNvPr id="5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5B27-6C2C-46CB-9E90-9619607F06A9}" type="slidenum">
              <a:rPr lang="en-US" altLang="nl-NL"/>
              <a:pPr/>
              <a:t>12</a:t>
            </a:fld>
            <a:endParaRPr lang="en-US" altLang="nl-NL"/>
          </a:p>
        </p:txBody>
      </p:sp>
      <p:sp>
        <p:nvSpPr>
          <p:cNvPr id="606210" name="Text Box 2"/>
          <p:cNvSpPr txBox="1">
            <a:spLocks noChangeArrowheads="1"/>
          </p:cNvSpPr>
          <p:nvPr/>
        </p:nvSpPr>
        <p:spPr bwMode="auto">
          <a:xfrm>
            <a:off x="404813" y="1606550"/>
            <a:ext cx="8262937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nl-NL"/>
              <a:t>A sequence of parsers can be combined as a single composite parser using the keyword </a:t>
            </a:r>
            <a:r>
              <a:rPr lang="en-US" altLang="nl-NL" u="sng"/>
              <a:t>do</a:t>
            </a:r>
            <a:r>
              <a:rPr lang="en-US" altLang="nl-NL"/>
              <a:t>.</a:t>
            </a:r>
          </a:p>
          <a:p>
            <a:endParaRPr lang="en-US" altLang="nl-NL"/>
          </a:p>
          <a:p>
            <a:r>
              <a:rPr lang="en-US" altLang="nl-NL"/>
              <a:t>For example:</a:t>
            </a:r>
          </a:p>
        </p:txBody>
      </p:sp>
      <p:sp>
        <p:nvSpPr>
          <p:cNvPr id="606212" name="Text Box 4"/>
          <p:cNvSpPr txBox="1">
            <a:spLocks noChangeArrowheads="1"/>
          </p:cNvSpPr>
          <p:nvPr/>
        </p:nvSpPr>
        <p:spPr bwMode="auto">
          <a:xfrm>
            <a:off x="1539875" y="3934312"/>
            <a:ext cx="4461478" cy="24929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p :: Parser (Char,Char)</a:t>
            </a:r>
          </a:p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p  = do x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item</a:t>
            </a:r>
          </a:p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item</a:t>
            </a:r>
          </a:p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y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item</a:t>
            </a:r>
          </a:p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return (x,y)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864BD-384E-44FF-951F-E85C1C5CC9E5}" type="slidenum">
              <a:rPr lang="en-US" altLang="nl-NL"/>
              <a:pPr/>
              <a:t>13</a:t>
            </a:fld>
            <a:endParaRPr lang="en-US" altLang="nl-NL"/>
          </a:p>
        </p:txBody>
      </p:sp>
      <p:sp>
        <p:nvSpPr>
          <p:cNvPr id="656386" name="Text Box 2"/>
          <p:cNvSpPr txBox="1">
            <a:spLocks noChangeArrowheads="1"/>
          </p:cNvSpPr>
          <p:nvPr/>
        </p:nvSpPr>
        <p:spPr bwMode="auto">
          <a:xfrm>
            <a:off x="341313" y="496888"/>
            <a:ext cx="104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nl-NL"/>
              <a:t>Note:</a:t>
            </a:r>
          </a:p>
        </p:txBody>
      </p:sp>
      <p:sp>
        <p:nvSpPr>
          <p:cNvPr id="656387" name="Rectangle 3"/>
          <p:cNvSpPr>
            <a:spLocks noChangeArrowheads="1"/>
          </p:cNvSpPr>
          <p:nvPr/>
        </p:nvSpPr>
        <p:spPr bwMode="auto">
          <a:xfrm>
            <a:off x="615950" y="1635125"/>
            <a:ext cx="7786688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Each parser must begin in precisely the same column.  That is, the </a:t>
            </a:r>
            <a:r>
              <a:rPr lang="en-US" altLang="nl-NL" u="sng"/>
              <a:t>layout rule</a:t>
            </a:r>
            <a:r>
              <a:rPr lang="en-US" altLang="nl-NL"/>
              <a:t> applies.</a:t>
            </a:r>
          </a:p>
          <a:p>
            <a:endParaRPr lang="en-US" altLang="nl-NL"/>
          </a:p>
          <a:p>
            <a:r>
              <a:rPr lang="en-US" altLang="nl-NL"/>
              <a:t>The values returned by intermediate parsers are </a:t>
            </a:r>
            <a:r>
              <a:rPr lang="en-US" altLang="nl-NL" u="sng"/>
              <a:t>discarded</a:t>
            </a:r>
            <a:r>
              <a:rPr lang="en-US" altLang="nl-NL"/>
              <a:t> by default, but if required can be named using the </a:t>
            </a:r>
            <a:r>
              <a:rPr lang="en-US" altLang="nl-NL">
                <a:sym typeface="Symbol" pitchFamily="18" charset="2"/>
              </a:rPr>
              <a:t></a:t>
            </a:r>
            <a:r>
              <a:rPr lang="en-US" altLang="nl-NL"/>
              <a:t> operator.</a:t>
            </a:r>
          </a:p>
          <a:p>
            <a:endParaRPr lang="en-US" altLang="nl-NL"/>
          </a:p>
          <a:p>
            <a:r>
              <a:rPr lang="en-US" altLang="nl-NL"/>
              <a:t>The value returned by the </a:t>
            </a:r>
            <a:r>
              <a:rPr lang="en-US" altLang="nl-NL" u="sng"/>
              <a:t>last</a:t>
            </a:r>
            <a:r>
              <a:rPr lang="en-US" altLang="nl-NL"/>
              <a:t> parser is the value returned by the sequence as a whole.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34E0-DB78-4A73-AB10-296A97D92494}" type="slidenum">
              <a:rPr lang="en-US" altLang="nl-NL"/>
              <a:pPr/>
              <a:t>14</a:t>
            </a:fld>
            <a:endParaRPr lang="en-US" altLang="nl-NL"/>
          </a:p>
        </p:txBody>
      </p:sp>
      <p:sp>
        <p:nvSpPr>
          <p:cNvPr id="607235" name="Rectangle 3"/>
          <p:cNvSpPr>
            <a:spLocks noChangeArrowheads="1"/>
          </p:cNvSpPr>
          <p:nvPr/>
        </p:nvSpPr>
        <p:spPr bwMode="auto">
          <a:xfrm>
            <a:off x="406400" y="644525"/>
            <a:ext cx="81946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If any parser in a sequence of parsers </a:t>
            </a:r>
            <a:r>
              <a:rPr lang="en-US" altLang="nl-NL" u="sng"/>
              <a:t>fails</a:t>
            </a:r>
            <a:r>
              <a:rPr lang="en-US" altLang="nl-NL"/>
              <a:t>, then the sequence as a whole fails.  For example:</a:t>
            </a:r>
          </a:p>
        </p:txBody>
      </p:sp>
      <p:sp>
        <p:nvSpPr>
          <p:cNvPr id="607236" name="Text Box 4"/>
          <p:cNvSpPr txBox="1">
            <a:spLocks noChangeArrowheads="1"/>
          </p:cNvSpPr>
          <p:nvPr/>
        </p:nvSpPr>
        <p:spPr bwMode="auto">
          <a:xfrm>
            <a:off x="1504950" y="2447340"/>
            <a:ext cx="3717684" cy="21236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&gt; parse p "abcdef"</a:t>
            </a: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[((’a’,’c’),"def")]</a:t>
            </a:r>
          </a:p>
          <a:p>
            <a:pPr>
              <a:lnSpc>
                <a:spcPct val="110000"/>
              </a:lnSpc>
            </a:pPr>
            <a:endParaRPr lang="en-US" altLang="nl-NL" sz="2400">
              <a:solidFill>
                <a:schemeClr val="bg1"/>
              </a:solidFill>
              <a:latin typeface="Lucida Sans Typewriter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&gt; parse p "ab"</a:t>
            </a: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[]</a:t>
            </a:r>
          </a:p>
        </p:txBody>
      </p:sp>
      <p:sp>
        <p:nvSpPr>
          <p:cNvPr id="607237" name="Rectangle 5"/>
          <p:cNvSpPr>
            <a:spLocks noChangeArrowheads="1"/>
          </p:cNvSpPr>
          <p:nvPr/>
        </p:nvSpPr>
        <p:spPr bwMode="auto">
          <a:xfrm>
            <a:off x="406400" y="5268913"/>
            <a:ext cx="8399463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The do notation is not specific to the Parser type, but can be used with </a:t>
            </a:r>
            <a:r>
              <a:rPr lang="en-US" altLang="nl-NL" u="sng"/>
              <a:t>any</a:t>
            </a:r>
            <a:r>
              <a:rPr lang="en-US" altLang="nl-NL"/>
              <a:t> monadic type.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/>
              <a:t>Derived Primitives</a:t>
            </a:r>
          </a:p>
        </p:txBody>
      </p:sp>
      <p:sp>
        <p:nvSpPr>
          <p:cNvPr id="5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637E3-2CF9-4E93-A94D-58D315799DA7}" type="slidenum">
              <a:rPr lang="en-US" altLang="nl-NL"/>
              <a:pPr/>
              <a:t>15</a:t>
            </a:fld>
            <a:endParaRPr lang="en-US" altLang="nl-NL"/>
          </a:p>
        </p:txBody>
      </p:sp>
      <p:sp>
        <p:nvSpPr>
          <p:cNvPr id="609283" name="Text Box 3"/>
          <p:cNvSpPr txBox="1">
            <a:spLocks noChangeArrowheads="1"/>
          </p:cNvSpPr>
          <p:nvPr/>
        </p:nvSpPr>
        <p:spPr bwMode="auto">
          <a:xfrm>
            <a:off x="1252538" y="3113690"/>
            <a:ext cx="6923087" cy="27515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sat  :: (Char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Bool)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Parser Char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sat p = do x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item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   if p x then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      return x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    else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      failure</a:t>
            </a:r>
          </a:p>
        </p:txBody>
      </p:sp>
      <p:sp>
        <p:nvSpPr>
          <p:cNvPr id="609284" name="Rectangle 4"/>
          <p:cNvSpPr>
            <a:spLocks noChangeArrowheads="1"/>
          </p:cNvSpPr>
          <p:nvPr/>
        </p:nvSpPr>
        <p:spPr bwMode="auto">
          <a:xfrm>
            <a:off x="430213" y="1843088"/>
            <a:ext cx="7956550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Parsing a character that </a:t>
            </a:r>
            <a:r>
              <a:rPr lang="en-US" altLang="nl-NL" u="sng"/>
              <a:t>satisfies</a:t>
            </a:r>
            <a:r>
              <a:rPr lang="en-US" altLang="nl-NL"/>
              <a:t> a predicate: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40EE-6236-455A-A3F8-F52AD98A94CF}" type="slidenum">
              <a:rPr lang="en-US" altLang="nl-NL"/>
              <a:pPr/>
              <a:t>16</a:t>
            </a:fld>
            <a:endParaRPr lang="en-US" altLang="nl-NL"/>
          </a:p>
        </p:txBody>
      </p:sp>
      <p:sp>
        <p:nvSpPr>
          <p:cNvPr id="610307" name="Text Box 3"/>
          <p:cNvSpPr txBox="1">
            <a:spLocks noChangeArrowheads="1"/>
          </p:cNvSpPr>
          <p:nvPr/>
        </p:nvSpPr>
        <p:spPr bwMode="auto">
          <a:xfrm>
            <a:off x="1160463" y="1387962"/>
            <a:ext cx="5329237" cy="24929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digit :: Parser Char</a:t>
            </a:r>
          </a:p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digit  = sat isDigit</a:t>
            </a:r>
          </a:p>
          <a:p>
            <a:pPr>
              <a:lnSpc>
                <a:spcPct val="130000"/>
              </a:lnSpc>
            </a:pPr>
            <a:endParaRPr lang="en-US" altLang="nl-NL" sz="2400">
              <a:solidFill>
                <a:schemeClr val="bg1"/>
              </a:solidFill>
              <a:latin typeface="Lucida Sans Typewriter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char  :: Char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Parser Char</a:t>
            </a:r>
          </a:p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char x = sat (x ==)</a:t>
            </a:r>
          </a:p>
        </p:txBody>
      </p:sp>
      <p:sp>
        <p:nvSpPr>
          <p:cNvPr id="610308" name="Rectangle 4"/>
          <p:cNvSpPr>
            <a:spLocks noChangeArrowheads="1"/>
          </p:cNvSpPr>
          <p:nvPr/>
        </p:nvSpPr>
        <p:spPr bwMode="auto">
          <a:xfrm>
            <a:off x="493713" y="371475"/>
            <a:ext cx="79565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Parsing a </a:t>
            </a:r>
            <a:r>
              <a:rPr lang="en-US" altLang="nl-NL" u="sng"/>
              <a:t>digit</a:t>
            </a:r>
            <a:r>
              <a:rPr lang="en-US" altLang="nl-NL"/>
              <a:t> and specific </a:t>
            </a:r>
            <a:r>
              <a:rPr lang="en-US" altLang="nl-NL" u="sng"/>
              <a:t>characters</a:t>
            </a:r>
            <a:r>
              <a:rPr lang="en-US" altLang="nl-NL"/>
              <a:t>:</a:t>
            </a:r>
          </a:p>
        </p:txBody>
      </p:sp>
      <p:sp>
        <p:nvSpPr>
          <p:cNvPr id="610310" name="Rectangle 6"/>
          <p:cNvSpPr>
            <a:spLocks noChangeArrowheads="1"/>
          </p:cNvSpPr>
          <p:nvPr/>
        </p:nvSpPr>
        <p:spPr bwMode="auto">
          <a:xfrm>
            <a:off x="493713" y="4276725"/>
            <a:ext cx="79565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Applying a parser </a:t>
            </a:r>
            <a:r>
              <a:rPr lang="en-US" altLang="nl-NL" u="sng"/>
              <a:t>zero or more</a:t>
            </a:r>
            <a:r>
              <a:rPr lang="en-US" altLang="nl-NL"/>
              <a:t> times:</a:t>
            </a:r>
          </a:p>
        </p:txBody>
      </p:sp>
      <p:sp>
        <p:nvSpPr>
          <p:cNvPr id="610311" name="Text Box 7"/>
          <p:cNvSpPr txBox="1">
            <a:spLocks noChangeArrowheads="1"/>
          </p:cNvSpPr>
          <p:nvPr/>
        </p:nvSpPr>
        <p:spPr bwMode="auto">
          <a:xfrm>
            <a:off x="1160463" y="5303002"/>
            <a:ext cx="5897562" cy="105259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many  :: Parser a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Parser [a]</a:t>
            </a:r>
          </a:p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many p = many1 p +++ return []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F06F-D422-44D8-80D8-87A7B6D54AEA}" type="slidenum">
              <a:rPr lang="en-US" altLang="nl-NL"/>
              <a:pPr/>
              <a:t>17</a:t>
            </a:fld>
            <a:endParaRPr lang="en-US" altLang="nl-NL"/>
          </a:p>
        </p:txBody>
      </p:sp>
      <p:sp>
        <p:nvSpPr>
          <p:cNvPr id="611330" name="Text Box 2"/>
          <p:cNvSpPr txBox="1">
            <a:spLocks noChangeArrowheads="1"/>
          </p:cNvSpPr>
          <p:nvPr/>
        </p:nvSpPr>
        <p:spPr bwMode="auto">
          <a:xfrm>
            <a:off x="1212850" y="1298716"/>
            <a:ext cx="6145213" cy="17173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many1  :: Parser a -&gt; Parser [a]</a:t>
            </a: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many1 p = do v 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p</a:t>
            </a: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     vs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many p</a:t>
            </a: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     return (v:vs)</a:t>
            </a:r>
          </a:p>
        </p:txBody>
      </p:sp>
      <p:sp>
        <p:nvSpPr>
          <p:cNvPr id="611331" name="Rectangle 3"/>
          <p:cNvSpPr>
            <a:spLocks noChangeArrowheads="1"/>
          </p:cNvSpPr>
          <p:nvPr/>
        </p:nvSpPr>
        <p:spPr bwMode="auto">
          <a:xfrm>
            <a:off x="479425" y="360363"/>
            <a:ext cx="7956550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Applying a parser </a:t>
            </a:r>
            <a:r>
              <a:rPr lang="en-US" altLang="nl-NL" u="sng"/>
              <a:t>one or more</a:t>
            </a:r>
            <a:r>
              <a:rPr lang="en-US" altLang="nl-NL"/>
              <a:t> times:</a:t>
            </a:r>
          </a:p>
        </p:txBody>
      </p:sp>
      <p:sp>
        <p:nvSpPr>
          <p:cNvPr id="611332" name="Rectangle 4"/>
          <p:cNvSpPr>
            <a:spLocks noChangeArrowheads="1"/>
          </p:cNvSpPr>
          <p:nvPr/>
        </p:nvSpPr>
        <p:spPr bwMode="auto">
          <a:xfrm>
            <a:off x="479425" y="3335338"/>
            <a:ext cx="7956550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Parsing a specific </a:t>
            </a:r>
            <a:r>
              <a:rPr lang="en-US" altLang="nl-NL" u="sng"/>
              <a:t>string</a:t>
            </a:r>
            <a:r>
              <a:rPr lang="en-US" altLang="nl-NL"/>
              <a:t> of characters:</a:t>
            </a:r>
          </a:p>
        </p:txBody>
      </p:sp>
      <p:sp>
        <p:nvSpPr>
          <p:cNvPr id="611333" name="Text Box 5"/>
          <p:cNvSpPr txBox="1">
            <a:spLocks noChangeArrowheads="1"/>
          </p:cNvSpPr>
          <p:nvPr/>
        </p:nvSpPr>
        <p:spPr bwMode="auto">
          <a:xfrm>
            <a:off x="1212850" y="4272965"/>
            <a:ext cx="7332663" cy="21236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string       :: String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Parser String</a:t>
            </a: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string []     = return []</a:t>
            </a: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string (x:xs) = do char x</a:t>
            </a: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           string xs</a:t>
            </a: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           return (x:xs)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/>
              <a:t>Example</a:t>
            </a:r>
          </a:p>
        </p:txBody>
      </p:sp>
      <p:sp>
        <p:nvSpPr>
          <p:cNvPr id="5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DFAA-FDAB-4AD7-AB3B-F19360577205}" type="slidenum">
              <a:rPr lang="en-US" altLang="nl-NL"/>
              <a:pPr/>
              <a:t>18</a:t>
            </a:fld>
            <a:endParaRPr lang="en-US" altLang="nl-NL"/>
          </a:p>
        </p:txBody>
      </p:sp>
      <p:sp>
        <p:nvSpPr>
          <p:cNvPr id="612355" name="Text Box 3"/>
          <p:cNvSpPr txBox="1">
            <a:spLocks noChangeArrowheads="1"/>
          </p:cNvSpPr>
          <p:nvPr/>
        </p:nvSpPr>
        <p:spPr bwMode="auto">
          <a:xfrm>
            <a:off x="412750" y="1779588"/>
            <a:ext cx="83851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We can now define a parser that consumes a list of one or more digits from a string:</a:t>
            </a:r>
          </a:p>
        </p:txBody>
      </p:sp>
      <p:sp>
        <p:nvSpPr>
          <p:cNvPr id="612356" name="Text Box 4"/>
          <p:cNvSpPr txBox="1">
            <a:spLocks noChangeArrowheads="1"/>
          </p:cNvSpPr>
          <p:nvPr/>
        </p:nvSpPr>
        <p:spPr bwMode="auto">
          <a:xfrm>
            <a:off x="1260475" y="3296788"/>
            <a:ext cx="5849938" cy="29361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p :: Parser String</a:t>
            </a:r>
          </a:p>
          <a:p>
            <a:pPr>
              <a:lnSpc>
                <a:spcPct val="110000"/>
              </a:lnSpc>
            </a:pP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p  = do char '['</a:t>
            </a:r>
          </a:p>
          <a:p>
            <a:pPr>
              <a:lnSpc>
                <a:spcPct val="110000"/>
              </a:lnSpc>
            </a:pP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        d  </a:t>
            </a: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 digit</a:t>
            </a:r>
          </a:p>
          <a:p>
            <a:pPr>
              <a:lnSpc>
                <a:spcPct val="110000"/>
              </a:lnSpc>
            </a:pP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        ds </a:t>
            </a: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 many (do char ','</a:t>
            </a:r>
          </a:p>
          <a:p>
            <a:pPr>
              <a:lnSpc>
                <a:spcPct val="110000"/>
              </a:lnSpc>
            </a:pP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                       digit)</a:t>
            </a:r>
          </a:p>
          <a:p>
            <a:pPr>
              <a:lnSpc>
                <a:spcPct val="110000"/>
              </a:lnSpc>
            </a:pP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        char ']'</a:t>
            </a:r>
          </a:p>
          <a:p>
            <a:pPr>
              <a:lnSpc>
                <a:spcPct val="110000"/>
              </a:lnSpc>
            </a:pP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        return (</a:t>
            </a:r>
            <a:r>
              <a:rPr lang="en-US" altLang="nl-NL" sz="2400" dirty="0" err="1">
                <a:solidFill>
                  <a:schemeClr val="bg1"/>
                </a:solidFill>
                <a:latin typeface="Lucida Sans Typewriter" pitchFamily="49" charset="0"/>
              </a:rPr>
              <a:t>d:ds</a:t>
            </a: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/>
              <a:t>What is a Parser?</a:t>
            </a:r>
          </a:p>
        </p:txBody>
      </p:sp>
      <p:sp>
        <p:nvSpPr>
          <p:cNvPr id="19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E5F7-C473-473E-99D4-8A20FA26CA75}" type="slidenum">
              <a:rPr lang="en-US" altLang="nl-NL"/>
              <a:pPr/>
              <a:t>1</a:t>
            </a:fld>
            <a:endParaRPr lang="en-US" altLang="nl-NL"/>
          </a:p>
        </p:txBody>
      </p:sp>
      <p:sp>
        <p:nvSpPr>
          <p:cNvPr id="598019" name="Text Box 3"/>
          <p:cNvSpPr txBox="1">
            <a:spLocks noChangeArrowheads="1"/>
          </p:cNvSpPr>
          <p:nvPr/>
        </p:nvSpPr>
        <p:spPr bwMode="auto">
          <a:xfrm>
            <a:off x="404813" y="1719263"/>
            <a:ext cx="83851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A </a:t>
            </a:r>
            <a:r>
              <a:rPr lang="en-US" altLang="nl-NL" u="sng"/>
              <a:t>parser</a:t>
            </a:r>
            <a:r>
              <a:rPr lang="en-US" altLang="nl-NL"/>
              <a:t> is a program that analyses a piece of text to determine its </a:t>
            </a:r>
            <a:r>
              <a:rPr lang="en-US" altLang="nl-NL" u="sng"/>
              <a:t>syntactic structure</a:t>
            </a:r>
            <a:r>
              <a:rPr lang="en-US" altLang="nl-NL"/>
              <a:t>.</a:t>
            </a:r>
          </a:p>
        </p:txBody>
      </p:sp>
      <p:sp>
        <p:nvSpPr>
          <p:cNvPr id="598021" name="Text Box 5"/>
          <p:cNvSpPr txBox="1">
            <a:spLocks noChangeArrowheads="1"/>
          </p:cNvSpPr>
          <p:nvPr/>
        </p:nvSpPr>
        <p:spPr bwMode="auto">
          <a:xfrm>
            <a:off x="1108075" y="4521200"/>
            <a:ext cx="10731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2</a:t>
            </a: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</a:t>
            </a: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3+4</a:t>
            </a:r>
          </a:p>
        </p:txBody>
      </p:sp>
      <p:grpSp>
        <p:nvGrpSpPr>
          <p:cNvPr id="598041" name="Group 25"/>
          <p:cNvGrpSpPr>
            <a:grpSpLocks/>
          </p:cNvGrpSpPr>
          <p:nvPr/>
        </p:nvGrpSpPr>
        <p:grpSpPr bwMode="auto">
          <a:xfrm>
            <a:off x="2995613" y="4384675"/>
            <a:ext cx="1325562" cy="730250"/>
            <a:chOff x="1876" y="2789"/>
            <a:chExt cx="835" cy="460"/>
          </a:xfrm>
        </p:grpSpPr>
        <p:sp>
          <p:nvSpPr>
            <p:cNvPr id="598038" name="AutoShape 22"/>
            <p:cNvSpPr>
              <a:spLocks noChangeArrowheads="1"/>
            </p:cNvSpPr>
            <p:nvPr/>
          </p:nvSpPr>
          <p:spPr bwMode="auto">
            <a:xfrm>
              <a:off x="1876" y="2789"/>
              <a:ext cx="835" cy="460"/>
            </a:xfrm>
            <a:prstGeom prst="rightArrow">
              <a:avLst>
                <a:gd name="adj1" fmla="val 50000"/>
                <a:gd name="adj2" fmla="val 48910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598039" name="Text Box 23"/>
            <p:cNvSpPr txBox="1">
              <a:spLocks noChangeArrowheads="1"/>
            </p:cNvSpPr>
            <p:nvPr/>
          </p:nvSpPr>
          <p:spPr bwMode="auto">
            <a:xfrm>
              <a:off x="1885" y="2838"/>
              <a:ext cx="7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/>
                <a:t>means</a:t>
              </a:r>
            </a:p>
          </p:txBody>
        </p:sp>
      </p:grpSp>
      <p:grpSp>
        <p:nvGrpSpPr>
          <p:cNvPr id="598050" name="Group 34"/>
          <p:cNvGrpSpPr>
            <a:grpSpLocks/>
          </p:cNvGrpSpPr>
          <p:nvPr/>
        </p:nvGrpSpPr>
        <p:grpSpPr bwMode="auto">
          <a:xfrm>
            <a:off x="5084763" y="3529013"/>
            <a:ext cx="2930525" cy="2441575"/>
            <a:chOff x="2690" y="2223"/>
            <a:chExt cx="1846" cy="1538"/>
          </a:xfrm>
        </p:grpSpPr>
        <p:sp>
          <p:nvSpPr>
            <p:cNvPr id="598026" name="Text Box 10"/>
            <p:cNvSpPr txBox="1">
              <a:spLocks noChangeArrowheads="1"/>
            </p:cNvSpPr>
            <p:nvPr/>
          </p:nvSpPr>
          <p:spPr bwMode="auto">
            <a:xfrm>
              <a:off x="4304" y="2849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 sz="2400">
                  <a:solidFill>
                    <a:schemeClr val="bg1"/>
                  </a:solidFill>
                  <a:latin typeface="Lucida Sans Typewriter" pitchFamily="49" charset="0"/>
                </a:rPr>
                <a:t>4</a:t>
              </a:r>
            </a:p>
          </p:txBody>
        </p:sp>
        <p:sp>
          <p:nvSpPr>
            <p:cNvPr id="598027" name="Text Box 11"/>
            <p:cNvSpPr txBox="1">
              <a:spLocks noChangeArrowheads="1"/>
            </p:cNvSpPr>
            <p:nvPr/>
          </p:nvSpPr>
          <p:spPr bwMode="auto">
            <a:xfrm>
              <a:off x="3752" y="2223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 sz="2400" dirty="0">
                  <a:solidFill>
                    <a:schemeClr val="bg1"/>
                  </a:solidFill>
                  <a:latin typeface="Lucida Sans Typewriter" pitchFamily="49" charset="0"/>
                </a:rPr>
                <a:t>+</a:t>
              </a:r>
            </a:p>
          </p:txBody>
        </p:sp>
        <p:sp>
          <p:nvSpPr>
            <p:cNvPr id="598030" name="Text Box 14"/>
            <p:cNvSpPr txBox="1">
              <a:spLocks noChangeArrowheads="1"/>
            </p:cNvSpPr>
            <p:nvPr/>
          </p:nvSpPr>
          <p:spPr bwMode="auto">
            <a:xfrm>
              <a:off x="3752" y="3473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 sz="2400">
                  <a:latin typeface="Lucida Sans Typewriter" pitchFamily="49" charset="0"/>
                </a:rPr>
                <a:t>2</a:t>
              </a:r>
            </a:p>
          </p:txBody>
        </p:sp>
        <p:sp>
          <p:nvSpPr>
            <p:cNvPr id="598031" name="Line 15"/>
            <p:cNvSpPr>
              <a:spLocks noChangeShapeType="1"/>
            </p:cNvSpPr>
            <p:nvPr/>
          </p:nvSpPr>
          <p:spPr bwMode="auto">
            <a:xfrm flipH="1">
              <a:off x="3469" y="2556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  <p:sp>
          <p:nvSpPr>
            <p:cNvPr id="598033" name="Line 17"/>
            <p:cNvSpPr>
              <a:spLocks noChangeShapeType="1"/>
            </p:cNvSpPr>
            <p:nvPr/>
          </p:nvSpPr>
          <p:spPr bwMode="auto">
            <a:xfrm>
              <a:off x="4002" y="2551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  <p:sp>
          <p:nvSpPr>
            <p:cNvPr id="598044" name="Text Box 28"/>
            <p:cNvSpPr txBox="1">
              <a:spLocks noChangeArrowheads="1"/>
            </p:cNvSpPr>
            <p:nvPr/>
          </p:nvSpPr>
          <p:spPr bwMode="auto">
            <a:xfrm>
              <a:off x="3238" y="2849"/>
              <a:ext cx="21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 sz="2400">
                  <a:solidFill>
                    <a:schemeClr val="bg1"/>
                  </a:solidFill>
                  <a:latin typeface="Lucida Sans Typewriter" pitchFamily="49" charset="0"/>
                  <a:sym typeface="Symbol" pitchFamily="18" charset="2"/>
                </a:rPr>
                <a:t></a:t>
              </a:r>
            </a:p>
          </p:txBody>
        </p:sp>
        <p:sp>
          <p:nvSpPr>
            <p:cNvPr id="598045" name="Text Box 29"/>
            <p:cNvSpPr txBox="1">
              <a:spLocks noChangeArrowheads="1"/>
            </p:cNvSpPr>
            <p:nvPr/>
          </p:nvSpPr>
          <p:spPr bwMode="auto">
            <a:xfrm>
              <a:off x="3772" y="3473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 sz="2400">
                  <a:solidFill>
                    <a:schemeClr val="bg1"/>
                  </a:solidFill>
                  <a:latin typeface="Lucida Sans Typewriter" pitchFamily="49" charset="0"/>
                </a:rPr>
                <a:t>3</a:t>
              </a:r>
            </a:p>
          </p:txBody>
        </p:sp>
        <p:sp>
          <p:nvSpPr>
            <p:cNvPr id="598046" name="Text Box 30"/>
            <p:cNvSpPr txBox="1">
              <a:spLocks noChangeArrowheads="1"/>
            </p:cNvSpPr>
            <p:nvPr/>
          </p:nvSpPr>
          <p:spPr bwMode="auto">
            <a:xfrm>
              <a:off x="2690" y="3473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 sz="2400">
                  <a:solidFill>
                    <a:schemeClr val="bg1"/>
                  </a:solidFill>
                  <a:latin typeface="Lucida Sans Typewriter" pitchFamily="49" charset="0"/>
                </a:rPr>
                <a:t>2</a:t>
              </a:r>
            </a:p>
          </p:txBody>
        </p:sp>
        <p:sp>
          <p:nvSpPr>
            <p:cNvPr id="598047" name="Line 31"/>
            <p:cNvSpPr>
              <a:spLocks noChangeShapeType="1"/>
            </p:cNvSpPr>
            <p:nvPr/>
          </p:nvSpPr>
          <p:spPr bwMode="auto">
            <a:xfrm flipH="1">
              <a:off x="2932" y="3175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  <p:sp>
          <p:nvSpPr>
            <p:cNvPr id="598048" name="Line 32"/>
            <p:cNvSpPr>
              <a:spLocks noChangeShapeType="1"/>
            </p:cNvSpPr>
            <p:nvPr/>
          </p:nvSpPr>
          <p:spPr bwMode="auto">
            <a:xfrm>
              <a:off x="3472" y="3169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A9CD-C684-446D-AAD9-AA32785D9014}" type="slidenum">
              <a:rPr lang="en-US" altLang="nl-NL"/>
              <a:pPr/>
              <a:t>19</a:t>
            </a:fld>
            <a:endParaRPr lang="en-US" altLang="nl-NL"/>
          </a:p>
        </p:txBody>
      </p:sp>
      <p:sp>
        <p:nvSpPr>
          <p:cNvPr id="638978" name="Text Box 2"/>
          <p:cNvSpPr txBox="1">
            <a:spLocks noChangeArrowheads="1"/>
          </p:cNvSpPr>
          <p:nvPr/>
        </p:nvSpPr>
        <p:spPr bwMode="auto">
          <a:xfrm>
            <a:off x="365125" y="434975"/>
            <a:ext cx="2243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nl-NL"/>
              <a:t>For example:</a:t>
            </a:r>
          </a:p>
        </p:txBody>
      </p:sp>
      <p:sp>
        <p:nvSpPr>
          <p:cNvPr id="638979" name="Text Box 3"/>
          <p:cNvSpPr txBox="1">
            <a:spLocks noChangeArrowheads="1"/>
          </p:cNvSpPr>
          <p:nvPr/>
        </p:nvSpPr>
        <p:spPr bwMode="auto">
          <a:xfrm>
            <a:off x="1354138" y="1476862"/>
            <a:ext cx="4089581" cy="24929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&gt; parse p "[1,2,3,4]"</a:t>
            </a:r>
          </a:p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[("1234","")]</a:t>
            </a:r>
          </a:p>
          <a:p>
            <a:pPr>
              <a:lnSpc>
                <a:spcPct val="130000"/>
              </a:lnSpc>
            </a:pPr>
            <a:endParaRPr lang="en-US" altLang="nl-NL" sz="2400">
              <a:solidFill>
                <a:schemeClr val="bg1"/>
              </a:solidFill>
              <a:latin typeface="Lucida Sans Typewriter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&gt; parse p "[1,2,3,4"</a:t>
            </a:r>
          </a:p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[]</a:t>
            </a:r>
          </a:p>
        </p:txBody>
      </p:sp>
      <p:sp>
        <p:nvSpPr>
          <p:cNvPr id="638980" name="Text Box 4"/>
          <p:cNvSpPr txBox="1">
            <a:spLocks noChangeArrowheads="1"/>
          </p:cNvSpPr>
          <p:nvPr/>
        </p:nvSpPr>
        <p:spPr bwMode="auto">
          <a:xfrm>
            <a:off x="341313" y="4492625"/>
            <a:ext cx="104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nl-NL"/>
              <a:t>Note:</a:t>
            </a:r>
          </a:p>
        </p:txBody>
      </p:sp>
      <p:sp>
        <p:nvSpPr>
          <p:cNvPr id="638981" name="Rectangle 5"/>
          <p:cNvSpPr>
            <a:spLocks noChangeArrowheads="1"/>
          </p:cNvSpPr>
          <p:nvPr/>
        </p:nvSpPr>
        <p:spPr bwMode="auto">
          <a:xfrm>
            <a:off x="457200" y="5549900"/>
            <a:ext cx="82931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More sophisticated parsing libraries can indicate and/or recover from </a:t>
            </a:r>
            <a:r>
              <a:rPr lang="en-US" altLang="nl-NL" u="sng"/>
              <a:t>errors</a:t>
            </a:r>
            <a:r>
              <a:rPr lang="en-US" altLang="nl-NL"/>
              <a:t> in the input string.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/>
              <a:t>Arithmetic Expressions</a:t>
            </a:r>
          </a:p>
        </p:txBody>
      </p:sp>
      <p:sp>
        <p:nvSpPr>
          <p:cNvPr id="5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F0F9-6819-4C96-908C-082B93640997}" type="slidenum">
              <a:rPr lang="en-US" altLang="nl-NL"/>
              <a:pPr/>
              <a:t>20</a:t>
            </a:fld>
            <a:endParaRPr lang="en-US" altLang="nl-NL"/>
          </a:p>
        </p:txBody>
      </p:sp>
      <p:sp>
        <p:nvSpPr>
          <p:cNvPr id="640003" name="Text Box 3"/>
          <p:cNvSpPr txBox="1">
            <a:spLocks noChangeArrowheads="1"/>
          </p:cNvSpPr>
          <p:nvPr/>
        </p:nvSpPr>
        <p:spPr bwMode="auto">
          <a:xfrm>
            <a:off x="381000" y="1570038"/>
            <a:ext cx="8323263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Consider a simple form of </a:t>
            </a:r>
            <a:r>
              <a:rPr lang="en-US" altLang="nl-NL" u="sng"/>
              <a:t>expressions</a:t>
            </a:r>
            <a:r>
              <a:rPr lang="en-US" altLang="nl-NL"/>
              <a:t> built up from single digits using the operations of addition + and multiplication </a:t>
            </a:r>
            <a:r>
              <a:rPr lang="en-US" altLang="nl-NL" sz="2400">
                <a:latin typeface="Lucida Sans Typewriter" pitchFamily="49" charset="0"/>
              </a:rPr>
              <a:t>*</a:t>
            </a:r>
            <a:r>
              <a:rPr lang="en-US" altLang="nl-NL"/>
              <a:t>, together with parentheses.</a:t>
            </a:r>
          </a:p>
          <a:p>
            <a:endParaRPr lang="en-US" altLang="nl-NL"/>
          </a:p>
          <a:p>
            <a:r>
              <a:rPr lang="en-US" altLang="nl-NL"/>
              <a:t>We also assume that:</a:t>
            </a:r>
          </a:p>
        </p:txBody>
      </p:sp>
      <p:sp>
        <p:nvSpPr>
          <p:cNvPr id="640004" name="Rectangle 4"/>
          <p:cNvSpPr>
            <a:spLocks noChangeArrowheads="1"/>
          </p:cNvSpPr>
          <p:nvPr/>
        </p:nvSpPr>
        <p:spPr bwMode="auto">
          <a:xfrm>
            <a:off x="1069975" y="4427538"/>
            <a:ext cx="7427913" cy="135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kumimoji="0" lang="en-US" altLang="nl-NL" sz="2400">
                <a:latin typeface="Lucida Sans Typewriter" pitchFamily="49" charset="0"/>
              </a:rPr>
              <a:t>*</a:t>
            </a:r>
            <a:r>
              <a:rPr lang="en-US" altLang="nl-NL"/>
              <a:t> and + associate to the right;</a:t>
            </a:r>
          </a:p>
          <a:p>
            <a:pPr>
              <a:lnSpc>
                <a:spcPct val="80000"/>
              </a:lnSpc>
            </a:pPr>
            <a:endParaRPr lang="en-US" altLang="nl-NL"/>
          </a:p>
          <a:p>
            <a:pPr>
              <a:lnSpc>
                <a:spcPct val="80000"/>
              </a:lnSpc>
            </a:pPr>
            <a:r>
              <a:rPr kumimoji="0" lang="en-US" altLang="nl-NL" sz="2400">
                <a:latin typeface="Lucida Sans Typewriter" pitchFamily="49" charset="0"/>
              </a:rPr>
              <a:t>*</a:t>
            </a:r>
            <a:r>
              <a:rPr lang="en-US" altLang="nl-NL"/>
              <a:t> has higher priority than +.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1D29-1E17-40CF-8FE7-D781404B618C}" type="slidenum">
              <a:rPr lang="en-US" altLang="nl-NL"/>
              <a:pPr/>
              <a:t>21</a:t>
            </a:fld>
            <a:endParaRPr lang="en-US" altLang="nl-NL"/>
          </a:p>
        </p:txBody>
      </p:sp>
      <p:sp>
        <p:nvSpPr>
          <p:cNvPr id="641030" name="Text Box 6"/>
          <p:cNvSpPr txBox="1">
            <a:spLocks noChangeArrowheads="1"/>
          </p:cNvSpPr>
          <p:nvPr/>
        </p:nvSpPr>
        <p:spPr bwMode="auto">
          <a:xfrm>
            <a:off x="341313" y="431800"/>
            <a:ext cx="82772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Formally, the syntax of such expressions is defined by the following context free </a:t>
            </a:r>
            <a:r>
              <a:rPr lang="en-US" altLang="nl-NL" u="sng"/>
              <a:t>grammar</a:t>
            </a:r>
            <a:r>
              <a:rPr lang="en-US" altLang="nl-NL"/>
              <a:t>:</a:t>
            </a:r>
          </a:p>
        </p:txBody>
      </p:sp>
      <p:sp>
        <p:nvSpPr>
          <p:cNvPr id="641031" name="Text Box 7"/>
          <p:cNvSpPr txBox="1">
            <a:spLocks noChangeArrowheads="1"/>
          </p:cNvSpPr>
          <p:nvPr/>
        </p:nvSpPr>
        <p:spPr bwMode="auto">
          <a:xfrm>
            <a:off x="1371600" y="2354263"/>
            <a:ext cx="6538913" cy="34575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nl-NL" sz="2400" i="1">
                <a:solidFill>
                  <a:schemeClr val="bg1"/>
                </a:solidFill>
                <a:latin typeface="Lucida Sans Typewriter" pitchFamily="49" charset="0"/>
              </a:rPr>
              <a:t>expr 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</a:t>
            </a:r>
            <a:r>
              <a:rPr lang="en-US" altLang="nl-NL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</a:t>
            </a:r>
            <a:r>
              <a:rPr lang="en-US" altLang="nl-NL" sz="2400" i="1">
                <a:solidFill>
                  <a:schemeClr val="bg1"/>
                </a:solidFill>
                <a:latin typeface="Lucida Sans Typewriter" pitchFamily="49" charset="0"/>
              </a:rPr>
              <a:t>term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'+' </a:t>
            </a:r>
            <a:r>
              <a:rPr lang="en-US" altLang="nl-NL" sz="2400" i="1">
                <a:solidFill>
                  <a:schemeClr val="bg1"/>
                </a:solidFill>
                <a:latin typeface="Lucida Sans Typewriter" pitchFamily="49" charset="0"/>
              </a:rPr>
              <a:t>expr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 </a:t>
            </a:r>
            <a:r>
              <a:rPr lang="en-US" altLang="nl-NL" sz="2400" i="1">
                <a:solidFill>
                  <a:schemeClr val="bg1"/>
                </a:solidFill>
                <a:latin typeface="Lucida Sans Typewriter" pitchFamily="49" charset="0"/>
              </a:rPr>
              <a:t>term</a:t>
            </a:r>
            <a:endParaRPr lang="en-US" altLang="nl-NL" sz="2400">
              <a:solidFill>
                <a:schemeClr val="bg1"/>
              </a:solidFill>
              <a:latin typeface="Lucida Sans Typewriter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nl-NL" sz="2400" i="1">
                <a:solidFill>
                  <a:schemeClr val="bg1"/>
                </a:solidFill>
                <a:latin typeface="Lucida Sans Typewriter" pitchFamily="49" charset="0"/>
              </a:rPr>
              <a:t>term 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</a:t>
            </a:r>
            <a:r>
              <a:rPr lang="en-US" altLang="nl-NL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</a:t>
            </a:r>
            <a:r>
              <a:rPr lang="en-US" altLang="nl-NL" sz="2400" i="1">
                <a:solidFill>
                  <a:schemeClr val="bg1"/>
                </a:solidFill>
                <a:latin typeface="Lucida Sans Typewriter" pitchFamily="49" charset="0"/>
              </a:rPr>
              <a:t>factor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'*' </a:t>
            </a:r>
            <a:r>
              <a:rPr lang="en-US" altLang="nl-NL" sz="2400" i="1">
                <a:solidFill>
                  <a:schemeClr val="bg1"/>
                </a:solidFill>
                <a:latin typeface="Lucida Sans Typewriter" pitchFamily="49" charset="0"/>
              </a:rPr>
              <a:t>term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</a:t>
            </a:r>
            <a:r>
              <a:rPr lang="en-US" altLang="nl-NL" sz="2400" i="1">
                <a:solidFill>
                  <a:schemeClr val="bg1"/>
                </a:solidFill>
                <a:latin typeface="Lucida Sans Typewriter" pitchFamily="49" charset="0"/>
              </a:rPr>
              <a:t> factor</a:t>
            </a:r>
            <a:endParaRPr lang="en-US" altLang="nl-NL" sz="2400">
              <a:solidFill>
                <a:schemeClr val="bg1"/>
              </a:solidFill>
              <a:latin typeface="Lucida Sans Typewriter" pitchFamily="49" charset="0"/>
            </a:endParaRPr>
          </a:p>
          <a:p>
            <a:pPr>
              <a:lnSpc>
                <a:spcPct val="120000"/>
              </a:lnSpc>
            </a:pPr>
            <a:endParaRPr lang="en-US" altLang="nl-NL" sz="2400">
              <a:solidFill>
                <a:schemeClr val="bg1"/>
              </a:solidFill>
              <a:latin typeface="Lucida Sans Typewriter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nl-NL" sz="2400" i="1">
                <a:solidFill>
                  <a:schemeClr val="bg1"/>
                </a:solidFill>
                <a:latin typeface="Lucida Sans Typewriter" pitchFamily="49" charset="0"/>
              </a:rPr>
              <a:t>factor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</a:t>
            </a:r>
            <a:r>
              <a:rPr lang="en-US" altLang="nl-NL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</a:t>
            </a:r>
            <a:r>
              <a:rPr lang="en-US" altLang="nl-NL" sz="2400" i="1">
                <a:solidFill>
                  <a:schemeClr val="bg1"/>
                </a:solidFill>
                <a:latin typeface="Lucida Sans Typewriter" pitchFamily="49" charset="0"/>
              </a:rPr>
              <a:t>digit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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'(' </a:t>
            </a:r>
            <a:r>
              <a:rPr lang="en-US" altLang="nl-NL" sz="2400" i="1">
                <a:solidFill>
                  <a:schemeClr val="bg1"/>
                </a:solidFill>
                <a:latin typeface="Lucida Sans Typewriter" pitchFamily="49" charset="0"/>
              </a:rPr>
              <a:t>expr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')‘</a:t>
            </a:r>
          </a:p>
          <a:p>
            <a:pPr>
              <a:lnSpc>
                <a:spcPct val="120000"/>
              </a:lnSpc>
            </a:pPr>
            <a:endParaRPr lang="en-US" altLang="nl-NL" sz="2400">
              <a:solidFill>
                <a:schemeClr val="bg1"/>
              </a:solidFill>
              <a:latin typeface="Lucida Sans Typewriter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nl-NL" sz="2400" i="1">
                <a:solidFill>
                  <a:schemeClr val="bg1"/>
                </a:solidFill>
                <a:latin typeface="Lucida Sans Typewriter" pitchFamily="49" charset="0"/>
              </a:rPr>
              <a:t>digit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</a:t>
            </a:r>
            <a:r>
              <a:rPr lang="en-US" altLang="nl-NL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'0'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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'1'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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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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'9'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8731-418B-4861-870F-903CB65D382C}" type="slidenum">
              <a:rPr lang="en-US" altLang="nl-NL"/>
              <a:pPr/>
              <a:t>22</a:t>
            </a:fld>
            <a:endParaRPr lang="en-US" altLang="nl-NL"/>
          </a:p>
        </p:txBody>
      </p:sp>
      <p:sp>
        <p:nvSpPr>
          <p:cNvPr id="651266" name="Text Box 2"/>
          <p:cNvSpPr txBox="1">
            <a:spLocks noChangeArrowheads="1"/>
          </p:cNvSpPr>
          <p:nvPr/>
        </p:nvSpPr>
        <p:spPr bwMode="auto">
          <a:xfrm>
            <a:off x="301625" y="390525"/>
            <a:ext cx="85979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However, for reasons of efficiency, it is important to </a:t>
            </a:r>
            <a:r>
              <a:rPr lang="en-US" altLang="nl-NL" u="sng"/>
              <a:t>factorise</a:t>
            </a:r>
            <a:r>
              <a:rPr lang="en-US" altLang="nl-NL"/>
              <a:t> the rules for </a:t>
            </a:r>
            <a:r>
              <a:rPr lang="en-US" altLang="nl-NL" i="1"/>
              <a:t>expr</a:t>
            </a:r>
            <a:r>
              <a:rPr lang="en-US" altLang="nl-NL"/>
              <a:t> and </a:t>
            </a:r>
            <a:r>
              <a:rPr lang="en-US" altLang="nl-NL" i="1"/>
              <a:t>term</a:t>
            </a:r>
            <a:r>
              <a:rPr lang="en-US" altLang="nl-NL"/>
              <a:t>:</a:t>
            </a:r>
          </a:p>
        </p:txBody>
      </p:sp>
      <p:sp>
        <p:nvSpPr>
          <p:cNvPr id="651267" name="Text Box 3"/>
          <p:cNvSpPr txBox="1">
            <a:spLocks noChangeArrowheads="1"/>
          </p:cNvSpPr>
          <p:nvPr/>
        </p:nvSpPr>
        <p:spPr bwMode="auto">
          <a:xfrm>
            <a:off x="1557338" y="2236788"/>
            <a:ext cx="5478462" cy="15557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nl-NL" sz="2400" i="1">
                <a:solidFill>
                  <a:schemeClr val="bg1"/>
                </a:solidFill>
                <a:latin typeface="Lucida Sans Typewriter" pitchFamily="49" charset="0"/>
              </a:rPr>
              <a:t>expr </a:t>
            </a:r>
            <a:r>
              <a:rPr lang="en-US" altLang="nl-NL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</a:t>
            </a:r>
            <a:r>
              <a:rPr lang="en-US" altLang="nl-NL" sz="2400" i="1">
                <a:solidFill>
                  <a:schemeClr val="bg1"/>
                </a:solidFill>
                <a:latin typeface="Lucida Sans Typewriter" pitchFamily="49" charset="0"/>
              </a:rPr>
              <a:t>term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('+' </a:t>
            </a:r>
            <a:r>
              <a:rPr lang="en-US" altLang="nl-NL" sz="2400" i="1">
                <a:solidFill>
                  <a:schemeClr val="bg1"/>
                </a:solidFill>
                <a:latin typeface="Lucida Sans Typewriter" pitchFamily="49" charset="0"/>
              </a:rPr>
              <a:t>expr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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</a:t>
            </a:r>
            <a:r>
              <a:rPr lang="en-US" altLang="nl-NL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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nl-NL" sz="2400">
              <a:solidFill>
                <a:schemeClr val="bg1"/>
              </a:solidFill>
              <a:latin typeface="Lucida Sans Typewriter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nl-NL" sz="2400" i="1">
                <a:solidFill>
                  <a:schemeClr val="bg1"/>
                </a:solidFill>
                <a:latin typeface="Lucida Sans Typewriter" pitchFamily="49" charset="0"/>
              </a:rPr>
              <a:t>term </a:t>
            </a:r>
            <a:r>
              <a:rPr lang="en-US" altLang="nl-NL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</a:t>
            </a:r>
            <a:r>
              <a:rPr lang="en-US" altLang="nl-NL" sz="2400" i="1">
                <a:solidFill>
                  <a:schemeClr val="bg1"/>
                </a:solidFill>
                <a:latin typeface="Lucida Sans Typewriter" pitchFamily="49" charset="0"/>
              </a:rPr>
              <a:t>factor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('*' </a:t>
            </a:r>
            <a:r>
              <a:rPr lang="en-US" altLang="nl-NL" sz="2400" i="1">
                <a:solidFill>
                  <a:schemeClr val="bg1"/>
                </a:solidFill>
                <a:latin typeface="Lucida Sans Typewriter" pitchFamily="49" charset="0"/>
              </a:rPr>
              <a:t>term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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</a:t>
            </a:r>
            <a:r>
              <a:rPr lang="en-US" altLang="nl-NL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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)</a:t>
            </a:r>
          </a:p>
        </p:txBody>
      </p:sp>
      <p:sp>
        <p:nvSpPr>
          <p:cNvPr id="651271" name="Text Box 7"/>
          <p:cNvSpPr txBox="1">
            <a:spLocks noChangeArrowheads="1"/>
          </p:cNvSpPr>
          <p:nvPr/>
        </p:nvSpPr>
        <p:spPr bwMode="auto">
          <a:xfrm>
            <a:off x="301625" y="4533900"/>
            <a:ext cx="8597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Note: </a:t>
            </a:r>
          </a:p>
        </p:txBody>
      </p:sp>
      <p:sp>
        <p:nvSpPr>
          <p:cNvPr id="651272" name="Rectangle 8"/>
          <p:cNvSpPr>
            <a:spLocks noChangeArrowheads="1"/>
          </p:cNvSpPr>
          <p:nvPr/>
        </p:nvSpPr>
        <p:spPr bwMode="auto">
          <a:xfrm>
            <a:off x="725488" y="5534025"/>
            <a:ext cx="73707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The symbol </a:t>
            </a:r>
            <a:r>
              <a:rPr kumimoji="0" lang="en-US" altLang="nl-NL">
                <a:latin typeface="Lucida Sans Typewriter" pitchFamily="49" charset="0"/>
                <a:sym typeface="Symbol" pitchFamily="18" charset="2"/>
              </a:rPr>
              <a:t></a:t>
            </a:r>
            <a:r>
              <a:rPr lang="en-US" altLang="nl-NL"/>
              <a:t> denotes the empty string.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0741-02AA-4259-9F94-6CB2D12118EC}" type="slidenum">
              <a:rPr lang="en-US" altLang="nl-NL"/>
              <a:pPr/>
              <a:t>23</a:t>
            </a:fld>
            <a:endParaRPr lang="en-US" altLang="nl-NL"/>
          </a:p>
        </p:txBody>
      </p:sp>
      <p:sp>
        <p:nvSpPr>
          <p:cNvPr id="644098" name="Text Box 2"/>
          <p:cNvSpPr txBox="1">
            <a:spLocks noChangeArrowheads="1"/>
          </p:cNvSpPr>
          <p:nvPr/>
        </p:nvSpPr>
        <p:spPr bwMode="auto">
          <a:xfrm>
            <a:off x="263525" y="354013"/>
            <a:ext cx="8543925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It is now easy to translate the grammar into a parser that </a:t>
            </a:r>
            <a:r>
              <a:rPr lang="en-US" altLang="nl-NL" u="sng"/>
              <a:t>evaluates</a:t>
            </a:r>
            <a:r>
              <a:rPr lang="en-US" altLang="nl-NL"/>
              <a:t> expressions, by simply rewriting the grammar rules using the parsing primitives.</a:t>
            </a:r>
          </a:p>
          <a:p>
            <a:endParaRPr lang="en-US" altLang="nl-NL"/>
          </a:p>
          <a:p>
            <a:r>
              <a:rPr lang="en-US" altLang="nl-NL"/>
              <a:t>That is, we have:</a:t>
            </a:r>
            <a:endParaRPr lang="en-US" altLang="nl-NL" sz="2400">
              <a:latin typeface="Times New Roman" pitchFamily="18" charset="0"/>
            </a:endParaRPr>
          </a:p>
        </p:txBody>
      </p:sp>
      <p:sp>
        <p:nvSpPr>
          <p:cNvPr id="644100" name="Text Box 4"/>
          <p:cNvSpPr txBox="1">
            <a:spLocks noChangeArrowheads="1"/>
          </p:cNvSpPr>
          <p:nvPr/>
        </p:nvSpPr>
        <p:spPr bwMode="auto">
          <a:xfrm>
            <a:off x="1504950" y="3221640"/>
            <a:ext cx="5391219" cy="27515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expr :: Parser Int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expr  = do t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term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   do char '+'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      e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expr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      return (t + e)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    +++ return 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DDBE-0B0F-4F70-9A76-D539D1BAE1C0}" type="slidenum">
              <a:rPr lang="en-US" altLang="nl-NL"/>
              <a:pPr/>
              <a:t>24</a:t>
            </a:fld>
            <a:endParaRPr lang="en-US" altLang="nl-NL"/>
          </a:p>
        </p:txBody>
      </p:sp>
      <p:sp>
        <p:nvSpPr>
          <p:cNvPr id="645122" name="Text Box 2"/>
          <p:cNvSpPr txBox="1">
            <a:spLocks noChangeArrowheads="1"/>
          </p:cNvSpPr>
          <p:nvPr/>
        </p:nvSpPr>
        <p:spPr bwMode="auto">
          <a:xfrm>
            <a:off x="1454150" y="3615760"/>
            <a:ext cx="6506909" cy="26776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factor :: Parser Int</a:t>
            </a:r>
          </a:p>
          <a:p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factor  = do d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digit</a:t>
            </a:r>
          </a:p>
          <a:p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     return (digitToInt d)</a:t>
            </a:r>
          </a:p>
          <a:p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   +++ do char '('</a:t>
            </a:r>
          </a:p>
          <a:p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          e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expr</a:t>
            </a:r>
          </a:p>
          <a:p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          char ')'</a:t>
            </a:r>
          </a:p>
          <a:p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          return e</a:t>
            </a:r>
          </a:p>
        </p:txBody>
      </p:sp>
      <p:sp>
        <p:nvSpPr>
          <p:cNvPr id="645123" name="Text Box 3"/>
          <p:cNvSpPr txBox="1">
            <a:spLocks noChangeArrowheads="1"/>
          </p:cNvSpPr>
          <p:nvPr/>
        </p:nvSpPr>
        <p:spPr bwMode="auto">
          <a:xfrm>
            <a:off x="1462088" y="642889"/>
            <a:ext cx="5391219" cy="23083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term :: Parser Int</a:t>
            </a:r>
          </a:p>
          <a:p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term  = do f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factor</a:t>
            </a:r>
          </a:p>
          <a:p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   do char '*'</a:t>
            </a:r>
          </a:p>
          <a:p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      t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term</a:t>
            </a:r>
          </a:p>
          <a:p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      return (f * t)</a:t>
            </a:r>
          </a:p>
          <a:p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    +++ return f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1BF6-270A-4A96-82DC-4A31D311E2FD}" type="slidenum">
              <a:rPr lang="en-US" altLang="nl-NL"/>
              <a:pPr/>
              <a:t>25</a:t>
            </a:fld>
            <a:endParaRPr lang="en-US" altLang="nl-NL"/>
          </a:p>
        </p:txBody>
      </p:sp>
      <p:sp>
        <p:nvSpPr>
          <p:cNvPr id="660482" name="Text Box 2"/>
          <p:cNvSpPr txBox="1">
            <a:spLocks noChangeArrowheads="1"/>
          </p:cNvSpPr>
          <p:nvPr/>
        </p:nvSpPr>
        <p:spPr bwMode="auto">
          <a:xfrm>
            <a:off x="280988" y="419100"/>
            <a:ext cx="8351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Finally, if we define</a:t>
            </a:r>
            <a:endParaRPr lang="en-US" altLang="nl-NL" sz="2400">
              <a:latin typeface="Times New Roman" pitchFamily="18" charset="0"/>
            </a:endParaRPr>
          </a:p>
        </p:txBody>
      </p:sp>
      <p:sp>
        <p:nvSpPr>
          <p:cNvPr id="660483" name="Text Box 3"/>
          <p:cNvSpPr txBox="1">
            <a:spLocks noChangeArrowheads="1"/>
          </p:cNvSpPr>
          <p:nvPr/>
        </p:nvSpPr>
        <p:spPr bwMode="auto">
          <a:xfrm>
            <a:off x="1371600" y="1412875"/>
            <a:ext cx="6813550" cy="10429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eval   :: String </a:t>
            </a:r>
            <a:r>
              <a:rPr lang="en-US" altLang="nl-NL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Int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eval xs = fst (head (parse expr xs))</a:t>
            </a:r>
          </a:p>
        </p:txBody>
      </p:sp>
      <p:sp>
        <p:nvSpPr>
          <p:cNvPr id="660484" name="Text Box 4"/>
          <p:cNvSpPr txBox="1">
            <a:spLocks noChangeArrowheads="1"/>
          </p:cNvSpPr>
          <p:nvPr/>
        </p:nvSpPr>
        <p:spPr bwMode="auto">
          <a:xfrm>
            <a:off x="280988" y="2932113"/>
            <a:ext cx="8351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then we try out some examples:</a:t>
            </a:r>
            <a:endParaRPr lang="en-US" altLang="nl-NL" sz="2400">
              <a:latin typeface="Times New Roman" pitchFamily="18" charset="0"/>
            </a:endParaRPr>
          </a:p>
        </p:txBody>
      </p:sp>
      <p:sp>
        <p:nvSpPr>
          <p:cNvPr id="660485" name="Text Box 5"/>
          <p:cNvSpPr txBox="1">
            <a:spLocks noChangeArrowheads="1"/>
          </p:cNvSpPr>
          <p:nvPr/>
        </p:nvSpPr>
        <p:spPr bwMode="auto">
          <a:xfrm>
            <a:off x="1371600" y="3914726"/>
            <a:ext cx="3159839" cy="23083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&gt; eval "2*3+4"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10</a:t>
            </a:r>
          </a:p>
          <a:p>
            <a:pPr>
              <a:lnSpc>
                <a:spcPct val="120000"/>
              </a:lnSpc>
            </a:pPr>
            <a:endParaRPr lang="en-US" altLang="nl-NL" sz="2400">
              <a:solidFill>
                <a:schemeClr val="bg1"/>
              </a:solidFill>
              <a:latin typeface="Lucida Sans Typewriter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&gt; eval "2*(3+4)"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14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/>
              <a:t>Exercises</a:t>
            </a:r>
          </a:p>
        </p:txBody>
      </p:sp>
      <p:sp>
        <p:nvSpPr>
          <p:cNvPr id="10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70B-192E-47AD-A3D3-68A4DF0B05F3}" type="slidenum">
              <a:rPr lang="en-US" altLang="nl-NL"/>
              <a:pPr/>
              <a:t>26</a:t>
            </a:fld>
            <a:endParaRPr lang="en-US" altLang="nl-NL"/>
          </a:p>
        </p:txBody>
      </p:sp>
      <p:grpSp>
        <p:nvGrpSpPr>
          <p:cNvPr id="662531" name="Group 3"/>
          <p:cNvGrpSpPr>
            <a:grpSpLocks/>
          </p:cNvGrpSpPr>
          <p:nvPr/>
        </p:nvGrpSpPr>
        <p:grpSpPr bwMode="auto">
          <a:xfrm>
            <a:off x="406400" y="2925763"/>
            <a:ext cx="8439150" cy="1373187"/>
            <a:chOff x="273" y="1928"/>
            <a:chExt cx="5316" cy="865"/>
          </a:xfrm>
        </p:grpSpPr>
        <p:sp>
          <p:nvSpPr>
            <p:cNvPr id="662532" name="Text Box 4"/>
            <p:cNvSpPr txBox="1">
              <a:spLocks noChangeArrowheads="1"/>
            </p:cNvSpPr>
            <p:nvPr/>
          </p:nvSpPr>
          <p:spPr bwMode="auto">
            <a:xfrm>
              <a:off x="273" y="1928"/>
              <a:ext cx="4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>
                  <a:solidFill>
                    <a:schemeClr val="accent2"/>
                  </a:solidFill>
                </a:rPr>
                <a:t>(2)</a:t>
              </a:r>
            </a:p>
          </p:txBody>
        </p:sp>
        <p:sp>
          <p:nvSpPr>
            <p:cNvPr id="662533" name="Text Box 5"/>
            <p:cNvSpPr txBox="1">
              <a:spLocks noChangeArrowheads="1"/>
            </p:cNvSpPr>
            <p:nvPr/>
          </p:nvSpPr>
          <p:spPr bwMode="auto">
            <a:xfrm>
              <a:off x="702" y="1928"/>
              <a:ext cx="4887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nl-NL" dirty="0"/>
                <a:t>Extend the expression parser to allow the use of subtraction and division, based upon the following extensions to the grammar:</a:t>
              </a:r>
            </a:p>
          </p:txBody>
        </p:sp>
      </p:grpSp>
      <p:sp>
        <p:nvSpPr>
          <p:cNvPr id="662534" name="Text Box 6"/>
          <p:cNvSpPr txBox="1">
            <a:spLocks noChangeArrowheads="1"/>
          </p:cNvSpPr>
          <p:nvPr/>
        </p:nvSpPr>
        <p:spPr bwMode="auto">
          <a:xfrm>
            <a:off x="1506538" y="4797872"/>
            <a:ext cx="6885218" cy="138499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nl-NL" sz="2200" i="1" dirty="0">
                <a:solidFill>
                  <a:schemeClr val="bg1"/>
                </a:solidFill>
                <a:latin typeface="Lucida Sans Typewriter" pitchFamily="49" charset="0"/>
              </a:rPr>
              <a:t>expr </a:t>
            </a:r>
            <a:r>
              <a:rPr lang="en-US" altLang="nl-NL" sz="2200" dirty="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200" dirty="0">
                <a:solidFill>
                  <a:schemeClr val="bg1"/>
                </a:solidFill>
                <a:latin typeface="Lucida Sans Typewriter" pitchFamily="49" charset="0"/>
              </a:rPr>
              <a:t> </a:t>
            </a:r>
            <a:r>
              <a:rPr lang="en-US" altLang="nl-NL" sz="2200" i="1" dirty="0">
                <a:solidFill>
                  <a:schemeClr val="bg1"/>
                </a:solidFill>
                <a:latin typeface="Lucida Sans Typewriter" pitchFamily="49" charset="0"/>
              </a:rPr>
              <a:t>term </a:t>
            </a:r>
            <a:r>
              <a:rPr lang="en-US" altLang="nl-NL" sz="2200" dirty="0">
                <a:solidFill>
                  <a:schemeClr val="bg1"/>
                </a:solidFill>
                <a:latin typeface="Lucida Sans Typewriter" pitchFamily="49" charset="0"/>
              </a:rPr>
              <a:t>('+' </a:t>
            </a:r>
            <a:r>
              <a:rPr lang="en-US" altLang="nl-NL" sz="2200" i="1" dirty="0">
                <a:solidFill>
                  <a:schemeClr val="bg1"/>
                </a:solidFill>
                <a:latin typeface="Lucida Sans Typewriter" pitchFamily="49" charset="0"/>
              </a:rPr>
              <a:t>expr</a:t>
            </a:r>
            <a:r>
              <a:rPr lang="en-US" altLang="nl-NL" sz="2200" dirty="0">
                <a:solidFill>
                  <a:schemeClr val="bg1"/>
                </a:solidFill>
                <a:latin typeface="Lucida Sans Typewriter" pitchFamily="49" charset="0"/>
              </a:rPr>
              <a:t> </a:t>
            </a:r>
            <a:r>
              <a:rPr lang="en-US" altLang="nl-NL" sz="2200" dirty="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</a:t>
            </a:r>
            <a:r>
              <a:rPr lang="en-US" altLang="nl-NL" sz="2200" dirty="0">
                <a:solidFill>
                  <a:schemeClr val="bg1"/>
                </a:solidFill>
                <a:latin typeface="Lucida Sans Typewriter" pitchFamily="49" charset="0"/>
              </a:rPr>
              <a:t> '-' </a:t>
            </a:r>
            <a:r>
              <a:rPr lang="en-US" altLang="nl-NL" sz="2200" i="1" dirty="0">
                <a:solidFill>
                  <a:schemeClr val="bg1"/>
                </a:solidFill>
                <a:latin typeface="Lucida Sans Typewriter" pitchFamily="49" charset="0"/>
              </a:rPr>
              <a:t>expr</a:t>
            </a:r>
            <a:r>
              <a:rPr lang="en-US" altLang="nl-NL" sz="2200" dirty="0">
                <a:solidFill>
                  <a:schemeClr val="bg1"/>
                </a:solidFill>
                <a:latin typeface="Lucida Sans Typewriter" pitchFamily="49" charset="0"/>
              </a:rPr>
              <a:t> </a:t>
            </a:r>
            <a:r>
              <a:rPr lang="en-US" altLang="nl-NL" sz="2200" dirty="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</a:t>
            </a:r>
            <a:r>
              <a:rPr lang="en-US" altLang="nl-NL" sz="2200" dirty="0">
                <a:solidFill>
                  <a:schemeClr val="bg1"/>
                </a:solidFill>
                <a:latin typeface="Lucida Sans Typewriter" pitchFamily="49" charset="0"/>
              </a:rPr>
              <a:t> </a:t>
            </a: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</a:t>
            </a:r>
            <a:r>
              <a:rPr lang="en-US" altLang="nl-NL" sz="2200" dirty="0">
                <a:solidFill>
                  <a:schemeClr val="bg1"/>
                </a:solidFill>
                <a:latin typeface="Lucida Sans Typewriter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nl-NL" sz="2200" dirty="0">
              <a:solidFill>
                <a:schemeClr val="bg1"/>
              </a:solidFill>
              <a:latin typeface="Lucida Sans Typewriter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nl-NL" sz="2200" i="1" dirty="0">
                <a:solidFill>
                  <a:schemeClr val="bg1"/>
                </a:solidFill>
                <a:latin typeface="Lucida Sans Typewriter" pitchFamily="49" charset="0"/>
              </a:rPr>
              <a:t>term </a:t>
            </a:r>
            <a:r>
              <a:rPr lang="en-US" altLang="nl-NL" sz="2200" dirty="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200" dirty="0">
                <a:solidFill>
                  <a:schemeClr val="bg1"/>
                </a:solidFill>
                <a:latin typeface="Lucida Sans Typewriter" pitchFamily="49" charset="0"/>
              </a:rPr>
              <a:t> </a:t>
            </a:r>
            <a:r>
              <a:rPr lang="en-US" altLang="nl-NL" sz="2200" i="1" dirty="0">
                <a:solidFill>
                  <a:schemeClr val="bg1"/>
                </a:solidFill>
                <a:latin typeface="Lucida Sans Typewriter" pitchFamily="49" charset="0"/>
              </a:rPr>
              <a:t>factor</a:t>
            </a:r>
            <a:r>
              <a:rPr lang="en-US" altLang="nl-NL" sz="2200" dirty="0">
                <a:solidFill>
                  <a:schemeClr val="bg1"/>
                </a:solidFill>
                <a:latin typeface="Lucida Sans Typewriter" pitchFamily="49" charset="0"/>
              </a:rPr>
              <a:t> ('*' </a:t>
            </a:r>
            <a:r>
              <a:rPr lang="en-US" altLang="nl-NL" sz="2200" i="1" dirty="0">
                <a:solidFill>
                  <a:schemeClr val="bg1"/>
                </a:solidFill>
                <a:latin typeface="Lucida Sans Typewriter" pitchFamily="49" charset="0"/>
              </a:rPr>
              <a:t>term</a:t>
            </a:r>
            <a:r>
              <a:rPr lang="en-US" altLang="nl-NL" sz="2200" dirty="0">
                <a:solidFill>
                  <a:schemeClr val="bg1"/>
                </a:solidFill>
                <a:latin typeface="Lucida Sans Typewriter" pitchFamily="49" charset="0"/>
              </a:rPr>
              <a:t> </a:t>
            </a:r>
            <a:r>
              <a:rPr lang="en-US" altLang="nl-NL" sz="2200" dirty="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</a:t>
            </a:r>
            <a:r>
              <a:rPr lang="en-US" altLang="nl-NL" sz="2200" dirty="0">
                <a:solidFill>
                  <a:schemeClr val="bg1"/>
                </a:solidFill>
                <a:latin typeface="Lucida Sans Typewriter" pitchFamily="49" charset="0"/>
              </a:rPr>
              <a:t> '/' </a:t>
            </a:r>
            <a:r>
              <a:rPr lang="en-US" altLang="nl-NL" sz="2200" i="1" dirty="0">
                <a:solidFill>
                  <a:schemeClr val="bg1"/>
                </a:solidFill>
                <a:latin typeface="Lucida Sans Typewriter" pitchFamily="49" charset="0"/>
              </a:rPr>
              <a:t>term</a:t>
            </a:r>
            <a:r>
              <a:rPr lang="en-US" altLang="nl-NL" sz="2200" dirty="0">
                <a:solidFill>
                  <a:schemeClr val="bg1"/>
                </a:solidFill>
                <a:latin typeface="Lucida Sans Typewriter" pitchFamily="49" charset="0"/>
              </a:rPr>
              <a:t> </a:t>
            </a:r>
            <a:r>
              <a:rPr lang="en-US" altLang="nl-NL" sz="2200" dirty="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</a:t>
            </a:r>
            <a:r>
              <a:rPr lang="en-US" altLang="nl-NL" sz="2200" dirty="0">
                <a:solidFill>
                  <a:schemeClr val="bg1"/>
                </a:solidFill>
                <a:latin typeface="Lucida Sans Typewriter" pitchFamily="49" charset="0"/>
              </a:rPr>
              <a:t> </a:t>
            </a: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</a:t>
            </a:r>
            <a:r>
              <a:rPr lang="en-US" altLang="nl-NL" sz="2200" dirty="0">
                <a:solidFill>
                  <a:schemeClr val="bg1"/>
                </a:solidFill>
                <a:latin typeface="Lucida Sans Typewriter" pitchFamily="49" charset="0"/>
              </a:rPr>
              <a:t>)</a:t>
            </a:r>
          </a:p>
        </p:txBody>
      </p:sp>
      <p:grpSp>
        <p:nvGrpSpPr>
          <p:cNvPr id="662535" name="Group 7"/>
          <p:cNvGrpSpPr>
            <a:grpSpLocks/>
          </p:cNvGrpSpPr>
          <p:nvPr/>
        </p:nvGrpSpPr>
        <p:grpSpPr bwMode="auto">
          <a:xfrm>
            <a:off x="406400" y="1484313"/>
            <a:ext cx="8439150" cy="946150"/>
            <a:chOff x="314" y="3520"/>
            <a:chExt cx="5316" cy="596"/>
          </a:xfrm>
        </p:grpSpPr>
        <p:sp>
          <p:nvSpPr>
            <p:cNvPr id="662536" name="Text Box 8"/>
            <p:cNvSpPr txBox="1">
              <a:spLocks noChangeArrowheads="1"/>
            </p:cNvSpPr>
            <p:nvPr/>
          </p:nvSpPr>
          <p:spPr bwMode="auto">
            <a:xfrm>
              <a:off x="314" y="3520"/>
              <a:ext cx="4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>
                  <a:solidFill>
                    <a:schemeClr val="accent2"/>
                  </a:solidFill>
                </a:rPr>
                <a:t>(1)</a:t>
              </a:r>
            </a:p>
          </p:txBody>
        </p:sp>
        <p:sp>
          <p:nvSpPr>
            <p:cNvPr id="662537" name="Text Box 9"/>
            <p:cNvSpPr txBox="1">
              <a:spLocks noChangeArrowheads="1"/>
            </p:cNvSpPr>
            <p:nvPr/>
          </p:nvSpPr>
          <p:spPr bwMode="auto">
            <a:xfrm>
              <a:off x="743" y="3520"/>
              <a:ext cx="4887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nl-NL"/>
                <a:t>Why does factorising the expression grammar make the resulting parser more efficient?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/>
              <a:t>Where Are They Used?</a:t>
            </a:r>
          </a:p>
        </p:txBody>
      </p:sp>
      <p:sp>
        <p:nvSpPr>
          <p:cNvPr id="10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0B60B-E03F-4725-834A-D3312EBACAB6}" type="slidenum">
              <a:rPr lang="en-US" altLang="nl-NL"/>
              <a:pPr/>
              <a:t>2</a:t>
            </a:fld>
            <a:endParaRPr lang="en-US" altLang="nl-NL"/>
          </a:p>
        </p:txBody>
      </p:sp>
      <p:sp>
        <p:nvSpPr>
          <p:cNvPr id="593923" name="Text Box 3"/>
          <p:cNvSpPr txBox="1">
            <a:spLocks noChangeArrowheads="1"/>
          </p:cNvSpPr>
          <p:nvPr/>
        </p:nvSpPr>
        <p:spPr bwMode="auto">
          <a:xfrm>
            <a:off x="403225" y="1681163"/>
            <a:ext cx="79946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Almost every real life program uses some form of parser to </a:t>
            </a:r>
            <a:r>
              <a:rPr lang="en-US" altLang="nl-NL" u="sng"/>
              <a:t>pre-process</a:t>
            </a:r>
            <a:r>
              <a:rPr lang="en-US" altLang="nl-NL"/>
              <a:t> its input.</a:t>
            </a:r>
          </a:p>
        </p:txBody>
      </p:sp>
      <p:grpSp>
        <p:nvGrpSpPr>
          <p:cNvPr id="593950" name="Group 30"/>
          <p:cNvGrpSpPr>
            <a:grpSpLocks/>
          </p:cNvGrpSpPr>
          <p:nvPr/>
        </p:nvGrpSpPr>
        <p:grpSpPr bwMode="auto">
          <a:xfrm>
            <a:off x="1100138" y="3622675"/>
            <a:ext cx="7027862" cy="2241550"/>
            <a:chOff x="685" y="2243"/>
            <a:chExt cx="4427" cy="1412"/>
          </a:xfrm>
        </p:grpSpPr>
        <p:sp>
          <p:nvSpPr>
            <p:cNvPr id="593924" name="Text Box 4"/>
            <p:cNvSpPr txBox="1">
              <a:spLocks noChangeArrowheads="1"/>
            </p:cNvSpPr>
            <p:nvPr/>
          </p:nvSpPr>
          <p:spPr bwMode="auto">
            <a:xfrm>
              <a:off x="3272" y="2243"/>
              <a:ext cx="1840" cy="141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nl-NL"/>
                <a:t>Haskell programs</a:t>
              </a:r>
            </a:p>
            <a:p>
              <a:endParaRPr lang="en-US" altLang="nl-NL"/>
            </a:p>
            <a:p>
              <a:r>
                <a:rPr lang="en-US" altLang="nl-NL"/>
                <a:t>Shell scripts</a:t>
              </a:r>
            </a:p>
            <a:p>
              <a:endParaRPr lang="en-US" altLang="nl-NL"/>
            </a:p>
            <a:p>
              <a:r>
                <a:rPr lang="en-US" altLang="nl-NL"/>
                <a:t>HTML documents</a:t>
              </a:r>
            </a:p>
          </p:txBody>
        </p:sp>
        <p:sp>
          <p:nvSpPr>
            <p:cNvPr id="593925" name="Text Box 5"/>
            <p:cNvSpPr txBox="1">
              <a:spLocks noChangeArrowheads="1"/>
            </p:cNvSpPr>
            <p:nvPr/>
          </p:nvSpPr>
          <p:spPr bwMode="auto">
            <a:xfrm>
              <a:off x="685" y="2244"/>
              <a:ext cx="938" cy="1411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nl-NL"/>
                <a:t>Hugs</a:t>
              </a:r>
            </a:p>
            <a:p>
              <a:endParaRPr lang="en-US" altLang="nl-NL"/>
            </a:p>
            <a:p>
              <a:r>
                <a:rPr lang="en-US" altLang="nl-NL"/>
                <a:t>Unix</a:t>
              </a:r>
            </a:p>
            <a:p>
              <a:endParaRPr lang="en-US" altLang="nl-NL"/>
            </a:p>
            <a:p>
              <a:r>
                <a:rPr lang="en-US" altLang="nl-NL"/>
                <a:t>Explorer</a:t>
              </a:r>
            </a:p>
          </p:txBody>
        </p:sp>
        <p:grpSp>
          <p:nvGrpSpPr>
            <p:cNvPr id="593949" name="Group 29"/>
            <p:cNvGrpSpPr>
              <a:grpSpLocks/>
            </p:cNvGrpSpPr>
            <p:nvPr/>
          </p:nvGrpSpPr>
          <p:grpSpPr bwMode="auto">
            <a:xfrm>
              <a:off x="2027" y="2714"/>
              <a:ext cx="840" cy="469"/>
              <a:chOff x="2032" y="2695"/>
              <a:chExt cx="840" cy="469"/>
            </a:xfrm>
          </p:grpSpPr>
          <p:sp>
            <p:nvSpPr>
              <p:cNvPr id="593945" name="AutoShape 25"/>
              <p:cNvSpPr>
                <a:spLocks noChangeArrowheads="1"/>
              </p:cNvSpPr>
              <p:nvPr/>
            </p:nvSpPr>
            <p:spPr bwMode="auto">
              <a:xfrm>
                <a:off x="2032" y="2695"/>
                <a:ext cx="840" cy="469"/>
              </a:xfrm>
              <a:prstGeom prst="rightArrow">
                <a:avLst>
                  <a:gd name="adj1" fmla="val 56500"/>
                  <a:gd name="adj2" fmla="val 49038"/>
                </a:avLst>
              </a:prstGeom>
              <a:solidFill>
                <a:srgbClr val="008000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593946" name="Text Box 26"/>
              <p:cNvSpPr txBox="1">
                <a:spLocks noChangeArrowheads="1"/>
              </p:cNvSpPr>
              <p:nvPr/>
            </p:nvSpPr>
            <p:spPr bwMode="auto">
              <a:xfrm>
                <a:off x="2052" y="2740"/>
                <a:ext cx="75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nl-NL"/>
                  <a:t>parses</a:t>
                </a: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/>
              <a:t>The Parser Type</a:t>
            </a:r>
          </a:p>
        </p:txBody>
      </p:sp>
      <p:sp>
        <p:nvSpPr>
          <p:cNvPr id="6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0868-AAD9-41EE-B395-ADA27A558C15}" type="slidenum">
              <a:rPr lang="en-US" altLang="nl-NL"/>
              <a:pPr/>
              <a:t>3</a:t>
            </a:fld>
            <a:endParaRPr lang="en-US" altLang="nl-NL"/>
          </a:p>
        </p:txBody>
      </p:sp>
      <p:sp>
        <p:nvSpPr>
          <p:cNvPr id="614403" name="Text Box 3"/>
          <p:cNvSpPr txBox="1">
            <a:spLocks noChangeArrowheads="1"/>
          </p:cNvSpPr>
          <p:nvPr/>
        </p:nvSpPr>
        <p:spPr bwMode="auto">
          <a:xfrm>
            <a:off x="438150" y="1704975"/>
            <a:ext cx="83359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In a functional language such as Haskell, parsers can naturally be viewed as </a:t>
            </a:r>
            <a:r>
              <a:rPr lang="en-US" altLang="nl-NL" u="sng"/>
              <a:t>functions</a:t>
            </a:r>
            <a:r>
              <a:rPr lang="en-US" altLang="nl-NL"/>
              <a:t>.</a:t>
            </a:r>
          </a:p>
        </p:txBody>
      </p:sp>
      <p:sp>
        <p:nvSpPr>
          <p:cNvPr id="614404" name="Text Box 4"/>
          <p:cNvSpPr txBox="1">
            <a:spLocks noChangeArrowheads="1"/>
          </p:cNvSpPr>
          <p:nvPr/>
        </p:nvSpPr>
        <p:spPr bwMode="auto">
          <a:xfrm>
            <a:off x="1597025" y="3642079"/>
            <a:ext cx="5322291" cy="49141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type Parser = String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Tree</a:t>
            </a:r>
          </a:p>
        </p:txBody>
      </p:sp>
      <p:sp>
        <p:nvSpPr>
          <p:cNvPr id="614405" name="AutoShape 5"/>
          <p:cNvSpPr>
            <a:spLocks noChangeArrowheads="1"/>
          </p:cNvSpPr>
          <p:nvPr/>
        </p:nvSpPr>
        <p:spPr bwMode="auto">
          <a:xfrm>
            <a:off x="935038" y="5173663"/>
            <a:ext cx="6604000" cy="1028700"/>
          </a:xfrm>
          <a:prstGeom prst="wedgeRoundRectCallout">
            <a:avLst>
              <a:gd name="adj1" fmla="val -22380"/>
              <a:gd name="adj2" fmla="val -89917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nl-NL"/>
              <a:t>A parser is a function that takes a string and returns some form of tree.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6BF0-533F-400E-832B-D4273667704F}" type="slidenum">
              <a:rPr lang="en-US" altLang="nl-NL"/>
              <a:pPr/>
              <a:t>4</a:t>
            </a:fld>
            <a:endParaRPr lang="en-US" altLang="nl-NL"/>
          </a:p>
        </p:txBody>
      </p:sp>
      <p:sp>
        <p:nvSpPr>
          <p:cNvPr id="615426" name="Text Box 2"/>
          <p:cNvSpPr txBox="1">
            <a:spLocks noChangeArrowheads="1"/>
          </p:cNvSpPr>
          <p:nvPr/>
        </p:nvSpPr>
        <p:spPr bwMode="auto">
          <a:xfrm>
            <a:off x="341313" y="484188"/>
            <a:ext cx="84121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However, a parser might not require all of its input string, so we also return any </a:t>
            </a:r>
            <a:r>
              <a:rPr lang="en-US" altLang="nl-NL" u="sng"/>
              <a:t>unused input</a:t>
            </a:r>
            <a:r>
              <a:rPr lang="en-US" altLang="nl-NL"/>
              <a:t>:</a:t>
            </a:r>
          </a:p>
        </p:txBody>
      </p:sp>
      <p:sp>
        <p:nvSpPr>
          <p:cNvPr id="615427" name="Text Box 3"/>
          <p:cNvSpPr txBox="1">
            <a:spLocks noChangeArrowheads="1"/>
          </p:cNvSpPr>
          <p:nvPr/>
        </p:nvSpPr>
        <p:spPr bwMode="auto">
          <a:xfrm>
            <a:off x="954088" y="2291117"/>
            <a:ext cx="6995826" cy="49141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type Parser = String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(Tree,String)</a:t>
            </a:r>
          </a:p>
        </p:txBody>
      </p:sp>
      <p:sp>
        <p:nvSpPr>
          <p:cNvPr id="615428" name="Text Box 4"/>
          <p:cNvSpPr txBox="1">
            <a:spLocks noChangeArrowheads="1"/>
          </p:cNvSpPr>
          <p:nvPr/>
        </p:nvSpPr>
        <p:spPr bwMode="auto">
          <a:xfrm>
            <a:off x="341313" y="3643313"/>
            <a:ext cx="83375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A string might be parsable in many ways, including none, so we generalize to a </a:t>
            </a:r>
            <a:r>
              <a:rPr lang="en-US" altLang="nl-NL" u="sng"/>
              <a:t>list of results</a:t>
            </a:r>
            <a:r>
              <a:rPr lang="en-US" altLang="nl-NL"/>
              <a:t>:</a:t>
            </a:r>
          </a:p>
        </p:txBody>
      </p:sp>
      <p:sp>
        <p:nvSpPr>
          <p:cNvPr id="615429" name="Text Box 5"/>
          <p:cNvSpPr txBox="1">
            <a:spLocks noChangeArrowheads="1"/>
          </p:cNvSpPr>
          <p:nvPr/>
        </p:nvSpPr>
        <p:spPr bwMode="auto">
          <a:xfrm>
            <a:off x="954088" y="5451829"/>
            <a:ext cx="7367723" cy="49141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type Parser = String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[(Tree,String)]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62A7-FD3B-4594-826E-4A1862B0B0A8}" type="slidenum">
              <a:rPr lang="en-US" altLang="nl-NL"/>
              <a:pPr/>
              <a:t>5</a:t>
            </a:fld>
            <a:endParaRPr lang="en-US" altLang="nl-NL"/>
          </a:p>
        </p:txBody>
      </p:sp>
      <p:sp>
        <p:nvSpPr>
          <p:cNvPr id="618498" name="Text Box 2"/>
          <p:cNvSpPr txBox="1">
            <a:spLocks noChangeArrowheads="1"/>
          </p:cNvSpPr>
          <p:nvPr/>
        </p:nvSpPr>
        <p:spPr bwMode="auto">
          <a:xfrm>
            <a:off x="341313" y="517525"/>
            <a:ext cx="83010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Finally, a parser might not always produce a tree, so we generalize to a value of </a:t>
            </a:r>
            <a:r>
              <a:rPr lang="en-US" altLang="nl-NL" u="sng"/>
              <a:t>any type</a:t>
            </a:r>
            <a:r>
              <a:rPr lang="en-US" altLang="nl-NL"/>
              <a:t>:</a:t>
            </a:r>
          </a:p>
        </p:txBody>
      </p:sp>
      <p:sp>
        <p:nvSpPr>
          <p:cNvPr id="618499" name="Text Box 3"/>
          <p:cNvSpPr txBox="1">
            <a:spLocks noChangeArrowheads="1"/>
          </p:cNvSpPr>
          <p:nvPr/>
        </p:nvSpPr>
        <p:spPr bwMode="auto">
          <a:xfrm>
            <a:off x="962025" y="2249842"/>
            <a:ext cx="7181774" cy="49141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type Parser a = String </a:t>
            </a: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 [(</a:t>
            </a:r>
            <a:r>
              <a:rPr lang="en-US" altLang="nl-NL" sz="2400" dirty="0" err="1">
                <a:solidFill>
                  <a:schemeClr val="bg1"/>
                </a:solidFill>
                <a:latin typeface="Lucida Sans Typewriter" pitchFamily="49" charset="0"/>
              </a:rPr>
              <a:t>a,String</a:t>
            </a: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)]</a:t>
            </a:r>
          </a:p>
        </p:txBody>
      </p:sp>
      <p:sp>
        <p:nvSpPr>
          <p:cNvPr id="618500" name="Text Box 4"/>
          <p:cNvSpPr txBox="1">
            <a:spLocks noChangeArrowheads="1"/>
          </p:cNvSpPr>
          <p:nvPr/>
        </p:nvSpPr>
        <p:spPr bwMode="auto">
          <a:xfrm>
            <a:off x="341313" y="3527425"/>
            <a:ext cx="104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nl-NL"/>
              <a:t>Note:</a:t>
            </a:r>
          </a:p>
        </p:txBody>
      </p:sp>
      <p:sp>
        <p:nvSpPr>
          <p:cNvPr id="618501" name="Rectangle 5"/>
          <p:cNvSpPr>
            <a:spLocks noChangeArrowheads="1"/>
          </p:cNvSpPr>
          <p:nvPr/>
        </p:nvSpPr>
        <p:spPr bwMode="auto">
          <a:xfrm>
            <a:off x="444500" y="4814888"/>
            <a:ext cx="8193088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For simplicity, we will only consider parsers that either fail and return the empty list of results, or succeed and return a </a:t>
            </a:r>
            <a:r>
              <a:rPr lang="en-US" altLang="nl-NL" u="sng"/>
              <a:t>singleton list</a:t>
            </a:r>
            <a:r>
              <a:rPr lang="en-US" altLang="nl-NL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/>
              <a:t>Basic Parsers</a:t>
            </a:r>
          </a:p>
        </p:txBody>
      </p:sp>
      <p:sp>
        <p:nvSpPr>
          <p:cNvPr id="5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324B-55F0-48C7-AAE6-3DF3FBC072BC}" type="slidenum">
              <a:rPr lang="en-US" altLang="nl-NL"/>
              <a:pPr/>
              <a:t>6</a:t>
            </a:fld>
            <a:endParaRPr lang="en-US" altLang="nl-NL"/>
          </a:p>
        </p:txBody>
      </p:sp>
      <p:sp>
        <p:nvSpPr>
          <p:cNvPr id="599052" name="Rectangle 12"/>
          <p:cNvSpPr>
            <a:spLocks noChangeArrowheads="1"/>
          </p:cNvSpPr>
          <p:nvPr/>
        </p:nvSpPr>
        <p:spPr bwMode="auto">
          <a:xfrm>
            <a:off x="469900" y="1839913"/>
            <a:ext cx="8180388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The parser </a:t>
            </a:r>
            <a:r>
              <a:rPr lang="en-US" altLang="nl-NL" u="sng"/>
              <a:t>item</a:t>
            </a:r>
            <a:r>
              <a:rPr lang="en-US" altLang="nl-NL"/>
              <a:t> fails if the input is empty, and consumes the first character otherwise:</a:t>
            </a:r>
          </a:p>
        </p:txBody>
      </p:sp>
      <p:sp>
        <p:nvSpPr>
          <p:cNvPr id="599054" name="Text Box 14"/>
          <p:cNvSpPr txBox="1">
            <a:spLocks noChangeArrowheads="1"/>
          </p:cNvSpPr>
          <p:nvPr/>
        </p:nvSpPr>
        <p:spPr bwMode="auto">
          <a:xfrm>
            <a:off x="1292225" y="3568651"/>
            <a:ext cx="6769100" cy="23083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item :: Parser Char</a:t>
            </a:r>
          </a:p>
          <a:p>
            <a:pPr>
              <a:lnSpc>
                <a:spcPct val="150000"/>
              </a:lnSpc>
            </a:pP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item  = </a:t>
            </a: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</a:t>
            </a:r>
            <a:r>
              <a:rPr lang="en-US" altLang="nl-NL" sz="2400" dirty="0" err="1">
                <a:solidFill>
                  <a:schemeClr val="bg1"/>
                </a:solidFill>
                <a:latin typeface="Lucida Sans Typewriter" pitchFamily="49" charset="0"/>
              </a:rPr>
              <a:t>inp</a:t>
            </a: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 </a:t>
            </a: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 case </a:t>
            </a:r>
            <a:r>
              <a:rPr lang="en-US" altLang="nl-NL" sz="2400" dirty="0" err="1">
                <a:solidFill>
                  <a:schemeClr val="bg1"/>
                </a:solidFill>
                <a:latin typeface="Lucida Sans Typewriter" pitchFamily="49" charset="0"/>
              </a:rPr>
              <a:t>inp</a:t>
            </a: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 of</a:t>
            </a:r>
          </a:p>
          <a:p>
            <a:pPr>
              <a:lnSpc>
                <a:spcPct val="150000"/>
              </a:lnSpc>
            </a:pP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                  []     </a:t>
            </a: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 []</a:t>
            </a:r>
          </a:p>
          <a:p>
            <a:pPr>
              <a:lnSpc>
                <a:spcPct val="150000"/>
              </a:lnSpc>
            </a:pP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                  (</a:t>
            </a:r>
            <a:r>
              <a:rPr lang="en-US" altLang="nl-NL" sz="2400" dirty="0" err="1">
                <a:solidFill>
                  <a:schemeClr val="bg1"/>
                </a:solidFill>
                <a:latin typeface="Lucida Sans Typewriter" pitchFamily="49" charset="0"/>
              </a:rPr>
              <a:t>x:xs</a:t>
            </a: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) </a:t>
            </a: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 [(</a:t>
            </a:r>
            <a:r>
              <a:rPr lang="en-US" altLang="nl-NL" sz="2400" dirty="0" err="1">
                <a:solidFill>
                  <a:schemeClr val="bg1"/>
                </a:solidFill>
                <a:latin typeface="Lucida Sans Typewriter" pitchFamily="49" charset="0"/>
              </a:rPr>
              <a:t>x,xs</a:t>
            </a: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)]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5F238-DF29-423B-928A-C46B98403143}" type="slidenum">
              <a:rPr lang="en-US" altLang="nl-NL"/>
              <a:pPr/>
              <a:t>7</a:t>
            </a:fld>
            <a:endParaRPr lang="en-US" altLang="nl-NL"/>
          </a:p>
        </p:txBody>
      </p:sp>
      <p:sp>
        <p:nvSpPr>
          <p:cNvPr id="600066" name="Rectangle 2"/>
          <p:cNvSpPr>
            <a:spLocks noChangeArrowheads="1"/>
          </p:cNvSpPr>
          <p:nvPr/>
        </p:nvSpPr>
        <p:spPr bwMode="auto">
          <a:xfrm>
            <a:off x="382588" y="522288"/>
            <a:ext cx="798195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The parser </a:t>
            </a:r>
            <a:r>
              <a:rPr lang="en-US" altLang="nl-NL" u="sng"/>
              <a:t>failure</a:t>
            </a:r>
            <a:r>
              <a:rPr lang="en-US" altLang="nl-NL"/>
              <a:t> always fails:</a:t>
            </a:r>
          </a:p>
        </p:txBody>
      </p:sp>
      <p:sp>
        <p:nvSpPr>
          <p:cNvPr id="600067" name="Text Box 3"/>
          <p:cNvSpPr txBox="1">
            <a:spLocks noChangeArrowheads="1"/>
          </p:cNvSpPr>
          <p:nvPr/>
        </p:nvSpPr>
        <p:spPr bwMode="auto">
          <a:xfrm>
            <a:off x="1257300" y="1816852"/>
            <a:ext cx="4003019" cy="105259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failure :: Parser a</a:t>
            </a:r>
          </a:p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failure  =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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inp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[]</a:t>
            </a:r>
          </a:p>
        </p:txBody>
      </p:sp>
      <p:sp>
        <p:nvSpPr>
          <p:cNvPr id="600068" name="Rectangle 4"/>
          <p:cNvSpPr>
            <a:spLocks noChangeArrowheads="1"/>
          </p:cNvSpPr>
          <p:nvPr/>
        </p:nvSpPr>
        <p:spPr bwMode="auto">
          <a:xfrm>
            <a:off x="382588" y="3479800"/>
            <a:ext cx="8056562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The parser </a:t>
            </a:r>
            <a:r>
              <a:rPr lang="en-US" altLang="nl-NL" u="sng"/>
              <a:t>return v</a:t>
            </a:r>
            <a:r>
              <a:rPr lang="en-US" altLang="nl-NL"/>
              <a:t> always succeeds, returning the value v without consuming any input:</a:t>
            </a:r>
          </a:p>
        </p:txBody>
      </p:sp>
      <p:sp>
        <p:nvSpPr>
          <p:cNvPr id="600069" name="Text Box 5"/>
          <p:cNvSpPr txBox="1">
            <a:spLocks noChangeArrowheads="1"/>
          </p:cNvSpPr>
          <p:nvPr/>
        </p:nvSpPr>
        <p:spPr bwMode="auto">
          <a:xfrm>
            <a:off x="1257300" y="5196640"/>
            <a:ext cx="5304657" cy="105259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return  :: a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Parser a</a:t>
            </a:r>
          </a:p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return v =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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inp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[(v,inp)]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C26B-6FCC-4F8F-B1FE-C7835E064B7F}" type="slidenum">
              <a:rPr lang="en-US" altLang="nl-NL"/>
              <a:pPr/>
              <a:t>8</a:t>
            </a:fld>
            <a:endParaRPr lang="en-US" altLang="nl-NL"/>
          </a:p>
        </p:txBody>
      </p:sp>
      <p:sp>
        <p:nvSpPr>
          <p:cNvPr id="601090" name="Rectangle 2"/>
          <p:cNvSpPr>
            <a:spLocks noChangeArrowheads="1"/>
          </p:cNvSpPr>
          <p:nvPr/>
        </p:nvSpPr>
        <p:spPr bwMode="auto">
          <a:xfrm>
            <a:off x="382588" y="488950"/>
            <a:ext cx="83407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The parser </a:t>
            </a:r>
            <a:r>
              <a:rPr lang="en-US" altLang="nl-NL" u="sng"/>
              <a:t>p </a:t>
            </a:r>
            <a:r>
              <a:rPr lang="en-US" altLang="nl-NL" sz="2400" u="sng"/>
              <a:t>+++</a:t>
            </a:r>
            <a:r>
              <a:rPr lang="en-US" altLang="nl-NL" u="sng"/>
              <a:t> q</a:t>
            </a:r>
            <a:r>
              <a:rPr lang="en-US" altLang="nl-NL"/>
              <a:t> behaves as the parser p if it succeeds, and as the parser q otherwise:</a:t>
            </a:r>
          </a:p>
        </p:txBody>
      </p:sp>
      <p:sp>
        <p:nvSpPr>
          <p:cNvPr id="601091" name="Text Box 3"/>
          <p:cNvSpPr txBox="1">
            <a:spLocks noChangeArrowheads="1"/>
          </p:cNvSpPr>
          <p:nvPr/>
        </p:nvSpPr>
        <p:spPr bwMode="auto">
          <a:xfrm>
            <a:off x="895350" y="1825056"/>
            <a:ext cx="7771679" cy="20744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nl-NL" sz="2300">
                <a:solidFill>
                  <a:schemeClr val="bg1"/>
                </a:solidFill>
                <a:latin typeface="Lucida Sans Typewriter" pitchFamily="49" charset="0"/>
              </a:rPr>
              <a:t>(+++)  :: Parser a </a:t>
            </a:r>
            <a:r>
              <a:rPr lang="en-US" altLang="nl-NL" sz="23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300">
                <a:solidFill>
                  <a:schemeClr val="bg1"/>
                </a:solidFill>
                <a:latin typeface="Lucida Sans Typewriter" pitchFamily="49" charset="0"/>
              </a:rPr>
              <a:t> Parser a </a:t>
            </a:r>
            <a:r>
              <a:rPr lang="en-US" altLang="nl-NL" sz="23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300">
                <a:solidFill>
                  <a:schemeClr val="bg1"/>
                </a:solidFill>
                <a:latin typeface="Lucida Sans Typewriter" pitchFamily="49" charset="0"/>
              </a:rPr>
              <a:t> Parser a</a:t>
            </a:r>
          </a:p>
          <a:p>
            <a:pPr>
              <a:lnSpc>
                <a:spcPct val="140000"/>
              </a:lnSpc>
            </a:pPr>
            <a:r>
              <a:rPr lang="en-US" altLang="nl-NL" sz="2300">
                <a:solidFill>
                  <a:schemeClr val="bg1"/>
                </a:solidFill>
                <a:latin typeface="Lucida Sans Typewriter" pitchFamily="49" charset="0"/>
              </a:rPr>
              <a:t>p +++ q = </a:t>
            </a:r>
            <a:r>
              <a:rPr lang="en-US" altLang="nl-NL" sz="23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</a:t>
            </a:r>
            <a:r>
              <a:rPr lang="en-US" altLang="nl-NL" sz="2300">
                <a:solidFill>
                  <a:schemeClr val="bg1"/>
                </a:solidFill>
                <a:latin typeface="Lucida Sans Typewriter" pitchFamily="49" charset="0"/>
              </a:rPr>
              <a:t>inp </a:t>
            </a:r>
            <a:r>
              <a:rPr lang="en-US" altLang="nl-NL" sz="23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300">
                <a:solidFill>
                  <a:schemeClr val="bg1"/>
                </a:solidFill>
                <a:latin typeface="Lucida Sans Typewriter" pitchFamily="49" charset="0"/>
              </a:rPr>
              <a:t> case p inp of</a:t>
            </a:r>
          </a:p>
          <a:p>
            <a:pPr>
              <a:lnSpc>
                <a:spcPct val="140000"/>
              </a:lnSpc>
            </a:pPr>
            <a:r>
              <a:rPr lang="en-US" altLang="nl-NL" sz="2300">
                <a:solidFill>
                  <a:schemeClr val="bg1"/>
                </a:solidFill>
                <a:latin typeface="Lucida Sans Typewriter" pitchFamily="49" charset="0"/>
              </a:rPr>
              <a:t>                   []        </a:t>
            </a:r>
            <a:r>
              <a:rPr lang="en-US" altLang="nl-NL" sz="23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300">
                <a:solidFill>
                  <a:schemeClr val="bg1"/>
                </a:solidFill>
                <a:latin typeface="Lucida Sans Typewriter" pitchFamily="49" charset="0"/>
              </a:rPr>
              <a:t> parse q inp</a:t>
            </a:r>
          </a:p>
          <a:p>
            <a:pPr>
              <a:lnSpc>
                <a:spcPct val="140000"/>
              </a:lnSpc>
            </a:pPr>
            <a:r>
              <a:rPr lang="en-US" altLang="nl-NL" sz="2300">
                <a:solidFill>
                  <a:schemeClr val="bg1"/>
                </a:solidFill>
                <a:latin typeface="Lucida Sans Typewriter" pitchFamily="49" charset="0"/>
              </a:rPr>
              <a:t>                   [(v,out)] </a:t>
            </a:r>
            <a:r>
              <a:rPr lang="en-US" altLang="nl-NL" sz="23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300">
                <a:solidFill>
                  <a:schemeClr val="bg1"/>
                </a:solidFill>
                <a:latin typeface="Lucida Sans Typewriter" pitchFamily="49" charset="0"/>
              </a:rPr>
              <a:t> [(v,out)]</a:t>
            </a:r>
          </a:p>
        </p:txBody>
      </p:sp>
      <p:sp>
        <p:nvSpPr>
          <p:cNvPr id="601092" name="Rectangle 4"/>
          <p:cNvSpPr>
            <a:spLocks noChangeArrowheads="1"/>
          </p:cNvSpPr>
          <p:nvPr/>
        </p:nvSpPr>
        <p:spPr bwMode="auto">
          <a:xfrm>
            <a:off x="382588" y="4229100"/>
            <a:ext cx="82550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The function </a:t>
            </a:r>
            <a:r>
              <a:rPr lang="en-US" altLang="nl-NL" u="sng"/>
              <a:t>parse</a:t>
            </a:r>
            <a:r>
              <a:rPr lang="en-US" altLang="nl-NL"/>
              <a:t> applies a parser to a string:</a:t>
            </a:r>
          </a:p>
        </p:txBody>
      </p:sp>
      <p:sp>
        <p:nvSpPr>
          <p:cNvPr id="601093" name="Text Box 5"/>
          <p:cNvSpPr txBox="1">
            <a:spLocks noChangeArrowheads="1"/>
          </p:cNvSpPr>
          <p:nvPr/>
        </p:nvSpPr>
        <p:spPr bwMode="auto">
          <a:xfrm>
            <a:off x="895350" y="5202238"/>
            <a:ext cx="7634288" cy="1073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nl-NL" sz="2300">
                <a:solidFill>
                  <a:schemeClr val="bg1"/>
                </a:solidFill>
                <a:latin typeface="Lucida Sans Typewriter" pitchFamily="49" charset="0"/>
              </a:rPr>
              <a:t>parse :: Parser a </a:t>
            </a:r>
            <a:r>
              <a:rPr lang="en-US" altLang="nl-NL" sz="23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300">
                <a:solidFill>
                  <a:schemeClr val="bg1"/>
                </a:solidFill>
                <a:latin typeface="Lucida Sans Typewriter" pitchFamily="49" charset="0"/>
              </a:rPr>
              <a:t> String </a:t>
            </a:r>
            <a:r>
              <a:rPr lang="en-US" altLang="nl-NL" sz="23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300">
                <a:solidFill>
                  <a:schemeClr val="bg1"/>
                </a:solidFill>
                <a:latin typeface="Lucida Sans Typewriter" pitchFamily="49" charset="0"/>
              </a:rPr>
              <a:t> [(a,String)]</a:t>
            </a:r>
          </a:p>
          <a:p>
            <a:pPr>
              <a:lnSpc>
                <a:spcPct val="140000"/>
              </a:lnSpc>
            </a:pPr>
            <a:r>
              <a:rPr lang="en-US" altLang="nl-NL" sz="2300">
                <a:solidFill>
                  <a:schemeClr val="bg1"/>
                </a:solidFill>
                <a:latin typeface="Lucida Sans Typewriter" pitchFamily="49" charset="0"/>
              </a:rPr>
              <a:t>parse p inp = p inp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lderheid">
  <a:themeElements>
    <a:clrScheme name="Elementai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lderhei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9672</TotalTime>
  <Words>1357</Words>
  <Application>Microsoft Office PowerPoint</Application>
  <PresentationFormat>Diavoorstelling (4:3)</PresentationFormat>
  <Paragraphs>236</Paragraphs>
  <Slides>27</Slides>
  <Notes>0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35" baseType="lpstr">
      <vt:lpstr>Arial</vt:lpstr>
      <vt:lpstr>Tahoma</vt:lpstr>
      <vt:lpstr>Lucida Sans Typewriter</vt:lpstr>
      <vt:lpstr>Arial Black</vt:lpstr>
      <vt:lpstr>Monotype Sorts</vt:lpstr>
      <vt:lpstr>Symbol</vt:lpstr>
      <vt:lpstr>Times New Roman</vt:lpstr>
      <vt:lpstr>Helderheid</vt:lpstr>
      <vt:lpstr>PowerPoint-presentatie</vt:lpstr>
      <vt:lpstr>What is a Parser?</vt:lpstr>
      <vt:lpstr>Where Are They Used?</vt:lpstr>
      <vt:lpstr>The Parser Type</vt:lpstr>
      <vt:lpstr>PowerPoint-presentatie</vt:lpstr>
      <vt:lpstr>PowerPoint-presentatie</vt:lpstr>
      <vt:lpstr>Basic Parsers</vt:lpstr>
      <vt:lpstr>PowerPoint-presentatie</vt:lpstr>
      <vt:lpstr>PowerPoint-presentatie</vt:lpstr>
      <vt:lpstr>Examples</vt:lpstr>
      <vt:lpstr>PowerPoint-presentatie</vt:lpstr>
      <vt:lpstr>PowerPoint-presentatie</vt:lpstr>
      <vt:lpstr>Sequencing</vt:lpstr>
      <vt:lpstr>PowerPoint-presentatie</vt:lpstr>
      <vt:lpstr>PowerPoint-presentatie</vt:lpstr>
      <vt:lpstr>Derived Primitives</vt:lpstr>
      <vt:lpstr>PowerPoint-presentatie</vt:lpstr>
      <vt:lpstr>PowerPoint-presentatie</vt:lpstr>
      <vt:lpstr>Example</vt:lpstr>
      <vt:lpstr>PowerPoint-presentatie</vt:lpstr>
      <vt:lpstr>Arithmetic Expressions</vt:lpstr>
      <vt:lpstr>PowerPoint-presentatie</vt:lpstr>
      <vt:lpstr>PowerPoint-presentatie</vt:lpstr>
      <vt:lpstr>PowerPoint-presentatie</vt:lpstr>
      <vt:lpstr>PowerPoint-presentatie</vt:lpstr>
      <vt:lpstr>PowerPoint-presentatie</vt:lpstr>
      <vt:lpstr>Exercises</vt:lpstr>
    </vt:vector>
  </TitlesOfParts>
  <Company>University of Nottingham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BusAL</cp:lastModifiedBy>
  <cp:revision>817</cp:revision>
  <cp:lastPrinted>2001-03-15T15:00:43Z</cp:lastPrinted>
  <dcterms:created xsi:type="dcterms:W3CDTF">2000-11-20T11:40:19Z</dcterms:created>
  <dcterms:modified xsi:type="dcterms:W3CDTF">2014-04-02T09:03:31Z</dcterms:modified>
</cp:coreProperties>
</file>