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256" r:id="rId3"/>
    <p:sldId id="316" r:id="rId5"/>
    <p:sldId id="257" r:id="rId6"/>
    <p:sldId id="258" r:id="rId7"/>
    <p:sldId id="260" r:id="rId8"/>
    <p:sldId id="318" r:id="rId9"/>
    <p:sldId id="319" r:id="rId10"/>
    <p:sldId id="290" r:id="rId11"/>
    <p:sldId id="321" r:id="rId12"/>
    <p:sldId id="320" r:id="rId13"/>
    <p:sldId id="322" r:id="rId14"/>
    <p:sldId id="323" r:id="rId15"/>
    <p:sldId id="324" r:id="rId16"/>
    <p:sldId id="326" r:id="rId17"/>
    <p:sldId id="327" r:id="rId18"/>
    <p:sldId id="328" r:id="rId19"/>
    <p:sldId id="325" r:id="rId20"/>
    <p:sldId id="329" r:id="rId21"/>
    <p:sldId id="330" r:id="rId22"/>
    <p:sldId id="331" r:id="rId23"/>
    <p:sldId id="332" r:id="rId24"/>
    <p:sldId id="333" r:id="rId25"/>
    <p:sldId id="343" r:id="rId26"/>
    <p:sldId id="345" r:id="rId27"/>
    <p:sldId id="346" r:id="rId28"/>
    <p:sldId id="334" r:id="rId29"/>
    <p:sldId id="347" r:id="rId30"/>
    <p:sldId id="338" r:id="rId31"/>
    <p:sldId id="344" r:id="rId32"/>
    <p:sldId id="339" r:id="rId33"/>
    <p:sldId id="351" r:id="rId34"/>
    <p:sldId id="348" r:id="rId35"/>
    <p:sldId id="349" r:id="rId36"/>
    <p:sldId id="352" r:id="rId37"/>
    <p:sldId id="340" r:id="rId38"/>
    <p:sldId id="350" r:id="rId39"/>
    <p:sldId id="353" r:id="rId40"/>
    <p:sldId id="354" r:id="rId41"/>
    <p:sldId id="342" r:id="rId42"/>
    <p:sldId id="355" r:id="rId43"/>
    <p:sldId id="356" r:id="rId44"/>
    <p:sldId id="357" r:id="rId45"/>
    <p:sldId id="359" r:id="rId46"/>
    <p:sldId id="358" r:id="rId47"/>
    <p:sldId id="361" r:id="rId48"/>
    <p:sldId id="362" r:id="rId49"/>
    <p:sldId id="364" r:id="rId50"/>
    <p:sldId id="365" r:id="rId51"/>
    <p:sldId id="360" r:id="rId52"/>
    <p:sldId id="366" r:id="rId53"/>
    <p:sldId id="363" r:id="rId54"/>
    <p:sldId id="368" r:id="rId55"/>
    <p:sldId id="367" r:id="rId56"/>
    <p:sldId id="369" r:id="rId57"/>
    <p:sldId id="370" r:id="rId58"/>
    <p:sldId id="371" r:id="rId59"/>
    <p:sldId id="372" r:id="rId60"/>
    <p:sldId id="373" r:id="rId61"/>
    <p:sldId id="374" r:id="rId62"/>
    <p:sldId id="375" r:id="rId63"/>
  </p:sldIdLst>
  <p:sldSz cx="9144000" cy="6858000" type="screen4x3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CC"/>
    <a:srgbClr val="0066FF"/>
    <a:srgbClr val="CCFFCC"/>
    <a:srgbClr val="66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61"/>
    <p:restoredTop sz="94590"/>
  </p:normalViewPr>
  <p:slideViewPr>
    <p:cSldViewPr showGuides="1">
      <p:cViewPr>
        <p:scale>
          <a:sx n="89" d="100"/>
          <a:sy n="89" d="100"/>
        </p:scale>
        <p:origin x="-82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A83CAD-51D5-41BE-8F25-FF2B2ADCD83E}" type="datetimeFigureOut">
              <a:rPr kumimoji="1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TW" altLang="en-US" sz="1200" dirty="0"/>
            </a:fld>
            <a:endParaRPr lang="zh-TW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45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按一下以編輯母片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第二層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第三層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第四層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第五層</a:t>
            </a:r>
            <a:endParaRPr kumimoji="1" lang="zh-TW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55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577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65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75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6963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TW" dirty="0"/>
              <a:t>p:\msoffice\My Projects\Rosen 6e 2007\Imagebank\JPEGs07-24-06\ch10\jpeg\10_2_04.jpg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168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TW" sz="1200" dirty="0"/>
            </a:fld>
            <a:endParaRPr lang="en-US" altLang="zh-TW" sz="1200" dirty="0"/>
          </a:p>
        </p:txBody>
      </p:sp>
      <p:sp>
        <p:nvSpPr>
          <p:cNvPr id="73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TW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 eaLnBrk="1" hangingPunct="1">
                <a:buNone/>
              </a:pPr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59" name="Rectangle 6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Rectangle 7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Rectangle 8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Rectangle 9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Rectangle 10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Rectangle 11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Rectangle 12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Rectangle 13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Rectangle 14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Rectangle 15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>
                  <a:buNone/>
                </a:pPr>
                <a:endParaRPr lang="zh-TW" altLang="zh-TW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TW" dirty="0">
                <a:latin typeface="Arial Black" panose="020B0A04020102020204" pitchFamily="34" charset="0"/>
              </a:rPr>
            </a:fld>
            <a:endParaRPr lang="en-US" altLang="zh-TW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TW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r>
              <a:rPr lang="en-US" altLang="zh-TW" dirty="0"/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pPr lvl="0" algn="ctr" eaLnBrk="1" hangingPunct="1">
                <a:buNone/>
              </a:pPr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>
                <a:buNone/>
              </a:pPr>
              <a:endParaRPr lang="zh-TW" altLang="zh-TW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panose="020B0604020202020204" pitchFamily="34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image" Target="../media/image1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3.jpeg"/><Relationship Id="rId2" Type="http://schemas.openxmlformats.org/officeDocument/2006/relationships/image" Target="../media/image30.jpeg"/><Relationship Id="rId1" Type="http://schemas.openxmlformats.org/officeDocument/2006/relationships/image" Target="../media/image32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2.jpeg"/><Relationship Id="rId1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3048000" y="2286000"/>
            <a:ext cx="4343400" cy="17526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Discrete</a:t>
            </a:r>
            <a:b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Mathematics</a:t>
            </a:r>
            <a:endParaRPr kumimoji="1" lang="en-US" altLang="zh-TW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2133600" y="4419600"/>
            <a:ext cx="5715000" cy="1447800"/>
          </a:xfrm>
        </p:spPr>
        <p:txBody>
          <a:bodyPr vert="horz" wrap="square" lIns="91440" tIns="45720" rIns="91440" bIns="45720" anchor="t"/>
          <a:p>
            <a:pPr eaLnBrk="1" hangingPunct="1">
              <a:buSzPct val="75000"/>
            </a:pPr>
            <a:r>
              <a:rPr kumimoji="1" lang="en-US" altLang="zh-TW" sz="4000" dirty="0">
                <a:latin typeface="+mn-lt"/>
                <a:ea typeface="+mn-ea"/>
                <a:cs typeface="+mn-cs"/>
              </a:rPr>
              <a:t>Chapter 11 </a:t>
            </a:r>
            <a:endParaRPr kumimoji="1" lang="en-US" altLang="zh-TW" sz="40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kumimoji="1" lang="en-US" altLang="zh-TW" sz="4000" dirty="0">
                <a:latin typeface="+mn-lt"/>
                <a:ea typeface="+mn-ea"/>
                <a:cs typeface="+mn-cs"/>
              </a:rPr>
              <a:t>	           </a:t>
            </a:r>
            <a:r>
              <a:rPr kumimoji="1" lang="en-US" altLang="zh-TW" sz="4000" dirty="0">
                <a:solidFill>
                  <a:srgbClr val="0066FF"/>
                </a:solidFill>
                <a:latin typeface="+mn-lt"/>
                <a:ea typeface="+mn-ea"/>
                <a:cs typeface="+mn-cs"/>
              </a:rPr>
              <a:t>Trees</a:t>
            </a:r>
            <a:r>
              <a:rPr kumimoji="1" lang="en-US" altLang="zh-TW" sz="4000" dirty="0">
                <a:latin typeface="+mn-lt"/>
                <a:ea typeface="+mn-ea"/>
                <a:cs typeface="+mn-cs"/>
              </a:rPr>
              <a:t> </a:t>
            </a:r>
            <a:endParaRPr kumimoji="1" lang="en-US" altLang="zh-TW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3077" name="Picture 6" descr="6ed_co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81000"/>
            <a:ext cx="1693863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763000" cy="2209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</a:t>
            </a: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: 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The 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level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 of a vertex </a:t>
            </a:r>
            <a:r>
              <a:rPr kumimoji="1" lang="en-US" altLang="zh-TW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 in a rooted tree is the length of the unique path from the root to this vertex.</a:t>
            </a:r>
            <a:b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The level of the root is defined to be zero.</a:t>
            </a:r>
            <a:b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</a:b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The 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height</a:t>
            </a:r>
            <a:r>
              <a:rPr kumimoji="1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 of a rooted tree is the maximum of the levels of vertices.</a:t>
            </a:r>
            <a:endParaRPr kumimoji="1" lang="en-US" altLang="zh-TW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10_1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505200"/>
            <a:ext cx="2286000" cy="251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228600" y="2895600"/>
            <a:ext cx="2362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10.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7400" y="4267200"/>
            <a:ext cx="16414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height = 4</a:t>
            </a:r>
            <a:endParaRPr kumimoji="1" lang="en-US" altLang="zh-TW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19600" y="2895600"/>
            <a:ext cx="781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level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8200" y="3486150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TW" sz="2000" dirty="0">
              <a:solidFill>
                <a:srgbClr val="33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8200" y="4033838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 sz="2000" dirty="0">
              <a:solidFill>
                <a:srgbClr val="33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8200" y="4552950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dirty="0">
              <a:solidFill>
                <a:srgbClr val="33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8200" y="5029200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TW" sz="2000" dirty="0">
              <a:solidFill>
                <a:srgbClr val="33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8200" y="5562600"/>
            <a:ext cx="3127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TW" sz="2000" dirty="0">
              <a:solidFill>
                <a:srgbClr val="3333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300" name="投影片編號版面配置區 1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04800" y="533400"/>
            <a:ext cx="8382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Def: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A rooted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ary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tree of height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is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balanced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if all</a:t>
            </a:r>
            <a:b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leaves are at levels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or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676400"/>
            <a:ext cx="8459788" cy="95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11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Which of the rooted trees shown below</a:t>
            </a:r>
            <a:b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</a:b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are balanced?</a:t>
            </a: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7" name="Picture 3" descr="10_1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743200"/>
            <a:ext cx="8382000" cy="200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04800" y="4724400"/>
            <a:ext cx="18002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,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5562600"/>
            <a:ext cx="8639175" cy="9540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Thm</a:t>
            </a: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5.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There are at most </a:t>
            </a:r>
            <a:r>
              <a:rPr kumimoji="1" lang="en-US" altLang="zh-TW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1" u="none" strike="noStrike" kern="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leaves in an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ary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tree</a:t>
            </a:r>
            <a:b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of height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319" name="投影片編號版面配置區 9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04800" y="533400"/>
            <a:ext cx="8382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Def: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complete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ary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tree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is a full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ary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Times New Roman" panose="02020603050405020304" pitchFamily="18" charset="0"/>
              </a:rPr>
              <a:t> tree, where every leaf is at the same level.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676400"/>
            <a:ext cx="8720138" cy="95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 28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How many vertices and how many leaves does</a:t>
            </a:r>
            <a:b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</a:b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a complete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ary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tree of height 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have?</a:t>
            </a: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" y="2743200"/>
            <a:ext cx="8378825" cy="95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en-US" altLang="zh-TW" sz="28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# of vertices = 1+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m+m</a:t>
            </a:r>
            <a:r>
              <a:rPr kumimoji="1" lang="en-US" altLang="zh-TW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+…+</a:t>
            </a:r>
            <a:r>
              <a:rPr kumimoji="1" lang="en-US" altLang="zh-TW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1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= 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h+</a:t>
            </a:r>
            <a:r>
              <a:rPr kumimoji="1" lang="en-US" altLang="zh-TW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1)/(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1)</a:t>
            </a:r>
            <a:endParaRPr kumimoji="1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3886200"/>
            <a:ext cx="7620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# of leaves = </a:t>
            </a:r>
            <a:r>
              <a:rPr kumimoji="1" lang="en-US" altLang="zh-TW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</a:t>
            </a:r>
            <a:r>
              <a:rPr kumimoji="1" lang="en-US" altLang="zh-TW" sz="2800" b="0" i="1" u="none" strike="noStrike" kern="0" cap="none" spc="0" normalizeH="0" baseline="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h</a:t>
            </a:r>
            <a:r>
              <a:rPr kumimoji="1" lang="en-US" altLang="zh-TW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342" name="投影片編號版面配置區 8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11.2 Applications of Trees</a:t>
            </a:r>
            <a:endParaRPr lang="en-US" altLang="zh-TW" sz="4000" dirty="0"/>
          </a:p>
        </p:txBody>
      </p:sp>
      <p:sp>
        <p:nvSpPr>
          <p:cNvPr id="6" name="矩形 5"/>
          <p:cNvSpPr/>
          <p:nvPr/>
        </p:nvSpPr>
        <p:spPr>
          <a:xfrm>
            <a:off x="304800" y="1219200"/>
            <a:ext cx="41259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Binary Search Trees</a:t>
            </a:r>
            <a:endParaRPr lang="en-US" altLang="zh-TW" sz="32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828800"/>
            <a:ext cx="82296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Goal: Implement a searching algorithm that finds items efficiently when the items are </a:t>
            </a:r>
            <a:r>
              <a:rPr lang="en-US" altLang="zh-TW" sz="2800" u="sng" dirty="0">
                <a:solidFill>
                  <a:srgbClr val="000000"/>
                </a:solidFill>
                <a:latin typeface="Arial" panose="020B0604020202020204" pitchFamily="34" charset="0"/>
              </a:rPr>
              <a:t>totally ordered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" y="2855913"/>
            <a:ext cx="85344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Binary Search Tree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: Binary tree + each child of a vertex is designed as a right or left child, and each vertex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is labeled with a key 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label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(</a:t>
            </a:r>
            <a:r>
              <a:rPr kumimoji="1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), which is one of the items.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4648200"/>
            <a:ext cx="86106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sz="2800" dirty="0">
                <a:solidFill>
                  <a:srgbClr val="008000"/>
                </a:solidFill>
                <a:latin typeface="Arial" panose="020B0604020202020204" pitchFamily="34" charset="0"/>
              </a:rPr>
              <a:t>Note: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) &gt;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) if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is in the left subtree of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b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  and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) &lt;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) if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is in the right subtree of </a:t>
            </a:r>
            <a:r>
              <a:rPr lang="en-US" altLang="zh-TW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zh-TW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7" name="投影片編號版面配置區 9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52400" y="533400"/>
            <a:ext cx="8839200" cy="1292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1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Form a binary search tree for the words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</a:b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mathematics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physics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geography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zoology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meteorology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geology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psychology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and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chemistry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(using alphabetical order). 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18288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" name="Picture 3" descr="10_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286000"/>
            <a:ext cx="8763000" cy="4265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9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7391400" cy="5715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binary search tree,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item)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{a vertex not present in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has the value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endParaRPr lang="en-US" altLang="zh-TW" sz="21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left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:=left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 vertex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a left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set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right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:= right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add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new vertex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a right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set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null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add a vertex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the tree and label it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 if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null or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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then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label new vertex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let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be this new vertex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location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1 </a:t>
            </a:r>
            <a:r>
              <a:rPr lang="en-US" altLang="zh-TW" sz="2000" dirty="0"/>
              <a:t>(Locating and Adding Items to a Binary Search Tree.) </a:t>
            </a:r>
            <a:endParaRPr lang="en-US" altLang="zh-TW" sz="2000" dirty="0"/>
          </a:p>
        </p:txBody>
      </p:sp>
      <p:sp>
        <p:nvSpPr>
          <p:cNvPr id="17412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52400" y="533400"/>
            <a:ext cx="88392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2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Use Algorithm 1 to insert the word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oceanography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into the binary search tree in Example 1. 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14478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Oval 5"/>
          <p:cNvSpPr/>
          <p:nvPr/>
        </p:nvSpPr>
        <p:spPr>
          <a:xfrm>
            <a:off x="3733800" y="5181600"/>
            <a:ext cx="142875" cy="166688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24" name="直線接點 23"/>
          <p:cNvCxnSpPr>
            <a:endCxn id="18466" idx="5"/>
          </p:cNvCxnSpPr>
          <p:nvPr/>
        </p:nvCxnSpPr>
        <p:spPr bwMode="auto">
          <a:xfrm rot="16200000" flipV="1">
            <a:off x="3098800" y="4556125"/>
            <a:ext cx="849313" cy="554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68"/>
          <p:cNvGrpSpPr/>
          <p:nvPr/>
        </p:nvGrpSpPr>
        <p:grpSpPr>
          <a:xfrm>
            <a:off x="152400" y="1905000"/>
            <a:ext cx="5899150" cy="3814763"/>
            <a:chOff x="152400" y="1905000"/>
            <a:chExt cx="5899722" cy="3814465"/>
          </a:xfrm>
        </p:grpSpPr>
        <p:sp>
          <p:nvSpPr>
            <p:cNvPr id="18447" name="文字方塊 5"/>
            <p:cNvSpPr txBox="1"/>
            <p:nvPr/>
          </p:nvSpPr>
          <p:spPr>
            <a:xfrm>
              <a:off x="4267200" y="5257800"/>
              <a:ext cx="16033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psychology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48" name="文字方塊 7"/>
            <p:cNvSpPr txBox="1"/>
            <p:nvPr/>
          </p:nvSpPr>
          <p:spPr>
            <a:xfrm>
              <a:off x="152400" y="4419600"/>
              <a:ext cx="139653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chemistry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49" name="Oval 5"/>
            <p:cNvSpPr/>
            <p:nvPr/>
          </p:nvSpPr>
          <p:spPr>
            <a:xfrm>
              <a:off x="1066800" y="4267200"/>
              <a:ext cx="142505" cy="16599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0" name="文字方塊 27"/>
            <p:cNvSpPr txBox="1"/>
            <p:nvPr/>
          </p:nvSpPr>
          <p:spPr>
            <a:xfrm>
              <a:off x="4114800" y="3048000"/>
              <a:ext cx="11079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physics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51" name="Oval 5"/>
            <p:cNvSpPr/>
            <p:nvPr/>
          </p:nvSpPr>
          <p:spPr>
            <a:xfrm>
              <a:off x="3886503" y="3276693"/>
              <a:ext cx="142518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0" name="直線接點 19"/>
            <p:cNvCxnSpPr>
              <a:stCxn id="18451" idx="1"/>
              <a:endCxn id="18456" idx="0"/>
            </p:cNvCxnSpPr>
            <p:nvPr/>
          </p:nvCxnSpPr>
          <p:spPr bwMode="auto">
            <a:xfrm rot="16200000" flipH="1">
              <a:off x="3874738" y="3332768"/>
              <a:ext cx="954012" cy="88908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8451" idx="3"/>
              <a:endCxn id="18466" idx="3"/>
            </p:cNvCxnSpPr>
            <p:nvPr/>
          </p:nvCxnSpPr>
          <p:spPr bwMode="auto">
            <a:xfrm rot="5400000">
              <a:off x="3030905" y="3531994"/>
              <a:ext cx="990523" cy="762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4" name="文字方塊 47"/>
            <p:cNvSpPr txBox="1"/>
            <p:nvPr/>
          </p:nvSpPr>
          <p:spPr>
            <a:xfrm>
              <a:off x="1796478" y="4415135"/>
              <a:ext cx="11753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geology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55" name="Oval 5"/>
            <p:cNvSpPr/>
            <p:nvPr/>
          </p:nvSpPr>
          <p:spPr>
            <a:xfrm>
              <a:off x="2219728" y="4267200"/>
              <a:ext cx="142472" cy="166003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Oval 5"/>
            <p:cNvSpPr/>
            <p:nvPr/>
          </p:nvSpPr>
          <p:spPr>
            <a:xfrm>
              <a:off x="4724400" y="4253602"/>
              <a:ext cx="142475" cy="16599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TW" sz="2400" dirty="0">
                  <a:latin typeface="Times New Roman" panose="02020603050405020304" pitchFamily="18" charset="0"/>
                </a:rPr>
                <a:t> </a:t>
              </a:r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7" name="文字方塊 12"/>
            <p:cNvSpPr txBox="1"/>
            <p:nvPr/>
          </p:nvSpPr>
          <p:spPr>
            <a:xfrm>
              <a:off x="4876800" y="4038600"/>
              <a:ext cx="11753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zoology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58" name="文字方塊 18"/>
            <p:cNvSpPr txBox="1"/>
            <p:nvPr/>
          </p:nvSpPr>
          <p:spPr>
            <a:xfrm>
              <a:off x="304800" y="2967335"/>
              <a:ext cx="148309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geography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59" name="Oval 5"/>
            <p:cNvSpPr/>
            <p:nvPr/>
          </p:nvSpPr>
          <p:spPr>
            <a:xfrm>
              <a:off x="1752656" y="3276621"/>
              <a:ext cx="142503" cy="16598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3" name="直線接點 32"/>
            <p:cNvCxnSpPr>
              <a:endCxn id="18449" idx="7"/>
            </p:cNvCxnSpPr>
            <p:nvPr/>
          </p:nvCxnSpPr>
          <p:spPr bwMode="auto">
            <a:xfrm rot="5400000">
              <a:off x="1039980" y="3501845"/>
              <a:ext cx="938140" cy="63982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18459" idx="5"/>
              <a:endCxn id="18455" idx="0"/>
            </p:cNvCxnSpPr>
            <p:nvPr/>
          </p:nvCxnSpPr>
          <p:spPr bwMode="auto">
            <a:xfrm rot="16200000" flipH="1">
              <a:off x="1658365" y="3634410"/>
              <a:ext cx="849246" cy="4159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2" name="Oval 5"/>
            <p:cNvSpPr/>
            <p:nvPr/>
          </p:nvSpPr>
          <p:spPr>
            <a:xfrm>
              <a:off x="2819630" y="2362223"/>
              <a:ext cx="142519" cy="16597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63" name="文字方塊 30"/>
            <p:cNvSpPr txBox="1"/>
            <p:nvPr/>
          </p:nvSpPr>
          <p:spPr>
            <a:xfrm>
              <a:off x="2057400" y="1905000"/>
              <a:ext cx="173637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mathematics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44" name="直線接點 43"/>
            <p:cNvCxnSpPr>
              <a:stCxn id="18462" idx="5"/>
              <a:endCxn id="18451" idx="1"/>
            </p:cNvCxnSpPr>
            <p:nvPr/>
          </p:nvCxnSpPr>
          <p:spPr bwMode="auto">
            <a:xfrm rot="16200000" flipH="1">
              <a:off x="3026124" y="2419226"/>
              <a:ext cx="796863" cy="965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>
              <a:stCxn id="18462" idx="3"/>
              <a:endCxn id="18459" idx="7"/>
            </p:cNvCxnSpPr>
            <p:nvPr/>
          </p:nvCxnSpPr>
          <p:spPr bwMode="auto">
            <a:xfrm rot="5400000">
              <a:off x="1959221" y="2419226"/>
              <a:ext cx="796863" cy="96529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66" name="Oval 5"/>
            <p:cNvSpPr/>
            <p:nvPr/>
          </p:nvSpPr>
          <p:spPr>
            <a:xfrm>
              <a:off x="3124200" y="4267200"/>
              <a:ext cx="142475" cy="16599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67" name="文字方塊 27"/>
            <p:cNvSpPr txBox="1"/>
            <p:nvPr/>
          </p:nvSpPr>
          <p:spPr>
            <a:xfrm>
              <a:off x="2438400" y="3810000"/>
              <a:ext cx="173797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meteorology</a:t>
              </a:r>
              <a:endParaRPr lang="zh-TW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468" name="Oval 5"/>
            <p:cNvSpPr/>
            <p:nvPr/>
          </p:nvSpPr>
          <p:spPr>
            <a:xfrm>
              <a:off x="4267200" y="5181600"/>
              <a:ext cx="142562" cy="1660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TW" altLang="en-US" sz="24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62" name="直線接點 61"/>
            <p:cNvCxnSpPr/>
            <p:nvPr/>
          </p:nvCxnSpPr>
          <p:spPr bwMode="auto">
            <a:xfrm rot="5400000" flipH="1" flipV="1">
              <a:off x="4151775" y="4535241"/>
              <a:ext cx="861946" cy="477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字方塊 5"/>
          <p:cNvSpPr txBox="1"/>
          <p:nvPr/>
        </p:nvSpPr>
        <p:spPr>
          <a:xfrm>
            <a:off x="3124200" y="2209800"/>
            <a:ext cx="32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zh-TW" altLang="en-US" sz="2400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Oval 5"/>
          <p:cNvSpPr/>
          <p:nvPr/>
        </p:nvSpPr>
        <p:spPr>
          <a:xfrm>
            <a:off x="2819400" y="2362200"/>
            <a:ext cx="142875" cy="166688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endParaRPr lang="zh-TW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" name="文字方塊 5"/>
          <p:cNvSpPr txBox="1">
            <a:spLocks noChangeArrowheads="1"/>
          </p:cNvSpPr>
          <p:nvPr/>
        </p:nvSpPr>
        <p:spPr bwMode="auto">
          <a:xfrm>
            <a:off x="4572000" y="1524000"/>
            <a:ext cx="43481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) = mathematics &lt;</a:t>
            </a:r>
            <a:r>
              <a:rPr kumimoji="1" lang="en-US" altLang="zh-TW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oceanography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zh-TW" alt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5"/>
          <p:cNvSpPr txBox="1">
            <a:spLocks noChangeArrowheads="1"/>
          </p:cNvSpPr>
          <p:nvPr/>
        </p:nvSpPr>
        <p:spPr bwMode="auto">
          <a:xfrm>
            <a:off x="4572000" y="2057400"/>
            <a:ext cx="38227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) = physics &gt;</a:t>
            </a:r>
            <a:r>
              <a:rPr kumimoji="1" lang="en-US" altLang="zh-TW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oceanography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zh-TW" alt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3" name="文字方塊 5"/>
          <p:cNvSpPr txBox="1">
            <a:spLocks noChangeArrowheads="1"/>
          </p:cNvSpPr>
          <p:nvPr/>
        </p:nvSpPr>
        <p:spPr bwMode="auto">
          <a:xfrm>
            <a:off x="4572000" y="2514600"/>
            <a:ext cx="44196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000" i="1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meteorology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&lt;</a:t>
            </a:r>
            <a:r>
              <a:rPr kumimoji="1" lang="en-US" altLang="zh-TW" sz="2000" i="1" kern="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oceanography</a:t>
            </a:r>
            <a:r>
              <a:rPr kumimoji="1" lang="en-US" altLang="zh-TW" sz="20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zh-TW" altLang="en-US" sz="2000" kern="1200" cap="none" spc="0" normalizeH="0" baseline="0" noProof="0" dirty="0">
              <a:solidFill>
                <a:srgbClr val="FF0000"/>
              </a:solidFill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5257800"/>
            <a:ext cx="19097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oceanography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858000" y="5943600"/>
            <a:ext cx="1963738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1,3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18446" name="投影片編號版面配置區 3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08247 0.0886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44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0.11718 0.1324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7 0.08865 L -0.02587 0.2553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83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8 0.13241 L 0.03385 0.276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0" y="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87 0.25532 L 0.0408 0.4108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780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5 0.27685 L 0.10052 0.4101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" y="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64" grpId="0"/>
      <p:bldP spid="64" grpId="1"/>
      <p:bldP spid="64" grpId="2"/>
      <p:bldP spid="70" grpId="0" animBg="1"/>
      <p:bldP spid="70" grpId="1" animBg="1"/>
      <p:bldP spid="70" grpId="2" animBg="1"/>
      <p:bldP spid="70" grpId="3" animBg="1"/>
      <p:bldP spid="71" grpId="0"/>
      <p:bldP spid="72" grpId="0"/>
      <p:bldP spid="73" grpId="0"/>
      <p:bldP spid="74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2"/>
          <p:cNvSpPr/>
          <p:nvPr/>
        </p:nvSpPr>
        <p:spPr>
          <a:xfrm>
            <a:off x="381000" y="457200"/>
            <a:ext cx="30765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Decision Trees</a:t>
            </a:r>
            <a:endParaRPr lang="en-US" altLang="zh-TW" sz="32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1066800"/>
            <a:ext cx="89154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A rooted tree in which each internal vertex corresponds to a decision, with a subtree at these vertices for each possible outcome of the decision, is called </a:t>
            </a:r>
            <a:r>
              <a:rPr kumimoji="1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a decision tree.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400" y="3048000"/>
            <a:ext cx="8839200" cy="2524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3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Suppose there are seven coins, all with the same weight, and a counterfeit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(</a:t>
            </a:r>
            <a:r>
              <a:rPr kumimoji="1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偽造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)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coin that weights less than the others. How many 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weighings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</a:t>
            </a:r>
            <a:r>
              <a:rPr kumimoji="1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秤重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are necessary using a balance scale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(</a:t>
            </a:r>
            <a:r>
              <a:rPr kumimoji="1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秤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)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to determine which of the eight coins is the counterfeit one? Give an algorithm for finding this counterfeit coin.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</p:txBody>
      </p:sp>
      <p:sp>
        <p:nvSpPr>
          <p:cNvPr id="19461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3" descr="10_2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057400"/>
            <a:ext cx="8763000" cy="2944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52400" y="6096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66800" y="609600"/>
            <a:ext cx="65532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秤重時，可能左重、右重或平衡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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3-ary tree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1219200"/>
            <a:ext cx="65532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Need 8 leaves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 至少需秤重兩次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858000" y="5943600"/>
            <a:ext cx="170815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7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0487" name="投影片編號版面配置區 9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4800" y="609600"/>
            <a:ext cx="88392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Example 4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A decision tree that orders the elements of the list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c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.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</p:txBody>
      </p:sp>
      <p:pic>
        <p:nvPicPr>
          <p:cNvPr id="4" name="Picture 3" descr="10_2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676400"/>
            <a:ext cx="6364288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04800" y="15240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509" name="投影片編號版面配置區 5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TW" dirty="0"/>
              <a:t>11.1 Introduction to Trees</a:t>
            </a:r>
            <a:endParaRPr lang="en-US" altLang="zh-TW" dirty="0"/>
          </a:p>
          <a:p>
            <a:r>
              <a:rPr lang="en-US" altLang="zh-TW" dirty="0"/>
              <a:t>11.2 Applications of Trees</a:t>
            </a:r>
            <a:endParaRPr lang="en-US" altLang="zh-TW" dirty="0"/>
          </a:p>
          <a:p>
            <a:r>
              <a:rPr lang="en-US" altLang="zh-TW" dirty="0"/>
              <a:t>11.3 Tree Traversal</a:t>
            </a:r>
            <a:endParaRPr lang="en-US" altLang="zh-TW" dirty="0"/>
          </a:p>
          <a:p>
            <a:r>
              <a:rPr lang="en-US" altLang="zh-TW" dirty="0"/>
              <a:t>11.4 Spanning Trees</a:t>
            </a:r>
            <a:endParaRPr lang="en-US" altLang="zh-TW" dirty="0"/>
          </a:p>
          <a:p>
            <a:r>
              <a:rPr lang="en-US" altLang="zh-TW" dirty="0"/>
              <a:t>11.5 Minimal Spanning Trees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100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2"/>
          <p:cNvSpPr/>
          <p:nvPr/>
        </p:nvSpPr>
        <p:spPr>
          <a:xfrm>
            <a:off x="381000" y="457200"/>
            <a:ext cx="26908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Prefix Codes</a:t>
            </a:r>
            <a:endParaRPr lang="en-US" altLang="zh-TW" sz="3200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1143000"/>
            <a:ext cx="8839200" cy="4494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Problem: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Using bit strings to encode the letter of the   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                English alphabet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(</a:t>
            </a:r>
            <a:r>
              <a:rPr kumimoji="1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不分大小寫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) 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 each letter needs a bit string of length 5 (</a:t>
            </a:r>
            <a:r>
              <a:rPr kumimoji="1" lang="zh-TW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因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6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&lt; 26 &lt; 2</a:t>
            </a:r>
            <a:r>
              <a:rPr kumimoji="1" lang="en-US" altLang="zh-TW" sz="26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5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)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  <a:sym typeface="Symbol" panose="0505010201070602050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Is it possible to find a coding scheme of these letter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    such that when data are coded, fewer bits are used?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  <a:sym typeface="Symbol" panose="0505010201070602050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Encode letters using varying numbers of bits.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  <a:sym typeface="Symbol" panose="0505010201070602050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Some methods must be used to determine where the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    bits for each character start and end.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  <a:sym typeface="Symbol" panose="0505010201070602050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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Prefix codes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: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Codes with the property that the bit string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   for a letter never occurs as the first part of the bit string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  <a:sym typeface="Symbol" panose="05050102010706020507"/>
              </a:rPr>
              <a:t>    for another letter.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j-cs"/>
            </a:endParaRPr>
          </a:p>
        </p:txBody>
      </p:sp>
      <p:sp>
        <p:nvSpPr>
          <p:cNvPr id="22532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charRg st="10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charRg st="10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charRg st="16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charRg st="164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78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278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charRg st="278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25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charRg st="325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charRg st="325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0" end="5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charRg st="420" end="5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charRg st="420" end="5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000" y="609600"/>
            <a:ext cx="8601075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Example:  (not prefix code)</a:t>
            </a:r>
            <a:b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0,  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 1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   t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01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The string 0101 could correspond to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eat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tea,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eaea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, or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tt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.</a:t>
            </a:r>
            <a:endParaRPr kumimoji="1" lang="zh-TW" altLang="en-US" sz="26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1981200"/>
            <a:ext cx="6359525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Example: (prefix code)</a:t>
            </a:r>
            <a:b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0,  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 10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   t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11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The string 10110 is the encoding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ate.</a:t>
            </a:r>
            <a:endParaRPr kumimoji="1" lang="zh-TW" altLang="en-US" sz="26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3556" name="投影片編號版面配置區 5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876800" y="3733800"/>
            <a:ext cx="187801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decode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11111011100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5" name="Picture 3" descr="10_2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81400"/>
            <a:ext cx="3384550" cy="303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81000" y="533400"/>
            <a:ext cx="8689975" cy="249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 prefix code can be represented using a binary tree.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character:  the label of the leaf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edge label: left child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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0,  right child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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1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bit string used to encode a character is the sequence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of labels of the edges in the unique path from the root to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leaf that has this character as its label.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1000" y="3048000"/>
            <a:ext cx="18827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Example: </a:t>
            </a:r>
            <a:endParaRPr kumimoji="1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71800" y="3733800"/>
            <a:ext cx="1195388" cy="2308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encode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: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0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10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b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: 110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 1110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: 1111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5105400"/>
            <a:ext cx="12065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 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sane</a:t>
            </a:r>
            <a:endParaRPr kumimoji="1" lang="zh-TW" altLang="en-US" sz="2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2" name="群組 10"/>
          <p:cNvGrpSpPr/>
          <p:nvPr/>
        </p:nvGrpSpPr>
        <p:grpSpPr>
          <a:xfrm>
            <a:off x="4953000" y="4495800"/>
            <a:ext cx="609600" cy="538163"/>
            <a:chOff x="4953000" y="4495800"/>
            <a:chExt cx="609600" cy="537865"/>
          </a:xfrm>
        </p:grpSpPr>
        <p:sp>
          <p:nvSpPr>
            <p:cNvPr id="9" name="左大括弧 8"/>
            <p:cNvSpPr/>
            <p:nvPr/>
          </p:nvSpPr>
          <p:spPr>
            <a:xfrm rot="16200000">
              <a:off x="5143564" y="4305237"/>
              <a:ext cx="228473" cy="609600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05400" y="4571958"/>
              <a:ext cx="304800" cy="461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s</a:t>
              </a:r>
              <a:endParaRPr kumimoji="1" lang="zh-TW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3" name="群組 14"/>
          <p:cNvGrpSpPr/>
          <p:nvPr/>
        </p:nvGrpSpPr>
        <p:grpSpPr>
          <a:xfrm>
            <a:off x="5562600" y="4495800"/>
            <a:ext cx="292100" cy="538163"/>
            <a:chOff x="5562600" y="4495801"/>
            <a:chExt cx="292200" cy="537864"/>
          </a:xfrm>
        </p:grpSpPr>
        <p:sp>
          <p:nvSpPr>
            <p:cNvPr id="13" name="左大括弧 12"/>
            <p:cNvSpPr/>
            <p:nvPr/>
          </p:nvSpPr>
          <p:spPr>
            <a:xfrm rot="16200000">
              <a:off x="5638923" y="4495704"/>
              <a:ext cx="215780" cy="215974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62600" y="4571959"/>
              <a:ext cx="228678" cy="4617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a</a:t>
              </a:r>
              <a:endParaRPr kumimoji="1" lang="zh-TW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11" name="群組 18"/>
          <p:cNvGrpSpPr/>
          <p:nvPr/>
        </p:nvGrpSpPr>
        <p:grpSpPr>
          <a:xfrm>
            <a:off x="5943600" y="4495800"/>
            <a:ext cx="539750" cy="538163"/>
            <a:chOff x="5943600" y="4495800"/>
            <a:chExt cx="540000" cy="537865"/>
          </a:xfrm>
        </p:grpSpPr>
        <p:sp>
          <p:nvSpPr>
            <p:cNvPr id="17" name="左大括弧 16"/>
            <p:cNvSpPr/>
            <p:nvPr/>
          </p:nvSpPr>
          <p:spPr>
            <a:xfrm rot="16200000">
              <a:off x="6099364" y="4340037"/>
              <a:ext cx="228473" cy="540000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019835" y="4571958"/>
              <a:ext cx="338295" cy="4617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n</a:t>
              </a:r>
              <a:endParaRPr kumimoji="1" lang="zh-TW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grpSp>
        <p:nvGrpSpPr>
          <p:cNvPr id="12" name="群組 19"/>
          <p:cNvGrpSpPr/>
          <p:nvPr/>
        </p:nvGrpSpPr>
        <p:grpSpPr>
          <a:xfrm>
            <a:off x="6477000" y="4495800"/>
            <a:ext cx="228600" cy="538163"/>
            <a:chOff x="5562600" y="4495801"/>
            <a:chExt cx="228646" cy="537864"/>
          </a:xfrm>
        </p:grpSpPr>
        <p:sp>
          <p:nvSpPr>
            <p:cNvPr id="21" name="左大括弧 20"/>
            <p:cNvSpPr/>
            <p:nvPr/>
          </p:nvSpPr>
          <p:spPr>
            <a:xfrm rot="16200000">
              <a:off x="5584118" y="4531444"/>
              <a:ext cx="215780" cy="144492"/>
            </a:xfrm>
            <a:prstGeom prst="leftBrac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562600" y="4571959"/>
              <a:ext cx="228646" cy="4617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</a:t>
              </a:r>
              <a:endParaRPr kumimoji="1" lang="zh-TW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477000" y="61722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22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3276600"/>
            <a:ext cx="42894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從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root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走起，到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leaf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為止，重複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4590" name="投影片編號版面配置區 2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5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charRg st="5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charRg st="54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3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charRg st="133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charRg st="133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矩形 2"/>
          <p:cNvSpPr/>
          <p:nvPr/>
        </p:nvSpPr>
        <p:spPr>
          <a:xfrm>
            <a:off x="381000" y="457200"/>
            <a:ext cx="75549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3200" b="1" u="sng" dirty="0">
                <a:solidFill>
                  <a:srgbClr val="008000"/>
                </a:solidFill>
                <a:latin typeface="Arial" panose="020B0604020202020204" pitchFamily="34" charset="0"/>
              </a:rPr>
              <a:t>Huffman Coding</a:t>
            </a:r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>
                <a:latin typeface="Arial" panose="020B0604020202020204" pitchFamily="34" charset="0"/>
              </a:rPr>
              <a:t>(data compression</a:t>
            </a:r>
            <a:r>
              <a:rPr lang="zh-TW" altLang="en-US" sz="2400" b="1" dirty="0">
                <a:latin typeface="Arial" panose="020B0604020202020204" pitchFamily="34" charset="0"/>
              </a:rPr>
              <a:t>重要工具</a:t>
            </a:r>
            <a:r>
              <a:rPr lang="en-US" altLang="zh-TW" sz="2400" b="1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" y="1143000"/>
            <a:ext cx="8350250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Input the frequencies of symbols in a string and output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 prefix code that encodes the string using the fewest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possible bits, among all possible binary prefix codes for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these symbols.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3048000"/>
            <a:ext cx="6804025" cy="1570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一開始有很多孤立點，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label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就是各個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symbol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將最少使用的兩個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symbol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結合成一個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subtree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重複此一概念，</a:t>
            </a:r>
            <a:endParaRPr kumimoji="1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將最少使用的兩個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subtree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結合成一個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subtree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…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605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7543800" cy="38862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symbols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frequencies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</a:t>
            </a:r>
            <a:r>
              <a:rPr lang="en-US" altLang="zh-TW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forest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rooted trees, each consisting of the single vertex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assigned weighted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not a tree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Replace the rooted trees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T’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 least weights from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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T’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with a tree having a new root that has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left subtree and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T’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as its right subtree. Label the new edge to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b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with 0 and the new edge to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T’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with 1.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Assign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T’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as the weight of the new tree.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TW" sz="2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2 </a:t>
            </a:r>
            <a:r>
              <a:rPr lang="en-US" altLang="zh-TW" sz="2400" dirty="0">
                <a:solidFill>
                  <a:srgbClr val="3333CC"/>
                </a:solidFill>
              </a:rPr>
              <a:t>(Huffman Coding) </a:t>
            </a:r>
            <a:endParaRPr lang="en-US" altLang="zh-TW" sz="2400" dirty="0">
              <a:solidFill>
                <a:srgbClr val="3333CC"/>
              </a:solidFill>
            </a:endParaRPr>
          </a:p>
        </p:txBody>
      </p:sp>
      <p:sp>
        <p:nvSpPr>
          <p:cNvPr id="26628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6477000" y="6248400"/>
            <a:ext cx="2068513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23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457200"/>
            <a:ext cx="8466138" cy="2092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5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 Huffman coding to encode the following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symbols with the frequencies listed: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A: 0.08, B: 0.10, C: 0.12, D: 0.15, E: 0.20, F: 0.35.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is the average number of bits used to encode a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character?</a:t>
            </a:r>
            <a:endParaRPr kumimoji="1" lang="zh-TW" altLang="en-US" sz="26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2590800"/>
            <a:ext cx="8077200" cy="2492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Sol:  </a:t>
            </a:r>
            <a:b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1. 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下頁圖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2.  The average number of bits is: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    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每個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symbol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長度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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頻率 的加總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  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0.08+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3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0.10+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3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0.12+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3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0.15+20.20+20.35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         =2.45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7653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 descr="10_2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52400"/>
            <a:ext cx="5926138" cy="6696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投影片編號版面配置區 3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11.3 Tree Traversal</a:t>
            </a:r>
            <a:endParaRPr lang="en-US" altLang="zh-TW" sz="4000" dirty="0"/>
          </a:p>
        </p:txBody>
      </p:sp>
      <p:sp>
        <p:nvSpPr>
          <p:cNvPr id="4" name="矩形 3"/>
          <p:cNvSpPr/>
          <p:nvPr/>
        </p:nvSpPr>
        <p:spPr>
          <a:xfrm>
            <a:off x="228600" y="990600"/>
            <a:ext cx="8780463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We need procedures for visiting each vertex of an ordered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rooted tree to access data.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" y="1905000"/>
            <a:ext cx="4583113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Universal Address Systems</a:t>
            </a:r>
            <a:endParaRPr kumimoji="1" lang="zh-TW" altLang="en-US" sz="1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2438400"/>
            <a:ext cx="8547100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Label vertices: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root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 0,  its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children 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1, 2, …,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(from left to right)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For each vertex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at level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with label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its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children 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.1,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.2, …,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A.r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(from left to right).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" y="4232275"/>
            <a:ext cx="8915400" cy="2092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We can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totally order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vertices using the lexicographic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ordering of their labels in the universal address system.</a:t>
            </a:r>
            <a:endParaRPr kumimoji="1" lang="en-US" altLang="zh-TW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…..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1" u="none" strike="noStrike" kern="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&lt;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…..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1" u="none" strike="noStrike" kern="0" cap="none" spc="0" normalizeH="0" baseline="-2500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m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if there is an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0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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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 with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 …,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i-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i-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, and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;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or if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m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and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y</a:t>
            </a:r>
            <a:r>
              <a:rPr kumimoji="1" lang="en-US" altLang="zh-TW" sz="2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for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=1, 2, …,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n.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  <a:sym typeface="Symbol" panose="05050102010706020507"/>
            </a:endParaRPr>
          </a:p>
        </p:txBody>
      </p:sp>
      <p:sp>
        <p:nvSpPr>
          <p:cNvPr id="29703" name="投影片編號版面配置區 8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3" descr="10_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457200"/>
            <a:ext cx="4886325" cy="4724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04800" y="457200"/>
            <a:ext cx="18367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5334000"/>
            <a:ext cx="8682038" cy="11080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lexicographic ordering is: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0 &lt; 1&lt;1.1 &lt; 1.2 &lt; 1.3 &lt; 2 &lt; 3 &lt; 3.1 &lt; 3.1.1 &lt; 3.1.2 &lt; 3.1.2.1 &lt; 3.1.2.2 &lt; 3.1.2.3 &lt; 3.1.2.4 &lt; 3.1.3 &lt; 3.2 &lt; 4 &lt; 4.1 &lt; 5 &lt; 5.1 &lt; 5.1.1 &lt; 5.2 &lt; 5.3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1138" y="6396038"/>
            <a:ext cx="1897062" cy="461962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2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04800" y="533400"/>
            <a:ext cx="35242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Traversal Algorithms</a:t>
            </a:r>
            <a:endParaRPr kumimoji="1" lang="zh-TW" altLang="en-US" sz="1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1219200"/>
            <a:ext cx="383698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Preorder traversal (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前序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31748" name="Picture 3" descr="10_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981200"/>
            <a:ext cx="5505450" cy="370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9" name="投影片編號版面配置區 5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11.1 Introduction to Trees</a:t>
            </a:r>
            <a:endParaRPr lang="en-US" altLang="zh-TW" sz="4000" dirty="0"/>
          </a:p>
        </p:txBody>
      </p:sp>
      <p:sp>
        <p:nvSpPr>
          <p:cNvPr id="5124" name="Text Box 4"/>
          <p:cNvSpPr txBox="1"/>
          <p:nvPr/>
        </p:nvSpPr>
        <p:spPr>
          <a:xfrm>
            <a:off x="304800" y="2286000"/>
            <a:ext cx="70691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1.</a:t>
            </a:r>
            <a:r>
              <a:rPr lang="en-US" altLang="zh-TW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800" dirty="0">
                <a:latin typeface="Arial" panose="020B0604020202020204" pitchFamily="34" charset="0"/>
                <a:sym typeface="Symbol" panose="05050102010706020507" pitchFamily="18" charset="2"/>
              </a:rPr>
              <a:t>Which of the graphs are trees?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304800" y="1219200"/>
            <a:ext cx="8662988" cy="954088"/>
          </a:xfrm>
          <a:prstGeom prst="rect">
            <a:avLst/>
          </a:prstGeom>
          <a:noFill/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1  </a:t>
            </a:r>
            <a:r>
              <a:rPr lang="en-US" altLang="zh-TW" sz="2800" dirty="0">
                <a:latin typeface="Arial" panose="020B0604020202020204" pitchFamily="34" charset="0"/>
              </a:rPr>
              <a:t>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tree</a:t>
            </a:r>
            <a:r>
              <a:rPr lang="en-US" altLang="zh-TW" sz="2800" dirty="0">
                <a:latin typeface="Arial" panose="020B0604020202020204" pitchFamily="34" charset="0"/>
              </a:rPr>
              <a:t> is a </a:t>
            </a:r>
            <a:r>
              <a:rPr lang="en-US" altLang="zh-TW" sz="2800" u="sng" dirty="0">
                <a:latin typeface="Arial" panose="020B0604020202020204" pitchFamily="34" charset="0"/>
              </a:rPr>
              <a:t>connected</a:t>
            </a:r>
            <a:r>
              <a:rPr lang="en-US" altLang="zh-TW" sz="2800" dirty="0">
                <a:latin typeface="Arial" panose="020B0604020202020204" pitchFamily="34" charset="0"/>
              </a:rPr>
              <a:t> undirected graph with no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 simple circuits.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22534" name="Picture 3" descr="10_1_02"/>
          <p:cNvPicPr>
            <a:picLocks noChangeAspect="1"/>
          </p:cNvPicPr>
          <p:nvPr/>
        </p:nvPicPr>
        <p:blipFill>
          <a:blip r:embed="rId1">
            <a:lum bright="-14001" contrast="36000"/>
          </a:blip>
          <a:stretch>
            <a:fillRect/>
          </a:stretch>
        </p:blipFill>
        <p:spPr>
          <a:xfrm>
            <a:off x="685800" y="2895600"/>
            <a:ext cx="7529513" cy="266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5" name="矩形 8"/>
          <p:cNvSpPr/>
          <p:nvPr/>
        </p:nvSpPr>
        <p:spPr>
          <a:xfrm>
            <a:off x="381000" y="5562600"/>
            <a:ext cx="20605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Sol: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lang="zh-TW" altLang="en-US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381000" y="6172200"/>
            <a:ext cx="74930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Note. </a:t>
            </a:r>
            <a:r>
              <a:rPr lang="zh-TW" altLang="en-US" sz="2800" dirty="0">
                <a:latin typeface="Arial" panose="020B0604020202020204" pitchFamily="34" charset="0"/>
              </a:rPr>
              <a:t>若拿掉</a:t>
            </a:r>
            <a:r>
              <a:rPr lang="en-US" altLang="zh-TW" sz="2800" dirty="0">
                <a:latin typeface="Arial" panose="020B0604020202020204" pitchFamily="34" charset="0"/>
              </a:rPr>
              <a:t>connected</a:t>
            </a:r>
            <a:r>
              <a:rPr lang="zh-TW" altLang="en-US" sz="2800" dirty="0">
                <a:latin typeface="Arial" panose="020B0604020202020204" pitchFamily="34" charset="0"/>
              </a:rPr>
              <a:t>的條件，就變成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forest</a:t>
            </a:r>
            <a:r>
              <a:rPr lang="en-US" altLang="zh-TW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8" name="投影片編號版面配置區 8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 animBg="1"/>
      <p:bldP spid="22535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3" descr="10_3_04"/>
          <p:cNvPicPr>
            <a:picLocks noChangeAspect="1"/>
          </p:cNvPicPr>
          <p:nvPr/>
        </p:nvPicPr>
        <p:blipFill>
          <a:blip r:embed="rId1">
            <a:lum bright="-7999" contrast="12000"/>
          </a:blip>
          <a:stretch>
            <a:fillRect/>
          </a:stretch>
        </p:blipFill>
        <p:spPr>
          <a:xfrm>
            <a:off x="4572000" y="1219200"/>
            <a:ext cx="4114800" cy="554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1" name="Picture 3" descr="10_3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3948113" cy="4110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81000" y="381000"/>
            <a:ext cx="85344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2.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 which order does a preorder traversal visit the vertices in the ordered rooted tree T shown below?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1295400"/>
            <a:ext cx="9080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Sol: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2774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4953000" cy="28956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child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preorder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TW" sz="2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1 </a:t>
            </a:r>
            <a:r>
              <a:rPr lang="en-US" altLang="zh-TW" sz="2400" dirty="0">
                <a:solidFill>
                  <a:srgbClr val="3333CC"/>
                </a:solidFill>
              </a:rPr>
              <a:t>(Preorder Traversal) </a:t>
            </a:r>
            <a:endParaRPr lang="en-US" altLang="zh-TW" sz="2400" dirty="0">
              <a:solidFill>
                <a:srgbClr val="3333CC"/>
              </a:solidFill>
            </a:endParaRPr>
          </a:p>
        </p:txBody>
      </p:sp>
      <p:sp>
        <p:nvSpPr>
          <p:cNvPr id="33796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77000" y="6248400"/>
            <a:ext cx="1897063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8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04800" y="685800"/>
            <a:ext cx="45720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Inorder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traversal(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中序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34819" name="Picture 3" descr="10_3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447800"/>
            <a:ext cx="5791200" cy="344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0" name="投影片編號版面配置區 5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3" descr="10_3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219200"/>
            <a:ext cx="4114800" cy="5538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3" descr="10_3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3948113" cy="4110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81000" y="381000"/>
            <a:ext cx="85344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3.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 which order does a preorder traversal visit the vertices in the ordered rooted tree T shown below?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1295400"/>
            <a:ext cx="9080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Sol: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5846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6172200" cy="47244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leaf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else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:= first child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from left to right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each child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except for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from left to right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inorder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TW" sz="2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2 </a:t>
            </a:r>
            <a:r>
              <a:rPr lang="en-US" altLang="zh-TW" sz="2400" dirty="0">
                <a:solidFill>
                  <a:srgbClr val="3333CC"/>
                </a:solidFill>
              </a:rPr>
              <a:t>(Inorder Traversal) </a:t>
            </a:r>
            <a:endParaRPr lang="en-US" altLang="zh-TW" sz="2400" dirty="0">
              <a:solidFill>
                <a:srgbClr val="3333CC"/>
              </a:solidFill>
            </a:endParaRPr>
          </a:p>
        </p:txBody>
      </p:sp>
      <p:sp>
        <p:nvSpPr>
          <p:cNvPr id="36868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57200" y="533400"/>
            <a:ext cx="38560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Postorder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traversal(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後序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37891" name="Picture 3" descr="10_3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295400"/>
            <a:ext cx="6386513" cy="407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Picture 3" descr="10_3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219200"/>
            <a:ext cx="4062413" cy="5486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5" name="Picture 3" descr="10_3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3948113" cy="4110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81000" y="381000"/>
            <a:ext cx="85344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4.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 which order does a preorder traversal visit the vertices in the ordered rooted tree T shown below?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0" y="1295400"/>
            <a:ext cx="9080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Sol: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38918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5105400" cy="30480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ordered rooted tree)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root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child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:= subtree with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as its root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postorder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ts val="300"/>
              </a:spcBef>
              <a:buNone/>
            </a:pPr>
            <a:endParaRPr lang="en-US" altLang="zh-TW" sz="21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3 </a:t>
            </a:r>
            <a:r>
              <a:rPr lang="en-US" altLang="zh-TW" sz="2400" dirty="0">
                <a:solidFill>
                  <a:srgbClr val="3333CC"/>
                </a:solidFill>
              </a:rPr>
              <a:t>(Postorder Traversal) </a:t>
            </a:r>
            <a:endParaRPr lang="en-US" altLang="zh-TW" sz="2400" dirty="0">
              <a:solidFill>
                <a:srgbClr val="3333CC"/>
              </a:solidFill>
            </a:endParaRPr>
          </a:p>
        </p:txBody>
      </p:sp>
      <p:sp>
        <p:nvSpPr>
          <p:cNvPr id="39940" name="投影片編號版面配置區 5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Picture 3" descr="10_3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438400"/>
            <a:ext cx="4367213" cy="3729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457200" y="457200"/>
            <a:ext cx="8532813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TW" altLang="en-US" sz="2000" b="1" dirty="0">
                <a:solidFill>
                  <a:srgbClr val="660066"/>
                </a:solidFill>
                <a:latin typeface="Arial" panose="020B0604020202020204" pitchFamily="34" charset="0"/>
              </a:rPr>
              <a:t>比較容易的表示法</a:t>
            </a:r>
            <a:r>
              <a:rPr lang="zh-TW" altLang="en-US" sz="2000" dirty="0">
                <a:latin typeface="Arial" panose="020B0604020202020204" pitchFamily="34" charset="0"/>
              </a:rPr>
              <a:t>：依紅線的走法拜訪節點</a:t>
            </a:r>
            <a:endParaRPr lang="en-US" altLang="zh-TW" sz="2000" dirty="0">
              <a:latin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</a:rPr>
              <a:t>Preorder:   curve</a:t>
            </a:r>
            <a:r>
              <a:rPr lang="zh-TW" altLang="en-US" sz="2000" dirty="0">
                <a:latin typeface="Arial" panose="020B0604020202020204" pitchFamily="34" charset="0"/>
              </a:rPr>
              <a:t>第一次通過該點時就</a:t>
            </a:r>
            <a:r>
              <a:rPr lang="en-US" altLang="zh-TW" sz="2000" dirty="0">
                <a:latin typeface="Arial" panose="020B0604020202020204" pitchFamily="34" charset="0"/>
              </a:rPr>
              <a:t>list</a:t>
            </a:r>
            <a:r>
              <a:rPr lang="zh-TW" altLang="en-US" sz="2000" dirty="0">
                <a:latin typeface="Arial" panose="020B0604020202020204" pitchFamily="34" charset="0"/>
              </a:rPr>
              <a:t>該節點</a:t>
            </a:r>
            <a:endParaRPr lang="en-US" altLang="zh-TW" sz="2000" dirty="0">
              <a:latin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</a:rPr>
              <a:t>Inorder:  curve</a:t>
            </a:r>
            <a:r>
              <a:rPr lang="zh-TW" altLang="en-US" sz="2000" dirty="0">
                <a:latin typeface="Arial" panose="020B0604020202020204" pitchFamily="34" charset="0"/>
              </a:rPr>
              <a:t>第一次通過一個</a:t>
            </a:r>
            <a:r>
              <a:rPr lang="en-US" altLang="zh-TW" sz="2000" dirty="0">
                <a:latin typeface="Arial" panose="020B0604020202020204" pitchFamily="34" charset="0"/>
              </a:rPr>
              <a:t>leaf</a:t>
            </a:r>
            <a:r>
              <a:rPr lang="zh-TW" altLang="en-US" sz="2000" dirty="0">
                <a:latin typeface="Arial" panose="020B0604020202020204" pitchFamily="34" charset="0"/>
              </a:rPr>
              <a:t>時就</a:t>
            </a:r>
            <a:r>
              <a:rPr lang="en-US" altLang="zh-TW" sz="2000" dirty="0">
                <a:latin typeface="Arial" panose="020B0604020202020204" pitchFamily="34" charset="0"/>
              </a:rPr>
              <a:t>list</a:t>
            </a:r>
            <a:r>
              <a:rPr lang="zh-TW" altLang="en-US" sz="2000" dirty="0">
                <a:latin typeface="Arial" panose="020B0604020202020204" pitchFamily="34" charset="0"/>
              </a:rPr>
              <a:t>它，第二次通過一個</a:t>
            </a:r>
            <a:r>
              <a:rPr lang="en-US" altLang="zh-TW" sz="2000" dirty="0">
                <a:latin typeface="Arial" panose="020B0604020202020204" pitchFamily="34" charset="0"/>
              </a:rPr>
              <a:t>internal</a:t>
            </a:r>
            <a:r>
              <a:rPr lang="zh-TW" altLang="en-US" sz="2000" dirty="0">
                <a:latin typeface="Arial" panose="020B0604020202020204" pitchFamily="34" charset="0"/>
              </a:rPr>
              <a:t>節點</a:t>
            </a:r>
            <a:br>
              <a:rPr lang="en-US" altLang="zh-TW" sz="2000" dirty="0">
                <a:latin typeface="Arial" panose="020B0604020202020204" pitchFamily="34" charset="0"/>
              </a:rPr>
            </a:br>
            <a:r>
              <a:rPr lang="zh-TW" altLang="en-US" sz="2000" dirty="0">
                <a:latin typeface="Arial" panose="020B0604020202020204" pitchFamily="34" charset="0"/>
              </a:rPr>
              <a:t>               時就</a:t>
            </a:r>
            <a:r>
              <a:rPr lang="en-US" altLang="zh-TW" sz="2000" dirty="0">
                <a:latin typeface="Arial" panose="020B0604020202020204" pitchFamily="34" charset="0"/>
              </a:rPr>
              <a:t>list</a:t>
            </a:r>
            <a:r>
              <a:rPr lang="zh-TW" altLang="en-US" sz="2000" dirty="0">
                <a:latin typeface="Arial" panose="020B0604020202020204" pitchFamily="34" charset="0"/>
              </a:rPr>
              <a:t>它</a:t>
            </a:r>
            <a:endParaRPr lang="en-US" altLang="zh-TW" sz="2000" dirty="0">
              <a:latin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</a:rPr>
              <a:t>Postorder:  curve</a:t>
            </a:r>
            <a:r>
              <a:rPr lang="zh-TW" altLang="en-US" sz="2000" dirty="0">
                <a:latin typeface="Arial" panose="020B0604020202020204" pitchFamily="34" charset="0"/>
              </a:rPr>
              <a:t>最後一次通過該點時就</a:t>
            </a:r>
            <a:r>
              <a:rPr lang="en-US" altLang="zh-TW" sz="2000" dirty="0">
                <a:latin typeface="Arial" panose="020B0604020202020204" pitchFamily="34" charset="0"/>
              </a:rPr>
              <a:t>list</a:t>
            </a:r>
            <a:r>
              <a:rPr lang="zh-TW" altLang="en-US" sz="2000" dirty="0">
                <a:latin typeface="Arial" panose="020B0604020202020204" pitchFamily="34" charset="0"/>
              </a:rPr>
              <a:t>該節點</a:t>
            </a:r>
            <a:endParaRPr lang="zh-TW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0938" y="2514600"/>
            <a:ext cx="3497262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Preorder:</a:t>
            </a:r>
            <a:b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d, h, e, i, j, c, f, g, k</a:t>
            </a:r>
            <a:endParaRPr lang="zh-TW" altLang="en-US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3475" y="3581400"/>
            <a:ext cx="35147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Inorder:</a:t>
            </a:r>
            <a:b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d, b, i, e, j, a, f, c, k, g</a:t>
            </a:r>
            <a:endParaRPr lang="zh-TW" altLang="en-US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3000" y="4800600"/>
            <a:ext cx="3497263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Postorder:</a:t>
            </a:r>
            <a:b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TW" sz="24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zh-TW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d, i, j, e, b, f, k, g, c, a</a:t>
            </a:r>
            <a:endParaRPr lang="zh-TW" altLang="en-US" sz="2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967" name="投影片編號版面配置區 8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charRg st="5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charRg st="5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2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12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charRg st="12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81000" y="457200"/>
            <a:ext cx="66024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32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Infix, Prefix, and Postfix Notation</a:t>
            </a:r>
            <a:endParaRPr kumimoji="1" lang="zh-TW" altLang="en-US" sz="32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1987" name="矩形 4"/>
          <p:cNvSpPr/>
          <p:nvPr/>
        </p:nvSpPr>
        <p:spPr>
          <a:xfrm>
            <a:off x="234950" y="1066800"/>
            <a:ext cx="8909050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We can represent complicated expressions, such as compound 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propositions, combinations of sets, and arithmetic expressions 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using ordered rooted trees.  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2362200"/>
            <a:ext cx="6665913" cy="1169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1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Find the ordered rooted tree for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             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((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2)+((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4)/3).  (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表示次方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7" name="Picture 3" descr="10_3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3505200"/>
            <a:ext cx="33528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304800" y="31242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9" name="Picture 3" descr="10_3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81400"/>
            <a:ext cx="28956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52400" y="3657600"/>
            <a:ext cx="1905000" cy="19383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leaf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: </a:t>
            </a:r>
            <a:b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   variable</a:t>
            </a:r>
            <a:b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internal vertex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:    </a:t>
            </a:r>
            <a:b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   operation on its left and right </a:t>
            </a:r>
            <a:r>
              <a:rPr kumimoji="1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subtrees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PMingLiU" panose="02020500000000000000" pitchFamily="18" charset="-120"/>
                <a:cs typeface="Times New Roman" panose="02020603050405020304" pitchFamily="18" charset="0"/>
              </a:rPr>
              <a:t>  </a:t>
            </a:r>
            <a:endParaRPr kumimoji="1" lang="zh-TW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993" name="投影片編號版面配置區 10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381000" y="533400"/>
            <a:ext cx="8458200" cy="1371600"/>
          </a:xfrm>
          <a:ln>
            <a:solidFill>
              <a:schemeClr val="tx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en-US" altLang="zh-TW" sz="2800" b="1" dirty="0">
                <a:solidFill>
                  <a:srgbClr val="FF3300"/>
                </a:solidFill>
                <a:sym typeface="Symbol" panose="05050102010706020507" pitchFamily="18" charset="2"/>
              </a:rPr>
              <a:t>Thm 1. </a:t>
            </a:r>
            <a:r>
              <a:rPr lang="en-US" altLang="zh-TW" sz="2800" dirty="0">
                <a:sym typeface="Symbol" panose="05050102010706020507" pitchFamily="18" charset="2"/>
              </a:rPr>
              <a:t>Any undirected graph is a tree if and only if there is a unique simple path between any two of its vertices.</a:t>
            </a:r>
            <a:endParaRPr lang="en-US" altLang="zh-TW" sz="2800" dirty="0">
              <a:sym typeface="Symbol" panose="05050102010706020507" pitchFamily="18" charset="2"/>
            </a:endParaRPr>
          </a:p>
        </p:txBody>
      </p:sp>
      <p:sp>
        <p:nvSpPr>
          <p:cNvPr id="23560" name="Rectangle 43"/>
          <p:cNvSpPr/>
          <p:nvPr/>
        </p:nvSpPr>
        <p:spPr>
          <a:xfrm>
            <a:off x="228600" y="2057400"/>
            <a:ext cx="87630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2.</a:t>
            </a:r>
            <a:r>
              <a:rPr lang="en-US" altLang="zh-TW" sz="2800" dirty="0">
                <a:latin typeface="Arial" panose="020B0604020202020204" pitchFamily="34" charset="0"/>
              </a:rPr>
              <a:t> 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rooted tree</a:t>
            </a:r>
            <a:r>
              <a:rPr lang="en-US" altLang="zh-TW" sz="2800" dirty="0">
                <a:latin typeface="Arial" panose="020B0604020202020204" pitchFamily="34" charset="0"/>
              </a:rPr>
              <a:t> is a tree in which one vertex has been designed as the root and every edge is directed away from the root. </a:t>
            </a:r>
            <a:r>
              <a:rPr lang="en-US" altLang="zh-TW" sz="2000" dirty="0">
                <a:latin typeface="Arial" panose="020B0604020202020204" pitchFamily="34" charset="0"/>
              </a:rPr>
              <a:t>(</a:t>
            </a:r>
            <a:r>
              <a:rPr lang="zh-TW" altLang="en-US" sz="2000" dirty="0">
                <a:latin typeface="Arial" panose="020B0604020202020204" pitchFamily="34" charset="0"/>
              </a:rPr>
              <a:t>箭頭可消掉</a:t>
            </a:r>
            <a:r>
              <a:rPr lang="en-US" altLang="zh-TW" sz="2000" dirty="0">
                <a:latin typeface="Arial" panose="020B0604020202020204" pitchFamily="34" charset="0"/>
              </a:rPr>
              <a:t>)</a:t>
            </a:r>
            <a:endParaRPr lang="en-US" altLang="zh-TW" sz="2000" dirty="0">
              <a:latin typeface="Arial" panose="020B0604020202020204" pitchFamily="34" charset="0"/>
            </a:endParaRPr>
          </a:p>
        </p:txBody>
      </p:sp>
      <p:pic>
        <p:nvPicPr>
          <p:cNvPr id="41" name="Picture 3" descr="10_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886200"/>
            <a:ext cx="7986713" cy="2719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" name="Rectangle 43"/>
          <p:cNvSpPr/>
          <p:nvPr/>
        </p:nvSpPr>
        <p:spPr>
          <a:xfrm>
            <a:off x="228600" y="35052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</a:t>
            </a:r>
            <a:endParaRPr lang="en-US" altLang="zh-TW" sz="2800" dirty="0">
              <a:latin typeface="Arial" panose="020B0604020202020204" pitchFamily="34" charset="0"/>
            </a:endParaRPr>
          </a:p>
        </p:txBody>
      </p:sp>
      <p:sp>
        <p:nvSpPr>
          <p:cNvPr id="6150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0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10" name="Picture 3" descr="10_3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209800"/>
            <a:ext cx="8458200" cy="271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1" name="矩形 4"/>
          <p:cNvSpPr/>
          <p:nvPr/>
        </p:nvSpPr>
        <p:spPr>
          <a:xfrm>
            <a:off x="234950" y="609600"/>
            <a:ext cx="783113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The following binary trees represent the expressions: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(x+y)/(x+3), (x+(y/x))+3, x+(y/(x+3)).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All their inorder traversals lead to x+y/x+3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 ambiguous</a:t>
            </a:r>
            <a:b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  need parentheses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5105400"/>
            <a:ext cx="8229600" cy="1846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Infix form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: An expression obtained when we traverse its 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           rooted tree with </a:t>
            </a:r>
            <a:r>
              <a:rPr kumimoji="1" lang="en-US" altLang="zh-TW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inorder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. 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Prefix form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:  … … by </a:t>
            </a:r>
            <a:r>
              <a:rPr kumimoji="1" lang="en-US" altLang="zh-TW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preorder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. (also named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Polish notation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)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Postfix form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: … … by </a:t>
            </a:r>
            <a:r>
              <a:rPr kumimoji="1" lang="en-US" altLang="zh-TW" sz="24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postorder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. (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reverse 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Polish notation</a:t>
            </a:r>
            <a: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  <a:t>)</a:t>
            </a:r>
            <a:br>
              <a:rPr kumimoji="1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3013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3" descr="10_3_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685800"/>
            <a:ext cx="28956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457200" y="11430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6400" y="4724400"/>
            <a:ext cx="289560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  y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 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3 / +</a:t>
            </a:r>
            <a:endParaRPr kumimoji="1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000" y="533400"/>
            <a:ext cx="86899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6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is the prefix form for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((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2)+((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4)/3)?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" y="3581400"/>
            <a:ext cx="8148638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8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is the postfix form of the expression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((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2)+((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4)/3)?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44196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1828800"/>
            <a:ext cx="2895600" cy="492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+ 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 y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2 /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x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3</a:t>
            </a:r>
            <a:endParaRPr kumimoji="1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5562600"/>
            <a:ext cx="8072438" cy="8921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Note.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An expression in prefix form or postfix form is unambiguous, so no parentheses are needed.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4042" name="投影片編號版面配置區 1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10_3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0" y="1524000"/>
            <a:ext cx="4422775" cy="471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81000" y="381000"/>
            <a:ext cx="8037513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7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is the value of the prefix expression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+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* 2 3 5 /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 2 3 4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?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2954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905000"/>
            <a:ext cx="3878263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由右到左運算，將第一個出現的</a:t>
            </a:r>
            <a:b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運算記號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(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如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)</a:t>
            </a: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右邊的兩個數字</a:t>
            </a:r>
            <a:b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做此運算，運算結果取代原先位置，</a:t>
            </a:r>
            <a:b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依此類推。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5062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81000" y="381000"/>
            <a:ext cx="8186738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9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is the value of the postfix expression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7 2 3 *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</a:rPr>
              <a:t>-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4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 9 3 / +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?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2954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905000"/>
            <a:ext cx="3416300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由左到右運算，將第一個出現的</a:t>
            </a:r>
            <a:b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</a:b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運算記號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如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*)</a:t>
            </a: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左</a:t>
            </a: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邊的兩個數字</a:t>
            </a:r>
            <a:b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做此運算，運算結果取代原先位</a:t>
            </a:r>
            <a:b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</a:br>
            <a:r>
              <a:rPr kumimoji="1" lang="zh-TW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置，依此類推。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46085" name="Picture 3" descr="10_3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1163" y="1447800"/>
            <a:ext cx="4779962" cy="5095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086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81000" y="381000"/>
            <a:ext cx="8783638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10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Find the ordered rooted tree representing the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compound proposition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(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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))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 (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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Then use this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rooted tree to find the prefix, postfix, and infix forms of this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expression.</a:t>
            </a:r>
            <a:endParaRPr kumimoji="1" lang="zh-TW" alt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9812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8" name="Picture 3" descr="10_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514600"/>
            <a:ext cx="7924800" cy="3065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203200" y="5680075"/>
            <a:ext cx="38449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prefix: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  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 q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 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p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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" y="6172200"/>
            <a:ext cx="39036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postfix: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 q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 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 p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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  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1550" y="5715000"/>
            <a:ext cx="4133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infix: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(</a:t>
            </a:r>
            <a:r>
              <a:rPr kumimoji="1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kumimoji="1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</a:t>
            </a:r>
            <a:r>
              <a:rPr kumimoji="1" lang="en-US" altLang="zh-TW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))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 ((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)(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))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7800" y="6248400"/>
            <a:ext cx="3094038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17, 23, 24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投影片編號版面配置區 1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11.4 Spanning Trees</a:t>
            </a:r>
            <a:endParaRPr lang="en-US" altLang="zh-TW" sz="4000" dirty="0"/>
          </a:p>
        </p:txBody>
      </p:sp>
      <p:sp>
        <p:nvSpPr>
          <p:cNvPr id="4" name="矩形 3"/>
          <p:cNvSpPr/>
          <p:nvPr/>
        </p:nvSpPr>
        <p:spPr>
          <a:xfrm>
            <a:off x="304800" y="1447800"/>
            <a:ext cx="8521700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Def.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Let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be a simple graph. A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spanning tree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is a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subgraph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that is a tree containing every vertex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914400"/>
            <a:ext cx="21288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Introduction</a:t>
            </a:r>
            <a:endParaRPr kumimoji="1" lang="zh-TW" altLang="en-US" sz="1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1463" y="2384425"/>
            <a:ext cx="579278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1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Find a spanning tree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0" name="Picture 3" descr="10_4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95600"/>
            <a:ext cx="3124200" cy="1647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3" descr="10_4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764088"/>
            <a:ext cx="7745413" cy="1941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886200" y="2971800"/>
            <a:ext cx="9413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endParaRPr kumimoji="1" lang="zh-TW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91000" y="3513138"/>
            <a:ext cx="478790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Remove an edge from any circuit.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(repeat until no circuit exists)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48138" name="投影片編號版面配置區 13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9154" name="Picture 3" descr="10_4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219200"/>
            <a:ext cx="5638800" cy="3544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09600" y="533400"/>
            <a:ext cx="395287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Four spanning trees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: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49156" name="投影片編號版面配置區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4876800"/>
            <a:ext cx="2733675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1, 8, 11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5486400"/>
            <a:ext cx="8221663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Thm</a:t>
            </a: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1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 simple graph is connected if and only if it has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 spanning tree.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6096000"/>
            <a:ext cx="2581275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24, 25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4800" y="1066800"/>
            <a:ext cx="458628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3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 depth-first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search to find a spanning tree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for the graph.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51203" name="Picture 3" descr="10_4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990600"/>
            <a:ext cx="3886200" cy="2005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28600" y="3200400"/>
            <a:ext cx="542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(arbitrarily start with the vertex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f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Picture 3" descr="10_4_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733800"/>
            <a:ext cx="7986713" cy="2922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2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457200"/>
            <a:ext cx="445928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Depth-First Search (DFS)</a:t>
            </a:r>
            <a:endParaRPr kumimoji="1" lang="zh-TW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" y="2286000"/>
            <a:ext cx="32448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4 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</a:t>
            </a:r>
            <a:r>
              <a:rPr kumimoji="1" lang="zh-TW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承上題</a:t>
            </a: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 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533400"/>
            <a:ext cx="8745538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edges selected by DFS of a graph are called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tree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edges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 All other edges of the graph must connect a vertex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to an ancestor or descendant of this vertex in the tree.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These edges are called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back edges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6" name="Picture 3" descr="10_4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572000"/>
            <a:ext cx="1828800" cy="2157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10_4_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9400"/>
            <a:ext cx="3148013" cy="1624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3" descr="10_4_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352800"/>
            <a:ext cx="3352800" cy="175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4953000" y="5486400"/>
            <a:ext cx="3370263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tree edges (red)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and back edges (black)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2400" y="3810000"/>
            <a:ext cx="517525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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內容版面配置區 5"/>
          <p:cNvSpPr txBox="1"/>
          <p:nvPr/>
        </p:nvSpPr>
        <p:spPr>
          <a:xfrm>
            <a:off x="381000" y="1143000"/>
            <a:ext cx="7162800" cy="35814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Procedure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DFS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connected graph with vertices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TW" sz="2100" kern="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TW" sz="2100" kern="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…, </a:t>
            </a:r>
            <a:r>
              <a:rPr kumimoji="1" lang="en-US" altLang="zh-TW" sz="2100" i="1" kern="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kumimoji="1" lang="en-US" altLang="zh-TW" sz="2100" i="1" kern="0" cap="none" spc="0" normalizeH="0" baseline="-2500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:=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tree consisting only of the vertex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100" kern="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altLang="zh-TW" sz="2100" kern="0" cap="none" spc="0" normalizeH="0" baseline="-2500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i="1" kern="0" cap="none" spc="0" normalizeH="0" baseline="0" noProof="0" dirty="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visit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100" kern="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procedure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sz="2100" i="1" kern="0" cap="none" spc="0" normalizeH="0" baseline="0" noProof="0" dirty="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visit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vertex of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each vertex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adjacent to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and not yet in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kumimoji="1" lang="en-US" altLang="zh-TW" sz="2100" b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add vertex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and edge {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} to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TW" sz="2100" i="1" kern="0" cap="none" spc="0" normalizeH="0" baseline="0" noProof="0" dirty="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visit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</a:t>
            </a:r>
            <a:endParaRPr kumimoji="1" lang="zh-TW" altLang="en-US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1 </a:t>
            </a:r>
            <a:r>
              <a:rPr lang="en-US" altLang="zh-TW" sz="2400" dirty="0"/>
              <a:t>(Depth-First Search) </a:t>
            </a:r>
            <a:endParaRPr lang="en-US" altLang="zh-TW" sz="2400" dirty="0"/>
          </a:p>
        </p:txBody>
      </p:sp>
      <p:sp>
        <p:nvSpPr>
          <p:cNvPr id="52228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81800" y="5257800"/>
            <a:ext cx="2068513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13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3429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2800" b="1" dirty="0">
                <a:solidFill>
                  <a:srgbClr val="008000"/>
                </a:solidFill>
              </a:rPr>
              <a:t>Def:         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800" dirty="0"/>
              <a:t> is the </a:t>
            </a:r>
            <a:r>
              <a:rPr lang="en-US" altLang="zh-TW" sz="2800" dirty="0">
                <a:solidFill>
                  <a:srgbClr val="3333CC"/>
                </a:solidFill>
              </a:rPr>
              <a:t>parent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b</a:t>
            </a:r>
            <a:r>
              <a:rPr lang="en-US" altLang="zh-TW" sz="2800" dirty="0"/>
              <a:t> is the </a:t>
            </a:r>
            <a:r>
              <a:rPr lang="en-US" altLang="zh-TW" sz="2800" dirty="0">
                <a:solidFill>
                  <a:srgbClr val="3333CC"/>
                </a:solidFill>
              </a:rPr>
              <a:t>child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d, e  </a:t>
            </a:r>
            <a:r>
              <a:rPr lang="en-US" altLang="zh-TW" sz="2800" dirty="0"/>
              <a:t>are </a:t>
            </a:r>
            <a:r>
              <a:rPr lang="en-US" altLang="zh-TW" sz="2800" dirty="0">
                <a:solidFill>
                  <a:srgbClr val="3333CC"/>
                </a:solidFill>
              </a:rPr>
              <a:t>siblings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a, b, d </a:t>
            </a:r>
            <a:r>
              <a:rPr lang="en-US" altLang="zh-TW" sz="2800" dirty="0"/>
              <a:t>are </a:t>
            </a:r>
            <a:r>
              <a:rPr lang="en-US" altLang="zh-TW" sz="2800" dirty="0">
                <a:solidFill>
                  <a:srgbClr val="3333CC"/>
                </a:solidFill>
              </a:rPr>
              <a:t>ancestors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d, e, f, g </a:t>
            </a:r>
            <a:r>
              <a:rPr lang="en-US" altLang="zh-TW" sz="2800" dirty="0"/>
              <a:t>are </a:t>
            </a:r>
            <a:r>
              <a:rPr lang="en-US" altLang="zh-TW" sz="2800" dirty="0">
                <a:solidFill>
                  <a:srgbClr val="3333CC"/>
                </a:solidFill>
              </a:rPr>
              <a:t>descendants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b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c, e, f, g  </a:t>
            </a:r>
            <a:r>
              <a:rPr lang="en-US" altLang="zh-TW" sz="2800" dirty="0"/>
              <a:t>are </a:t>
            </a:r>
            <a:r>
              <a:rPr lang="en-US" altLang="zh-TW" sz="2800" dirty="0">
                <a:solidFill>
                  <a:srgbClr val="3333CC"/>
                </a:solidFill>
              </a:rPr>
              <a:t>leaves</a:t>
            </a:r>
            <a:r>
              <a:rPr lang="en-US" altLang="zh-TW" sz="2800" dirty="0"/>
              <a:t> of the tree  (deg=1)</a:t>
            </a:r>
            <a:br>
              <a:rPr lang="en-US" altLang="zh-TW" sz="2800" dirty="0"/>
            </a:br>
            <a:r>
              <a:rPr lang="en-US" altLang="zh-TW" sz="2800" dirty="0"/>
              <a:t>                    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d </a:t>
            </a:r>
            <a:r>
              <a:rPr lang="en-US" altLang="zh-TW" sz="2800" dirty="0"/>
              <a:t>are </a:t>
            </a:r>
            <a:r>
              <a:rPr lang="en-US" altLang="zh-TW" sz="2800" dirty="0">
                <a:solidFill>
                  <a:srgbClr val="3333CC"/>
                </a:solidFill>
              </a:rPr>
              <a:t>internal vertices </a:t>
            </a:r>
            <a:r>
              <a:rPr lang="en-US" altLang="zh-TW" sz="2800" dirty="0"/>
              <a:t>of the tree </a:t>
            </a:r>
            <a:br>
              <a:rPr lang="en-US" altLang="zh-TW" sz="2800" dirty="0"/>
            </a:br>
            <a:r>
              <a:rPr lang="en-US" altLang="zh-TW" sz="2800" dirty="0"/>
              <a:t>                                    (at least one child)</a:t>
            </a:r>
            <a:br>
              <a:rPr lang="en-US" altLang="zh-TW" sz="2800" dirty="0"/>
            </a:br>
            <a:r>
              <a:rPr lang="en-US" altLang="zh-TW" sz="2800" dirty="0"/>
              <a:t>                     </a:t>
            </a:r>
            <a:r>
              <a:rPr lang="en-US" altLang="zh-TW" sz="2800" dirty="0">
                <a:solidFill>
                  <a:srgbClr val="3333CC"/>
                </a:solidFill>
              </a:rPr>
              <a:t>subtree</a:t>
            </a:r>
            <a:r>
              <a:rPr lang="en-US" altLang="zh-TW" sz="2800" dirty="0"/>
              <a:t> with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800" dirty="0"/>
              <a:t> as its root: </a:t>
            </a:r>
            <a:endParaRPr lang="en-US" altLang="zh-TW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171" name="群組 38"/>
          <p:cNvGrpSpPr/>
          <p:nvPr/>
        </p:nvGrpSpPr>
        <p:grpSpPr>
          <a:xfrm>
            <a:off x="457200" y="1066800"/>
            <a:ext cx="1385888" cy="2747963"/>
            <a:chOff x="685800" y="3278188"/>
            <a:chExt cx="1385888" cy="2747665"/>
          </a:xfrm>
        </p:grpSpPr>
        <p:sp>
          <p:nvSpPr>
            <p:cNvPr id="7189" name="Oval 7"/>
            <p:cNvSpPr>
              <a:spLocks noChangeAspect="1"/>
            </p:cNvSpPr>
            <p:nvPr/>
          </p:nvSpPr>
          <p:spPr>
            <a:xfrm>
              <a:off x="1295400" y="34290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90" name="Text Box 11"/>
            <p:cNvSpPr txBox="1"/>
            <p:nvPr/>
          </p:nvSpPr>
          <p:spPr>
            <a:xfrm>
              <a:off x="1447800" y="32781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a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1" name="Text Box 12"/>
            <p:cNvSpPr txBox="1"/>
            <p:nvPr/>
          </p:nvSpPr>
          <p:spPr>
            <a:xfrm>
              <a:off x="1447800" y="38877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b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2" name="Text Box 13"/>
            <p:cNvSpPr txBox="1"/>
            <p:nvPr/>
          </p:nvSpPr>
          <p:spPr>
            <a:xfrm>
              <a:off x="949574" y="5564188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f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3" name="Line 23"/>
            <p:cNvSpPr/>
            <p:nvPr/>
          </p:nvSpPr>
          <p:spPr>
            <a:xfrm flipV="1">
              <a:off x="1362600" y="3506788"/>
              <a:ext cx="0" cy="6858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lg" len="lg"/>
              <a:tailEnd type="none" w="med" len="med"/>
            </a:ln>
          </p:spPr>
        </p:sp>
        <p:sp>
          <p:nvSpPr>
            <p:cNvPr id="7194" name="Text Box 27"/>
            <p:cNvSpPr txBox="1"/>
            <p:nvPr/>
          </p:nvSpPr>
          <p:spPr>
            <a:xfrm>
              <a:off x="685800" y="48021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c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95" name="Oval 7"/>
            <p:cNvSpPr>
              <a:spLocks noChangeAspect="1"/>
            </p:cNvSpPr>
            <p:nvPr/>
          </p:nvSpPr>
          <p:spPr>
            <a:xfrm>
              <a:off x="7620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96" name="Oval 7"/>
            <p:cNvSpPr>
              <a:spLocks noChangeAspect="1"/>
            </p:cNvSpPr>
            <p:nvPr/>
          </p:nvSpPr>
          <p:spPr>
            <a:xfrm>
              <a:off x="18288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97" name="Oval 7"/>
            <p:cNvSpPr>
              <a:spLocks noChangeAspect="1"/>
            </p:cNvSpPr>
            <p:nvPr/>
          </p:nvSpPr>
          <p:spPr>
            <a:xfrm>
              <a:off x="1295400" y="41163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98" name="Oval 7"/>
            <p:cNvSpPr>
              <a:spLocks noChangeAspect="1"/>
            </p:cNvSpPr>
            <p:nvPr/>
          </p:nvSpPr>
          <p:spPr>
            <a:xfrm>
              <a:off x="1295400" y="4802188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99" name="Text Box 27"/>
            <p:cNvSpPr txBox="1"/>
            <p:nvPr/>
          </p:nvSpPr>
          <p:spPr>
            <a:xfrm>
              <a:off x="1752600" y="4802188"/>
              <a:ext cx="319088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e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0" name="Text Box 13"/>
            <p:cNvSpPr txBox="1"/>
            <p:nvPr/>
          </p:nvSpPr>
          <p:spPr>
            <a:xfrm>
              <a:off x="990600" y="4649788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d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201" name="Text Box 13"/>
            <p:cNvSpPr txBox="1"/>
            <p:nvPr/>
          </p:nvSpPr>
          <p:spPr>
            <a:xfrm>
              <a:off x="1447800" y="5487988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g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72" name="Line 23"/>
          <p:cNvSpPr/>
          <p:nvPr/>
        </p:nvSpPr>
        <p:spPr>
          <a:xfrm flipV="1">
            <a:off x="1143000" y="1981200"/>
            <a:ext cx="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7173" name="Line 23"/>
          <p:cNvSpPr/>
          <p:nvPr/>
        </p:nvSpPr>
        <p:spPr>
          <a:xfrm flipH="1" flipV="1">
            <a:off x="1143000" y="1981200"/>
            <a:ext cx="5334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7174" name="Line 23"/>
          <p:cNvSpPr/>
          <p:nvPr/>
        </p:nvSpPr>
        <p:spPr>
          <a:xfrm flipV="1">
            <a:off x="609600" y="1981200"/>
            <a:ext cx="5334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7175" name="Line 23"/>
          <p:cNvSpPr/>
          <p:nvPr/>
        </p:nvSpPr>
        <p:spPr>
          <a:xfrm flipV="1">
            <a:off x="838200" y="2667000"/>
            <a:ext cx="304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7176" name="Oval 7"/>
          <p:cNvSpPr>
            <a:spLocks noChangeAspect="1"/>
          </p:cNvSpPr>
          <p:nvPr/>
        </p:nvSpPr>
        <p:spPr>
          <a:xfrm>
            <a:off x="762000" y="3292475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7177" name="Oval 7"/>
          <p:cNvSpPr>
            <a:spLocks noChangeAspect="1"/>
          </p:cNvSpPr>
          <p:nvPr/>
        </p:nvSpPr>
        <p:spPr>
          <a:xfrm>
            <a:off x="1311275" y="32766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7178" name="Line 23"/>
          <p:cNvSpPr/>
          <p:nvPr/>
        </p:nvSpPr>
        <p:spPr>
          <a:xfrm flipH="1" flipV="1">
            <a:off x="1143000" y="2667000"/>
            <a:ext cx="2286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grpSp>
        <p:nvGrpSpPr>
          <p:cNvPr id="3" name="群組 66"/>
          <p:cNvGrpSpPr/>
          <p:nvPr/>
        </p:nvGrpSpPr>
        <p:grpSpPr>
          <a:xfrm>
            <a:off x="6324600" y="3657600"/>
            <a:ext cx="836613" cy="1376363"/>
            <a:chOff x="7274174" y="3886200"/>
            <a:chExt cx="836780" cy="1376065"/>
          </a:xfrm>
        </p:grpSpPr>
        <p:sp>
          <p:nvSpPr>
            <p:cNvPr id="7181" name="Text Box 13"/>
            <p:cNvSpPr txBox="1"/>
            <p:nvPr/>
          </p:nvSpPr>
          <p:spPr>
            <a:xfrm>
              <a:off x="7274174" y="4800600"/>
              <a:ext cx="2696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f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2" name="Oval 7"/>
            <p:cNvSpPr>
              <a:spLocks noChangeAspect="1"/>
            </p:cNvSpPr>
            <p:nvPr/>
          </p:nvSpPr>
          <p:spPr>
            <a:xfrm>
              <a:off x="7620000" y="40386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83" name="Text Box 13"/>
            <p:cNvSpPr txBox="1"/>
            <p:nvPr/>
          </p:nvSpPr>
          <p:spPr>
            <a:xfrm>
              <a:off x="7315200" y="3886200"/>
              <a:ext cx="33655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d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4" name="Text Box 13"/>
            <p:cNvSpPr txBox="1"/>
            <p:nvPr/>
          </p:nvSpPr>
          <p:spPr>
            <a:xfrm>
              <a:off x="7772400" y="4724400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TW" sz="2400" i="1" dirty="0">
                  <a:latin typeface="Times New Roman" panose="02020603050405020304" pitchFamily="18" charset="0"/>
                </a:rPr>
                <a:t>g</a:t>
              </a:r>
              <a:endParaRPr lang="en-US" altLang="zh-TW" sz="24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5" name="Line 23"/>
            <p:cNvSpPr/>
            <p:nvPr/>
          </p:nvSpPr>
          <p:spPr>
            <a:xfrm flipV="1">
              <a:off x="7391400" y="4114800"/>
              <a:ext cx="304800" cy="6858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lg" len="lg"/>
              <a:tailEnd type="none" w="med" len="med"/>
            </a:ln>
          </p:spPr>
        </p:sp>
        <p:sp>
          <p:nvSpPr>
            <p:cNvPr id="7186" name="Oval 7"/>
            <p:cNvSpPr>
              <a:spLocks noChangeAspect="1"/>
            </p:cNvSpPr>
            <p:nvPr/>
          </p:nvSpPr>
          <p:spPr>
            <a:xfrm>
              <a:off x="7315200" y="473964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87" name="Oval 7"/>
            <p:cNvSpPr>
              <a:spLocks noChangeAspect="1"/>
            </p:cNvSpPr>
            <p:nvPr/>
          </p:nvSpPr>
          <p:spPr>
            <a:xfrm>
              <a:off x="7863840" y="4724400"/>
              <a:ext cx="137160" cy="1371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TW" altLang="zh-TW" dirty="0">
                <a:latin typeface="Arial" panose="020B0604020202020204" pitchFamily="34" charset="0"/>
              </a:endParaRPr>
            </a:p>
          </p:txBody>
        </p:sp>
        <p:sp>
          <p:nvSpPr>
            <p:cNvPr id="7188" name="Line 23"/>
            <p:cNvSpPr/>
            <p:nvPr/>
          </p:nvSpPr>
          <p:spPr>
            <a:xfrm flipH="1" flipV="1">
              <a:off x="7696200" y="4114800"/>
              <a:ext cx="228600" cy="68580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lg" len="lg"/>
              <a:tailEnd type="none" w="med" len="med"/>
            </a:ln>
          </p:spPr>
        </p:sp>
      </p:grpSp>
      <p:sp>
        <p:nvSpPr>
          <p:cNvPr id="7180" name="投影片編號版面配置區 33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04800" y="1219200"/>
            <a:ext cx="562133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5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 breadth-first search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to find a spanning tree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for the graph.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3200400"/>
            <a:ext cx="54213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(arbitrarily start with the vertex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3252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pic>
        <p:nvPicPr>
          <p:cNvPr id="8" name="Picture 3" descr="10_4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457200"/>
            <a:ext cx="3090863" cy="2547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3" descr="10_4_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03650"/>
            <a:ext cx="8534400" cy="2597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381000" y="533400"/>
            <a:ext cx="47990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Breadth-First Search (BFS)</a:t>
            </a:r>
            <a:endParaRPr kumimoji="1" lang="zh-TW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內容版面配置區 5"/>
          <p:cNvSpPr>
            <a:spLocks noGrp="1"/>
          </p:cNvSpPr>
          <p:nvPr>
            <p:ph idx="1"/>
          </p:nvPr>
        </p:nvSpPr>
        <p:spPr>
          <a:xfrm>
            <a:off x="228600" y="990600"/>
            <a:ext cx="7162800" cy="5410200"/>
          </a:xfrm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graph with vertices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tree consisting only of vertex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TW" sz="2100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empty list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put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the 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of unprocessed vertices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empty</a:t>
            </a:r>
            <a:endParaRPr lang="en-US" altLang="zh-TW" sz="2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remove the first vertex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from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each neighbor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of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not in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not in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add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the end of the list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add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and edge {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to </a:t>
            </a: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TW" sz="2100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  <a:endParaRPr lang="en-US" altLang="zh-TW" sz="21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TW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TW" altLang="en-US" sz="2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3200" b="1" dirty="0">
                <a:solidFill>
                  <a:srgbClr val="0000CC"/>
                </a:solidFill>
              </a:rPr>
              <a:t>Algorithm 2 </a:t>
            </a:r>
            <a:r>
              <a:rPr lang="en-US" altLang="zh-TW" sz="2400" dirty="0"/>
              <a:t>(Breadth-First Search) </a:t>
            </a:r>
            <a:endParaRPr lang="en-US" altLang="zh-TW" sz="2400" dirty="0"/>
          </a:p>
        </p:txBody>
      </p:sp>
      <p:sp>
        <p:nvSpPr>
          <p:cNvPr id="54276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81800" y="5791200"/>
            <a:ext cx="2068513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16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81000" y="1143000"/>
            <a:ext cx="8504238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There are problems that can be solved only by performing an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exhaustive 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</a:t>
            </a: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徹底的</a:t>
            </a: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)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search of all possible solutions.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5299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" y="533400"/>
            <a:ext cx="47021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Backtracking Applications</a:t>
            </a:r>
            <a:endParaRPr kumimoji="1" lang="zh-TW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00" y="2057400"/>
            <a:ext cx="8624888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Decision tree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: each internal vertex represents a decision, and 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each leaf is a possible solution. 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" y="3048000"/>
            <a:ext cx="8588375" cy="120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To find a solution via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backtracking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: 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在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decision tree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上由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root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做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一連串的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decision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走到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leaf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，若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leaf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不是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solution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，或整個子樹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檢查完未找到解，則退到上層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parent</a:t>
            </a:r>
            <a:r>
              <a:rPr kumimoji="1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，改找另一個子樹。</a:t>
            </a:r>
            <a:endParaRPr kumimoji="1" lang="zh-TW" altLang="en-US" sz="2400" b="0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533400"/>
            <a:ext cx="8820150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6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(Graph Colorings) How can backtracking be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used to decide whether the following graph can be colored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using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colors?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2" name="群組 7"/>
          <p:cNvGrpSpPr/>
          <p:nvPr/>
        </p:nvGrpSpPr>
        <p:grpSpPr>
          <a:xfrm>
            <a:off x="609600" y="1752600"/>
            <a:ext cx="8305800" cy="4449763"/>
            <a:chOff x="609600" y="1752600"/>
            <a:chExt cx="8305800" cy="4450105"/>
          </a:xfrm>
        </p:grpSpPr>
        <p:pic>
          <p:nvPicPr>
            <p:cNvPr id="56327" name="Picture 3" descr="10_4_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6400" y="1752600"/>
              <a:ext cx="7239000" cy="4450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609600" y="2667070"/>
              <a:ext cx="2133600" cy="1828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56325" name="Picture 3" descr="10_4_11"/>
          <p:cNvPicPr>
            <a:picLocks noChangeAspect="1"/>
          </p:cNvPicPr>
          <p:nvPr/>
        </p:nvPicPr>
        <p:blipFill>
          <a:blip r:embed="rId2"/>
          <a:srcRect b="-12000"/>
          <a:stretch>
            <a:fillRect/>
          </a:stretch>
        </p:blipFill>
        <p:spPr>
          <a:xfrm>
            <a:off x="381000" y="2057400"/>
            <a:ext cx="2359025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2819400" y="19050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0" y="533400"/>
            <a:ext cx="5367338" cy="329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7 </a:t>
            </a:r>
            <a:b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(The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-Queens Problem)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The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-queens problem asks how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queens can be placed on an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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chessboard so that no two queens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can attack on another. How can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backtracking be used to solve the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-queens problem.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81600" y="5334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7" name="Picture 3" descr="10_4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295400"/>
            <a:ext cx="3024188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6248400" y="533400"/>
            <a:ext cx="1706563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以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=4</a:t>
            </a:r>
            <a:r>
              <a:rPr kumimoji="1" lang="zh-TW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為例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grpSp>
        <p:nvGrpSpPr>
          <p:cNvPr id="2" name="群組 11"/>
          <p:cNvGrpSpPr/>
          <p:nvPr/>
        </p:nvGrpSpPr>
        <p:grpSpPr>
          <a:xfrm>
            <a:off x="3886200" y="4343400"/>
            <a:ext cx="2362200" cy="750888"/>
            <a:chOff x="3886200" y="4343400"/>
            <a:chExt cx="2362200" cy="750332"/>
          </a:xfrm>
        </p:grpSpPr>
        <p:sp>
          <p:nvSpPr>
            <p:cNvPr id="9" name="矩形 8"/>
            <p:cNvSpPr/>
            <p:nvPr/>
          </p:nvSpPr>
          <p:spPr>
            <a:xfrm>
              <a:off x="3886200" y="4724118"/>
              <a:ext cx="2017713" cy="369614"/>
            </a:xfrm>
            <a:prstGeom prst="rect">
              <a:avLst/>
            </a:prstGeom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PMingLiU" panose="02020500000000000000" pitchFamily="18" charset="-120"/>
                  <a:cs typeface="+mn-cs"/>
                </a:rPr>
                <a:t>3rd column</a:t>
              </a:r>
              <a:r>
                <a: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PMingLiU" panose="02020500000000000000" pitchFamily="18" charset="-120"/>
                  <a:cs typeface="+mn-cs"/>
                </a:rPr>
                <a:t>不能放</a:t>
              </a:r>
              <a:endPara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PMingLiU" panose="02020500000000000000" pitchFamily="18" charset="-120"/>
                <a:cs typeface="+mn-cs"/>
              </a:endParaRPr>
            </a:p>
          </p:txBody>
        </p:sp>
        <p:cxnSp>
          <p:nvCxnSpPr>
            <p:cNvPr id="11" name="直線單箭頭接點 10"/>
            <p:cNvCxnSpPr>
              <a:stCxn id="9" idx="3"/>
            </p:cNvCxnSpPr>
            <p:nvPr/>
          </p:nvCxnSpPr>
          <p:spPr>
            <a:xfrm flipV="1">
              <a:off x="5903913" y="4343400"/>
              <a:ext cx="344487" cy="566318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3" descr="10_4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255838"/>
            <a:ext cx="6400800" cy="4602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8371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900" y="533400"/>
            <a:ext cx="9224963" cy="1692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8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(Sum of Subsets)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Give a set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of positive integers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…, </a:t>
            </a:r>
            <a:r>
              <a:rPr kumimoji="1" lang="en-US" altLang="zh-TW" sz="2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1" lang="en-US" altLang="zh-TW" sz="2600" b="0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n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, find a subset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that has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as its sum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. How can backtracking be used to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solve this problem.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400" y="22098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0" y="2667000"/>
            <a:ext cx="3527425" cy="892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S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= {31, 27, 15, 11, 7, 5}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M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= 39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6172200"/>
            <a:ext cx="2068513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 : 30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" y="533400"/>
            <a:ext cx="67167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Depth-First Search in Directed Graphs</a:t>
            </a:r>
            <a:endParaRPr kumimoji="1" lang="zh-TW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6" name="Picture 3" descr="10_4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752600"/>
            <a:ext cx="4405313" cy="362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10_4_14"/>
          <p:cNvPicPr>
            <a:picLocks noChangeAspect="1"/>
          </p:cNvPicPr>
          <p:nvPr/>
        </p:nvPicPr>
        <p:blipFill>
          <a:blip r:embed="rId2"/>
          <a:srcRect r="-1753"/>
          <a:stretch>
            <a:fillRect/>
          </a:stretch>
        </p:blipFill>
        <p:spPr>
          <a:xfrm>
            <a:off x="4495800" y="2514600"/>
            <a:ext cx="4419600" cy="3625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152400" y="1143000"/>
            <a:ext cx="8783638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9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What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is the output of DFS given the graph G?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9600" y="19050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TW" sz="4000" dirty="0"/>
              <a:t>11.5 Minimum Spanning Trees</a:t>
            </a:r>
            <a:endParaRPr lang="en-US" altLang="zh-TW" sz="4000" dirty="0"/>
          </a:p>
        </p:txBody>
      </p:sp>
      <p:sp>
        <p:nvSpPr>
          <p:cNvPr id="5" name="矩形 4"/>
          <p:cNvSpPr/>
          <p:nvPr/>
        </p:nvSpPr>
        <p:spPr>
          <a:xfrm>
            <a:off x="152400" y="1143000"/>
            <a:ext cx="84169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: connected weighted graph (each edge has an weight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  <a:sym typeface="Symbol" panose="05050102010706020507"/>
              </a:rPr>
              <a:t> 0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)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" y="1600200"/>
            <a:ext cx="7705725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Def.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minimum spanning tree 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of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: a spanning tree of </a:t>
            </a:r>
            <a:r>
              <a:rPr kumimoji="1" lang="en-US" altLang="zh-TW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 </a:t>
            </a:r>
            <a:b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     with smallest sum of weights of its edges.</a:t>
            </a:r>
            <a:endParaRPr kumimoji="1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2362200"/>
            <a:ext cx="71310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Algorithms for Minimum Spanning Trees</a:t>
            </a:r>
            <a:endParaRPr kumimoji="1" lang="zh-TW" altLang="en-US" sz="28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8" name="內容版面配置區 5"/>
          <p:cNvSpPr txBox="1"/>
          <p:nvPr/>
        </p:nvSpPr>
        <p:spPr>
          <a:xfrm>
            <a:off x="381000" y="3429000"/>
            <a:ext cx="8458200" cy="3124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Procedure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Prim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connected weighted undirected graph with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vertices)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:= a minimum-weight edge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kumimoji="1" lang="en-US" altLang="zh-TW" sz="2100" i="1" kern="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:= 1 </a:t>
            </a: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1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kumimoji="1" lang="en-US" altLang="zh-TW" sz="2100" b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:= an edge of minimum weight incident to a vertex in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and not    </a:t>
            </a:r>
            <a:b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forming  a simple circuit in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if added to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:=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with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added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minimum spanning tree of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1" lang="zh-TW" altLang="en-US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2895600"/>
            <a:ext cx="8382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0" cap="none" spc="0" normalizeH="0" baseline="0" noProof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Algorithm 1</a:t>
            </a:r>
            <a:r>
              <a:rPr kumimoji="1" lang="en-US" altLang="zh-TW" sz="3200" b="1" kern="0" cap="none" spc="0" normalizeH="0" baseline="0" noProof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TW" sz="2400" kern="0" cap="none" spc="0" normalizeH="0" baseline="0" noProof="0" dirty="0">
                <a:latin typeface="+mj-lt"/>
                <a:ea typeface="+mj-ea"/>
                <a:cs typeface="+mj-cs"/>
              </a:rPr>
              <a:t>(Prim’s Algorithm) </a:t>
            </a:r>
            <a:endParaRPr kumimoji="1" lang="en-US" altLang="zh-TW" sz="2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533400"/>
            <a:ext cx="437673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2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 Prim’s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algorithm to find a minimum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spanning tree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61444" name="Picture 3" descr="10_5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2209800"/>
            <a:ext cx="3929063" cy="287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304800" y="21336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12" name="Picture 3" descr="10_5_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4200"/>
            <a:ext cx="35814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6400800" y="6324600"/>
            <a:ext cx="1811338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Exercise: 3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AutoShape 18"/>
          <p:cNvCxnSpPr/>
          <p:nvPr/>
        </p:nvCxnSpPr>
        <p:spPr>
          <a:xfrm rot="5400000">
            <a:off x="5676900" y="3008313"/>
            <a:ext cx="11430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4" name="AutoShape 18"/>
          <p:cNvCxnSpPr/>
          <p:nvPr/>
        </p:nvCxnSpPr>
        <p:spPr>
          <a:xfrm>
            <a:off x="5075238" y="2438400"/>
            <a:ext cx="1141412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6" name="AutoShape 18"/>
          <p:cNvCxnSpPr/>
          <p:nvPr/>
        </p:nvCxnSpPr>
        <p:spPr>
          <a:xfrm rot="5400000">
            <a:off x="5676900" y="4229100"/>
            <a:ext cx="1143000" cy="3175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8" name="AutoShape 18"/>
          <p:cNvCxnSpPr/>
          <p:nvPr/>
        </p:nvCxnSpPr>
        <p:spPr>
          <a:xfrm rot="5400000">
            <a:off x="4457700" y="3008313"/>
            <a:ext cx="11430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89" name="AutoShape 18"/>
          <p:cNvCxnSpPr/>
          <p:nvPr/>
        </p:nvCxnSpPr>
        <p:spPr>
          <a:xfrm>
            <a:off x="5029200" y="4800600"/>
            <a:ext cx="1141413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0" name="AutoShape 18"/>
          <p:cNvCxnSpPr/>
          <p:nvPr/>
        </p:nvCxnSpPr>
        <p:spPr>
          <a:xfrm>
            <a:off x="6248400" y="3635375"/>
            <a:ext cx="1141413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1" name="AutoShape 18"/>
          <p:cNvCxnSpPr/>
          <p:nvPr/>
        </p:nvCxnSpPr>
        <p:spPr>
          <a:xfrm rot="5400000">
            <a:off x="6838950" y="3008313"/>
            <a:ext cx="11430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" name="AutoShape 18"/>
          <p:cNvCxnSpPr/>
          <p:nvPr/>
        </p:nvCxnSpPr>
        <p:spPr>
          <a:xfrm>
            <a:off x="7469188" y="2438400"/>
            <a:ext cx="1141412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3" name="AutoShape 18"/>
          <p:cNvCxnSpPr/>
          <p:nvPr/>
        </p:nvCxnSpPr>
        <p:spPr>
          <a:xfrm>
            <a:off x="7469188" y="3635375"/>
            <a:ext cx="1141412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6" name="AutoShape 18"/>
          <p:cNvCxnSpPr/>
          <p:nvPr/>
        </p:nvCxnSpPr>
        <p:spPr>
          <a:xfrm rot="5400000">
            <a:off x="8039100" y="4227513"/>
            <a:ext cx="11430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7" name="AutoShape 18"/>
          <p:cNvCxnSpPr/>
          <p:nvPr/>
        </p:nvCxnSpPr>
        <p:spPr>
          <a:xfrm>
            <a:off x="7467600" y="4800600"/>
            <a:ext cx="1141413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459" name="文字方塊 18"/>
          <p:cNvSpPr txBox="1"/>
          <p:nvPr/>
        </p:nvSpPr>
        <p:spPr>
          <a:xfrm>
            <a:off x="5562600" y="5410200"/>
            <a:ext cx="28130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</a:rPr>
              <a:t>過程中維持只有一個</a:t>
            </a:r>
            <a:r>
              <a:rPr lang="en-US" altLang="zh-TW" dirty="0">
                <a:latin typeface="Arial" panose="020B0604020202020204" pitchFamily="34" charset="0"/>
              </a:rPr>
              <a:t>tree)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投影片編號版面配置區 2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4" name="內容版面配置區 5"/>
          <p:cNvSpPr txBox="1"/>
          <p:nvPr/>
        </p:nvSpPr>
        <p:spPr>
          <a:xfrm>
            <a:off x="228600" y="914400"/>
            <a:ext cx="8534400" cy="31242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Procedure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TW" sz="2100" i="1" kern="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Kruskal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connected weighted undirected graph with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vertices)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:= empty graph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for </a:t>
            </a:r>
            <a:r>
              <a:rPr kumimoji="1" lang="en-US" altLang="zh-TW" sz="2100" i="1" kern="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:= 1 </a:t>
            </a: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to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1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1" lang="en-US" altLang="zh-TW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begin</a:t>
            </a:r>
            <a:endParaRPr kumimoji="1" lang="en-US" altLang="zh-TW" sz="2100" b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:= any edge in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with smallest weight that does not form a simple </a:t>
            </a:r>
            <a:b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   circuit when added to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:=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with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added</a:t>
            </a:r>
            <a:endParaRPr kumimoji="1" lang="en-US" altLang="zh-TW" sz="2100" i="1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100" b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minimum spanning tree of </a:t>
            </a:r>
            <a:r>
              <a:rPr kumimoji="1" lang="en-US" altLang="zh-TW" sz="21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1" lang="en-US" altLang="zh-TW" sz="21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1" lang="zh-TW" altLang="en-US" sz="2100" kern="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381000"/>
            <a:ext cx="8382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TW" sz="2800" b="1" kern="0" cap="none" spc="0" normalizeH="0" baseline="0" noProof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Algorithm 2</a:t>
            </a:r>
            <a:r>
              <a:rPr kumimoji="1" lang="en-US" altLang="zh-TW" sz="3200" b="1" kern="0" cap="none" spc="0" normalizeH="0" baseline="0" noProof="0" dirty="0">
                <a:solidFill>
                  <a:srgbClr val="0000CC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en-US" altLang="zh-TW" sz="2400" kern="0" cap="none" spc="0" normalizeH="0" baseline="0" noProof="0" dirty="0">
                <a:latin typeface="+mj-lt"/>
                <a:ea typeface="+mj-ea"/>
                <a:cs typeface="+mj-cs"/>
              </a:rPr>
              <a:t>(</a:t>
            </a:r>
            <a:r>
              <a:rPr kumimoji="1" lang="en-US" altLang="zh-TW" sz="2400" kern="0" cap="none" spc="0" normalizeH="0" baseline="0" noProof="0" dirty="0" err="1">
                <a:latin typeface="+mj-lt"/>
                <a:ea typeface="+mj-ea"/>
                <a:cs typeface="+mj-cs"/>
              </a:rPr>
              <a:t>Kruskal</a:t>
            </a:r>
            <a:r>
              <a:rPr kumimoji="1" lang="en-US" altLang="zh-TW" sz="2400" kern="0" cap="none" spc="0" normalizeH="0" baseline="0" noProof="0" dirty="0">
                <a:latin typeface="+mj-lt"/>
                <a:ea typeface="+mj-ea"/>
                <a:cs typeface="+mj-cs"/>
              </a:rPr>
              <a:t> Algorithm) </a:t>
            </a:r>
            <a:endParaRPr kumimoji="1" lang="en-US" altLang="zh-TW" sz="24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6"/>
          <p:cNvSpPr txBox="1"/>
          <p:nvPr/>
        </p:nvSpPr>
        <p:spPr>
          <a:xfrm>
            <a:off x="304800" y="533400"/>
            <a:ext cx="8516938" cy="2246313"/>
          </a:xfrm>
          <a:prstGeom prst="rect">
            <a:avLst/>
          </a:prstGeom>
          <a:noFill/>
          <a:ln w="1905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Def 3</a:t>
            </a:r>
            <a:r>
              <a:rPr lang="en-US" altLang="zh-TW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800" dirty="0">
                <a:latin typeface="Arial" panose="020B0604020202020204" pitchFamily="34" charset="0"/>
              </a:rPr>
              <a:t>A rooted tree is called an </a:t>
            </a:r>
            <a:r>
              <a:rPr lang="en-US" altLang="zh-TW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-ary tree </a:t>
            </a:r>
            <a:r>
              <a:rPr lang="en-US" altLang="zh-TW" sz="2800" dirty="0">
                <a:latin typeface="Arial" panose="020B0604020202020204" pitchFamily="34" charset="0"/>
              </a:rPr>
              <a:t>if every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internal vetex has no more than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Arial" panose="020B0604020202020204" pitchFamily="34" charset="0"/>
              </a:rPr>
              <a:t> children. The tree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is called 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full </a:t>
            </a:r>
            <a:r>
              <a:rPr lang="en-US" altLang="zh-TW" sz="2800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-ary tree </a:t>
            </a:r>
            <a:r>
              <a:rPr lang="en-US" altLang="zh-TW" sz="2800" dirty="0">
                <a:latin typeface="Arial" panose="020B0604020202020204" pitchFamily="34" charset="0"/>
              </a:rPr>
              <a:t>if every internal vertex has 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exactly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Arial" panose="020B0604020202020204" pitchFamily="34" charset="0"/>
              </a:rPr>
              <a:t> children. An 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800" dirty="0">
                <a:latin typeface="Arial" panose="020B0604020202020204" pitchFamily="34" charset="0"/>
              </a:rPr>
              <a:t>-ary tree with</a:t>
            </a:r>
            <a:r>
              <a:rPr lang="en-US" altLang="zh-TW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TW" sz="2800" dirty="0">
                <a:latin typeface="Arial" panose="020B0604020202020204" pitchFamily="34" charset="0"/>
              </a:rPr>
              <a:t> is called</a:t>
            </a:r>
            <a:br>
              <a:rPr lang="en-US" altLang="zh-TW" sz="2800" dirty="0">
                <a:latin typeface="Arial" panose="020B0604020202020204" pitchFamily="34" charset="0"/>
              </a:rPr>
            </a:br>
            <a:r>
              <a:rPr lang="en-US" altLang="zh-TW" sz="2800" dirty="0">
                <a:latin typeface="Arial" panose="020B0604020202020204" pitchFamily="34" charset="0"/>
              </a:rPr>
              <a:t>a </a:t>
            </a:r>
            <a:r>
              <a:rPr lang="en-US" altLang="zh-TW" sz="2800" dirty="0">
                <a:solidFill>
                  <a:srgbClr val="3333CC"/>
                </a:solidFill>
                <a:latin typeface="Arial" panose="020B0604020202020204" pitchFamily="34" charset="0"/>
              </a:rPr>
              <a:t>binary tree</a:t>
            </a:r>
            <a:r>
              <a:rPr lang="en-US" altLang="zh-TW" sz="2800" dirty="0">
                <a:latin typeface="Arial" panose="020B0604020202020204" pitchFamily="34" charset="0"/>
              </a:rPr>
              <a:t>.</a:t>
            </a:r>
            <a:endParaRPr lang="en-US" altLang="zh-TW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5" name="Picture 3" descr="10_1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8" y="3276600"/>
            <a:ext cx="8659812" cy="1887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76200" y="2819400"/>
            <a:ext cx="20621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800" b="1" dirty="0">
                <a:solidFill>
                  <a:srgbClr val="008000"/>
                </a:solidFill>
                <a:latin typeface="Arial" panose="020B0604020202020204" pitchFamily="34" charset="0"/>
              </a:rPr>
              <a:t>Example 3</a:t>
            </a:r>
            <a:r>
              <a:rPr lang="en-US" altLang="zh-TW" sz="2800" b="1" dirty="0">
                <a:solidFill>
                  <a:srgbClr val="FF3300"/>
                </a:solidFill>
                <a:latin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334000"/>
            <a:ext cx="16843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solidFill>
                  <a:srgbClr val="3333CC"/>
                </a:solidFill>
                <a:latin typeface="Arial" panose="020B0604020202020204" pitchFamily="34" charset="0"/>
              </a:rPr>
              <a:t>full binary tree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0" y="5345113"/>
            <a:ext cx="15954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solidFill>
                  <a:srgbClr val="3333CC"/>
                </a:solidFill>
                <a:latin typeface="Arial" panose="020B0604020202020204" pitchFamily="34" charset="0"/>
              </a:rPr>
              <a:t>full 3-ary tree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9200" y="5345113"/>
            <a:ext cx="15954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solidFill>
                  <a:srgbClr val="3333CC"/>
                </a:solidFill>
                <a:latin typeface="Arial" panose="020B0604020202020204" pitchFamily="34" charset="0"/>
              </a:rPr>
              <a:t>full 5-ary tree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39000" y="5345113"/>
            <a:ext cx="1905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TW" dirty="0">
                <a:solidFill>
                  <a:srgbClr val="3333CC"/>
                </a:solidFill>
                <a:latin typeface="Arial" panose="020B0604020202020204" pitchFamily="34" charset="0"/>
              </a:rPr>
              <a:t>not full 3-ary tree </a:t>
            </a:r>
            <a:endParaRPr lang="zh-TW" altLang="en-US" dirty="0">
              <a:latin typeface="Arial" panose="020B0604020202020204" pitchFamily="34" charset="0"/>
            </a:endParaRPr>
          </a:p>
        </p:txBody>
      </p:sp>
      <p:sp>
        <p:nvSpPr>
          <p:cNvPr id="8201" name="投影片編號版面配置區 10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3" descr="10_5_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276600"/>
            <a:ext cx="3657600" cy="342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投影片編號版面配置區 7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400" y="533400"/>
            <a:ext cx="4376738" cy="1292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Example 3 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Use </a:t>
            </a:r>
            <a:r>
              <a:rPr kumimoji="1" lang="en-US" altLang="zh-TW" sz="2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Kruskal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algorithm to find a minimum </a:t>
            </a:r>
            <a:b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</a:b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spanning tree of </a:t>
            </a:r>
            <a:r>
              <a:rPr kumimoji="1" lang="en-US" altLang="zh-TW" sz="2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G</a:t>
            </a:r>
            <a:r>
              <a:rPr kumimoji="1" lang="en-US" altLang="zh-TW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pic>
        <p:nvPicPr>
          <p:cNvPr id="63493" name="Picture 3" descr="10_5_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05000"/>
            <a:ext cx="4137025" cy="302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304800" y="2133600"/>
            <a:ext cx="8413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n-cs"/>
              </a:rPr>
              <a:t>Sol.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63495" name="矩形 7"/>
          <p:cNvSpPr/>
          <p:nvPr/>
        </p:nvSpPr>
        <p:spPr>
          <a:xfrm>
            <a:off x="6477000" y="6324600"/>
            <a:ext cx="1811338" cy="461963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b="1" dirty="0">
                <a:solidFill>
                  <a:srgbClr val="0000CC"/>
                </a:solidFill>
                <a:latin typeface="Arial" panose="020B0604020202020204" pitchFamily="34" charset="0"/>
              </a:rPr>
              <a:t>Exercise: 7</a:t>
            </a:r>
            <a:endParaRPr lang="zh-TW" altLang="en-US" sz="24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31" name="AutoShape 18"/>
          <p:cNvCxnSpPr/>
          <p:nvPr/>
        </p:nvCxnSpPr>
        <p:spPr>
          <a:xfrm flipV="1">
            <a:off x="7467600" y="2133600"/>
            <a:ext cx="1217613" cy="0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AutoShape 18"/>
          <p:cNvCxnSpPr/>
          <p:nvPr/>
        </p:nvCxnSpPr>
        <p:spPr>
          <a:xfrm flipV="1">
            <a:off x="7467600" y="4648200"/>
            <a:ext cx="1217613" cy="0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AutoShape 18"/>
          <p:cNvCxnSpPr/>
          <p:nvPr/>
        </p:nvCxnSpPr>
        <p:spPr>
          <a:xfrm rot="5400000">
            <a:off x="5637213" y="2741613"/>
            <a:ext cx="12192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1" name="AutoShape 18"/>
          <p:cNvCxnSpPr/>
          <p:nvPr/>
        </p:nvCxnSpPr>
        <p:spPr>
          <a:xfrm rot="5400000">
            <a:off x="6858000" y="2741613"/>
            <a:ext cx="12192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4" name="AutoShape 18"/>
          <p:cNvCxnSpPr/>
          <p:nvPr/>
        </p:nvCxnSpPr>
        <p:spPr>
          <a:xfrm>
            <a:off x="4953000" y="2133600"/>
            <a:ext cx="1293813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AutoShape 18"/>
          <p:cNvCxnSpPr/>
          <p:nvPr/>
        </p:nvCxnSpPr>
        <p:spPr>
          <a:xfrm rot="5400000">
            <a:off x="5638800" y="4037013"/>
            <a:ext cx="12192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AutoShape 18"/>
          <p:cNvCxnSpPr/>
          <p:nvPr/>
        </p:nvCxnSpPr>
        <p:spPr>
          <a:xfrm>
            <a:off x="6248400" y="2133600"/>
            <a:ext cx="1219200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AutoShape 18"/>
          <p:cNvCxnSpPr/>
          <p:nvPr/>
        </p:nvCxnSpPr>
        <p:spPr>
          <a:xfrm>
            <a:off x="6248400" y="4648200"/>
            <a:ext cx="1219200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AutoShape 18"/>
          <p:cNvCxnSpPr/>
          <p:nvPr/>
        </p:nvCxnSpPr>
        <p:spPr>
          <a:xfrm flipV="1">
            <a:off x="7451725" y="3419475"/>
            <a:ext cx="1217613" cy="0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AutoShape 18"/>
          <p:cNvCxnSpPr/>
          <p:nvPr/>
        </p:nvCxnSpPr>
        <p:spPr>
          <a:xfrm>
            <a:off x="4953000" y="4648200"/>
            <a:ext cx="1293813" cy="1588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2" name="AutoShape 18"/>
          <p:cNvCxnSpPr/>
          <p:nvPr/>
        </p:nvCxnSpPr>
        <p:spPr>
          <a:xfrm rot="5400000">
            <a:off x="4365625" y="2741613"/>
            <a:ext cx="1219200" cy="1587"/>
          </a:xfrm>
          <a:prstGeom prst="straightConnector1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3507" name="文字方塊 18"/>
          <p:cNvSpPr txBox="1"/>
          <p:nvPr/>
        </p:nvSpPr>
        <p:spPr>
          <a:xfrm>
            <a:off x="5486400" y="5334000"/>
            <a:ext cx="30448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dirty="0">
                <a:latin typeface="Arial" panose="020B0604020202020204" pitchFamily="34" charset="0"/>
              </a:rPr>
              <a:t>(</a:t>
            </a:r>
            <a:r>
              <a:rPr lang="zh-TW" altLang="en-US" dirty="0">
                <a:latin typeface="Arial" panose="020B0604020202020204" pitchFamily="34" charset="0"/>
              </a:rPr>
              <a:t>過程中</a:t>
            </a:r>
            <a:r>
              <a:rPr lang="en-US" altLang="zh-TW" dirty="0">
                <a:latin typeface="Arial" panose="020B0604020202020204" pitchFamily="34" charset="0"/>
              </a:rPr>
              <a:t>tree</a:t>
            </a:r>
            <a:r>
              <a:rPr lang="zh-TW" altLang="en-US" dirty="0">
                <a:latin typeface="Arial" panose="020B0604020202020204" pitchFamily="34" charset="0"/>
              </a:rPr>
              <a:t>通常會有好幾個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12"/>
          <p:cNvSpPr txBox="1"/>
          <p:nvPr/>
        </p:nvSpPr>
        <p:spPr>
          <a:xfrm>
            <a:off x="3962400" y="914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a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9219" name="Text Box 13"/>
          <p:cNvSpPr txBox="1"/>
          <p:nvPr/>
        </p:nvSpPr>
        <p:spPr>
          <a:xfrm>
            <a:off x="3844925" y="2590800"/>
            <a:ext cx="32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e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9220" name="Text Box 27"/>
          <p:cNvSpPr txBox="1"/>
          <p:nvPr/>
        </p:nvSpPr>
        <p:spPr>
          <a:xfrm>
            <a:off x="3200400" y="15240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b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9221" name="Oval 7"/>
          <p:cNvSpPr>
            <a:spLocks noChangeAspect="1"/>
          </p:cNvSpPr>
          <p:nvPr/>
        </p:nvSpPr>
        <p:spPr>
          <a:xfrm>
            <a:off x="3521075" y="18288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22" name="Oval 7"/>
          <p:cNvSpPr>
            <a:spLocks noChangeAspect="1"/>
          </p:cNvSpPr>
          <p:nvPr/>
        </p:nvSpPr>
        <p:spPr>
          <a:xfrm>
            <a:off x="3810000" y="11430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23" name="Oval 7"/>
          <p:cNvSpPr>
            <a:spLocks noChangeAspect="1"/>
          </p:cNvSpPr>
          <p:nvPr/>
        </p:nvSpPr>
        <p:spPr>
          <a:xfrm>
            <a:off x="4267200" y="18288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24" name="Text Box 13"/>
          <p:cNvSpPr txBox="1"/>
          <p:nvPr/>
        </p:nvSpPr>
        <p:spPr>
          <a:xfrm>
            <a:off x="4387850" y="1676400"/>
            <a:ext cx="3206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c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9225" name="Text Box 13"/>
          <p:cNvSpPr txBox="1"/>
          <p:nvPr/>
        </p:nvSpPr>
        <p:spPr>
          <a:xfrm>
            <a:off x="4462463" y="2586038"/>
            <a:ext cx="2698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f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9226" name="Line 23"/>
          <p:cNvSpPr/>
          <p:nvPr/>
        </p:nvSpPr>
        <p:spPr>
          <a:xfrm flipH="1" flipV="1">
            <a:off x="3886200" y="1219200"/>
            <a:ext cx="4572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9227" name="Line 23"/>
          <p:cNvSpPr/>
          <p:nvPr/>
        </p:nvSpPr>
        <p:spPr>
          <a:xfrm flipV="1">
            <a:off x="3581400" y="1219200"/>
            <a:ext cx="304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9228" name="Line 23"/>
          <p:cNvSpPr/>
          <p:nvPr/>
        </p:nvSpPr>
        <p:spPr>
          <a:xfrm flipV="1">
            <a:off x="4038600" y="1905000"/>
            <a:ext cx="304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9229" name="Oval 7"/>
          <p:cNvSpPr>
            <a:spLocks noChangeAspect="1"/>
          </p:cNvSpPr>
          <p:nvPr/>
        </p:nvSpPr>
        <p:spPr>
          <a:xfrm>
            <a:off x="3978275" y="2530475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30" name="Oval 7"/>
          <p:cNvSpPr>
            <a:spLocks noChangeAspect="1"/>
          </p:cNvSpPr>
          <p:nvPr/>
        </p:nvSpPr>
        <p:spPr>
          <a:xfrm>
            <a:off x="4511675" y="25146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31" name="Line 23"/>
          <p:cNvSpPr/>
          <p:nvPr/>
        </p:nvSpPr>
        <p:spPr>
          <a:xfrm flipH="1" flipV="1">
            <a:off x="4343400" y="1905000"/>
            <a:ext cx="2286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24" name="矩形 23"/>
          <p:cNvSpPr/>
          <p:nvPr/>
        </p:nvSpPr>
        <p:spPr>
          <a:xfrm>
            <a:off x="457200" y="457200"/>
            <a:ext cx="9842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Def: 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8200" y="2057400"/>
            <a:ext cx="1677988" cy="400050"/>
          </a:xfrm>
          <a:prstGeom prst="rect">
            <a:avLst/>
          </a:prstGeom>
          <a:solidFill>
            <a:srgbClr val="CCFFCC">
              <a:alpha val="52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left child of 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/>
          <p:cNvCxnSpPr>
            <a:stCxn id="25" idx="3"/>
            <a:endCxn id="9221" idx="3"/>
          </p:cNvCxnSpPr>
          <p:nvPr/>
        </p:nvCxnSpPr>
        <p:spPr>
          <a:xfrm flipV="1">
            <a:off x="2516188" y="1946275"/>
            <a:ext cx="1023938" cy="3111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953000" y="3048000"/>
            <a:ext cx="1820863" cy="400050"/>
          </a:xfrm>
          <a:prstGeom prst="rect">
            <a:avLst/>
          </a:prstGeom>
          <a:solidFill>
            <a:srgbClr val="CCFFCC">
              <a:alpha val="52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right child of 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c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36" name="直線單箭頭接點 35"/>
          <p:cNvCxnSpPr>
            <a:stCxn id="32" idx="0"/>
          </p:cNvCxnSpPr>
          <p:nvPr/>
        </p:nvCxnSpPr>
        <p:spPr>
          <a:xfrm rot="16200000" flipV="1">
            <a:off x="5027613" y="2211388"/>
            <a:ext cx="457200" cy="12160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/>
          <p:cNvSpPr/>
          <p:nvPr/>
        </p:nvSpPr>
        <p:spPr>
          <a:xfrm>
            <a:off x="3886200" y="1676400"/>
            <a:ext cx="914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86200" y="4191000"/>
            <a:ext cx="2160588" cy="400050"/>
          </a:xfrm>
          <a:prstGeom prst="rect">
            <a:avLst/>
          </a:prstGeom>
          <a:solidFill>
            <a:srgbClr val="CCFFCC">
              <a:alpha val="52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right subtree of 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/>
          <p:cNvCxnSpPr>
            <a:stCxn id="41" idx="0"/>
          </p:cNvCxnSpPr>
          <p:nvPr/>
        </p:nvCxnSpPr>
        <p:spPr>
          <a:xfrm rot="16200000" flipV="1">
            <a:off x="4198144" y="3421856"/>
            <a:ext cx="914400" cy="6238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0" name="Line 23"/>
          <p:cNvSpPr/>
          <p:nvPr/>
        </p:nvSpPr>
        <p:spPr>
          <a:xfrm flipV="1">
            <a:off x="3276600" y="1905000"/>
            <a:ext cx="304800" cy="68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lg" len="lg"/>
            <a:tailEnd type="none" w="med" len="med"/>
          </a:ln>
        </p:spPr>
      </p:sp>
      <p:sp>
        <p:nvSpPr>
          <p:cNvPr id="9241" name="Oval 7"/>
          <p:cNvSpPr>
            <a:spLocks noChangeAspect="1"/>
          </p:cNvSpPr>
          <p:nvPr/>
        </p:nvSpPr>
        <p:spPr>
          <a:xfrm>
            <a:off x="3200400" y="2514600"/>
            <a:ext cx="136525" cy="136525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TW" altLang="zh-TW" dirty="0">
              <a:latin typeface="Arial" panose="020B0604020202020204" pitchFamily="34" charset="0"/>
            </a:endParaRPr>
          </a:p>
        </p:txBody>
      </p:sp>
      <p:sp>
        <p:nvSpPr>
          <p:cNvPr id="9242" name="Text Box 13"/>
          <p:cNvSpPr txBox="1"/>
          <p:nvPr/>
        </p:nvSpPr>
        <p:spPr>
          <a:xfrm>
            <a:off x="3124200" y="2590800"/>
            <a:ext cx="3381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TW" sz="2400" i="1" dirty="0">
                <a:latin typeface="Times New Roman" panose="02020603050405020304" pitchFamily="18" charset="0"/>
              </a:rPr>
              <a:t>d</a:t>
            </a:r>
            <a:endParaRPr lang="en-US" altLang="zh-TW" sz="2400" i="1" dirty="0">
              <a:latin typeface="Times New Roman" panose="02020603050405020304" pitchFamily="18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2895600" y="1600200"/>
            <a:ext cx="9144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447800" y="3505200"/>
            <a:ext cx="2003425" cy="400050"/>
          </a:xfrm>
          <a:prstGeom prst="rect">
            <a:avLst/>
          </a:prstGeom>
          <a:solidFill>
            <a:srgbClr val="CCFFCC">
              <a:alpha val="52000"/>
            </a:srgb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left subtree of </a:t>
            </a:r>
            <a:r>
              <a:rPr kumimoji="1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anose="02020500000000000000" pitchFamily="18" charset="-120"/>
                <a:cs typeface="+mn-cs"/>
              </a:rPr>
              <a:t>a</a:t>
            </a: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PMingLiU" panose="02020500000000000000" pitchFamily="18" charset="-120"/>
                <a:cs typeface="+mj-cs"/>
              </a:rPr>
              <a:t> 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PMingLiU" panose="02020500000000000000" pitchFamily="18" charset="-120"/>
              <a:cs typeface="+mn-cs"/>
            </a:endParaRPr>
          </a:p>
        </p:txBody>
      </p:sp>
      <p:cxnSp>
        <p:nvCxnSpPr>
          <p:cNvPr id="60" name="直線單箭頭接點 59"/>
          <p:cNvCxnSpPr>
            <a:stCxn id="59" idx="0"/>
            <a:endCxn id="58" idx="3"/>
          </p:cNvCxnSpPr>
          <p:nvPr/>
        </p:nvCxnSpPr>
        <p:spPr>
          <a:xfrm rot="5400000" flipH="1" flipV="1">
            <a:off x="2371725" y="2847975"/>
            <a:ext cx="735013" cy="5794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6" name="投影片編號版面配置區 30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7" grpId="0" animBg="1"/>
      <p:bldP spid="41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5"/>
          <p:cNvSpPr>
            <a:spLocks noGrp="1"/>
          </p:cNvSpPr>
          <p:nvPr>
            <p:ph idx="1"/>
          </p:nvPr>
        </p:nvSpPr>
        <p:spPr>
          <a:xfrm>
            <a:off x="0" y="533400"/>
            <a:ext cx="8915400" cy="6096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2800" b="1" u="sng" dirty="0">
                <a:solidFill>
                  <a:srgbClr val="008000"/>
                </a:solidFill>
              </a:rPr>
              <a:t>Properties of Trees</a:t>
            </a:r>
            <a:endParaRPr lang="en-US" altLang="en-US" b="1" u="sng" dirty="0">
              <a:solidFill>
                <a:srgbClr val="008000"/>
              </a:solidFill>
              <a:sym typeface="Symbol" panose="05050102010706020507" pitchFamily="18" charset="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45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800" b="1" kern="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Thm</a:t>
            </a:r>
            <a:r>
              <a:rPr kumimoji="1" lang="en-US" altLang="zh-TW" sz="2800" b="1" kern="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2.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A tree with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vertices has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TW" sz="2800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edges.</a:t>
            </a:r>
            <a:endParaRPr kumimoji="1" lang="en-US" altLang="zh-TW" sz="2800" kern="0" cap="none" spc="0" normalizeH="0" baseline="0" noProof="0" dirty="0"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5" name="Text Box 4"/>
          <p:cNvSpPr txBox="1"/>
          <p:nvPr/>
        </p:nvSpPr>
        <p:spPr>
          <a:xfrm>
            <a:off x="304800" y="1676400"/>
            <a:ext cx="8686800" cy="304958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rPr>
              <a:t>Pf. </a:t>
            </a:r>
            <a:r>
              <a:rPr lang="en-US" altLang="zh-TW" sz="2400" dirty="0">
                <a:latin typeface="Arial" panose="020B0604020202020204" pitchFamily="34" charset="0"/>
              </a:rPr>
              <a:t>(by induction on 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Arial" panose="020B0604020202020204" pitchFamily="34" charset="0"/>
              </a:rPr>
              <a:t> = 1  : </a:t>
            </a:r>
            <a:r>
              <a:rPr lang="en-US" altLang="zh-TW" sz="2400" i="1" dirty="0">
                <a:latin typeface="Times New Roman" panose="02020603050405020304" pitchFamily="18" charset="0"/>
              </a:rPr>
              <a:t>K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Arial" panose="020B0604020202020204" pitchFamily="34" charset="0"/>
              </a:rPr>
              <a:t> is the only tree of order 1, |</a:t>
            </a:r>
            <a:r>
              <a:rPr lang="en-US" altLang="zh-TW" sz="2400" i="1" dirty="0">
                <a:latin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Arial" panose="020B0604020202020204" pitchFamily="34" charset="0"/>
              </a:rPr>
              <a:t>(</a:t>
            </a:r>
            <a:r>
              <a:rPr lang="en-US" altLang="zh-TW" sz="2400" i="1" dirty="0">
                <a:latin typeface="Times New Roman" panose="02020603050405020304" pitchFamily="18" charset="0"/>
              </a:rPr>
              <a:t>K</a:t>
            </a:r>
            <a:r>
              <a:rPr lang="en-US" altLang="zh-TW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Arial" panose="020B0604020202020204" pitchFamily="34" charset="0"/>
              </a:rPr>
              <a:t>)| = 0.     </a:t>
            </a:r>
            <a:r>
              <a: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rPr>
              <a:t>ok!</a:t>
            </a:r>
            <a:endParaRPr lang="en-US" altLang="zh-TW" sz="2400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Assume the result is true for every trees of order 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altLang="zh-TW" sz="2400" dirty="0">
                <a:latin typeface="Arial" panose="020B0604020202020204" pitchFamily="34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Let </a:t>
            </a:r>
            <a:r>
              <a:rPr lang="en-US" altLang="zh-TW" sz="2400" i="1" dirty="0">
                <a:latin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</a:rPr>
              <a:t> be a tree of order </a:t>
            </a:r>
            <a:r>
              <a:rPr lang="en-US" altLang="zh-TW" sz="2400" i="1" dirty="0">
                <a:latin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Arial" panose="020B0604020202020204" pitchFamily="34" charset="0"/>
              </a:rPr>
              <a:t> = </a:t>
            </a:r>
            <a:r>
              <a:rPr lang="en-US" altLang="zh-TW" sz="2400" i="1" dirty="0">
                <a:latin typeface="Times New Roman" panose="02020603050405020304" pitchFamily="18" charset="0"/>
              </a:rPr>
              <a:t>k+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Arial" panose="020B0604020202020204" pitchFamily="34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Arial" panose="020B0604020202020204" pitchFamily="34" charset="0"/>
              </a:rPr>
              <a:t> be a leaf of </a:t>
            </a:r>
            <a:r>
              <a:rPr lang="en-US" altLang="zh-TW" sz="2400" i="1" dirty="0">
                <a:latin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</a:rPr>
              <a:t>, </a:t>
            </a:r>
            <a:br>
              <a:rPr lang="en-US" altLang="zh-TW" sz="2400" dirty="0">
                <a:latin typeface="Arial" panose="020B0604020202020204" pitchFamily="34" charset="0"/>
              </a:rPr>
            </a:br>
            <a:r>
              <a:rPr lang="en-US" altLang="zh-TW" sz="2400" dirty="0">
                <a:latin typeface="Arial" panose="020B0604020202020204" pitchFamily="34" charset="0"/>
              </a:rPr>
              <a:t>          and </a:t>
            </a:r>
            <a:r>
              <a:rPr lang="en-US" altLang="zh-TW" sz="2400" i="1" dirty="0">
                <a:latin typeface="Times New Roman" panose="02020603050405020304" pitchFamily="18" charset="0"/>
              </a:rPr>
              <a:t>w</a:t>
            </a:r>
            <a:r>
              <a:rPr lang="en-US" altLang="zh-TW" sz="2400" dirty="0">
                <a:latin typeface="Arial" panose="020B0604020202020204" pitchFamily="34" charset="0"/>
              </a:rPr>
              <a:t> be the parent of </a:t>
            </a:r>
            <a:r>
              <a:rPr lang="en-US" altLang="zh-TW" sz="2400" i="1" dirty="0">
                <a:latin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Let </a:t>
            </a:r>
            <a:r>
              <a:rPr lang="en-US" altLang="zh-TW" sz="2400" i="1" dirty="0">
                <a:latin typeface="Arial" panose="020B0604020202020204" pitchFamily="34" charset="0"/>
              </a:rPr>
              <a:t>T </a:t>
            </a:r>
            <a:r>
              <a:rPr lang="en-US" altLang="zh-TW" sz="2400" dirty="0">
                <a:latin typeface="Arial" panose="020B0604020202020204" pitchFamily="34" charset="0"/>
              </a:rPr>
              <a:t>’ be the tree  </a:t>
            </a:r>
            <a:r>
              <a:rPr lang="en-US" altLang="zh-TW" sz="2400" i="1" dirty="0">
                <a:latin typeface="Arial" panose="020B0604020202020204" pitchFamily="34" charset="0"/>
              </a:rPr>
              <a:t>T</a:t>
            </a:r>
            <a:r>
              <a:rPr lang="en-US" altLang="zh-TW" sz="2400" dirty="0">
                <a:latin typeface="Symbol" panose="05050102010706020507" pitchFamily="18" charset="2"/>
              </a:rPr>
              <a:t>- </a:t>
            </a:r>
            <a:r>
              <a:rPr lang="en-US" altLang="zh-TW" sz="2400" dirty="0">
                <a:latin typeface="Arial" panose="020B0604020202020204" pitchFamily="34" charset="0"/>
              </a:rPr>
              <a:t>{</a:t>
            </a:r>
            <a:r>
              <a:rPr lang="en-US" altLang="zh-TW" sz="2400" i="1" dirty="0">
                <a:latin typeface="Times New Roman" panose="02020603050405020304" pitchFamily="18" charset="0"/>
              </a:rPr>
              <a:t>v</a:t>
            </a:r>
            <a:r>
              <a:rPr lang="en-US" altLang="zh-TW" sz="2400" dirty="0">
                <a:latin typeface="Arial" panose="020B0604020202020204" pitchFamily="34" charset="0"/>
              </a:rPr>
              <a:t>}. 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609600" y="4800600"/>
            <a:ext cx="7543800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defRPr/>
            </a:pP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∴|</a:t>
            </a:r>
            <a:r>
              <a:rPr kumimoji="1" lang="en-US" altLang="zh-TW" sz="2400" i="1" kern="0" cap="none" spc="0" normalizeH="0" baseline="0" noProof="0" dirty="0">
                <a:latin typeface="+mn-lt"/>
                <a:ea typeface="+mn-ea"/>
                <a:cs typeface="+mn-cs"/>
              </a:rPr>
              <a:t>V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1" lang="en-US" altLang="zh-TW" sz="2400" i="1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T </a:t>
            </a:r>
            <a:r>
              <a:rPr kumimoji="1" lang="en-US" altLang="zh-TW" sz="24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’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)| = </a:t>
            </a:r>
            <a:r>
              <a:rPr kumimoji="1" lang="en-US" altLang="zh-TW" sz="2400" i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, and |</a:t>
            </a:r>
            <a:r>
              <a:rPr kumimoji="1" lang="en-US" altLang="zh-TW" sz="2400" i="1" kern="0" cap="none" spc="0" normalizeH="0" baseline="0" noProof="0" dirty="0">
                <a:latin typeface="+mn-lt"/>
                <a:ea typeface="+mn-ea"/>
                <a:cs typeface="+mn-cs"/>
              </a:rPr>
              <a:t>E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1" lang="en-US" altLang="zh-TW" sz="2400" i="1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T </a:t>
            </a:r>
            <a:r>
              <a:rPr kumimoji="1" lang="en-US" altLang="zh-TW" sz="2400" kern="120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’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)| = </a:t>
            </a:r>
            <a:r>
              <a:rPr kumimoji="1" lang="en-US" altLang="zh-TW" sz="2400" i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1" lang="en-US" altLang="zh-TW" sz="2400" kern="0" cap="none" spc="0" normalizeH="0" baseline="0" noProof="0" dirty="0">
                <a:latin typeface="Symbol" panose="05050102010706020507" pitchFamily="18" charset="2"/>
                <a:ea typeface="+mn-ea"/>
                <a:cs typeface="+mn-cs"/>
              </a:rPr>
              <a:t>-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1  by the induction hypothesis.</a:t>
            </a:r>
            <a:endParaRPr kumimoji="1" lang="en-US" altLang="zh-TW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|</a:t>
            </a:r>
            <a:r>
              <a:rPr kumimoji="1" lang="en-US" altLang="zh-TW" sz="2400" i="1" kern="0" cap="none" spc="0" normalizeH="0" baseline="0" noProof="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E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1" lang="en-US" altLang="zh-TW" sz="2400" i="1" kern="0" cap="none" spc="0" normalizeH="0" baseline="0" noProof="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T</a:t>
            </a: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)| = </a:t>
            </a:r>
            <a:r>
              <a:rPr kumimoji="1" lang="en-US" altLang="zh-TW" sz="2400" i="1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endParaRPr kumimoji="1" lang="en-US" altLang="zh-TW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400" kern="0" cap="none" spc="0" normalizeH="0" baseline="0" noProof="0" dirty="0">
                <a:latin typeface="+mn-lt"/>
                <a:ea typeface="+mn-ea"/>
                <a:cs typeface="+mn-cs"/>
              </a:rPr>
              <a:t>By induction, the result is true for all trees. </a:t>
            </a:r>
            <a:r>
              <a:rPr kumimoji="1" lang="en-US" altLang="zh-TW" sz="2400" kern="0" cap="none" spc="0" normalizeH="0" baseline="-25000" noProof="0" dirty="0">
                <a:latin typeface="+mn-lt"/>
                <a:ea typeface="+mn-ea"/>
                <a:cs typeface="+mn-cs"/>
              </a:rPr>
              <a:t>#</a:t>
            </a:r>
            <a:endParaRPr kumimoji="1" lang="en-US" altLang="zh-TW" sz="2400" kern="0" cap="none" spc="0" normalizeH="0" baseline="-2500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246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2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charRg st="2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charRg st="2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charRg st="9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15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>
                                            <p:txEl>
                                              <p:charRg st="15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>
                                            <p:txEl>
                                              <p:charRg st="152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24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charRg st="24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charRg st="245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6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>
                                            <p:txEl>
                                              <p:charRg st="6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charRg st="64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charRg st="7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>
                                            <p:txEl>
                                              <p:charRg st="7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>
                                            <p:txEl>
                                              <p:charRg st="7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609600"/>
            <a:ext cx="8458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800" b="1" kern="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Thm</a:t>
            </a:r>
            <a:r>
              <a:rPr kumimoji="1" lang="en-US" altLang="zh-TW" sz="2800" b="1" kern="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 3.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A full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TW" sz="2800" kern="0" cap="none" spc="0" normalizeH="0" baseline="0" noProof="0" dirty="0" err="1">
                <a:latin typeface="+mn-lt"/>
                <a:ea typeface="+mn-ea"/>
                <a:cs typeface="+mn-cs"/>
                <a:sym typeface="Symbol" panose="05050102010706020507" pitchFamily="18" charset="2"/>
              </a:rPr>
              <a:t>ary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tree with </a:t>
            </a:r>
            <a:r>
              <a:rPr kumimoji="1" lang="en-US" altLang="zh-TW" sz="2800" i="1" kern="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internal vertices contains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mi 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vertices.</a:t>
            </a:r>
            <a:endParaRPr kumimoji="1" lang="en-US" altLang="zh-TW" sz="2800" kern="0" cap="none" spc="0" normalizeH="0" baseline="0" noProof="0" dirty="0"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5" name="Text Box 4"/>
          <p:cNvSpPr txBox="1"/>
          <p:nvPr/>
        </p:nvSpPr>
        <p:spPr>
          <a:xfrm>
            <a:off x="152400" y="1676400"/>
            <a:ext cx="8991600" cy="1571625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>
            <a:spAutoFit/>
          </a:bodyPr>
          <a:p>
            <a:pPr>
              <a:spcBef>
                <a:spcPct val="5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Arial" panose="020B0604020202020204" pitchFamily="34" charset="0"/>
              </a:rPr>
              <a:t>Pf. </a:t>
            </a:r>
            <a:r>
              <a:rPr lang="en-US" altLang="zh-TW" sz="2400" dirty="0">
                <a:latin typeface="Arial" panose="020B0604020202020204" pitchFamily="34" charset="0"/>
              </a:rPr>
              <a:t>Every vertex, except the root, is the child of an internal vertex.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</a:rPr>
              <a:t>      Each internal vertex has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sz="2400" dirty="0">
                <a:latin typeface="Arial" panose="020B0604020202020204" pitchFamily="34" charset="0"/>
              </a:rPr>
              <a:t> children.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       there are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+1</a:t>
            </a:r>
            <a:r>
              <a:rPr lang="en-US" altLang="zh-TW" sz="2400" dirty="0">
                <a:latin typeface="Arial" panose="020B0604020202020204" pitchFamily="34" charset="0"/>
                <a:sym typeface="Symbol" panose="05050102010706020507" pitchFamily="18" charset="2"/>
              </a:rPr>
              <a:t> vertices in the tree </a:t>
            </a:r>
            <a:endParaRPr lang="en-US" altLang="zh-TW" sz="2400" dirty="0">
              <a:latin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4800" y="3886200"/>
            <a:ext cx="1879600" cy="46196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TW" sz="2400" dirty="0">
                <a:latin typeface="Arial" panose="020B0604020202020204" pitchFamily="34" charset="0"/>
              </a:rPr>
              <a:t>Exercise: 19</a:t>
            </a:r>
            <a:endParaRPr lang="zh-TW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4648200"/>
            <a:ext cx="8458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TW" sz="2800" b="1" kern="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cs"/>
                <a:sym typeface="Symbol" panose="05050102010706020507" pitchFamily="18" charset="2"/>
              </a:rPr>
              <a:t>Cor.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A full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-</a:t>
            </a:r>
            <a:r>
              <a:rPr kumimoji="1" lang="en-US" altLang="zh-TW" sz="2800" kern="0" cap="none" spc="0" normalizeH="0" baseline="0" noProof="0" dirty="0" err="1">
                <a:latin typeface="+mn-lt"/>
                <a:ea typeface="+mn-ea"/>
                <a:cs typeface="+mn-cs"/>
                <a:sym typeface="Symbol" panose="05050102010706020507" pitchFamily="18" charset="2"/>
              </a:rPr>
              <a:t>ary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tree with 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 vertices contains </a:t>
            </a:r>
            <a:b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-1)/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internal vertices, and hence </a:t>
            </a:r>
            <a:b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kumimoji="1" lang="en-US" altLang="zh-TW" sz="2800" kern="0" cap="none" spc="0" normalizeH="0" baseline="0" noProof="0" dirty="0">
                <a:latin typeface="Arial" panose="020B0604020202020204" pitchFamily="34" charset="0"/>
                <a:ea typeface="PMingLiU" panose="02020500000000000000" pitchFamily="18" charset="-120"/>
                <a:cs typeface="+mn-cs"/>
                <a:sym typeface="Symbol" panose="05050102010706020507" pitchFamily="18" charset="2"/>
              </a:rPr>
              <a:t>(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-1)/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en-US" altLang="zh-TW" sz="2800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= ((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-1)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TW" sz="2800" kern="0" cap="none" spc="0" normalizeH="0" baseline="0" noProof="0" dirty="0">
                <a:latin typeface="Symbol" panose="05050102010706020507" pitchFamily="18" charset="2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+1)/</a:t>
            </a:r>
            <a:r>
              <a:rPr kumimoji="1" lang="en-US" altLang="zh-TW" sz="2800" i="1" kern="0" cap="none" spc="0" normalizeH="0" baseline="0" noProof="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1" lang="en-US" altLang="zh-TW" sz="28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leaves.</a:t>
            </a:r>
            <a:endParaRPr kumimoji="1" lang="en-US" altLang="zh-TW" sz="2800" kern="0" cap="none" spc="0" normalizeH="0" baseline="0" noProof="0" dirty="0"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270" name="投影片編號版面配置區 6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</a:lstStyle>
          <a:p>
            <a:pPr lvl="0" algn="r" eaLnBrk="1" hangingPunct="1"/>
            <a:r>
              <a:rPr lang="en-US" altLang="zh-TW" sz="1200" dirty="0">
                <a:latin typeface="Times New Roman" panose="02020603050405020304" pitchFamily="18" charset="0"/>
              </a:rPr>
              <a:t>Ch11-</a:t>
            </a:r>
            <a:fld id="{9A0DB2DC-4C9A-4742-B13C-FB6460FD3503}" type="slidenum">
              <a:rPr lang="en-US" altLang="zh-TW" sz="1200" dirty="0">
                <a:latin typeface="Times New Roman" panose="02020603050405020304" pitchFamily="18" charset="0"/>
              </a:rPr>
            </a:fld>
            <a:endParaRPr lang="en-US" altLang="zh-TW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7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>
                                            <p:txEl>
                                              <p:charRg st="7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>
                                            <p:txEl>
                                              <p:charRg st="7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charRg st="11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charRg st="11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charRg st="114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15870</Words>
  <Application>WPS 演示</Application>
  <PresentationFormat>如螢幕大小 (4:3)</PresentationFormat>
  <Paragraphs>703</Paragraphs>
  <Slides>60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2" baseType="lpstr">
      <vt:lpstr>Arial</vt:lpstr>
      <vt:lpstr>宋体</vt:lpstr>
      <vt:lpstr>Wingdings</vt:lpstr>
      <vt:lpstr>PMingLiU</vt:lpstr>
      <vt:lpstr>Times New Roman</vt:lpstr>
      <vt:lpstr>Arial Black</vt:lpstr>
      <vt:lpstr>Symbol</vt:lpstr>
      <vt:lpstr>Arial</vt:lpstr>
      <vt:lpstr>微软雅黑</vt:lpstr>
      <vt:lpstr>Arial Unicode MS</vt:lpstr>
      <vt:lpstr>Symbol</vt:lpstr>
      <vt:lpstr>Pixel</vt:lpstr>
      <vt:lpstr>Discrete Mathematics</vt:lpstr>
      <vt:lpstr>Outline</vt:lpstr>
      <vt:lpstr>10.1 Introduction to Trees</vt:lpstr>
      <vt:lpstr>PowerPoint 演示文稿</vt:lpstr>
      <vt:lpstr>Def:              a is the parent of b, b is the child of a,                         c, d, e  are siblings,                         a, b, d are ancestors of f                         c, d, e, f, g are descendants of b                        c, e, f, g  are leaves of the tree  (deg=1)                      a, b, d are internal vertices of the tree                                      (at least one child)                      subtree with d as its root: </vt:lpstr>
      <vt:lpstr>PowerPoint 演示文稿</vt:lpstr>
      <vt:lpstr>PowerPoint 演示文稿</vt:lpstr>
      <vt:lpstr>PowerPoint 演示文稿</vt:lpstr>
      <vt:lpstr>PowerPoint 演示文稿</vt:lpstr>
      <vt:lpstr>Def: The level of a vertex v in a rooted tree is the length of the unique path from the root to this vertex. The level of the root is defined to be zero. The height of a rooted tree is the maximum of the levels of vertices.</vt:lpstr>
      <vt:lpstr>PowerPoint 演示文稿</vt:lpstr>
      <vt:lpstr>PowerPoint 演示文稿</vt:lpstr>
      <vt:lpstr>10.2 Applications of Trees</vt:lpstr>
      <vt:lpstr>PowerPoint 演示文稿</vt:lpstr>
      <vt:lpstr>Algorithm 1 (Locating and Adding Items to a Binary Search Tree.)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Algorithm 2 (Huffman Coding) </vt:lpstr>
      <vt:lpstr>PowerPoint 演示文稿</vt:lpstr>
      <vt:lpstr>PowerPoint 演示文稿</vt:lpstr>
      <vt:lpstr>10.3 Tree Traversal</vt:lpstr>
      <vt:lpstr>PowerPoint 演示文稿</vt:lpstr>
      <vt:lpstr>PowerPoint 演示文稿</vt:lpstr>
      <vt:lpstr>PowerPoint 演示文稿</vt:lpstr>
      <vt:lpstr>Algorithm 1 (Preorder Traversal) </vt:lpstr>
      <vt:lpstr>PowerPoint 演示文稿</vt:lpstr>
      <vt:lpstr>PowerPoint 演示文稿</vt:lpstr>
      <vt:lpstr>Algorithm 2 (Inorder Traversal) </vt:lpstr>
      <vt:lpstr>PowerPoint 演示文稿</vt:lpstr>
      <vt:lpstr>PowerPoint 演示文稿</vt:lpstr>
      <vt:lpstr>Algorithm 3 (Postorder Traversal)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10.4 Spanning Trees</vt:lpstr>
      <vt:lpstr>PowerPoint 演示文稿</vt:lpstr>
      <vt:lpstr>PowerPoint 演示文稿</vt:lpstr>
      <vt:lpstr>PowerPoint 演示文稿</vt:lpstr>
      <vt:lpstr>Algorithm 1 (Depth-First Search) </vt:lpstr>
      <vt:lpstr>PowerPoint 演示文稿</vt:lpstr>
      <vt:lpstr>Algorithm 2 (Breadth-First Search)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10.5 Minimum Spanning Trees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Chapter 10 Trees</dc:title>
  <dc:creator/>
  <cp:lastModifiedBy>皑亚玛雅·hz</cp:lastModifiedBy>
  <cp:revision>513</cp:revision>
  <dcterms:created xsi:type="dcterms:W3CDTF">2019-10-17T08:28:00Z</dcterms:created>
  <dcterms:modified xsi:type="dcterms:W3CDTF">2020-10-26T15:24:53Z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2052-11.1.0.10072</vt:lpwstr>
  </property>
</Properties>
</file>