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7"/>
  </p:handoutMasterIdLst>
  <p:sldIdLst>
    <p:sldId id="256" r:id="rId3"/>
    <p:sldId id="316" r:id="rId5"/>
    <p:sldId id="257" r:id="rId6"/>
    <p:sldId id="258" r:id="rId7"/>
    <p:sldId id="260" r:id="rId8"/>
    <p:sldId id="261" r:id="rId9"/>
    <p:sldId id="262" r:id="rId10"/>
    <p:sldId id="263" r:id="rId11"/>
    <p:sldId id="293" r:id="rId12"/>
    <p:sldId id="264" r:id="rId13"/>
    <p:sldId id="265" r:id="rId14"/>
    <p:sldId id="288" r:id="rId15"/>
    <p:sldId id="268" r:id="rId16"/>
    <p:sldId id="266" r:id="rId17"/>
    <p:sldId id="289" r:id="rId18"/>
    <p:sldId id="294" r:id="rId19"/>
    <p:sldId id="267" r:id="rId20"/>
    <p:sldId id="295" r:id="rId21"/>
    <p:sldId id="296" r:id="rId22"/>
    <p:sldId id="269" r:id="rId23"/>
    <p:sldId id="270" r:id="rId24"/>
    <p:sldId id="271" r:id="rId25"/>
    <p:sldId id="272" r:id="rId26"/>
    <p:sldId id="273" r:id="rId27"/>
    <p:sldId id="274" r:id="rId28"/>
    <p:sldId id="297" r:id="rId29"/>
    <p:sldId id="298" r:id="rId30"/>
    <p:sldId id="299" r:id="rId31"/>
    <p:sldId id="275" r:id="rId32"/>
    <p:sldId id="291" r:id="rId33"/>
    <p:sldId id="290" r:id="rId34"/>
    <p:sldId id="276" r:id="rId35"/>
    <p:sldId id="292" r:id="rId36"/>
    <p:sldId id="277" r:id="rId37"/>
    <p:sldId id="279" r:id="rId38"/>
    <p:sldId id="278" r:id="rId39"/>
    <p:sldId id="300" r:id="rId40"/>
    <p:sldId id="301" r:id="rId41"/>
    <p:sldId id="280" r:id="rId42"/>
    <p:sldId id="302" r:id="rId43"/>
    <p:sldId id="281" r:id="rId44"/>
    <p:sldId id="282" r:id="rId45"/>
    <p:sldId id="303" r:id="rId46"/>
    <p:sldId id="304" r:id="rId47"/>
    <p:sldId id="283" r:id="rId48"/>
    <p:sldId id="284" r:id="rId49"/>
    <p:sldId id="285" r:id="rId50"/>
    <p:sldId id="286" r:id="rId51"/>
    <p:sldId id="318" r:id="rId52"/>
    <p:sldId id="287" r:id="rId53"/>
    <p:sldId id="306" r:id="rId54"/>
    <p:sldId id="305" r:id="rId55"/>
    <p:sldId id="307" r:id="rId56"/>
    <p:sldId id="308" r:id="rId57"/>
    <p:sldId id="309" r:id="rId58"/>
    <p:sldId id="311" r:id="rId59"/>
    <p:sldId id="310" r:id="rId60"/>
    <p:sldId id="317" r:id="rId61"/>
    <p:sldId id="312" r:id="rId62"/>
    <p:sldId id="314" r:id="rId63"/>
    <p:sldId id="315" r:id="rId64"/>
    <p:sldId id="319" r:id="rId65"/>
    <p:sldId id="320" r:id="rId66"/>
  </p:sldIdLst>
  <p:sldSz cx="9144000" cy="6858000" type="screen4x3"/>
  <p:notesSz cx="6858000" cy="9144000"/>
  <p:defaultTextStyle>
    <a:defPPr>
      <a:defRPr lang="zh-TW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333CC"/>
    <a:srgbClr val="008000"/>
    <a:srgbClr val="660066"/>
    <a:srgbClr val="0066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770"/>
    <p:restoredTop sz="94660"/>
  </p:normalViewPr>
  <p:slideViewPr>
    <p:cSldViewPr showGuides="1">
      <p:cViewPr>
        <p:scale>
          <a:sx n="79" d="100"/>
          <a:sy n="79" d="100"/>
        </p:scale>
        <p:origin x="-100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0" Type="http://schemas.openxmlformats.org/officeDocument/2006/relationships/tableStyles" Target="tableStyles.xml"/><Relationship Id="rId7" Type="http://schemas.openxmlformats.org/officeDocument/2006/relationships/slide" Target="slides/slide4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handoutMaster" Target="handoutMasters/handoutMaster1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7588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按一下以編輯母片</a:t>
            </a:r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第二層</a:t>
            </a:r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第三層</a:t>
            </a:r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第四層</a:t>
            </a:r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第五層</a:t>
            </a:r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6861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7782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7885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7987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8089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8192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8294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8397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8499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8601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8704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6963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8806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8909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9011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9113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9216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9318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9421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9523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9625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9728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7065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9830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9933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10035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10137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10240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10342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10445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10547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10649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10752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7168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10854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10957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11059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11161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11264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11366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11469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4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11571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8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11673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7270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7373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7475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7577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7680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56" name="Rectangle 3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 algn="ctr" eaLnBrk="1" hangingPunct="1"/>
              <a:endParaRPr lang="zh-TW" altLang="zh-TW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057" name="Rectangle 4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p>
              <a:pPr lvl="0" eaLnBrk="1" hangingPunct="1"/>
              <a:endParaRPr lang="zh-TW" altLang="zh-TW" sz="24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058" name="Group 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059" name="Rectangle 6"/>
              <p:cNvSpPr/>
              <p:nvPr userDrawn="1"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pPr lvl="0" eaLnBrk="1" hangingPunct="1"/>
                <a:endParaRPr lang="zh-TW" altLang="zh-TW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0" name="Rectangle 7"/>
              <p:cNvSpPr/>
              <p:nvPr userDrawn="1"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pPr lvl="0" eaLnBrk="1" hangingPunct="1"/>
                <a:endParaRPr lang="zh-TW" altLang="zh-TW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1" name="Rectangle 8"/>
              <p:cNvSpPr/>
              <p:nvPr userDrawn="1"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pPr lvl="0" eaLnBrk="1" hangingPunct="1"/>
                <a:endParaRPr lang="zh-TW" altLang="zh-TW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2" name="Rectangle 9"/>
              <p:cNvSpPr/>
              <p:nvPr userDrawn="1"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pPr lvl="0" eaLnBrk="1" hangingPunct="1"/>
                <a:endParaRPr lang="zh-TW" altLang="zh-TW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3" name="Rectangle 10"/>
              <p:cNvSpPr/>
              <p:nvPr userDrawn="1"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pPr lvl="0" eaLnBrk="1" hangingPunct="1"/>
                <a:endParaRPr lang="zh-TW" altLang="zh-TW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4" name="Rectangle 11"/>
              <p:cNvSpPr/>
              <p:nvPr userDrawn="1"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pPr lvl="0" eaLnBrk="1" hangingPunct="1"/>
                <a:endParaRPr lang="zh-TW" altLang="zh-TW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5" name="Rectangle 12"/>
              <p:cNvSpPr/>
              <p:nvPr userDrawn="1"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pPr lvl="0" eaLnBrk="1" hangingPunct="1"/>
                <a:endParaRPr lang="zh-TW" altLang="zh-TW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Rectangle 13"/>
              <p:cNvSpPr/>
              <p:nvPr userDrawn="1"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pPr lvl="0" eaLnBrk="1" hangingPunct="1"/>
                <a:endParaRPr lang="zh-TW" altLang="zh-TW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Rectangle 14"/>
              <p:cNvSpPr/>
              <p:nvPr userDrawn="1"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pPr lvl="0" eaLnBrk="1" hangingPunct="1"/>
                <a:endParaRPr lang="zh-TW" altLang="zh-TW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Rectangle 15"/>
              <p:cNvSpPr/>
              <p:nvPr userDrawn="1"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pPr lvl="0" eaLnBrk="1" hangingPunct="1"/>
                <a:endParaRPr lang="zh-TW" altLang="zh-TW" sz="2400" dirty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254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2254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r>
              <a:rPr lang="zh-TW" altLang="en-US"/>
              <a:t>按一下以編輯母片副標題樣式</a:t>
            </a:r>
            <a:endParaRPr lang="zh-TW" altLang="en-US"/>
          </a:p>
        </p:txBody>
      </p:sp>
      <p:sp>
        <p:nvSpPr>
          <p:cNvPr id="31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32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>
              <a:buNone/>
            </a:pPr>
            <a:fld id="{9A0DB2DC-4C9A-4742-B13C-FB6460FD3503}" type="slidenum">
              <a:rPr lang="en-US" altLang="zh-TW" dirty="0">
                <a:latin typeface="Arial Black" panose="020B0A04020102020204" pitchFamily="34" charset="0"/>
              </a:rPr>
            </a:fld>
            <a:endParaRPr lang="en-US" altLang="zh-TW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r>
              <a:rPr lang="en-US" altLang="zh-TW" dirty="0"/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r>
              <a:rPr lang="en-US" altLang="zh-TW" dirty="0"/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r>
              <a:rPr lang="en-US" altLang="zh-TW" dirty="0"/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r>
              <a:rPr lang="en-US" altLang="zh-TW" dirty="0"/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r>
              <a:rPr lang="en-US" altLang="zh-TW" dirty="0"/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r>
              <a:rPr lang="en-US" altLang="zh-TW" dirty="0"/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r>
              <a:rPr lang="en-US" altLang="zh-TW" dirty="0"/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r>
              <a:rPr lang="en-US" altLang="zh-TW" dirty="0"/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r>
              <a:rPr lang="en-US" altLang="zh-TW" dirty="0"/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r>
              <a:rPr lang="en-US" altLang="zh-TW" dirty="0"/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r>
              <a:rPr lang="en-US" altLang="zh-TW" dirty="0"/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r>
              <a:rPr lang="en-US" altLang="zh-TW" dirty="0"/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1" lang="zh-TW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r>
              <a:rPr lang="en-US" altLang="zh-TW" dirty="0"/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kumimoji="0" sz="12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 lvl="0" eaLnBrk="1" hangingPunct="1">
              <a:buNone/>
            </a:pPr>
            <a:r>
              <a:rPr lang="en-US" altLang="zh-TW" dirty="0"/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grpSp>
        <p:nvGrpSpPr>
          <p:cNvPr id="1028" name="Group 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 algn="ctr" eaLnBrk="1" hangingPunct="1"/>
              <a:endParaRPr lang="zh-TW" altLang="zh-TW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pPr lvl="0" eaLnBrk="1" hangingPunct="1"/>
              <a:endParaRPr lang="zh-TW" altLang="zh-TW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pPr lvl="0" eaLnBrk="1" hangingPunct="1"/>
              <a:endParaRPr lang="zh-TW" altLang="zh-TW" dirty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5" name="Rectangle 8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pPr lvl="0" eaLnBrk="1" hangingPunct="1"/>
              <a:endParaRPr lang="zh-TW" altLang="zh-TW" dirty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6" name="Rectangle 9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pPr lvl="0" eaLnBrk="1" hangingPunct="1"/>
              <a:endParaRPr lang="zh-TW" altLang="zh-TW"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7" name="Rectangle 10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pPr lvl="0" eaLnBrk="1" hangingPunct="1"/>
              <a:endParaRPr lang="zh-TW" altLang="zh-TW" dirty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8" name="Rectangle 11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p>
              <a:pPr lvl="0" eaLnBrk="1" hangingPunct="1"/>
              <a:endParaRPr lang="zh-TW" altLang="zh-TW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pPr lvl="0" eaLnBrk="1" hangingPunct="1"/>
              <a:endParaRPr lang="zh-TW" altLang="zh-TW"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0" name="Rectangle 13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pPr lvl="0" eaLnBrk="1" hangingPunct="1"/>
              <a:endParaRPr lang="zh-TW" altLang="zh-TW"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29" name="Rectangle 1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TW" altLang="en-US" dirty="0"/>
              <a:t>按一下以編輯母片標題樣式</a:t>
            </a:r>
            <a:endParaRPr lang="zh-TW" altLang="en-US" dirty="0"/>
          </a:p>
        </p:txBody>
      </p:sp>
      <p:sp>
        <p:nvSpPr>
          <p:cNvPr id="1030" name="Rectangle 15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TW" altLang="en-US" dirty="0"/>
              <a:t>按一下以編輯母片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  <a:p>
            <a:pPr lvl="3"/>
            <a:r>
              <a:rPr lang="zh-TW" altLang="en-US" dirty="0"/>
              <a:t>第四層</a:t>
            </a:r>
            <a:endParaRPr lang="zh-TW" altLang="en-US" dirty="0"/>
          </a:p>
          <a:p>
            <a:pPr lvl="4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215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PMingLiU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PMingLiU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PMingLiU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PMingLiU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PMingLiU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PMingLiU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PMingLiU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PMingLiU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9.wmf"/><Relationship Id="rId11" Type="http://schemas.openxmlformats.org/officeDocument/2006/relationships/notesSlide" Target="../notesSlides/notesSlide25.xml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8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6.xml"/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2.bin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5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7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14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9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oleObject" Target="../embeddings/oleObject27.bin"/><Relationship Id="rId7" Type="http://schemas.openxmlformats.org/officeDocument/2006/relationships/oleObject" Target="../embeddings/oleObject26.bin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3.wmf"/><Relationship Id="rId15" Type="http://schemas.openxmlformats.org/officeDocument/2006/relationships/notesSlide" Target="../notesSlides/notesSlide47.xml"/><Relationship Id="rId14" Type="http://schemas.openxmlformats.org/officeDocument/2006/relationships/vmlDrawing" Target="../drawings/vmlDrawing11.vml"/><Relationship Id="rId13" Type="http://schemas.openxmlformats.org/officeDocument/2006/relationships/slideLayout" Target="../slideLayouts/slideLayout7.xml"/><Relationship Id="rId12" Type="http://schemas.openxmlformats.org/officeDocument/2006/relationships/oleObject" Target="../embeddings/oleObject31.bin"/><Relationship Id="rId11" Type="http://schemas.openxmlformats.org/officeDocument/2006/relationships/oleObject" Target="../embeddings/oleObject30.bin"/><Relationship Id="rId10" Type="http://schemas.openxmlformats.org/officeDocument/2006/relationships/oleObject" Target="../embeddings/oleObject29.bin"/><Relationship Id="rId1" Type="http://schemas.openxmlformats.org/officeDocument/2006/relationships/oleObject" Target="../embeddings/oleObject22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8.xml"/><Relationship Id="rId7" Type="http://schemas.openxmlformats.org/officeDocument/2006/relationships/vmlDrawing" Target="../drawings/vmlDrawing12.vml"/><Relationship Id="rId6" Type="http://schemas.openxmlformats.org/officeDocument/2006/relationships/slideLayout" Target="../slideLayouts/slideLayout7.xml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Relationship Id="rId3" Type="http://schemas.openxmlformats.org/officeDocument/2006/relationships/oleObject" Target="../embeddings/oleObject33.bin"/><Relationship Id="rId2" Type="http://schemas.openxmlformats.org/officeDocument/2006/relationships/image" Target="../media/image23.wmf"/><Relationship Id="rId1" Type="http://schemas.openxmlformats.org/officeDocument/2006/relationships/oleObject" Target="../embeddings/oleObject32.bin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.bin"/><Relationship Id="rId8" Type="http://schemas.openxmlformats.org/officeDocument/2006/relationships/oleObject" Target="../embeddings/oleObject42.bin"/><Relationship Id="rId7" Type="http://schemas.openxmlformats.org/officeDocument/2006/relationships/oleObject" Target="../embeddings/oleObject41.bin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Relationship Id="rId3" Type="http://schemas.openxmlformats.org/officeDocument/2006/relationships/oleObject" Target="../embeddings/oleObject37.bin"/><Relationship Id="rId2" Type="http://schemas.openxmlformats.org/officeDocument/2006/relationships/image" Target="../media/image23.wmf"/><Relationship Id="rId15" Type="http://schemas.openxmlformats.org/officeDocument/2006/relationships/vmlDrawing" Target="../drawings/vmlDrawing13.vml"/><Relationship Id="rId14" Type="http://schemas.openxmlformats.org/officeDocument/2006/relationships/slideLayout" Target="../slideLayouts/slideLayout7.xml"/><Relationship Id="rId13" Type="http://schemas.openxmlformats.org/officeDocument/2006/relationships/oleObject" Target="../embeddings/oleObject47.bin"/><Relationship Id="rId12" Type="http://schemas.openxmlformats.org/officeDocument/2006/relationships/oleObject" Target="../embeddings/oleObject46.bin"/><Relationship Id="rId11" Type="http://schemas.openxmlformats.org/officeDocument/2006/relationships/oleObject" Target="../embeddings/oleObject45.bin"/><Relationship Id="rId10" Type="http://schemas.openxmlformats.org/officeDocument/2006/relationships/oleObject" Target="../embeddings/oleObject44.bin"/><Relationship Id="rId1" Type="http://schemas.openxmlformats.org/officeDocument/2006/relationships/oleObject" Target="../embeddings/oleObject36.bin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.bin"/><Relationship Id="rId8" Type="http://schemas.openxmlformats.org/officeDocument/2006/relationships/oleObject" Target="../embeddings/oleObject54.bin"/><Relationship Id="rId7" Type="http://schemas.openxmlformats.org/officeDocument/2006/relationships/oleObject" Target="../embeddings/oleObject53.bin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Relationship Id="rId3" Type="http://schemas.openxmlformats.org/officeDocument/2006/relationships/oleObject" Target="../embeddings/oleObject49.bin"/><Relationship Id="rId2" Type="http://schemas.openxmlformats.org/officeDocument/2006/relationships/image" Target="../media/image23.wmf"/><Relationship Id="rId13" Type="http://schemas.openxmlformats.org/officeDocument/2006/relationships/vmlDrawing" Target="../drawings/vmlDrawing14.vml"/><Relationship Id="rId12" Type="http://schemas.openxmlformats.org/officeDocument/2006/relationships/slideLayout" Target="../slideLayouts/slideLayout7.xml"/><Relationship Id="rId11" Type="http://schemas.openxmlformats.org/officeDocument/2006/relationships/oleObject" Target="../embeddings/oleObject57.bin"/><Relationship Id="rId10" Type="http://schemas.openxmlformats.org/officeDocument/2006/relationships/oleObject" Target="../embeddings/oleObject56.bin"/><Relationship Id="rId1" Type="http://schemas.openxmlformats.org/officeDocument/2006/relationships/oleObject" Target="../embeddings/oleObject48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5.bin"/><Relationship Id="rId8" Type="http://schemas.openxmlformats.org/officeDocument/2006/relationships/oleObject" Target="../embeddings/oleObject64.bin"/><Relationship Id="rId7" Type="http://schemas.openxmlformats.org/officeDocument/2006/relationships/oleObject" Target="../embeddings/oleObject63.bin"/><Relationship Id="rId6" Type="http://schemas.openxmlformats.org/officeDocument/2006/relationships/oleObject" Target="../embeddings/oleObject62.bin"/><Relationship Id="rId5" Type="http://schemas.openxmlformats.org/officeDocument/2006/relationships/oleObject" Target="../embeddings/oleObject61.bin"/><Relationship Id="rId4" Type="http://schemas.openxmlformats.org/officeDocument/2006/relationships/oleObject" Target="../embeddings/oleObject60.bin"/><Relationship Id="rId3" Type="http://schemas.openxmlformats.org/officeDocument/2006/relationships/oleObject" Target="../embeddings/oleObject59.bin"/><Relationship Id="rId2" Type="http://schemas.openxmlformats.org/officeDocument/2006/relationships/image" Target="../media/image23.wmf"/><Relationship Id="rId15" Type="http://schemas.openxmlformats.org/officeDocument/2006/relationships/vmlDrawing" Target="../drawings/vmlDrawing15.vml"/><Relationship Id="rId14" Type="http://schemas.openxmlformats.org/officeDocument/2006/relationships/slideLayout" Target="../slideLayouts/slideLayout7.xml"/><Relationship Id="rId13" Type="http://schemas.openxmlformats.org/officeDocument/2006/relationships/oleObject" Target="../embeddings/oleObject69.bin"/><Relationship Id="rId12" Type="http://schemas.openxmlformats.org/officeDocument/2006/relationships/oleObject" Target="../embeddings/oleObject68.bin"/><Relationship Id="rId11" Type="http://schemas.openxmlformats.org/officeDocument/2006/relationships/oleObject" Target="../embeddings/oleObject67.bin"/><Relationship Id="rId10" Type="http://schemas.openxmlformats.org/officeDocument/2006/relationships/oleObject" Target="../embeddings/oleObject66.bin"/><Relationship Id="rId1" Type="http://schemas.openxmlformats.org/officeDocument/2006/relationships/oleObject" Target="../embeddings/oleObject58.bin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6.vml"/><Relationship Id="rId8" Type="http://schemas.openxmlformats.org/officeDocument/2006/relationships/slideLayout" Target="../slideLayouts/slideLayout7.xml"/><Relationship Id="rId7" Type="http://schemas.openxmlformats.org/officeDocument/2006/relationships/oleObject" Target="../embeddings/oleObject75.bin"/><Relationship Id="rId6" Type="http://schemas.openxmlformats.org/officeDocument/2006/relationships/oleObject" Target="../embeddings/oleObject74.bin"/><Relationship Id="rId5" Type="http://schemas.openxmlformats.org/officeDocument/2006/relationships/oleObject" Target="../embeddings/oleObject73.bin"/><Relationship Id="rId4" Type="http://schemas.openxmlformats.org/officeDocument/2006/relationships/oleObject" Target="../embeddings/oleObject72.bin"/><Relationship Id="rId3" Type="http://schemas.openxmlformats.org/officeDocument/2006/relationships/oleObject" Target="../embeddings/oleObject71.bin"/><Relationship Id="rId2" Type="http://schemas.openxmlformats.org/officeDocument/2006/relationships/image" Target="../media/image23.wmf"/><Relationship Id="rId1" Type="http://schemas.openxmlformats.org/officeDocument/2006/relationships/oleObject" Target="../embeddings/oleObject70.bin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3.bin"/><Relationship Id="rId8" Type="http://schemas.openxmlformats.org/officeDocument/2006/relationships/oleObject" Target="../embeddings/oleObject82.bin"/><Relationship Id="rId7" Type="http://schemas.openxmlformats.org/officeDocument/2006/relationships/oleObject" Target="../embeddings/oleObject81.bin"/><Relationship Id="rId6" Type="http://schemas.openxmlformats.org/officeDocument/2006/relationships/oleObject" Target="../embeddings/oleObject80.bin"/><Relationship Id="rId5" Type="http://schemas.openxmlformats.org/officeDocument/2006/relationships/oleObject" Target="../embeddings/oleObject79.bin"/><Relationship Id="rId4" Type="http://schemas.openxmlformats.org/officeDocument/2006/relationships/oleObject" Target="../embeddings/oleObject78.bin"/><Relationship Id="rId3" Type="http://schemas.openxmlformats.org/officeDocument/2006/relationships/oleObject" Target="../embeddings/oleObject77.bin"/><Relationship Id="rId2" Type="http://schemas.openxmlformats.org/officeDocument/2006/relationships/image" Target="../media/image23.wmf"/><Relationship Id="rId11" Type="http://schemas.openxmlformats.org/officeDocument/2006/relationships/vmlDrawing" Target="../drawings/vmlDrawing17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76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8.vml"/><Relationship Id="rId8" Type="http://schemas.openxmlformats.org/officeDocument/2006/relationships/slideLayout" Target="../slideLayouts/slideLayout7.xml"/><Relationship Id="rId7" Type="http://schemas.openxmlformats.org/officeDocument/2006/relationships/oleObject" Target="../embeddings/oleObject89.bin"/><Relationship Id="rId6" Type="http://schemas.openxmlformats.org/officeDocument/2006/relationships/oleObject" Target="../embeddings/oleObject88.bin"/><Relationship Id="rId5" Type="http://schemas.openxmlformats.org/officeDocument/2006/relationships/oleObject" Target="../embeddings/oleObject87.bin"/><Relationship Id="rId4" Type="http://schemas.openxmlformats.org/officeDocument/2006/relationships/oleObject" Target="../embeddings/oleObject86.bin"/><Relationship Id="rId3" Type="http://schemas.openxmlformats.org/officeDocument/2006/relationships/oleObject" Target="../embeddings/oleObject85.bin"/><Relationship Id="rId2" Type="http://schemas.openxmlformats.org/officeDocument/2006/relationships/image" Target="../media/image23.wmf"/><Relationship Id="rId1" Type="http://schemas.openxmlformats.org/officeDocument/2006/relationships/oleObject" Target="../embeddings/oleObject84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9.vml"/><Relationship Id="rId7" Type="http://schemas.openxmlformats.org/officeDocument/2006/relationships/slideLayout" Target="../slideLayouts/slideLayout7.xml"/><Relationship Id="rId6" Type="http://schemas.openxmlformats.org/officeDocument/2006/relationships/oleObject" Target="../embeddings/oleObject94.bin"/><Relationship Id="rId5" Type="http://schemas.openxmlformats.org/officeDocument/2006/relationships/oleObject" Target="../embeddings/oleObject93.bin"/><Relationship Id="rId4" Type="http://schemas.openxmlformats.org/officeDocument/2006/relationships/oleObject" Target="../embeddings/oleObject92.bin"/><Relationship Id="rId3" Type="http://schemas.openxmlformats.org/officeDocument/2006/relationships/oleObject" Target="../embeddings/oleObject91.bin"/><Relationship Id="rId2" Type="http://schemas.openxmlformats.org/officeDocument/2006/relationships/image" Target="../media/image23.wmf"/><Relationship Id="rId1" Type="http://schemas.openxmlformats.org/officeDocument/2006/relationships/oleObject" Target="../embeddings/oleObject90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ctrTitle"/>
          </p:nvPr>
        </p:nvSpPr>
        <p:spPr>
          <a:xfrm>
            <a:off x="3048000" y="2286000"/>
            <a:ext cx="4343400" cy="1752600"/>
          </a:xfrm>
          <a:ln/>
        </p:spPr>
        <p:txBody>
          <a:bodyPr vert="horz" wrap="square" lIns="91440" tIns="45720" rIns="91440" bIns="45720" anchor="ctr"/>
          <a:p>
            <a:pPr eaLnBrk="1" hangingPunct="1">
              <a:buClrTx/>
              <a:buSzTx/>
              <a:buFontTx/>
            </a:pPr>
            <a:r>
              <a:rPr kumimoji="1" lang="en-US" altLang="zh-TW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Discrete</a:t>
            </a:r>
            <a:br>
              <a:rPr kumimoji="1" lang="en-US" altLang="zh-TW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kumimoji="1" lang="en-US" altLang="zh-TW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Mathematics</a:t>
            </a:r>
            <a:endParaRPr kumimoji="1" lang="en-US" altLang="zh-TW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>
          <a:xfrm>
            <a:off x="2133600" y="4419600"/>
            <a:ext cx="5715000" cy="1447800"/>
          </a:xfrm>
          <a:ln/>
        </p:spPr>
        <p:txBody>
          <a:bodyPr vert="horz" wrap="square" lIns="91440" tIns="45720" rIns="91440" bIns="45720" anchor="t"/>
          <a:p>
            <a:pPr eaLnBrk="1" hangingPunct="1">
              <a:buSzPct val="75000"/>
            </a:pPr>
            <a:r>
              <a:rPr kumimoji="1" lang="en-US" altLang="zh-TW" sz="4000" dirty="0">
                <a:latin typeface="+mn-lt"/>
                <a:ea typeface="+mn-ea"/>
                <a:cs typeface="+mn-cs"/>
              </a:rPr>
              <a:t>Chapter 9 </a:t>
            </a:r>
            <a:endParaRPr kumimoji="1" lang="en-US" altLang="zh-TW" sz="4000" dirty="0">
              <a:latin typeface="+mn-lt"/>
              <a:ea typeface="+mn-ea"/>
              <a:cs typeface="+mn-cs"/>
            </a:endParaRPr>
          </a:p>
          <a:p>
            <a:pPr eaLnBrk="1" hangingPunct="1">
              <a:buSzPct val="75000"/>
            </a:pPr>
            <a:r>
              <a:rPr kumimoji="1" lang="en-US" altLang="zh-TW" sz="4000" dirty="0">
                <a:latin typeface="+mn-lt"/>
                <a:ea typeface="+mn-ea"/>
                <a:cs typeface="+mn-cs"/>
              </a:rPr>
              <a:t>	           </a:t>
            </a:r>
            <a:r>
              <a:rPr kumimoji="1" lang="en-US" altLang="zh-TW" sz="4000" dirty="0">
                <a:solidFill>
                  <a:srgbClr val="0066FF"/>
                </a:solidFill>
                <a:latin typeface="+mn-lt"/>
                <a:ea typeface="+mn-ea"/>
                <a:cs typeface="+mn-cs"/>
              </a:rPr>
              <a:t>Relations</a:t>
            </a:r>
            <a:r>
              <a:rPr kumimoji="1" lang="en-US" altLang="zh-TW" sz="4000" dirty="0">
                <a:latin typeface="+mn-lt"/>
                <a:ea typeface="+mn-ea"/>
                <a:cs typeface="+mn-cs"/>
              </a:rPr>
              <a:t> </a:t>
            </a:r>
            <a:endParaRPr kumimoji="1" lang="en-US" altLang="zh-TW" sz="4000" dirty="0">
              <a:latin typeface="+mn-lt"/>
              <a:ea typeface="+mn-ea"/>
              <a:cs typeface="+mn-cs"/>
            </a:endParaRPr>
          </a:p>
        </p:txBody>
      </p:sp>
      <p:pic>
        <p:nvPicPr>
          <p:cNvPr id="3076" name="Picture 6" descr="6ed_cov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6600" y="381000"/>
            <a:ext cx="1693863" cy="2057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投影片編號版面配置區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228600" y="609600"/>
            <a:ext cx="8229600" cy="426720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TW" sz="2800" b="1" dirty="0">
                <a:solidFill>
                  <a:srgbClr val="008000"/>
                </a:solidFill>
              </a:rPr>
              <a:t>Example 9.</a:t>
            </a:r>
            <a:r>
              <a:rPr lang="en-US" altLang="zh-TW" sz="2800" dirty="0"/>
              <a:t> Which of the relations from                  </a:t>
            </a:r>
            <a:endParaRPr lang="en-US" altLang="zh-TW" sz="2800" dirty="0"/>
          </a:p>
          <a:p>
            <a:pPr eaLnBrk="1" hangingPunct="1">
              <a:buNone/>
            </a:pPr>
            <a:r>
              <a:rPr lang="en-US" altLang="zh-TW" sz="2800" dirty="0"/>
              <a:t>                    Example 5 are reflexive?</a:t>
            </a:r>
            <a:endParaRPr lang="en-US" altLang="zh-TW" sz="2800" dirty="0"/>
          </a:p>
          <a:p>
            <a:pPr eaLnBrk="1" hangingPunct="1">
              <a:buNone/>
            </a:pPr>
            <a:endParaRPr lang="en-US" altLang="zh-TW" sz="2800" b="1" dirty="0">
              <a:solidFill>
                <a:srgbClr val="008000"/>
              </a:solidFill>
            </a:endParaRPr>
          </a:p>
          <a:p>
            <a:pPr eaLnBrk="1" hangingPunct="1">
              <a:buNone/>
            </a:pPr>
            <a:endParaRPr lang="en-US" altLang="zh-TW" sz="2800" b="1" dirty="0">
              <a:solidFill>
                <a:srgbClr val="008000"/>
              </a:solidFill>
            </a:endParaRPr>
          </a:p>
          <a:p>
            <a:pPr eaLnBrk="1" hangingPunct="1">
              <a:buNone/>
            </a:pPr>
            <a:endParaRPr lang="en-US" altLang="zh-TW" sz="2800" b="1" dirty="0">
              <a:solidFill>
                <a:srgbClr val="008000"/>
              </a:solidFill>
            </a:endParaRPr>
          </a:p>
          <a:p>
            <a:pPr eaLnBrk="1" hangingPunct="1">
              <a:buNone/>
            </a:pPr>
            <a:endParaRPr lang="en-US" altLang="zh-TW" sz="2800" b="1" dirty="0">
              <a:solidFill>
                <a:srgbClr val="008000"/>
              </a:solidFill>
            </a:endParaRPr>
          </a:p>
          <a:p>
            <a:pPr eaLnBrk="1" hangingPunct="1">
              <a:buNone/>
            </a:pPr>
            <a:endParaRPr lang="en-US" altLang="zh-TW" sz="2800" b="1" dirty="0">
              <a:solidFill>
                <a:srgbClr val="008000"/>
              </a:solidFill>
            </a:endParaRPr>
          </a:p>
        </p:txBody>
      </p:sp>
      <p:sp>
        <p:nvSpPr>
          <p:cNvPr id="12292" name="Rectangle 5"/>
          <p:cNvSpPr/>
          <p:nvPr/>
        </p:nvSpPr>
        <p:spPr>
          <a:xfrm>
            <a:off x="762000" y="1752600"/>
            <a:ext cx="4800600" cy="3124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1 </a:t>
            </a:r>
            <a:r>
              <a:rPr lang="en-US" altLang="zh-TW" sz="2800" dirty="0">
                <a:latin typeface="Times New Roman" panose="02020603050405020304" pitchFamily="18" charset="0"/>
              </a:rPr>
              <a:t>= { (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</a:rPr>
              <a:t>) | 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}</a:t>
            </a:r>
            <a:endParaRPr lang="en-US" altLang="zh-TW" sz="2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8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= { (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 | 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&gt; 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}</a:t>
            </a:r>
            <a:endParaRPr lang="en-US" altLang="zh-TW" sz="2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8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= { (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 | 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or 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TW" sz="2800" dirty="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}</a:t>
            </a:r>
            <a:endParaRPr lang="en-US" altLang="zh-TW" sz="2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8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= { (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 | 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}</a:t>
            </a:r>
            <a:endParaRPr lang="en-US" altLang="zh-TW" sz="2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8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= { (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 | 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+1 }</a:t>
            </a:r>
            <a:endParaRPr lang="en-US" altLang="zh-TW" sz="2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8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= { (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 | 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 3 }</a:t>
            </a:r>
            <a:endParaRPr lang="en-US" altLang="zh-TW" sz="2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86400" y="4343400"/>
            <a:ext cx="33528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Wingdings" panose="05000000000000000000" pitchFamily="2" charset="2"/>
            </a:pPr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Sol :</a:t>
            </a:r>
            <a:r>
              <a:rPr lang="en-US" altLang="zh-TW" sz="2800" dirty="0">
                <a:latin typeface="Arial" panose="020B0604020202020204" pitchFamily="34" charset="0"/>
              </a:rPr>
              <a:t> 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sz="2800" dirty="0">
                <a:latin typeface="Times New Roman" panose="02020603050405020304" pitchFamily="18" charset="0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3</a:t>
            </a:r>
            <a:r>
              <a:rPr lang="en-US" altLang="zh-TW" sz="2800" dirty="0">
                <a:latin typeface="Arial" panose="020B0604020202020204" pitchFamily="34" charset="0"/>
              </a:rPr>
              <a:t> and 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4</a:t>
            </a:r>
            <a:r>
              <a:rPr lang="en-US" altLang="zh-TW" sz="2800" dirty="0">
                <a:latin typeface="Arial" panose="020B0604020202020204" pitchFamily="34" charset="0"/>
              </a:rPr>
              <a:t> 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8600" y="5105400"/>
            <a:ext cx="8153400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Wingdings" panose="05000000000000000000" pitchFamily="2" charset="2"/>
            </a:pPr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Example 9.</a:t>
            </a:r>
            <a:r>
              <a:rPr lang="en-US" altLang="zh-TW" sz="2800" dirty="0">
                <a:latin typeface="Arial" panose="020B0604020202020204" pitchFamily="34" charset="0"/>
              </a:rPr>
              <a:t> Is the “divides” relation on the set of positive integers reflexive? 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4800" y="6096000"/>
            <a:ext cx="28194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Wingdings" panose="05000000000000000000" pitchFamily="2" charset="2"/>
            </a:pPr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Sol :</a:t>
            </a:r>
            <a:r>
              <a:rPr lang="en-US" altLang="zh-TW" sz="2800" dirty="0">
                <a:latin typeface="Arial" panose="020B0604020202020204" pitchFamily="34" charset="0"/>
              </a:rPr>
              <a:t> Yes.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投影片編號版面配置區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>
          <a:xfrm>
            <a:off x="457200" y="381000"/>
            <a:ext cx="8686800" cy="434340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TW" b="1" dirty="0">
                <a:solidFill>
                  <a:srgbClr val="FF3300"/>
                </a:solidFill>
              </a:rPr>
              <a:t>Def 4.</a:t>
            </a:r>
            <a:r>
              <a:rPr lang="en-US" altLang="zh-TW" dirty="0"/>
              <a:t> </a:t>
            </a:r>
            <a:endParaRPr lang="en-US" altLang="zh-TW" dirty="0"/>
          </a:p>
          <a:p>
            <a:pPr eaLnBrk="1" hangingPunct="1">
              <a:buNone/>
            </a:pPr>
            <a:r>
              <a:rPr lang="en-US" altLang="zh-TW" dirty="0"/>
              <a:t>(1) A relation </a:t>
            </a:r>
            <a:r>
              <a:rPr lang="en-US" altLang="zh-TW" b="1" i="1" dirty="0">
                <a:latin typeface="Times New Roman" panose="02020603050405020304" pitchFamily="18" charset="0"/>
              </a:rPr>
              <a:t>R</a:t>
            </a:r>
            <a:r>
              <a:rPr lang="en-US" altLang="zh-TW" dirty="0"/>
              <a:t> on a set </a:t>
            </a:r>
            <a:r>
              <a:rPr lang="en-US" altLang="zh-TW" b="1" i="1" dirty="0">
                <a:latin typeface="Times New Roman" panose="02020603050405020304" pitchFamily="18" charset="0"/>
              </a:rPr>
              <a:t>A </a:t>
            </a:r>
            <a:r>
              <a:rPr lang="en-US" altLang="zh-TW" dirty="0"/>
              <a:t>is called </a:t>
            </a:r>
            <a:r>
              <a:rPr lang="en-US" altLang="zh-TW" u="sng" dirty="0">
                <a:solidFill>
                  <a:srgbClr val="0066FF"/>
                </a:solidFill>
              </a:rPr>
              <a:t>symmetric</a:t>
            </a:r>
            <a:r>
              <a:rPr lang="en-US" altLang="zh-TW" dirty="0"/>
              <a:t> </a:t>
            </a:r>
            <a:endParaRPr lang="en-US" altLang="zh-TW" dirty="0"/>
          </a:p>
          <a:p>
            <a:pPr eaLnBrk="1" hangingPunct="1">
              <a:buNone/>
            </a:pPr>
            <a:r>
              <a:rPr lang="en-US" altLang="zh-TW" dirty="0"/>
              <a:t>      if </a:t>
            </a:r>
            <a:r>
              <a:rPr lang="en-US" altLang="zh-TW" dirty="0">
                <a:sym typeface="Symbol" panose="05050102010706020507" pitchFamily="18" charset="2"/>
              </a:rPr>
              <a:t>for </a:t>
            </a:r>
            <a:r>
              <a:rPr lang="en-US" altLang="zh-TW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TW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br>
              <a:rPr lang="en-US" altLang="zh-TW" b="1" dirty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TW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(</a:t>
            </a:r>
            <a:r>
              <a:rPr lang="en-US" altLang="zh-TW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TW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b="1" dirty="0">
                <a:latin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altLang="zh-TW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b="1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TW" dirty="0">
                <a:sym typeface="Symbol" panose="05050102010706020507" pitchFamily="18" charset="2"/>
              </a:rPr>
              <a:t>  </a:t>
            </a:r>
            <a:r>
              <a:rPr lang="en-US" altLang="zh-TW" b="1" dirty="0">
                <a:latin typeface="Times New Roman" panose="02020603050405020304" pitchFamily="18" charset="0"/>
              </a:rPr>
              <a:t>(</a:t>
            </a:r>
            <a:r>
              <a:rPr lang="en-US" altLang="zh-TW" b="1" i="1" dirty="0">
                <a:latin typeface="Times New Roman" panose="02020603050405020304" pitchFamily="18" charset="0"/>
              </a:rPr>
              <a:t>b</a:t>
            </a:r>
            <a:r>
              <a:rPr lang="en-US" altLang="zh-TW" b="1" dirty="0">
                <a:latin typeface="Times New Roman" panose="02020603050405020304" pitchFamily="18" charset="0"/>
              </a:rPr>
              <a:t>, </a:t>
            </a:r>
            <a:r>
              <a:rPr lang="en-US" altLang="zh-TW" b="1" i="1" dirty="0">
                <a:latin typeface="Times New Roman" panose="02020603050405020304" pitchFamily="18" charset="0"/>
              </a:rPr>
              <a:t>a</a:t>
            </a:r>
            <a:r>
              <a:rPr lang="en-US" altLang="zh-TW" b="1" dirty="0">
                <a:latin typeface="Times New Roman" panose="02020603050405020304" pitchFamily="18" charset="0"/>
              </a:rPr>
              <a:t>)</a:t>
            </a:r>
            <a:r>
              <a:rPr lang="en-US" altLang="zh-TW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dirty="0">
                <a:sym typeface="Symbol" panose="05050102010706020507" pitchFamily="18" charset="2"/>
              </a:rPr>
              <a:t>.</a:t>
            </a:r>
            <a:endParaRPr lang="en-US" altLang="zh-TW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TW" dirty="0">
                <a:sym typeface="Symbol" panose="05050102010706020507" pitchFamily="18" charset="2"/>
              </a:rPr>
              <a:t>(2) A relation </a:t>
            </a:r>
            <a:r>
              <a:rPr lang="en-US" altLang="zh-TW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dirty="0">
                <a:sym typeface="Symbol" panose="05050102010706020507" pitchFamily="18" charset="2"/>
              </a:rPr>
              <a:t> on a set </a:t>
            </a:r>
            <a:r>
              <a:rPr lang="en-US" altLang="zh-TW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dirty="0">
                <a:sym typeface="Symbol" panose="05050102010706020507" pitchFamily="18" charset="2"/>
              </a:rPr>
              <a:t> </a:t>
            </a:r>
            <a:r>
              <a:rPr lang="en-US" altLang="zh-TW" dirty="0"/>
              <a:t>is called      </a:t>
            </a:r>
            <a:br>
              <a:rPr lang="en-US" altLang="zh-TW" dirty="0"/>
            </a:br>
            <a:r>
              <a:rPr lang="en-US" altLang="zh-TW" dirty="0"/>
              <a:t>  </a:t>
            </a:r>
            <a:r>
              <a:rPr lang="en-US" altLang="zh-TW" u="sng" dirty="0">
                <a:solidFill>
                  <a:srgbClr val="0066FF"/>
                </a:solidFill>
                <a:sym typeface="Symbol" panose="05050102010706020507" pitchFamily="18" charset="2"/>
              </a:rPr>
              <a:t>antisymmetric </a:t>
            </a:r>
            <a:r>
              <a:rPr lang="en-US" altLang="zh-TW" sz="2800" u="sng" dirty="0">
                <a:solidFill>
                  <a:srgbClr val="0066FF"/>
                </a:solidFill>
                <a:sym typeface="Symbol" panose="05050102010706020507" pitchFamily="18" charset="2"/>
              </a:rPr>
              <a:t>(</a:t>
            </a:r>
            <a:r>
              <a:rPr lang="zh-TW" altLang="en-US" sz="2800" u="sng" dirty="0">
                <a:solidFill>
                  <a:srgbClr val="0066FF"/>
                </a:solidFill>
                <a:sym typeface="Symbol" panose="05050102010706020507" pitchFamily="18" charset="2"/>
              </a:rPr>
              <a:t>反对称</a:t>
            </a:r>
            <a:r>
              <a:rPr lang="en-US" altLang="zh-TW" sz="2800" u="sng" dirty="0">
                <a:solidFill>
                  <a:srgbClr val="0066FF"/>
                </a:solidFill>
                <a:sym typeface="Symbol" panose="05050102010706020507" pitchFamily="18" charset="2"/>
              </a:rPr>
              <a:t>)</a:t>
            </a:r>
            <a:r>
              <a:rPr lang="en-US" altLang="zh-TW" dirty="0">
                <a:sym typeface="Symbol" panose="05050102010706020507" pitchFamily="18" charset="2"/>
              </a:rPr>
              <a:t> if for </a:t>
            </a:r>
            <a:r>
              <a:rPr lang="en-US" altLang="zh-TW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TW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dirty="0">
                <a:sym typeface="Symbol" panose="05050102010706020507" pitchFamily="18" charset="2"/>
              </a:rPr>
              <a:t>, </a:t>
            </a:r>
            <a:endParaRPr lang="en-US" altLang="zh-TW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TW" dirty="0">
                <a:sym typeface="Symbol" panose="05050102010706020507" pitchFamily="18" charset="2"/>
              </a:rPr>
              <a:t>           </a:t>
            </a:r>
            <a:r>
              <a:rPr lang="en-US" altLang="zh-TW" b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b="1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b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TW" b="1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b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altLang="zh-TW" b="1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dirty="0">
                <a:solidFill>
                  <a:srgbClr val="FF3300"/>
                </a:solidFill>
                <a:sym typeface="Symbol" panose="05050102010706020507" pitchFamily="18" charset="2"/>
              </a:rPr>
              <a:t> and </a:t>
            </a:r>
            <a:r>
              <a:rPr lang="en-US" altLang="zh-TW" b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b="1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b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TW" b="1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b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altLang="zh-TW" b="1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dirty="0">
                <a:solidFill>
                  <a:srgbClr val="FF3300"/>
                </a:solidFill>
                <a:sym typeface="Symbol" panose="05050102010706020507" pitchFamily="18" charset="2"/>
              </a:rPr>
              <a:t>      </a:t>
            </a:r>
            <a:r>
              <a:rPr lang="en-US" altLang="zh-TW" b="1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TW" b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TW" b="1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dirty="0">
                <a:sym typeface="Symbol" panose="05050102010706020507" pitchFamily="18" charset="2"/>
              </a:rPr>
              <a:t>.</a:t>
            </a:r>
            <a:endParaRPr lang="en-US" altLang="zh-TW" dirty="0">
              <a:sym typeface="Symbol" panose="05050102010706020507" pitchFamily="18" charset="2"/>
            </a:endParaRPr>
          </a:p>
        </p:txBody>
      </p:sp>
      <p:sp>
        <p:nvSpPr>
          <p:cNvPr id="41988" name="Text Box 4"/>
          <p:cNvSpPr txBox="1"/>
          <p:nvPr/>
        </p:nvSpPr>
        <p:spPr>
          <a:xfrm>
            <a:off x="1066800" y="4343400"/>
            <a:ext cx="7620000" cy="954088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en-US" altLang="zh-TW" sz="2800" dirty="0">
                <a:latin typeface="Arial" panose="020B0604020202020204" pitchFamily="34" charset="0"/>
              </a:rPr>
              <a:t>i.e.,   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TW" sz="2800" b="1" dirty="0">
                <a:latin typeface="Times New Roman" panose="02020603050405020304" pitchFamily="18" charset="0"/>
              </a:rPr>
              <a:t>≠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b</a:t>
            </a:r>
            <a:r>
              <a:rPr lang="zh-TW" altLang="en-US" sz="2800" dirty="0">
                <a:latin typeface="Arial" panose="020B0604020202020204" pitchFamily="34" charset="0"/>
              </a:rPr>
              <a:t> </a:t>
            </a:r>
            <a:r>
              <a:rPr lang="en-US" altLang="zh-TW" sz="2800" dirty="0">
                <a:latin typeface="Arial" panose="020B0604020202020204" pitchFamily="34" charset="0"/>
              </a:rPr>
              <a:t>and </a:t>
            </a:r>
            <a:r>
              <a:rPr lang="en-US" altLang="zh-TW" sz="2800" dirty="0">
                <a:latin typeface="Times New Roman" panose="02020603050405020304" pitchFamily="18" charset="0"/>
              </a:rPr>
              <a:t>(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</a:rPr>
              <a:t>,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</a:rPr>
              <a:t>)</a:t>
            </a:r>
            <a:r>
              <a:rPr lang="en-US" altLang="zh-TW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    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TW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TW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TW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br>
              <a:rPr lang="en-US" altLang="zh-TW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TW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zh-TW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TW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a=b</a:t>
            </a:r>
            <a:r>
              <a:rPr lang="zh-TW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则不要求，</a:t>
            </a:r>
            <a:r>
              <a:rPr lang="en-US" altLang="zh-TW" sz="2800" dirty="0">
                <a:latin typeface="Times New Roman" panose="02020603050405020304" pitchFamily="18" charset="0"/>
              </a:rPr>
              <a:t> (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</a:rPr>
              <a:t>,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</a:rPr>
              <a:t>)</a:t>
            </a:r>
            <a:r>
              <a:rPr lang="en-US" altLang="zh-TW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  or 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TW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TW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TW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zh-TW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皆可</a:t>
            </a:r>
            <a:endParaRPr lang="en-US" altLang="zh-TW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119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>
                                            <p:txEl>
                                              <p:charRg st="119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charRg st="119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201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987">
                                            <p:txEl>
                                              <p:charRg st="201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87">
                                            <p:txEl>
                                              <p:charRg st="201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投影片編號版面配置區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97284" name="Text Box 4"/>
          <p:cNvSpPr txBox="1"/>
          <p:nvPr/>
        </p:nvSpPr>
        <p:spPr>
          <a:xfrm>
            <a:off x="381000" y="533400"/>
            <a:ext cx="8458200" cy="41068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Example 10.</a:t>
            </a:r>
            <a:r>
              <a:rPr lang="en-US" altLang="zh-TW" sz="2800" dirty="0">
                <a:latin typeface="Arial" panose="020B0604020202020204" pitchFamily="34" charset="0"/>
              </a:rPr>
              <a:t> Which of the relations from Example 7</a:t>
            </a:r>
            <a:endParaRPr lang="en-US" altLang="zh-TW" sz="2800" dirty="0">
              <a:latin typeface="Arial" panose="020B0604020202020204" pitchFamily="34" charset="0"/>
            </a:endParaRPr>
          </a:p>
          <a:p>
            <a:r>
              <a:rPr lang="en-US" altLang="zh-TW" sz="2800" dirty="0">
                <a:latin typeface="Arial" panose="020B0604020202020204" pitchFamily="34" charset="0"/>
              </a:rPr>
              <a:t>                     are symmetric or antisymmetric ? </a:t>
            </a:r>
            <a:endParaRPr lang="en-US" altLang="zh-TW" sz="2800" dirty="0">
              <a:latin typeface="Arial" panose="020B0604020202020204" pitchFamily="34" charset="0"/>
            </a:endParaRPr>
          </a:p>
          <a:p>
            <a:r>
              <a:rPr lang="en-US" altLang="zh-TW" sz="2800" b="1" i="1" dirty="0">
                <a:latin typeface="Times New Roman" panose="02020603050405020304" pitchFamily="18" charset="0"/>
              </a:rPr>
              <a:t>   R</a:t>
            </a:r>
            <a:r>
              <a:rPr lang="en-US" altLang="zh-TW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sz="2800" dirty="0">
                <a:latin typeface="Times New Roman" panose="02020603050405020304" pitchFamily="18" charset="0"/>
              </a:rPr>
              <a:t> = { (1,1), (1,2), (2,1) }</a:t>
            </a:r>
            <a:endParaRPr lang="en-US" altLang="zh-TW" sz="2800" dirty="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TW" sz="2800" dirty="0">
                <a:latin typeface="Times New Roman" panose="02020603050405020304" pitchFamily="18" charset="0"/>
              </a:rPr>
              <a:t>   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TW" sz="2800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TW" sz="2800" dirty="0">
                <a:latin typeface="Times New Roman" panose="02020603050405020304" pitchFamily="18" charset="0"/>
              </a:rPr>
              <a:t> = { (1,1), (1,2), (1,4), (2,1), (2,2), (3,3), (4,1), (4,4) }</a:t>
            </a:r>
            <a:endParaRPr lang="en-US" altLang="zh-TW" sz="2800" dirty="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TW" sz="2800" b="1" i="1" dirty="0">
                <a:latin typeface="Times New Roman" panose="02020603050405020304" pitchFamily="18" charset="0"/>
              </a:rPr>
              <a:t>   R</a:t>
            </a:r>
            <a:r>
              <a:rPr lang="en-US" altLang="zh-TW" sz="2800" b="1" baseline="-25000" dirty="0">
                <a:latin typeface="Times New Roman" panose="02020603050405020304" pitchFamily="18" charset="0"/>
              </a:rPr>
              <a:t>4</a:t>
            </a:r>
            <a:r>
              <a:rPr lang="en-US" altLang="zh-TW" sz="2800" dirty="0">
                <a:latin typeface="Times New Roman" panose="02020603050405020304" pitchFamily="18" charset="0"/>
              </a:rPr>
              <a:t> = { (2,1), (3,1), (3,2), (4,1), (4,2), (4,3) }</a:t>
            </a:r>
            <a:endParaRPr lang="en-US" altLang="zh-TW" sz="2800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endParaRPr lang="en-US" altLang="zh-TW" sz="2800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Sol :</a:t>
            </a:r>
            <a:r>
              <a:rPr lang="en-US" altLang="zh-TW" sz="2800" dirty="0">
                <a:latin typeface="Arial" panose="020B0604020202020204" pitchFamily="34" charset="0"/>
              </a:rPr>
              <a:t> </a:t>
            </a:r>
            <a:endParaRPr lang="en-US" altLang="zh-TW" sz="2800" dirty="0">
              <a:latin typeface="Arial" panose="020B0604020202020204" pitchFamily="34" charset="0"/>
            </a:endParaRPr>
          </a:p>
          <a:p>
            <a:r>
              <a:rPr lang="en-US" altLang="zh-TW" sz="2800" dirty="0">
                <a:latin typeface="Arial" panose="020B0604020202020204" pitchFamily="34" charset="0"/>
              </a:rPr>
              <a:t>	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TW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sz="2800" b="1" dirty="0">
                <a:latin typeface="Times New Roman" panose="02020603050405020304" pitchFamily="18" charset="0"/>
              </a:rPr>
              <a:t>, 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TW" sz="2800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TW" sz="2800" dirty="0"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Arial" panose="020B0604020202020204" pitchFamily="34" charset="0"/>
              </a:rPr>
              <a:t>are symmetric</a:t>
            </a:r>
            <a:endParaRPr lang="en-US" altLang="zh-TW" sz="2800" dirty="0">
              <a:latin typeface="Arial" panose="020B0604020202020204" pitchFamily="34" charset="0"/>
            </a:endParaRPr>
          </a:p>
          <a:p>
            <a:r>
              <a:rPr lang="en-US" altLang="zh-TW" sz="2800" dirty="0">
                <a:latin typeface="Arial" panose="020B0604020202020204" pitchFamily="34" charset="0"/>
              </a:rPr>
              <a:t>	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TW" sz="2800" b="1" baseline="-25000" dirty="0">
                <a:latin typeface="Times New Roman" panose="02020603050405020304" pitchFamily="18" charset="0"/>
              </a:rPr>
              <a:t>4</a:t>
            </a:r>
            <a:r>
              <a:rPr lang="en-US" altLang="zh-TW" sz="2800" dirty="0">
                <a:latin typeface="Arial" panose="020B0604020202020204" pitchFamily="34" charset="0"/>
              </a:rPr>
              <a:t> are antisymmetric.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8600" y="4724400"/>
            <a:ext cx="8153400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Wingdings" panose="05000000000000000000" pitchFamily="2" charset="2"/>
            </a:pPr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Example 11.</a:t>
            </a:r>
            <a:r>
              <a:rPr lang="en-US" altLang="zh-TW" sz="2800" dirty="0">
                <a:latin typeface="Arial" panose="020B0604020202020204" pitchFamily="34" charset="0"/>
              </a:rPr>
              <a:t> Is the “divides” relation on the set of positive integers symmetric? Is it antisymmetric? 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600" y="5715000"/>
            <a:ext cx="8382000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Wingdings" panose="05000000000000000000" pitchFamily="2" charset="2"/>
            </a:pPr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Sol :</a:t>
            </a:r>
            <a:r>
              <a:rPr lang="en-US" altLang="zh-TW" sz="2800" dirty="0">
                <a:latin typeface="Arial" panose="020B0604020202020204" pitchFamily="34" charset="0"/>
              </a:rPr>
              <a:t> It is not symmetric since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1|2</a:t>
            </a:r>
            <a:r>
              <a:rPr lang="en-US" altLang="zh-TW" sz="2800" dirty="0">
                <a:latin typeface="Arial" panose="020B0604020202020204" pitchFamily="34" charset="0"/>
              </a:rPr>
              <a:t> but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| 1</a:t>
            </a:r>
            <a:r>
              <a:rPr lang="en-US" altLang="zh-TW" sz="2800" dirty="0">
                <a:latin typeface="Arial" panose="020B0604020202020204" pitchFamily="34" charset="0"/>
              </a:rPr>
              <a:t>.</a:t>
            </a:r>
            <a:endParaRPr lang="en-US" altLang="zh-TW" sz="2800" dirty="0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TW" sz="2800" dirty="0">
                <a:latin typeface="Arial" panose="020B0604020202020204" pitchFamily="34" charset="0"/>
              </a:rPr>
              <a:t>    It is antisymmetric since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800" dirty="0">
                <a:latin typeface="Arial" panose="020B0604020202020204" pitchFamily="34" charset="0"/>
              </a:rPr>
              <a:t> and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Arial" panose="020B0604020202020204" pitchFamily="34" charset="0"/>
              </a:rPr>
              <a:t> implies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800" dirty="0">
                <a:latin typeface="Arial" panose="020B0604020202020204" pitchFamily="34" charset="0"/>
              </a:rPr>
              <a:t>.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  <p:cxnSp>
        <p:nvCxnSpPr>
          <p:cNvPr id="7" name="直線接點 6"/>
          <p:cNvCxnSpPr/>
          <p:nvPr/>
        </p:nvCxnSpPr>
        <p:spPr>
          <a:xfrm rot="5400000">
            <a:off x="6372225" y="5940425"/>
            <a:ext cx="22860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charRg st="258" end="2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4">
                                            <p:txEl>
                                              <p:charRg st="258" end="2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4">
                                            <p:txEl>
                                              <p:charRg st="258" end="2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charRg st="265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284">
                                            <p:txEl>
                                              <p:charRg st="265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284">
                                            <p:txEl>
                                              <p:charRg st="265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charRg st="287" end="3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7284">
                                            <p:txEl>
                                              <p:charRg st="287" end="3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7284">
                                            <p:txEl>
                                              <p:charRg st="287" end="3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7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charRg st="47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charRg st="47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投影片編號版面配置區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xfrm>
            <a:off x="381000" y="369888"/>
            <a:ext cx="8229600" cy="12192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TW" altLang="en-US" dirty="0"/>
              <a:t>补充 </a:t>
            </a:r>
            <a:r>
              <a:rPr lang="en-US" altLang="zh-TW" dirty="0"/>
              <a:t>: </a:t>
            </a:r>
            <a:endParaRPr lang="en-US" altLang="zh-TW" dirty="0"/>
          </a:p>
          <a:p>
            <a:pPr eaLnBrk="1" hangingPunct="1">
              <a:buNone/>
            </a:pPr>
            <a:r>
              <a:rPr lang="en-US" altLang="zh-TW" dirty="0"/>
              <a:t>		antisymmetric </a:t>
            </a:r>
            <a:r>
              <a:rPr lang="zh-TW" altLang="en-US" dirty="0"/>
              <a:t>跟 </a:t>
            </a:r>
            <a:r>
              <a:rPr lang="en-US" altLang="zh-TW" dirty="0"/>
              <a:t>symmetric</a:t>
            </a:r>
            <a:r>
              <a:rPr lang="zh-TW" altLang="en-US" dirty="0"/>
              <a:t>可并存</a:t>
            </a:r>
            <a:endParaRPr lang="zh-TW" altLang="en-US" dirty="0">
              <a:sym typeface="Symbol" panose="05050102010706020507" pitchFamily="18" charset="2"/>
            </a:endParaRPr>
          </a:p>
        </p:txBody>
      </p:sp>
      <p:sp>
        <p:nvSpPr>
          <p:cNvPr id="15364" name="Text Box 4"/>
          <p:cNvSpPr txBox="1"/>
          <p:nvPr/>
        </p:nvSpPr>
        <p:spPr>
          <a:xfrm>
            <a:off x="1252538" y="2216150"/>
            <a:ext cx="290830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3200" dirty="0">
                <a:latin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en-US" altLang="zh-TW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32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TW" sz="32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altLang="zh-TW" sz="32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TW" sz="32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≠</a:t>
            </a:r>
            <a:r>
              <a:rPr lang="en-US" altLang="zh-TW" sz="32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endParaRPr lang="en-US" altLang="zh-TW" sz="3200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365" name="AutoShape 5"/>
          <p:cNvSpPr/>
          <p:nvPr/>
        </p:nvSpPr>
        <p:spPr>
          <a:xfrm>
            <a:off x="4343400" y="1905000"/>
            <a:ext cx="304800" cy="1295400"/>
          </a:xfrm>
          <a:prstGeom prst="leftBrace">
            <a:avLst>
              <a:gd name="adj1" fmla="val 3541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TW" altLang="en-US" dirty="0">
              <a:latin typeface="Arial" panose="020B0604020202020204" pitchFamily="34" charset="0"/>
            </a:endParaRPr>
          </a:p>
        </p:txBody>
      </p:sp>
      <p:sp>
        <p:nvSpPr>
          <p:cNvPr id="15366" name="Text Box 6"/>
          <p:cNvSpPr txBox="1"/>
          <p:nvPr/>
        </p:nvSpPr>
        <p:spPr>
          <a:xfrm>
            <a:off x="4711700" y="1651000"/>
            <a:ext cx="27257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800" dirty="0">
                <a:latin typeface="Arial" panose="020B0604020202020204" pitchFamily="34" charset="0"/>
              </a:rPr>
              <a:t>sym. 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altLang="zh-TW" sz="2800" dirty="0">
                <a:latin typeface="Arial" panose="020B0604020202020204" pitchFamily="34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</a:rPr>
              <a:t>(</a:t>
            </a:r>
            <a:r>
              <a:rPr lang="en-US" altLang="zh-TW" sz="2800" i="1" dirty="0">
                <a:latin typeface="Times New Roman" panose="02020603050405020304" pitchFamily="18" charset="0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</a:rPr>
              <a:t>)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endParaRPr lang="en-US" altLang="zh-TW" sz="2800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367" name="Text Box 8"/>
          <p:cNvSpPr txBox="1"/>
          <p:nvPr/>
        </p:nvSpPr>
        <p:spPr>
          <a:xfrm>
            <a:off x="4727575" y="2882900"/>
            <a:ext cx="32115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800" dirty="0">
                <a:latin typeface="Arial" panose="020B0604020202020204" pitchFamily="34" charset="0"/>
              </a:rPr>
              <a:t>antisym. 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altLang="zh-TW" sz="2800" dirty="0">
                <a:latin typeface="Arial" panose="020B0604020202020204" pitchFamily="34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</a:rPr>
              <a:t>(</a:t>
            </a:r>
            <a:r>
              <a:rPr lang="en-US" altLang="zh-TW" sz="2800" i="1" dirty="0">
                <a:latin typeface="Times New Roman" panose="02020603050405020304" pitchFamily="18" charset="0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</a:rPr>
              <a:t>,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</a:rPr>
              <a:t>)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endParaRPr lang="en-US" altLang="zh-TW" sz="2800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368" name="Text Box 12"/>
          <p:cNvSpPr txBox="1"/>
          <p:nvPr/>
        </p:nvSpPr>
        <p:spPr>
          <a:xfrm>
            <a:off x="914400" y="3584575"/>
            <a:ext cx="7519988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TW" altLang="en-US" sz="3200" dirty="0">
                <a:latin typeface="Arial" panose="020B0604020202020204" pitchFamily="34" charset="0"/>
              </a:rPr>
              <a:t>故若</a:t>
            </a:r>
            <a:r>
              <a:rPr lang="en-US" altLang="zh-TW" sz="3200" i="1" dirty="0">
                <a:latin typeface="Times New Roman" panose="02020603050405020304" pitchFamily="18" charset="0"/>
              </a:rPr>
              <a:t>R</a:t>
            </a:r>
            <a:r>
              <a:rPr lang="zh-TW" altLang="en-US" sz="3200" dirty="0">
                <a:latin typeface="Arial" panose="020B0604020202020204" pitchFamily="34" charset="0"/>
              </a:rPr>
              <a:t>中没有</a:t>
            </a:r>
            <a:r>
              <a:rPr lang="en-US" altLang="zh-TW" sz="3200" dirty="0">
                <a:latin typeface="Times New Roman" panose="02020603050405020304" pitchFamily="18" charset="0"/>
              </a:rPr>
              <a:t>(</a:t>
            </a:r>
            <a:r>
              <a:rPr lang="en-US" altLang="zh-TW" sz="3200" i="1" dirty="0">
                <a:latin typeface="Times New Roman" panose="02020603050405020304" pitchFamily="18" charset="0"/>
              </a:rPr>
              <a:t>a</a:t>
            </a:r>
            <a:r>
              <a:rPr lang="en-US" altLang="zh-TW" sz="3200" dirty="0">
                <a:latin typeface="Times New Roman" panose="02020603050405020304" pitchFamily="18" charset="0"/>
              </a:rPr>
              <a:t>, </a:t>
            </a:r>
            <a:r>
              <a:rPr lang="en-US" altLang="zh-TW" sz="3200" i="1" dirty="0">
                <a:latin typeface="Times New Roman" panose="02020603050405020304" pitchFamily="18" charset="0"/>
              </a:rPr>
              <a:t>b</a:t>
            </a:r>
            <a:r>
              <a:rPr lang="en-US" altLang="zh-TW" sz="3200" dirty="0">
                <a:latin typeface="Times New Roman" panose="02020603050405020304" pitchFamily="18" charset="0"/>
              </a:rPr>
              <a:t>) with </a:t>
            </a:r>
            <a:r>
              <a:rPr lang="en-US" altLang="zh-TW" sz="3200" i="1" dirty="0">
                <a:latin typeface="Times New Roman" panose="02020603050405020304" pitchFamily="18" charset="0"/>
              </a:rPr>
              <a:t>a</a:t>
            </a:r>
            <a:r>
              <a:rPr lang="en-US" altLang="zh-TW" sz="3200" dirty="0">
                <a:latin typeface="Times New Roman" panose="02020603050405020304" pitchFamily="18" charset="0"/>
              </a:rPr>
              <a:t>≠</a:t>
            </a:r>
            <a:r>
              <a:rPr lang="en-US" altLang="zh-TW" sz="3200" i="1" dirty="0">
                <a:latin typeface="Times New Roman" panose="02020603050405020304" pitchFamily="18" charset="0"/>
              </a:rPr>
              <a:t>b</a:t>
            </a:r>
            <a:r>
              <a:rPr lang="zh-TW" altLang="en-US" sz="3200" dirty="0">
                <a:latin typeface="Arial" panose="020B0604020202020204" pitchFamily="34" charset="0"/>
              </a:rPr>
              <a:t>即可同时满足</a:t>
            </a:r>
            <a:endParaRPr lang="zh-TW" altLang="en-US" sz="3200" dirty="0">
              <a:latin typeface="Arial" panose="020B0604020202020204" pitchFamily="34" charset="0"/>
            </a:endParaRPr>
          </a:p>
        </p:txBody>
      </p:sp>
      <p:sp>
        <p:nvSpPr>
          <p:cNvPr id="48141" name="Text Box 13"/>
          <p:cNvSpPr txBox="1"/>
          <p:nvPr/>
        </p:nvSpPr>
        <p:spPr>
          <a:xfrm>
            <a:off x="639763" y="4560888"/>
            <a:ext cx="7680325" cy="2227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eg.</a:t>
            </a:r>
            <a:r>
              <a:rPr lang="en-US" altLang="zh-TW" sz="2800" dirty="0">
                <a:latin typeface="Arial" panose="020B0604020202020204" pitchFamily="34" charset="0"/>
              </a:rPr>
              <a:t>  Let 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</a:rPr>
              <a:t> = {1,2,3}</a:t>
            </a:r>
            <a:r>
              <a:rPr lang="en-US" altLang="zh-TW" sz="2800" dirty="0">
                <a:latin typeface="Arial" panose="020B0604020202020204" pitchFamily="34" charset="0"/>
              </a:rPr>
              <a:t>, give a relation 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dirty="0">
                <a:latin typeface="Arial" panose="020B0604020202020204" pitchFamily="34" charset="0"/>
              </a:rPr>
              <a:t> on 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Arial" panose="020B0604020202020204" pitchFamily="34" charset="0"/>
              </a:rPr>
              <a:t> s.t.</a:t>
            </a:r>
            <a:endParaRPr lang="en-US" altLang="zh-TW" sz="2800" dirty="0">
              <a:latin typeface="Arial" panose="020B0604020202020204" pitchFamily="34" charset="0"/>
            </a:endParaRPr>
          </a:p>
          <a:p>
            <a:r>
              <a:rPr lang="en-US" altLang="zh-TW" sz="2800" dirty="0">
                <a:latin typeface="Arial" panose="020B0604020202020204" pitchFamily="34" charset="0"/>
              </a:rPr>
              <a:t>       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dirty="0">
                <a:latin typeface="Arial" panose="020B0604020202020204" pitchFamily="34" charset="0"/>
              </a:rPr>
              <a:t> is both symmetric and antisymmetric, but</a:t>
            </a:r>
            <a:endParaRPr lang="en-US" altLang="zh-TW" sz="2800" dirty="0">
              <a:latin typeface="Arial" panose="020B0604020202020204" pitchFamily="34" charset="0"/>
            </a:endParaRPr>
          </a:p>
          <a:p>
            <a:r>
              <a:rPr lang="en-US" altLang="zh-TW" sz="2800" dirty="0">
                <a:latin typeface="Arial" panose="020B0604020202020204" pitchFamily="34" charset="0"/>
              </a:rPr>
              <a:t>       not reflexive.</a:t>
            </a:r>
            <a:endParaRPr lang="en-US" altLang="zh-TW" sz="2800" dirty="0">
              <a:latin typeface="Arial" panose="020B0604020202020204" pitchFamily="34" charset="0"/>
            </a:endParaRPr>
          </a:p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Sol :</a:t>
            </a:r>
            <a:r>
              <a:rPr lang="en-US" altLang="zh-TW" sz="2800" dirty="0">
                <a:latin typeface="Arial" panose="020B0604020202020204" pitchFamily="34" charset="0"/>
              </a:rPr>
              <a:t> </a:t>
            </a:r>
            <a:endParaRPr lang="en-US" altLang="zh-TW" sz="2800" dirty="0">
              <a:latin typeface="Arial" panose="020B0604020202020204" pitchFamily="34" charset="0"/>
            </a:endParaRPr>
          </a:p>
          <a:p>
            <a:r>
              <a:rPr lang="en-US" altLang="zh-TW" sz="2800" dirty="0">
                <a:latin typeface="Arial" panose="020B0604020202020204" pitchFamily="34" charset="0"/>
              </a:rPr>
              <a:t>	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dirty="0">
                <a:latin typeface="Times New Roman" panose="02020603050405020304" pitchFamily="18" charset="0"/>
              </a:rPr>
              <a:t> = { (1,1),(2,2) }</a:t>
            </a:r>
            <a:endParaRPr lang="en-US" altLang="zh-TW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41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41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>
                                            <p:txEl>
                                              <p:charRg st="50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141">
                                            <p:txEl>
                                              <p:charRg st="50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41">
                                            <p:txEl>
                                              <p:charRg st="50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>
                                            <p:txEl>
                                              <p:charRg st="100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141">
                                            <p:txEl>
                                              <p:charRg st="100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141">
                                            <p:txEl>
                                              <p:charRg st="100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>
                                            <p:txEl>
                                              <p:charRg st="122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141">
                                            <p:txEl>
                                              <p:charRg st="122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141">
                                            <p:txEl>
                                              <p:charRg st="122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>
                                            <p:txEl>
                                              <p:charRg st="129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41">
                                            <p:txEl>
                                              <p:charRg st="129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41">
                                            <p:txEl>
                                              <p:charRg st="129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投影片編號版面配置區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>
          <a:xfrm>
            <a:off x="304800" y="457200"/>
            <a:ext cx="7543800" cy="205740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TW" sz="3200" b="1" dirty="0">
                <a:solidFill>
                  <a:srgbClr val="FF3300"/>
                </a:solidFill>
              </a:rPr>
              <a:t>Def 5.</a:t>
            </a:r>
            <a:r>
              <a:rPr lang="en-US" altLang="zh-TW" sz="3200" dirty="0"/>
              <a:t> A relation </a:t>
            </a:r>
            <a:r>
              <a:rPr lang="en-US" altLang="zh-TW" sz="3200" b="1" i="1" dirty="0">
                <a:latin typeface="Times New Roman" panose="02020603050405020304" pitchFamily="18" charset="0"/>
              </a:rPr>
              <a:t>R</a:t>
            </a:r>
            <a:r>
              <a:rPr lang="en-US" altLang="zh-TW" sz="3200" dirty="0"/>
              <a:t> on a set </a:t>
            </a:r>
            <a:r>
              <a:rPr lang="en-US" altLang="zh-TW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TW" sz="3200" dirty="0"/>
              <a:t> is called  </a:t>
            </a:r>
            <a:br>
              <a:rPr lang="en-US" altLang="zh-TW" sz="3200" dirty="0"/>
            </a:br>
            <a:r>
              <a:rPr lang="en-US" altLang="zh-TW" sz="3200" dirty="0"/>
              <a:t>       </a:t>
            </a:r>
            <a:r>
              <a:rPr lang="en-US" altLang="zh-TW" sz="3200" dirty="0">
                <a:solidFill>
                  <a:srgbClr val="0066FF"/>
                </a:solidFill>
              </a:rPr>
              <a:t>transitive(</a:t>
            </a:r>
            <a:r>
              <a:rPr lang="zh-CN" altLang="en-US" sz="3200" dirty="0">
                <a:solidFill>
                  <a:srgbClr val="0066FF"/>
                </a:solidFill>
              </a:rPr>
              <a:t>传</a:t>
            </a:r>
            <a:r>
              <a:rPr lang="zh-TW" altLang="en-US" sz="3200" dirty="0">
                <a:solidFill>
                  <a:srgbClr val="0066FF"/>
                </a:solidFill>
              </a:rPr>
              <a:t>递</a:t>
            </a:r>
            <a:r>
              <a:rPr lang="en-US" altLang="zh-TW" sz="3200" dirty="0">
                <a:solidFill>
                  <a:srgbClr val="0066FF"/>
                </a:solidFill>
              </a:rPr>
              <a:t>)</a:t>
            </a:r>
            <a:r>
              <a:rPr lang="en-US" altLang="zh-TW" sz="3200" dirty="0"/>
              <a:t> if </a:t>
            </a:r>
            <a:r>
              <a:rPr lang="en-US" altLang="zh-TW" sz="3200" dirty="0">
                <a:sym typeface="Symbol" panose="05050102010706020507" pitchFamily="18" charset="2"/>
              </a:rPr>
              <a:t>for </a:t>
            </a:r>
            <a:r>
              <a:rPr lang="en-US" altLang="zh-TW" sz="3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TW" sz="3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TW" sz="3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en-US" altLang="zh-TW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3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TW" sz="3200" dirty="0"/>
              <a:t> </a:t>
            </a:r>
            <a:br>
              <a:rPr lang="en-US" altLang="zh-TW" sz="3200" dirty="0"/>
            </a:br>
            <a:r>
              <a:rPr lang="en-US" altLang="zh-TW" sz="3200" dirty="0"/>
              <a:t>       </a:t>
            </a:r>
            <a:r>
              <a:rPr lang="en-US" altLang="zh-TW" sz="3200" b="1" dirty="0">
                <a:latin typeface="Times New Roman" panose="02020603050405020304" pitchFamily="18" charset="0"/>
              </a:rPr>
              <a:t>(</a:t>
            </a:r>
            <a:r>
              <a:rPr lang="en-US" altLang="zh-TW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TW" sz="3200" b="1" dirty="0">
                <a:latin typeface="Times New Roman" panose="02020603050405020304" pitchFamily="18" charset="0"/>
              </a:rPr>
              <a:t>, </a:t>
            </a:r>
            <a:r>
              <a:rPr lang="en-US" altLang="zh-TW" sz="3200" b="1" i="1" dirty="0">
                <a:latin typeface="Times New Roman" panose="02020603050405020304" pitchFamily="18" charset="0"/>
              </a:rPr>
              <a:t>b</a:t>
            </a:r>
            <a:r>
              <a:rPr lang="en-US" altLang="zh-TW" sz="3200" b="1" dirty="0">
                <a:latin typeface="Times New Roman" panose="02020603050405020304" pitchFamily="18" charset="0"/>
              </a:rPr>
              <a:t>)</a:t>
            </a:r>
            <a:r>
              <a:rPr lang="en-US" altLang="zh-TW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3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3200" dirty="0">
                <a:sym typeface="Symbol" panose="05050102010706020507" pitchFamily="18" charset="2"/>
              </a:rPr>
              <a:t> and </a:t>
            </a:r>
            <a:r>
              <a:rPr lang="en-US" altLang="zh-TW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3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TW" sz="3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TW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altLang="zh-TW" sz="3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3200" dirty="0">
                <a:sym typeface="Symbol" panose="05050102010706020507" pitchFamily="18" charset="2"/>
              </a:rPr>
              <a:t>  </a:t>
            </a:r>
            <a:r>
              <a:rPr lang="en-US" altLang="zh-TW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3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TW" sz="3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TW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altLang="zh-TW" sz="3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3200" dirty="0">
                <a:sym typeface="Symbol" panose="05050102010706020507" pitchFamily="18" charset="2"/>
              </a:rPr>
              <a:t>.</a:t>
            </a:r>
            <a:endParaRPr lang="en-US" altLang="zh-TW" sz="3200" dirty="0">
              <a:sym typeface="Symbol" panose="05050102010706020507" pitchFamily="18" charset="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1000" y="2971800"/>
            <a:ext cx="8153400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Wingdings" panose="05000000000000000000" pitchFamily="2" charset="2"/>
            </a:pPr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Example 15.</a:t>
            </a:r>
            <a:r>
              <a:rPr lang="en-US" altLang="zh-TW" sz="2800" dirty="0">
                <a:latin typeface="Arial" panose="020B0604020202020204" pitchFamily="34" charset="0"/>
              </a:rPr>
              <a:t> Is the “divides” relation on the set of positive integers transitive? 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1000" y="3962400"/>
            <a:ext cx="8382000" cy="1384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Wingdings" panose="05000000000000000000" pitchFamily="2" charset="2"/>
            </a:pPr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Sol :</a:t>
            </a:r>
            <a:r>
              <a:rPr lang="en-US" altLang="zh-TW" sz="2800" dirty="0">
                <a:latin typeface="Arial" panose="020B0604020202020204" pitchFamily="34" charset="0"/>
              </a:rPr>
              <a:t> Suppose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800" dirty="0">
                <a:latin typeface="Arial" panose="020B0604020202020204" pitchFamily="34" charset="0"/>
              </a:rPr>
              <a:t> and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TW" sz="2800" dirty="0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         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TW" sz="2800" dirty="0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          transitive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6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charRg st="26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charRg st="26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1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charRg st="41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charRg st="41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投影片編號版面配置區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99331" name="Text Box 3"/>
          <p:cNvSpPr txBox="1"/>
          <p:nvPr/>
        </p:nvSpPr>
        <p:spPr>
          <a:xfrm>
            <a:off x="228600" y="685800"/>
            <a:ext cx="8535988" cy="58150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Example 13.</a:t>
            </a:r>
            <a:r>
              <a:rPr lang="en-US" altLang="zh-TW" sz="2800" dirty="0">
                <a:latin typeface="Arial" panose="020B0604020202020204" pitchFamily="34" charset="0"/>
              </a:rPr>
              <a:t> Which of the relations in Example 7 are</a:t>
            </a:r>
            <a:endParaRPr lang="en-US" altLang="zh-TW" sz="2800" dirty="0">
              <a:latin typeface="Arial" panose="020B0604020202020204" pitchFamily="34" charset="0"/>
            </a:endParaRPr>
          </a:p>
          <a:p>
            <a:r>
              <a:rPr lang="en-US" altLang="zh-TW" sz="2800" dirty="0">
                <a:latin typeface="Arial" panose="020B0604020202020204" pitchFamily="34" charset="0"/>
              </a:rPr>
              <a:t>                     transitive ?</a:t>
            </a:r>
            <a:endParaRPr lang="en-US" altLang="zh-TW" sz="2800" dirty="0">
              <a:latin typeface="Arial" panose="020B0604020202020204" pitchFamily="34" charset="0"/>
            </a:endParaRPr>
          </a:p>
          <a:p>
            <a:r>
              <a:rPr lang="en-US" altLang="zh-TW" sz="2800" b="1" i="1" dirty="0">
                <a:latin typeface="Times New Roman" panose="02020603050405020304" pitchFamily="18" charset="0"/>
              </a:rPr>
              <a:t>    R</a:t>
            </a:r>
            <a:r>
              <a:rPr lang="en-US" altLang="zh-TW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sz="2800" dirty="0">
                <a:latin typeface="Times New Roman" panose="02020603050405020304" pitchFamily="18" charset="0"/>
              </a:rPr>
              <a:t> = { (1,1), (1,2), (2,1) }</a:t>
            </a:r>
            <a:endParaRPr lang="en-US" altLang="zh-TW" sz="2800" dirty="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TW" sz="2800" dirty="0">
                <a:latin typeface="Times New Roman" panose="02020603050405020304" pitchFamily="18" charset="0"/>
              </a:rPr>
              <a:t>    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TW" sz="2800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TW" sz="2800" dirty="0">
                <a:latin typeface="Times New Roman" panose="02020603050405020304" pitchFamily="18" charset="0"/>
              </a:rPr>
              <a:t> = { (1,1), (1,2), (1,4), (2,1), (2,2), (3,3), (4,1), (4,4) }</a:t>
            </a:r>
            <a:endParaRPr lang="en-US" altLang="zh-TW" sz="2800" dirty="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TW" sz="2800" b="1" i="1" dirty="0">
                <a:latin typeface="Times New Roman" panose="02020603050405020304" pitchFamily="18" charset="0"/>
              </a:rPr>
              <a:t>    R</a:t>
            </a:r>
            <a:r>
              <a:rPr lang="en-US" altLang="zh-TW" sz="2800" b="1" baseline="-25000" dirty="0">
                <a:latin typeface="Times New Roman" panose="02020603050405020304" pitchFamily="18" charset="0"/>
              </a:rPr>
              <a:t>4</a:t>
            </a:r>
            <a:r>
              <a:rPr lang="en-US" altLang="zh-TW" sz="2800" dirty="0">
                <a:latin typeface="Times New Roman" panose="02020603050405020304" pitchFamily="18" charset="0"/>
              </a:rPr>
              <a:t> = { (2,1), (3,1), (3,2), (4,1), (4,2), (4,3) }</a:t>
            </a:r>
            <a:endParaRPr lang="en-US" altLang="zh-TW" sz="2800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endParaRPr lang="en-US" altLang="zh-TW" sz="2800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Sol :</a:t>
            </a:r>
            <a:r>
              <a:rPr lang="en-US" altLang="zh-TW" sz="2800" dirty="0">
                <a:latin typeface="Arial" panose="020B0604020202020204" pitchFamily="34" charset="0"/>
              </a:rPr>
              <a:t> </a:t>
            </a:r>
            <a:endParaRPr lang="en-US" altLang="zh-TW" sz="2800" dirty="0">
              <a:latin typeface="Arial" panose="020B0604020202020204" pitchFamily="34" charset="0"/>
            </a:endParaRPr>
          </a:p>
          <a:p>
            <a:r>
              <a:rPr lang="en-US" altLang="zh-TW" sz="2800" dirty="0">
                <a:latin typeface="Arial" panose="020B0604020202020204" pitchFamily="34" charset="0"/>
              </a:rPr>
              <a:t>    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TW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sz="2800" dirty="0">
                <a:latin typeface="Arial" panose="020B0604020202020204" pitchFamily="34" charset="0"/>
              </a:rPr>
              <a:t> is not transitive since </a:t>
            </a:r>
            <a:br>
              <a:rPr lang="en-US" altLang="zh-TW" sz="2800" dirty="0">
                <a:latin typeface="Arial" panose="020B0604020202020204" pitchFamily="34" charset="0"/>
              </a:rPr>
            </a:br>
            <a:r>
              <a:rPr lang="en-US" altLang="zh-TW" sz="2800" dirty="0">
                <a:latin typeface="Arial" panose="020B0604020202020204" pitchFamily="34" charset="0"/>
              </a:rPr>
              <a:t>            </a:t>
            </a:r>
            <a:r>
              <a:rPr lang="en-US" altLang="zh-TW" sz="2800" dirty="0">
                <a:latin typeface="Times New Roman" panose="02020603050405020304" pitchFamily="18" charset="0"/>
              </a:rPr>
              <a:t>(2,1)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TW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 and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(1,2)  </a:t>
            </a:r>
            <a:r>
              <a:rPr lang="en-US" altLang="zh-TW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 but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(2,2)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  </a:t>
            </a:r>
            <a:r>
              <a:rPr lang="en-US" altLang="zh-TW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sz="2800" dirty="0">
                <a:latin typeface="Times New Roman" panose="02020603050405020304" pitchFamily="18" charset="0"/>
              </a:rPr>
              <a:t>.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en-US" altLang="zh-TW" sz="2800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    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TW" sz="2800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 is not transitive since </a:t>
            </a:r>
            <a:b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           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(2,1) 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TW" sz="2800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 and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(1,4)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  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TW" sz="2800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 but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(2,4)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  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TW" sz="2800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 altLang="zh-TW" sz="2800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en-US" altLang="zh-TW" sz="2800" b="1" i="1" dirty="0">
                <a:latin typeface="Times New Roman" panose="02020603050405020304" pitchFamily="18" charset="0"/>
              </a:rPr>
              <a:t>    R</a:t>
            </a:r>
            <a:r>
              <a:rPr lang="en-US" altLang="zh-TW" sz="2800" b="1" baseline="-25000" dirty="0">
                <a:latin typeface="Times New Roman" panose="02020603050405020304" pitchFamily="18" charset="0"/>
              </a:rPr>
              <a:t>4</a:t>
            </a:r>
            <a:r>
              <a:rPr lang="en-US" altLang="zh-TW" sz="2800" dirty="0">
                <a:latin typeface="Arial" panose="020B0604020202020204" pitchFamily="34" charset="0"/>
              </a:rPr>
              <a:t> is transitive.</a:t>
            </a:r>
            <a:endParaRPr lang="en-US" altLang="zh-TW" sz="2800" dirty="0">
              <a:latin typeface="Arial" panose="020B0604020202020204" pitchFamily="34" charset="0"/>
            </a:endParaRPr>
          </a:p>
          <a:p>
            <a:endParaRPr lang="en-US" altLang="zh-TW" sz="28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charRg st="249" end="3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1">
                                            <p:txEl>
                                              <p:charRg st="249" end="3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1">
                                            <p:txEl>
                                              <p:charRg st="249" end="3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charRg st="336" end="4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31">
                                            <p:txEl>
                                              <p:charRg st="336" end="4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331">
                                            <p:txEl>
                                              <p:charRg st="336" end="4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charRg st="422" end="4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331">
                                            <p:txEl>
                                              <p:charRg st="422" end="4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331">
                                            <p:txEl>
                                              <p:charRg st="422" end="4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投影片編號版面配置區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18435" name="矩形 3"/>
          <p:cNvSpPr/>
          <p:nvPr/>
        </p:nvSpPr>
        <p:spPr>
          <a:xfrm>
            <a:off x="381000" y="762000"/>
            <a:ext cx="8153400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Wingdings" panose="05000000000000000000" pitchFamily="2" charset="2"/>
            </a:pPr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Example 16.</a:t>
            </a:r>
            <a:r>
              <a:rPr lang="en-US" altLang="zh-TW" sz="2800" dirty="0">
                <a:latin typeface="Arial" panose="020B0604020202020204" pitchFamily="34" charset="0"/>
              </a:rPr>
              <a:t> How many reflexive relation are there on a set with </a:t>
            </a:r>
            <a:r>
              <a:rPr lang="en-US" altLang="zh-TW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dirty="0">
                <a:latin typeface="Arial" panose="020B0604020202020204" pitchFamily="34" charset="0"/>
              </a:rPr>
              <a:t> elements? 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200" y="1752600"/>
            <a:ext cx="8382000" cy="1816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Wingdings" panose="05000000000000000000" pitchFamily="2" charset="2"/>
            </a:pPr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Sol :</a:t>
            </a:r>
            <a:r>
              <a:rPr lang="en-US" altLang="zh-TW" sz="2800" dirty="0">
                <a:latin typeface="Arial" panose="020B0604020202020204" pitchFamily="34" charset="0"/>
              </a:rPr>
              <a:t> A relation </a:t>
            </a:r>
            <a:r>
              <a:rPr lang="en-US" altLang="zh-TW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800" dirty="0">
                <a:latin typeface="Arial" panose="020B0604020202020204" pitchFamily="34" charset="0"/>
              </a:rPr>
              <a:t> on a set </a:t>
            </a:r>
            <a:r>
              <a:rPr lang="en-US" altLang="zh-TW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Arial" panose="020B0604020202020204" pitchFamily="34" charset="0"/>
              </a:rPr>
              <a:t> is a subset of </a:t>
            </a:r>
            <a:r>
              <a:rPr lang="en-US" altLang="zh-TW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zh-TW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 altLang="zh-TW" sz="2800" dirty="0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          </a:t>
            </a:r>
            <a:r>
              <a:rPr lang="en-US" altLang="zh-TW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zh-TW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has </a:t>
            </a:r>
            <a:r>
              <a:rPr lang="en-US" altLang="zh-TW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800" dirty="0">
                <a:latin typeface="Arial" panose="020B0604020202020204" pitchFamily="34" charset="0"/>
              </a:rPr>
              <a:t> elements</a:t>
            </a:r>
            <a:endParaRPr lang="en-US" altLang="zh-TW" sz="2800" dirty="0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          </a:t>
            </a:r>
            <a:r>
              <a:rPr lang="en-US" altLang="zh-TW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TW" sz="2800" dirty="0">
                <a:latin typeface="Arial" panose="020B0604020202020204" pitchFamily="34" charset="0"/>
              </a:rPr>
              <a:t>contains</a:t>
            </a:r>
            <a:r>
              <a:rPr lang="en-US" altLang="zh-TW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a,a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TW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since</a:t>
            </a:r>
            <a:r>
              <a:rPr lang="en-US" altLang="zh-TW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TW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800" dirty="0">
                <a:latin typeface="Arial" panose="020B0604020202020204" pitchFamily="34" charset="0"/>
              </a:rPr>
              <a:t>is</a:t>
            </a:r>
            <a:r>
              <a:rPr lang="en-US" altLang="zh-TW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Arial" panose="020B0604020202020204" pitchFamily="34" charset="0"/>
              </a:rPr>
              <a:t>reflexive</a:t>
            </a:r>
            <a:endParaRPr lang="en-US" altLang="zh-TW" sz="2800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</a:pP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          There are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TW" sz="28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7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800" baseline="30000" dirty="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lang="en-US" altLang="zh-TW" sz="28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TW" sz="2800" dirty="0">
                <a:latin typeface="Arial" panose="020B0604020202020204" pitchFamily="34" charset="0"/>
              </a:rPr>
              <a:t>reflexive relations.</a:t>
            </a:r>
            <a:endParaRPr lang="en-US" altLang="zh-TW" sz="2800" b="1" i="1" baseline="30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57200" y="3810000"/>
            <a:ext cx="2220913" cy="46196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Exercise: 7, 43</a:t>
            </a:r>
            <a:endParaRPr lang="zh-TW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50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charRg st="50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charRg st="50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81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charRg st="81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charRg st="81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35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charRg st="135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charRg st="135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投影片編號版面配置區 4"/>
          <p:cNvSpPr txBox="1"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457200"/>
          </a:xfrm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464820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TW" sz="2800" b="1" dirty="0">
                <a:solidFill>
                  <a:srgbClr val="008000"/>
                </a:solidFill>
              </a:rPr>
              <a:t>  Example 17.</a:t>
            </a:r>
            <a:r>
              <a:rPr lang="en-US" altLang="zh-TW" sz="2800" dirty="0"/>
              <a:t>  Let 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</a:rPr>
              <a:t> = {1, 2, 3}</a:t>
            </a:r>
            <a:r>
              <a:rPr lang="en-US" altLang="zh-TW" sz="2800" dirty="0"/>
              <a:t> and 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</a:rPr>
              <a:t> = {1, 2, 3, 4}.</a:t>
            </a:r>
            <a:endParaRPr lang="en-US" altLang="zh-TW" sz="2800" dirty="0"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TW" sz="2800" dirty="0"/>
              <a:t>		The relation 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TW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sz="2800" b="1" dirty="0"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</a:rPr>
              <a:t>= {(1,1), (2,2), (3,3)}</a:t>
            </a:r>
            <a:endParaRPr lang="en-US" altLang="zh-TW" sz="2800" dirty="0"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TW" sz="2800" dirty="0"/>
              <a:t>         and 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sz="2800" dirty="0">
                <a:latin typeface="Times New Roman" panose="02020603050405020304" pitchFamily="18" charset="0"/>
              </a:rPr>
              <a:t> = {(1,1), (1,2), (1,3), (1,4)}</a:t>
            </a:r>
            <a:r>
              <a:rPr lang="en-US" altLang="zh-TW" sz="2800" dirty="0"/>
              <a:t> can be</a:t>
            </a:r>
            <a:endParaRPr lang="en-US" altLang="zh-TW" sz="2800" dirty="0"/>
          </a:p>
          <a:p>
            <a:pPr eaLnBrk="1" hangingPunct="1">
              <a:buNone/>
            </a:pPr>
            <a:r>
              <a:rPr lang="en-US" altLang="zh-TW" sz="2800" dirty="0"/>
              <a:t>         combined to obtain</a:t>
            </a:r>
            <a:endParaRPr lang="en-US" altLang="zh-TW" sz="2800" dirty="0"/>
          </a:p>
          <a:p>
            <a:pPr eaLnBrk="1" hangingPunct="1">
              <a:buNone/>
            </a:pPr>
            <a:r>
              <a:rPr lang="en-US" altLang="zh-TW" sz="2800" dirty="0"/>
              <a:t>      </a:t>
            </a:r>
            <a:r>
              <a:rPr lang="en-US" altLang="zh-TW" sz="2800" i="1" dirty="0"/>
              <a:t> 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TW" sz="2800" b="1" baseline="-25000" dirty="0">
                <a:latin typeface="Times New Roman" panose="02020603050405020304" pitchFamily="18" charset="0"/>
              </a:rPr>
              <a:t>1 </a:t>
            </a:r>
            <a:r>
              <a:rPr lang="en-US" altLang="zh-TW" sz="2800" b="1" dirty="0">
                <a:latin typeface="Times New Roman" panose="02020603050405020304" pitchFamily="18" charset="0"/>
                <a:ea typeface="AR MinchoL JIS" pitchFamily="49" charset="-128"/>
              </a:rPr>
              <a:t>∪ </a:t>
            </a:r>
            <a:r>
              <a:rPr lang="en-US" altLang="zh-TW" sz="2800" b="1" i="1" dirty="0">
                <a:latin typeface="Times New Roman" panose="02020603050405020304" pitchFamily="18" charset="0"/>
                <a:ea typeface="AR MinchoL JIS" pitchFamily="49" charset="-128"/>
              </a:rPr>
              <a:t>R</a:t>
            </a:r>
            <a:r>
              <a:rPr lang="en-US" altLang="zh-TW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sz="2800" dirty="0">
                <a:latin typeface="Times New Roman" panose="02020603050405020304" pitchFamily="18" charset="0"/>
                <a:ea typeface="AR MinchoL JIS" pitchFamily="49" charset="-128"/>
              </a:rPr>
              <a:t> = {(1,1</a:t>
            </a:r>
            <a:r>
              <a:rPr lang="en-US" altLang="zh-TW" sz="2800" dirty="0">
                <a:latin typeface="Times New Roman" panose="02020603050405020304" pitchFamily="18" charset="0"/>
              </a:rPr>
              <a:t>), (2,2), (3,3), (1,2), (1,3), (1,4)}</a:t>
            </a:r>
            <a:r>
              <a:rPr lang="en-US" altLang="zh-TW" sz="2800" dirty="0"/>
              <a:t> </a:t>
            </a:r>
            <a:endParaRPr lang="en-US" altLang="zh-TW" sz="2800" dirty="0">
              <a:latin typeface="Times New Roman" panose="02020603050405020304" pitchFamily="18" charset="0"/>
              <a:ea typeface="AR MinchoL JIS" pitchFamily="49" charset="-128"/>
            </a:endParaRPr>
          </a:p>
          <a:p>
            <a:pPr eaLnBrk="1" hangingPunct="1">
              <a:buNone/>
            </a:pPr>
            <a:r>
              <a:rPr lang="en-US" altLang="zh-TW" sz="2800" dirty="0">
                <a:latin typeface="Times New Roman" panose="02020603050405020304" pitchFamily="18" charset="0"/>
                <a:ea typeface="AR MinchoL JIS" pitchFamily="49" charset="-128"/>
              </a:rPr>
              <a:t>       </a:t>
            </a:r>
            <a:r>
              <a:rPr lang="en-US" altLang="zh-TW" sz="2800" b="1" i="1" dirty="0">
                <a:latin typeface="Times New Roman" panose="02020603050405020304" pitchFamily="18" charset="0"/>
                <a:ea typeface="AR MinchoL JIS" pitchFamily="49" charset="-128"/>
              </a:rPr>
              <a:t>R</a:t>
            </a:r>
            <a:r>
              <a:rPr lang="en-US" altLang="zh-TW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 </a:t>
            </a:r>
            <a:r>
              <a:rPr lang="en-US" altLang="zh-TW" sz="2800" b="1" dirty="0">
                <a:latin typeface="Times New Roman" panose="02020603050405020304" pitchFamily="18" charset="0"/>
                <a:ea typeface="AR MinchoL JIS" pitchFamily="49" charset="-128"/>
              </a:rPr>
              <a:t>∩ </a:t>
            </a:r>
            <a:r>
              <a:rPr lang="en-US" altLang="zh-TW" sz="2800" b="1" i="1" dirty="0">
                <a:latin typeface="Times New Roman" panose="02020603050405020304" pitchFamily="18" charset="0"/>
                <a:ea typeface="AR MinchoL JIS" pitchFamily="49" charset="-128"/>
              </a:rPr>
              <a:t>R</a:t>
            </a:r>
            <a:r>
              <a:rPr lang="en-US" altLang="zh-TW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sz="2800" dirty="0">
                <a:latin typeface="Times New Roman" panose="02020603050405020304" pitchFamily="18" charset="0"/>
                <a:ea typeface="AR MinchoL JIS" pitchFamily="49" charset="-128"/>
              </a:rPr>
              <a:t> = {(1,1)}</a:t>
            </a:r>
            <a:endParaRPr lang="en-US" altLang="zh-TW" sz="2800" dirty="0">
              <a:latin typeface="Times New Roman" panose="02020603050405020304" pitchFamily="18" charset="0"/>
              <a:ea typeface="AR MinchoL JIS" pitchFamily="49" charset="-128"/>
            </a:endParaRPr>
          </a:p>
          <a:p>
            <a:pPr eaLnBrk="1" hangingPunct="1">
              <a:buNone/>
            </a:pPr>
            <a:r>
              <a:rPr lang="en-US" altLang="zh-TW" sz="2800" dirty="0">
                <a:latin typeface="Times New Roman" panose="02020603050405020304" pitchFamily="18" charset="0"/>
                <a:ea typeface="AR MinchoL JIS" pitchFamily="49" charset="-128"/>
              </a:rPr>
              <a:t>       </a:t>
            </a:r>
            <a:r>
              <a:rPr lang="en-US" altLang="zh-TW" sz="2800" b="1" i="1" dirty="0">
                <a:latin typeface="Times New Roman" panose="02020603050405020304" pitchFamily="18" charset="0"/>
                <a:ea typeface="AR MinchoL JIS" pitchFamily="49" charset="-128"/>
              </a:rPr>
              <a:t>R</a:t>
            </a:r>
            <a:r>
              <a:rPr lang="en-US" altLang="zh-TW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sz="2800" b="1" dirty="0">
                <a:latin typeface="Times New Roman" panose="02020603050405020304" pitchFamily="18" charset="0"/>
                <a:ea typeface="AR MinchoL JIS" pitchFamily="49" charset="-128"/>
              </a:rPr>
              <a:t> </a:t>
            </a:r>
            <a:r>
              <a:rPr lang="zh-TW" altLang="en-US" sz="2800" b="1" dirty="0">
                <a:latin typeface="Times New Roman" panose="02020603050405020304" pitchFamily="18" charset="0"/>
              </a:rPr>
              <a:t>－ 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TW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sz="2800" dirty="0">
                <a:latin typeface="Times New Roman" panose="02020603050405020304" pitchFamily="18" charset="0"/>
              </a:rPr>
              <a:t> = {(2,2), (3,3)} </a:t>
            </a:r>
            <a:endParaRPr lang="en-US" altLang="zh-TW" sz="2800" dirty="0"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TW" sz="2800" dirty="0">
                <a:latin typeface="Times New Roman" panose="02020603050405020304" pitchFamily="18" charset="0"/>
              </a:rPr>
              <a:t>       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TW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sz="2800" b="1" dirty="0">
                <a:latin typeface="Times New Roman" panose="02020603050405020304" pitchFamily="18" charset="0"/>
              </a:rPr>
              <a:t> </a:t>
            </a:r>
            <a:r>
              <a:rPr lang="zh-TW" altLang="en-US" sz="2800" b="1" dirty="0">
                <a:latin typeface="Times New Roman" panose="02020603050405020304" pitchFamily="18" charset="0"/>
              </a:rPr>
              <a:t>－ 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TW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sz="2800" dirty="0">
                <a:latin typeface="Times New Roman" panose="02020603050405020304" pitchFamily="18" charset="0"/>
              </a:rPr>
              <a:t> = {(1,2), (1,3), (1,4)}</a:t>
            </a:r>
            <a:endParaRPr lang="en-US" altLang="zh-TW" sz="2800" dirty="0"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TW" sz="2800" dirty="0">
                <a:latin typeface="Times New Roman" panose="02020603050405020304" pitchFamily="18" charset="0"/>
              </a:rPr>
              <a:t>       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TW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 </a:t>
            </a:r>
            <a:r>
              <a:rPr lang="en-US" altLang="zh-TW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= {(2,2), (3,3), (1,2), (1,3), (1,4)}</a:t>
            </a:r>
            <a:endParaRPr lang="en-US" altLang="zh-TW" sz="2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1066800" y="5791200"/>
            <a:ext cx="6096000" cy="690563"/>
            <a:chOff x="672" y="3648"/>
            <a:chExt cx="3840" cy="435"/>
          </a:xfrm>
        </p:grpSpPr>
        <p:sp>
          <p:nvSpPr>
            <p:cNvPr id="19462" name="Text Box 6"/>
            <p:cNvSpPr txBox="1"/>
            <p:nvPr/>
          </p:nvSpPr>
          <p:spPr>
            <a:xfrm>
              <a:off x="672" y="3792"/>
              <a:ext cx="3840" cy="291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rgbClr val="0066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r>
                <a:rPr lang="en-US" altLang="zh-TW" sz="2400" dirty="0">
                  <a:latin typeface="Arial" panose="020B0604020202020204" pitchFamily="34" charset="0"/>
                </a:rPr>
                <a:t>symmetric difference, </a:t>
              </a:r>
              <a:r>
                <a:rPr lang="zh-TW" altLang="en-US" sz="2400" dirty="0">
                  <a:latin typeface="Arial" panose="020B0604020202020204" pitchFamily="34" charset="0"/>
                </a:rPr>
                <a:t>即 </a:t>
              </a:r>
              <a:r>
                <a:rPr lang="en-US" altLang="zh-TW" sz="2400" dirty="0">
                  <a:latin typeface="Arial" panose="020B0604020202020204" pitchFamily="34" charset="0"/>
                </a:rPr>
                <a:t>(</a:t>
              </a:r>
              <a:r>
                <a:rPr lang="en-US" altLang="zh-TW" sz="2400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TW" sz="2400" b="1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TW" sz="2400" dirty="0">
                  <a:latin typeface="Arial" panose="020B0604020202020204" pitchFamily="34" charset="0"/>
                  <a:sym typeface="Symbol" panose="05050102010706020507" pitchFamily="18" charset="2"/>
                </a:rPr>
                <a:t></a:t>
              </a:r>
              <a:r>
                <a:rPr lang="en-US" altLang="zh-TW" sz="2400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TW" sz="2400" b="1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TW" sz="2400" dirty="0">
                  <a:latin typeface="Arial" panose="020B0604020202020204" pitchFamily="34" charset="0"/>
                  <a:sym typeface="Symbol" panose="05050102010706020507" pitchFamily="18" charset="2"/>
                </a:rPr>
                <a:t>) – (</a:t>
              </a:r>
              <a:r>
                <a:rPr lang="en-US" altLang="zh-TW" sz="2400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TW" sz="2400" b="1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TW" sz="2400" dirty="0">
                  <a:latin typeface="Arial" panose="020B0604020202020204" pitchFamily="34" charset="0"/>
                  <a:sym typeface="Symbol" panose="05050102010706020507" pitchFamily="18" charset="2"/>
                </a:rPr>
                <a:t> </a:t>
              </a:r>
              <a:r>
                <a:rPr lang="en-US" altLang="zh-TW" sz="2400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TW" sz="2400" b="1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TW" sz="2400" dirty="0">
                  <a:latin typeface="Arial" panose="020B0604020202020204" pitchFamily="34" charset="0"/>
                  <a:sym typeface="Symbol" panose="05050102010706020507" pitchFamily="18" charset="2"/>
                </a:rPr>
                <a:t>)</a:t>
              </a:r>
              <a:endParaRPr lang="en-US" altLang="zh-TW" sz="2400" dirty="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9463" name="Line 7"/>
            <p:cNvSpPr/>
            <p:nvPr/>
          </p:nvSpPr>
          <p:spPr>
            <a:xfrm flipH="1" flipV="1">
              <a:off x="816" y="3648"/>
              <a:ext cx="48" cy="144"/>
            </a:xfrm>
            <a:prstGeom prst="line">
              <a:avLst/>
            </a:prstGeom>
            <a:ln w="19050" cap="flat" cmpd="sng">
              <a:solidFill>
                <a:srgbClr val="0066FF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9461" name="文字方塊 6"/>
          <p:cNvSpPr txBox="1"/>
          <p:nvPr/>
        </p:nvSpPr>
        <p:spPr>
          <a:xfrm>
            <a:off x="228600" y="533400"/>
            <a:ext cx="4281488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3200" b="1" u="sng" dirty="0">
                <a:solidFill>
                  <a:srgbClr val="008000"/>
                </a:solidFill>
                <a:latin typeface="Arial" panose="020B0604020202020204" pitchFamily="34" charset="0"/>
              </a:rPr>
              <a:t>Combining Relations</a:t>
            </a:r>
            <a:endParaRPr lang="zh-TW" altLang="en-US" sz="3200" b="1" u="sng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179" end="2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charRg st="179" end="2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charRg st="179" end="2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240" end="2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charRg st="240" end="2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charRg st="240" end="2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265" end="2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charRg st="265" end="29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charRg st="265" end="29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298" end="3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7">
                                            <p:txEl>
                                              <p:charRg st="298" end="3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7">
                                            <p:txEl>
                                              <p:charRg st="298" end="3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337" end="3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7">
                                            <p:txEl>
                                              <p:charRg st="337" end="3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7">
                                            <p:txEl>
                                              <p:charRg st="337" end="3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投影片編號版面配置區 4"/>
          <p:cNvSpPr txBox="1"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457200"/>
          </a:xfrm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2667000"/>
          </a:xfrm>
          <a:ln>
            <a:solidFill>
              <a:schemeClr val="tx1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TW" sz="2800" b="1" dirty="0">
                <a:solidFill>
                  <a:srgbClr val="008000"/>
                </a:solidFill>
              </a:rPr>
              <a:t>  </a:t>
            </a:r>
            <a:r>
              <a:rPr lang="en-US" altLang="zh-TW" sz="2800" b="1" dirty="0">
                <a:solidFill>
                  <a:srgbClr val="FF0000"/>
                </a:solidFill>
              </a:rPr>
              <a:t>Def 6.</a:t>
            </a:r>
            <a:r>
              <a:rPr lang="en-US" altLang="zh-TW" sz="2800" dirty="0">
                <a:solidFill>
                  <a:srgbClr val="FF0000"/>
                </a:solidFill>
              </a:rPr>
              <a:t>  </a:t>
            </a:r>
            <a:r>
              <a:rPr lang="en-US" altLang="zh-TW" sz="2800" dirty="0"/>
              <a:t>Let 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R </a:t>
            </a:r>
            <a:r>
              <a:rPr lang="en-US" altLang="zh-TW" sz="2800" dirty="0"/>
              <a:t>be a relation from a set 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/>
              <a:t> to a set 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TW" sz="2800" dirty="0"/>
              <a:t> and 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TW" sz="2800" dirty="0"/>
              <a:t> a relation from 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TW" sz="2800" dirty="0"/>
              <a:t> to a set 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TW" sz="2800" dirty="0"/>
              <a:t>. The </a:t>
            </a:r>
            <a:r>
              <a:rPr lang="en-US" altLang="zh-TW" sz="2800" dirty="0">
                <a:solidFill>
                  <a:srgbClr val="3333CC"/>
                </a:solidFill>
              </a:rPr>
              <a:t>composite (</a:t>
            </a:r>
            <a:r>
              <a:rPr lang="zh-TW" altLang="en-US" sz="2800" dirty="0">
                <a:solidFill>
                  <a:srgbClr val="3333CC"/>
                </a:solidFill>
              </a:rPr>
              <a:t>合成</a:t>
            </a:r>
            <a:r>
              <a:rPr lang="en-US" altLang="zh-TW" sz="2800" dirty="0">
                <a:solidFill>
                  <a:srgbClr val="3333CC"/>
                </a:solidFill>
              </a:rPr>
              <a:t>) of </a:t>
            </a:r>
            <a:r>
              <a:rPr lang="en-US" altLang="zh-TW" sz="2800" b="1" i="1" dirty="0">
                <a:solidFill>
                  <a:srgbClr val="3333CC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TW" sz="2800" dirty="0">
                <a:solidFill>
                  <a:srgbClr val="3333CC"/>
                </a:solidFill>
              </a:rPr>
              <a:t> and </a:t>
            </a:r>
            <a:r>
              <a:rPr lang="en-US" altLang="zh-TW" sz="2800" b="1" i="1" dirty="0">
                <a:solidFill>
                  <a:srgbClr val="3333CC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TW" sz="2800" dirty="0">
                <a:solidFill>
                  <a:srgbClr val="3333CC"/>
                </a:solidFill>
              </a:rPr>
              <a:t> </a:t>
            </a:r>
            <a:r>
              <a:rPr lang="en-US" altLang="zh-TW" sz="2800" dirty="0"/>
              <a:t>is the relation consisting of ordered pairs (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/>
              <a:t>,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TW" sz="2800" dirty="0"/>
              <a:t>), where 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sym typeface="Symbol" panose="05050102010706020507" pitchFamily="18" charset="2"/>
              </a:rPr>
              <a:t></a:t>
            </a:r>
            <a:r>
              <a:rPr lang="en-US" altLang="zh-TW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dirty="0">
                <a:sym typeface="Symbol" panose="05050102010706020507" pitchFamily="18" charset="2"/>
              </a:rPr>
              <a:t>, </a:t>
            </a:r>
            <a:r>
              <a:rPr lang="en-US" altLang="zh-TW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TW" sz="2800" dirty="0">
                <a:sym typeface="Symbol" panose="05050102010706020507" pitchFamily="18" charset="2"/>
              </a:rPr>
              <a:t></a:t>
            </a:r>
            <a:r>
              <a:rPr lang="en-US" altLang="zh-TW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TW" sz="2800" dirty="0">
                <a:sym typeface="Symbol" panose="05050102010706020507" pitchFamily="18" charset="2"/>
              </a:rPr>
              <a:t>, and for which there exists an element </a:t>
            </a:r>
            <a:r>
              <a:rPr lang="en-US" altLang="zh-TW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800" dirty="0">
                <a:sym typeface="Symbol" panose="05050102010706020507" pitchFamily="18" charset="2"/>
              </a:rPr>
              <a:t></a:t>
            </a:r>
            <a:r>
              <a:rPr lang="en-US" altLang="zh-TW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800" dirty="0">
                <a:sym typeface="Symbol" panose="05050102010706020507" pitchFamily="18" charset="2"/>
              </a:rPr>
              <a:t> such that (</a:t>
            </a:r>
            <a:r>
              <a:rPr lang="en-US" altLang="zh-TW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dirty="0">
                <a:sym typeface="Symbol" panose="05050102010706020507" pitchFamily="18" charset="2"/>
              </a:rPr>
              <a:t>,</a:t>
            </a:r>
            <a:r>
              <a:rPr lang="en-US" altLang="zh-TW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800" dirty="0">
                <a:sym typeface="Symbol" panose="05050102010706020507" pitchFamily="18" charset="2"/>
              </a:rPr>
              <a:t>)</a:t>
            </a:r>
            <a:r>
              <a:rPr lang="en-US" altLang="zh-TW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800" dirty="0">
                <a:sym typeface="Symbol" panose="05050102010706020507" pitchFamily="18" charset="2"/>
              </a:rPr>
              <a:t> and (</a:t>
            </a:r>
            <a:r>
              <a:rPr lang="en-US" altLang="zh-TW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800" dirty="0">
                <a:sym typeface="Symbol" panose="05050102010706020507" pitchFamily="18" charset="2"/>
              </a:rPr>
              <a:t>,</a:t>
            </a:r>
            <a:r>
              <a:rPr lang="en-US" altLang="zh-TW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TW" sz="2800" dirty="0">
                <a:sym typeface="Symbol" panose="05050102010706020507" pitchFamily="18" charset="2"/>
              </a:rPr>
              <a:t>)</a:t>
            </a:r>
            <a:r>
              <a:rPr lang="en-US" altLang="zh-TW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TW" sz="2800" dirty="0">
                <a:sym typeface="Symbol" panose="05050102010706020507" pitchFamily="18" charset="2"/>
              </a:rPr>
              <a:t>. We denote the composite of </a:t>
            </a:r>
            <a:r>
              <a:rPr lang="en-US" altLang="zh-TW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800" dirty="0">
                <a:sym typeface="Symbol" panose="05050102010706020507" pitchFamily="18" charset="2"/>
              </a:rPr>
              <a:t> and </a:t>
            </a:r>
            <a:r>
              <a:rPr lang="en-US" altLang="zh-TW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TW" sz="2800" dirty="0">
                <a:sym typeface="Symbol" panose="05050102010706020507" pitchFamily="18" charset="2"/>
              </a:rPr>
              <a:t> by </a:t>
            </a:r>
            <a:r>
              <a:rPr lang="en-US" altLang="zh-TW" sz="2800" b="1" i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en-US" altLang="zh-TW" sz="2800" dirty="0">
                <a:solidFill>
                  <a:srgbClr val="3333CC"/>
                </a:solidFill>
                <a:sym typeface="Symbol" panose="05050102010706020507" pitchFamily="18" charset="2"/>
              </a:rPr>
              <a:t></a:t>
            </a:r>
            <a:r>
              <a:rPr lang="en-US" altLang="zh-TW" sz="2800" b="1" i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800" dirty="0">
                <a:sym typeface="Symbol" panose="05050102010706020507" pitchFamily="18" charset="2"/>
              </a:rPr>
              <a:t>.</a:t>
            </a:r>
            <a:endParaRPr lang="en-US" altLang="zh-TW" sz="2800" dirty="0">
              <a:sym typeface="Symbol" panose="05050102010706020507" pitchFamily="18" charset="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2400" y="3505200"/>
            <a:ext cx="8763000" cy="2246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Example 20.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What is the composite of relations </a:t>
            </a:r>
            <a:r>
              <a:rPr kumimoji="1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/>
              </a:rPr>
              <a:t>R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and </a:t>
            </a:r>
            <a:r>
              <a:rPr kumimoji="1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/>
              </a:rPr>
              <a:t>S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, where </a:t>
            </a:r>
            <a:r>
              <a:rPr kumimoji="1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/>
              </a:rPr>
              <a:t>R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is the relation from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/>
              </a:rPr>
              <a:t>{1, 2, 3}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 to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/>
              </a:rPr>
              <a:t>{1, 2, 3, 4}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with </a:t>
            </a:r>
            <a:r>
              <a:rPr kumimoji="1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/>
              </a:rPr>
              <a:t>R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/>
              </a:rPr>
              <a:t>=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/>
              </a:rPr>
              <a:t>{(1, 1), (1, 4), (2, 3), (3, 1), (3, 4)}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and</a:t>
            </a:r>
            <a:r>
              <a:rPr kumimoji="1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/>
              </a:rPr>
              <a:t> S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is the relation from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/>
              </a:rPr>
              <a:t>{1, 2, 3, 4}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to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/>
              </a:rPr>
              <a:t>{0, 1, 2}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 with </a:t>
            </a:r>
            <a:r>
              <a:rPr kumimoji="1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/>
              </a:rPr>
              <a:t>S 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/>
              </a:rPr>
              <a:t>=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/>
              </a:rPr>
              <a:t>{(1, 0), </a:t>
            </a:r>
            <a:b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/>
              </a:rPr>
            </a:b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/>
              </a:rPr>
              <a:t>(2, 0), (3, 1), (3, 2), (4, 1)}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?</a:t>
            </a:r>
            <a:endParaRPr kumimoji="1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2400" y="5791200"/>
            <a:ext cx="8763000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Sol. </a:t>
            </a:r>
            <a:r>
              <a:rPr kumimoji="1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  <a:sym typeface="Symbol" panose="05050102010706020507"/>
              </a:rPr>
              <a:t>S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  <a:sym typeface="Symbol" panose="05050102010706020507"/>
              </a:rPr>
              <a:t></a:t>
            </a:r>
            <a:r>
              <a:rPr kumimoji="1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  <a:sym typeface="Symbol" panose="05050102010706020507"/>
              </a:rPr>
              <a:t>R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 is the relation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  <a:sym typeface="Symbol" panose="05050102010706020507"/>
              </a:rPr>
              <a:t>from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  <a:sym typeface="Symbol" panose="05050102010706020507"/>
              </a:rPr>
              <a:t>{1, 2, 3}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  <a:sym typeface="Symbol" panose="05050102010706020507"/>
              </a:rPr>
              <a:t> to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  <a:sym typeface="Symbol" panose="05050102010706020507"/>
              </a:rPr>
              <a:t>{0, 1, 2}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with</a:t>
            </a:r>
            <a:b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</a:b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  <a:sym typeface="Symbol" panose="05050102010706020507"/>
              </a:rPr>
              <a:t> </a:t>
            </a:r>
            <a:r>
              <a:rPr kumimoji="1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  <a:sym typeface="Symbol" panose="05050102010706020507"/>
              </a:rPr>
              <a:t>S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  <a:sym typeface="Symbol" panose="05050102010706020507"/>
              </a:rPr>
              <a:t></a:t>
            </a:r>
            <a:r>
              <a:rPr kumimoji="1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  <a:sym typeface="Symbol" panose="05050102010706020507"/>
              </a:rPr>
              <a:t>R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  <a:sym typeface="Symbol" panose="05050102010706020507"/>
              </a:rPr>
              <a:t>= {(1, 0), (1,1), (2, 1), (2, 2), (3, 0), (3, 1)}.</a:t>
            </a:r>
            <a:endParaRPr kumimoji="1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投影片編號版面配置區 4"/>
          <p:cNvSpPr txBox="1"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457200"/>
          </a:xfrm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8763000" cy="1384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Def 7.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Let </a:t>
            </a:r>
            <a:r>
              <a:rPr kumimoji="1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R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 be a relation on the set </a:t>
            </a:r>
            <a:r>
              <a:rPr kumimoji="1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A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. </a:t>
            </a:r>
            <a:b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</a:b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The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powers </a:t>
            </a:r>
            <a:r>
              <a:rPr kumimoji="1" lang="en-US" altLang="zh-TW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R</a:t>
            </a:r>
            <a:r>
              <a:rPr kumimoji="1" lang="en-US" altLang="zh-TW" sz="2800" b="1" i="1" u="none" strike="noStrike" kern="1200" cap="none" spc="0" normalizeH="0" baseline="3000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n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, </a:t>
            </a:r>
            <a:r>
              <a:rPr kumimoji="1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n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= 1, 2, 3, …,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are defined recursively by </a:t>
            </a:r>
            <a:r>
              <a:rPr kumimoji="1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R</a:t>
            </a:r>
            <a:r>
              <a:rPr kumimoji="1" lang="en-US" altLang="zh-TW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 = </a:t>
            </a:r>
            <a:r>
              <a:rPr kumimoji="1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R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 and </a:t>
            </a:r>
            <a:r>
              <a:rPr kumimoji="1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R</a:t>
            </a:r>
            <a:r>
              <a:rPr kumimoji="1" lang="en-US" altLang="zh-TW" sz="2800" b="1" i="1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n</a:t>
            </a:r>
            <a:r>
              <a:rPr kumimoji="1" lang="en-US" altLang="zh-TW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+1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= </a:t>
            </a:r>
            <a:r>
              <a:rPr kumimoji="1" lang="en-US" altLang="zh-TW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R</a:t>
            </a:r>
            <a:r>
              <a:rPr kumimoji="1" lang="en-US" altLang="zh-TW" sz="2800" b="1" i="1" u="none" strike="noStrike" kern="1200" cap="none" spc="0" normalizeH="0" baseline="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n</a:t>
            </a:r>
            <a:r>
              <a:rPr kumimoji="1" lang="en-US" altLang="zh-TW" sz="2800" b="1" i="1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</a:t>
            </a:r>
            <a:r>
              <a:rPr kumimoji="1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R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. </a:t>
            </a:r>
            <a:endParaRPr kumimoji="1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2400" y="3200400"/>
            <a:ext cx="87630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Sol. </a:t>
            </a:r>
            <a:r>
              <a:rPr kumimoji="1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R</a:t>
            </a:r>
            <a:r>
              <a:rPr kumimoji="1" lang="en-US" altLang="zh-TW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2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/>
              </a:rPr>
              <a:t>=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/>
              </a:rPr>
              <a:t> </a:t>
            </a:r>
            <a:r>
              <a:rPr kumimoji="1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  <a:sym typeface="Symbol" panose="05050102010706020507"/>
              </a:rPr>
              <a:t>R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  <a:sym typeface="Symbol" panose="05050102010706020507"/>
              </a:rPr>
              <a:t></a:t>
            </a:r>
            <a:r>
              <a:rPr kumimoji="1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  <a:sym typeface="Symbol" panose="05050102010706020507"/>
              </a:rPr>
              <a:t>R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  <a:sym typeface="Symbol" panose="05050102010706020507"/>
              </a:rPr>
              <a:t>= {(1, 1), (2, 1), (3, 1), (4, 2)}.</a:t>
            </a:r>
            <a:endParaRPr kumimoji="1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anose="02020500000000000000" pitchFamily="18" charset="-120"/>
              <a:cs typeface="+mn-cs"/>
              <a:sym typeface="Symbol" panose="05050102010706020507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8600" y="2209800"/>
            <a:ext cx="8763000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Example 22.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Let </a:t>
            </a:r>
            <a:r>
              <a:rPr kumimoji="1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/>
              </a:rPr>
              <a:t>R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=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/>
              </a:rPr>
              <a:t>{(1, 1), (2, 1), (3, 2), (4, 3)}.</a:t>
            </a:r>
            <a:b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/>
              </a:rPr>
            </a:b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Find the powers </a:t>
            </a:r>
            <a:r>
              <a:rPr kumimoji="1" lang="en-US" altLang="zh-TW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R</a:t>
            </a:r>
            <a:r>
              <a:rPr kumimoji="1" lang="en-US" altLang="zh-TW" sz="2800" b="1" i="1" u="none" strike="noStrike" kern="1200" cap="none" spc="0" normalizeH="0" baseline="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n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, </a:t>
            </a:r>
            <a:r>
              <a:rPr kumimoji="1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n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=2, 3, 4,….</a:t>
            </a:r>
            <a:endParaRPr kumimoji="1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4400" y="3733800"/>
            <a:ext cx="74676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R</a:t>
            </a:r>
            <a:r>
              <a:rPr kumimoji="1" lang="en-US" altLang="zh-TW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3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/>
              </a:rPr>
              <a:t>=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/>
              </a:rPr>
              <a:t> </a:t>
            </a:r>
            <a:r>
              <a:rPr kumimoji="1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  <a:sym typeface="Symbol" panose="05050102010706020507"/>
              </a:rPr>
              <a:t>R</a:t>
            </a:r>
            <a:r>
              <a:rPr kumimoji="1" lang="en-US" altLang="zh-TW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kumimoji="1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  <a:sym typeface="Symbol" panose="05050102010706020507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  <a:sym typeface="Symbol" panose="05050102010706020507"/>
              </a:rPr>
              <a:t></a:t>
            </a:r>
            <a:r>
              <a:rPr kumimoji="1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  <a:sym typeface="Symbol" panose="05050102010706020507"/>
              </a:rPr>
              <a:t>R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  <a:sym typeface="Symbol" panose="05050102010706020507"/>
              </a:rPr>
              <a:t>= {(1, 1), (2, 1), (3, 1), (4, 1)}.</a:t>
            </a:r>
            <a:endParaRPr kumimoji="1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anose="02020500000000000000" pitchFamily="18" charset="-120"/>
              <a:cs typeface="+mn-cs"/>
              <a:sym typeface="Symbol" panose="05050102010706020507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4400" y="4267200"/>
            <a:ext cx="74676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R</a:t>
            </a:r>
            <a:r>
              <a:rPr kumimoji="1" lang="en-US" altLang="zh-TW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4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/>
              </a:rPr>
              <a:t>=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/>
              </a:rPr>
              <a:t> </a:t>
            </a:r>
            <a:r>
              <a:rPr kumimoji="1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  <a:sym typeface="Symbol" panose="05050102010706020507"/>
              </a:rPr>
              <a:t>R</a:t>
            </a:r>
            <a:r>
              <a:rPr kumimoji="1" lang="en-US" altLang="zh-TW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3</a:t>
            </a:r>
            <a:r>
              <a:rPr kumimoji="1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  <a:sym typeface="Symbol" panose="05050102010706020507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  <a:sym typeface="Symbol" panose="05050102010706020507"/>
              </a:rPr>
              <a:t></a:t>
            </a:r>
            <a:r>
              <a:rPr kumimoji="1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  <a:sym typeface="Symbol" panose="05050102010706020507"/>
              </a:rPr>
              <a:t>R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  <a:sym typeface="Symbol" panose="05050102010706020507"/>
              </a:rPr>
              <a:t>= {(1, 1), (2, 1), (3, 1), (4, 1)} =</a:t>
            </a:r>
            <a:r>
              <a:rPr kumimoji="1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  <a:sym typeface="Symbol" panose="05050102010706020507"/>
              </a:rPr>
              <a:t> R</a:t>
            </a:r>
            <a:r>
              <a:rPr kumimoji="1" lang="en-US" altLang="zh-TW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3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  <a:sym typeface="Symbol" panose="05050102010706020507"/>
              </a:rPr>
              <a:t>.</a:t>
            </a:r>
            <a:endParaRPr kumimoji="1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anose="02020500000000000000" pitchFamily="18" charset="-120"/>
              <a:cs typeface="+mn-cs"/>
              <a:sym typeface="Symbol" panose="05050102010706020507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4400" y="4724400"/>
            <a:ext cx="74676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Therefore </a:t>
            </a:r>
            <a:r>
              <a:rPr kumimoji="1" lang="en-US" altLang="zh-TW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R</a:t>
            </a:r>
            <a:r>
              <a:rPr kumimoji="1" lang="en-US" altLang="zh-TW" sz="2800" b="1" i="1" u="none" strike="noStrike" kern="1200" cap="none" spc="0" normalizeH="0" baseline="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n</a:t>
            </a:r>
            <a:r>
              <a:rPr kumimoji="1" lang="en-US" altLang="zh-TW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/>
              </a:rPr>
              <a:t>=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/>
              </a:rPr>
              <a:t> </a:t>
            </a:r>
            <a:r>
              <a:rPr kumimoji="1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  <a:sym typeface="Symbol" panose="05050102010706020507"/>
              </a:rPr>
              <a:t>R</a:t>
            </a:r>
            <a:r>
              <a:rPr kumimoji="1" lang="en-US" altLang="zh-TW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3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 for</a:t>
            </a:r>
            <a:r>
              <a:rPr kumimoji="1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  <a:sym typeface="Symbol" panose="05050102010706020507"/>
              </a:rPr>
              <a:t> </a:t>
            </a:r>
            <a:r>
              <a:rPr kumimoji="1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n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=4, 5, ….</a:t>
            </a:r>
            <a:endParaRPr kumimoji="1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anose="02020500000000000000" pitchFamily="18" charset="-120"/>
              <a:cs typeface="+mn-cs"/>
              <a:sym typeface="Symbol" panose="05050102010706020507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2400" y="5410200"/>
            <a:ext cx="8763000" cy="954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Thm</a:t>
            </a:r>
            <a:r>
              <a:rPr kumimoji="1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 1.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 The relation </a:t>
            </a:r>
            <a:r>
              <a:rPr kumimoji="1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R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 on a set </a:t>
            </a:r>
            <a:r>
              <a:rPr kumimoji="1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A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 is transitive if and </a:t>
            </a:r>
            <a:b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</a:b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           only if </a:t>
            </a:r>
            <a:r>
              <a:rPr kumimoji="1" lang="en-US" altLang="zh-TW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R</a:t>
            </a:r>
            <a:r>
              <a:rPr kumimoji="1" lang="en-US" altLang="zh-TW" sz="2800" b="1" i="1" u="none" strike="noStrike" kern="1200" cap="none" spc="0" normalizeH="0" baseline="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n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  </a:t>
            </a:r>
            <a:r>
              <a:rPr kumimoji="1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R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 for</a:t>
            </a:r>
            <a:r>
              <a:rPr kumimoji="1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 n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= 1, 2, 3, …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. </a:t>
            </a:r>
            <a:endParaRPr kumimoji="1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010400" y="4876800"/>
            <a:ext cx="1879600" cy="46196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Exercise: 54</a:t>
            </a:r>
            <a:endParaRPr lang="zh-TW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標題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en-US" altLang="zh-TW" dirty="0"/>
              <a:t>9.1 Relations and their properties</a:t>
            </a:r>
            <a:endParaRPr lang="en-US" altLang="zh-TW" dirty="0"/>
          </a:p>
          <a:p>
            <a:r>
              <a:rPr lang="en-US" altLang="zh-TW" dirty="0"/>
              <a:t>9.3 Representing Relations </a:t>
            </a:r>
            <a:endParaRPr lang="en-US" altLang="zh-TW" dirty="0"/>
          </a:p>
          <a:p>
            <a:r>
              <a:rPr lang="en-US" altLang="zh-TW" dirty="0"/>
              <a:t>9.4 Closures of Relations </a:t>
            </a:r>
            <a:endParaRPr lang="en-US" altLang="zh-TW" dirty="0"/>
          </a:p>
          <a:p>
            <a:r>
              <a:rPr lang="en-US" altLang="zh-TW" dirty="0"/>
              <a:t>9.5 Equivalence Relations</a:t>
            </a:r>
            <a:endParaRPr lang="en-US" altLang="zh-TW" dirty="0"/>
          </a:p>
          <a:p>
            <a:r>
              <a:rPr lang="en-US" altLang="zh-TW" dirty="0"/>
              <a:t>9.6 Partial Orderings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100" name="投影片編號版面配置區 3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投影片編號版面配置區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3340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TW" sz="4000" dirty="0"/>
              <a:t>9.3 Representing Relations </a:t>
            </a:r>
            <a:endParaRPr lang="en-US" altLang="zh-TW" sz="4000" dirty="0"/>
          </a:p>
        </p:txBody>
      </p:sp>
      <p:sp>
        <p:nvSpPr>
          <p:cNvPr id="50179" name="Rectangle 3"/>
          <p:cNvSpPr>
            <a:spLocks noGrp="1"/>
          </p:cNvSpPr>
          <p:nvPr>
            <p:ph idx="1"/>
          </p:nvPr>
        </p:nvSpPr>
        <p:spPr>
          <a:xfrm>
            <a:off x="457200" y="2438400"/>
            <a:ext cx="8382000" cy="220980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TW" sz="2800" dirty="0"/>
              <a:t>Suppose that 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dirty="0"/>
              <a:t> is a relation from 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</a:rPr>
              <a:t>={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sz="2800" dirty="0">
                <a:latin typeface="Times New Roman" panose="02020603050405020304" pitchFamily="18" charset="0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sz="2800" dirty="0">
                <a:latin typeface="Times New Roman" panose="02020603050405020304" pitchFamily="18" charset="0"/>
              </a:rPr>
              <a:t>, …, 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i="1" baseline="-25000" dirty="0">
                <a:latin typeface="Times New Roman" panose="02020603050405020304" pitchFamily="18" charset="0"/>
              </a:rPr>
              <a:t>m</a:t>
            </a:r>
            <a:r>
              <a:rPr lang="en-US" altLang="zh-TW" sz="2800" dirty="0">
                <a:latin typeface="Times New Roman" panose="02020603050405020304" pitchFamily="18" charset="0"/>
              </a:rPr>
              <a:t>}</a:t>
            </a:r>
            <a:r>
              <a:rPr lang="en-US" altLang="zh-TW" sz="2800" dirty="0"/>
              <a:t> </a:t>
            </a:r>
            <a:endParaRPr lang="en-US" altLang="zh-TW" sz="2800" dirty="0"/>
          </a:p>
          <a:p>
            <a:pPr eaLnBrk="1" hangingPunct="1">
              <a:buNone/>
            </a:pPr>
            <a:r>
              <a:rPr lang="en-US" altLang="zh-TW" sz="2800" dirty="0"/>
              <a:t>to </a:t>
            </a:r>
            <a:r>
              <a:rPr lang="en-US" altLang="zh-TW" sz="2800" i="1" dirty="0">
                <a:latin typeface="Times New Roman" panose="02020603050405020304" pitchFamily="18" charset="0"/>
              </a:rPr>
              <a:t>B </a:t>
            </a:r>
            <a:r>
              <a:rPr lang="en-US" altLang="zh-TW" sz="2800" dirty="0">
                <a:latin typeface="Times New Roman" panose="02020603050405020304" pitchFamily="18" charset="0"/>
              </a:rPr>
              <a:t>= {</a:t>
            </a:r>
            <a:r>
              <a:rPr lang="en-US" altLang="zh-TW" sz="2800" i="1" dirty="0">
                <a:latin typeface="Times New Roman" panose="02020603050405020304" pitchFamily="18" charset="0"/>
              </a:rPr>
              <a:t>b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sz="2800" dirty="0">
                <a:latin typeface="Times New Roman" panose="02020603050405020304" pitchFamily="18" charset="0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</a:rPr>
              <a:t>b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sz="2800" dirty="0">
                <a:latin typeface="Times New Roman" panose="02020603050405020304" pitchFamily="18" charset="0"/>
              </a:rPr>
              <a:t>,…, </a:t>
            </a:r>
            <a:r>
              <a:rPr lang="en-US" altLang="zh-TW" sz="2800" i="1" dirty="0">
                <a:latin typeface="Times New Roman" panose="02020603050405020304" pitchFamily="18" charset="0"/>
              </a:rPr>
              <a:t>b</a:t>
            </a:r>
            <a:r>
              <a:rPr lang="en-US" altLang="zh-TW" sz="2800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TW" sz="2800" dirty="0">
                <a:latin typeface="Times New Roman" panose="02020603050405020304" pitchFamily="18" charset="0"/>
              </a:rPr>
              <a:t> }.</a:t>
            </a:r>
            <a:endParaRPr lang="en-US" altLang="zh-TW" sz="2800" dirty="0"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TW" sz="2800" dirty="0"/>
              <a:t>The relation 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dirty="0"/>
              <a:t> can be represented by the matrix </a:t>
            </a:r>
            <a:endParaRPr lang="en-US" altLang="zh-TW" sz="2800" dirty="0"/>
          </a:p>
          <a:p>
            <a:pPr eaLnBrk="1" hangingPunct="1">
              <a:buNone/>
            </a:pPr>
            <a:r>
              <a:rPr lang="en-US" altLang="zh-TW" sz="2800" i="1" dirty="0">
                <a:solidFill>
                  <a:srgbClr val="0066FF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TW" sz="2800" i="1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R </a:t>
            </a:r>
            <a:r>
              <a:rPr lang="en-US" altLang="zh-TW" sz="2800" dirty="0">
                <a:solidFill>
                  <a:srgbClr val="0066FF"/>
                </a:solidFill>
                <a:latin typeface="Times New Roman" panose="02020603050405020304" pitchFamily="18" charset="0"/>
              </a:rPr>
              <a:t>= [</a:t>
            </a:r>
            <a:r>
              <a:rPr lang="en-US" altLang="zh-TW" sz="2800" i="1" dirty="0">
                <a:solidFill>
                  <a:srgbClr val="0066FF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TW" sz="2800" i="1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ij</a:t>
            </a:r>
            <a:r>
              <a:rPr lang="en-US" altLang="zh-TW" sz="2800" dirty="0">
                <a:solidFill>
                  <a:srgbClr val="0066FF"/>
                </a:solidFill>
                <a:latin typeface="Times New Roman" panose="02020603050405020304" pitchFamily="18" charset="0"/>
              </a:rPr>
              <a:t>]</a:t>
            </a:r>
            <a:r>
              <a:rPr lang="en-US" altLang="zh-TW" sz="2800" dirty="0">
                <a:latin typeface="Times New Roman" panose="02020603050405020304" pitchFamily="18" charset="0"/>
              </a:rPr>
              <a:t>,</a:t>
            </a:r>
            <a:r>
              <a:rPr lang="en-US" altLang="zh-TW" sz="2800" dirty="0"/>
              <a:t> where </a:t>
            </a:r>
            <a:endParaRPr lang="en-US" altLang="zh-TW" sz="2800" dirty="0"/>
          </a:p>
        </p:txBody>
      </p:sp>
      <p:sp>
        <p:nvSpPr>
          <p:cNvPr id="22533" name="Text Box 6"/>
          <p:cNvSpPr txBox="1"/>
          <p:nvPr/>
        </p:nvSpPr>
        <p:spPr>
          <a:xfrm>
            <a:off x="1050925" y="5221288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endParaRPr lang="zh-TW" altLang="zh-TW" dirty="0">
              <a:latin typeface="Arial" panose="020B0604020202020204" pitchFamily="34" charset="0"/>
            </a:endParaRPr>
          </a:p>
        </p:txBody>
      </p:sp>
      <p:grpSp>
        <p:nvGrpSpPr>
          <p:cNvPr id="2" name="Group 19"/>
          <p:cNvGrpSpPr/>
          <p:nvPr/>
        </p:nvGrpSpPr>
        <p:grpSpPr>
          <a:xfrm>
            <a:off x="2286000" y="4648200"/>
            <a:ext cx="3657600" cy="1433513"/>
            <a:chOff x="1440" y="2928"/>
            <a:chExt cx="2304" cy="903"/>
          </a:xfrm>
        </p:grpSpPr>
        <p:sp>
          <p:nvSpPr>
            <p:cNvPr id="22536" name="AutoShape 4"/>
            <p:cNvSpPr/>
            <p:nvPr/>
          </p:nvSpPr>
          <p:spPr>
            <a:xfrm>
              <a:off x="2105" y="3070"/>
              <a:ext cx="167" cy="621"/>
            </a:xfrm>
            <a:prstGeom prst="leftBrace">
              <a:avLst>
                <a:gd name="adj1" fmla="val 30988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537" name="Text Box 7"/>
            <p:cNvSpPr txBox="1"/>
            <p:nvPr/>
          </p:nvSpPr>
          <p:spPr>
            <a:xfrm>
              <a:off x="1440" y="3182"/>
              <a:ext cx="55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800" i="1" dirty="0">
                  <a:latin typeface="Times New Roman" panose="02020603050405020304" pitchFamily="18" charset="0"/>
                </a:rPr>
                <a:t>m</a:t>
              </a:r>
              <a:r>
                <a:rPr lang="en-US" altLang="zh-TW" sz="2800" i="1" baseline="-25000" dirty="0">
                  <a:latin typeface="Times New Roman" panose="02020603050405020304" pitchFamily="18" charset="0"/>
                </a:rPr>
                <a:t>ij</a:t>
              </a:r>
              <a:r>
                <a:rPr lang="en-US" altLang="zh-TW" sz="2800" dirty="0">
                  <a:latin typeface="Arial" panose="020B0604020202020204" pitchFamily="34" charset="0"/>
                </a:rPr>
                <a:t> =</a:t>
              </a:r>
              <a:endParaRPr lang="en-US" altLang="zh-TW" sz="2800" dirty="0">
                <a:latin typeface="Arial" panose="020B0604020202020204" pitchFamily="34" charset="0"/>
              </a:endParaRPr>
            </a:p>
          </p:txBody>
        </p:sp>
        <p:sp>
          <p:nvSpPr>
            <p:cNvPr id="22538" name="Text Box 9"/>
            <p:cNvSpPr txBox="1"/>
            <p:nvPr/>
          </p:nvSpPr>
          <p:spPr>
            <a:xfrm>
              <a:off x="2256" y="2928"/>
              <a:ext cx="1472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800" dirty="0">
                  <a:latin typeface="Times New Roman" panose="02020603050405020304" pitchFamily="18" charset="0"/>
                </a:rPr>
                <a:t>1</a:t>
              </a:r>
              <a:r>
                <a:rPr lang="en-US" altLang="zh-TW" sz="2800" dirty="0">
                  <a:latin typeface="Arial" panose="020B0604020202020204" pitchFamily="34" charset="0"/>
                </a:rPr>
                <a:t>,   if </a:t>
              </a:r>
              <a:r>
                <a:rPr lang="en-US" altLang="zh-TW" sz="2800" dirty="0">
                  <a:latin typeface="Times New Roman" panose="02020603050405020304" pitchFamily="18" charset="0"/>
                </a:rPr>
                <a:t>(</a:t>
              </a:r>
              <a:r>
                <a:rPr lang="en-US" altLang="zh-TW" sz="2800" i="1" dirty="0">
                  <a:latin typeface="Times New Roman" panose="02020603050405020304" pitchFamily="18" charset="0"/>
                </a:rPr>
                <a:t>a</a:t>
              </a:r>
              <a:r>
                <a:rPr lang="en-US" altLang="zh-TW" sz="2800" i="1" baseline="-25000" dirty="0">
                  <a:latin typeface="Times New Roman" panose="02020603050405020304" pitchFamily="18" charset="0"/>
                </a:rPr>
                <a:t>i</a:t>
              </a:r>
              <a:r>
                <a:rPr lang="en-US" altLang="zh-TW" sz="2800" dirty="0">
                  <a:latin typeface="Times New Roman" panose="02020603050405020304" pitchFamily="18" charset="0"/>
                </a:rPr>
                <a:t>,</a:t>
              </a:r>
              <a:r>
                <a:rPr lang="en-US" altLang="zh-TW" sz="2800" i="1" dirty="0">
                  <a:latin typeface="Times New Roman" panose="02020603050405020304" pitchFamily="18" charset="0"/>
                </a:rPr>
                <a:t>b</a:t>
              </a:r>
              <a:r>
                <a:rPr lang="en-US" altLang="zh-TW" sz="2800" i="1" baseline="-25000" dirty="0">
                  <a:latin typeface="Times New Roman" panose="02020603050405020304" pitchFamily="18" charset="0"/>
                </a:rPr>
                <a:t>j</a:t>
              </a:r>
              <a:r>
                <a:rPr lang="en-US" altLang="zh-TW" sz="2800" dirty="0">
                  <a:latin typeface="Times New Roman" panose="02020603050405020304" pitchFamily="18" charset="0"/>
                </a:rPr>
                <a:t>)</a:t>
              </a:r>
              <a:r>
                <a:rPr lang="en-US" altLang="zh-TW" sz="28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</a:t>
              </a:r>
              <a:r>
                <a:rPr lang="en-US" altLang="zh-TW" sz="28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endPara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2539" name="Text Box 11"/>
            <p:cNvSpPr txBox="1"/>
            <p:nvPr/>
          </p:nvSpPr>
          <p:spPr>
            <a:xfrm>
              <a:off x="2208" y="3504"/>
              <a:ext cx="15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TW" sz="2800" dirty="0">
                  <a:latin typeface="Arial" panose="020B0604020202020204" pitchFamily="34" charset="0"/>
                </a:rPr>
                <a:t> </a:t>
              </a:r>
              <a:r>
                <a:rPr lang="en-US" altLang="zh-TW" sz="2800" dirty="0">
                  <a:latin typeface="Times New Roman" panose="02020603050405020304" pitchFamily="18" charset="0"/>
                </a:rPr>
                <a:t>0</a:t>
              </a:r>
              <a:r>
                <a:rPr lang="en-US" altLang="zh-TW" sz="2800" dirty="0">
                  <a:latin typeface="Arial" panose="020B0604020202020204" pitchFamily="34" charset="0"/>
                </a:rPr>
                <a:t>,   if </a:t>
              </a:r>
              <a:r>
                <a:rPr lang="en-US" altLang="zh-TW" sz="2800" dirty="0">
                  <a:latin typeface="Times New Roman" panose="02020603050405020304" pitchFamily="18" charset="0"/>
                </a:rPr>
                <a:t>(</a:t>
              </a:r>
              <a:r>
                <a:rPr lang="en-US" altLang="zh-TW" sz="2800" i="1" dirty="0">
                  <a:latin typeface="Times New Roman" panose="02020603050405020304" pitchFamily="18" charset="0"/>
                </a:rPr>
                <a:t>a</a:t>
              </a:r>
              <a:r>
                <a:rPr lang="en-US" altLang="zh-TW" sz="2800" i="1" baseline="-25000" dirty="0">
                  <a:latin typeface="Times New Roman" panose="02020603050405020304" pitchFamily="18" charset="0"/>
                </a:rPr>
                <a:t>i</a:t>
              </a:r>
              <a:r>
                <a:rPr lang="en-US" altLang="zh-TW" sz="2800" dirty="0">
                  <a:latin typeface="Times New Roman" panose="02020603050405020304" pitchFamily="18" charset="0"/>
                </a:rPr>
                <a:t>,</a:t>
              </a:r>
              <a:r>
                <a:rPr lang="en-US" altLang="zh-TW" sz="2800" i="1" dirty="0">
                  <a:latin typeface="Times New Roman" panose="02020603050405020304" pitchFamily="18" charset="0"/>
                </a:rPr>
                <a:t>b</a:t>
              </a:r>
              <a:r>
                <a:rPr lang="en-US" altLang="zh-TW" sz="2800" i="1" baseline="-25000" dirty="0">
                  <a:latin typeface="Times New Roman" panose="02020603050405020304" pitchFamily="18" charset="0"/>
                </a:rPr>
                <a:t>j</a:t>
              </a:r>
              <a:r>
                <a:rPr lang="en-US" altLang="zh-TW" sz="2800" dirty="0">
                  <a:latin typeface="Times New Roman" panose="02020603050405020304" pitchFamily="18" charset="0"/>
                </a:rPr>
                <a:t>)</a:t>
              </a:r>
              <a:r>
                <a:rPr lang="en-US" altLang="zh-TW" sz="28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R</a:t>
              </a:r>
              <a:endPara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304800" y="1524000"/>
            <a:ext cx="7740650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3200" b="1" u="sng" dirty="0">
                <a:solidFill>
                  <a:srgbClr val="008000"/>
                </a:solidFill>
                <a:latin typeface="Arial" panose="020B0604020202020204" pitchFamily="34" charset="0"/>
              </a:rPr>
              <a:t>Representing Relations using Matrices</a:t>
            </a:r>
            <a:endParaRPr lang="zh-TW" altLang="en-US" sz="3200" b="1" u="sng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9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9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53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179">
                                            <p:txEl>
                                              <p:charRg st="53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179">
                                            <p:txEl>
                                              <p:charRg st="53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77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179">
                                            <p:txEl>
                                              <p:charRg st="77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179">
                                            <p:txEl>
                                              <p:charRg st="77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126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179">
                                            <p:txEl>
                                              <p:charRg st="126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179">
                                            <p:txEl>
                                              <p:charRg st="126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投影片編號版面配置區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67640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TW" sz="2800" b="1" dirty="0">
                <a:solidFill>
                  <a:srgbClr val="008000"/>
                </a:solidFill>
              </a:rPr>
              <a:t>Example 1.</a:t>
            </a:r>
            <a:r>
              <a:rPr lang="en-US" altLang="zh-TW" sz="2800" dirty="0"/>
              <a:t> Suppose that 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A </a:t>
            </a:r>
            <a:r>
              <a:rPr lang="en-US" altLang="zh-TW" sz="2800" b="1" dirty="0">
                <a:latin typeface="Times New Roman" panose="02020603050405020304" pitchFamily="18" charset="0"/>
              </a:rPr>
              <a:t>= {</a:t>
            </a:r>
            <a:r>
              <a:rPr lang="en-US" altLang="zh-TW" sz="2800" dirty="0">
                <a:latin typeface="Times New Roman" panose="02020603050405020304" pitchFamily="18" charset="0"/>
              </a:rPr>
              <a:t>1, 2, 3</a:t>
            </a:r>
            <a:r>
              <a:rPr lang="en-US" altLang="zh-TW" sz="2800" b="1" dirty="0">
                <a:latin typeface="Times New Roman" panose="02020603050405020304" pitchFamily="18" charset="0"/>
              </a:rPr>
              <a:t>}</a:t>
            </a:r>
            <a:r>
              <a:rPr lang="en-US" altLang="zh-TW" sz="2800" dirty="0"/>
              <a:t> and 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B </a:t>
            </a:r>
            <a:r>
              <a:rPr lang="en-US" altLang="zh-TW" sz="2800" b="1" dirty="0">
                <a:latin typeface="Times New Roman" panose="02020603050405020304" pitchFamily="18" charset="0"/>
              </a:rPr>
              <a:t>= {</a:t>
            </a:r>
            <a:r>
              <a:rPr lang="en-US" altLang="zh-TW" sz="2800" dirty="0">
                <a:latin typeface="Times New Roman" panose="02020603050405020304" pitchFamily="18" charset="0"/>
              </a:rPr>
              <a:t>1, 2</a:t>
            </a:r>
            <a:r>
              <a:rPr lang="en-US" altLang="zh-TW" sz="2800" b="1" dirty="0">
                <a:latin typeface="Times New Roman" panose="02020603050405020304" pitchFamily="18" charset="0"/>
              </a:rPr>
              <a:t>}</a:t>
            </a:r>
            <a:br>
              <a:rPr lang="en-US" altLang="zh-TW" sz="2800" dirty="0"/>
            </a:br>
            <a:r>
              <a:rPr lang="en-US" altLang="zh-TW" sz="2800" dirty="0"/>
              <a:t>                    Let 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R </a:t>
            </a:r>
            <a:r>
              <a:rPr lang="en-US" altLang="zh-TW" sz="2800" b="1" dirty="0">
                <a:latin typeface="Times New Roman" panose="02020603050405020304" pitchFamily="18" charset="0"/>
              </a:rPr>
              <a:t>= {(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TW" sz="2800" b="1" dirty="0">
                <a:latin typeface="Times New Roman" panose="02020603050405020304" pitchFamily="18" charset="0"/>
              </a:rPr>
              <a:t>, 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TW" sz="2800" b="1" dirty="0">
                <a:latin typeface="Times New Roman" panose="02020603050405020304" pitchFamily="18" charset="0"/>
              </a:rPr>
              <a:t>) | 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a </a:t>
            </a:r>
            <a:r>
              <a:rPr lang="en-US" altLang="zh-TW" sz="2800" b="1" dirty="0">
                <a:latin typeface="Times New Roman" panose="02020603050405020304" pitchFamily="18" charset="0"/>
              </a:rPr>
              <a:t>&gt; 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TW" sz="2800" b="1" dirty="0">
                <a:latin typeface="Times New Roman" panose="02020603050405020304" pitchFamily="18" charset="0"/>
              </a:rPr>
              <a:t>, 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TW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TW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}.</a:t>
            </a:r>
            <a:br>
              <a:rPr lang="en-US" altLang="zh-TW" sz="2800" dirty="0">
                <a:sym typeface="Symbol" panose="05050102010706020507" pitchFamily="18" charset="2"/>
              </a:rPr>
            </a:br>
            <a:r>
              <a:rPr lang="en-US" altLang="zh-TW" sz="2800" dirty="0">
                <a:sym typeface="Symbol" panose="05050102010706020507" pitchFamily="18" charset="2"/>
              </a:rPr>
              <a:t>                    What is the matrix </a:t>
            </a:r>
            <a:r>
              <a:rPr lang="en-US" altLang="zh-TW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TW" sz="28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800" dirty="0">
                <a:sym typeface="Symbol" panose="05050102010706020507" pitchFamily="18" charset="2"/>
              </a:rPr>
              <a:t> representing </a:t>
            </a:r>
            <a:r>
              <a:rPr lang="en-US" altLang="zh-TW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800" dirty="0">
                <a:sym typeface="Symbol" panose="05050102010706020507" pitchFamily="18" charset="2"/>
              </a:rPr>
              <a:t>?</a:t>
            </a:r>
            <a:endParaRPr lang="en-US" altLang="zh-TW" sz="2800" dirty="0">
              <a:sym typeface="Symbol" panose="05050102010706020507" pitchFamily="18" charset="2"/>
            </a:endParaRPr>
          </a:p>
        </p:txBody>
      </p:sp>
      <p:sp>
        <p:nvSpPr>
          <p:cNvPr id="23556" name="Rectangle 3"/>
          <p:cNvSpPr>
            <a:spLocks noGrp="1"/>
          </p:cNvSpPr>
          <p:nvPr>
            <p:ph type="body" sz="half" idx="1"/>
          </p:nvPr>
        </p:nvSpPr>
        <p:spPr>
          <a:xfrm>
            <a:off x="152400" y="2209800"/>
            <a:ext cx="2057400" cy="914400"/>
          </a:xfrm>
          <a:ln/>
        </p:spPr>
        <p:txBody>
          <a:bodyPr vert="horz" wrap="square" lIns="91440" tIns="45720" rIns="91440" bIns="45720" anchor="t"/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TW" sz="2800" b="1" dirty="0">
                <a:solidFill>
                  <a:srgbClr val="008000"/>
                </a:solidFill>
              </a:rPr>
              <a:t>Sol :</a:t>
            </a:r>
            <a:r>
              <a:rPr lang="en-US" altLang="zh-TW" sz="2800" dirty="0"/>
              <a:t>	</a:t>
            </a:r>
            <a:endParaRPr lang="en-US" altLang="zh-TW" sz="2800" dirty="0"/>
          </a:p>
        </p:txBody>
      </p:sp>
      <p:sp>
        <p:nvSpPr>
          <p:cNvPr id="52238" name="Text Box 14"/>
          <p:cNvSpPr txBox="1"/>
          <p:nvPr/>
        </p:nvSpPr>
        <p:spPr>
          <a:xfrm>
            <a:off x="2827338" y="3886200"/>
            <a:ext cx="3540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0</a:t>
            </a:r>
            <a:endParaRPr lang="en-US" altLang="zh-TW" sz="2400" dirty="0">
              <a:latin typeface="Arial" panose="020B0604020202020204" pitchFamily="34" charset="0"/>
            </a:endParaRPr>
          </a:p>
        </p:txBody>
      </p:sp>
      <p:sp>
        <p:nvSpPr>
          <p:cNvPr id="52239" name="Text Box 15"/>
          <p:cNvSpPr txBox="1"/>
          <p:nvPr/>
        </p:nvSpPr>
        <p:spPr>
          <a:xfrm>
            <a:off x="3733800" y="3886200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0</a:t>
            </a:r>
            <a:endParaRPr lang="en-US" altLang="zh-TW" sz="2400" dirty="0">
              <a:latin typeface="Arial" panose="020B0604020202020204" pitchFamily="34" charset="0"/>
            </a:endParaRPr>
          </a:p>
        </p:txBody>
      </p:sp>
      <p:sp>
        <p:nvSpPr>
          <p:cNvPr id="52240" name="Text Box 16"/>
          <p:cNvSpPr txBox="1"/>
          <p:nvPr/>
        </p:nvSpPr>
        <p:spPr>
          <a:xfrm>
            <a:off x="2803525" y="4522788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1</a:t>
            </a:r>
            <a:endParaRPr lang="en-US" altLang="zh-TW" sz="2400" dirty="0">
              <a:latin typeface="Arial" panose="020B0604020202020204" pitchFamily="34" charset="0"/>
            </a:endParaRPr>
          </a:p>
        </p:txBody>
      </p:sp>
      <p:sp>
        <p:nvSpPr>
          <p:cNvPr id="52242" name="Text Box 18"/>
          <p:cNvSpPr txBox="1"/>
          <p:nvPr/>
        </p:nvSpPr>
        <p:spPr>
          <a:xfrm>
            <a:off x="2819400" y="5153025"/>
            <a:ext cx="354013" cy="4556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1</a:t>
            </a:r>
            <a:endParaRPr lang="en-US" altLang="zh-TW" sz="2400" dirty="0">
              <a:latin typeface="Arial" panose="020B0604020202020204" pitchFamily="34" charset="0"/>
            </a:endParaRPr>
          </a:p>
        </p:txBody>
      </p:sp>
      <p:sp>
        <p:nvSpPr>
          <p:cNvPr id="52243" name="Text Box 19"/>
          <p:cNvSpPr txBox="1"/>
          <p:nvPr/>
        </p:nvSpPr>
        <p:spPr>
          <a:xfrm>
            <a:off x="3702050" y="5149850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1</a:t>
            </a:r>
            <a:endParaRPr lang="en-US" altLang="zh-TW" sz="2400" dirty="0">
              <a:latin typeface="Arial" panose="020B0604020202020204" pitchFamily="34" charset="0"/>
            </a:endParaRPr>
          </a:p>
        </p:txBody>
      </p:sp>
      <p:sp>
        <p:nvSpPr>
          <p:cNvPr id="52244" name="Text Box 20"/>
          <p:cNvSpPr txBox="1"/>
          <p:nvPr/>
        </p:nvSpPr>
        <p:spPr>
          <a:xfrm>
            <a:off x="3711575" y="4518025"/>
            <a:ext cx="352425" cy="4587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0</a:t>
            </a:r>
            <a:endParaRPr lang="en-US" altLang="zh-TW" sz="2400" dirty="0">
              <a:latin typeface="Arial" panose="020B0604020202020204" pitchFamily="34" charset="0"/>
            </a:endParaRPr>
          </a:p>
        </p:txBody>
      </p:sp>
      <p:graphicFrame>
        <p:nvGraphicFramePr>
          <p:cNvPr id="52249" name="Object 25"/>
          <p:cNvGraphicFramePr>
            <a:graphicFrameLocks noChangeAspect="1"/>
          </p:cNvGraphicFramePr>
          <p:nvPr>
            <p:ph sz="half" idx="2"/>
          </p:nvPr>
        </p:nvGraphicFramePr>
        <p:xfrm>
          <a:off x="4876800" y="4114800"/>
          <a:ext cx="2057400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965200" imgH="711200" progId="Equation.3">
                  <p:embed/>
                </p:oleObj>
              </mc:Choice>
              <mc:Fallback>
                <p:oleObj name="" r:id="rId1" imgW="965200" imgH="7112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4876800" y="4114800"/>
                        <a:ext cx="2057400" cy="15144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7"/>
          <p:cNvGrpSpPr/>
          <p:nvPr/>
        </p:nvGrpSpPr>
        <p:grpSpPr>
          <a:xfrm>
            <a:off x="1524000" y="3048000"/>
            <a:ext cx="2819400" cy="2667000"/>
            <a:chOff x="624" y="1777"/>
            <a:chExt cx="1805" cy="1775"/>
          </a:xfrm>
        </p:grpSpPr>
        <p:sp>
          <p:nvSpPr>
            <p:cNvPr id="23568" name="Text Box 6"/>
            <p:cNvSpPr txBox="1"/>
            <p:nvPr/>
          </p:nvSpPr>
          <p:spPr>
            <a:xfrm>
              <a:off x="1495" y="2013"/>
              <a:ext cx="339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TW" sz="2400" dirty="0">
                  <a:solidFill>
                    <a:srgbClr val="008000"/>
                  </a:solidFill>
                  <a:latin typeface="Arial" panose="020B0604020202020204" pitchFamily="34" charset="0"/>
                </a:rPr>
                <a:t>1</a:t>
              </a:r>
              <a:endParaRPr lang="en-US" altLang="zh-TW" sz="2400" dirty="0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569" name="Text Box 7"/>
            <p:cNvSpPr txBox="1"/>
            <p:nvPr/>
          </p:nvSpPr>
          <p:spPr>
            <a:xfrm>
              <a:off x="2064" y="2016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dirty="0">
                  <a:solidFill>
                    <a:srgbClr val="008000"/>
                  </a:solidFill>
                  <a:latin typeface="Arial" panose="020B0604020202020204" pitchFamily="34" charset="0"/>
                </a:rPr>
                <a:t>2</a:t>
              </a:r>
              <a:endParaRPr lang="en-US" altLang="zh-TW" sz="2400" dirty="0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570" name="Text Box 8"/>
            <p:cNvSpPr txBox="1"/>
            <p:nvPr/>
          </p:nvSpPr>
          <p:spPr>
            <a:xfrm>
              <a:off x="938" y="2349"/>
              <a:ext cx="22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dirty="0">
                  <a:solidFill>
                    <a:srgbClr val="008000"/>
                  </a:solidFill>
                  <a:latin typeface="Arial" panose="020B0604020202020204" pitchFamily="34" charset="0"/>
                </a:rPr>
                <a:t>1</a:t>
              </a:r>
              <a:endParaRPr lang="en-US" altLang="zh-TW" sz="2400" dirty="0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571" name="Text Box 9"/>
            <p:cNvSpPr txBox="1"/>
            <p:nvPr/>
          </p:nvSpPr>
          <p:spPr>
            <a:xfrm>
              <a:off x="938" y="2777"/>
              <a:ext cx="222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dirty="0">
                  <a:solidFill>
                    <a:srgbClr val="008000"/>
                  </a:solidFill>
                  <a:latin typeface="Arial" panose="020B0604020202020204" pitchFamily="34" charset="0"/>
                </a:rPr>
                <a:t>2</a:t>
              </a:r>
              <a:endParaRPr lang="en-US" altLang="zh-TW" sz="2400" dirty="0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572" name="Text Box 10"/>
            <p:cNvSpPr txBox="1"/>
            <p:nvPr/>
          </p:nvSpPr>
          <p:spPr>
            <a:xfrm>
              <a:off x="938" y="3142"/>
              <a:ext cx="222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dirty="0">
                  <a:solidFill>
                    <a:srgbClr val="008000"/>
                  </a:solidFill>
                  <a:latin typeface="Arial" panose="020B0604020202020204" pitchFamily="34" charset="0"/>
                </a:rPr>
                <a:t>3</a:t>
              </a:r>
              <a:endParaRPr lang="en-US" altLang="zh-TW" sz="2400" dirty="0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573" name="Text Box 12"/>
            <p:cNvSpPr txBox="1"/>
            <p:nvPr/>
          </p:nvSpPr>
          <p:spPr>
            <a:xfrm>
              <a:off x="624" y="2737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i="1" dirty="0">
                  <a:latin typeface="Times New Roman" panose="02020603050405020304" pitchFamily="18" charset="0"/>
                </a:rPr>
                <a:t>A</a:t>
              </a:r>
              <a:endParaRPr lang="en-US" altLang="zh-TW" sz="24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3574" name="Text Box 13"/>
            <p:cNvSpPr txBox="1"/>
            <p:nvPr/>
          </p:nvSpPr>
          <p:spPr>
            <a:xfrm>
              <a:off x="1776" y="1777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i="1" dirty="0">
                  <a:latin typeface="Times New Roman" panose="02020603050405020304" pitchFamily="18" charset="0"/>
                </a:rPr>
                <a:t>B</a:t>
              </a:r>
              <a:endParaRPr lang="en-US" altLang="zh-TW" sz="2400" i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3575" name="Object 36"/>
            <p:cNvGraphicFramePr>
              <a:graphicFrameLocks noChangeAspect="1"/>
            </p:cNvGraphicFramePr>
            <p:nvPr/>
          </p:nvGraphicFramePr>
          <p:xfrm>
            <a:off x="1248" y="2304"/>
            <a:ext cx="1181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3" imgW="673100" imgH="711200" progId="Equation.3">
                    <p:embed/>
                  </p:oleObj>
                </mc:Choice>
                <mc:Fallback>
                  <p:oleObj name="" r:id="rId3" imgW="673100" imgH="7112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48" y="2304"/>
                          <a:ext cx="1181" cy="1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矩形 20"/>
          <p:cNvSpPr/>
          <p:nvPr/>
        </p:nvSpPr>
        <p:spPr>
          <a:xfrm>
            <a:off x="1295400" y="2514600"/>
            <a:ext cx="48768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sz="2800" b="1" i="1" dirty="0">
                <a:latin typeface="Times New Roman" panose="02020603050405020304" pitchFamily="18" charset="0"/>
              </a:rPr>
              <a:t>R </a:t>
            </a:r>
            <a:r>
              <a:rPr lang="en-US" altLang="zh-TW" sz="2800" b="1" dirty="0">
                <a:latin typeface="Times New Roman" panose="02020603050405020304" pitchFamily="18" charset="0"/>
              </a:rPr>
              <a:t>= {(2, 1), (3, 1), (3, 2)</a:t>
            </a:r>
            <a:r>
              <a:rPr lang="en-US" altLang="zh-TW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lang="zh-TW" altLang="en-US" sz="2800" dirty="0">
              <a:latin typeface="Arial" panose="020B0604020202020204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04800" y="5715000"/>
            <a:ext cx="7743825" cy="9540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800" dirty="0">
                <a:solidFill>
                  <a:srgbClr val="C00000"/>
                </a:solidFill>
                <a:latin typeface="Arial" panose="020B0604020202020204" pitchFamily="34" charset="0"/>
              </a:rPr>
              <a:t>Note. </a:t>
            </a:r>
            <a:r>
              <a:rPr lang="zh-TW" altLang="en-US" sz="2800" dirty="0">
                <a:solidFill>
                  <a:srgbClr val="C00000"/>
                </a:solidFill>
                <a:latin typeface="Arial" panose="020B0604020202020204" pitchFamily="34" charset="0"/>
              </a:rPr>
              <a:t>不同的</a:t>
            </a:r>
            <a:r>
              <a:rPr lang="en-US" altLang="zh-TW" sz="2800" dirty="0">
                <a:solidFill>
                  <a:srgbClr val="C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A,B</a:t>
            </a:r>
            <a:r>
              <a:rPr lang="zh-TW" altLang="en-US" sz="2800" dirty="0">
                <a:solidFill>
                  <a:srgbClr val="C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的元素顺序会制造不同的 </a:t>
            </a:r>
            <a:r>
              <a:rPr lang="en-US" altLang="zh-TW" sz="2800" b="1" i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TW" sz="28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zh-TW" altLang="en-US" sz="2800" dirty="0">
                <a:solidFill>
                  <a:srgbClr val="C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。</a:t>
            </a:r>
            <a:br>
              <a:rPr lang="en-US" altLang="zh-TW" sz="2800" dirty="0">
                <a:solidFill>
                  <a:srgbClr val="C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zh-TW" sz="2800" dirty="0">
                <a:solidFill>
                  <a:srgbClr val="C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       </a:t>
            </a:r>
            <a:r>
              <a:rPr lang="zh-TW" altLang="en-US" sz="2800" dirty="0">
                <a:solidFill>
                  <a:srgbClr val="C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若</a:t>
            </a:r>
            <a:r>
              <a:rPr lang="en-US" altLang="zh-TW" sz="2800" dirty="0">
                <a:solidFill>
                  <a:srgbClr val="C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A=B, </a:t>
            </a:r>
            <a:r>
              <a:rPr lang="zh-TW" altLang="en-US" sz="2800" dirty="0">
                <a:solidFill>
                  <a:srgbClr val="C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行列应使用相同的顺序。</a:t>
            </a:r>
            <a:endParaRPr lang="zh-TW" altLang="en-US" sz="2800" dirty="0">
              <a:solidFill>
                <a:srgbClr val="C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781800" y="6248400"/>
            <a:ext cx="1708150" cy="46196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Exercise: 1</a:t>
            </a:r>
            <a:endParaRPr lang="zh-TW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2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2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8" grpId="0"/>
      <p:bldP spid="52239" grpId="0"/>
      <p:bldP spid="52240" grpId="0"/>
      <p:bldP spid="52242" grpId="0"/>
      <p:bldP spid="52243" grpId="0"/>
      <p:bldP spid="52244" grpId="0"/>
      <p:bldP spid="21" grpId="0"/>
      <p:bldP spid="22" grpId="0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投影片編號版面配置區 6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55299" name="Rectangle 3"/>
          <p:cNvSpPr>
            <a:spLocks noGrp="1"/>
          </p:cNvSpPr>
          <p:nvPr>
            <p:ph type="body" sz="half" idx="1"/>
          </p:nvPr>
        </p:nvSpPr>
        <p:spPr>
          <a:xfrm>
            <a:off x="0" y="3429000"/>
            <a:ext cx="9144000" cy="1143000"/>
          </a:xfrm>
          <a:ln/>
        </p:spPr>
        <p:txBody>
          <a:bodyPr vert="horz" wrap="square" lIns="91440" tIns="45720" rIns="91440" bIns="45720" anchor="t"/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TW" sz="2800" dirty="0"/>
              <a:t>   ※ The relation 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dirty="0"/>
              <a:t> is </a:t>
            </a:r>
            <a:r>
              <a:rPr lang="en-US" altLang="zh-TW" sz="2800" u="sng" dirty="0">
                <a:solidFill>
                  <a:srgbClr val="660066"/>
                </a:solidFill>
              </a:rPr>
              <a:t>symmetric</a:t>
            </a:r>
            <a:r>
              <a:rPr lang="en-US" altLang="zh-TW" sz="2800" dirty="0"/>
              <a:t> iff </a:t>
            </a:r>
            <a:r>
              <a:rPr lang="en-US" altLang="zh-TW" sz="2800" dirty="0">
                <a:latin typeface="Times New Roman" panose="02020603050405020304" pitchFamily="18" charset="0"/>
              </a:rPr>
              <a:t>(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TW" sz="2800" dirty="0">
                <a:latin typeface="Times New Roman" panose="02020603050405020304" pitchFamily="18" charset="0"/>
              </a:rPr>
              <a:t>,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i="1" baseline="-25000" dirty="0">
                <a:latin typeface="Times New Roman" panose="02020603050405020304" pitchFamily="18" charset="0"/>
              </a:rPr>
              <a:t>j</a:t>
            </a:r>
            <a:r>
              <a:rPr lang="en-US" altLang="zh-TW" sz="2800" dirty="0">
                <a:latin typeface="Times New Roman" panose="02020603050405020304" pitchFamily="18" charset="0"/>
              </a:rPr>
              <a:t>)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800" dirty="0">
                <a:sym typeface="Symbol" panose="05050102010706020507" pitchFamily="18" charset="2"/>
              </a:rPr>
              <a:t> 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800" dirty="0">
                <a:sym typeface="Symbol" panose="05050102010706020507" pitchFamily="18" charset="2"/>
              </a:rPr>
              <a:t>. </a:t>
            </a:r>
            <a:br>
              <a:rPr lang="en-US" altLang="zh-TW" sz="2800" dirty="0">
                <a:sym typeface="Symbol" panose="05050102010706020507" pitchFamily="18" charset="2"/>
              </a:rPr>
            </a:br>
            <a:r>
              <a:rPr lang="en-US" altLang="zh-TW" sz="2800" dirty="0">
                <a:sym typeface="Symbol" panose="05050102010706020507" pitchFamily="18" charset="2"/>
              </a:rPr>
              <a:t>     This means 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TW" sz="2800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ij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TW" sz="2800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ji </a:t>
            </a:r>
            <a:r>
              <a:rPr lang="en-US" altLang="zh-TW" sz="2800" dirty="0">
                <a:latin typeface="PMingLiU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zh-TW" altLang="en-US" sz="2800" dirty="0">
                <a:latin typeface="PMingLiU" panose="02020500000000000000" pitchFamily="18" charset="-120"/>
                <a:sym typeface="Symbol" panose="05050102010706020507" pitchFamily="18" charset="2"/>
              </a:rPr>
              <a:t>即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TW" sz="2800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TW" altLang="en-US" sz="2800" dirty="0">
                <a:latin typeface="PMingLiU" panose="02020500000000000000" pitchFamily="18" charset="-120"/>
                <a:sym typeface="Symbol" panose="05050102010706020507" pitchFamily="18" charset="2"/>
              </a:rPr>
              <a:t>是对称矩阵</a:t>
            </a:r>
            <a:r>
              <a:rPr lang="en-US" altLang="zh-TW" sz="2800" dirty="0">
                <a:latin typeface="PMingLiU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sz="2800" dirty="0">
                <a:sym typeface="Symbol" panose="05050102010706020507" pitchFamily="18" charset="2"/>
              </a:rPr>
              <a:t>.</a:t>
            </a:r>
            <a:endParaRPr lang="en-US" altLang="zh-TW" sz="2800" dirty="0">
              <a:sym typeface="Symbol" panose="05050102010706020507" pitchFamily="18" charset="2"/>
            </a:endParaRP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682875" y="1560513"/>
          <a:ext cx="2895600" cy="186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778000" imgH="1143000" progId="Equation.3">
                  <p:embed/>
                </p:oleObj>
              </mc:Choice>
              <mc:Fallback>
                <p:oleObj name="" r:id="rId1" imgW="1778000" imgH="11430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682875" y="1560513"/>
                        <a:ext cx="2895600" cy="18621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xt Box 8"/>
          <p:cNvSpPr txBox="1"/>
          <p:nvPr/>
        </p:nvSpPr>
        <p:spPr>
          <a:xfrm>
            <a:off x="5562600" y="2895600"/>
            <a:ext cx="1841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endParaRPr lang="zh-TW" altLang="zh-TW" dirty="0">
              <a:latin typeface="Arial" panose="020B0604020202020204" pitchFamily="34" charset="0"/>
            </a:endParaRPr>
          </a:p>
        </p:txBody>
      </p:sp>
      <p:sp>
        <p:nvSpPr>
          <p:cNvPr id="24582" name="Text Box 9"/>
          <p:cNvSpPr txBox="1"/>
          <p:nvPr/>
        </p:nvSpPr>
        <p:spPr>
          <a:xfrm>
            <a:off x="5715000" y="3352800"/>
            <a:ext cx="1841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endParaRPr lang="zh-TW" altLang="zh-TW" dirty="0">
              <a:latin typeface="Arial" panose="020B0604020202020204" pitchFamily="34" charset="0"/>
            </a:endParaRPr>
          </a:p>
        </p:txBody>
      </p:sp>
      <p:grpSp>
        <p:nvGrpSpPr>
          <p:cNvPr id="2" name="Group 33"/>
          <p:cNvGrpSpPr/>
          <p:nvPr/>
        </p:nvGrpSpPr>
        <p:grpSpPr>
          <a:xfrm>
            <a:off x="2346325" y="4495800"/>
            <a:ext cx="3635375" cy="2044700"/>
            <a:chOff x="1478" y="2832"/>
            <a:chExt cx="2290" cy="1288"/>
          </a:xfrm>
        </p:grpSpPr>
        <p:graphicFrame>
          <p:nvGraphicFramePr>
            <p:cNvPr id="24596" name="Object 10"/>
            <p:cNvGraphicFramePr>
              <a:graphicFrameLocks noChangeAspect="1"/>
            </p:cNvGraphicFramePr>
            <p:nvPr/>
          </p:nvGraphicFramePr>
          <p:xfrm>
            <a:off x="1478" y="2832"/>
            <a:ext cx="2290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3" imgW="2032000" imgH="1143000" progId="Equation.3">
                    <p:embed/>
                  </p:oleObj>
                </mc:Choice>
                <mc:Fallback>
                  <p:oleObj name="" r:id="rId3" imgW="2032000" imgH="11430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78" y="2832"/>
                          <a:ext cx="2290" cy="1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7" name="Line 13"/>
            <p:cNvSpPr/>
            <p:nvPr/>
          </p:nvSpPr>
          <p:spPr>
            <a:xfrm>
              <a:off x="2023" y="2928"/>
              <a:ext cx="1049" cy="110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98" name="Line 14"/>
            <p:cNvSpPr/>
            <p:nvPr/>
          </p:nvSpPr>
          <p:spPr>
            <a:xfrm flipH="1">
              <a:off x="2160" y="3120"/>
              <a:ext cx="336" cy="288"/>
            </a:xfrm>
            <a:prstGeom prst="line">
              <a:avLst/>
            </a:prstGeom>
            <a:ln w="635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4599" name="Line 16"/>
            <p:cNvSpPr/>
            <p:nvPr/>
          </p:nvSpPr>
          <p:spPr>
            <a:xfrm flipH="1">
              <a:off x="2640" y="3600"/>
              <a:ext cx="336" cy="288"/>
            </a:xfrm>
            <a:prstGeom prst="line">
              <a:avLst/>
            </a:prstGeom>
            <a:ln w="635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</p:grpSp>
      <p:sp>
        <p:nvSpPr>
          <p:cNvPr id="24584" name="Rectangle 18"/>
          <p:cNvSpPr/>
          <p:nvPr/>
        </p:nvSpPr>
        <p:spPr>
          <a:xfrm>
            <a:off x="287338" y="365125"/>
            <a:ext cx="8551862" cy="1447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TW" sz="2800" dirty="0">
                <a:latin typeface="Arial" panose="020B0604020202020204" pitchFamily="34" charset="0"/>
              </a:rPr>
              <a:t>※ Let 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</a:rPr>
              <a:t>={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sz="2800" dirty="0">
                <a:latin typeface="Times New Roman" panose="02020603050405020304" pitchFamily="18" charset="0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sz="2800" dirty="0">
                <a:latin typeface="Times New Roman" panose="02020603050405020304" pitchFamily="18" charset="0"/>
              </a:rPr>
              <a:t>, …,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TW" sz="2800" dirty="0">
                <a:latin typeface="Times New Roman" panose="02020603050405020304" pitchFamily="18" charset="0"/>
              </a:rPr>
              <a:t>}.</a:t>
            </a:r>
            <a:r>
              <a:rPr lang="en-US" altLang="zh-TW" sz="2800" dirty="0">
                <a:latin typeface="Arial" panose="020B0604020202020204" pitchFamily="34" charset="0"/>
              </a:rPr>
              <a:t> </a:t>
            </a:r>
            <a:br>
              <a:rPr lang="en-US" altLang="zh-TW" sz="2800" dirty="0">
                <a:latin typeface="Arial" panose="020B0604020202020204" pitchFamily="34" charset="0"/>
              </a:rPr>
            </a:br>
            <a:r>
              <a:rPr lang="en-US" altLang="zh-TW" sz="2800" dirty="0">
                <a:latin typeface="Arial" panose="020B0604020202020204" pitchFamily="34" charset="0"/>
              </a:rPr>
              <a:t>A relation </a:t>
            </a:r>
            <a:r>
              <a:rPr lang="en-US" altLang="zh-TW" sz="2800" i="1" dirty="0">
                <a:latin typeface="Times New Roman" panose="02020603050405020304" pitchFamily="18" charset="0"/>
              </a:rPr>
              <a:t>R </a:t>
            </a:r>
            <a:r>
              <a:rPr lang="en-US" altLang="zh-TW" sz="2800" dirty="0">
                <a:latin typeface="Arial" panose="020B0604020202020204" pitchFamily="34" charset="0"/>
              </a:rPr>
              <a:t>on 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Arial" panose="020B0604020202020204" pitchFamily="34" charset="0"/>
              </a:rPr>
              <a:t> is </a:t>
            </a:r>
            <a:r>
              <a:rPr lang="en-US" altLang="zh-TW" sz="2800" u="sng" dirty="0">
                <a:solidFill>
                  <a:srgbClr val="660066"/>
                </a:solidFill>
                <a:latin typeface="Arial" panose="020B0604020202020204" pitchFamily="34" charset="0"/>
              </a:rPr>
              <a:t>reflexive</a:t>
            </a:r>
            <a:r>
              <a:rPr lang="en-US" altLang="zh-TW" sz="2800" dirty="0">
                <a:latin typeface="Arial" panose="020B0604020202020204" pitchFamily="34" charset="0"/>
              </a:rPr>
              <a:t> iff (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TW" sz="2800" dirty="0">
                <a:latin typeface="Arial" panose="020B0604020202020204" pitchFamily="34" charset="0"/>
              </a:rPr>
              <a:t>,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TW" sz="2800" dirty="0">
                <a:latin typeface="Arial" panose="020B0604020202020204" pitchFamily="34" charset="0"/>
              </a:rPr>
              <a:t>)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,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 altLang="zh-TW" sz="2800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     i.e.,</a:t>
            </a:r>
            <a:endParaRPr lang="en-US" altLang="zh-TW" sz="28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4585" name="Text Box 20"/>
          <p:cNvSpPr txBox="1"/>
          <p:nvPr/>
        </p:nvSpPr>
        <p:spPr>
          <a:xfrm>
            <a:off x="3216275" y="1498600"/>
            <a:ext cx="3746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i="1" dirty="0">
                <a:latin typeface="Times New Roman" panose="02020603050405020304" pitchFamily="18" charset="0"/>
              </a:rPr>
              <a:t>a</a:t>
            </a:r>
            <a:r>
              <a:rPr lang="en-US" altLang="zh-TW" baseline="-25000" dirty="0">
                <a:latin typeface="Times New Roman" panose="02020603050405020304" pitchFamily="18" charset="0"/>
              </a:rPr>
              <a:t>1</a:t>
            </a:r>
            <a:endParaRPr lang="en-US" altLang="zh-TW" baseline="-25000" dirty="0">
              <a:latin typeface="Times New Roman" panose="02020603050405020304" pitchFamily="18" charset="0"/>
            </a:endParaRPr>
          </a:p>
        </p:txBody>
      </p:sp>
      <p:sp>
        <p:nvSpPr>
          <p:cNvPr id="24586" name="Text Box 21"/>
          <p:cNvSpPr txBox="1"/>
          <p:nvPr/>
        </p:nvSpPr>
        <p:spPr>
          <a:xfrm>
            <a:off x="4740275" y="1270000"/>
            <a:ext cx="3873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i="1" dirty="0">
                <a:latin typeface="Times New Roman" panose="02020603050405020304" pitchFamily="18" charset="0"/>
              </a:rPr>
              <a:t>…</a:t>
            </a:r>
            <a:endParaRPr lang="en-US" altLang="zh-TW" baseline="-25000" dirty="0">
              <a:latin typeface="Times New Roman" panose="02020603050405020304" pitchFamily="18" charset="0"/>
            </a:endParaRPr>
          </a:p>
        </p:txBody>
      </p:sp>
      <p:sp>
        <p:nvSpPr>
          <p:cNvPr id="24587" name="Text Box 22"/>
          <p:cNvSpPr txBox="1"/>
          <p:nvPr/>
        </p:nvSpPr>
        <p:spPr>
          <a:xfrm>
            <a:off x="3959225" y="1270000"/>
            <a:ext cx="3746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i="1" dirty="0">
                <a:latin typeface="Times New Roman" panose="02020603050405020304" pitchFamily="18" charset="0"/>
              </a:rPr>
              <a:t>a</a:t>
            </a:r>
            <a:r>
              <a:rPr lang="en-US" altLang="zh-TW" baseline="-25000" dirty="0">
                <a:latin typeface="Times New Roman" panose="02020603050405020304" pitchFamily="18" charset="0"/>
              </a:rPr>
              <a:t>2</a:t>
            </a:r>
            <a:endParaRPr lang="en-US" altLang="zh-TW" baseline="-25000" dirty="0">
              <a:latin typeface="Times New Roman" panose="02020603050405020304" pitchFamily="18" charset="0"/>
            </a:endParaRPr>
          </a:p>
        </p:txBody>
      </p:sp>
      <p:sp>
        <p:nvSpPr>
          <p:cNvPr id="24588" name="Text Box 23"/>
          <p:cNvSpPr txBox="1"/>
          <p:nvPr/>
        </p:nvSpPr>
        <p:spPr>
          <a:xfrm>
            <a:off x="4359275" y="1270000"/>
            <a:ext cx="3873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i="1" dirty="0">
                <a:latin typeface="Times New Roman" panose="02020603050405020304" pitchFamily="18" charset="0"/>
              </a:rPr>
              <a:t>…</a:t>
            </a:r>
            <a:endParaRPr lang="en-US" altLang="zh-TW" baseline="-25000" dirty="0">
              <a:latin typeface="Times New Roman" panose="02020603050405020304" pitchFamily="18" charset="0"/>
            </a:endParaRPr>
          </a:p>
        </p:txBody>
      </p:sp>
      <p:sp>
        <p:nvSpPr>
          <p:cNvPr id="24589" name="Text Box 24"/>
          <p:cNvSpPr txBox="1"/>
          <p:nvPr/>
        </p:nvSpPr>
        <p:spPr>
          <a:xfrm>
            <a:off x="3597275" y="1284288"/>
            <a:ext cx="3746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i="1" dirty="0">
                <a:latin typeface="Times New Roman" panose="02020603050405020304" pitchFamily="18" charset="0"/>
              </a:rPr>
              <a:t>a</a:t>
            </a:r>
            <a:r>
              <a:rPr lang="en-US" altLang="zh-TW" baseline="-25000" dirty="0">
                <a:latin typeface="Times New Roman" panose="02020603050405020304" pitchFamily="18" charset="0"/>
              </a:rPr>
              <a:t>1</a:t>
            </a:r>
            <a:endParaRPr lang="en-US" altLang="zh-TW" baseline="-25000" dirty="0">
              <a:latin typeface="Times New Roman" panose="02020603050405020304" pitchFamily="18" charset="0"/>
            </a:endParaRPr>
          </a:p>
        </p:txBody>
      </p:sp>
      <p:sp>
        <p:nvSpPr>
          <p:cNvPr id="24590" name="Text Box 25"/>
          <p:cNvSpPr txBox="1"/>
          <p:nvPr/>
        </p:nvSpPr>
        <p:spPr>
          <a:xfrm>
            <a:off x="5045075" y="1270000"/>
            <a:ext cx="3746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i="1" dirty="0">
                <a:latin typeface="Times New Roman" panose="02020603050405020304" pitchFamily="18" charset="0"/>
              </a:rPr>
              <a:t>a</a:t>
            </a:r>
            <a:r>
              <a:rPr lang="en-US" altLang="zh-TW" i="1" baseline="-25000" dirty="0">
                <a:latin typeface="Times New Roman" panose="02020603050405020304" pitchFamily="18" charset="0"/>
              </a:rPr>
              <a:t>n</a:t>
            </a:r>
            <a:endParaRPr lang="en-US" altLang="zh-TW" i="1" baseline="-25000" dirty="0">
              <a:latin typeface="Times New Roman" panose="02020603050405020304" pitchFamily="18" charset="0"/>
            </a:endParaRPr>
          </a:p>
        </p:txBody>
      </p:sp>
      <p:sp>
        <p:nvSpPr>
          <p:cNvPr id="24591" name="Text Box 26"/>
          <p:cNvSpPr txBox="1"/>
          <p:nvPr/>
        </p:nvSpPr>
        <p:spPr>
          <a:xfrm>
            <a:off x="3216275" y="2781300"/>
            <a:ext cx="30480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i="1" dirty="0"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:</a:t>
            </a:r>
            <a:endParaRPr lang="en-US" altLang="zh-TW" baseline="-25000" dirty="0">
              <a:latin typeface="Times New Roman" panose="02020603050405020304" pitchFamily="18" charset="0"/>
            </a:endParaRPr>
          </a:p>
        </p:txBody>
      </p:sp>
      <p:sp>
        <p:nvSpPr>
          <p:cNvPr id="24592" name="Text Box 27"/>
          <p:cNvSpPr txBox="1"/>
          <p:nvPr/>
        </p:nvSpPr>
        <p:spPr>
          <a:xfrm>
            <a:off x="3219450" y="2986088"/>
            <a:ext cx="3746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i="1" dirty="0">
                <a:latin typeface="Times New Roman" panose="02020603050405020304" pitchFamily="18" charset="0"/>
              </a:rPr>
              <a:t>a</a:t>
            </a:r>
            <a:r>
              <a:rPr lang="en-US" altLang="zh-TW" i="1" baseline="-25000" dirty="0">
                <a:latin typeface="Times New Roman" panose="02020603050405020304" pitchFamily="18" charset="0"/>
              </a:rPr>
              <a:t>n</a:t>
            </a:r>
            <a:endParaRPr lang="en-US" altLang="zh-TW" i="1" baseline="-25000" dirty="0">
              <a:latin typeface="Times New Roman" panose="02020603050405020304" pitchFamily="18" charset="0"/>
            </a:endParaRPr>
          </a:p>
        </p:txBody>
      </p:sp>
      <p:sp>
        <p:nvSpPr>
          <p:cNvPr id="24593" name="Text Box 28"/>
          <p:cNvSpPr txBox="1"/>
          <p:nvPr/>
        </p:nvSpPr>
        <p:spPr>
          <a:xfrm>
            <a:off x="3216275" y="2382838"/>
            <a:ext cx="30480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dirty="0">
                <a:latin typeface="Times New Roman" panose="02020603050405020304" pitchFamily="18" charset="0"/>
              </a:rPr>
              <a:t> :</a:t>
            </a:r>
            <a:endParaRPr lang="en-US" altLang="zh-TW" baseline="-25000" dirty="0">
              <a:latin typeface="Times New Roman" panose="02020603050405020304" pitchFamily="18" charset="0"/>
            </a:endParaRPr>
          </a:p>
        </p:txBody>
      </p:sp>
      <p:sp>
        <p:nvSpPr>
          <p:cNvPr id="24594" name="Text Box 29"/>
          <p:cNvSpPr txBox="1"/>
          <p:nvPr/>
        </p:nvSpPr>
        <p:spPr>
          <a:xfrm>
            <a:off x="3216275" y="1935163"/>
            <a:ext cx="3746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i="1" dirty="0">
                <a:latin typeface="Times New Roman" panose="02020603050405020304" pitchFamily="18" charset="0"/>
              </a:rPr>
              <a:t>a</a:t>
            </a:r>
            <a:r>
              <a:rPr lang="en-US" altLang="zh-TW" baseline="-25000" dirty="0">
                <a:latin typeface="Times New Roman" panose="02020603050405020304" pitchFamily="18" charset="0"/>
              </a:rPr>
              <a:t>2</a:t>
            </a:r>
            <a:endParaRPr lang="en-US" altLang="zh-TW" baseline="-25000" dirty="0">
              <a:latin typeface="Times New Roman" panose="02020603050405020304" pitchFamily="18" charset="0"/>
            </a:endParaRPr>
          </a:p>
        </p:txBody>
      </p:sp>
      <p:sp>
        <p:nvSpPr>
          <p:cNvPr id="24595" name="Text Box 30"/>
          <p:cNvSpPr txBox="1"/>
          <p:nvPr/>
        </p:nvSpPr>
        <p:spPr>
          <a:xfrm>
            <a:off x="5867400" y="2362200"/>
            <a:ext cx="21828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TW" altLang="en-US" sz="2400" dirty="0">
                <a:latin typeface="Arial" panose="020B0604020202020204" pitchFamily="34" charset="0"/>
              </a:rPr>
              <a:t>对角在线全为</a:t>
            </a:r>
            <a:r>
              <a:rPr lang="en-US" altLang="zh-TW" sz="2400" dirty="0">
                <a:latin typeface="Arial" panose="020B0604020202020204" pitchFamily="34" charset="0"/>
              </a:rPr>
              <a:t>1</a:t>
            </a:r>
            <a:endParaRPr lang="en-US" altLang="zh-TW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0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charRg st="0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charRg st="0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投影片編號版面配置區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type="body" sz="half" idx="1"/>
          </p:nvPr>
        </p:nvSpPr>
        <p:spPr>
          <a:xfrm>
            <a:off x="0" y="533400"/>
            <a:ext cx="8915400" cy="3886200"/>
          </a:xfrm>
          <a:ln/>
        </p:spPr>
        <p:txBody>
          <a:bodyPr vert="horz" wrap="square" lIns="91440" tIns="45720" rIns="91440" bIns="45720" anchor="t"/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TW" sz="2800" dirty="0"/>
              <a:t>  ※ </a:t>
            </a:r>
            <a:r>
              <a:rPr lang="en-US" altLang="zh-TW" dirty="0"/>
              <a:t>The relation </a:t>
            </a:r>
            <a:r>
              <a:rPr lang="en-US" altLang="zh-TW" i="1" dirty="0">
                <a:latin typeface="Times New Roman" panose="02020603050405020304" pitchFamily="18" charset="0"/>
              </a:rPr>
              <a:t>R</a:t>
            </a:r>
            <a:r>
              <a:rPr lang="en-US" altLang="zh-TW" dirty="0"/>
              <a:t> is </a:t>
            </a:r>
            <a:r>
              <a:rPr lang="en-US" altLang="zh-TW" u="sng" dirty="0">
                <a:solidFill>
                  <a:srgbClr val="660066"/>
                </a:solidFill>
              </a:rPr>
              <a:t>antisymmetric</a:t>
            </a:r>
            <a:r>
              <a:rPr lang="en-US" altLang="zh-TW" dirty="0"/>
              <a:t> iff </a:t>
            </a:r>
            <a:br>
              <a:rPr lang="en-US" altLang="zh-TW" dirty="0"/>
            </a:br>
            <a:r>
              <a:rPr lang="en-US" altLang="zh-TW" dirty="0"/>
              <a:t>             </a:t>
            </a:r>
            <a:r>
              <a:rPr lang="en-US" altLang="zh-TW" dirty="0">
                <a:latin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</a:rPr>
              <a:t>a</a:t>
            </a:r>
            <a:r>
              <a:rPr lang="en-US" altLang="zh-TW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</a:rPr>
              <a:t>,</a:t>
            </a:r>
            <a:r>
              <a:rPr lang="en-US" altLang="zh-TW" i="1" dirty="0">
                <a:latin typeface="Times New Roman" panose="02020603050405020304" pitchFamily="18" charset="0"/>
              </a:rPr>
              <a:t>a</a:t>
            </a:r>
            <a:r>
              <a:rPr lang="en-US" altLang="zh-TW" i="1" baseline="-25000" dirty="0">
                <a:latin typeface="Times New Roman" panose="02020603050405020304" pitchFamily="18" charset="0"/>
              </a:rPr>
              <a:t>j</a:t>
            </a:r>
            <a:r>
              <a:rPr lang="en-US" altLang="zh-TW" dirty="0">
                <a:latin typeface="Times New Roman" panose="02020603050405020304" pitchFamily="18" charset="0"/>
              </a:rPr>
              <a:t>)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dirty="0">
                <a:sym typeface="Symbol" panose="05050102010706020507" pitchFamily="18" charset="2"/>
              </a:rPr>
              <a:t> and 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 j</a:t>
            </a:r>
            <a:r>
              <a:rPr lang="en-US" altLang="zh-TW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dirty="0">
                <a:sym typeface="Symbol" panose="05050102010706020507" pitchFamily="18" charset="2"/>
              </a:rPr>
              <a:t> 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)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dirty="0">
                <a:sym typeface="Symbol" panose="05050102010706020507" pitchFamily="18" charset="2"/>
              </a:rPr>
              <a:t>.</a:t>
            </a:r>
            <a:endParaRPr lang="en-US" altLang="zh-TW" dirty="0">
              <a:sym typeface="Symbol" panose="05050102010706020507" pitchFamily="18" charset="2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TW" dirty="0">
                <a:sym typeface="Symbol" panose="05050102010706020507" pitchFamily="18" charset="2"/>
              </a:rPr>
              <a:t>      This means that if 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TW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ij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=1</a:t>
            </a:r>
            <a:r>
              <a:rPr lang="en-US" altLang="zh-TW" dirty="0">
                <a:sym typeface="Symbol" panose="05050102010706020507" pitchFamily="18" charset="2"/>
              </a:rPr>
              <a:t> with 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≠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TW" dirty="0">
                <a:sym typeface="Symbol" panose="05050102010706020507" pitchFamily="18" charset="2"/>
              </a:rPr>
              <a:t>, then </a:t>
            </a:r>
            <a:r>
              <a:rPr lang="en-US" altLang="zh-TW" i="1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TW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ji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=0.</a:t>
            </a:r>
            <a:endParaRPr lang="en-US" altLang="zh-TW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TW" dirty="0">
                <a:sym typeface="Symbol" panose="05050102010706020507" pitchFamily="18" charset="2"/>
              </a:rPr>
              <a:t>         i.e.,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grpSp>
        <p:nvGrpSpPr>
          <p:cNvPr id="25604" name="Group 17"/>
          <p:cNvGrpSpPr/>
          <p:nvPr/>
        </p:nvGrpSpPr>
        <p:grpSpPr>
          <a:xfrm>
            <a:off x="2590800" y="2743200"/>
            <a:ext cx="2943225" cy="2119313"/>
            <a:chOff x="1506" y="2064"/>
            <a:chExt cx="1854" cy="1335"/>
          </a:xfrm>
        </p:grpSpPr>
        <p:graphicFrame>
          <p:nvGraphicFramePr>
            <p:cNvPr id="25606" name="Object 4"/>
            <p:cNvGraphicFramePr>
              <a:graphicFrameLocks noChangeAspect="1"/>
            </p:cNvGraphicFramePr>
            <p:nvPr/>
          </p:nvGraphicFramePr>
          <p:xfrm>
            <a:off x="1506" y="2064"/>
            <a:ext cx="1854" cy="1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" imgW="1270000" imgH="914400" progId="Equation.3">
                    <p:embed/>
                  </p:oleObj>
                </mc:Choice>
                <mc:Fallback>
                  <p:oleObj name="" r:id="rId1" imgW="1270000" imgH="9144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506" y="2064"/>
                          <a:ext cx="1854" cy="13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7" name="Line 7"/>
            <p:cNvSpPr/>
            <p:nvPr/>
          </p:nvSpPr>
          <p:spPr>
            <a:xfrm>
              <a:off x="2304" y="2208"/>
              <a:ext cx="864" cy="10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08" name="Line 13"/>
            <p:cNvSpPr/>
            <p:nvPr/>
          </p:nvSpPr>
          <p:spPr>
            <a:xfrm flipH="1">
              <a:off x="2304" y="2304"/>
              <a:ext cx="192" cy="192"/>
            </a:xfrm>
            <a:prstGeom prst="line">
              <a:avLst/>
            </a:prstGeom>
            <a:ln w="635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5609" name="Line 14"/>
            <p:cNvSpPr/>
            <p:nvPr/>
          </p:nvSpPr>
          <p:spPr>
            <a:xfrm flipH="1">
              <a:off x="2592" y="2592"/>
              <a:ext cx="192" cy="192"/>
            </a:xfrm>
            <a:prstGeom prst="line">
              <a:avLst/>
            </a:prstGeom>
            <a:ln w="635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5610" name="Line 15"/>
            <p:cNvSpPr/>
            <p:nvPr/>
          </p:nvSpPr>
          <p:spPr>
            <a:xfrm flipH="1">
              <a:off x="2880" y="2928"/>
              <a:ext cx="192" cy="192"/>
            </a:xfrm>
            <a:prstGeom prst="line">
              <a:avLst/>
            </a:prstGeom>
            <a:ln w="635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</p:grpSp>
      <p:sp>
        <p:nvSpPr>
          <p:cNvPr id="3078" name="Rectangle 20"/>
          <p:cNvSpPr/>
          <p:nvPr/>
        </p:nvSpPr>
        <p:spPr>
          <a:xfrm>
            <a:off x="228600" y="5486400"/>
            <a:ext cx="85629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800" dirty="0">
                <a:latin typeface="Arial" panose="020B0604020202020204" pitchFamily="34" charset="0"/>
              </a:rPr>
              <a:t>※ transitive </a:t>
            </a:r>
            <a:r>
              <a:rPr lang="zh-TW" altLang="en-US" sz="2800" dirty="0">
                <a:latin typeface="Arial" panose="020B0604020202020204" pitchFamily="34" charset="0"/>
              </a:rPr>
              <a:t>性质不易从矩阵直接判断出来，需做运算</a:t>
            </a:r>
            <a:endParaRPr lang="zh-TW" altLang="en-US" sz="3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投影片編號版面配置區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type="body" sz="half" idx="1"/>
          </p:nvPr>
        </p:nvSpPr>
        <p:spPr>
          <a:xfrm>
            <a:off x="381000" y="533400"/>
            <a:ext cx="8382000" cy="990600"/>
          </a:xfrm>
          <a:ln/>
        </p:spPr>
        <p:txBody>
          <a:bodyPr vert="horz" wrap="square" lIns="91440" tIns="45720" rIns="91440" bIns="45720" anchor="t"/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TW" sz="2800" b="1" dirty="0">
                <a:solidFill>
                  <a:srgbClr val="008000"/>
                </a:solidFill>
              </a:rPr>
              <a:t>Example 3.</a:t>
            </a:r>
            <a:r>
              <a:rPr lang="en-US" altLang="zh-TW" sz="2800" dirty="0"/>
              <a:t>  Suppose that the relation 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dirty="0"/>
              <a:t> on a set is represented by the matrix</a:t>
            </a:r>
            <a:endParaRPr lang="en-US" altLang="zh-TW" sz="2800" dirty="0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971800" y="1554163"/>
          <a:ext cx="2395538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1040765" imgH="711200" progId="Equation.3">
                  <p:embed/>
                </p:oleObj>
              </mc:Choice>
              <mc:Fallback>
                <p:oleObj name="" r:id="rId1" imgW="1040765" imgH="7112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971800" y="1554163"/>
                        <a:ext cx="2395538" cy="16367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8"/>
          <p:cNvSpPr txBox="1"/>
          <p:nvPr/>
        </p:nvSpPr>
        <p:spPr>
          <a:xfrm>
            <a:off x="685800" y="3124200"/>
            <a:ext cx="78216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800" dirty="0">
                <a:latin typeface="Arial" panose="020B0604020202020204" pitchFamily="34" charset="0"/>
              </a:rPr>
              <a:t>Is 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dirty="0">
                <a:latin typeface="Arial" panose="020B0604020202020204" pitchFamily="34" charset="0"/>
              </a:rPr>
              <a:t> reflexive, symmetric, and/or antisymmetric ?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  <p:sp>
        <p:nvSpPr>
          <p:cNvPr id="62474" name="Text Box 10"/>
          <p:cNvSpPr txBox="1"/>
          <p:nvPr/>
        </p:nvSpPr>
        <p:spPr>
          <a:xfrm>
            <a:off x="365125" y="4179888"/>
            <a:ext cx="2447925" cy="9540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Sol :</a:t>
            </a:r>
            <a:endParaRPr lang="en-US" altLang="zh-TW" sz="2800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r>
              <a:rPr lang="en-US" altLang="zh-TW" sz="2800" dirty="0">
                <a:latin typeface="Arial" panose="020B0604020202020204" pitchFamily="34" charset="0"/>
              </a:rPr>
              <a:t>	reflexive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19200" y="5105400"/>
            <a:ext cx="182245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800" dirty="0">
                <a:latin typeface="Arial" panose="020B0604020202020204" pitchFamily="34" charset="0"/>
              </a:rPr>
              <a:t>symmetric</a:t>
            </a:r>
            <a:endParaRPr lang="zh-TW" altLang="en-US" sz="2800" dirty="0"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19200" y="5715000"/>
            <a:ext cx="300196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</a:rPr>
              <a:t>not antisymmetric</a:t>
            </a:r>
            <a:endParaRPr lang="zh-TW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7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7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>
                                            <p:txEl>
                                              <p:charRg st="6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474">
                                            <p:txEl>
                                              <p:charRg st="6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474">
                                            <p:txEl>
                                              <p:charRg st="6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投影片編號版面配置區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27651" name="Rectangle 3"/>
          <p:cNvSpPr>
            <a:spLocks noGrp="1"/>
          </p:cNvSpPr>
          <p:nvPr>
            <p:ph type="body" sz="half" idx="1"/>
          </p:nvPr>
        </p:nvSpPr>
        <p:spPr>
          <a:xfrm>
            <a:off x="0" y="533400"/>
            <a:ext cx="8839200" cy="3886200"/>
          </a:xfrm>
          <a:ln/>
        </p:spPr>
        <p:txBody>
          <a:bodyPr vert="horz" wrap="square" lIns="91440" tIns="45720" rIns="91440" bIns="45720" anchor="t"/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TW" sz="2800" b="1" dirty="0">
                <a:solidFill>
                  <a:srgbClr val="008000"/>
                </a:solidFill>
              </a:rPr>
              <a:t>eg.</a:t>
            </a:r>
            <a:r>
              <a:rPr lang="en-US" altLang="zh-TW" sz="2800" dirty="0"/>
              <a:t>  Suppose that </a:t>
            </a:r>
            <a:r>
              <a:rPr lang="en-US" altLang="zh-TW" sz="2800" i="1" dirty="0">
                <a:latin typeface="Times New Roman" panose="02020603050405020304" pitchFamily="18" charset="0"/>
              </a:rPr>
              <a:t>S</a:t>
            </a:r>
            <a:r>
              <a:rPr lang="en-US" altLang="zh-TW" sz="2800" dirty="0">
                <a:latin typeface="Times New Roman" panose="02020603050405020304" pitchFamily="18" charset="0"/>
              </a:rPr>
              <a:t>={0, 1, 2, 3}.</a:t>
            </a:r>
            <a:r>
              <a:rPr lang="en-US" altLang="zh-TW" sz="2800" dirty="0"/>
              <a:t> Let 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dirty="0"/>
              <a:t> be a relation</a:t>
            </a:r>
            <a:endParaRPr lang="en-US" altLang="zh-TW" sz="2800" dirty="0"/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TW" sz="2800" dirty="0"/>
              <a:t>       containing </a:t>
            </a:r>
            <a:r>
              <a:rPr lang="en-US" altLang="zh-TW" sz="2800" dirty="0">
                <a:latin typeface="Times New Roman" panose="02020603050405020304" pitchFamily="18" charset="0"/>
              </a:rPr>
              <a:t>(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</a:rPr>
              <a:t>)</a:t>
            </a:r>
            <a:r>
              <a:rPr lang="en-US" altLang="zh-TW" sz="2800" dirty="0"/>
              <a:t> if </a:t>
            </a:r>
            <a:r>
              <a:rPr lang="en-US" altLang="zh-TW" sz="2800" i="1" dirty="0">
                <a:latin typeface="Times New Roman" panose="02020603050405020304" pitchFamily="18" charset="0"/>
              </a:rPr>
              <a:t>a </a:t>
            </a:r>
            <a:r>
              <a:rPr lang="en-US" altLang="zh-TW" sz="2800" dirty="0">
                <a:sym typeface="Symbol" panose="05050102010706020507" pitchFamily="18" charset="2"/>
              </a:rPr>
              <a:t> 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800" dirty="0">
                <a:sym typeface="Symbol" panose="05050102010706020507" pitchFamily="18" charset="2"/>
              </a:rPr>
              <a:t>, where 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TW" sz="2800" dirty="0">
                <a:sym typeface="Symbol" panose="05050102010706020507" pitchFamily="18" charset="2"/>
              </a:rPr>
              <a:t> and</a:t>
            </a:r>
            <a:r>
              <a:rPr lang="en-US" altLang="zh-TW" sz="2800" i="1" dirty="0">
                <a:sym typeface="Symbol" panose="05050102010706020507" pitchFamily="18" charset="2"/>
              </a:rPr>
              <a:t> 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TW" sz="2800" dirty="0">
                <a:sym typeface="Symbol" panose="05050102010706020507" pitchFamily="18" charset="2"/>
              </a:rPr>
              <a:t>. </a:t>
            </a:r>
            <a:br>
              <a:rPr lang="en-US" altLang="zh-TW" sz="2800" dirty="0">
                <a:sym typeface="Symbol" panose="05050102010706020507" pitchFamily="18" charset="2"/>
              </a:rPr>
            </a:br>
            <a:r>
              <a:rPr lang="en-US" altLang="zh-TW" sz="2800" dirty="0">
                <a:sym typeface="Symbol" panose="05050102010706020507" pitchFamily="18" charset="2"/>
              </a:rPr>
              <a:t>   Is 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800" dirty="0">
                <a:sym typeface="Symbol" panose="05050102010706020507" pitchFamily="18" charset="2"/>
              </a:rPr>
              <a:t> reflexive, symmetric, antisymmetric ?</a:t>
            </a:r>
            <a:endParaRPr lang="en-US" altLang="zh-TW" sz="2800" dirty="0">
              <a:sym typeface="Symbol" panose="05050102010706020507" pitchFamily="18" charset="2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altLang="zh-TW" sz="2800" dirty="0">
              <a:sym typeface="Symbol" panose="05050102010706020507" pitchFamily="18" charset="2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TW" sz="2800" b="1" dirty="0">
                <a:solidFill>
                  <a:srgbClr val="008000"/>
                </a:solidFill>
                <a:sym typeface="Symbol" panose="05050102010706020507" pitchFamily="18" charset="2"/>
              </a:rPr>
              <a:t>Sol :</a:t>
            </a:r>
            <a:r>
              <a:rPr lang="en-US" altLang="zh-TW" sz="2800" dirty="0">
                <a:sym typeface="Symbol" panose="05050102010706020507" pitchFamily="18" charset="2"/>
              </a:rPr>
              <a:t>	</a:t>
            </a:r>
            <a:endParaRPr lang="en-US" altLang="zh-TW" sz="2800" dirty="0">
              <a:sym typeface="Symbol" panose="05050102010706020507" pitchFamily="18" charset="2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1295400" y="2895600"/>
            <a:ext cx="3352800" cy="2578100"/>
            <a:chOff x="432" y="1936"/>
            <a:chExt cx="2544" cy="1944"/>
          </a:xfrm>
        </p:grpSpPr>
        <p:graphicFrame>
          <p:nvGraphicFramePr>
            <p:cNvPr id="27656" name="Object 4"/>
            <p:cNvGraphicFramePr>
              <a:graphicFrameLocks noChangeAspect="1"/>
            </p:cNvGraphicFramePr>
            <p:nvPr/>
          </p:nvGraphicFramePr>
          <p:xfrm>
            <a:off x="432" y="2215"/>
            <a:ext cx="2544" cy="16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1" imgW="1397000" imgH="914400" progId="Equation.3">
                    <p:embed/>
                  </p:oleObj>
                </mc:Choice>
                <mc:Fallback>
                  <p:oleObj name="" r:id="rId1" imgW="1397000" imgH="9144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32" y="2215"/>
                          <a:ext cx="2544" cy="16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7" name="Text Box 7"/>
            <p:cNvSpPr txBox="1"/>
            <p:nvPr/>
          </p:nvSpPr>
          <p:spPr>
            <a:xfrm>
              <a:off x="1488" y="1936"/>
              <a:ext cx="2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800" dirty="0">
                  <a:solidFill>
                    <a:srgbClr val="008000"/>
                  </a:solidFill>
                  <a:latin typeface="Arial" panose="020B0604020202020204" pitchFamily="34" charset="0"/>
                </a:rPr>
                <a:t>0</a:t>
              </a:r>
              <a:endParaRPr lang="en-US" altLang="zh-TW" sz="2800" dirty="0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658" name="Text Box 8"/>
            <p:cNvSpPr txBox="1"/>
            <p:nvPr/>
          </p:nvSpPr>
          <p:spPr>
            <a:xfrm>
              <a:off x="1152" y="2224"/>
              <a:ext cx="2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800" dirty="0">
                  <a:solidFill>
                    <a:srgbClr val="008000"/>
                  </a:solidFill>
                  <a:latin typeface="Arial" panose="020B0604020202020204" pitchFamily="34" charset="0"/>
                </a:rPr>
                <a:t>0</a:t>
              </a:r>
              <a:endParaRPr lang="en-US" altLang="zh-TW" sz="2800" dirty="0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659" name="Text Box 9"/>
            <p:cNvSpPr txBox="1"/>
            <p:nvPr/>
          </p:nvSpPr>
          <p:spPr>
            <a:xfrm>
              <a:off x="1872" y="1936"/>
              <a:ext cx="2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800" dirty="0">
                  <a:solidFill>
                    <a:srgbClr val="008000"/>
                  </a:solidFill>
                  <a:latin typeface="Arial" panose="020B0604020202020204" pitchFamily="34" charset="0"/>
                </a:rPr>
                <a:t>1</a:t>
              </a:r>
              <a:endParaRPr lang="en-US" altLang="zh-TW" sz="2800" dirty="0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660" name="Text Box 10"/>
            <p:cNvSpPr txBox="1"/>
            <p:nvPr/>
          </p:nvSpPr>
          <p:spPr>
            <a:xfrm>
              <a:off x="2304" y="1936"/>
              <a:ext cx="2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800" dirty="0">
                  <a:solidFill>
                    <a:srgbClr val="008000"/>
                  </a:solidFill>
                  <a:latin typeface="Arial" panose="020B0604020202020204" pitchFamily="34" charset="0"/>
                </a:rPr>
                <a:t>2</a:t>
              </a:r>
              <a:endParaRPr lang="en-US" altLang="zh-TW" sz="2800" dirty="0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661" name="Text Box 11"/>
            <p:cNvSpPr txBox="1"/>
            <p:nvPr/>
          </p:nvSpPr>
          <p:spPr>
            <a:xfrm>
              <a:off x="2657" y="1936"/>
              <a:ext cx="2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800" dirty="0">
                  <a:solidFill>
                    <a:srgbClr val="008000"/>
                  </a:solidFill>
                  <a:latin typeface="Arial" panose="020B0604020202020204" pitchFamily="34" charset="0"/>
                </a:rPr>
                <a:t>3</a:t>
              </a:r>
              <a:endParaRPr lang="en-US" altLang="zh-TW" sz="2800" dirty="0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662" name="Text Box 12"/>
            <p:cNvSpPr txBox="1"/>
            <p:nvPr/>
          </p:nvSpPr>
          <p:spPr>
            <a:xfrm>
              <a:off x="1152" y="2656"/>
              <a:ext cx="2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800" dirty="0">
                  <a:solidFill>
                    <a:srgbClr val="008000"/>
                  </a:solidFill>
                  <a:latin typeface="Arial" panose="020B0604020202020204" pitchFamily="34" charset="0"/>
                </a:rPr>
                <a:t>1</a:t>
              </a:r>
              <a:endParaRPr lang="en-US" altLang="zh-TW" sz="2800" dirty="0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663" name="Text Box 13"/>
            <p:cNvSpPr txBox="1"/>
            <p:nvPr/>
          </p:nvSpPr>
          <p:spPr>
            <a:xfrm>
              <a:off x="1152" y="3088"/>
              <a:ext cx="2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800" dirty="0">
                  <a:solidFill>
                    <a:srgbClr val="008000"/>
                  </a:solidFill>
                  <a:latin typeface="Arial" panose="020B0604020202020204" pitchFamily="34" charset="0"/>
                </a:rPr>
                <a:t>2</a:t>
              </a:r>
              <a:endParaRPr lang="en-US" altLang="zh-TW" sz="2800" dirty="0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664" name="Text Box 14"/>
            <p:cNvSpPr txBox="1"/>
            <p:nvPr/>
          </p:nvSpPr>
          <p:spPr>
            <a:xfrm>
              <a:off x="1152" y="3504"/>
              <a:ext cx="2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800" dirty="0">
                  <a:solidFill>
                    <a:srgbClr val="008000"/>
                  </a:solidFill>
                  <a:latin typeface="Arial" panose="020B0604020202020204" pitchFamily="34" charset="0"/>
                </a:rPr>
                <a:t>3</a:t>
              </a:r>
              <a:endParaRPr lang="en-US" altLang="zh-TW" sz="2800" dirty="0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65551" name="Text Box 15"/>
          <p:cNvSpPr txBox="1"/>
          <p:nvPr/>
        </p:nvSpPr>
        <p:spPr>
          <a:xfrm>
            <a:off x="5181600" y="3276600"/>
            <a:ext cx="3370263" cy="13731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800" dirty="0">
                <a:latin typeface="Arial" panose="020B0604020202020204" pitchFamily="34" charset="0"/>
              </a:rPr>
              <a:t>∴ R is reflexive and</a:t>
            </a:r>
            <a:endParaRPr lang="en-US" altLang="zh-TW" sz="2800" dirty="0">
              <a:latin typeface="Arial" panose="020B0604020202020204" pitchFamily="34" charset="0"/>
            </a:endParaRPr>
          </a:p>
          <a:p>
            <a:r>
              <a:rPr lang="en-US" altLang="zh-TW" sz="2800" dirty="0">
                <a:latin typeface="Arial" panose="020B0604020202020204" pitchFamily="34" charset="0"/>
              </a:rPr>
              <a:t>     antisymmetric,</a:t>
            </a:r>
            <a:endParaRPr lang="en-US" altLang="zh-TW" sz="2800" dirty="0">
              <a:latin typeface="Arial" panose="020B0604020202020204" pitchFamily="34" charset="0"/>
            </a:endParaRPr>
          </a:p>
          <a:p>
            <a:r>
              <a:rPr lang="en-US" altLang="zh-TW" sz="2800" dirty="0">
                <a:latin typeface="Arial" panose="020B0604020202020204" pitchFamily="34" charset="0"/>
              </a:rPr>
              <a:t>     not symmetric.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28600" y="5943600"/>
            <a:ext cx="1708150" cy="46196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Exercise: 7</a:t>
            </a:r>
            <a:endParaRPr lang="zh-TW" altLang="en-US" sz="2400" dirty="0">
              <a:latin typeface="Arial" panose="020B0604020202020204" pitchFamily="34" charset="0"/>
            </a:endParaRPr>
          </a:p>
        </p:txBody>
      </p:sp>
      <p:sp>
        <p:nvSpPr>
          <p:cNvPr id="17" name="Text Box 100"/>
          <p:cNvSpPr txBox="1"/>
          <p:nvPr/>
        </p:nvSpPr>
        <p:spPr>
          <a:xfrm>
            <a:off x="2286000" y="6172200"/>
            <a:ext cx="5884863" cy="461963"/>
          </a:xfrm>
          <a:prstGeom prst="rect">
            <a:avLst/>
          </a:prstGeom>
          <a:noFill/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TW" sz="2400" dirty="0">
                <a:solidFill>
                  <a:srgbClr val="FF3300"/>
                </a:solidFill>
                <a:latin typeface="Arial" panose="020B0604020202020204" pitchFamily="34" charset="0"/>
              </a:rPr>
              <a:t>Def. irreflexive(</a:t>
            </a:r>
            <a:r>
              <a:rPr lang="zh-TW" altLang="en-US" sz="2400" dirty="0">
                <a:solidFill>
                  <a:srgbClr val="FF3300"/>
                </a:solidFill>
                <a:latin typeface="Arial" panose="020B0604020202020204" pitchFamily="34" charset="0"/>
              </a:rPr>
              <a:t>非反身性</a:t>
            </a:r>
            <a:r>
              <a:rPr lang="en-US" altLang="zh-TW" sz="2400" dirty="0">
                <a:solidFill>
                  <a:srgbClr val="FF3300"/>
                </a:solidFill>
                <a:latin typeface="Arial" panose="020B0604020202020204" pitchFamily="34" charset="0"/>
              </a:rPr>
              <a:t>)</a:t>
            </a:r>
            <a:r>
              <a:rPr lang="zh-TW" altLang="en-US" sz="24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zh-TW" sz="2400" dirty="0">
                <a:solidFill>
                  <a:srgbClr val="FF3300"/>
                </a:solidFill>
                <a:latin typeface="Arial" panose="020B0604020202020204" pitchFamily="34" charset="0"/>
              </a:rPr>
              <a:t>:</a:t>
            </a:r>
            <a:r>
              <a:rPr lang="zh-TW" altLang="en-US" sz="240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zh-TW" sz="2400" dirty="0">
                <a:solidFill>
                  <a:srgbClr val="FF3300"/>
                </a:solidFill>
                <a:latin typeface="Arial" panose="020B0604020202020204" pitchFamily="34" charset="0"/>
              </a:rPr>
              <a:t>(</a:t>
            </a:r>
            <a:r>
              <a:rPr lang="en-US" altLang="zh-TW" sz="2400" i="1" dirty="0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TW" sz="2400" dirty="0">
                <a:solidFill>
                  <a:srgbClr val="FF3300"/>
                </a:solidFill>
                <a:latin typeface="Arial" panose="020B0604020202020204" pitchFamily="34" charset="0"/>
              </a:rPr>
              <a:t>,</a:t>
            </a:r>
            <a:r>
              <a:rPr lang="en-US" altLang="zh-TW" sz="2400" i="1" dirty="0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TW" sz="2400" dirty="0">
                <a:solidFill>
                  <a:srgbClr val="FF3300"/>
                </a:solidFill>
                <a:latin typeface="Arial" panose="020B0604020202020204" pitchFamily="34" charset="0"/>
              </a:rPr>
              <a:t>)</a:t>
            </a:r>
            <a:r>
              <a:rPr lang="en-US" altLang="zh-TW" sz="2400" dirty="0">
                <a:solidFill>
                  <a:srgbClr val="FF33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</a:t>
            </a:r>
            <a:r>
              <a:rPr lang="en-US" altLang="zh-TW" sz="2400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400" dirty="0">
                <a:solidFill>
                  <a:srgbClr val="FF3300"/>
                </a:solidFill>
                <a:latin typeface="Arial" panose="020B0604020202020204" pitchFamily="34" charset="0"/>
              </a:rPr>
              <a:t>,  </a:t>
            </a:r>
            <a:r>
              <a:rPr lang="en-US" altLang="zh-TW" sz="2400" dirty="0">
                <a:solidFill>
                  <a:srgbClr val="FF33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en-US" altLang="zh-TW" sz="2400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400" dirty="0">
                <a:solidFill>
                  <a:srgbClr val="FF33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zh-TW" sz="2400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lang="en-US" altLang="zh-TW" sz="2400" i="1" dirty="0">
              <a:solidFill>
                <a:srgbClr val="FF33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1" grpId="0"/>
      <p:bldP spid="16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投影片編號版面配置區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type="body" sz="half" idx="1"/>
          </p:nvPr>
        </p:nvSpPr>
        <p:spPr>
          <a:xfrm>
            <a:off x="0" y="533400"/>
            <a:ext cx="8839200" cy="990600"/>
          </a:xfrm>
          <a:ln/>
        </p:spPr>
        <p:txBody>
          <a:bodyPr vert="horz" wrap="square" lIns="91440" tIns="45720" rIns="91440" bIns="45720" anchor="t"/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TW" sz="2800" b="1" dirty="0">
                <a:solidFill>
                  <a:srgbClr val="008000"/>
                </a:solidFill>
              </a:rPr>
              <a:t>Example 4.</a:t>
            </a:r>
            <a:r>
              <a:rPr lang="en-US" altLang="zh-TW" sz="2800" dirty="0"/>
              <a:t>  Suppose the relations 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sz="2800" dirty="0"/>
              <a:t> and 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2 </a:t>
            </a:r>
            <a:r>
              <a:rPr lang="en-US" altLang="zh-TW" sz="2800" dirty="0"/>
              <a:t>on a set A are represented by the matrices</a:t>
            </a:r>
            <a:endParaRPr lang="en-US" altLang="zh-TW" sz="2800" dirty="0">
              <a:sym typeface="Symbol" panose="05050102010706020507" pitchFamily="18" charset="2"/>
            </a:endParaRP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1143000" y="1524000"/>
          <a:ext cx="2636838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1117600" imgH="711200" progId="Equation.3">
                  <p:embed/>
                </p:oleObj>
              </mc:Choice>
              <mc:Fallback>
                <p:oleObj name="" r:id="rId1" imgW="1117600" imgH="7112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1524000"/>
                        <a:ext cx="2636838" cy="154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304800" y="4191000"/>
            <a:ext cx="110807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Tx/>
              <a:buNone/>
              <a:defRPr/>
            </a:pPr>
            <a:r>
              <a:rPr kumimoji="1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 pitchFamily="18" charset="2"/>
              </a:rPr>
              <a:t>Sol :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 pitchFamily="18" charset="2"/>
              </a:rPr>
              <a:t>	</a:t>
            </a:r>
            <a:endParaRPr kumimoji="1" lang="en-US" altLang="zh-TW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PMingLiU" panose="02020500000000000000" pitchFamily="18" charset="-120"/>
              <a:cs typeface="+mn-cs"/>
              <a:sym typeface="Symbol" panose="05050102010706020507" pitchFamily="18" charset="2"/>
            </a:endParaRPr>
          </a:p>
        </p:txBody>
      </p:sp>
      <p:graphicFrame>
        <p:nvGraphicFramePr>
          <p:cNvPr id="28678" name="Object 3"/>
          <p:cNvGraphicFramePr>
            <a:graphicFrameLocks noChangeAspect="1"/>
          </p:cNvGraphicFramePr>
          <p:nvPr/>
        </p:nvGraphicFramePr>
        <p:xfrm>
          <a:off x="4191000" y="1524000"/>
          <a:ext cx="2574925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1129665" imgH="711200" progId="Equation.3">
                  <p:embed/>
                </p:oleObj>
              </mc:Choice>
              <mc:Fallback>
                <p:oleObj name="" r:id="rId3" imgW="1129665" imgH="7112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1000" y="1524000"/>
                        <a:ext cx="2574925" cy="154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304800" y="3124200"/>
            <a:ext cx="8458200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What are the matrices representing </a:t>
            </a:r>
            <a:r>
              <a:rPr kumimoji="1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R</a:t>
            </a:r>
            <a:r>
              <a:rPr kumimoji="1" lang="en-US" altLang="zh-TW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1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  <a:sym typeface="Symbol" panose="05050102010706020507"/>
              </a:rPr>
              <a:t>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 </a:t>
            </a:r>
            <a:r>
              <a:rPr kumimoji="1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R</a:t>
            </a:r>
            <a:r>
              <a:rPr kumimoji="1" lang="en-US" altLang="zh-TW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2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 and </a:t>
            </a:r>
            <a:b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</a:br>
            <a:r>
              <a:rPr kumimoji="1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R</a:t>
            </a:r>
            <a:r>
              <a:rPr kumimoji="1" lang="en-US" altLang="zh-TW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1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  <a:sym typeface="Symbol" panose="05050102010706020507"/>
              </a:rPr>
              <a:t>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 </a:t>
            </a:r>
            <a:r>
              <a:rPr kumimoji="1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R</a:t>
            </a:r>
            <a:r>
              <a:rPr kumimoji="1" lang="en-US" altLang="zh-TW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2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?</a:t>
            </a:r>
            <a:endParaRPr kumimoji="1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PMingLiU" panose="02020500000000000000" pitchFamily="18" charset="-120"/>
              <a:cs typeface="+mn-cs"/>
            </a:endParaRPr>
          </a:p>
        </p:txBody>
      </p:sp>
      <p:graphicFrame>
        <p:nvGraphicFramePr>
          <p:cNvPr id="19" name="Object 4"/>
          <p:cNvGraphicFramePr>
            <a:graphicFrameLocks noChangeAspect="1"/>
          </p:cNvGraphicFramePr>
          <p:nvPr/>
        </p:nvGraphicFramePr>
        <p:xfrm>
          <a:off x="4572000" y="4800600"/>
          <a:ext cx="330835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5" imgW="1295400" imgH="711200" progId="Equation.3">
                  <p:embed/>
                </p:oleObj>
              </mc:Choice>
              <mc:Fallback>
                <p:oleObj name="" r:id="rId5" imgW="1295400" imgH="7112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0" y="4800600"/>
                        <a:ext cx="3308350" cy="167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/>
          <p:cNvGraphicFramePr>
            <a:graphicFrameLocks noChangeAspect="1"/>
          </p:cNvGraphicFramePr>
          <p:nvPr/>
        </p:nvGraphicFramePr>
        <p:xfrm>
          <a:off x="609600" y="4724400"/>
          <a:ext cx="3297238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7" imgW="1269365" imgH="711200" progId="Equation.3">
                  <p:embed/>
                </p:oleObj>
              </mc:Choice>
              <mc:Fallback>
                <p:oleObj name="" r:id="rId7" imgW="1269365" imgH="7112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9600" y="4724400"/>
                        <a:ext cx="3297238" cy="1703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投影片編號版面配置區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type="body" sz="half" idx="1"/>
          </p:nvPr>
        </p:nvSpPr>
        <p:spPr>
          <a:xfrm>
            <a:off x="0" y="533400"/>
            <a:ext cx="8839200" cy="990600"/>
          </a:xfrm>
          <a:ln/>
        </p:spPr>
        <p:txBody>
          <a:bodyPr vert="horz" wrap="square" lIns="91440" tIns="45720" rIns="91440" bIns="45720" anchor="t"/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TW" sz="2800" b="1" dirty="0">
                <a:solidFill>
                  <a:srgbClr val="008000"/>
                </a:solidFill>
              </a:rPr>
              <a:t>Example 5.</a:t>
            </a:r>
            <a:r>
              <a:rPr lang="en-US" altLang="zh-TW" sz="2800" dirty="0"/>
              <a:t>  Find the matrix representing the relation </a:t>
            </a:r>
            <a:r>
              <a:rPr lang="en-US" altLang="zh-TW" sz="2800" i="1" dirty="0">
                <a:latin typeface="Times New Roman" panose="02020603050405020304" pitchFamily="18" charset="0"/>
              </a:rPr>
              <a:t>S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dirty="0"/>
              <a:t>, where  the matrices representing 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dirty="0"/>
              <a:t> and </a:t>
            </a:r>
            <a:r>
              <a:rPr lang="en-US" altLang="zh-TW" sz="2800" i="1" dirty="0">
                <a:latin typeface="Times New Roman" panose="02020603050405020304" pitchFamily="18" charset="0"/>
              </a:rPr>
              <a:t>S</a:t>
            </a:r>
            <a:r>
              <a:rPr lang="en-US" altLang="zh-TW" sz="2800" dirty="0"/>
              <a:t> are</a:t>
            </a:r>
            <a:endParaRPr lang="en-US" altLang="zh-TW" sz="2800" dirty="0">
              <a:sym typeface="Symbol" panose="05050102010706020507" pitchFamily="18" charset="2"/>
            </a:endParaRP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1096963" y="1524000"/>
          <a:ext cx="2576512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1091565" imgH="711200" progId="Equation.3">
                  <p:embed/>
                </p:oleObj>
              </mc:Choice>
              <mc:Fallback>
                <p:oleObj name="" r:id="rId1" imgW="1091565" imgH="7112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96963" y="1524000"/>
                        <a:ext cx="2576512" cy="154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381000" y="3124200"/>
            <a:ext cx="110807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Tx/>
              <a:buNone/>
              <a:defRPr/>
            </a:pPr>
            <a:r>
              <a:rPr kumimoji="1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 pitchFamily="18" charset="2"/>
              </a:rPr>
              <a:t>Sol :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 pitchFamily="18" charset="2"/>
              </a:rPr>
              <a:t>	</a:t>
            </a:r>
            <a:endParaRPr kumimoji="1" lang="en-US" altLang="zh-TW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PMingLiU" panose="02020500000000000000" pitchFamily="18" charset="-120"/>
              <a:cs typeface="+mn-cs"/>
              <a:sym typeface="Symbol" panose="05050102010706020507" pitchFamily="18" charset="2"/>
            </a:endParaRPr>
          </a:p>
        </p:txBody>
      </p:sp>
      <p:graphicFrame>
        <p:nvGraphicFramePr>
          <p:cNvPr id="29702" name="Object 3"/>
          <p:cNvGraphicFramePr>
            <a:graphicFrameLocks noChangeAspect="1"/>
          </p:cNvGraphicFramePr>
          <p:nvPr/>
        </p:nvGraphicFramePr>
        <p:xfrm>
          <a:off x="4233863" y="1524000"/>
          <a:ext cx="2487612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1091565" imgH="711200" progId="Equation.3">
                  <p:embed/>
                </p:oleObj>
              </mc:Choice>
              <mc:Fallback>
                <p:oleObj name="" r:id="rId3" imgW="1091565" imgH="7112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33863" y="1524000"/>
                        <a:ext cx="2487612" cy="154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/>
          <p:nvPr/>
        </p:nvGrpSpPr>
        <p:grpSpPr>
          <a:xfrm>
            <a:off x="990600" y="3733800"/>
            <a:ext cx="4930775" cy="1676400"/>
            <a:chOff x="624" y="2352"/>
            <a:chExt cx="3106" cy="1056"/>
          </a:xfrm>
        </p:grpSpPr>
        <p:graphicFrame>
          <p:nvGraphicFramePr>
            <p:cNvPr id="29707" name="Object 4"/>
            <p:cNvGraphicFramePr>
              <a:graphicFrameLocks noChangeAspect="1"/>
            </p:cNvGraphicFramePr>
            <p:nvPr/>
          </p:nvGraphicFramePr>
          <p:xfrm>
            <a:off x="624" y="2352"/>
            <a:ext cx="3106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5" imgW="1930400" imgH="711200" progId="Equation.3">
                    <p:embed/>
                  </p:oleObj>
                </mc:Choice>
                <mc:Fallback>
                  <p:oleObj name="" r:id="rId5" imgW="1930400" imgH="7112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24" y="2352"/>
                          <a:ext cx="3106" cy="10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8" name="矩形 10"/>
            <p:cNvSpPr/>
            <p:nvPr/>
          </p:nvSpPr>
          <p:spPr>
            <a:xfrm>
              <a:off x="1728" y="2688"/>
              <a:ext cx="3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sym typeface="Wingdings 2" panose="05020102010507070707" pitchFamily="18" charset="2"/>
                </a:rPr>
                <a:t></a:t>
              </a:r>
              <a:endParaRPr lang="zh-TW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" name="群組 20"/>
          <p:cNvGrpSpPr/>
          <p:nvPr/>
        </p:nvGrpSpPr>
        <p:grpSpPr>
          <a:xfrm>
            <a:off x="1676400" y="4791075"/>
            <a:ext cx="6745288" cy="1524000"/>
            <a:chOff x="1676400" y="4790420"/>
            <a:chExt cx="6745757" cy="1524000"/>
          </a:xfrm>
        </p:grpSpPr>
        <p:sp>
          <p:nvSpPr>
            <p:cNvPr id="10" name="矩形 9"/>
            <p:cNvSpPr/>
            <p:nvPr/>
          </p:nvSpPr>
          <p:spPr>
            <a:xfrm>
              <a:off x="1676400" y="5790545"/>
              <a:ext cx="6745757" cy="5238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TW" sz="28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M</a:t>
              </a:r>
              <a:r>
                <a:rPr kumimoji="1" lang="en-US" altLang="zh-TW" sz="2800" b="0" i="1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R</a:t>
              </a:r>
              <a:r>
                <a:rPr kumimoji="1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  <a:sym typeface="Symbol" panose="05050102010706020507"/>
                </a:rPr>
                <a:t></a:t>
              </a:r>
              <a:r>
                <a:rPr kumimoji="1" lang="en-US" altLang="zh-TW" sz="28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M</a:t>
              </a:r>
              <a:r>
                <a:rPr kumimoji="1" lang="en-US" altLang="zh-TW" sz="2800" b="0" i="1" u="none" strike="noStrike" kern="1200" cap="none" spc="0" normalizeH="0" baseline="-2500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S  </a:t>
              </a:r>
              <a:r>
                <a:rPr kumimoji="1" lang="en-US" altLang="zh-TW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(</a:t>
              </a:r>
              <a:r>
                <a:rPr kumimoji="1" lang="zh-TW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矩阵乘法</a:t>
              </a:r>
              <a:r>
                <a:rPr kumimoji="1" lang="en-US" altLang="zh-TW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) </a:t>
              </a:r>
              <a:r>
                <a:rPr kumimoji="1" lang="zh-TW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之后将 </a:t>
              </a:r>
              <a:r>
                <a:rPr kumimoji="1" lang="en-US" altLang="zh-TW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&gt;</a:t>
              </a:r>
              <a:r>
                <a:rPr kumimoji="1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 </a:t>
              </a:r>
              <a:r>
                <a:rPr kumimoji="1" lang="zh-TW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的数字改为</a:t>
              </a:r>
              <a:r>
                <a:rPr kumimoji="1" lang="en-US" altLang="zh-TW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</a:t>
              </a:r>
              <a:endParaRPr kumimoji="1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cxnSp>
          <p:nvCxnSpPr>
            <p:cNvPr id="18" name="直線單箭頭接點 17"/>
            <p:cNvCxnSpPr>
              <a:endCxn id="29708" idx="2"/>
            </p:cNvCxnSpPr>
            <p:nvPr/>
          </p:nvCxnSpPr>
          <p:spPr>
            <a:xfrm rot="5400000" flipH="1" flipV="1">
              <a:off x="2483735" y="5278575"/>
              <a:ext cx="1000125" cy="238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投影片編號版面配置區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3"/>
          <p:cNvSpPr>
            <a:spLocks noGrp="1"/>
          </p:cNvSpPr>
          <p:nvPr>
            <p:ph type="body" sz="half" idx="1"/>
          </p:nvPr>
        </p:nvSpPr>
        <p:spPr>
          <a:xfrm>
            <a:off x="0" y="533400"/>
            <a:ext cx="8839200" cy="990600"/>
          </a:xfrm>
          <a:ln/>
        </p:spPr>
        <p:txBody>
          <a:bodyPr vert="horz" wrap="square" lIns="91440" tIns="45720" rIns="91440" bIns="45720" anchor="t"/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TW" sz="2800" b="1" dirty="0">
                <a:solidFill>
                  <a:srgbClr val="008000"/>
                </a:solidFill>
              </a:rPr>
              <a:t>Example 6.</a:t>
            </a:r>
            <a:r>
              <a:rPr lang="en-US" altLang="zh-TW" sz="2800" dirty="0"/>
              <a:t>  Find the matrix representing the relation 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baseline="30000" dirty="0">
                <a:latin typeface="Times New Roman" panose="02020603050405020304" pitchFamily="18" charset="0"/>
              </a:rPr>
              <a:t>2</a:t>
            </a:r>
            <a:r>
              <a:rPr lang="en-US" altLang="zh-TW" sz="2800" dirty="0"/>
              <a:t>, where  the matrix representing 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dirty="0"/>
              <a:t> is</a:t>
            </a:r>
            <a:endParaRPr lang="en-US" altLang="zh-TW" sz="2800" dirty="0">
              <a:sym typeface="Symbol" panose="05050102010706020507" pitchFamily="18" charset="2"/>
            </a:endParaRP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2362200" y="1524000"/>
          <a:ext cx="2576513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1091565" imgH="711200" progId="Equation.3">
                  <p:embed/>
                </p:oleObj>
              </mc:Choice>
              <mc:Fallback>
                <p:oleObj name="" r:id="rId1" imgW="1091565" imgH="7112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62200" y="1524000"/>
                        <a:ext cx="2576513" cy="154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381000" y="3124200"/>
            <a:ext cx="110807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Tx/>
              <a:buNone/>
              <a:defRPr/>
            </a:pPr>
            <a:r>
              <a:rPr kumimoji="1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 pitchFamily="18" charset="2"/>
              </a:rPr>
              <a:t>Sol :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 pitchFamily="18" charset="2"/>
              </a:rPr>
              <a:t>	</a:t>
            </a:r>
            <a:endParaRPr kumimoji="1" lang="en-US" altLang="zh-TW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PMingLiU" panose="02020500000000000000" pitchFamily="18" charset="-120"/>
              <a:cs typeface="+mn-cs"/>
              <a:sym typeface="Symbol" panose="05050102010706020507" pitchFamily="18" charset="2"/>
            </a:endParaRPr>
          </a:p>
        </p:txBody>
      </p:sp>
      <p:graphicFrame>
        <p:nvGraphicFramePr>
          <p:cNvPr id="19" name="Object 3"/>
          <p:cNvGraphicFramePr>
            <a:graphicFrameLocks noChangeAspect="1"/>
          </p:cNvGraphicFramePr>
          <p:nvPr/>
        </p:nvGraphicFramePr>
        <p:xfrm>
          <a:off x="2286000" y="3657600"/>
          <a:ext cx="275748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1078865" imgH="711200" progId="Equation.3">
                  <p:embed/>
                </p:oleObj>
              </mc:Choice>
              <mc:Fallback>
                <p:oleObj name="" r:id="rId3" imgW="1078865" imgH="7112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3657600"/>
                        <a:ext cx="2757488" cy="167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6629400" y="6019800"/>
            <a:ext cx="1879600" cy="46196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Exercise: 14</a:t>
            </a:r>
            <a:endParaRPr lang="zh-TW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群組 42"/>
          <p:cNvGrpSpPr/>
          <p:nvPr/>
        </p:nvGrpSpPr>
        <p:grpSpPr>
          <a:xfrm>
            <a:off x="4267200" y="4495800"/>
            <a:ext cx="3854450" cy="1528763"/>
            <a:chOff x="4252890" y="4495800"/>
            <a:chExt cx="3854585" cy="1529068"/>
          </a:xfrm>
        </p:grpSpPr>
        <p:grpSp>
          <p:nvGrpSpPr>
            <p:cNvPr id="31770" name="群組 41"/>
            <p:cNvGrpSpPr/>
            <p:nvPr/>
          </p:nvGrpSpPr>
          <p:grpSpPr>
            <a:xfrm>
              <a:off x="5867400" y="4495800"/>
              <a:ext cx="328800" cy="304800"/>
              <a:chOff x="5867400" y="4495800"/>
              <a:chExt cx="328800" cy="304800"/>
            </a:xfrm>
          </p:grpSpPr>
          <p:sp>
            <p:nvSpPr>
              <p:cNvPr id="37" name="橢圓 36"/>
              <p:cNvSpPr/>
              <p:nvPr/>
            </p:nvSpPr>
            <p:spPr>
              <a:xfrm>
                <a:off x="5867435" y="4495800"/>
                <a:ext cx="304811" cy="3048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773" name="Line 38"/>
              <p:cNvSpPr/>
              <p:nvPr/>
            </p:nvSpPr>
            <p:spPr>
              <a:xfrm rot="2100000">
                <a:off x="6120000" y="4572000"/>
                <a:ext cx="76200" cy="7620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triangle" w="lg" len="lg"/>
              </a:ln>
            </p:spPr>
          </p:sp>
        </p:grpSp>
        <p:sp>
          <p:nvSpPr>
            <p:cNvPr id="40" name="弧形 39"/>
            <p:cNvSpPr/>
            <p:nvPr/>
          </p:nvSpPr>
          <p:spPr>
            <a:xfrm rot="1680000">
              <a:off x="4252890" y="4800661"/>
              <a:ext cx="3854585" cy="1224207"/>
            </a:xfrm>
            <a:prstGeom prst="arc">
              <a:avLst>
                <a:gd name="adj1" fmla="val 14591305"/>
                <a:gd name="adj2" fmla="val 21400797"/>
              </a:avLst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8650" name="Line 42"/>
          <p:cNvSpPr/>
          <p:nvPr/>
        </p:nvSpPr>
        <p:spPr>
          <a:xfrm flipH="1" flipV="1">
            <a:off x="6096000" y="4800600"/>
            <a:ext cx="46038" cy="1447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</p:sp>
      <p:grpSp>
        <p:nvGrpSpPr>
          <p:cNvPr id="4" name="群組 44"/>
          <p:cNvGrpSpPr/>
          <p:nvPr/>
        </p:nvGrpSpPr>
        <p:grpSpPr>
          <a:xfrm>
            <a:off x="6000750" y="4202113"/>
            <a:ext cx="3854450" cy="2147887"/>
            <a:chOff x="6000994" y="4202765"/>
            <a:chExt cx="3854585" cy="2146508"/>
          </a:xfrm>
        </p:grpSpPr>
        <p:sp>
          <p:nvSpPr>
            <p:cNvPr id="39" name="弧形 38"/>
            <p:cNvSpPr/>
            <p:nvPr/>
          </p:nvSpPr>
          <p:spPr>
            <a:xfrm rot="12480000">
              <a:off x="6000994" y="4867500"/>
              <a:ext cx="3854585" cy="1305674"/>
            </a:xfrm>
            <a:prstGeom prst="arc">
              <a:avLst>
                <a:gd name="adj1" fmla="val 14591305"/>
                <a:gd name="adj2" fmla="val 21400797"/>
              </a:avLst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弧形 40"/>
            <p:cNvSpPr/>
            <p:nvPr/>
          </p:nvSpPr>
          <p:spPr>
            <a:xfrm rot="4251566">
              <a:off x="6456556" y="4590195"/>
              <a:ext cx="2146508" cy="1371648"/>
            </a:xfrm>
            <a:prstGeom prst="arc">
              <a:avLst>
                <a:gd name="adj1" fmla="val 14591305"/>
                <a:gd name="adj2" fmla="val 21400797"/>
              </a:avLst>
            </a:prstGeom>
            <a:ln w="1905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" name="群組 43"/>
          <p:cNvGrpSpPr/>
          <p:nvPr/>
        </p:nvGrpSpPr>
        <p:grpSpPr>
          <a:xfrm>
            <a:off x="6227763" y="4648200"/>
            <a:ext cx="1773237" cy="1579563"/>
            <a:chOff x="6228000" y="4648200"/>
            <a:chExt cx="1773719" cy="1579800"/>
          </a:xfrm>
        </p:grpSpPr>
        <p:sp>
          <p:nvSpPr>
            <p:cNvPr id="31765" name="Line 37"/>
            <p:cNvSpPr/>
            <p:nvPr/>
          </p:nvSpPr>
          <p:spPr>
            <a:xfrm rot="-120000" flipH="1">
              <a:off x="7956000" y="4724400"/>
              <a:ext cx="45719" cy="144780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1766" name="Line 41"/>
            <p:cNvSpPr/>
            <p:nvPr/>
          </p:nvSpPr>
          <p:spPr>
            <a:xfrm flipH="1">
              <a:off x="6228000" y="4752000"/>
              <a:ext cx="1764000" cy="147600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1767" name="Line 36"/>
            <p:cNvSpPr/>
            <p:nvPr/>
          </p:nvSpPr>
          <p:spPr>
            <a:xfrm flipH="1" flipV="1">
              <a:off x="6248400" y="4648200"/>
              <a:ext cx="1732722" cy="45719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</p:grpSp>
      <p:sp>
        <p:nvSpPr>
          <p:cNvPr id="31750" name="投影片編號版面配置區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68611" name="Rectangle 3"/>
          <p:cNvSpPr>
            <a:spLocks noGrp="1"/>
          </p:cNvSpPr>
          <p:nvPr>
            <p:ph idx="1"/>
          </p:nvPr>
        </p:nvSpPr>
        <p:spPr>
          <a:xfrm>
            <a:off x="228600" y="2743200"/>
            <a:ext cx="7848600" cy="182880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TW" sz="2800" b="1" dirty="0">
                <a:solidFill>
                  <a:srgbClr val="008000"/>
                </a:solidFill>
              </a:rPr>
              <a:t>Example 8.</a:t>
            </a:r>
            <a:r>
              <a:rPr lang="en-US" altLang="zh-TW" sz="2800" dirty="0"/>
              <a:t>  Show the digraph of the relation </a:t>
            </a:r>
            <a:br>
              <a:rPr lang="en-US" altLang="zh-TW" sz="2800" dirty="0"/>
            </a:br>
            <a:r>
              <a:rPr lang="en-US" altLang="zh-TW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800" dirty="0">
                <a:latin typeface="Times New Roman" panose="02020603050405020304" pitchFamily="18" charset="0"/>
              </a:rPr>
              <a:t>={(1,1),(1,3),(2,1),(2,3),(2,4), (3,1),(3,2),(4,1)}</a:t>
            </a:r>
            <a:r>
              <a:rPr lang="en-US" altLang="zh-TW" sz="2800" dirty="0"/>
              <a:t> on the set </a:t>
            </a:r>
            <a:r>
              <a:rPr lang="en-US" altLang="zh-TW" sz="2800" dirty="0">
                <a:latin typeface="Times New Roman" panose="02020603050405020304" pitchFamily="18" charset="0"/>
              </a:rPr>
              <a:t>{1,2,3,4}.</a:t>
            </a:r>
            <a:endParaRPr lang="en-US" altLang="zh-TW" sz="2800" dirty="0"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TW" sz="2800" b="1" dirty="0">
                <a:solidFill>
                  <a:srgbClr val="008000"/>
                </a:solidFill>
              </a:rPr>
              <a:t>Sol :</a:t>
            </a:r>
            <a:endParaRPr lang="en-US" altLang="zh-TW" sz="2800" dirty="0"/>
          </a:p>
        </p:txBody>
      </p:sp>
      <p:sp>
        <p:nvSpPr>
          <p:cNvPr id="68612" name="Text Box 4"/>
          <p:cNvSpPr txBox="1"/>
          <p:nvPr/>
        </p:nvSpPr>
        <p:spPr>
          <a:xfrm>
            <a:off x="1143000" y="4611688"/>
            <a:ext cx="3733800" cy="2227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sz="2800" dirty="0">
                <a:latin typeface="Times New Roman" panose="02020603050405020304" pitchFamily="18" charset="0"/>
              </a:rPr>
              <a:t>vertex(</a:t>
            </a:r>
            <a:r>
              <a:rPr lang="zh-TW" altLang="en-US" sz="2800" dirty="0">
                <a:latin typeface="Times New Roman" panose="02020603050405020304" pitchFamily="18" charset="0"/>
              </a:rPr>
              <a:t>点</a:t>
            </a:r>
            <a:r>
              <a:rPr lang="en-US" altLang="zh-TW" sz="2800" dirty="0">
                <a:latin typeface="Times New Roman" panose="02020603050405020304" pitchFamily="18" charset="0"/>
              </a:rPr>
              <a:t>) : 1, 2, 3, 4</a:t>
            </a:r>
            <a:endParaRPr lang="en-US" altLang="zh-TW" sz="2800" dirty="0">
              <a:latin typeface="Times New Roman" panose="02020603050405020304" pitchFamily="18" charset="0"/>
            </a:endParaRPr>
          </a:p>
          <a:p>
            <a:r>
              <a:rPr lang="en-US" altLang="zh-TW" sz="2800" dirty="0">
                <a:latin typeface="Times New Roman" panose="02020603050405020304" pitchFamily="18" charset="0"/>
              </a:rPr>
              <a:t>edge(</a:t>
            </a:r>
            <a:r>
              <a:rPr lang="zh-TW" altLang="en-US" sz="2800" dirty="0">
                <a:latin typeface="Times New Roman" panose="02020603050405020304" pitchFamily="18" charset="0"/>
              </a:rPr>
              <a:t>边</a:t>
            </a:r>
            <a:r>
              <a:rPr lang="en-US" altLang="zh-TW" sz="2800" dirty="0">
                <a:latin typeface="Times New Roman" panose="02020603050405020304" pitchFamily="18" charset="0"/>
              </a:rPr>
              <a:t>)   : (1,1), (1,3),</a:t>
            </a:r>
            <a:endParaRPr lang="en-US" altLang="zh-TW" sz="2800" dirty="0">
              <a:latin typeface="Times New Roman" panose="02020603050405020304" pitchFamily="18" charset="0"/>
            </a:endParaRPr>
          </a:p>
          <a:p>
            <a:r>
              <a:rPr lang="en-US" altLang="zh-TW" sz="2800" dirty="0">
                <a:latin typeface="Times New Roman" panose="02020603050405020304" pitchFamily="18" charset="0"/>
              </a:rPr>
              <a:t>       (2,1), (2,3), (2,4), </a:t>
            </a:r>
            <a:endParaRPr lang="en-US" altLang="zh-TW" sz="2800" dirty="0">
              <a:latin typeface="Times New Roman" panose="02020603050405020304" pitchFamily="18" charset="0"/>
            </a:endParaRPr>
          </a:p>
          <a:p>
            <a:r>
              <a:rPr lang="en-US" altLang="zh-TW" sz="2800" dirty="0">
                <a:latin typeface="Times New Roman" panose="02020603050405020304" pitchFamily="18" charset="0"/>
              </a:rPr>
              <a:t>       (3,1), (3,2), </a:t>
            </a:r>
            <a:endParaRPr lang="en-US" altLang="zh-TW" sz="2800" dirty="0">
              <a:latin typeface="Times New Roman" panose="02020603050405020304" pitchFamily="18" charset="0"/>
            </a:endParaRPr>
          </a:p>
          <a:p>
            <a:r>
              <a:rPr lang="en-US" altLang="zh-TW" sz="2800" dirty="0">
                <a:latin typeface="Times New Roman" panose="02020603050405020304" pitchFamily="18" charset="0"/>
              </a:rPr>
              <a:t>       (4,1)</a:t>
            </a:r>
            <a:endParaRPr lang="en-US" altLang="zh-TW" sz="2800" dirty="0">
              <a:latin typeface="Times New Roman" panose="02020603050405020304" pitchFamily="18" charset="0"/>
            </a:endParaRPr>
          </a:p>
        </p:txBody>
      </p:sp>
      <p:sp>
        <p:nvSpPr>
          <p:cNvPr id="31753" name="文字方塊 26"/>
          <p:cNvSpPr txBox="1"/>
          <p:nvPr/>
        </p:nvSpPr>
        <p:spPr>
          <a:xfrm>
            <a:off x="228600" y="609600"/>
            <a:ext cx="7854950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3200" b="1" u="sng" dirty="0">
                <a:solidFill>
                  <a:srgbClr val="008000"/>
                </a:solidFill>
                <a:latin typeface="Arial" panose="020B0604020202020204" pitchFamily="34" charset="0"/>
              </a:rPr>
              <a:t>Representing Relations using Digraphs</a:t>
            </a:r>
            <a:endParaRPr lang="zh-TW" altLang="en-US" sz="3200" b="1" u="sng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152400" y="1219200"/>
            <a:ext cx="8839200" cy="1371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indent="-342900" defTabSz="9144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/>
            </a:pPr>
            <a:r>
              <a:rPr kumimoji="1" lang="en-US" altLang="zh-TW" sz="2800" b="1" kern="0" cap="none" spc="0" normalizeH="0" baseline="0" noProof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Def 1.</a:t>
            </a:r>
            <a:r>
              <a:rPr kumimoji="1" lang="en-US" altLang="zh-TW" sz="2800" kern="0" cap="none" spc="0" normalizeH="0" baseline="0" noProof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 </a:t>
            </a:r>
            <a:r>
              <a:rPr kumimoji="1" lang="en-US" altLang="zh-TW" sz="2800" kern="0" cap="none" spc="0" normalizeH="0" baseline="0" noProof="0" dirty="0">
                <a:latin typeface="+mn-lt"/>
                <a:ea typeface="+mn-ea"/>
                <a:cs typeface="+mn-cs"/>
              </a:rPr>
              <a:t>A directed graph (digraph) consists of a set </a:t>
            </a:r>
            <a:r>
              <a:rPr kumimoji="1" lang="en-US" altLang="zh-TW" sz="2800" b="1" i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kumimoji="1" lang="en-US" altLang="zh-TW" sz="2800" kern="0" cap="none" spc="0" normalizeH="0" baseline="0" noProof="0" dirty="0">
                <a:latin typeface="+mn-lt"/>
                <a:ea typeface="+mn-ea"/>
                <a:cs typeface="+mn-cs"/>
              </a:rPr>
              <a:t> of vertices (or nodes) together with a set </a:t>
            </a:r>
            <a:r>
              <a:rPr kumimoji="1" lang="en-US" altLang="zh-TW" sz="2800" b="1" i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1" lang="en-US" altLang="zh-TW" sz="2800" kern="0" cap="none" spc="0" normalizeH="0" baseline="0" noProof="0" dirty="0">
                <a:latin typeface="+mn-lt"/>
                <a:ea typeface="+mn-ea"/>
                <a:cs typeface="+mn-cs"/>
              </a:rPr>
              <a:t> of ordered pairs of elements of </a:t>
            </a:r>
            <a:r>
              <a:rPr kumimoji="1" lang="en-US" altLang="zh-TW" sz="2800" b="1" i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kumimoji="1" lang="en-US" altLang="zh-TW" sz="2800" kern="0" cap="none" spc="0" normalizeH="0" baseline="0" noProof="0" dirty="0">
                <a:latin typeface="+mn-lt"/>
                <a:ea typeface="+mn-ea"/>
                <a:cs typeface="+mn-cs"/>
              </a:rPr>
              <a:t> called edges (or arcs). </a:t>
            </a:r>
            <a:endParaRPr kumimoji="1" lang="en-US" altLang="zh-TW" sz="2800" kern="0" cap="none" spc="0" normalizeH="0" baseline="0" noProof="0" dirty="0"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6" name="群組 45"/>
          <p:cNvGrpSpPr/>
          <p:nvPr/>
        </p:nvGrpSpPr>
        <p:grpSpPr>
          <a:xfrm>
            <a:off x="5791200" y="4230688"/>
            <a:ext cx="2522538" cy="2417762"/>
            <a:chOff x="5791200" y="4230688"/>
            <a:chExt cx="2522538" cy="2417763"/>
          </a:xfrm>
        </p:grpSpPr>
        <p:sp>
          <p:nvSpPr>
            <p:cNvPr id="31757" name="Oval 14"/>
            <p:cNvSpPr/>
            <p:nvPr/>
          </p:nvSpPr>
          <p:spPr>
            <a:xfrm>
              <a:off x="6096000" y="4648201"/>
              <a:ext cx="114300" cy="11430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TW" altLang="zh-TW" dirty="0">
                <a:latin typeface="Arial" panose="020B0604020202020204" pitchFamily="34" charset="0"/>
              </a:endParaRPr>
            </a:p>
          </p:txBody>
        </p:sp>
        <p:sp>
          <p:nvSpPr>
            <p:cNvPr id="31758" name="Text Box 19"/>
            <p:cNvSpPr txBox="1"/>
            <p:nvPr/>
          </p:nvSpPr>
          <p:spPr>
            <a:xfrm>
              <a:off x="6172200" y="4267200"/>
              <a:ext cx="312738" cy="4000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000" dirty="0">
                  <a:latin typeface="Times New Roman" panose="02020603050405020304" pitchFamily="18" charset="0"/>
                </a:rPr>
                <a:t>1</a:t>
              </a:r>
              <a:endParaRPr lang="en-US" altLang="zh-TW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31759" name="Text Box 20"/>
            <p:cNvSpPr txBox="1"/>
            <p:nvPr/>
          </p:nvSpPr>
          <p:spPr>
            <a:xfrm>
              <a:off x="7908925" y="4230688"/>
              <a:ext cx="312738" cy="4000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000" dirty="0">
                  <a:latin typeface="Times New Roman" panose="02020603050405020304" pitchFamily="18" charset="0"/>
                </a:rPr>
                <a:t>2</a:t>
              </a:r>
              <a:endParaRPr lang="en-US" altLang="zh-TW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31760" name="Text Box 21"/>
            <p:cNvSpPr txBox="1"/>
            <p:nvPr/>
          </p:nvSpPr>
          <p:spPr>
            <a:xfrm>
              <a:off x="5791200" y="6248401"/>
              <a:ext cx="312738" cy="4000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000" dirty="0">
                  <a:latin typeface="Times New Roman" panose="02020603050405020304" pitchFamily="18" charset="0"/>
                </a:rPr>
                <a:t>4</a:t>
              </a:r>
              <a:endParaRPr lang="en-US" altLang="zh-TW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31761" name="Text Box 22"/>
            <p:cNvSpPr txBox="1"/>
            <p:nvPr/>
          </p:nvSpPr>
          <p:spPr>
            <a:xfrm>
              <a:off x="8001000" y="6248401"/>
              <a:ext cx="312738" cy="4000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000" dirty="0">
                  <a:latin typeface="Times New Roman" panose="02020603050405020304" pitchFamily="18" charset="0"/>
                </a:rPr>
                <a:t>3</a:t>
              </a:r>
              <a:endParaRPr lang="en-US" altLang="zh-TW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31762" name="Oval 14"/>
            <p:cNvSpPr/>
            <p:nvPr/>
          </p:nvSpPr>
          <p:spPr>
            <a:xfrm>
              <a:off x="7924800" y="4648200"/>
              <a:ext cx="114300" cy="11430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TW" altLang="zh-TW" dirty="0">
                <a:latin typeface="Arial" panose="020B0604020202020204" pitchFamily="34" charset="0"/>
              </a:endParaRPr>
            </a:p>
          </p:txBody>
        </p:sp>
        <p:sp>
          <p:nvSpPr>
            <p:cNvPr id="31763" name="Oval 14"/>
            <p:cNvSpPr/>
            <p:nvPr/>
          </p:nvSpPr>
          <p:spPr>
            <a:xfrm>
              <a:off x="7848600" y="6172200"/>
              <a:ext cx="114300" cy="11430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TW" altLang="zh-TW" dirty="0">
                <a:latin typeface="Arial" panose="020B0604020202020204" pitchFamily="34" charset="0"/>
              </a:endParaRPr>
            </a:p>
          </p:txBody>
        </p:sp>
        <p:sp>
          <p:nvSpPr>
            <p:cNvPr id="31764" name="Oval 14"/>
            <p:cNvSpPr/>
            <p:nvPr/>
          </p:nvSpPr>
          <p:spPr>
            <a:xfrm>
              <a:off x="6096000" y="6172200"/>
              <a:ext cx="114300" cy="11430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TW" altLang="zh-TW" dirty="0">
                <a:latin typeface="Arial" panose="020B0604020202020204" pitchFamily="34" charset="0"/>
              </a:endParaRPr>
            </a:p>
          </p:txBody>
        </p:sp>
      </p:grpSp>
      <p:sp>
        <p:nvSpPr>
          <p:cNvPr id="47" name="文字方塊 46"/>
          <p:cNvSpPr txBox="1"/>
          <p:nvPr/>
        </p:nvSpPr>
        <p:spPr>
          <a:xfrm>
            <a:off x="6629400" y="3733800"/>
            <a:ext cx="2306638" cy="46196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Exercise: 26,27</a:t>
            </a:r>
            <a:endParaRPr lang="zh-TW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charRg st="0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>
                                            <p:txEl>
                                              <p:charRg st="0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charRg st="0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0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11">
                                            <p:txEl>
                                              <p:charRg st="0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611">
                                            <p:txEl>
                                              <p:charRg st="0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121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8611">
                                            <p:txEl>
                                              <p:charRg st="121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611">
                                            <p:txEl>
                                              <p:charRg st="121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612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612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charRg st="23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8612">
                                            <p:txEl>
                                              <p:charRg st="23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612">
                                            <p:txEl>
                                              <p:charRg st="23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charRg st="49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8612">
                                            <p:txEl>
                                              <p:charRg st="49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8612">
                                            <p:txEl>
                                              <p:charRg st="49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charRg st="78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8612">
                                            <p:txEl>
                                              <p:charRg st="78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8612">
                                            <p:txEl>
                                              <p:charRg st="78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charRg st="100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8612">
                                            <p:txEl>
                                              <p:charRg st="100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8612">
                                            <p:txEl>
                                              <p:charRg st="100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8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8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  <p:bldP spid="28" grpId="0" build="p"/>
      <p:bldP spid="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投影片編號版面配置區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TW" sz="4000" dirty="0"/>
              <a:t>9.1 Relations and their properties</a:t>
            </a:r>
            <a:endParaRPr lang="en-US" altLang="zh-TW" sz="4000" dirty="0"/>
          </a:p>
        </p:txBody>
      </p:sp>
      <p:sp>
        <p:nvSpPr>
          <p:cNvPr id="5124" name="Rectangle 3"/>
          <p:cNvSpPr>
            <a:spLocks noGrp="1"/>
          </p:cNvSpPr>
          <p:nvPr>
            <p:ph idx="1"/>
          </p:nvPr>
        </p:nvSpPr>
        <p:spPr>
          <a:xfrm>
            <a:off x="381000" y="1219200"/>
            <a:ext cx="8610600" cy="182880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TW" sz="2600" dirty="0"/>
              <a:t>※The most direct way to express a relationship between elements of two sets is to use </a:t>
            </a:r>
            <a:r>
              <a:rPr lang="en-US" altLang="zh-TW" sz="2600" u="sng" dirty="0"/>
              <a:t>ordered pairs</a:t>
            </a:r>
            <a:r>
              <a:rPr lang="en-US" altLang="zh-TW" sz="2600" dirty="0"/>
              <a:t>.</a:t>
            </a:r>
            <a:endParaRPr lang="en-US" altLang="zh-TW" sz="2600" dirty="0"/>
          </a:p>
          <a:p>
            <a:pPr eaLnBrk="1" hangingPunct="1">
              <a:buNone/>
            </a:pPr>
            <a:r>
              <a:rPr lang="en-US" altLang="zh-TW" sz="2600" dirty="0"/>
              <a:t>	For this reason, sets of ordered pairs are called </a:t>
            </a:r>
            <a:r>
              <a:rPr lang="en-US" altLang="zh-TW" sz="2600" b="1" dirty="0">
                <a:solidFill>
                  <a:srgbClr val="0066FF"/>
                </a:solidFill>
              </a:rPr>
              <a:t>binary relations</a:t>
            </a:r>
            <a:r>
              <a:rPr lang="en-US" altLang="zh-TW" sz="2600" dirty="0"/>
              <a:t>.</a:t>
            </a:r>
            <a:endParaRPr lang="en-US" altLang="zh-TW" sz="2600" dirty="0"/>
          </a:p>
        </p:txBody>
      </p:sp>
      <p:sp>
        <p:nvSpPr>
          <p:cNvPr id="2" name="Text Box 4"/>
          <p:cNvSpPr txBox="1"/>
          <p:nvPr/>
        </p:nvSpPr>
        <p:spPr>
          <a:xfrm>
            <a:off x="228600" y="4648200"/>
            <a:ext cx="8347075" cy="1800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Example 1.</a:t>
            </a:r>
            <a:endParaRPr lang="en-US" altLang="zh-TW" sz="2800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r>
              <a:rPr lang="en-US" altLang="zh-TW" sz="2800" dirty="0">
                <a:latin typeface="Arial" panose="020B0604020202020204" pitchFamily="34" charset="0"/>
              </a:rPr>
              <a:t>	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Arial" panose="020B0604020202020204" pitchFamily="34" charset="0"/>
              </a:rPr>
              <a:t> : the set of students in your school.</a:t>
            </a:r>
            <a:endParaRPr lang="en-US" altLang="zh-TW" sz="2800" dirty="0">
              <a:latin typeface="Arial" panose="020B0604020202020204" pitchFamily="34" charset="0"/>
            </a:endParaRPr>
          </a:p>
          <a:p>
            <a:r>
              <a:rPr lang="en-US" altLang="zh-TW" sz="2800" dirty="0">
                <a:latin typeface="Arial" panose="020B0604020202020204" pitchFamily="34" charset="0"/>
              </a:rPr>
              <a:t>	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TW" sz="2800" dirty="0">
                <a:latin typeface="Arial" panose="020B0604020202020204" pitchFamily="34" charset="0"/>
              </a:rPr>
              <a:t> : the set of courses.</a:t>
            </a:r>
            <a:endParaRPr lang="en-US" altLang="zh-TW" sz="2800" dirty="0">
              <a:latin typeface="Arial" panose="020B0604020202020204" pitchFamily="34" charset="0"/>
            </a:endParaRPr>
          </a:p>
          <a:p>
            <a:r>
              <a:rPr lang="en-US" altLang="zh-TW" sz="2800" dirty="0">
                <a:latin typeface="Arial" panose="020B0604020202020204" pitchFamily="34" charset="0"/>
              </a:rPr>
              <a:t>	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TW" sz="2800" b="1" dirty="0">
                <a:latin typeface="Arial" panose="020B0604020202020204" pitchFamily="34" charset="0"/>
              </a:rPr>
              <a:t> </a:t>
            </a:r>
            <a:r>
              <a:rPr lang="en-US" altLang="zh-TW" sz="2800" b="1" dirty="0">
                <a:latin typeface="Times New Roman" panose="02020603050405020304" pitchFamily="18" charset="0"/>
              </a:rPr>
              <a:t>= { (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TW" sz="2800" b="1" dirty="0">
                <a:latin typeface="Times New Roman" panose="02020603050405020304" pitchFamily="18" charset="0"/>
              </a:rPr>
              <a:t>, 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TW" sz="2800" b="1" dirty="0">
                <a:latin typeface="Times New Roman" panose="02020603050405020304" pitchFamily="18" charset="0"/>
              </a:rPr>
              <a:t>) : 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TW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TW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TW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is enrolled in course</a:t>
            </a:r>
            <a:r>
              <a:rPr lang="en-US" altLang="zh-TW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}</a:t>
            </a:r>
            <a:endParaRPr lang="en-US" altLang="zh-TW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26" name="Text Box 6"/>
          <p:cNvSpPr txBox="1"/>
          <p:nvPr/>
        </p:nvSpPr>
        <p:spPr>
          <a:xfrm>
            <a:off x="304800" y="3124200"/>
            <a:ext cx="8410575" cy="1392238"/>
          </a:xfrm>
          <a:prstGeom prst="rect">
            <a:avLst/>
          </a:prstGeom>
          <a:noFill/>
          <a:ln w="19050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TW" sz="2800" b="1" dirty="0">
                <a:solidFill>
                  <a:srgbClr val="FF3300"/>
                </a:solidFill>
                <a:latin typeface="Arial" panose="020B0604020202020204" pitchFamily="34" charset="0"/>
              </a:rPr>
              <a:t>Def 1</a:t>
            </a:r>
            <a:endParaRPr lang="en-US" altLang="zh-TW" sz="2800" b="1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r>
              <a:rPr lang="en-US" altLang="zh-TW" sz="2800" dirty="0">
                <a:latin typeface="Arial" panose="020B0604020202020204" pitchFamily="34" charset="0"/>
              </a:rPr>
              <a:t>Let 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Arial" panose="020B0604020202020204" pitchFamily="34" charset="0"/>
              </a:rPr>
              <a:t> and 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TW" sz="2800" dirty="0">
                <a:latin typeface="Arial" panose="020B0604020202020204" pitchFamily="34" charset="0"/>
              </a:rPr>
              <a:t> be sets. A </a:t>
            </a:r>
            <a:r>
              <a:rPr lang="en-US" altLang="zh-TW" sz="2800" dirty="0">
                <a:solidFill>
                  <a:srgbClr val="3333CC"/>
                </a:solidFill>
                <a:latin typeface="Arial" panose="020B0604020202020204" pitchFamily="34" charset="0"/>
              </a:rPr>
              <a:t>binary relation from </a:t>
            </a:r>
            <a:r>
              <a:rPr lang="en-US" altLang="zh-TW" sz="2800" b="1" i="1" dirty="0">
                <a:solidFill>
                  <a:srgbClr val="3333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solidFill>
                  <a:srgbClr val="3333CC"/>
                </a:solidFill>
                <a:latin typeface="Arial" panose="020B0604020202020204" pitchFamily="34" charset="0"/>
              </a:rPr>
              <a:t> to </a:t>
            </a:r>
            <a:r>
              <a:rPr lang="en-US" altLang="zh-TW" sz="2800" b="1" i="1" dirty="0">
                <a:solidFill>
                  <a:srgbClr val="3333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TW" sz="2800" dirty="0">
                <a:latin typeface="Arial" panose="020B0604020202020204" pitchFamily="34" charset="0"/>
              </a:rPr>
              <a:t> is </a:t>
            </a:r>
            <a:br>
              <a:rPr lang="en-US" altLang="zh-TW" sz="2800" dirty="0">
                <a:latin typeface="Arial" panose="020B0604020202020204" pitchFamily="34" charset="0"/>
              </a:rPr>
            </a:br>
            <a:r>
              <a:rPr lang="en-US" altLang="zh-TW" sz="2800" dirty="0">
                <a:latin typeface="Arial" panose="020B0604020202020204" pitchFamily="34" charset="0"/>
              </a:rPr>
              <a:t>a </a:t>
            </a:r>
            <a:r>
              <a:rPr lang="en-US" altLang="zh-TW" sz="2800" u="sng" dirty="0">
                <a:latin typeface="Arial" panose="020B0604020202020204" pitchFamily="34" charset="0"/>
              </a:rPr>
              <a:t>subset</a:t>
            </a:r>
            <a:r>
              <a:rPr lang="en-US" altLang="zh-TW" sz="2800" dirty="0">
                <a:latin typeface="Arial" panose="020B0604020202020204" pitchFamily="34" charset="0"/>
              </a:rPr>
              <a:t> </a:t>
            </a:r>
            <a:r>
              <a:rPr lang="en-US" altLang="zh-TW" sz="2800" b="1" i="1" dirty="0">
                <a:solidFill>
                  <a:srgbClr val="3333CC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TW" sz="2800" dirty="0">
                <a:latin typeface="Arial" panose="020B0604020202020204" pitchFamily="34" charset="0"/>
              </a:rPr>
              <a:t> of 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TW" sz="2800" b="1" dirty="0">
                <a:latin typeface="Arial" panose="020B0604020202020204" pitchFamily="34" charset="0"/>
              </a:rPr>
              <a:t> </a:t>
            </a:r>
            <a:r>
              <a:rPr lang="en-US" altLang="zh-TW" sz="2800" b="1" dirty="0">
                <a:latin typeface="Times New Roman" panose="02020603050405020304" pitchFamily="18" charset="0"/>
              </a:rPr>
              <a:t>= { (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TW" sz="2800" b="1" dirty="0">
                <a:latin typeface="Times New Roman" panose="02020603050405020304" pitchFamily="18" charset="0"/>
              </a:rPr>
              <a:t>, 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TW" sz="2800" b="1" dirty="0">
                <a:latin typeface="Times New Roman" panose="02020603050405020304" pitchFamily="18" charset="0"/>
              </a:rPr>
              <a:t>) : 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TW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TW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}.</a:t>
            </a:r>
            <a:endParaRPr lang="en-US" altLang="zh-TW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12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投影片編號版面配置區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idx="1"/>
          </p:nvPr>
        </p:nvSpPr>
        <p:spPr>
          <a:xfrm>
            <a:off x="0" y="533400"/>
            <a:ext cx="8915400" cy="1905000"/>
          </a:xfrm>
          <a:ln/>
        </p:spPr>
        <p:txBody>
          <a:bodyPr vert="horz" wrap="square" lIns="91440" tIns="45720" rIns="91440" bIns="45720" anchor="t"/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TW" sz="2800" dirty="0"/>
              <a:t>  ※ </a:t>
            </a:r>
            <a:r>
              <a:rPr lang="en-US" altLang="zh-TW" dirty="0"/>
              <a:t>The relation </a:t>
            </a:r>
            <a:r>
              <a:rPr lang="en-US" altLang="zh-TW" i="1" dirty="0">
                <a:latin typeface="Times New Roman" panose="02020603050405020304" pitchFamily="18" charset="0"/>
              </a:rPr>
              <a:t>R</a:t>
            </a:r>
            <a:r>
              <a:rPr lang="en-US" altLang="zh-TW" dirty="0"/>
              <a:t> is </a:t>
            </a:r>
            <a:r>
              <a:rPr lang="en-US" altLang="zh-TW" u="sng" dirty="0">
                <a:solidFill>
                  <a:srgbClr val="660066"/>
                </a:solidFill>
              </a:rPr>
              <a:t>reflexive</a:t>
            </a:r>
            <a:r>
              <a:rPr lang="en-US" altLang="zh-TW" dirty="0"/>
              <a:t> iff </a:t>
            </a:r>
            <a:br>
              <a:rPr lang="en-US" altLang="zh-TW" dirty="0"/>
            </a:br>
            <a:r>
              <a:rPr lang="en-US" altLang="zh-TW" dirty="0"/>
              <a:t>   </a:t>
            </a:r>
            <a:r>
              <a:rPr lang="en-US" altLang="zh-TW" dirty="0">
                <a:sym typeface="Symbol" panose="05050102010706020507" pitchFamily="18" charset="2"/>
              </a:rPr>
              <a:t>for every</a:t>
            </a:r>
            <a:r>
              <a:rPr lang="en-US" altLang="zh-TW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dirty="0">
                <a:sym typeface="Symbol" panose="05050102010706020507" pitchFamily="18" charset="2"/>
              </a:rPr>
              <a:t>vertex,</a:t>
            </a:r>
            <a:r>
              <a:rPr lang="en-US" altLang="zh-TW" dirty="0"/>
              <a:t> </a:t>
            </a:r>
            <a:br>
              <a:rPr lang="en-US" altLang="zh-TW" dirty="0"/>
            </a:br>
            <a:endParaRPr lang="en-US" altLang="en-US" dirty="0"/>
          </a:p>
        </p:txBody>
      </p:sp>
      <p:sp>
        <p:nvSpPr>
          <p:cNvPr id="32772" name="Text Box 30"/>
          <p:cNvSpPr txBox="1"/>
          <p:nvPr/>
        </p:nvSpPr>
        <p:spPr>
          <a:xfrm>
            <a:off x="5105400" y="1600200"/>
            <a:ext cx="2909888" cy="4572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(</a:t>
            </a:r>
            <a:r>
              <a:rPr lang="zh-TW" altLang="en-US" sz="2400" dirty="0">
                <a:latin typeface="Arial" panose="020B0604020202020204" pitchFamily="34" charset="0"/>
              </a:rPr>
              <a:t>每个点</a:t>
            </a:r>
            <a:r>
              <a:rPr lang="zh-TW" altLang="en-US" sz="2400" dirty="0">
                <a:latin typeface="Times New Roman" panose="02020603050405020304" pitchFamily="18" charset="0"/>
              </a:rPr>
              <a:t>上都有</a:t>
            </a:r>
            <a:r>
              <a:rPr lang="en-US" altLang="zh-TW" sz="2400" dirty="0">
                <a:latin typeface="Times New Roman" panose="02020603050405020304" pitchFamily="18" charset="0"/>
              </a:rPr>
              <a:t>loop</a:t>
            </a:r>
            <a:r>
              <a:rPr lang="en-US" altLang="zh-TW" sz="2400" dirty="0">
                <a:latin typeface="Arial" panose="020B0604020202020204" pitchFamily="34" charset="0"/>
              </a:rPr>
              <a:t>)</a:t>
            </a:r>
            <a:endParaRPr lang="en-US" altLang="zh-TW" sz="2400" dirty="0">
              <a:latin typeface="Arial" panose="020B0604020202020204" pitchFamily="34" charset="0"/>
            </a:endParaRPr>
          </a:p>
        </p:txBody>
      </p:sp>
      <p:sp>
        <p:nvSpPr>
          <p:cNvPr id="102435" name="Rectangle 35"/>
          <p:cNvSpPr/>
          <p:nvPr/>
        </p:nvSpPr>
        <p:spPr>
          <a:xfrm>
            <a:off x="0" y="2362200"/>
            <a:ext cx="8915400" cy="762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TW" sz="2800" dirty="0">
                <a:latin typeface="Arial" panose="020B0604020202020204" pitchFamily="34" charset="0"/>
              </a:rPr>
              <a:t>  ※ </a:t>
            </a:r>
            <a:r>
              <a:rPr lang="en-US" altLang="zh-TW" sz="3200" dirty="0">
                <a:latin typeface="Arial" panose="020B0604020202020204" pitchFamily="34" charset="0"/>
              </a:rPr>
              <a:t>The relation </a:t>
            </a:r>
            <a:r>
              <a:rPr lang="en-US" altLang="zh-TW" sz="3200" i="1" dirty="0">
                <a:latin typeface="Times New Roman" panose="02020603050405020304" pitchFamily="18" charset="0"/>
              </a:rPr>
              <a:t>R</a:t>
            </a:r>
            <a:r>
              <a:rPr lang="en-US" altLang="zh-TW" sz="3200" dirty="0">
                <a:latin typeface="Arial" panose="020B0604020202020204" pitchFamily="34" charset="0"/>
              </a:rPr>
              <a:t> is </a:t>
            </a:r>
            <a:r>
              <a:rPr lang="en-US" altLang="zh-TW" sz="3200" u="sng" dirty="0">
                <a:solidFill>
                  <a:srgbClr val="660066"/>
                </a:solidFill>
                <a:latin typeface="Arial" panose="020B0604020202020204" pitchFamily="34" charset="0"/>
              </a:rPr>
              <a:t>symmetric</a:t>
            </a:r>
            <a:r>
              <a:rPr lang="en-US" altLang="zh-TW" sz="3200" dirty="0">
                <a:latin typeface="Arial" panose="020B0604020202020204" pitchFamily="34" charset="0"/>
              </a:rPr>
              <a:t> iff for any vertices </a:t>
            </a:r>
            <a:r>
              <a:rPr lang="en-US" altLang="zh-TW" sz="3200" i="1" dirty="0">
                <a:latin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</a:rPr>
              <a:t>≠</a:t>
            </a:r>
            <a:r>
              <a:rPr lang="en-US" altLang="zh-TW" sz="3200" i="1" dirty="0">
                <a:latin typeface="Times New Roman" panose="02020603050405020304" pitchFamily="18" charset="0"/>
              </a:rPr>
              <a:t>y</a:t>
            </a:r>
            <a:r>
              <a:rPr lang="en-US" altLang="zh-TW" sz="3200" dirty="0">
                <a:latin typeface="Arial" panose="020B0604020202020204" pitchFamily="34" charset="0"/>
              </a:rPr>
              <a:t>, either </a:t>
            </a:r>
            <a:br>
              <a:rPr lang="en-US" altLang="zh-TW" sz="3200" dirty="0">
                <a:latin typeface="Arial" panose="020B0604020202020204" pitchFamily="34" charset="0"/>
              </a:rPr>
            </a:br>
            <a:r>
              <a:rPr lang="en-US" altLang="zh-TW" sz="3200" dirty="0">
                <a:latin typeface="Arial" panose="020B0604020202020204" pitchFamily="34" charset="0"/>
              </a:rPr>
              <a:t>   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102443" name="Text Box 43"/>
          <p:cNvSpPr txBox="1"/>
          <p:nvPr/>
        </p:nvSpPr>
        <p:spPr>
          <a:xfrm>
            <a:off x="1905000" y="6172200"/>
            <a:ext cx="4146550" cy="4572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>
            <a:spAutoFit/>
          </a:bodyPr>
          <a:p>
            <a:r>
              <a:rPr lang="zh-TW" altLang="en-US" sz="2400" dirty="0">
                <a:latin typeface="Arial" panose="020B0604020202020204" pitchFamily="34" charset="0"/>
              </a:rPr>
              <a:t>两点间若有边，必只有一条边</a:t>
            </a:r>
            <a:endParaRPr lang="zh-TW" altLang="en-US" sz="2400" dirty="0">
              <a:latin typeface="Arial" panose="020B0604020202020204" pitchFamily="34" charset="0"/>
            </a:endParaRPr>
          </a:p>
        </p:txBody>
      </p:sp>
      <p:sp>
        <p:nvSpPr>
          <p:cNvPr id="102446" name="Rectangle 46"/>
          <p:cNvSpPr/>
          <p:nvPr/>
        </p:nvSpPr>
        <p:spPr>
          <a:xfrm>
            <a:off x="0" y="4648200"/>
            <a:ext cx="8915400" cy="762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TW" sz="2800" dirty="0">
                <a:latin typeface="Arial" panose="020B0604020202020204" pitchFamily="34" charset="0"/>
              </a:rPr>
              <a:t>  ※ </a:t>
            </a:r>
            <a:r>
              <a:rPr lang="en-US" altLang="zh-TW" sz="3200" dirty="0">
                <a:latin typeface="Arial" panose="020B0604020202020204" pitchFamily="34" charset="0"/>
              </a:rPr>
              <a:t>The relation </a:t>
            </a:r>
            <a:r>
              <a:rPr lang="en-US" altLang="zh-TW" sz="3200" i="1" dirty="0">
                <a:latin typeface="Times New Roman" panose="02020603050405020304" pitchFamily="18" charset="0"/>
              </a:rPr>
              <a:t>R</a:t>
            </a:r>
            <a:r>
              <a:rPr lang="en-US" altLang="zh-TW" sz="3200" dirty="0">
                <a:latin typeface="Arial" panose="020B0604020202020204" pitchFamily="34" charset="0"/>
              </a:rPr>
              <a:t> is </a:t>
            </a:r>
            <a:r>
              <a:rPr lang="en-US" altLang="zh-TW" sz="3200" u="sng" dirty="0">
                <a:solidFill>
                  <a:srgbClr val="660066"/>
                </a:solidFill>
                <a:latin typeface="Arial" panose="020B0604020202020204" pitchFamily="34" charset="0"/>
              </a:rPr>
              <a:t>antisymmetric</a:t>
            </a:r>
            <a:r>
              <a:rPr lang="en-US" altLang="zh-TW" sz="3200" dirty="0">
                <a:latin typeface="Arial" panose="020B0604020202020204" pitchFamily="34" charset="0"/>
              </a:rPr>
              <a:t> iff for any </a:t>
            </a:r>
            <a:r>
              <a:rPr lang="en-US" altLang="zh-TW" sz="3200" i="1" dirty="0">
                <a:latin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</a:rPr>
              <a:t>≠</a:t>
            </a:r>
            <a:r>
              <a:rPr lang="en-US" altLang="zh-TW" sz="3200" i="1" dirty="0">
                <a:latin typeface="Times New Roman" panose="02020603050405020304" pitchFamily="18" charset="0"/>
              </a:rPr>
              <a:t>y</a:t>
            </a:r>
            <a:r>
              <a:rPr lang="en-US" altLang="zh-TW" sz="3200" dirty="0">
                <a:latin typeface="Arial" panose="020B0604020202020204" pitchFamily="34" charset="0"/>
              </a:rPr>
              <a:t>, 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102447" name="Text Box 47"/>
          <p:cNvSpPr txBox="1"/>
          <p:nvPr/>
        </p:nvSpPr>
        <p:spPr>
          <a:xfrm>
            <a:off x="1600200" y="3886200"/>
            <a:ext cx="5568950" cy="4572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(</a:t>
            </a:r>
            <a:r>
              <a:rPr lang="zh-TW" altLang="en-US" sz="2400" dirty="0">
                <a:latin typeface="Arial" panose="020B0604020202020204" pitchFamily="34" charset="0"/>
              </a:rPr>
              <a:t>两点间若有边，必为一对不同方向的边</a:t>
            </a:r>
            <a:r>
              <a:rPr lang="en-US" altLang="zh-TW" sz="2400" dirty="0">
                <a:latin typeface="Arial" panose="020B0604020202020204" pitchFamily="34" charset="0"/>
              </a:rPr>
              <a:t>)</a:t>
            </a:r>
            <a:endParaRPr lang="en-US" altLang="zh-TW" sz="2400" dirty="0">
              <a:latin typeface="Arial" panose="020B0604020202020204" pitchFamily="34" charset="0"/>
            </a:endParaRPr>
          </a:p>
        </p:txBody>
      </p:sp>
      <p:grpSp>
        <p:nvGrpSpPr>
          <p:cNvPr id="32777" name="群組 29"/>
          <p:cNvGrpSpPr/>
          <p:nvPr/>
        </p:nvGrpSpPr>
        <p:grpSpPr>
          <a:xfrm>
            <a:off x="3810000" y="1524000"/>
            <a:ext cx="441325" cy="381000"/>
            <a:chOff x="4343400" y="1524000"/>
            <a:chExt cx="441960" cy="381000"/>
          </a:xfrm>
        </p:grpSpPr>
        <p:sp>
          <p:nvSpPr>
            <p:cNvPr id="32810" name="Oval 4"/>
            <p:cNvSpPr/>
            <p:nvPr/>
          </p:nvSpPr>
          <p:spPr>
            <a:xfrm>
              <a:off x="4648200" y="167640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TW" altLang="zh-TW" dirty="0">
                <a:latin typeface="Arial" panose="020B0604020202020204" pitchFamily="34" charset="0"/>
              </a:endParaRPr>
            </a:p>
          </p:txBody>
        </p:sp>
        <p:sp>
          <p:nvSpPr>
            <p:cNvPr id="28" name="橢圓 27"/>
            <p:cNvSpPr/>
            <p:nvPr/>
          </p:nvSpPr>
          <p:spPr>
            <a:xfrm>
              <a:off x="4343400" y="1524000"/>
              <a:ext cx="381548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812" name="Line 15"/>
            <p:cNvSpPr/>
            <p:nvPr/>
          </p:nvSpPr>
          <p:spPr>
            <a:xfrm rot="-1080000" flipH="1" flipV="1">
              <a:off x="4644000" y="1524000"/>
              <a:ext cx="76200" cy="15240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triangle" w="lg" len="lg"/>
              <a:tailEnd type="none" w="lg" len="lg"/>
            </a:ln>
          </p:spPr>
        </p:sp>
      </p:grpSp>
      <p:sp>
        <p:nvSpPr>
          <p:cNvPr id="102436" name="Text Box 36"/>
          <p:cNvSpPr txBox="1"/>
          <p:nvPr/>
        </p:nvSpPr>
        <p:spPr>
          <a:xfrm>
            <a:off x="5638800" y="3124200"/>
            <a:ext cx="58578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sz="3200" dirty="0">
                <a:latin typeface="Arial" panose="020B0604020202020204" pitchFamily="34" charset="0"/>
                <a:sym typeface="Symbol" panose="05050102010706020507" pitchFamily="18" charset="2"/>
              </a:rPr>
              <a:t>or</a:t>
            </a:r>
            <a:endParaRPr lang="en-US" altLang="zh-TW" sz="32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3" name="群組 42"/>
          <p:cNvGrpSpPr/>
          <p:nvPr/>
        </p:nvGrpSpPr>
        <p:grpSpPr>
          <a:xfrm>
            <a:off x="5773738" y="2057400"/>
            <a:ext cx="3370262" cy="2738438"/>
            <a:chOff x="6146411" y="2142497"/>
            <a:chExt cx="3369806" cy="2737706"/>
          </a:xfrm>
        </p:grpSpPr>
        <p:sp>
          <p:nvSpPr>
            <p:cNvPr id="32804" name="Text Box 38"/>
            <p:cNvSpPr txBox="1"/>
            <p:nvPr/>
          </p:nvSpPr>
          <p:spPr>
            <a:xfrm>
              <a:off x="6858000" y="3494088"/>
              <a:ext cx="319088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i="1" dirty="0">
                  <a:latin typeface="Times New Roman" panose="02020603050405020304" pitchFamily="18" charset="0"/>
                </a:rPr>
                <a:t>x</a:t>
              </a:r>
              <a:endParaRPr lang="en-US" altLang="zh-TW" sz="24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32805" name="Text Box 40"/>
            <p:cNvSpPr txBox="1"/>
            <p:nvPr/>
          </p:nvSpPr>
          <p:spPr>
            <a:xfrm>
              <a:off x="8610600" y="3494088"/>
              <a:ext cx="319088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i="1" dirty="0">
                  <a:latin typeface="Times New Roman" panose="02020603050405020304" pitchFamily="18" charset="0"/>
                </a:rPr>
                <a:t>y</a:t>
              </a:r>
              <a:endParaRPr lang="en-US" altLang="zh-TW" sz="24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32806" name="Oval 4"/>
            <p:cNvSpPr/>
            <p:nvPr/>
          </p:nvSpPr>
          <p:spPr>
            <a:xfrm>
              <a:off x="6934200" y="342900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TW" altLang="zh-TW" dirty="0">
                <a:latin typeface="Arial" panose="020B0604020202020204" pitchFamily="34" charset="0"/>
              </a:endParaRPr>
            </a:p>
          </p:txBody>
        </p:sp>
        <p:sp>
          <p:nvSpPr>
            <p:cNvPr id="32807" name="Oval 4"/>
            <p:cNvSpPr/>
            <p:nvPr/>
          </p:nvSpPr>
          <p:spPr>
            <a:xfrm>
              <a:off x="8610600" y="342900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TW" altLang="zh-TW" dirty="0">
                <a:latin typeface="Arial" panose="020B0604020202020204" pitchFamily="34" charset="0"/>
              </a:endParaRPr>
            </a:p>
          </p:txBody>
        </p:sp>
        <p:sp>
          <p:nvSpPr>
            <p:cNvPr id="32808" name="弧形 39"/>
            <p:cNvSpPr/>
            <p:nvPr/>
          </p:nvSpPr>
          <p:spPr>
            <a:xfrm rot="9000000">
              <a:off x="6908308" y="2142497"/>
              <a:ext cx="2607909" cy="1509309"/>
            </a:xfrm>
            <a:custGeom>
              <a:avLst/>
              <a:gdLst>
                <a:gd name="txL" fmla="*/ 1303904 w 2607806"/>
                <a:gd name="txT" fmla="*/ 0 h 1510003"/>
                <a:gd name="txR" fmla="*/ 2607806 w 2607806"/>
                <a:gd name="txB" fmla="*/ 755002 h 1510003"/>
              </a:gdLst>
              <a:ahLst/>
              <a:cxnLst>
                <a:cxn ang="11796480">
                  <a:pos x="1303956" y="0"/>
                </a:cxn>
                <a:cxn ang="11796480">
                  <a:pos x="1303955" y="754655"/>
                </a:cxn>
                <a:cxn ang="5898240">
                  <a:pos x="2607909" y="754655"/>
                </a:cxn>
              </a:cxnLst>
              <a:rect l="txL" t="txT" r="txR" b="txB"/>
              <a:pathLst>
                <a:path w="2607806" h="1510003" stroke="0">
                  <a:moveTo>
                    <a:pt x="1303904" y="0"/>
                  </a:moveTo>
                  <a:lnTo>
                    <a:pt x="1303903" y="0"/>
                  </a:lnTo>
                  <a:cubicBezTo>
                    <a:pt x="2024029" y="0"/>
                    <a:pt x="2607806" y="338026"/>
                    <a:pt x="2607806" y="755002"/>
                  </a:cubicBezTo>
                  <a:cubicBezTo>
                    <a:pt x="2607806" y="755002"/>
                    <a:pt x="2607805" y="755003"/>
                    <a:pt x="2607805" y="755004"/>
                  </a:cubicBezTo>
                  <a:lnTo>
                    <a:pt x="1303903" y="755002"/>
                  </a:lnTo>
                  <a:lnTo>
                    <a:pt x="1303904" y="0"/>
                  </a:lnTo>
                  <a:close/>
                </a:path>
                <a:path w="2607806" h="1510003" fill="none">
                  <a:moveTo>
                    <a:pt x="1303904" y="0"/>
                  </a:moveTo>
                  <a:lnTo>
                    <a:pt x="1303903" y="0"/>
                  </a:lnTo>
                  <a:cubicBezTo>
                    <a:pt x="2024029" y="0"/>
                    <a:pt x="2607806" y="338026"/>
                    <a:pt x="2607806" y="755002"/>
                  </a:cubicBezTo>
                  <a:cubicBezTo>
                    <a:pt x="2607806" y="755002"/>
                    <a:pt x="2607805" y="755003"/>
                    <a:pt x="2607805" y="755004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" name="弧形 41"/>
            <p:cNvSpPr/>
            <p:nvPr/>
          </p:nvSpPr>
          <p:spPr>
            <a:xfrm rot="-1800000">
              <a:off x="6146411" y="3370894"/>
              <a:ext cx="2607909" cy="1509309"/>
            </a:xfrm>
            <a:prstGeom prst="arc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" name="Group 47"/>
          <p:cNvGrpSpPr/>
          <p:nvPr/>
        </p:nvGrpSpPr>
        <p:grpSpPr>
          <a:xfrm>
            <a:off x="1295400" y="5486400"/>
            <a:ext cx="1385888" cy="609600"/>
            <a:chOff x="816" y="3456"/>
            <a:chExt cx="873" cy="384"/>
          </a:xfrm>
        </p:grpSpPr>
        <p:sp>
          <p:nvSpPr>
            <p:cNvPr id="32799" name="Text Box 8"/>
            <p:cNvSpPr txBox="1"/>
            <p:nvPr/>
          </p:nvSpPr>
          <p:spPr>
            <a:xfrm>
              <a:off x="816" y="3552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i="1" dirty="0">
                  <a:latin typeface="Times New Roman" panose="02020603050405020304" pitchFamily="18" charset="0"/>
                </a:rPr>
                <a:t>x</a:t>
              </a:r>
              <a:endParaRPr lang="en-US" altLang="zh-TW" sz="24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32800" name="Text Box 12"/>
            <p:cNvSpPr txBox="1"/>
            <p:nvPr/>
          </p:nvSpPr>
          <p:spPr>
            <a:xfrm>
              <a:off x="1488" y="3545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i="1" dirty="0">
                  <a:latin typeface="Times New Roman" panose="02020603050405020304" pitchFamily="18" charset="0"/>
                </a:rPr>
                <a:t>y</a:t>
              </a:r>
              <a:endParaRPr lang="en-US" altLang="zh-TW" sz="24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32801" name="Line 15"/>
            <p:cNvSpPr/>
            <p:nvPr/>
          </p:nvSpPr>
          <p:spPr>
            <a:xfrm flipH="1">
              <a:off x="960" y="3497"/>
              <a:ext cx="576" cy="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triangle" w="lg" len="lg"/>
              <a:tailEnd type="none" w="lg" len="lg"/>
            </a:ln>
          </p:spPr>
        </p:sp>
        <p:sp>
          <p:nvSpPr>
            <p:cNvPr id="32802" name="Oval 4"/>
            <p:cNvSpPr/>
            <p:nvPr/>
          </p:nvSpPr>
          <p:spPr>
            <a:xfrm>
              <a:off x="912" y="3456"/>
              <a:ext cx="86" cy="8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TW" altLang="zh-TW" dirty="0">
                <a:latin typeface="Arial" panose="020B0604020202020204" pitchFamily="34" charset="0"/>
              </a:endParaRPr>
            </a:p>
          </p:txBody>
        </p:sp>
        <p:sp>
          <p:nvSpPr>
            <p:cNvPr id="32803" name="Oval 4"/>
            <p:cNvSpPr/>
            <p:nvPr/>
          </p:nvSpPr>
          <p:spPr>
            <a:xfrm>
              <a:off x="1536" y="3456"/>
              <a:ext cx="86" cy="8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TW" altLang="zh-TW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48"/>
          <p:cNvGrpSpPr/>
          <p:nvPr/>
        </p:nvGrpSpPr>
        <p:grpSpPr>
          <a:xfrm>
            <a:off x="3886200" y="5486400"/>
            <a:ext cx="1157288" cy="533400"/>
            <a:chOff x="2448" y="3456"/>
            <a:chExt cx="729" cy="336"/>
          </a:xfrm>
        </p:grpSpPr>
        <p:sp>
          <p:nvSpPr>
            <p:cNvPr id="32794" name="Text Box 38"/>
            <p:cNvSpPr txBox="1"/>
            <p:nvPr/>
          </p:nvSpPr>
          <p:spPr>
            <a:xfrm>
              <a:off x="2448" y="3497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i="1" dirty="0">
                  <a:latin typeface="Times New Roman" panose="02020603050405020304" pitchFamily="18" charset="0"/>
                </a:rPr>
                <a:t>x</a:t>
              </a:r>
              <a:endParaRPr lang="en-US" altLang="zh-TW" sz="24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32795" name="Text Box 40"/>
            <p:cNvSpPr txBox="1"/>
            <p:nvPr/>
          </p:nvSpPr>
          <p:spPr>
            <a:xfrm>
              <a:off x="2976" y="3504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i="1" dirty="0">
                  <a:latin typeface="Times New Roman" panose="02020603050405020304" pitchFamily="18" charset="0"/>
                </a:rPr>
                <a:t>y</a:t>
              </a:r>
              <a:endParaRPr lang="en-US" altLang="zh-TW" sz="24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32796" name="Line 42"/>
            <p:cNvSpPr/>
            <p:nvPr/>
          </p:nvSpPr>
          <p:spPr>
            <a:xfrm flipH="1">
              <a:off x="2592" y="3504"/>
              <a:ext cx="4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lg" len="lg"/>
              <a:tailEnd type="triangle" w="lg" len="lg"/>
            </a:ln>
          </p:spPr>
        </p:sp>
        <p:sp>
          <p:nvSpPr>
            <p:cNvPr id="32797" name="Oval 4"/>
            <p:cNvSpPr/>
            <p:nvPr/>
          </p:nvSpPr>
          <p:spPr>
            <a:xfrm>
              <a:off x="2496" y="3456"/>
              <a:ext cx="86" cy="8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TW" altLang="zh-TW" dirty="0">
                <a:latin typeface="Arial" panose="020B0604020202020204" pitchFamily="34" charset="0"/>
              </a:endParaRPr>
            </a:p>
          </p:txBody>
        </p:sp>
        <p:sp>
          <p:nvSpPr>
            <p:cNvPr id="32798" name="Oval 4"/>
            <p:cNvSpPr/>
            <p:nvPr/>
          </p:nvSpPr>
          <p:spPr>
            <a:xfrm>
              <a:off x="3024" y="3456"/>
              <a:ext cx="86" cy="8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TW" altLang="zh-TW" dirty="0">
                <a:latin typeface="Arial" panose="020B0604020202020204" pitchFamily="34" charset="0"/>
              </a:endParaRPr>
            </a:p>
          </p:txBody>
        </p:sp>
      </p:grpSp>
      <p:sp>
        <p:nvSpPr>
          <p:cNvPr id="2" name="Text Box 36"/>
          <p:cNvSpPr txBox="1"/>
          <p:nvPr/>
        </p:nvSpPr>
        <p:spPr>
          <a:xfrm>
            <a:off x="2971800" y="5257800"/>
            <a:ext cx="58578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sz="3200" dirty="0">
                <a:latin typeface="Arial" panose="020B0604020202020204" pitchFamily="34" charset="0"/>
                <a:sym typeface="Symbol" panose="05050102010706020507" pitchFamily="18" charset="2"/>
              </a:rPr>
              <a:t>or</a:t>
            </a:r>
            <a:endParaRPr lang="en-US" altLang="zh-TW" sz="32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6" name="群組 65"/>
          <p:cNvGrpSpPr/>
          <p:nvPr/>
        </p:nvGrpSpPr>
        <p:grpSpPr>
          <a:xfrm>
            <a:off x="4419600" y="3276600"/>
            <a:ext cx="1081088" cy="598488"/>
            <a:chOff x="1524000" y="3352800"/>
            <a:chExt cx="1081088" cy="598488"/>
          </a:xfrm>
        </p:grpSpPr>
        <p:sp>
          <p:nvSpPr>
            <p:cNvPr id="32790" name="Text Box 8"/>
            <p:cNvSpPr txBox="1"/>
            <p:nvPr/>
          </p:nvSpPr>
          <p:spPr>
            <a:xfrm>
              <a:off x="1524000" y="3494088"/>
              <a:ext cx="319088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i="1" dirty="0">
                  <a:latin typeface="Times New Roman" panose="02020603050405020304" pitchFamily="18" charset="0"/>
                </a:rPr>
                <a:t>x</a:t>
              </a:r>
              <a:endParaRPr lang="en-US" altLang="zh-TW" sz="24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32791" name="Text Box 12"/>
            <p:cNvSpPr txBox="1"/>
            <p:nvPr/>
          </p:nvSpPr>
          <p:spPr>
            <a:xfrm>
              <a:off x="2286000" y="3494088"/>
              <a:ext cx="319088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i="1" dirty="0">
                  <a:latin typeface="Times New Roman" panose="02020603050405020304" pitchFamily="18" charset="0"/>
                </a:rPr>
                <a:t>y</a:t>
              </a:r>
              <a:endParaRPr lang="en-US" altLang="zh-TW" sz="24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32792" name="Oval 4"/>
            <p:cNvSpPr/>
            <p:nvPr/>
          </p:nvSpPr>
          <p:spPr>
            <a:xfrm>
              <a:off x="1676400" y="335280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TW" altLang="zh-TW" dirty="0">
                <a:latin typeface="Arial" panose="020B0604020202020204" pitchFamily="34" charset="0"/>
              </a:endParaRPr>
            </a:p>
          </p:txBody>
        </p:sp>
        <p:sp>
          <p:nvSpPr>
            <p:cNvPr id="32793" name="Oval 4"/>
            <p:cNvSpPr/>
            <p:nvPr/>
          </p:nvSpPr>
          <p:spPr>
            <a:xfrm>
              <a:off x="2362200" y="335280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TW" altLang="zh-TW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7" name="群組 66"/>
          <p:cNvGrpSpPr/>
          <p:nvPr/>
        </p:nvGrpSpPr>
        <p:grpSpPr>
          <a:xfrm>
            <a:off x="6172200" y="5486400"/>
            <a:ext cx="1081088" cy="598488"/>
            <a:chOff x="1524000" y="3352800"/>
            <a:chExt cx="1081088" cy="598488"/>
          </a:xfrm>
        </p:grpSpPr>
        <p:sp>
          <p:nvSpPr>
            <p:cNvPr id="32786" name="Text Box 8"/>
            <p:cNvSpPr txBox="1"/>
            <p:nvPr/>
          </p:nvSpPr>
          <p:spPr>
            <a:xfrm>
              <a:off x="1524000" y="3494088"/>
              <a:ext cx="319088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i="1" dirty="0">
                  <a:latin typeface="Times New Roman" panose="02020603050405020304" pitchFamily="18" charset="0"/>
                </a:rPr>
                <a:t>x</a:t>
              </a:r>
              <a:endParaRPr lang="en-US" altLang="zh-TW" sz="24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32787" name="Text Box 12"/>
            <p:cNvSpPr txBox="1"/>
            <p:nvPr/>
          </p:nvSpPr>
          <p:spPr>
            <a:xfrm>
              <a:off x="2286000" y="3494088"/>
              <a:ext cx="319088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i="1" dirty="0">
                  <a:latin typeface="Times New Roman" panose="02020603050405020304" pitchFamily="18" charset="0"/>
                </a:rPr>
                <a:t>y</a:t>
              </a:r>
              <a:endParaRPr lang="en-US" altLang="zh-TW" sz="24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32788" name="Oval 4"/>
            <p:cNvSpPr/>
            <p:nvPr/>
          </p:nvSpPr>
          <p:spPr>
            <a:xfrm>
              <a:off x="1676400" y="335280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TW" altLang="zh-TW" dirty="0">
                <a:latin typeface="Arial" panose="020B0604020202020204" pitchFamily="34" charset="0"/>
              </a:endParaRPr>
            </a:p>
          </p:txBody>
        </p:sp>
        <p:sp>
          <p:nvSpPr>
            <p:cNvPr id="32789" name="Oval 4"/>
            <p:cNvSpPr/>
            <p:nvPr/>
          </p:nvSpPr>
          <p:spPr>
            <a:xfrm>
              <a:off x="2362200" y="335280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TW" altLang="zh-TW" dirty="0">
                <a:latin typeface="Arial" panose="020B0604020202020204" pitchFamily="34" charset="0"/>
              </a:endParaRPr>
            </a:p>
          </p:txBody>
        </p:sp>
      </p:grpSp>
      <p:sp>
        <p:nvSpPr>
          <p:cNvPr id="72" name="Text Box 36"/>
          <p:cNvSpPr txBox="1"/>
          <p:nvPr/>
        </p:nvSpPr>
        <p:spPr>
          <a:xfrm>
            <a:off x="5334000" y="5257800"/>
            <a:ext cx="58578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sz="3200" dirty="0">
                <a:latin typeface="Arial" panose="020B0604020202020204" pitchFamily="34" charset="0"/>
                <a:sym typeface="Symbol" panose="05050102010706020507" pitchFamily="18" charset="2"/>
              </a:rPr>
              <a:t>or</a:t>
            </a:r>
            <a:endParaRPr lang="en-US" altLang="zh-TW" sz="32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2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2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5" grpId="0"/>
      <p:bldP spid="102443" grpId="0" animBg="1"/>
      <p:bldP spid="102446" grpId="0"/>
      <p:bldP spid="102447" grpId="0" animBg="1"/>
      <p:bldP spid="102436" grpId="0"/>
      <p:bldP spid="2" grpId="0"/>
      <p:bldP spid="7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投影片編號版面配置區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33795" name="Rectangle 5"/>
          <p:cNvSpPr>
            <a:spLocks noGrp="1"/>
          </p:cNvSpPr>
          <p:nvPr>
            <p:ph idx="1"/>
          </p:nvPr>
        </p:nvSpPr>
        <p:spPr>
          <a:xfrm>
            <a:off x="0" y="533400"/>
            <a:ext cx="8915400" cy="2133600"/>
          </a:xfrm>
          <a:ln/>
        </p:spPr>
        <p:txBody>
          <a:bodyPr vert="horz" wrap="square" lIns="91440" tIns="45720" rIns="91440" bIns="45720" anchor="t"/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TW" sz="2800" dirty="0"/>
              <a:t>  ※ </a:t>
            </a:r>
            <a:r>
              <a:rPr lang="en-US" altLang="zh-TW" dirty="0"/>
              <a:t>The relation </a:t>
            </a:r>
            <a:r>
              <a:rPr lang="en-US" altLang="zh-TW" i="1" dirty="0">
                <a:latin typeface="Times New Roman" panose="02020603050405020304" pitchFamily="18" charset="0"/>
              </a:rPr>
              <a:t>R</a:t>
            </a:r>
            <a:r>
              <a:rPr lang="en-US" altLang="zh-TW" dirty="0"/>
              <a:t> is </a:t>
            </a:r>
            <a:r>
              <a:rPr lang="en-US" altLang="zh-TW" u="sng" dirty="0">
                <a:solidFill>
                  <a:srgbClr val="660066"/>
                </a:solidFill>
              </a:rPr>
              <a:t>transitive</a:t>
            </a:r>
            <a:r>
              <a:rPr lang="en-US" altLang="zh-TW" dirty="0"/>
              <a:t> iff </a:t>
            </a:r>
            <a:br>
              <a:rPr lang="en-US" altLang="zh-TW" dirty="0"/>
            </a:br>
            <a:r>
              <a:rPr lang="en-US" altLang="zh-TW" dirty="0"/>
              <a:t>   </a:t>
            </a:r>
            <a:r>
              <a:rPr lang="en-US" altLang="zh-TW" dirty="0">
                <a:sym typeface="Symbol" panose="05050102010706020507" pitchFamily="18" charset="2"/>
              </a:rPr>
              <a:t>for </a:t>
            </a:r>
            <a:r>
              <a:rPr lang="en-US" altLang="zh-TW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TW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TW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en-US" altLang="zh-TW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       </a:t>
            </a:r>
            <a:r>
              <a:rPr lang="en-US" altLang="zh-TW" b="1" dirty="0">
                <a:latin typeface="Times New Roman" panose="02020603050405020304" pitchFamily="18" charset="0"/>
              </a:rPr>
              <a:t>(</a:t>
            </a:r>
            <a:r>
              <a:rPr lang="en-US" altLang="zh-TW" b="1" i="1" dirty="0">
                <a:latin typeface="Times New Roman" panose="02020603050405020304" pitchFamily="18" charset="0"/>
              </a:rPr>
              <a:t>a</a:t>
            </a:r>
            <a:r>
              <a:rPr lang="en-US" altLang="zh-TW" b="1" dirty="0">
                <a:latin typeface="Times New Roman" panose="02020603050405020304" pitchFamily="18" charset="0"/>
              </a:rPr>
              <a:t>, </a:t>
            </a:r>
            <a:r>
              <a:rPr lang="en-US" altLang="zh-TW" b="1" i="1" dirty="0">
                <a:latin typeface="Times New Roman" panose="02020603050405020304" pitchFamily="18" charset="0"/>
              </a:rPr>
              <a:t>b</a:t>
            </a:r>
            <a:r>
              <a:rPr lang="en-US" altLang="zh-TW" b="1" dirty="0">
                <a:latin typeface="Times New Roman" panose="02020603050405020304" pitchFamily="18" charset="0"/>
              </a:rPr>
              <a:t>)</a:t>
            </a:r>
            <a:r>
              <a:rPr lang="en-US" altLang="zh-TW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dirty="0">
                <a:sym typeface="Symbol" panose="05050102010706020507" pitchFamily="18" charset="2"/>
              </a:rPr>
              <a:t> and </a:t>
            </a:r>
            <a:r>
              <a:rPr lang="en-US" altLang="zh-TW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TW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TW" b="1" dirty="0">
                <a:latin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altLang="zh-TW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dirty="0">
                <a:sym typeface="Symbol" panose="05050102010706020507" pitchFamily="18" charset="2"/>
              </a:rPr>
              <a:t>  </a:t>
            </a:r>
            <a:r>
              <a:rPr lang="en-US" altLang="zh-TW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TW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TW" b="1" dirty="0">
                <a:latin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altLang="zh-TW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dirty="0">
                <a:sym typeface="Symbol" panose="05050102010706020507" pitchFamily="18" charset="2"/>
              </a:rPr>
              <a:t>.</a:t>
            </a:r>
            <a:endParaRPr lang="en-US" altLang="zh-TW" dirty="0">
              <a:sym typeface="Symbol" panose="05050102010706020507" pitchFamily="18" charset="2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TW" dirty="0">
                <a:sym typeface="Symbol" panose="05050102010706020507" pitchFamily="18" charset="2"/>
              </a:rPr>
              <a:t>      This means: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101414" name="Text Box 38"/>
          <p:cNvSpPr txBox="1"/>
          <p:nvPr/>
        </p:nvSpPr>
        <p:spPr>
          <a:xfrm>
            <a:off x="3946525" y="3897313"/>
            <a:ext cx="585788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3200" dirty="0">
                <a:latin typeface="Arial" panose="020B0604020202020204" pitchFamily="34" charset="0"/>
                <a:sym typeface="Symbol" panose="05050102010706020507" pitchFamily="18" charset="2"/>
              </a:rPr>
              <a:t></a:t>
            </a:r>
            <a:endParaRPr lang="en-US" altLang="zh-TW" sz="32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01415" name="Line 39"/>
          <p:cNvSpPr/>
          <p:nvPr/>
        </p:nvSpPr>
        <p:spPr>
          <a:xfrm flipH="1" flipV="1">
            <a:off x="5562600" y="3657600"/>
            <a:ext cx="1524000" cy="121920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triangle" w="lg" len="lg"/>
            <a:tailEnd type="none" w="med" len="med"/>
          </a:ln>
        </p:spPr>
      </p:sp>
      <p:sp>
        <p:nvSpPr>
          <p:cNvPr id="101418" name="Line 42"/>
          <p:cNvSpPr/>
          <p:nvPr/>
        </p:nvSpPr>
        <p:spPr>
          <a:xfrm flipH="1" flipV="1">
            <a:off x="5486400" y="3657600"/>
            <a:ext cx="0" cy="114300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triangle" w="lg" len="lg"/>
            <a:tailEnd type="none" w="med" len="med"/>
          </a:ln>
        </p:spPr>
      </p:sp>
      <p:sp>
        <p:nvSpPr>
          <p:cNvPr id="101419" name="Line 43"/>
          <p:cNvSpPr/>
          <p:nvPr/>
        </p:nvSpPr>
        <p:spPr>
          <a:xfrm flipV="1">
            <a:off x="5562600" y="3657600"/>
            <a:ext cx="1524000" cy="121920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triangle" w="lg" len="lg"/>
            <a:tailEnd type="none" w="med" len="med"/>
          </a:ln>
        </p:spPr>
      </p:sp>
      <p:sp>
        <p:nvSpPr>
          <p:cNvPr id="101421" name="Text Box 45"/>
          <p:cNvSpPr txBox="1"/>
          <p:nvPr/>
        </p:nvSpPr>
        <p:spPr>
          <a:xfrm>
            <a:off x="1127125" y="5756275"/>
            <a:ext cx="6818313" cy="4572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(</a:t>
            </a:r>
            <a:r>
              <a:rPr lang="zh-TW" altLang="en-US" sz="2400" dirty="0">
                <a:latin typeface="Arial" panose="020B0604020202020204" pitchFamily="34" charset="0"/>
              </a:rPr>
              <a:t>只要点 </a:t>
            </a:r>
            <a:r>
              <a:rPr lang="en-US" altLang="zh-TW" sz="2400" i="1" dirty="0">
                <a:latin typeface="Times New Roman" panose="02020603050405020304" pitchFamily="18" charset="0"/>
              </a:rPr>
              <a:t>x </a:t>
            </a:r>
            <a:r>
              <a:rPr lang="zh-TW" altLang="en-US" sz="2400" dirty="0">
                <a:latin typeface="Arial" panose="020B0604020202020204" pitchFamily="34" charset="0"/>
              </a:rPr>
              <a:t>有路径走到点 </a:t>
            </a:r>
            <a:r>
              <a:rPr lang="en-US" altLang="zh-TW" sz="2400" i="1" dirty="0">
                <a:latin typeface="Times New Roman" panose="02020603050405020304" pitchFamily="18" charset="0"/>
              </a:rPr>
              <a:t>y</a:t>
            </a:r>
            <a:r>
              <a:rPr lang="zh-TW" altLang="en-US" sz="2400" dirty="0">
                <a:latin typeface="Arial" panose="020B0604020202020204" pitchFamily="34" charset="0"/>
              </a:rPr>
              <a:t>，</a:t>
            </a:r>
            <a:r>
              <a:rPr lang="en-US" altLang="zh-TW" sz="2400" i="1" dirty="0">
                <a:latin typeface="Times New Roman" panose="02020603050405020304" pitchFamily="18" charset="0"/>
              </a:rPr>
              <a:t>x </a:t>
            </a:r>
            <a:r>
              <a:rPr lang="zh-TW" altLang="en-US" sz="2400" dirty="0">
                <a:latin typeface="Arial" panose="020B0604020202020204" pitchFamily="34" charset="0"/>
              </a:rPr>
              <a:t>必定有边直接连向 </a:t>
            </a:r>
            <a:r>
              <a:rPr lang="en-US" altLang="zh-TW" sz="2400" i="1" dirty="0">
                <a:latin typeface="Times New Roman" panose="02020603050405020304" pitchFamily="18" charset="0"/>
              </a:rPr>
              <a:t>y</a:t>
            </a:r>
            <a:r>
              <a:rPr lang="en-US" altLang="zh-TW" sz="2400" dirty="0">
                <a:latin typeface="Arial" panose="020B0604020202020204" pitchFamily="34" charset="0"/>
              </a:rPr>
              <a:t>)</a:t>
            </a:r>
            <a:endParaRPr lang="en-US" altLang="zh-TW" sz="2400" dirty="0">
              <a:latin typeface="Arial" panose="020B0604020202020204" pitchFamily="34" charset="0"/>
            </a:endParaRPr>
          </a:p>
        </p:txBody>
      </p:sp>
      <p:grpSp>
        <p:nvGrpSpPr>
          <p:cNvPr id="2" name="群組 38"/>
          <p:cNvGrpSpPr/>
          <p:nvPr/>
        </p:nvGrpSpPr>
        <p:grpSpPr>
          <a:xfrm>
            <a:off x="1143000" y="2973388"/>
            <a:ext cx="2225675" cy="2513012"/>
            <a:chOff x="1143000" y="2973388"/>
            <a:chExt cx="2225675" cy="2513012"/>
          </a:xfrm>
        </p:grpSpPr>
        <p:sp>
          <p:nvSpPr>
            <p:cNvPr id="33814" name="Oval 7"/>
            <p:cNvSpPr>
              <a:spLocks noChangeAspect="1"/>
            </p:cNvSpPr>
            <p:nvPr/>
          </p:nvSpPr>
          <p:spPr>
            <a:xfrm>
              <a:off x="1295400" y="342900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TW" altLang="zh-TW" dirty="0">
                <a:latin typeface="Arial" panose="020B0604020202020204" pitchFamily="34" charset="0"/>
              </a:endParaRPr>
            </a:p>
          </p:txBody>
        </p:sp>
        <p:sp>
          <p:nvSpPr>
            <p:cNvPr id="33815" name="Text Box 11"/>
            <p:cNvSpPr txBox="1"/>
            <p:nvPr/>
          </p:nvSpPr>
          <p:spPr>
            <a:xfrm>
              <a:off x="1143000" y="2973388"/>
              <a:ext cx="33655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i="1" dirty="0">
                  <a:latin typeface="Times New Roman" panose="02020603050405020304" pitchFamily="18" charset="0"/>
                </a:rPr>
                <a:t>a</a:t>
              </a:r>
              <a:endParaRPr lang="en-US" altLang="zh-TW" sz="24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33816" name="Text Box 12"/>
            <p:cNvSpPr txBox="1"/>
            <p:nvPr/>
          </p:nvSpPr>
          <p:spPr>
            <a:xfrm>
              <a:off x="3032125" y="3013075"/>
              <a:ext cx="33655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i="1" dirty="0">
                  <a:latin typeface="Times New Roman" panose="02020603050405020304" pitchFamily="18" charset="0"/>
                </a:rPr>
                <a:t>b</a:t>
              </a:r>
              <a:endParaRPr lang="en-US" altLang="zh-TW" sz="24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33817" name="Text Box 13"/>
            <p:cNvSpPr txBox="1"/>
            <p:nvPr/>
          </p:nvSpPr>
          <p:spPr>
            <a:xfrm>
              <a:off x="1143000" y="5029200"/>
              <a:ext cx="33655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i="1" dirty="0">
                  <a:latin typeface="Times New Roman" panose="02020603050405020304" pitchFamily="18" charset="0"/>
                </a:rPr>
                <a:t>d</a:t>
              </a:r>
              <a:endParaRPr lang="en-US" altLang="zh-TW" sz="24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33818" name="Line 18"/>
            <p:cNvSpPr/>
            <p:nvPr/>
          </p:nvSpPr>
          <p:spPr>
            <a:xfrm>
              <a:off x="3048000" y="3581400"/>
              <a:ext cx="0" cy="121920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3819" name="Line 23"/>
            <p:cNvSpPr/>
            <p:nvPr/>
          </p:nvSpPr>
          <p:spPr>
            <a:xfrm flipH="1">
              <a:off x="1447800" y="3505200"/>
              <a:ext cx="144780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lg" len="lg"/>
              <a:tailEnd type="none" w="med" len="med"/>
            </a:ln>
          </p:spPr>
        </p:sp>
        <p:sp>
          <p:nvSpPr>
            <p:cNvPr id="33820" name="Text Box 27"/>
            <p:cNvSpPr txBox="1"/>
            <p:nvPr/>
          </p:nvSpPr>
          <p:spPr>
            <a:xfrm>
              <a:off x="2819400" y="5029200"/>
              <a:ext cx="319088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i="1" dirty="0">
                  <a:latin typeface="Times New Roman" panose="02020603050405020304" pitchFamily="18" charset="0"/>
                </a:rPr>
                <a:t>c</a:t>
              </a:r>
              <a:endParaRPr lang="en-US" altLang="zh-TW" sz="24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33821" name="Line 40"/>
            <p:cNvSpPr/>
            <p:nvPr/>
          </p:nvSpPr>
          <p:spPr>
            <a:xfrm flipH="1">
              <a:off x="1447800" y="4953000"/>
              <a:ext cx="152400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3822" name="Oval 7"/>
            <p:cNvSpPr>
              <a:spLocks noChangeAspect="1"/>
            </p:cNvSpPr>
            <p:nvPr/>
          </p:nvSpPr>
          <p:spPr>
            <a:xfrm>
              <a:off x="2971800" y="342900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TW" altLang="zh-TW" dirty="0">
                <a:latin typeface="Arial" panose="020B0604020202020204" pitchFamily="34" charset="0"/>
              </a:endParaRPr>
            </a:p>
          </p:txBody>
        </p:sp>
        <p:sp>
          <p:nvSpPr>
            <p:cNvPr id="33823" name="Oval 7"/>
            <p:cNvSpPr>
              <a:spLocks noChangeAspect="1"/>
            </p:cNvSpPr>
            <p:nvPr/>
          </p:nvSpPr>
          <p:spPr>
            <a:xfrm>
              <a:off x="2971800" y="487680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TW" altLang="zh-TW" dirty="0">
                <a:latin typeface="Arial" panose="020B0604020202020204" pitchFamily="34" charset="0"/>
              </a:endParaRPr>
            </a:p>
          </p:txBody>
        </p:sp>
        <p:sp>
          <p:nvSpPr>
            <p:cNvPr id="33824" name="Oval 7"/>
            <p:cNvSpPr>
              <a:spLocks noChangeAspect="1"/>
            </p:cNvSpPr>
            <p:nvPr/>
          </p:nvSpPr>
          <p:spPr>
            <a:xfrm>
              <a:off x="1295400" y="487680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TW" altLang="zh-TW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" name="群組 40"/>
          <p:cNvGrpSpPr/>
          <p:nvPr/>
        </p:nvGrpSpPr>
        <p:grpSpPr>
          <a:xfrm>
            <a:off x="5334000" y="2973388"/>
            <a:ext cx="2225675" cy="2513012"/>
            <a:chOff x="5334000" y="2973388"/>
            <a:chExt cx="2225675" cy="2513012"/>
          </a:xfrm>
        </p:grpSpPr>
        <p:sp>
          <p:nvSpPr>
            <p:cNvPr id="33803" name="Text Box 31"/>
            <p:cNvSpPr txBox="1"/>
            <p:nvPr/>
          </p:nvSpPr>
          <p:spPr>
            <a:xfrm>
              <a:off x="5334000" y="2973388"/>
              <a:ext cx="33655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i="1" dirty="0">
                  <a:latin typeface="Times New Roman" panose="02020603050405020304" pitchFamily="18" charset="0"/>
                </a:rPr>
                <a:t>a</a:t>
              </a:r>
              <a:endParaRPr lang="en-US" altLang="zh-TW" sz="24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33804" name="Text Box 32"/>
            <p:cNvSpPr txBox="1"/>
            <p:nvPr/>
          </p:nvSpPr>
          <p:spPr>
            <a:xfrm>
              <a:off x="7223125" y="3013075"/>
              <a:ext cx="33655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i="1" dirty="0">
                  <a:latin typeface="Times New Roman" panose="02020603050405020304" pitchFamily="18" charset="0"/>
                </a:rPr>
                <a:t>b</a:t>
              </a:r>
              <a:endParaRPr lang="en-US" altLang="zh-TW" sz="24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33805" name="Text Box 33"/>
            <p:cNvSpPr txBox="1"/>
            <p:nvPr/>
          </p:nvSpPr>
          <p:spPr>
            <a:xfrm>
              <a:off x="5334000" y="5029200"/>
              <a:ext cx="33655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i="1" dirty="0">
                  <a:latin typeface="Times New Roman" panose="02020603050405020304" pitchFamily="18" charset="0"/>
                </a:rPr>
                <a:t>d</a:t>
              </a:r>
              <a:endParaRPr lang="en-US" altLang="zh-TW" sz="24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33806" name="Line 34"/>
            <p:cNvSpPr/>
            <p:nvPr/>
          </p:nvSpPr>
          <p:spPr>
            <a:xfrm>
              <a:off x="7162800" y="3657600"/>
              <a:ext cx="0" cy="121920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3807" name="Line 35"/>
            <p:cNvSpPr/>
            <p:nvPr/>
          </p:nvSpPr>
          <p:spPr>
            <a:xfrm flipH="1">
              <a:off x="5562600" y="3581400"/>
              <a:ext cx="144780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lg" len="lg"/>
              <a:tailEnd type="none" w="med" len="med"/>
            </a:ln>
          </p:spPr>
        </p:sp>
        <p:sp>
          <p:nvSpPr>
            <p:cNvPr id="33808" name="Text Box 37"/>
            <p:cNvSpPr txBox="1"/>
            <p:nvPr/>
          </p:nvSpPr>
          <p:spPr>
            <a:xfrm>
              <a:off x="7010400" y="5029200"/>
              <a:ext cx="319088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i="1" dirty="0">
                  <a:latin typeface="Times New Roman" panose="02020603050405020304" pitchFamily="18" charset="0"/>
                </a:rPr>
                <a:t>c</a:t>
              </a:r>
              <a:endParaRPr lang="en-US" altLang="zh-TW" sz="24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33809" name="Line 41"/>
            <p:cNvSpPr/>
            <p:nvPr/>
          </p:nvSpPr>
          <p:spPr>
            <a:xfrm flipH="1">
              <a:off x="5638800" y="4953000"/>
              <a:ext cx="144780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3810" name="Oval 7"/>
            <p:cNvSpPr>
              <a:spLocks noChangeAspect="1"/>
            </p:cNvSpPr>
            <p:nvPr/>
          </p:nvSpPr>
          <p:spPr>
            <a:xfrm>
              <a:off x="5410200" y="350520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TW" altLang="zh-TW" dirty="0">
                <a:latin typeface="Arial" panose="020B0604020202020204" pitchFamily="34" charset="0"/>
              </a:endParaRPr>
            </a:p>
          </p:txBody>
        </p:sp>
        <p:sp>
          <p:nvSpPr>
            <p:cNvPr id="33811" name="Oval 7"/>
            <p:cNvSpPr>
              <a:spLocks noChangeAspect="1"/>
            </p:cNvSpPr>
            <p:nvPr/>
          </p:nvSpPr>
          <p:spPr>
            <a:xfrm>
              <a:off x="7086600" y="350520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TW" altLang="zh-TW" dirty="0">
                <a:latin typeface="Arial" panose="020B0604020202020204" pitchFamily="34" charset="0"/>
              </a:endParaRPr>
            </a:p>
          </p:txBody>
        </p:sp>
        <p:sp>
          <p:nvSpPr>
            <p:cNvPr id="33812" name="Oval 7"/>
            <p:cNvSpPr>
              <a:spLocks noChangeAspect="1"/>
            </p:cNvSpPr>
            <p:nvPr/>
          </p:nvSpPr>
          <p:spPr>
            <a:xfrm>
              <a:off x="7086600" y="487680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TW" altLang="zh-TW" dirty="0">
                <a:latin typeface="Arial" panose="020B0604020202020204" pitchFamily="34" charset="0"/>
              </a:endParaRPr>
            </a:p>
          </p:txBody>
        </p:sp>
        <p:sp>
          <p:nvSpPr>
            <p:cNvPr id="33813" name="Oval 7"/>
            <p:cNvSpPr>
              <a:spLocks noChangeAspect="1"/>
            </p:cNvSpPr>
            <p:nvPr/>
          </p:nvSpPr>
          <p:spPr>
            <a:xfrm>
              <a:off x="5410200" y="487680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TW" altLang="zh-TW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1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1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1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1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1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1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1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14" grpId="0"/>
      <p:bldP spid="1014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投影片編號版面配置區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xfrm>
            <a:off x="0" y="457200"/>
            <a:ext cx="8915400" cy="167640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TW" b="1" dirty="0">
                <a:solidFill>
                  <a:srgbClr val="008000"/>
                </a:solidFill>
              </a:rPr>
              <a:t>Example 10.</a:t>
            </a:r>
            <a:r>
              <a:rPr lang="en-US" altLang="zh-TW" dirty="0"/>
              <a:t>  Determine whether the relations </a:t>
            </a:r>
            <a:r>
              <a:rPr lang="en-US" altLang="zh-TW" i="1" dirty="0">
                <a:latin typeface="Times New Roman" panose="02020603050405020304" pitchFamily="18" charset="0"/>
              </a:rPr>
              <a:t>R</a:t>
            </a:r>
            <a:r>
              <a:rPr lang="en-US" altLang="zh-TW" dirty="0"/>
              <a:t> and </a:t>
            </a:r>
            <a:r>
              <a:rPr lang="en-US" altLang="zh-TW" i="1" dirty="0">
                <a:latin typeface="Times New Roman" panose="02020603050405020304" pitchFamily="18" charset="0"/>
              </a:rPr>
              <a:t>S</a:t>
            </a:r>
            <a:r>
              <a:rPr lang="en-US" altLang="zh-TW" dirty="0"/>
              <a:t> are reflexive, symmetric, antisymmetric, and/or </a:t>
            </a:r>
            <a:r>
              <a:rPr lang="en-US" altLang="zh-TW" u="sng" dirty="0">
                <a:solidFill>
                  <a:srgbClr val="0066FF"/>
                </a:solidFill>
              </a:rPr>
              <a:t>transitive</a:t>
            </a:r>
            <a:endParaRPr lang="en-US" altLang="zh-TW" u="sng" dirty="0">
              <a:solidFill>
                <a:srgbClr val="0066FF"/>
              </a:solidFill>
            </a:endParaRPr>
          </a:p>
        </p:txBody>
      </p:sp>
      <p:sp>
        <p:nvSpPr>
          <p:cNvPr id="34820" name="Text Box 4"/>
          <p:cNvSpPr txBox="1"/>
          <p:nvPr/>
        </p:nvSpPr>
        <p:spPr>
          <a:xfrm>
            <a:off x="0" y="2057400"/>
            <a:ext cx="112712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3200" b="1" dirty="0">
                <a:solidFill>
                  <a:srgbClr val="008000"/>
                </a:solidFill>
                <a:latin typeface="Arial" panose="020B0604020202020204" pitchFamily="34" charset="0"/>
              </a:rPr>
              <a:t>Sol :</a:t>
            </a:r>
            <a:r>
              <a:rPr lang="en-US" altLang="zh-TW" dirty="0">
                <a:latin typeface="Arial" panose="020B0604020202020204" pitchFamily="34" charset="0"/>
              </a:rPr>
              <a:t> </a:t>
            </a:r>
            <a:endParaRPr lang="en-US" altLang="zh-TW" dirty="0">
              <a:latin typeface="Arial" panose="020B0604020202020204" pitchFamily="34" charset="0"/>
            </a:endParaRPr>
          </a:p>
        </p:txBody>
      </p:sp>
      <p:sp>
        <p:nvSpPr>
          <p:cNvPr id="70680" name="Text Box 24"/>
          <p:cNvSpPr txBox="1"/>
          <p:nvPr/>
        </p:nvSpPr>
        <p:spPr>
          <a:xfrm>
            <a:off x="233363" y="2924175"/>
            <a:ext cx="736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dirty="0">
                <a:latin typeface="Arial" panose="020B0604020202020204" pitchFamily="34" charset="0"/>
              </a:rPr>
              <a:t> : 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  <p:sp>
        <p:nvSpPr>
          <p:cNvPr id="70756" name="Text Box 100"/>
          <p:cNvSpPr txBox="1"/>
          <p:nvPr/>
        </p:nvSpPr>
        <p:spPr>
          <a:xfrm>
            <a:off x="3048000" y="5867400"/>
            <a:ext cx="4989513" cy="831850"/>
          </a:xfrm>
          <a:prstGeom prst="rect">
            <a:avLst/>
          </a:prstGeom>
          <a:noFill/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TW" sz="2400" dirty="0">
                <a:solidFill>
                  <a:srgbClr val="FF3300"/>
                </a:solidFill>
                <a:latin typeface="Arial" panose="020B0604020202020204" pitchFamily="34" charset="0"/>
              </a:rPr>
              <a:t>irreflexive(</a:t>
            </a:r>
            <a:r>
              <a:rPr lang="zh-TW" altLang="en-US" sz="2400" dirty="0">
                <a:solidFill>
                  <a:srgbClr val="FF3300"/>
                </a:solidFill>
                <a:latin typeface="Arial" panose="020B0604020202020204" pitchFamily="34" charset="0"/>
              </a:rPr>
              <a:t>非反身性</a:t>
            </a:r>
            <a:r>
              <a:rPr lang="en-US" altLang="zh-TW" sz="2400" dirty="0">
                <a:solidFill>
                  <a:srgbClr val="FF3300"/>
                </a:solidFill>
                <a:latin typeface="Arial" panose="020B0604020202020204" pitchFamily="34" charset="0"/>
              </a:rPr>
              <a:t>)</a:t>
            </a:r>
            <a:r>
              <a:rPr lang="zh-TW" altLang="en-US" sz="2400" dirty="0">
                <a:solidFill>
                  <a:srgbClr val="FF3300"/>
                </a:solidFill>
                <a:latin typeface="Arial" panose="020B0604020202020204" pitchFamily="34" charset="0"/>
              </a:rPr>
              <a:t>的定义在 </a:t>
            </a:r>
            <a:r>
              <a:rPr lang="en-US" altLang="zh-TW" sz="2400" dirty="0">
                <a:solidFill>
                  <a:srgbClr val="FF3300"/>
                </a:solidFill>
                <a:latin typeface="Arial" panose="020B0604020202020204" pitchFamily="34" charset="0"/>
              </a:rPr>
              <a:t>p.528</a:t>
            </a:r>
            <a:endParaRPr lang="en-US" altLang="zh-TW" sz="2400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r>
              <a:rPr lang="zh-TW" altLang="en-US" sz="2400" dirty="0">
                <a:solidFill>
                  <a:srgbClr val="FF3300"/>
                </a:solidFill>
                <a:latin typeface="Arial" panose="020B0604020202020204" pitchFamily="34" charset="0"/>
              </a:rPr>
              <a:t>即 </a:t>
            </a:r>
            <a:r>
              <a:rPr lang="en-US" altLang="zh-TW" sz="2400" dirty="0">
                <a:solidFill>
                  <a:srgbClr val="FF3300"/>
                </a:solidFill>
                <a:latin typeface="Arial" panose="020B0604020202020204" pitchFamily="34" charset="0"/>
              </a:rPr>
              <a:t>(</a:t>
            </a:r>
            <a:r>
              <a:rPr lang="en-US" altLang="zh-TW" sz="2400" i="1" dirty="0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TW" sz="2400" dirty="0">
                <a:solidFill>
                  <a:srgbClr val="FF3300"/>
                </a:solidFill>
                <a:latin typeface="Arial" panose="020B0604020202020204" pitchFamily="34" charset="0"/>
              </a:rPr>
              <a:t>,</a:t>
            </a:r>
            <a:r>
              <a:rPr lang="en-US" altLang="zh-TW" sz="2400" i="1" dirty="0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TW" sz="2400" dirty="0">
                <a:solidFill>
                  <a:srgbClr val="FF3300"/>
                </a:solidFill>
                <a:latin typeface="Arial" panose="020B0604020202020204" pitchFamily="34" charset="0"/>
              </a:rPr>
              <a:t>)</a:t>
            </a:r>
            <a:r>
              <a:rPr lang="en-US" altLang="zh-TW" sz="2400" dirty="0">
                <a:solidFill>
                  <a:srgbClr val="FF33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</a:t>
            </a:r>
            <a:r>
              <a:rPr lang="en-US" altLang="zh-TW" sz="2400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400" dirty="0">
                <a:solidFill>
                  <a:srgbClr val="FF3300"/>
                </a:solidFill>
                <a:latin typeface="Arial" panose="020B0604020202020204" pitchFamily="34" charset="0"/>
              </a:rPr>
              <a:t>,  </a:t>
            </a:r>
            <a:r>
              <a:rPr lang="en-US" altLang="zh-TW" sz="2400" dirty="0">
                <a:solidFill>
                  <a:srgbClr val="FF33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en-US" altLang="zh-TW" sz="2400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400" dirty="0">
                <a:solidFill>
                  <a:srgbClr val="FF33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zh-TW" sz="2400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lang="en-US" altLang="zh-TW" sz="2400" i="1" dirty="0">
              <a:solidFill>
                <a:srgbClr val="FF33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0752" name="Text Box 96"/>
          <p:cNvSpPr txBox="1"/>
          <p:nvPr/>
        </p:nvSpPr>
        <p:spPr>
          <a:xfrm>
            <a:off x="5562600" y="3505200"/>
            <a:ext cx="2743200" cy="1917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not reflexive,</a:t>
            </a:r>
            <a:endParaRPr lang="en-US" altLang="zh-TW" sz="2400" dirty="0">
              <a:latin typeface="Arial" panose="020B0604020202020204" pitchFamily="34" charset="0"/>
            </a:endParaRPr>
          </a:p>
          <a:p>
            <a:r>
              <a:rPr lang="en-US" altLang="zh-TW" sz="2400" dirty="0">
                <a:latin typeface="Arial" panose="020B0604020202020204" pitchFamily="34" charset="0"/>
              </a:rPr>
              <a:t>symmetric</a:t>
            </a:r>
            <a:endParaRPr lang="en-US" altLang="zh-TW" sz="2400" dirty="0">
              <a:latin typeface="Arial" panose="020B0604020202020204" pitchFamily="34" charset="0"/>
            </a:endParaRPr>
          </a:p>
          <a:p>
            <a:r>
              <a:rPr lang="en-US" altLang="zh-TW" sz="2400" dirty="0">
                <a:latin typeface="Arial" panose="020B0604020202020204" pitchFamily="34" charset="0"/>
              </a:rPr>
              <a:t>not antisymmetric</a:t>
            </a:r>
            <a:endParaRPr lang="en-US" altLang="zh-TW" sz="2400" dirty="0">
              <a:latin typeface="Arial" panose="020B0604020202020204" pitchFamily="34" charset="0"/>
            </a:endParaRPr>
          </a:p>
          <a:p>
            <a:r>
              <a:rPr lang="en-US" altLang="zh-TW" sz="2400" dirty="0">
                <a:latin typeface="Arial" panose="020B0604020202020204" pitchFamily="34" charset="0"/>
              </a:rPr>
              <a:t>not transitive</a:t>
            </a:r>
            <a:endParaRPr lang="en-US" altLang="zh-TW" sz="2400" dirty="0">
              <a:latin typeface="Arial" panose="020B0604020202020204" pitchFamily="34" charset="0"/>
            </a:endParaRPr>
          </a:p>
          <a:p>
            <a:r>
              <a:rPr lang="en-US" altLang="zh-TW" sz="2400" dirty="0">
                <a:latin typeface="Arial" panose="020B0604020202020204" pitchFamily="34" charset="0"/>
              </a:rPr>
              <a:t>(</a:t>
            </a:r>
            <a:r>
              <a:rPr lang="en-US" altLang="zh-TW" sz="2400" i="1" dirty="0">
                <a:latin typeface="Times New Roman" panose="02020603050405020304" pitchFamily="18" charset="0"/>
              </a:rPr>
              <a:t>b</a:t>
            </a:r>
            <a:r>
              <a:rPr lang="en-US" altLang="zh-TW" sz="2400" dirty="0">
                <a:latin typeface="Arial" panose="020B0604020202020204" pitchFamily="34" charset="0"/>
              </a:rPr>
              <a:t>→</a:t>
            </a:r>
            <a:r>
              <a:rPr lang="en-US" altLang="zh-TW" sz="2400" i="1" dirty="0">
                <a:latin typeface="Times New Roman" panose="02020603050405020304" pitchFamily="18" charset="0"/>
              </a:rPr>
              <a:t>a</a:t>
            </a:r>
            <a:r>
              <a:rPr lang="en-US" altLang="zh-TW" sz="2400" dirty="0">
                <a:latin typeface="Arial" panose="020B0604020202020204" pitchFamily="34" charset="0"/>
              </a:rPr>
              <a:t>, </a:t>
            </a:r>
            <a:r>
              <a:rPr lang="en-US" altLang="zh-TW" sz="2400" i="1" dirty="0">
                <a:latin typeface="Times New Roman" panose="02020603050405020304" pitchFamily="18" charset="0"/>
              </a:rPr>
              <a:t>a</a:t>
            </a:r>
            <a:r>
              <a:rPr lang="en-US" altLang="zh-TW" sz="2400" dirty="0">
                <a:latin typeface="Arial" panose="020B0604020202020204" pitchFamily="34" charset="0"/>
              </a:rPr>
              <a:t>→</a:t>
            </a:r>
            <a:r>
              <a:rPr lang="en-US" altLang="zh-TW" sz="2400" i="1" dirty="0">
                <a:latin typeface="Times New Roman" panose="02020603050405020304" pitchFamily="18" charset="0"/>
              </a:rPr>
              <a:t>c</a:t>
            </a:r>
            <a:r>
              <a:rPr lang="en-US" altLang="zh-TW" sz="2400" dirty="0">
                <a:latin typeface="Arial" panose="020B0604020202020204" pitchFamily="34" charset="0"/>
              </a:rPr>
              <a:t>,  </a:t>
            </a:r>
            <a:r>
              <a:rPr lang="en-US" altLang="zh-TW" sz="2400" i="1" dirty="0">
                <a:latin typeface="Times New Roman" panose="02020603050405020304" pitchFamily="18" charset="0"/>
              </a:rPr>
              <a:t>b</a:t>
            </a:r>
            <a:r>
              <a:rPr lang="en-US" altLang="zh-TW" sz="2400" dirty="0">
                <a:latin typeface="Arial" panose="020B0604020202020204" pitchFamily="34" charset="0"/>
              </a:rPr>
              <a:t>→</a:t>
            </a:r>
            <a:r>
              <a:rPr lang="en-US" altLang="zh-TW" sz="2400" i="1" dirty="0">
                <a:latin typeface="Times New Roman" panose="02020603050405020304" pitchFamily="18" charset="0"/>
              </a:rPr>
              <a:t>c</a:t>
            </a:r>
            <a:r>
              <a:rPr lang="en-US" altLang="zh-TW" sz="2400" dirty="0">
                <a:latin typeface="Arial" panose="020B0604020202020204" pitchFamily="34" charset="0"/>
              </a:rPr>
              <a:t>)</a:t>
            </a:r>
            <a:endParaRPr lang="en-US" altLang="zh-TW" sz="2400" dirty="0">
              <a:latin typeface="Arial" panose="020B0604020202020204" pitchFamily="34" charset="0"/>
            </a:endParaRPr>
          </a:p>
        </p:txBody>
      </p:sp>
      <p:sp>
        <p:nvSpPr>
          <p:cNvPr id="70767" name="Line 111"/>
          <p:cNvSpPr/>
          <p:nvPr/>
        </p:nvSpPr>
        <p:spPr>
          <a:xfrm flipH="1">
            <a:off x="7620000" y="5105400"/>
            <a:ext cx="762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" name="文字方塊 45"/>
          <p:cNvSpPr txBox="1"/>
          <p:nvPr/>
        </p:nvSpPr>
        <p:spPr>
          <a:xfrm>
            <a:off x="304800" y="6248400"/>
            <a:ext cx="1879600" cy="46196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Exercise: 31</a:t>
            </a:r>
            <a:endParaRPr lang="zh-TW" altLang="en-US" sz="2400" dirty="0">
              <a:latin typeface="Arial" panose="020B0604020202020204" pitchFamily="34" charset="0"/>
            </a:endParaRPr>
          </a:p>
        </p:txBody>
      </p:sp>
      <p:grpSp>
        <p:nvGrpSpPr>
          <p:cNvPr id="2" name="群組 51"/>
          <p:cNvGrpSpPr/>
          <p:nvPr/>
        </p:nvGrpSpPr>
        <p:grpSpPr>
          <a:xfrm>
            <a:off x="-609600" y="2819400"/>
            <a:ext cx="4022725" cy="3392488"/>
            <a:chOff x="-366983" y="2677652"/>
            <a:chExt cx="4023096" cy="3392568"/>
          </a:xfrm>
        </p:grpSpPr>
        <p:sp>
          <p:nvSpPr>
            <p:cNvPr id="34846" name="Oval 5"/>
            <p:cNvSpPr/>
            <p:nvPr/>
          </p:nvSpPr>
          <p:spPr>
            <a:xfrm>
              <a:off x="1522413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4847" name="Line 8"/>
            <p:cNvSpPr/>
            <p:nvPr/>
          </p:nvSpPr>
          <p:spPr>
            <a:xfrm flipH="1">
              <a:off x="838200" y="3124200"/>
              <a:ext cx="762000" cy="19050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4848" name="Line 11"/>
            <p:cNvSpPr/>
            <p:nvPr/>
          </p:nvSpPr>
          <p:spPr>
            <a:xfrm>
              <a:off x="1676400" y="3124200"/>
              <a:ext cx="762000" cy="19050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lg" len="lg"/>
              <a:tailEnd type="none" w="med" len="med"/>
            </a:ln>
          </p:spPr>
        </p:sp>
        <p:sp>
          <p:nvSpPr>
            <p:cNvPr id="34849" name="Arc 20"/>
            <p:cNvSpPr/>
            <p:nvPr/>
          </p:nvSpPr>
          <p:spPr>
            <a:xfrm rot="5128085" flipV="1">
              <a:off x="2476746" y="4939417"/>
              <a:ext cx="333479" cy="365414"/>
            </a:xfrm>
            <a:custGeom>
              <a:avLst/>
              <a:gdLst>
                <a:gd name="txL" fmla="*/ 0 w 43200"/>
                <a:gd name="txT" fmla="*/ 0 h 41647"/>
                <a:gd name="txR" fmla="*/ 43200 w 43200"/>
                <a:gd name="txB" fmla="*/ 41647 h 41647"/>
              </a:gdLst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43200" h="41647" fill="none">
                  <a:moveTo>
                    <a:pt x="29642" y="-1"/>
                  </a:moveTo>
                  <a:cubicBezTo>
                    <a:pt x="37832" y="3285"/>
                    <a:pt x="43200" y="11222"/>
                    <a:pt x="43200" y="20047"/>
                  </a:cubicBezTo>
                  <a:cubicBezTo>
                    <a:pt x="43200" y="31976"/>
                    <a:pt x="33529" y="41647"/>
                    <a:pt x="21600" y="41647"/>
                  </a:cubicBezTo>
                  <a:cubicBezTo>
                    <a:pt x="9670" y="41647"/>
                    <a:pt x="0" y="31976"/>
                    <a:pt x="0" y="20047"/>
                  </a:cubicBezTo>
                  <a:cubicBezTo>
                    <a:pt x="-1" y="14865"/>
                    <a:pt x="1862" y="9857"/>
                    <a:pt x="5247" y="5935"/>
                  </a:cubicBezTo>
                </a:path>
                <a:path w="43200" h="41647" stroke="0">
                  <a:moveTo>
                    <a:pt x="29642" y="-1"/>
                  </a:moveTo>
                  <a:cubicBezTo>
                    <a:pt x="37832" y="3285"/>
                    <a:pt x="43200" y="11222"/>
                    <a:pt x="43200" y="20047"/>
                  </a:cubicBezTo>
                  <a:cubicBezTo>
                    <a:pt x="43200" y="31976"/>
                    <a:pt x="33529" y="41647"/>
                    <a:pt x="21600" y="41647"/>
                  </a:cubicBezTo>
                  <a:cubicBezTo>
                    <a:pt x="9670" y="41647"/>
                    <a:pt x="0" y="31976"/>
                    <a:pt x="0" y="20047"/>
                  </a:cubicBezTo>
                  <a:cubicBezTo>
                    <a:pt x="-1" y="14865"/>
                    <a:pt x="1862" y="9857"/>
                    <a:pt x="5247" y="5935"/>
                  </a:cubicBezTo>
                  <a:lnTo>
                    <a:pt x="21600" y="20047"/>
                  </a:lnTo>
                  <a:lnTo>
                    <a:pt x="29642" y="-1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50" name="Arc 22"/>
            <p:cNvSpPr/>
            <p:nvPr/>
          </p:nvSpPr>
          <p:spPr>
            <a:xfrm rot="-6853730" flipV="1">
              <a:off x="470104" y="4973883"/>
              <a:ext cx="368282" cy="359875"/>
            </a:xfrm>
            <a:custGeom>
              <a:avLst/>
              <a:gdLst>
                <a:gd name="txL" fmla="*/ 0 w 43200"/>
                <a:gd name="txT" fmla="*/ 0 h 41233"/>
                <a:gd name="txR" fmla="*/ 43200 w 43200"/>
                <a:gd name="txB" fmla="*/ 41233 h 41233"/>
              </a:gdLst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43200" h="41233" fill="none">
                  <a:moveTo>
                    <a:pt x="30606" y="0"/>
                  </a:moveTo>
                  <a:cubicBezTo>
                    <a:pt x="38280" y="3520"/>
                    <a:pt x="43200" y="11190"/>
                    <a:pt x="43200" y="19633"/>
                  </a:cubicBezTo>
                  <a:cubicBezTo>
                    <a:pt x="43200" y="31562"/>
                    <a:pt x="33529" y="41233"/>
                    <a:pt x="21600" y="41233"/>
                  </a:cubicBezTo>
                  <a:cubicBezTo>
                    <a:pt x="9670" y="41233"/>
                    <a:pt x="0" y="31562"/>
                    <a:pt x="0" y="19633"/>
                  </a:cubicBezTo>
                  <a:cubicBezTo>
                    <a:pt x="-1" y="14451"/>
                    <a:pt x="1862" y="9443"/>
                    <a:pt x="5247" y="5521"/>
                  </a:cubicBezTo>
                </a:path>
                <a:path w="43200" h="41233" stroke="0">
                  <a:moveTo>
                    <a:pt x="30606" y="0"/>
                  </a:moveTo>
                  <a:cubicBezTo>
                    <a:pt x="38280" y="3520"/>
                    <a:pt x="43200" y="11190"/>
                    <a:pt x="43200" y="19633"/>
                  </a:cubicBezTo>
                  <a:cubicBezTo>
                    <a:pt x="43200" y="31562"/>
                    <a:pt x="33529" y="41233"/>
                    <a:pt x="21600" y="41233"/>
                  </a:cubicBezTo>
                  <a:cubicBezTo>
                    <a:pt x="9670" y="41233"/>
                    <a:pt x="0" y="31562"/>
                    <a:pt x="0" y="19633"/>
                  </a:cubicBezTo>
                  <a:cubicBezTo>
                    <a:pt x="-1" y="14451"/>
                    <a:pt x="1862" y="9443"/>
                    <a:pt x="5247" y="5521"/>
                  </a:cubicBezTo>
                  <a:lnTo>
                    <a:pt x="21600" y="19633"/>
                  </a:lnTo>
                  <a:lnTo>
                    <a:pt x="3060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51" name="Arc 23"/>
            <p:cNvSpPr/>
            <p:nvPr/>
          </p:nvSpPr>
          <p:spPr>
            <a:xfrm rot="-543831" flipV="1">
              <a:off x="1398719" y="2677652"/>
              <a:ext cx="358731" cy="372735"/>
            </a:xfrm>
            <a:custGeom>
              <a:avLst/>
              <a:gdLst>
                <a:gd name="txL" fmla="*/ 0 w 43200"/>
                <a:gd name="txT" fmla="*/ 0 h 41647"/>
                <a:gd name="txR" fmla="*/ 43200 w 43200"/>
                <a:gd name="txB" fmla="*/ 41647 h 41647"/>
              </a:gdLst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43200" h="41647" fill="none">
                  <a:moveTo>
                    <a:pt x="29642" y="-1"/>
                  </a:moveTo>
                  <a:cubicBezTo>
                    <a:pt x="37832" y="3285"/>
                    <a:pt x="43200" y="11222"/>
                    <a:pt x="43200" y="20047"/>
                  </a:cubicBezTo>
                  <a:cubicBezTo>
                    <a:pt x="43200" y="31976"/>
                    <a:pt x="33529" y="41647"/>
                    <a:pt x="21600" y="41647"/>
                  </a:cubicBezTo>
                  <a:cubicBezTo>
                    <a:pt x="9670" y="41647"/>
                    <a:pt x="0" y="31976"/>
                    <a:pt x="0" y="20047"/>
                  </a:cubicBezTo>
                  <a:cubicBezTo>
                    <a:pt x="-1" y="14865"/>
                    <a:pt x="1862" y="9857"/>
                    <a:pt x="5247" y="5935"/>
                  </a:cubicBezTo>
                </a:path>
                <a:path w="43200" h="41647" stroke="0">
                  <a:moveTo>
                    <a:pt x="29642" y="-1"/>
                  </a:moveTo>
                  <a:cubicBezTo>
                    <a:pt x="37832" y="3285"/>
                    <a:pt x="43200" y="11222"/>
                    <a:pt x="43200" y="20047"/>
                  </a:cubicBezTo>
                  <a:cubicBezTo>
                    <a:pt x="43200" y="31976"/>
                    <a:pt x="33529" y="41647"/>
                    <a:pt x="21600" y="41647"/>
                  </a:cubicBezTo>
                  <a:cubicBezTo>
                    <a:pt x="9670" y="41647"/>
                    <a:pt x="0" y="31976"/>
                    <a:pt x="0" y="20047"/>
                  </a:cubicBezTo>
                  <a:cubicBezTo>
                    <a:pt x="-1" y="14865"/>
                    <a:pt x="1862" y="9857"/>
                    <a:pt x="5247" y="5935"/>
                  </a:cubicBezTo>
                  <a:lnTo>
                    <a:pt x="21600" y="20047"/>
                  </a:lnTo>
                  <a:lnTo>
                    <a:pt x="29642" y="-1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52" name="Text Box 54"/>
            <p:cNvSpPr txBox="1"/>
            <p:nvPr/>
          </p:nvSpPr>
          <p:spPr>
            <a:xfrm>
              <a:off x="1143000" y="2897188"/>
              <a:ext cx="33655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i="1" dirty="0">
                  <a:latin typeface="Times New Roman" panose="02020603050405020304" pitchFamily="18" charset="0"/>
                </a:rPr>
                <a:t>a</a:t>
              </a:r>
              <a:endParaRPr lang="en-US" altLang="zh-TW" sz="24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34853" name="Text Box 55"/>
            <p:cNvSpPr txBox="1"/>
            <p:nvPr/>
          </p:nvSpPr>
          <p:spPr>
            <a:xfrm>
              <a:off x="762000" y="5257800"/>
              <a:ext cx="33655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i="1" dirty="0">
                  <a:latin typeface="Times New Roman" panose="02020603050405020304" pitchFamily="18" charset="0"/>
                </a:rPr>
                <a:t>b</a:t>
              </a:r>
              <a:endParaRPr lang="en-US" altLang="zh-TW" sz="24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34854" name="Text Box 56"/>
            <p:cNvSpPr txBox="1"/>
            <p:nvPr/>
          </p:nvSpPr>
          <p:spPr>
            <a:xfrm>
              <a:off x="2362200" y="5183188"/>
              <a:ext cx="319088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i="1" dirty="0">
                  <a:latin typeface="Times New Roman" panose="02020603050405020304" pitchFamily="18" charset="0"/>
                </a:rPr>
                <a:t>c</a:t>
              </a:r>
              <a:endParaRPr lang="en-US" altLang="zh-TW" sz="24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34855" name="Oval 5"/>
            <p:cNvSpPr/>
            <p:nvPr/>
          </p:nvSpPr>
          <p:spPr>
            <a:xfrm>
              <a:off x="762000" y="5029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4856" name="Oval 5"/>
            <p:cNvSpPr/>
            <p:nvPr/>
          </p:nvSpPr>
          <p:spPr>
            <a:xfrm>
              <a:off x="2362200" y="5029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9" name="弧形 48"/>
            <p:cNvSpPr/>
            <p:nvPr/>
          </p:nvSpPr>
          <p:spPr>
            <a:xfrm rot="20385243">
              <a:off x="-366983" y="5036733"/>
              <a:ext cx="2868878" cy="1033487"/>
            </a:xfrm>
            <a:prstGeom prst="arc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弧形 49"/>
            <p:cNvSpPr/>
            <p:nvPr/>
          </p:nvSpPr>
          <p:spPr>
            <a:xfrm rot="9703136">
              <a:off x="838041" y="4228677"/>
              <a:ext cx="2818072" cy="935059"/>
            </a:xfrm>
            <a:prstGeom prst="arc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0683" name="Text Box 27"/>
          <p:cNvSpPr txBox="1"/>
          <p:nvPr/>
        </p:nvSpPr>
        <p:spPr>
          <a:xfrm>
            <a:off x="2286000" y="2971800"/>
            <a:ext cx="2657475" cy="191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reflexive,</a:t>
            </a:r>
            <a:endParaRPr lang="en-US" altLang="zh-TW" sz="2400" dirty="0">
              <a:latin typeface="Arial" panose="020B0604020202020204" pitchFamily="34" charset="0"/>
            </a:endParaRPr>
          </a:p>
          <a:p>
            <a:r>
              <a:rPr lang="en-US" altLang="zh-TW" sz="2400" dirty="0">
                <a:latin typeface="Arial" panose="020B0604020202020204" pitchFamily="34" charset="0"/>
              </a:rPr>
              <a:t>not symmetric,</a:t>
            </a:r>
            <a:endParaRPr lang="en-US" altLang="zh-TW" sz="2400" dirty="0">
              <a:latin typeface="Arial" panose="020B0604020202020204" pitchFamily="34" charset="0"/>
            </a:endParaRPr>
          </a:p>
          <a:p>
            <a:r>
              <a:rPr lang="en-US" altLang="zh-TW" sz="2400" dirty="0">
                <a:latin typeface="Arial" panose="020B0604020202020204" pitchFamily="34" charset="0"/>
              </a:rPr>
              <a:t>not antisymmetric,</a:t>
            </a:r>
            <a:endParaRPr lang="en-US" altLang="zh-TW" sz="2400" dirty="0">
              <a:latin typeface="Arial" panose="020B0604020202020204" pitchFamily="34" charset="0"/>
            </a:endParaRPr>
          </a:p>
          <a:p>
            <a:r>
              <a:rPr lang="en-US" altLang="zh-TW" sz="2400" dirty="0">
                <a:latin typeface="Arial" panose="020B0604020202020204" pitchFamily="34" charset="0"/>
              </a:rPr>
              <a:t>not transitive </a:t>
            </a:r>
            <a:endParaRPr lang="en-US" altLang="zh-TW" sz="2400" dirty="0">
              <a:latin typeface="Arial" panose="020B0604020202020204" pitchFamily="34" charset="0"/>
            </a:endParaRPr>
          </a:p>
          <a:p>
            <a:r>
              <a:rPr lang="en-US" altLang="zh-TW" sz="2400" dirty="0">
                <a:latin typeface="Arial" panose="020B0604020202020204" pitchFamily="34" charset="0"/>
              </a:rPr>
              <a:t>(</a:t>
            </a:r>
            <a:r>
              <a:rPr lang="en-US" altLang="zh-TW" sz="2400" i="1" dirty="0">
                <a:latin typeface="Times New Roman" panose="02020603050405020304" pitchFamily="18" charset="0"/>
              </a:rPr>
              <a:t>a</a:t>
            </a:r>
            <a:r>
              <a:rPr lang="en-US" altLang="zh-TW" sz="2400" dirty="0">
                <a:latin typeface="Arial" panose="020B0604020202020204" pitchFamily="34" charset="0"/>
              </a:rPr>
              <a:t>→</a:t>
            </a:r>
            <a:r>
              <a:rPr lang="en-US" altLang="zh-TW" sz="2400" i="1" dirty="0">
                <a:latin typeface="Times New Roman" panose="02020603050405020304" pitchFamily="18" charset="0"/>
              </a:rPr>
              <a:t>b</a:t>
            </a:r>
            <a:r>
              <a:rPr lang="en-US" altLang="zh-TW" sz="2400" dirty="0">
                <a:latin typeface="Arial" panose="020B0604020202020204" pitchFamily="34" charset="0"/>
              </a:rPr>
              <a:t>, </a:t>
            </a:r>
            <a:r>
              <a:rPr lang="en-US" altLang="zh-TW" sz="2400" i="1" dirty="0">
                <a:latin typeface="Times New Roman" panose="02020603050405020304" pitchFamily="18" charset="0"/>
              </a:rPr>
              <a:t>b</a:t>
            </a:r>
            <a:r>
              <a:rPr lang="en-US" altLang="zh-TW" sz="2400" dirty="0">
                <a:latin typeface="Arial" panose="020B0604020202020204" pitchFamily="34" charset="0"/>
              </a:rPr>
              <a:t>→</a:t>
            </a:r>
            <a:r>
              <a:rPr lang="en-US" altLang="zh-TW" sz="2400" i="1" dirty="0">
                <a:latin typeface="Times New Roman" panose="02020603050405020304" pitchFamily="18" charset="0"/>
              </a:rPr>
              <a:t>c</a:t>
            </a:r>
            <a:r>
              <a:rPr lang="en-US" altLang="zh-TW" sz="2400" dirty="0">
                <a:latin typeface="Arial" panose="020B0604020202020204" pitchFamily="34" charset="0"/>
              </a:rPr>
              <a:t>,  </a:t>
            </a:r>
            <a:r>
              <a:rPr lang="en-US" altLang="zh-TW" sz="2400" i="1" dirty="0">
                <a:latin typeface="Times New Roman" panose="02020603050405020304" pitchFamily="18" charset="0"/>
              </a:rPr>
              <a:t>a</a:t>
            </a:r>
            <a:r>
              <a:rPr lang="en-US" altLang="zh-TW" sz="2400" dirty="0">
                <a:latin typeface="Arial" panose="020B0604020202020204" pitchFamily="34" charset="0"/>
              </a:rPr>
              <a:t>→</a:t>
            </a:r>
            <a:r>
              <a:rPr lang="en-US" altLang="zh-TW" sz="2400" i="1" dirty="0">
                <a:latin typeface="Times New Roman" panose="02020603050405020304" pitchFamily="18" charset="0"/>
              </a:rPr>
              <a:t>c</a:t>
            </a:r>
            <a:r>
              <a:rPr lang="en-US" altLang="zh-TW" sz="2400" dirty="0">
                <a:latin typeface="Arial" panose="020B0604020202020204" pitchFamily="34" charset="0"/>
              </a:rPr>
              <a:t>)</a:t>
            </a:r>
            <a:endParaRPr lang="en-US" altLang="zh-TW" sz="2400" dirty="0">
              <a:latin typeface="Arial" panose="020B0604020202020204" pitchFamily="34" charset="0"/>
            </a:endParaRPr>
          </a:p>
        </p:txBody>
      </p:sp>
      <p:sp>
        <p:nvSpPr>
          <p:cNvPr id="70765" name="Line 109"/>
          <p:cNvSpPr/>
          <p:nvPr/>
        </p:nvSpPr>
        <p:spPr>
          <a:xfrm flipH="1">
            <a:off x="4343400" y="4572000"/>
            <a:ext cx="762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3" name="群組 77"/>
          <p:cNvGrpSpPr/>
          <p:nvPr/>
        </p:nvGrpSpPr>
        <p:grpSpPr>
          <a:xfrm>
            <a:off x="4046538" y="1676400"/>
            <a:ext cx="5576887" cy="1924050"/>
            <a:chOff x="4046455" y="1676400"/>
            <a:chExt cx="5576652" cy="1923429"/>
          </a:xfrm>
        </p:grpSpPr>
        <p:sp>
          <p:nvSpPr>
            <p:cNvPr id="34830" name="Text Box 92"/>
            <p:cNvSpPr txBox="1"/>
            <p:nvPr/>
          </p:nvSpPr>
          <p:spPr>
            <a:xfrm>
              <a:off x="5638800" y="1828800"/>
              <a:ext cx="33655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i="1" dirty="0">
                  <a:latin typeface="Times New Roman" panose="02020603050405020304" pitchFamily="18" charset="0"/>
                </a:rPr>
                <a:t>a</a:t>
              </a:r>
              <a:endParaRPr lang="en-US" altLang="zh-TW" sz="24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34831" name="Oval 39"/>
            <p:cNvSpPr/>
            <p:nvPr/>
          </p:nvSpPr>
          <p:spPr>
            <a:xfrm>
              <a:off x="5867400" y="2133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4832" name="Text Box 93"/>
            <p:cNvSpPr txBox="1"/>
            <p:nvPr/>
          </p:nvSpPr>
          <p:spPr>
            <a:xfrm>
              <a:off x="7315200" y="1676400"/>
              <a:ext cx="33655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i="1" dirty="0">
                  <a:latin typeface="Times New Roman" panose="02020603050405020304" pitchFamily="18" charset="0"/>
                </a:rPr>
                <a:t>b</a:t>
              </a:r>
              <a:endParaRPr lang="en-US" altLang="zh-TW" sz="24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34833" name="Text Box 94"/>
            <p:cNvSpPr txBox="1"/>
            <p:nvPr/>
          </p:nvSpPr>
          <p:spPr>
            <a:xfrm>
              <a:off x="5562600" y="2971800"/>
              <a:ext cx="319088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i="1" dirty="0">
                  <a:latin typeface="Times New Roman" panose="02020603050405020304" pitchFamily="18" charset="0"/>
                </a:rPr>
                <a:t>c</a:t>
              </a:r>
              <a:endParaRPr lang="en-US" altLang="zh-TW" sz="24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34834" name="Text Box 95"/>
            <p:cNvSpPr txBox="1"/>
            <p:nvPr/>
          </p:nvSpPr>
          <p:spPr>
            <a:xfrm>
              <a:off x="7696200" y="2971800"/>
              <a:ext cx="33655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i="1" dirty="0">
                  <a:latin typeface="Times New Roman" panose="02020603050405020304" pitchFamily="18" charset="0"/>
                </a:rPr>
                <a:t>d</a:t>
              </a:r>
              <a:endParaRPr lang="en-US" altLang="zh-TW" sz="24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34835" name="Text Box 107"/>
            <p:cNvSpPr txBox="1"/>
            <p:nvPr/>
          </p:nvSpPr>
          <p:spPr>
            <a:xfrm>
              <a:off x="8382000" y="2362200"/>
              <a:ext cx="361950" cy="519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800" i="1" dirty="0">
                  <a:latin typeface="Times New Roman" panose="02020603050405020304" pitchFamily="18" charset="0"/>
                </a:rPr>
                <a:t>S</a:t>
              </a:r>
              <a:endParaRPr lang="en-US" altLang="zh-TW" sz="28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34836" name="Oval 39"/>
            <p:cNvSpPr/>
            <p:nvPr/>
          </p:nvSpPr>
          <p:spPr>
            <a:xfrm>
              <a:off x="5486400" y="3048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4837" name="Oval 39"/>
            <p:cNvSpPr/>
            <p:nvPr/>
          </p:nvSpPr>
          <p:spPr>
            <a:xfrm>
              <a:off x="7620000" y="3048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4838" name="Oval 39"/>
            <p:cNvSpPr/>
            <p:nvPr/>
          </p:nvSpPr>
          <p:spPr>
            <a:xfrm>
              <a:off x="7543800" y="2133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4839" name="Arc 20"/>
            <p:cNvSpPr/>
            <p:nvPr/>
          </p:nvSpPr>
          <p:spPr>
            <a:xfrm rot="4204618" flipV="1">
              <a:off x="7627805" y="2008761"/>
              <a:ext cx="333479" cy="321237"/>
            </a:xfrm>
            <a:custGeom>
              <a:avLst/>
              <a:gdLst>
                <a:gd name="txL" fmla="*/ 0 w 43200"/>
                <a:gd name="txT" fmla="*/ 0 h 41647"/>
                <a:gd name="txR" fmla="*/ 43200 w 43200"/>
                <a:gd name="txB" fmla="*/ 41647 h 41647"/>
              </a:gdLst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43200" h="41647" fill="none">
                  <a:moveTo>
                    <a:pt x="29642" y="-1"/>
                  </a:moveTo>
                  <a:cubicBezTo>
                    <a:pt x="37832" y="3285"/>
                    <a:pt x="43200" y="11222"/>
                    <a:pt x="43200" y="20047"/>
                  </a:cubicBezTo>
                  <a:cubicBezTo>
                    <a:pt x="43200" y="31976"/>
                    <a:pt x="33529" y="41647"/>
                    <a:pt x="21600" y="41647"/>
                  </a:cubicBezTo>
                  <a:cubicBezTo>
                    <a:pt x="9670" y="41647"/>
                    <a:pt x="0" y="31976"/>
                    <a:pt x="0" y="20047"/>
                  </a:cubicBezTo>
                  <a:cubicBezTo>
                    <a:pt x="-1" y="14865"/>
                    <a:pt x="1862" y="9857"/>
                    <a:pt x="5247" y="5935"/>
                  </a:cubicBezTo>
                </a:path>
                <a:path w="43200" h="41647" stroke="0">
                  <a:moveTo>
                    <a:pt x="29642" y="-1"/>
                  </a:moveTo>
                  <a:cubicBezTo>
                    <a:pt x="37832" y="3285"/>
                    <a:pt x="43200" y="11222"/>
                    <a:pt x="43200" y="20047"/>
                  </a:cubicBezTo>
                  <a:cubicBezTo>
                    <a:pt x="43200" y="31976"/>
                    <a:pt x="33529" y="41647"/>
                    <a:pt x="21600" y="41647"/>
                  </a:cubicBezTo>
                  <a:cubicBezTo>
                    <a:pt x="9670" y="41647"/>
                    <a:pt x="0" y="31976"/>
                    <a:pt x="0" y="20047"/>
                  </a:cubicBezTo>
                  <a:cubicBezTo>
                    <a:pt x="-1" y="14865"/>
                    <a:pt x="1862" y="9857"/>
                    <a:pt x="5247" y="5935"/>
                  </a:cubicBezTo>
                  <a:lnTo>
                    <a:pt x="21600" y="20047"/>
                  </a:lnTo>
                  <a:lnTo>
                    <a:pt x="29642" y="-1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" name="弧形 68"/>
            <p:cNvSpPr/>
            <p:nvPr/>
          </p:nvSpPr>
          <p:spPr>
            <a:xfrm rot="4536673">
              <a:off x="4807023" y="1968275"/>
              <a:ext cx="1331482" cy="941347"/>
            </a:xfrm>
            <a:prstGeom prst="arc">
              <a:avLst>
                <a:gd name="adj1" fmla="val 16200000"/>
                <a:gd name="adj2" fmla="val 64644"/>
              </a:avLst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2" name="弧形 71"/>
            <p:cNvSpPr/>
            <p:nvPr/>
          </p:nvSpPr>
          <p:spPr>
            <a:xfrm rot="15264261">
              <a:off x="5396758" y="2419763"/>
              <a:ext cx="1356874" cy="1003258"/>
            </a:xfrm>
            <a:prstGeom prst="arc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3" name="弧形 72"/>
            <p:cNvSpPr/>
            <p:nvPr/>
          </p:nvSpPr>
          <p:spPr>
            <a:xfrm rot="20988578">
              <a:off x="4557608" y="2150910"/>
              <a:ext cx="2993899" cy="601468"/>
            </a:xfrm>
            <a:prstGeom prst="arc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4" name="弧形 73"/>
            <p:cNvSpPr/>
            <p:nvPr/>
          </p:nvSpPr>
          <p:spPr>
            <a:xfrm rot="11635421">
              <a:off x="5943437" y="2188998"/>
              <a:ext cx="3679670" cy="949019"/>
            </a:xfrm>
            <a:prstGeom prst="arc">
              <a:avLst>
                <a:gd name="adj1" fmla="val 16200000"/>
                <a:gd name="adj2" fmla="val 21450081"/>
              </a:avLst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5" name="弧形 74"/>
            <p:cNvSpPr/>
            <p:nvPr/>
          </p:nvSpPr>
          <p:spPr>
            <a:xfrm rot="847985">
              <a:off x="4046455" y="2258825"/>
              <a:ext cx="3625697" cy="869669"/>
            </a:xfrm>
            <a:prstGeom prst="arc">
              <a:avLst>
                <a:gd name="adj1" fmla="val 16200000"/>
                <a:gd name="adj2" fmla="val 21450081"/>
              </a:avLst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6" name="弧形 75"/>
            <p:cNvSpPr/>
            <p:nvPr/>
          </p:nvSpPr>
          <p:spPr>
            <a:xfrm rot="10538099">
              <a:off x="6038683" y="1904926"/>
              <a:ext cx="3108194" cy="344377"/>
            </a:xfrm>
            <a:prstGeom prst="arc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68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068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>
                                            <p:txEl>
                                              <p:charRg st="11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683">
                                            <p:txEl>
                                              <p:charRg st="11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683">
                                            <p:txEl>
                                              <p:charRg st="11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>
                                            <p:txEl>
                                              <p:charRg st="26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0683">
                                            <p:txEl>
                                              <p:charRg st="26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0683">
                                            <p:txEl>
                                              <p:charRg st="26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>
                                            <p:txEl>
                                              <p:charRg st="45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0683">
                                            <p:txEl>
                                              <p:charRg st="45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0683">
                                            <p:txEl>
                                              <p:charRg st="45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>
                                            <p:txEl>
                                              <p:charRg st="61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0683">
                                            <p:txEl>
                                              <p:charRg st="61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0683">
                                            <p:txEl>
                                              <p:charRg st="61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2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0752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0752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2">
                                            <p:txEl>
                                              <p:charRg st="1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0752">
                                            <p:txEl>
                                              <p:charRg st="1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0752">
                                            <p:txEl>
                                              <p:charRg st="1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2">
                                            <p:txEl>
                                              <p:charRg st="25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0752">
                                            <p:txEl>
                                              <p:charRg st="25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0752">
                                            <p:txEl>
                                              <p:charRg st="25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2">
                                            <p:txEl>
                                              <p:charRg st="43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0752">
                                            <p:txEl>
                                              <p:charRg st="43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0752">
                                            <p:txEl>
                                              <p:charRg st="43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2">
                                            <p:txEl>
                                              <p:charRg st="58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0752">
                                            <p:txEl>
                                              <p:charRg st="58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0752">
                                            <p:txEl>
                                              <p:charRg st="58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0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0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0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0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80" grpId="0"/>
      <p:bldP spid="70756" grpId="0" animBg="1"/>
      <p:bldP spid="4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投影片編號版面配置區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3340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TW" sz="4000" dirty="0"/>
              <a:t>9.4 Closures of Relations </a:t>
            </a:r>
            <a:endParaRPr lang="en-US" altLang="zh-TW" sz="4000" dirty="0"/>
          </a:p>
        </p:txBody>
      </p:sp>
      <p:sp>
        <p:nvSpPr>
          <p:cNvPr id="103427" name="Rectangle 3"/>
          <p:cNvSpPr>
            <a:spLocks noGrp="1"/>
          </p:cNvSpPr>
          <p:nvPr>
            <p:ph idx="1"/>
          </p:nvPr>
        </p:nvSpPr>
        <p:spPr>
          <a:xfrm>
            <a:off x="457200" y="1905000"/>
            <a:ext cx="8382000" cy="220980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TW" sz="2800" dirty="0"/>
              <a:t>The relation 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dirty="0">
                <a:latin typeface="Times New Roman" panose="02020603050405020304" pitchFamily="18" charset="0"/>
              </a:rPr>
              <a:t>={(1,1), (1,2), (2,1), (3,2)}</a:t>
            </a:r>
            <a:r>
              <a:rPr lang="en-US" altLang="zh-TW" sz="2800" dirty="0"/>
              <a:t> on the set 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</a:rPr>
              <a:t>={1, 2, 3}</a:t>
            </a:r>
            <a:r>
              <a:rPr lang="en-US" altLang="zh-TW" sz="2800" dirty="0"/>
              <a:t> is not reflexive.</a:t>
            </a:r>
            <a:endParaRPr lang="en-US" altLang="zh-TW" sz="2800" dirty="0"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TW" sz="2800" dirty="0"/>
              <a:t>Q: How to construct a smallest reflexive relation 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i="1" baseline="-25000" dirty="0">
                <a:latin typeface="Times New Roman" panose="02020603050405020304" pitchFamily="18" charset="0"/>
              </a:rPr>
              <a:t>r </a:t>
            </a:r>
            <a:r>
              <a:rPr lang="en-US" altLang="zh-TW" sz="2800" dirty="0"/>
              <a:t>such that 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dirty="0">
                <a:sym typeface="Symbol" panose="05050102010706020507" pitchFamily="18" charset="2"/>
              </a:rPr>
              <a:t> 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i="1" baseline="-25000" dirty="0">
                <a:latin typeface="Times New Roman" panose="02020603050405020304" pitchFamily="18" charset="0"/>
              </a:rPr>
              <a:t>r </a:t>
            </a:r>
            <a:r>
              <a:rPr lang="en-US" altLang="zh-TW" sz="2800" dirty="0"/>
              <a:t>?</a:t>
            </a:r>
            <a:endParaRPr lang="en-US" altLang="zh-TW" sz="2800" dirty="0"/>
          </a:p>
        </p:txBody>
      </p:sp>
      <p:sp>
        <p:nvSpPr>
          <p:cNvPr id="35845" name="Text Box 4"/>
          <p:cNvSpPr txBox="1"/>
          <p:nvPr/>
        </p:nvSpPr>
        <p:spPr>
          <a:xfrm>
            <a:off x="1050925" y="5221288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endParaRPr lang="zh-TW" altLang="zh-TW" dirty="0">
              <a:latin typeface="Arial" panose="020B0604020202020204" pitchFamily="34" charset="0"/>
            </a:endParaRPr>
          </a:p>
        </p:txBody>
      </p:sp>
      <p:sp>
        <p:nvSpPr>
          <p:cNvPr id="35846" name="Rectangle 11"/>
          <p:cNvSpPr/>
          <p:nvPr/>
        </p:nvSpPr>
        <p:spPr>
          <a:xfrm>
            <a:off x="228600" y="1295400"/>
            <a:ext cx="20447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800" dirty="0">
                <a:solidFill>
                  <a:srgbClr val="008000"/>
                </a:solidFill>
                <a:latin typeface="Arial" panose="020B0604020202020204" pitchFamily="34" charset="0"/>
              </a:rPr>
              <a:t>※ </a:t>
            </a:r>
            <a:r>
              <a:rPr lang="en-US" altLang="zh-TW" sz="2800" u="sng" dirty="0">
                <a:solidFill>
                  <a:srgbClr val="008000"/>
                </a:solidFill>
                <a:latin typeface="Arial" panose="020B0604020202020204" pitchFamily="34" charset="0"/>
              </a:rPr>
              <a:t>Closures</a:t>
            </a:r>
            <a:endParaRPr lang="en-US" altLang="zh-TW" sz="2800" u="sng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103437" name="Rectangle 13"/>
          <p:cNvSpPr/>
          <p:nvPr/>
        </p:nvSpPr>
        <p:spPr>
          <a:xfrm>
            <a:off x="457200" y="3886200"/>
            <a:ext cx="8534400" cy="1987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TW" sz="2800" dirty="0">
                <a:latin typeface="Arial" panose="020B0604020202020204" pitchFamily="34" charset="0"/>
              </a:rPr>
              <a:t>Sol: Let  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i="1" baseline="-25000" dirty="0">
                <a:latin typeface="Times New Roman" panose="02020603050405020304" pitchFamily="18" charset="0"/>
              </a:rPr>
              <a:t>r </a:t>
            </a:r>
            <a:r>
              <a:rPr lang="en-US" altLang="zh-TW" sz="2800" dirty="0">
                <a:latin typeface="Arial" panose="020B0604020202020204" pitchFamily="34" charset="0"/>
              </a:rPr>
              <a:t>= </a:t>
            </a:r>
            <a:r>
              <a:rPr lang="en-US" altLang="zh-TW" sz="2800" i="1" dirty="0">
                <a:latin typeface="Times New Roman" panose="02020603050405020304" pitchFamily="18" charset="0"/>
              </a:rPr>
              <a:t>R 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 </a:t>
            </a:r>
            <a:r>
              <a:rPr lang="en-US" altLang="zh-TW" sz="2800" dirty="0">
                <a:latin typeface="Times New Roman" panose="02020603050405020304" pitchFamily="18" charset="0"/>
              </a:rPr>
              <a:t>{(2,2), (3,3)}.</a:t>
            </a:r>
            <a:endParaRPr lang="en-US" altLang="zh-TW" sz="2800" dirty="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TW" sz="2800" dirty="0">
                <a:latin typeface="Times New Roman" panose="02020603050405020304" pitchFamily="18" charset="0"/>
              </a:rPr>
              <a:t>        </a:t>
            </a:r>
            <a:r>
              <a:rPr lang="en-US" altLang="zh-TW" sz="2800" dirty="0">
                <a:latin typeface="Arial" panose="020B0604020202020204" pitchFamily="34" charset="0"/>
              </a:rPr>
              <a:t>i. e.,</a:t>
            </a:r>
            <a:r>
              <a:rPr lang="en-US" altLang="zh-TW" sz="2800" dirty="0">
                <a:latin typeface="Times New Roman" panose="02020603050405020304" pitchFamily="18" charset="0"/>
              </a:rPr>
              <a:t> 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i="1" baseline="-25000" dirty="0">
                <a:latin typeface="Times New Roman" panose="02020603050405020304" pitchFamily="18" charset="0"/>
              </a:rPr>
              <a:t>r </a:t>
            </a:r>
            <a:r>
              <a:rPr lang="en-US" altLang="zh-TW" sz="2800" dirty="0">
                <a:latin typeface="Arial" panose="020B0604020202020204" pitchFamily="34" charset="0"/>
              </a:rPr>
              <a:t>= </a:t>
            </a:r>
            <a:r>
              <a:rPr lang="en-US" altLang="zh-TW" sz="2800" i="1" dirty="0">
                <a:latin typeface="Times New Roman" panose="02020603050405020304" pitchFamily="18" charset="0"/>
              </a:rPr>
              <a:t>R 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 </a:t>
            </a:r>
            <a:r>
              <a:rPr lang="en-US" altLang="zh-TW" sz="2800" dirty="0">
                <a:latin typeface="Symbol" panose="05050102010706020507" pitchFamily="18" charset="2"/>
                <a:sym typeface="Symbol" panose="05050102010706020507" pitchFamily="18" charset="2"/>
              </a:rPr>
              <a:t>D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, where </a:t>
            </a:r>
            <a:r>
              <a:rPr lang="en-US" altLang="zh-TW" sz="2800" dirty="0">
                <a:latin typeface="Symbol" panose="05050102010706020507" pitchFamily="18" charset="2"/>
                <a:sym typeface="Symbol" panose="05050102010706020507" pitchFamily="18" charset="2"/>
              </a:rPr>
              <a:t>D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TW" sz="2800" dirty="0">
                <a:latin typeface="Times New Roman" panose="02020603050405020304" pitchFamily="18" charset="0"/>
              </a:rPr>
              <a:t>{(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</a:rPr>
              <a:t>)|</a:t>
            </a:r>
            <a:r>
              <a:rPr lang="en-US" altLang="zh-TW" sz="2800" i="1" dirty="0">
                <a:latin typeface="Times New Roman" panose="02020603050405020304" pitchFamily="18" charset="0"/>
              </a:rPr>
              <a:t> a</a:t>
            </a:r>
            <a:r>
              <a:rPr lang="en-US" altLang="zh-TW" sz="2800" dirty="0"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</a:rPr>
              <a:t>}.</a:t>
            </a:r>
            <a:endParaRPr lang="en-US" altLang="zh-TW" sz="2800" dirty="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i="1" baseline="-25000" dirty="0">
                <a:latin typeface="Times New Roman" panose="02020603050405020304" pitchFamily="18" charset="0"/>
              </a:rPr>
              <a:t>r</a:t>
            </a:r>
            <a:r>
              <a:rPr lang="en-US" altLang="zh-TW" sz="2800" dirty="0">
                <a:latin typeface="Arial" panose="020B0604020202020204" pitchFamily="34" charset="0"/>
              </a:rPr>
              <a:t> is a reflexive relation containing 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dirty="0">
                <a:latin typeface="Arial" panose="020B0604020202020204" pitchFamily="34" charset="0"/>
              </a:rPr>
              <a:t> that is as small as possible. It is called the </a:t>
            </a:r>
            <a:r>
              <a:rPr lang="en-US" altLang="zh-TW" sz="2800" dirty="0">
                <a:solidFill>
                  <a:srgbClr val="0066FF"/>
                </a:solidFill>
                <a:latin typeface="Arial" panose="020B0604020202020204" pitchFamily="34" charset="0"/>
              </a:rPr>
              <a:t>reflexive closure</a:t>
            </a:r>
            <a:r>
              <a:rPr lang="en-US" altLang="zh-TW" sz="2800" dirty="0">
                <a:latin typeface="Arial" panose="020B0604020202020204" pitchFamily="34" charset="0"/>
              </a:rPr>
              <a:t> of 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dirty="0">
                <a:latin typeface="Arial" panose="020B0604020202020204" pitchFamily="34" charset="0"/>
              </a:rPr>
              <a:t>.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charRg st="0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7">
                                            <p:txEl>
                                              <p:charRg st="0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7">
                                            <p:txEl>
                                              <p:charRg st="0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charRg st="85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7">
                                            <p:txEl>
                                              <p:charRg st="85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27">
                                            <p:txEl>
                                              <p:charRg st="85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37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37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>
                                            <p:txEl>
                                              <p:charRg st="35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37">
                                            <p:txEl>
                                              <p:charRg st="35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37">
                                            <p:txEl>
                                              <p:charRg st="35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>
                                            <p:txEl>
                                              <p:charRg st="87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437">
                                            <p:txEl>
                                              <p:charRg st="87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37">
                                            <p:txEl>
                                              <p:charRg st="87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  <p:bldP spid="103437" grpId="0" build="allAtOnce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投影片編號版面配置區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>
          <a:xfrm>
            <a:off x="228600" y="457200"/>
            <a:ext cx="8915400" cy="99060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TW" sz="2800" b="1" dirty="0">
                <a:solidFill>
                  <a:srgbClr val="008000"/>
                </a:solidFill>
              </a:rPr>
              <a:t>Example 1.</a:t>
            </a:r>
            <a:r>
              <a:rPr lang="en-US" altLang="zh-TW" sz="2800" dirty="0"/>
              <a:t> What is the reflexive closure of the </a:t>
            </a:r>
            <a:br>
              <a:rPr lang="en-US" altLang="zh-TW" sz="2800" dirty="0"/>
            </a:br>
            <a:r>
              <a:rPr lang="en-US" altLang="zh-TW" sz="2800" dirty="0"/>
              <a:t>       relation 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dirty="0">
                <a:latin typeface="Times New Roman" panose="02020603050405020304" pitchFamily="18" charset="0"/>
              </a:rPr>
              <a:t>={(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</a:rPr>
              <a:t>,</a:t>
            </a:r>
            <a:r>
              <a:rPr lang="en-US" altLang="zh-TW" sz="2800" i="1" dirty="0">
                <a:latin typeface="Times New Roman" panose="02020603050405020304" pitchFamily="18" charset="0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</a:rPr>
              <a:t>) | </a:t>
            </a:r>
            <a:r>
              <a:rPr lang="en-US" altLang="zh-TW" sz="2800" i="1" dirty="0">
                <a:latin typeface="Times New Roman" panose="02020603050405020304" pitchFamily="18" charset="0"/>
              </a:rPr>
              <a:t>a </a:t>
            </a:r>
            <a:r>
              <a:rPr lang="en-US" altLang="zh-TW" sz="2800" dirty="0">
                <a:latin typeface="Times New Roman" panose="02020603050405020304" pitchFamily="18" charset="0"/>
              </a:rPr>
              <a:t>&lt; </a:t>
            </a:r>
            <a:r>
              <a:rPr lang="en-US" altLang="zh-TW" sz="2800" i="1" dirty="0">
                <a:latin typeface="Times New Roman" panose="02020603050405020304" pitchFamily="18" charset="0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</a:rPr>
              <a:t>}</a:t>
            </a:r>
            <a:r>
              <a:rPr lang="en-US" altLang="zh-TW" sz="2800" dirty="0"/>
              <a:t> on the set of integers ?</a:t>
            </a:r>
            <a:endParaRPr lang="en-US" altLang="zh-TW" sz="2800" dirty="0"/>
          </a:p>
        </p:txBody>
      </p:sp>
      <p:sp>
        <p:nvSpPr>
          <p:cNvPr id="72707" name="Rectangle 3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11430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None/>
            </a:pPr>
            <a:r>
              <a:rPr lang="en-US" altLang="zh-TW" sz="2800" b="1" dirty="0">
                <a:solidFill>
                  <a:srgbClr val="008000"/>
                </a:solidFill>
              </a:rPr>
              <a:t>Sol :</a:t>
            </a:r>
            <a:r>
              <a:rPr lang="en-US" altLang="zh-TW" b="1" dirty="0">
                <a:solidFill>
                  <a:srgbClr val="008000"/>
                </a:solidFill>
              </a:rPr>
              <a:t>      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i="1" baseline="-25000" dirty="0">
                <a:latin typeface="Times New Roman" panose="02020603050405020304" pitchFamily="18" charset="0"/>
                <a:ea typeface="AR MinchoL JIS" pitchFamily="49" charset="-128"/>
              </a:rPr>
              <a:t>r</a:t>
            </a:r>
            <a:r>
              <a:rPr lang="en-US" altLang="zh-TW" sz="2800" i="1" dirty="0">
                <a:latin typeface="Times New Roman" panose="02020603050405020304" pitchFamily="18" charset="0"/>
                <a:ea typeface="AR MinchoL JIS" pitchFamily="49" charset="-128"/>
              </a:rPr>
              <a:t> </a:t>
            </a:r>
            <a:r>
              <a:rPr lang="en-US" altLang="zh-TW" sz="2800" dirty="0">
                <a:ea typeface="AR MinchoL JIS" pitchFamily="49" charset="-128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AR MinchoL JIS" pitchFamily="49" charset="-128"/>
              </a:rPr>
              <a:t>= </a:t>
            </a:r>
            <a:r>
              <a:rPr lang="en-US" altLang="zh-TW" sz="2800" i="1" dirty="0">
                <a:latin typeface="Times New Roman" panose="02020603050405020304" pitchFamily="18" charset="0"/>
                <a:ea typeface="AR MinchoL JIS" pitchFamily="49" charset="-128"/>
              </a:rPr>
              <a:t>R</a:t>
            </a:r>
            <a:r>
              <a:rPr lang="en-US" altLang="zh-TW" sz="2800" dirty="0">
                <a:ea typeface="AR MinchoL JIS" pitchFamily="49" charset="-128"/>
              </a:rPr>
              <a:t> ∪ </a:t>
            </a:r>
            <a:r>
              <a:rPr lang="en-US" altLang="zh-TW" sz="2800" dirty="0">
                <a:latin typeface="Symbol" panose="05050102010706020507" pitchFamily="18" charset="2"/>
                <a:sym typeface="Symbol" panose="05050102010706020507" pitchFamily="18" charset="2"/>
              </a:rPr>
              <a:t>D </a:t>
            </a:r>
            <a:r>
              <a:rPr lang="en-US" altLang="zh-TW" sz="2800" dirty="0">
                <a:latin typeface="Times New Roman" panose="02020603050405020304" pitchFamily="18" charset="0"/>
              </a:rPr>
              <a:t> = {(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</a:rPr>
              <a:t>,</a:t>
            </a:r>
            <a:r>
              <a:rPr lang="en-US" altLang="zh-TW" sz="2800" i="1" dirty="0">
                <a:latin typeface="Times New Roman" panose="02020603050405020304" pitchFamily="18" charset="0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</a:rPr>
              <a:t>) | </a:t>
            </a:r>
            <a:r>
              <a:rPr lang="en-US" altLang="zh-TW" sz="2800" i="1" dirty="0">
                <a:latin typeface="Times New Roman" panose="02020603050405020304" pitchFamily="18" charset="0"/>
              </a:rPr>
              <a:t>a </a:t>
            </a:r>
            <a:r>
              <a:rPr lang="en-US" altLang="zh-TW" sz="2800" dirty="0">
                <a:latin typeface="Times New Roman" panose="02020603050405020304" pitchFamily="18" charset="0"/>
              </a:rPr>
              <a:t>&lt; </a:t>
            </a:r>
            <a:r>
              <a:rPr lang="en-US" altLang="zh-TW" sz="2800" i="1" dirty="0">
                <a:latin typeface="Times New Roman" panose="02020603050405020304" pitchFamily="18" charset="0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</a:rPr>
              <a:t>}</a:t>
            </a:r>
            <a:r>
              <a:rPr lang="en-US" altLang="zh-TW" sz="2800" dirty="0">
                <a:latin typeface="Symbol" panose="05050102010706020507" pitchFamily="18" charset="2"/>
                <a:sym typeface="Symbol" panose="05050102010706020507" pitchFamily="18" charset="2"/>
              </a:rPr>
              <a:t> </a:t>
            </a:r>
            <a:r>
              <a:rPr lang="en-US" altLang="zh-TW" sz="2800" dirty="0">
                <a:ea typeface="AR MinchoL JIS" pitchFamily="49" charset="-128"/>
              </a:rPr>
              <a:t>∪ </a:t>
            </a:r>
            <a:r>
              <a:rPr lang="en-US" altLang="zh-TW" sz="2800" dirty="0">
                <a:latin typeface="Times New Roman" panose="02020603050405020304" pitchFamily="18" charset="0"/>
                <a:ea typeface="AR MinchoL JIS" pitchFamily="49" charset="-128"/>
              </a:rPr>
              <a:t>{ (</a:t>
            </a:r>
            <a:r>
              <a:rPr lang="en-US" altLang="zh-TW" sz="2800" i="1" dirty="0">
                <a:latin typeface="Times New Roman" panose="02020603050405020304" pitchFamily="18" charset="0"/>
                <a:ea typeface="AR MinchoL JIS" pitchFamily="49" charset="-128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  <a:ea typeface="AR MinchoL JIS" pitchFamily="49" charset="-128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  <a:ea typeface="AR MinchoL JIS" pitchFamily="49" charset="-128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  <a:ea typeface="AR MinchoL JIS" pitchFamily="49" charset="-128"/>
              </a:rPr>
              <a:t>) | </a:t>
            </a:r>
            <a:r>
              <a:rPr lang="en-US" altLang="zh-TW" sz="2800" i="1" dirty="0">
                <a:latin typeface="Times New Roman" panose="02020603050405020304" pitchFamily="18" charset="0"/>
                <a:ea typeface="AR MinchoL JIS" pitchFamily="49" charset="-128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} </a:t>
            </a:r>
            <a:endParaRPr lang="en-US" altLang="zh-TW" sz="2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= { (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 | 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 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,   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}</a:t>
            </a:r>
            <a:endParaRPr lang="en-US" altLang="zh-TW" sz="2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2708" name="Text Box 4"/>
          <p:cNvSpPr txBox="1"/>
          <p:nvPr/>
        </p:nvSpPr>
        <p:spPr>
          <a:xfrm>
            <a:off x="228600" y="2590800"/>
            <a:ext cx="8686800" cy="3970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Example :</a:t>
            </a:r>
            <a:r>
              <a:rPr lang="en-US" altLang="zh-TW" sz="2800" dirty="0">
                <a:latin typeface="Arial" panose="020B0604020202020204" pitchFamily="34" charset="0"/>
              </a:rPr>
              <a:t> </a:t>
            </a:r>
            <a:endParaRPr lang="en-US" altLang="zh-TW" sz="2800" dirty="0">
              <a:latin typeface="Arial" panose="020B0604020202020204" pitchFamily="34" charset="0"/>
            </a:endParaRPr>
          </a:p>
          <a:p>
            <a:r>
              <a:rPr lang="en-US" altLang="zh-TW" sz="2800" dirty="0">
                <a:latin typeface="Arial" panose="020B0604020202020204" pitchFamily="34" charset="0"/>
              </a:rPr>
              <a:t>The relation 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dirty="0">
                <a:latin typeface="Times New Roman" panose="02020603050405020304" pitchFamily="18" charset="0"/>
              </a:rPr>
              <a:t>={ (1,1),(1,2),(2,2),(2,3),(3,1),(3,2) } </a:t>
            </a:r>
            <a:r>
              <a:rPr lang="en-US" altLang="zh-TW" sz="2800" dirty="0">
                <a:latin typeface="Arial" panose="020B0604020202020204" pitchFamily="34" charset="0"/>
              </a:rPr>
              <a:t>on the set 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</a:rPr>
              <a:t>={1,2,3}</a:t>
            </a:r>
            <a:r>
              <a:rPr lang="en-US" altLang="zh-TW" sz="2800" dirty="0">
                <a:latin typeface="Arial" panose="020B0604020202020204" pitchFamily="34" charset="0"/>
              </a:rPr>
              <a:t> is not symmetric. Find a smallest symmetric relation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 R</a:t>
            </a:r>
            <a:r>
              <a:rPr lang="en-US" altLang="zh-TW" sz="2800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TW" sz="2800" dirty="0">
                <a:latin typeface="Arial" panose="020B0604020202020204" pitchFamily="34" charset="0"/>
              </a:rPr>
              <a:t> containing 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dirty="0">
                <a:latin typeface="Arial" panose="020B0604020202020204" pitchFamily="34" charset="0"/>
              </a:rPr>
              <a:t>.</a:t>
            </a:r>
            <a:endParaRPr lang="en-US" altLang="zh-TW" sz="2800" dirty="0">
              <a:latin typeface="Arial" panose="020B0604020202020204" pitchFamily="34" charset="0"/>
            </a:endParaRPr>
          </a:p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Sol :     </a:t>
            </a:r>
            <a:r>
              <a:rPr lang="en-US" altLang="zh-TW" sz="2800" dirty="0">
                <a:latin typeface="Arial" panose="020B0604020202020204" pitchFamily="34" charset="0"/>
              </a:rPr>
              <a:t>Let 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baseline="30000" dirty="0">
                <a:latin typeface="Symbol" panose="05050102010706020507" pitchFamily="18" charset="2"/>
              </a:rPr>
              <a:t>-</a:t>
            </a:r>
            <a:r>
              <a:rPr lang="en-US" altLang="zh-TW" sz="2800" baseline="30000" dirty="0">
                <a:latin typeface="Times New Roman" panose="02020603050405020304" pitchFamily="18" charset="0"/>
              </a:rPr>
              <a:t>1</a:t>
            </a:r>
            <a:r>
              <a:rPr lang="en-US" altLang="zh-TW" sz="2800" dirty="0">
                <a:latin typeface="Times New Roman" panose="02020603050405020304" pitchFamily="18" charset="0"/>
              </a:rPr>
              <a:t>={ (</a:t>
            </a:r>
            <a:r>
              <a:rPr lang="en-US" altLang="zh-TW" sz="2800" i="1" dirty="0">
                <a:latin typeface="Times New Roman" panose="02020603050405020304" pitchFamily="18" charset="0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</a:rPr>
              <a:t>) | (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</a:rPr>
              <a:t>)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}</a:t>
            </a:r>
            <a:endParaRPr lang="en-US" altLang="zh-TW" sz="2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       Let 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800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dirty="0">
                <a:latin typeface="Times New Roman" panose="02020603050405020304" pitchFamily="18" charset="0"/>
              </a:rPr>
              <a:t>∪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baseline="30000" dirty="0">
                <a:latin typeface="Symbol" panose="05050102010706020507" pitchFamily="18" charset="2"/>
              </a:rPr>
              <a:t>-</a:t>
            </a:r>
            <a:r>
              <a:rPr lang="en-US" altLang="zh-TW" sz="2800" baseline="30000" dirty="0">
                <a:latin typeface="Times New Roman" panose="02020603050405020304" pitchFamily="18" charset="0"/>
              </a:rPr>
              <a:t>1</a:t>
            </a:r>
            <a:r>
              <a:rPr lang="en-US" altLang="zh-TW" sz="2800" dirty="0">
                <a:latin typeface="Times New Roman" panose="02020603050405020304" pitchFamily="18" charset="0"/>
              </a:rPr>
              <a:t>={ (1,1),(1,2),(2,1),(2,2),(2,3),</a:t>
            </a:r>
            <a:endParaRPr lang="en-US" altLang="zh-TW" sz="2800" dirty="0">
              <a:latin typeface="Times New Roman" panose="02020603050405020304" pitchFamily="18" charset="0"/>
            </a:endParaRPr>
          </a:p>
          <a:p>
            <a:r>
              <a:rPr lang="en-US" altLang="zh-TW" sz="2800" dirty="0">
                <a:latin typeface="Times New Roman" panose="02020603050405020304" pitchFamily="18" charset="0"/>
              </a:rPr>
              <a:t>                                  (3,1),(1,3),(3,2) }</a:t>
            </a:r>
            <a:endParaRPr lang="en-US" altLang="zh-TW" sz="2800" dirty="0">
              <a:latin typeface="Times New Roman" panose="02020603050405020304" pitchFamily="18" charset="0"/>
            </a:endParaRPr>
          </a:p>
          <a:p>
            <a:endParaRPr lang="en-US" altLang="zh-TW" sz="2800" i="1" dirty="0">
              <a:latin typeface="Times New Roman" panose="02020603050405020304" pitchFamily="18" charset="0"/>
            </a:endParaRPr>
          </a:p>
          <a:p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TW" sz="2800" dirty="0">
                <a:latin typeface="Arial" panose="020B0604020202020204" pitchFamily="34" charset="0"/>
              </a:rPr>
              <a:t> is called the </a:t>
            </a:r>
            <a:r>
              <a:rPr lang="en-US" altLang="zh-TW" sz="2800" u="sng" dirty="0">
                <a:solidFill>
                  <a:srgbClr val="FF3300"/>
                </a:solidFill>
                <a:latin typeface="Arial" panose="020B0604020202020204" pitchFamily="34" charset="0"/>
              </a:rPr>
              <a:t>symmetric closure</a:t>
            </a:r>
            <a:r>
              <a:rPr lang="en-US" altLang="zh-TW" sz="2800" dirty="0">
                <a:latin typeface="Arial" panose="020B0604020202020204" pitchFamily="34" charset="0"/>
              </a:rPr>
              <a:t> of 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dirty="0">
                <a:latin typeface="Arial" panose="020B0604020202020204" pitchFamily="34" charset="0"/>
              </a:rPr>
              <a:t>.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charRg st="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7">
                                            <p:txEl>
                                              <p:charRg st="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7">
                                            <p:txEl>
                                              <p:charRg st="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charRg st="62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7">
                                            <p:txEl>
                                              <p:charRg st="62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7">
                                            <p:txEl>
                                              <p:charRg st="62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08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08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charRg st="11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708">
                                            <p:txEl>
                                              <p:charRg st="11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2708">
                                            <p:txEl>
                                              <p:charRg st="11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charRg st="157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2708">
                                            <p:txEl>
                                              <p:charRg st="157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2708">
                                            <p:txEl>
                                              <p:charRg st="157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charRg st="197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2708">
                                            <p:txEl>
                                              <p:charRg st="197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2708">
                                            <p:txEl>
                                              <p:charRg st="197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charRg st="251" end="3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2708">
                                            <p:txEl>
                                              <p:charRg st="251" end="30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2708">
                                            <p:txEl>
                                              <p:charRg st="251" end="30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charRg st="306" end="3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2708">
                                            <p:txEl>
                                              <p:charRg st="306" end="3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2708">
                                            <p:txEl>
                                              <p:charRg st="306" end="3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投影片編號版面配置區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76803" name="Rectangle 3"/>
          <p:cNvSpPr>
            <a:spLocks noGrp="1"/>
          </p:cNvSpPr>
          <p:nvPr>
            <p:ph idx="1"/>
          </p:nvPr>
        </p:nvSpPr>
        <p:spPr>
          <a:xfrm>
            <a:off x="0" y="609600"/>
            <a:ext cx="8229600" cy="281940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TW" b="1" dirty="0">
                <a:solidFill>
                  <a:srgbClr val="008000"/>
                </a:solidFill>
              </a:rPr>
              <a:t>Example 2.</a:t>
            </a:r>
            <a:r>
              <a:rPr lang="en-US" altLang="zh-TW" dirty="0"/>
              <a:t>  What is the symmetric closure of the relation </a:t>
            </a:r>
            <a:r>
              <a:rPr lang="en-US" altLang="zh-TW" i="1" dirty="0">
                <a:latin typeface="Times New Roman" panose="02020603050405020304" pitchFamily="18" charset="0"/>
              </a:rPr>
              <a:t>R</a:t>
            </a:r>
            <a:r>
              <a:rPr lang="en-US" altLang="zh-TW" dirty="0">
                <a:latin typeface="Times New Roman" panose="02020603050405020304" pitchFamily="18" charset="0"/>
              </a:rPr>
              <a:t>={(</a:t>
            </a:r>
            <a:r>
              <a:rPr lang="en-US" altLang="zh-TW" i="1" dirty="0">
                <a:latin typeface="Times New Roman" panose="02020603050405020304" pitchFamily="18" charset="0"/>
              </a:rPr>
              <a:t>a</a:t>
            </a:r>
            <a:r>
              <a:rPr lang="en-US" altLang="zh-TW" dirty="0">
                <a:latin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</a:rPr>
              <a:t>b</a:t>
            </a:r>
            <a:r>
              <a:rPr lang="en-US" altLang="zh-TW" dirty="0">
                <a:latin typeface="Times New Roman" panose="02020603050405020304" pitchFamily="18" charset="0"/>
              </a:rPr>
              <a:t>) | </a:t>
            </a:r>
            <a:r>
              <a:rPr lang="en-US" altLang="zh-TW" i="1" dirty="0">
                <a:latin typeface="Times New Roman" panose="02020603050405020304" pitchFamily="18" charset="0"/>
              </a:rPr>
              <a:t>a </a:t>
            </a:r>
            <a:r>
              <a:rPr lang="en-US" altLang="zh-TW" dirty="0">
                <a:latin typeface="Times New Roman" panose="02020603050405020304" pitchFamily="18" charset="0"/>
              </a:rPr>
              <a:t>&gt; </a:t>
            </a:r>
            <a:r>
              <a:rPr lang="en-US" altLang="zh-TW" i="1" dirty="0">
                <a:latin typeface="Times New Roman" panose="02020603050405020304" pitchFamily="18" charset="0"/>
              </a:rPr>
              <a:t>b</a:t>
            </a:r>
            <a:r>
              <a:rPr lang="en-US" altLang="zh-TW" dirty="0">
                <a:latin typeface="Times New Roman" panose="02020603050405020304" pitchFamily="18" charset="0"/>
              </a:rPr>
              <a:t> }</a:t>
            </a:r>
            <a:r>
              <a:rPr lang="en-US" altLang="zh-TW" dirty="0"/>
              <a:t> on the set of positive integers ?</a:t>
            </a:r>
            <a:endParaRPr lang="en-US" altLang="zh-TW" dirty="0"/>
          </a:p>
          <a:p>
            <a:pPr eaLnBrk="1" hangingPunct="1">
              <a:buNone/>
            </a:pPr>
            <a:r>
              <a:rPr lang="en-US" altLang="zh-TW" b="1" dirty="0">
                <a:solidFill>
                  <a:srgbClr val="008000"/>
                </a:solidFill>
              </a:rPr>
              <a:t>Sol :</a:t>
            </a:r>
            <a:r>
              <a:rPr lang="en-US" altLang="zh-TW" dirty="0"/>
              <a:t> </a:t>
            </a:r>
            <a:endParaRPr lang="en-US" altLang="zh-TW" dirty="0"/>
          </a:p>
          <a:p>
            <a:pPr eaLnBrk="1" hangingPunct="1">
              <a:buNone/>
            </a:pPr>
            <a:r>
              <a:rPr lang="en-US" altLang="zh-TW" dirty="0"/>
              <a:t>         </a:t>
            </a:r>
            <a:r>
              <a:rPr lang="en-US" altLang="zh-TW" i="1" dirty="0">
                <a:latin typeface="Times New Roman" panose="02020603050405020304" pitchFamily="18" charset="0"/>
              </a:rPr>
              <a:t>R</a:t>
            </a:r>
            <a:r>
              <a:rPr lang="en-US" altLang="zh-TW" dirty="0">
                <a:latin typeface="Times New Roman" panose="02020603050405020304" pitchFamily="18" charset="0"/>
                <a:ea typeface="AR MinchoL JIS" pitchFamily="49" charset="-128"/>
              </a:rPr>
              <a:t>∪{ (</a:t>
            </a:r>
            <a:r>
              <a:rPr lang="en-US" altLang="zh-TW" i="1" dirty="0">
                <a:latin typeface="Times New Roman" panose="02020603050405020304" pitchFamily="18" charset="0"/>
                <a:ea typeface="AR MinchoL JIS" pitchFamily="49" charset="-128"/>
              </a:rPr>
              <a:t>b</a:t>
            </a:r>
            <a:r>
              <a:rPr lang="en-US" altLang="zh-TW" dirty="0">
                <a:latin typeface="Times New Roman" panose="02020603050405020304" pitchFamily="18" charset="0"/>
                <a:ea typeface="AR MinchoL JIS" pitchFamily="49" charset="-128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  <a:ea typeface="AR MinchoL JIS" pitchFamily="49" charset="-128"/>
              </a:rPr>
              <a:t>a</a:t>
            </a:r>
            <a:r>
              <a:rPr lang="en-US" altLang="zh-TW" dirty="0">
                <a:latin typeface="Times New Roman" panose="02020603050405020304" pitchFamily="18" charset="0"/>
                <a:ea typeface="AR MinchoL JIS" pitchFamily="49" charset="-128"/>
              </a:rPr>
              <a:t>) | </a:t>
            </a:r>
            <a:r>
              <a:rPr lang="en-US" altLang="zh-TW" i="1" dirty="0">
                <a:latin typeface="Times New Roman" panose="02020603050405020304" pitchFamily="18" charset="0"/>
                <a:ea typeface="AR MinchoL JIS" pitchFamily="49" charset="-128"/>
              </a:rPr>
              <a:t>a</a:t>
            </a:r>
            <a:r>
              <a:rPr lang="en-US" altLang="zh-TW" dirty="0">
                <a:latin typeface="Times New Roman" panose="02020603050405020304" pitchFamily="18" charset="0"/>
                <a:ea typeface="AR MinchoL JIS" pitchFamily="49" charset="-128"/>
              </a:rPr>
              <a:t> &gt; </a:t>
            </a:r>
            <a:r>
              <a:rPr lang="en-US" altLang="zh-TW" i="1" dirty="0">
                <a:latin typeface="Times New Roman" panose="02020603050405020304" pitchFamily="18" charset="0"/>
                <a:ea typeface="AR MinchoL JIS" pitchFamily="49" charset="-128"/>
              </a:rPr>
              <a:t>b</a:t>
            </a:r>
            <a:r>
              <a:rPr lang="en-US" altLang="zh-TW" dirty="0">
                <a:latin typeface="Times New Roman" panose="02020603050405020304" pitchFamily="18" charset="0"/>
                <a:ea typeface="AR MinchoL JIS" pitchFamily="49" charset="-128"/>
              </a:rPr>
              <a:t> } = { (</a:t>
            </a:r>
            <a:r>
              <a:rPr lang="en-US" altLang="zh-TW" i="1" dirty="0">
                <a:latin typeface="Times New Roman" panose="02020603050405020304" pitchFamily="18" charset="0"/>
                <a:ea typeface="AR MinchoL JIS" pitchFamily="49" charset="-128"/>
              </a:rPr>
              <a:t>c</a:t>
            </a:r>
            <a:r>
              <a:rPr lang="en-US" altLang="zh-TW" dirty="0">
                <a:latin typeface="Times New Roman" panose="02020603050405020304" pitchFamily="18" charset="0"/>
                <a:ea typeface="AR MinchoL JIS" pitchFamily="49" charset="-128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  <a:ea typeface="AR MinchoL JIS" pitchFamily="49" charset="-128"/>
              </a:rPr>
              <a:t>d</a:t>
            </a:r>
            <a:r>
              <a:rPr lang="en-US" altLang="zh-TW" dirty="0">
                <a:latin typeface="Times New Roman" panose="02020603050405020304" pitchFamily="18" charset="0"/>
                <a:ea typeface="AR MinchoL JIS" pitchFamily="49" charset="-128"/>
              </a:rPr>
              <a:t>) | </a:t>
            </a:r>
            <a:r>
              <a:rPr lang="en-US" altLang="zh-TW" i="1" dirty="0">
                <a:latin typeface="Times New Roman" panose="02020603050405020304" pitchFamily="18" charset="0"/>
                <a:ea typeface="AR MinchoL JIS" pitchFamily="49" charset="-128"/>
              </a:rPr>
              <a:t>c </a:t>
            </a:r>
            <a:r>
              <a:rPr lang="en-US" altLang="zh-TW" dirty="0">
                <a:latin typeface="Times New Roman" panose="02020603050405020304" pitchFamily="18" charset="0"/>
                <a:ea typeface="AR MinchoL JIS" pitchFamily="49" charset="-128"/>
                <a:sym typeface="Symbol" panose="05050102010706020507" pitchFamily="18" charset="2"/>
              </a:rPr>
              <a:t> </a:t>
            </a:r>
            <a:r>
              <a:rPr lang="en-US" altLang="zh-TW" i="1" dirty="0">
                <a:latin typeface="Times New Roman" panose="02020603050405020304" pitchFamily="18" charset="0"/>
                <a:ea typeface="AR MinchoL JIS" pitchFamily="49" charset="-128"/>
              </a:rPr>
              <a:t>d</a:t>
            </a:r>
            <a:r>
              <a:rPr lang="en-US" altLang="zh-TW" dirty="0">
                <a:latin typeface="Times New Roman" panose="02020603050405020304" pitchFamily="18" charset="0"/>
                <a:ea typeface="AR MinchoL JIS" pitchFamily="49" charset="-128"/>
              </a:rPr>
              <a:t> }</a:t>
            </a:r>
            <a:endParaRPr lang="en-US" altLang="zh-TW" dirty="0">
              <a:latin typeface="Times New Roman" panose="02020603050405020304" pitchFamily="18" charset="0"/>
              <a:ea typeface="AR MinchoL JIS" pitchFamily="49" charset="-128"/>
            </a:endParaRPr>
          </a:p>
        </p:txBody>
      </p:sp>
      <p:sp>
        <p:nvSpPr>
          <p:cNvPr id="37892" name="Text Box 7"/>
          <p:cNvSpPr txBox="1"/>
          <p:nvPr/>
        </p:nvSpPr>
        <p:spPr>
          <a:xfrm>
            <a:off x="5013325" y="3621088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endParaRPr lang="zh-TW" altLang="zh-TW" dirty="0">
              <a:latin typeface="Arial" panose="020B0604020202020204" pitchFamily="34" charset="0"/>
            </a:endParaRPr>
          </a:p>
        </p:txBody>
      </p:sp>
      <p:sp>
        <p:nvSpPr>
          <p:cNvPr id="37893" name="Text Box 9"/>
          <p:cNvSpPr txBox="1"/>
          <p:nvPr/>
        </p:nvSpPr>
        <p:spPr>
          <a:xfrm>
            <a:off x="2209800" y="3657600"/>
            <a:ext cx="1841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endParaRPr lang="zh-TW" altLang="zh-TW" dirty="0">
              <a:latin typeface="Arial" panose="020B060402020202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096000" y="5867400"/>
            <a:ext cx="1963738" cy="46196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Exercise: 1,9</a:t>
            </a:r>
            <a:endParaRPr lang="zh-TW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charRg st="119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3">
                                            <p:txEl>
                                              <p:charRg st="119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3">
                                            <p:txEl>
                                              <p:charRg st="119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投影片編號版面配置區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74755" name="Rectangle 3"/>
          <p:cNvSpPr>
            <a:spLocks noGrp="1"/>
          </p:cNvSpPr>
          <p:nvPr>
            <p:ph idx="1"/>
          </p:nvPr>
        </p:nvSpPr>
        <p:spPr>
          <a:xfrm>
            <a:off x="152400" y="457200"/>
            <a:ext cx="8763000" cy="495300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TW" b="1" dirty="0">
                <a:solidFill>
                  <a:srgbClr val="008000"/>
                </a:solidFill>
              </a:rPr>
              <a:t>Def :</a:t>
            </a:r>
            <a:r>
              <a:rPr lang="en-US" altLang="zh-TW" dirty="0">
                <a:solidFill>
                  <a:srgbClr val="008000"/>
                </a:solidFill>
              </a:rPr>
              <a:t> </a:t>
            </a:r>
            <a:endParaRPr lang="en-US" altLang="zh-TW" dirty="0">
              <a:solidFill>
                <a:srgbClr val="008000"/>
              </a:solidFill>
            </a:endParaRPr>
          </a:p>
          <a:p>
            <a:pPr eaLnBrk="1" hangingPunct="1">
              <a:buNone/>
            </a:pPr>
            <a:r>
              <a:rPr lang="en-US" altLang="zh-TW" sz="2600" dirty="0"/>
              <a:t>1.(</a:t>
            </a:r>
            <a:r>
              <a:rPr lang="en-US" altLang="zh-TW" sz="2600" u="sng" dirty="0">
                <a:solidFill>
                  <a:srgbClr val="008000"/>
                </a:solidFill>
              </a:rPr>
              <a:t>reflexive closure</a:t>
            </a:r>
            <a:r>
              <a:rPr lang="en-US" altLang="zh-TW" sz="2600" dirty="0">
                <a:solidFill>
                  <a:srgbClr val="008000"/>
                </a:solidFill>
              </a:rPr>
              <a:t> </a:t>
            </a:r>
            <a:r>
              <a:rPr lang="en-US" altLang="zh-TW" sz="2600" dirty="0"/>
              <a:t>of </a:t>
            </a:r>
            <a:r>
              <a:rPr lang="en-US" altLang="zh-TW" sz="2600" i="1" dirty="0">
                <a:latin typeface="Times New Roman" panose="02020603050405020304" pitchFamily="18" charset="0"/>
              </a:rPr>
              <a:t>R </a:t>
            </a:r>
            <a:r>
              <a:rPr lang="en-US" altLang="zh-TW" sz="2600" dirty="0"/>
              <a:t>on </a:t>
            </a:r>
            <a:r>
              <a:rPr lang="en-US" altLang="zh-TW" sz="2600" i="1" dirty="0">
                <a:latin typeface="Times New Roman" panose="02020603050405020304" pitchFamily="18" charset="0"/>
              </a:rPr>
              <a:t>A</a:t>
            </a:r>
            <a:r>
              <a:rPr lang="en-US" altLang="zh-TW" sz="2600" dirty="0"/>
              <a:t>)</a:t>
            </a:r>
            <a:endParaRPr lang="en-US" altLang="zh-TW" sz="2600" dirty="0"/>
          </a:p>
          <a:p>
            <a:pPr eaLnBrk="1" hangingPunct="1">
              <a:buNone/>
            </a:pPr>
            <a:r>
              <a:rPr lang="en-US" altLang="zh-TW" sz="2600" dirty="0"/>
              <a:t>  	</a:t>
            </a:r>
            <a:r>
              <a:rPr lang="en-US" altLang="zh-TW" sz="2600" i="1" dirty="0">
                <a:latin typeface="Times New Roman" panose="02020603050405020304" pitchFamily="18" charset="0"/>
              </a:rPr>
              <a:t>R</a:t>
            </a:r>
            <a:r>
              <a:rPr lang="en-US" altLang="zh-TW" sz="2600" i="1" baseline="-25000" dirty="0">
                <a:latin typeface="Times New Roman" panose="02020603050405020304" pitchFamily="18" charset="0"/>
              </a:rPr>
              <a:t>r</a:t>
            </a:r>
            <a:r>
              <a:rPr lang="en-US" altLang="zh-TW" sz="2600" dirty="0"/>
              <a:t>=the smallest reflexive </a:t>
            </a:r>
            <a:r>
              <a:rPr lang="en-US" altLang="zh-TW" sz="2600" dirty="0">
                <a:sym typeface="Symbol" panose="05050102010706020507" pitchFamily="18" charset="2"/>
              </a:rPr>
              <a:t>relation</a:t>
            </a:r>
            <a:r>
              <a:rPr lang="en-US" altLang="zh-TW" sz="2600" dirty="0"/>
              <a:t> containing </a:t>
            </a:r>
            <a:r>
              <a:rPr lang="en-US" altLang="zh-TW" sz="2600" i="1" dirty="0">
                <a:latin typeface="Times New Roman" panose="02020603050405020304" pitchFamily="18" charset="0"/>
              </a:rPr>
              <a:t>R</a:t>
            </a:r>
            <a:r>
              <a:rPr lang="en-US" altLang="zh-TW" sz="2600" dirty="0"/>
              <a:t>.</a:t>
            </a:r>
            <a:endParaRPr lang="en-US" altLang="zh-TW" sz="2600" dirty="0"/>
          </a:p>
          <a:p>
            <a:pPr eaLnBrk="1" hangingPunct="1">
              <a:buNone/>
            </a:pPr>
            <a:r>
              <a:rPr lang="en-US" altLang="zh-TW" sz="2600" dirty="0"/>
              <a:t>  	</a:t>
            </a:r>
            <a:r>
              <a:rPr lang="en-US" altLang="zh-TW" sz="2600" i="1" dirty="0">
                <a:latin typeface="Times New Roman" panose="02020603050405020304" pitchFamily="18" charset="0"/>
              </a:rPr>
              <a:t>R</a:t>
            </a:r>
            <a:r>
              <a:rPr lang="en-US" altLang="zh-TW" sz="2600" i="1" baseline="-25000" dirty="0">
                <a:latin typeface="Times New Roman" panose="02020603050405020304" pitchFamily="18" charset="0"/>
              </a:rPr>
              <a:t>r</a:t>
            </a:r>
            <a:r>
              <a:rPr lang="en-US" altLang="zh-TW" sz="2600" dirty="0"/>
              <a:t>=</a:t>
            </a:r>
            <a:r>
              <a:rPr lang="en-US" altLang="zh-TW" sz="2600" i="1" dirty="0">
                <a:latin typeface="Times New Roman" panose="02020603050405020304" pitchFamily="18" charset="0"/>
              </a:rPr>
              <a:t>R</a:t>
            </a:r>
            <a:r>
              <a:rPr lang="en-US" altLang="zh-TW" sz="2600" dirty="0">
                <a:latin typeface="Times New Roman" panose="02020603050405020304" pitchFamily="18" charset="0"/>
                <a:ea typeface="AR MinchoL JIS" pitchFamily="49" charset="-128"/>
              </a:rPr>
              <a:t>∪{</a:t>
            </a:r>
            <a:r>
              <a:rPr lang="en-US" altLang="zh-TW" sz="2600" dirty="0">
                <a:latin typeface="Times New Roman" panose="02020603050405020304" pitchFamily="18" charset="0"/>
              </a:rPr>
              <a:t> (</a:t>
            </a:r>
            <a:r>
              <a:rPr lang="en-US" altLang="zh-TW" sz="2600" i="1" dirty="0">
                <a:latin typeface="Times New Roman" panose="02020603050405020304" pitchFamily="18" charset="0"/>
              </a:rPr>
              <a:t>a</a:t>
            </a:r>
            <a:r>
              <a:rPr lang="en-US" altLang="zh-TW" sz="2600" dirty="0">
                <a:latin typeface="Times New Roman" panose="02020603050405020304" pitchFamily="18" charset="0"/>
              </a:rPr>
              <a:t>, </a:t>
            </a:r>
            <a:r>
              <a:rPr lang="en-US" altLang="zh-TW" sz="2600" i="1" dirty="0">
                <a:latin typeface="Times New Roman" panose="02020603050405020304" pitchFamily="18" charset="0"/>
              </a:rPr>
              <a:t>a</a:t>
            </a:r>
            <a:r>
              <a:rPr lang="en-US" altLang="zh-TW" sz="2600" dirty="0">
                <a:latin typeface="Times New Roman" panose="02020603050405020304" pitchFamily="18" charset="0"/>
              </a:rPr>
              <a:t>) | </a:t>
            </a:r>
            <a:r>
              <a:rPr lang="en-US" altLang="zh-TW" sz="2600" i="1" dirty="0">
                <a:latin typeface="Times New Roman" panose="02020603050405020304" pitchFamily="18" charset="0"/>
              </a:rPr>
              <a:t>a</a:t>
            </a:r>
            <a:r>
              <a:rPr lang="en-US" altLang="zh-TW" sz="26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6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600" dirty="0">
                <a:latin typeface="Times New Roman" panose="02020603050405020304" pitchFamily="18" charset="0"/>
                <a:sym typeface="Symbol" panose="05050102010706020507" pitchFamily="18" charset="2"/>
              </a:rPr>
              <a:t> , (</a:t>
            </a:r>
            <a:r>
              <a:rPr lang="en-US" altLang="zh-TW" sz="26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6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TW" sz="26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600" dirty="0">
                <a:latin typeface="Times New Roman" panose="02020603050405020304" pitchFamily="18" charset="0"/>
                <a:sym typeface="Symbol" panose="05050102010706020507" pitchFamily="18" charset="2"/>
              </a:rPr>
              <a:t>)</a:t>
            </a:r>
            <a:r>
              <a:rPr lang="en-US" altLang="zh-TW" sz="26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600" dirty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lang="en-US" altLang="zh-TW" sz="26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TW" sz="2600" dirty="0">
                <a:sym typeface="Symbol" panose="05050102010706020507" pitchFamily="18" charset="2"/>
              </a:rPr>
              <a:t>2.(</a:t>
            </a:r>
            <a:r>
              <a:rPr lang="en-US" altLang="zh-TW" sz="2600" u="sng" dirty="0">
                <a:solidFill>
                  <a:srgbClr val="008000"/>
                </a:solidFill>
                <a:sym typeface="Symbol" panose="05050102010706020507" pitchFamily="18" charset="2"/>
              </a:rPr>
              <a:t>symmetric closure</a:t>
            </a:r>
            <a:r>
              <a:rPr lang="en-US" altLang="zh-TW" sz="2600" dirty="0">
                <a:solidFill>
                  <a:srgbClr val="008000"/>
                </a:solidFill>
                <a:sym typeface="Symbol" panose="05050102010706020507" pitchFamily="18" charset="2"/>
              </a:rPr>
              <a:t> </a:t>
            </a:r>
            <a:r>
              <a:rPr lang="en-US" altLang="zh-TW" sz="2600" dirty="0">
                <a:sym typeface="Symbol" panose="05050102010706020507" pitchFamily="18" charset="2"/>
              </a:rPr>
              <a:t>of </a:t>
            </a:r>
            <a:r>
              <a:rPr lang="en-US" altLang="zh-TW" sz="26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600" dirty="0">
                <a:sym typeface="Symbol" panose="05050102010706020507" pitchFamily="18" charset="2"/>
              </a:rPr>
              <a:t> on </a:t>
            </a:r>
            <a:r>
              <a:rPr lang="en-US" altLang="zh-TW" sz="26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600" dirty="0">
                <a:sym typeface="Symbol" panose="05050102010706020507" pitchFamily="18" charset="2"/>
              </a:rPr>
              <a:t>)</a:t>
            </a:r>
            <a:endParaRPr lang="en-US" altLang="zh-TW" sz="2600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TW" sz="2600" dirty="0">
                <a:sym typeface="Symbol" panose="05050102010706020507" pitchFamily="18" charset="2"/>
              </a:rPr>
              <a:t>	</a:t>
            </a:r>
            <a:r>
              <a:rPr lang="en-US" altLang="zh-TW" sz="26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600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TW" sz="2600" dirty="0">
                <a:sym typeface="Symbol" panose="05050102010706020507" pitchFamily="18" charset="2"/>
              </a:rPr>
              <a:t>=the smallest symmetric relation containing </a:t>
            </a:r>
            <a:r>
              <a:rPr lang="en-US" altLang="zh-TW" sz="26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600" dirty="0">
                <a:sym typeface="Symbol" panose="05050102010706020507" pitchFamily="18" charset="2"/>
              </a:rPr>
              <a:t>.</a:t>
            </a:r>
            <a:endParaRPr lang="en-US" altLang="zh-TW" sz="2600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TW" sz="2600" dirty="0">
                <a:sym typeface="Symbol" panose="05050102010706020507" pitchFamily="18" charset="2"/>
              </a:rPr>
              <a:t>   </a:t>
            </a:r>
            <a:r>
              <a:rPr lang="en-US" altLang="zh-TW" sz="26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600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TW" sz="2600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TW" sz="2600" i="1" dirty="0">
                <a:latin typeface="Times New Roman" panose="02020603050405020304" pitchFamily="18" charset="0"/>
              </a:rPr>
              <a:t>R</a:t>
            </a:r>
            <a:r>
              <a:rPr lang="en-US" altLang="zh-TW" sz="2600" dirty="0">
                <a:latin typeface="Times New Roman" panose="02020603050405020304" pitchFamily="18" charset="0"/>
                <a:ea typeface="AR MinchoL JIS" pitchFamily="49" charset="-128"/>
              </a:rPr>
              <a:t>∪{</a:t>
            </a:r>
            <a:r>
              <a:rPr lang="en-US" altLang="zh-TW" sz="2600" dirty="0">
                <a:latin typeface="Times New Roman" panose="02020603050405020304" pitchFamily="18" charset="0"/>
              </a:rPr>
              <a:t> (</a:t>
            </a:r>
            <a:r>
              <a:rPr lang="en-US" altLang="zh-TW" sz="2600" i="1" dirty="0">
                <a:latin typeface="Times New Roman" panose="02020603050405020304" pitchFamily="18" charset="0"/>
              </a:rPr>
              <a:t>b</a:t>
            </a:r>
            <a:r>
              <a:rPr lang="en-US" altLang="zh-TW" sz="2600" dirty="0">
                <a:latin typeface="Times New Roman" panose="02020603050405020304" pitchFamily="18" charset="0"/>
              </a:rPr>
              <a:t>, </a:t>
            </a:r>
            <a:r>
              <a:rPr lang="en-US" altLang="zh-TW" sz="2600" i="1" dirty="0">
                <a:latin typeface="Times New Roman" panose="02020603050405020304" pitchFamily="18" charset="0"/>
              </a:rPr>
              <a:t>a</a:t>
            </a:r>
            <a:r>
              <a:rPr lang="en-US" altLang="zh-TW" sz="2600" dirty="0">
                <a:latin typeface="Times New Roman" panose="02020603050405020304" pitchFamily="18" charset="0"/>
              </a:rPr>
              <a:t>) | (</a:t>
            </a:r>
            <a:r>
              <a:rPr lang="en-US" altLang="zh-TW" sz="2600" i="1" dirty="0">
                <a:latin typeface="Times New Roman" panose="02020603050405020304" pitchFamily="18" charset="0"/>
              </a:rPr>
              <a:t>a</a:t>
            </a:r>
            <a:r>
              <a:rPr lang="en-US" altLang="zh-TW" sz="2600" dirty="0">
                <a:latin typeface="Times New Roman" panose="02020603050405020304" pitchFamily="18" charset="0"/>
              </a:rPr>
              <a:t>, </a:t>
            </a:r>
            <a:r>
              <a:rPr lang="en-US" altLang="zh-TW" sz="2600" i="1" dirty="0">
                <a:latin typeface="Times New Roman" panose="02020603050405020304" pitchFamily="18" charset="0"/>
              </a:rPr>
              <a:t>b</a:t>
            </a:r>
            <a:r>
              <a:rPr lang="en-US" altLang="zh-TW" sz="2600" dirty="0">
                <a:latin typeface="Times New Roman" panose="02020603050405020304" pitchFamily="18" charset="0"/>
              </a:rPr>
              <a:t>)</a:t>
            </a:r>
            <a:r>
              <a:rPr lang="en-US" altLang="zh-TW" sz="26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6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600" dirty="0">
                <a:latin typeface="Times New Roman" panose="02020603050405020304" pitchFamily="18" charset="0"/>
                <a:sym typeface="Symbol" panose="05050102010706020507" pitchFamily="18" charset="2"/>
              </a:rPr>
              <a:t> and (</a:t>
            </a:r>
            <a:r>
              <a:rPr lang="en-US" altLang="zh-TW" sz="26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6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TW" sz="26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600" dirty="0">
                <a:latin typeface="Times New Roman" panose="02020603050405020304" pitchFamily="18" charset="0"/>
                <a:sym typeface="Symbol" panose="05050102010706020507" pitchFamily="18" charset="2"/>
              </a:rPr>
              <a:t>) </a:t>
            </a:r>
            <a:r>
              <a:rPr lang="en-US" altLang="zh-TW" sz="26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600" dirty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lang="en-US" altLang="zh-TW" sz="26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TW" sz="2600" dirty="0">
                <a:sym typeface="Symbol" panose="05050102010706020507" pitchFamily="18" charset="2"/>
              </a:rPr>
              <a:t>3.(</a:t>
            </a:r>
            <a:r>
              <a:rPr lang="en-US" altLang="zh-TW" sz="2600" u="sng" dirty="0">
                <a:solidFill>
                  <a:srgbClr val="FF3300"/>
                </a:solidFill>
                <a:sym typeface="Symbol" panose="05050102010706020507" pitchFamily="18" charset="2"/>
              </a:rPr>
              <a:t>transitive closure</a:t>
            </a:r>
            <a:r>
              <a:rPr lang="en-US" altLang="zh-TW" sz="2600" dirty="0">
                <a:sym typeface="Symbol" panose="05050102010706020507" pitchFamily="18" charset="2"/>
              </a:rPr>
              <a:t> of </a:t>
            </a:r>
            <a:r>
              <a:rPr lang="en-US" altLang="zh-TW" sz="26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600" dirty="0">
                <a:sym typeface="Symbol" panose="05050102010706020507" pitchFamily="18" charset="2"/>
              </a:rPr>
              <a:t> on </a:t>
            </a:r>
            <a:r>
              <a:rPr lang="en-US" altLang="zh-TW" sz="26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600" dirty="0">
                <a:sym typeface="Symbol" panose="05050102010706020507" pitchFamily="18" charset="2"/>
              </a:rPr>
              <a:t>) (</a:t>
            </a:r>
            <a:r>
              <a:rPr lang="zh-TW" altLang="en-US" sz="2600" dirty="0">
                <a:sym typeface="Symbol" panose="05050102010706020507" pitchFamily="18" charset="2"/>
              </a:rPr>
              <a:t>后面再详细说明</a:t>
            </a:r>
            <a:r>
              <a:rPr lang="en-US" altLang="zh-TW" sz="2600" dirty="0">
                <a:sym typeface="Symbol" panose="05050102010706020507" pitchFamily="18" charset="2"/>
              </a:rPr>
              <a:t>)</a:t>
            </a:r>
            <a:endParaRPr lang="en-US" altLang="zh-TW" sz="2600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TW" sz="2600" dirty="0">
                <a:sym typeface="Symbol" panose="05050102010706020507" pitchFamily="18" charset="2"/>
              </a:rPr>
              <a:t>	</a:t>
            </a:r>
            <a:r>
              <a:rPr lang="en-US" altLang="zh-TW" sz="26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600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sz="2600" dirty="0">
                <a:sym typeface="Symbol" panose="05050102010706020507" pitchFamily="18" charset="2"/>
              </a:rPr>
              <a:t>=the smallest transitive relation containing </a:t>
            </a:r>
            <a:r>
              <a:rPr lang="en-US" altLang="zh-TW" sz="26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600" dirty="0">
                <a:sym typeface="Symbol" panose="05050102010706020507" pitchFamily="18" charset="2"/>
              </a:rPr>
              <a:t>.</a:t>
            </a:r>
            <a:endParaRPr lang="en-US" altLang="zh-TW" sz="2600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TW" sz="2600" dirty="0">
                <a:sym typeface="Symbol" panose="05050102010706020507" pitchFamily="18" charset="2"/>
              </a:rPr>
              <a:t>   </a:t>
            </a:r>
            <a:r>
              <a:rPr lang="en-US" altLang="zh-TW" sz="26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600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sz="2600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TW" sz="26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600" dirty="0">
                <a:latin typeface="Times New Roman" panose="02020603050405020304" pitchFamily="18" charset="0"/>
                <a:ea typeface="AR MinchoL JIS" pitchFamily="49" charset="-128"/>
              </a:rPr>
              <a:t>∪{</a:t>
            </a:r>
            <a:r>
              <a:rPr lang="en-US" altLang="zh-TW" sz="2600" dirty="0">
                <a:latin typeface="Times New Roman" panose="02020603050405020304" pitchFamily="18" charset="0"/>
              </a:rPr>
              <a:t>(</a:t>
            </a:r>
            <a:r>
              <a:rPr lang="en-US" altLang="zh-TW" sz="2600" i="1" dirty="0">
                <a:latin typeface="Times New Roman" panose="02020603050405020304" pitchFamily="18" charset="0"/>
              </a:rPr>
              <a:t>a</a:t>
            </a:r>
            <a:r>
              <a:rPr lang="en-US" altLang="zh-TW" sz="2600" dirty="0">
                <a:latin typeface="Times New Roman" panose="02020603050405020304" pitchFamily="18" charset="0"/>
              </a:rPr>
              <a:t>, </a:t>
            </a:r>
            <a:r>
              <a:rPr lang="en-US" altLang="zh-TW" sz="2600" i="1" dirty="0">
                <a:latin typeface="Times New Roman" panose="02020603050405020304" pitchFamily="18" charset="0"/>
              </a:rPr>
              <a:t>c</a:t>
            </a:r>
            <a:r>
              <a:rPr lang="en-US" altLang="zh-TW" sz="2600" dirty="0">
                <a:latin typeface="Times New Roman" panose="02020603050405020304" pitchFamily="18" charset="0"/>
              </a:rPr>
              <a:t>) | (</a:t>
            </a:r>
            <a:r>
              <a:rPr lang="en-US" altLang="zh-TW" sz="2600" i="1" dirty="0">
                <a:latin typeface="Times New Roman" panose="02020603050405020304" pitchFamily="18" charset="0"/>
              </a:rPr>
              <a:t>a</a:t>
            </a:r>
            <a:r>
              <a:rPr lang="en-US" altLang="zh-TW" sz="2600" dirty="0">
                <a:latin typeface="Times New Roman" panose="02020603050405020304" pitchFamily="18" charset="0"/>
              </a:rPr>
              <a:t>, </a:t>
            </a:r>
            <a:r>
              <a:rPr lang="en-US" altLang="zh-TW" sz="2600" i="1" dirty="0">
                <a:latin typeface="Times New Roman" panose="02020603050405020304" pitchFamily="18" charset="0"/>
              </a:rPr>
              <a:t>b</a:t>
            </a:r>
            <a:r>
              <a:rPr lang="en-US" altLang="zh-TW" sz="2600" dirty="0">
                <a:latin typeface="Times New Roman" panose="02020603050405020304" pitchFamily="18" charset="0"/>
              </a:rPr>
              <a:t>)</a:t>
            </a:r>
            <a:r>
              <a:rPr lang="en-US" altLang="zh-TW" sz="26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6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600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sz="2600" dirty="0">
                <a:latin typeface="Times New Roman" panose="02020603050405020304" pitchFamily="18" charset="0"/>
                <a:sym typeface="Symbol" panose="05050102010706020507" pitchFamily="18" charset="2"/>
              </a:rPr>
              <a:t> and (</a:t>
            </a:r>
            <a:r>
              <a:rPr lang="en-US" altLang="zh-TW" sz="26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6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TW" sz="2600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TW" sz="2600" dirty="0">
                <a:latin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altLang="zh-TW" sz="26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600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sz="2600" dirty="0">
                <a:latin typeface="Times New Roman" panose="02020603050405020304" pitchFamily="18" charset="0"/>
                <a:sym typeface="Symbol" panose="05050102010706020507" pitchFamily="18" charset="2"/>
              </a:rPr>
              <a:t>, but (</a:t>
            </a:r>
            <a:r>
              <a:rPr lang="en-US" altLang="zh-TW" sz="26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6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TW" sz="2600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TW" sz="2600" dirty="0">
                <a:latin typeface="Times New Roman" panose="02020603050405020304" pitchFamily="18" charset="0"/>
                <a:sym typeface="Symbol" panose="05050102010706020507" pitchFamily="18" charset="2"/>
              </a:rPr>
              <a:t>)</a:t>
            </a:r>
            <a:r>
              <a:rPr lang="en-US" altLang="zh-TW" sz="26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600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sz="2600" dirty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altLang="zh-TW" sz="26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(repeat)</a:t>
            </a:r>
            <a:endParaRPr lang="en-US" altLang="zh-TW" sz="2600" dirty="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4765" name="Text Box 13"/>
          <p:cNvSpPr txBox="1"/>
          <p:nvPr/>
        </p:nvSpPr>
        <p:spPr>
          <a:xfrm>
            <a:off x="193675" y="5486400"/>
            <a:ext cx="8797925" cy="1106488"/>
          </a:xfrm>
          <a:prstGeom prst="rect">
            <a:avLst/>
          </a:prstGeom>
          <a:noFill/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en-US" altLang="zh-TW" sz="2200" dirty="0">
                <a:latin typeface="Arial" panose="020B0604020202020204" pitchFamily="34" charset="0"/>
              </a:rPr>
              <a:t>Note. There is no antisymmetric closure</a:t>
            </a:r>
            <a:r>
              <a:rPr lang="zh-TW" altLang="en-US" sz="2200" dirty="0">
                <a:latin typeface="Arial" panose="020B0604020202020204" pitchFamily="34" charset="0"/>
              </a:rPr>
              <a:t>，因若不是</a:t>
            </a:r>
            <a:r>
              <a:rPr lang="en-US" altLang="zh-TW" sz="2200" dirty="0">
                <a:latin typeface="Arial" panose="020B0604020202020204" pitchFamily="34" charset="0"/>
              </a:rPr>
              <a:t>antisymmetric</a:t>
            </a:r>
            <a:r>
              <a:rPr lang="zh-TW" altLang="en-US" sz="2200" dirty="0">
                <a:latin typeface="Arial" panose="020B0604020202020204" pitchFamily="34" charset="0"/>
              </a:rPr>
              <a:t>，</a:t>
            </a:r>
            <a:br>
              <a:rPr lang="zh-TW" altLang="en-US" sz="2200" dirty="0">
                <a:latin typeface="Arial" panose="020B0604020202020204" pitchFamily="34" charset="0"/>
              </a:rPr>
            </a:br>
            <a:r>
              <a:rPr lang="zh-TW" altLang="en-US" sz="2200" dirty="0">
                <a:latin typeface="Arial" panose="020B0604020202020204" pitchFamily="34" charset="0"/>
              </a:rPr>
              <a:t>          表示有</a:t>
            </a:r>
            <a:r>
              <a:rPr lang="en-US" altLang="zh-TW" sz="2200" i="1" dirty="0">
                <a:latin typeface="Times New Roman" panose="02020603050405020304" pitchFamily="18" charset="0"/>
              </a:rPr>
              <a:t>a</a:t>
            </a:r>
            <a:r>
              <a:rPr lang="en-US" altLang="zh-TW" sz="2200" dirty="0">
                <a:latin typeface="Times New Roman" panose="02020603050405020304" pitchFamily="18" charset="0"/>
              </a:rPr>
              <a:t>≠</a:t>
            </a:r>
            <a:r>
              <a:rPr lang="en-US" altLang="zh-TW" sz="2200" i="1" dirty="0">
                <a:latin typeface="Times New Roman" panose="02020603050405020304" pitchFamily="18" charset="0"/>
              </a:rPr>
              <a:t>b</a:t>
            </a:r>
            <a:r>
              <a:rPr lang="en-US" altLang="zh-TW" sz="2200" dirty="0">
                <a:latin typeface="Arial" panose="020B0604020202020204" pitchFamily="34" charset="0"/>
              </a:rPr>
              <a:t>, </a:t>
            </a:r>
            <a:r>
              <a:rPr lang="zh-TW" altLang="en-US" sz="2200" dirty="0">
                <a:latin typeface="Arial" panose="020B0604020202020204" pitchFamily="34" charset="0"/>
              </a:rPr>
              <a:t>且</a:t>
            </a:r>
            <a:r>
              <a:rPr lang="en-US" altLang="zh-TW" sz="2200" dirty="0">
                <a:latin typeface="Times New Roman" panose="02020603050405020304" pitchFamily="18" charset="0"/>
              </a:rPr>
              <a:t>(</a:t>
            </a:r>
            <a:r>
              <a:rPr lang="en-US" altLang="zh-TW" sz="2200" i="1" dirty="0">
                <a:latin typeface="Times New Roman" panose="02020603050405020304" pitchFamily="18" charset="0"/>
              </a:rPr>
              <a:t>a</a:t>
            </a:r>
            <a:r>
              <a:rPr lang="en-US" altLang="zh-TW" sz="2200" dirty="0">
                <a:latin typeface="Times New Roman" panose="02020603050405020304" pitchFamily="18" charset="0"/>
              </a:rPr>
              <a:t>, </a:t>
            </a:r>
            <a:r>
              <a:rPr lang="en-US" altLang="zh-TW" sz="2200" i="1" dirty="0">
                <a:latin typeface="Times New Roman" panose="02020603050405020304" pitchFamily="18" charset="0"/>
              </a:rPr>
              <a:t>b</a:t>
            </a:r>
            <a:r>
              <a:rPr lang="en-US" altLang="zh-TW" sz="2200" dirty="0">
                <a:latin typeface="Times New Roman" panose="02020603050405020304" pitchFamily="18" charset="0"/>
              </a:rPr>
              <a:t>)</a:t>
            </a:r>
            <a:r>
              <a:rPr lang="zh-TW" altLang="en-US" sz="2200" dirty="0">
                <a:latin typeface="Times New Roman" panose="02020603050405020304" pitchFamily="18" charset="0"/>
              </a:rPr>
              <a:t>及</a:t>
            </a:r>
            <a:r>
              <a:rPr lang="en-US" altLang="zh-TW" sz="2200" dirty="0">
                <a:latin typeface="Times New Roman" panose="02020603050405020304" pitchFamily="18" charset="0"/>
              </a:rPr>
              <a:t>(</a:t>
            </a:r>
            <a:r>
              <a:rPr lang="en-US" altLang="zh-TW" sz="2200" i="1" dirty="0">
                <a:latin typeface="Times New Roman" panose="02020603050405020304" pitchFamily="18" charset="0"/>
              </a:rPr>
              <a:t>b</a:t>
            </a:r>
            <a:r>
              <a:rPr lang="en-US" altLang="zh-TW" sz="2200" dirty="0">
                <a:latin typeface="Times New Roman" panose="02020603050405020304" pitchFamily="18" charset="0"/>
              </a:rPr>
              <a:t>, </a:t>
            </a:r>
            <a:r>
              <a:rPr lang="en-US" altLang="zh-TW" sz="2200" i="1" dirty="0">
                <a:latin typeface="Times New Roman" panose="02020603050405020304" pitchFamily="18" charset="0"/>
              </a:rPr>
              <a:t>a</a:t>
            </a:r>
            <a:r>
              <a:rPr lang="en-US" altLang="zh-TW" sz="2200" dirty="0">
                <a:latin typeface="Times New Roman" panose="02020603050405020304" pitchFamily="18" charset="0"/>
              </a:rPr>
              <a:t>)</a:t>
            </a:r>
            <a:r>
              <a:rPr lang="zh-TW" altLang="en-US" sz="2200" dirty="0">
                <a:latin typeface="Arial" panose="020B0604020202020204" pitchFamily="34" charset="0"/>
              </a:rPr>
              <a:t>都</a:t>
            </a:r>
            <a:r>
              <a:rPr lang="zh-TW" altLang="en-US" sz="2200" dirty="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zh-TW" sz="22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TW" altLang="en-US" sz="2200" dirty="0">
                <a:latin typeface="Arial" panose="020B0604020202020204" pitchFamily="34" charset="0"/>
                <a:sym typeface="Symbol" panose="05050102010706020507" pitchFamily="18" charset="2"/>
              </a:rPr>
              <a:t>，此时加任何</a:t>
            </a:r>
            <a:r>
              <a:rPr lang="en-US" altLang="zh-TW" sz="2200" dirty="0">
                <a:latin typeface="Arial" panose="020B0604020202020204" pitchFamily="34" charset="0"/>
                <a:sym typeface="Symbol" panose="05050102010706020507" pitchFamily="18" charset="2"/>
              </a:rPr>
              <a:t>pair</a:t>
            </a:r>
            <a:br>
              <a:rPr lang="en-US" altLang="zh-TW" sz="2200" dirty="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zh-TW" sz="2200" dirty="0">
                <a:latin typeface="Arial" panose="020B0604020202020204" pitchFamily="34" charset="0"/>
                <a:sym typeface="Symbol" panose="05050102010706020507" pitchFamily="18" charset="2"/>
              </a:rPr>
              <a:t>          </a:t>
            </a:r>
            <a:r>
              <a:rPr lang="zh-TW" altLang="en-US" sz="2200" dirty="0">
                <a:latin typeface="Arial" panose="020B0604020202020204" pitchFamily="34" charset="0"/>
                <a:sym typeface="Symbol" panose="05050102010706020507" pitchFamily="18" charset="2"/>
              </a:rPr>
              <a:t>都不可能变成 </a:t>
            </a:r>
            <a:r>
              <a:rPr lang="en-US" altLang="zh-TW" sz="2200" dirty="0">
                <a:latin typeface="Arial" panose="020B0604020202020204" pitchFamily="34" charset="0"/>
                <a:sym typeface="Symbol" panose="05050102010706020507" pitchFamily="18" charset="2"/>
              </a:rPr>
              <a:t>antisymmetric. </a:t>
            </a:r>
            <a:endParaRPr lang="en-US" altLang="zh-TW" sz="22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charRg st="126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5">
                                            <p:txEl>
                                              <p:charRg st="126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5">
                                            <p:txEl>
                                              <p:charRg st="126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charRg st="158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755">
                                            <p:txEl>
                                              <p:charRg st="158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755">
                                            <p:txEl>
                                              <p:charRg st="158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charRg st="208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4755">
                                            <p:txEl>
                                              <p:charRg st="208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4755">
                                            <p:txEl>
                                              <p:charRg st="208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charRg st="251" end="2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4755">
                                            <p:txEl>
                                              <p:charRg st="251" end="2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755">
                                            <p:txEl>
                                              <p:charRg st="251" end="2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charRg st="294" end="3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755">
                                            <p:txEl>
                                              <p:charRg st="294" end="3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755">
                                            <p:txEl>
                                              <p:charRg st="294" end="3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charRg st="345" end="4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755">
                                            <p:txEl>
                                              <p:charRg st="345" end="4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4755">
                                            <p:txEl>
                                              <p:charRg st="345" end="4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4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4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投影片編號版面配置區 4"/>
          <p:cNvSpPr txBox="1">
            <a:spLocks noGrp="1"/>
          </p:cNvSpPr>
          <p:nvPr/>
        </p:nvSpPr>
        <p:spPr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r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39939" name="Rectangle 3"/>
          <p:cNvSpPr>
            <a:spLocks noGrp="1"/>
          </p:cNvSpPr>
          <p:nvPr>
            <p:ph type="body" idx="4294967295"/>
          </p:nvPr>
        </p:nvSpPr>
        <p:spPr>
          <a:xfrm>
            <a:off x="152400" y="457200"/>
            <a:ext cx="8763000" cy="76200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TW" b="1" u="sng" dirty="0">
                <a:solidFill>
                  <a:srgbClr val="008000"/>
                </a:solidFill>
              </a:rPr>
              <a:t>Paths in Directed Graphs</a:t>
            </a:r>
            <a:r>
              <a:rPr lang="en-US" altLang="zh-TW" dirty="0">
                <a:solidFill>
                  <a:srgbClr val="008000"/>
                </a:solidFill>
              </a:rPr>
              <a:t> </a:t>
            </a:r>
            <a:endParaRPr lang="en-US" altLang="zh-TW" dirty="0">
              <a:solidFill>
                <a:srgbClr val="008000"/>
              </a:solidFill>
            </a:endParaRPr>
          </a:p>
        </p:txBody>
      </p:sp>
      <p:sp>
        <p:nvSpPr>
          <p:cNvPr id="39940" name="Text Box 5"/>
          <p:cNvSpPr txBox="1"/>
          <p:nvPr/>
        </p:nvSpPr>
        <p:spPr>
          <a:xfrm>
            <a:off x="176213" y="1295400"/>
            <a:ext cx="8796337" cy="180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Def 1.</a:t>
            </a:r>
            <a:r>
              <a:rPr lang="en-US" altLang="zh-TW" sz="2800" dirty="0">
                <a:latin typeface="Arial" panose="020B0604020202020204" pitchFamily="34" charset="0"/>
              </a:rPr>
              <a:t> A </a:t>
            </a:r>
            <a:r>
              <a:rPr lang="en-US" altLang="zh-TW" sz="2800" dirty="0">
                <a:solidFill>
                  <a:srgbClr val="FF3300"/>
                </a:solidFill>
                <a:latin typeface="Arial" panose="020B0604020202020204" pitchFamily="34" charset="0"/>
              </a:rPr>
              <a:t>path</a:t>
            </a:r>
            <a:r>
              <a:rPr lang="en-US" altLang="zh-TW" sz="2800" dirty="0">
                <a:latin typeface="Arial" panose="020B0604020202020204" pitchFamily="34" charset="0"/>
              </a:rPr>
              <a:t> from 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Arial" panose="020B0604020202020204" pitchFamily="34" charset="0"/>
              </a:rPr>
              <a:t> to </a:t>
            </a:r>
            <a:r>
              <a:rPr lang="en-US" altLang="zh-TW" sz="2800" i="1" dirty="0">
                <a:latin typeface="Times New Roman" panose="02020603050405020304" pitchFamily="18" charset="0"/>
              </a:rPr>
              <a:t>b</a:t>
            </a:r>
            <a:r>
              <a:rPr lang="en-US" altLang="zh-TW" sz="2800" dirty="0">
                <a:latin typeface="Arial" panose="020B0604020202020204" pitchFamily="34" charset="0"/>
              </a:rPr>
              <a:t> in the digraph </a:t>
            </a:r>
            <a:r>
              <a:rPr lang="en-US" altLang="zh-TW" sz="2800" i="1" dirty="0">
                <a:latin typeface="Times New Roman" panose="02020603050405020304" pitchFamily="18" charset="0"/>
              </a:rPr>
              <a:t>G</a:t>
            </a:r>
            <a:r>
              <a:rPr lang="en-US" altLang="zh-TW" sz="2800" dirty="0">
                <a:latin typeface="Arial" panose="020B0604020202020204" pitchFamily="34" charset="0"/>
              </a:rPr>
              <a:t> is a sequence of edges (</a:t>
            </a:r>
            <a:r>
              <a:rPr lang="en-US" altLang="zh-TW" sz="2800" i="1" dirty="0">
                <a:latin typeface="Times New Roman" panose="02020603050405020304" pitchFamily="18" charset="0"/>
              </a:rPr>
              <a:t>x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0</a:t>
            </a:r>
            <a:r>
              <a:rPr lang="en-US" altLang="zh-TW" sz="2800" dirty="0">
                <a:latin typeface="Arial" panose="020B0604020202020204" pitchFamily="34" charset="0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</a:rPr>
              <a:t>x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sz="2800" dirty="0">
                <a:latin typeface="Arial" panose="020B0604020202020204" pitchFamily="34" charset="0"/>
              </a:rPr>
              <a:t>), (</a:t>
            </a:r>
            <a:r>
              <a:rPr lang="en-US" altLang="zh-TW" sz="2800" i="1" dirty="0">
                <a:latin typeface="Times New Roman" panose="02020603050405020304" pitchFamily="18" charset="0"/>
              </a:rPr>
              <a:t>x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sz="2800" dirty="0">
                <a:latin typeface="Arial" panose="020B0604020202020204" pitchFamily="34" charset="0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</a:rPr>
              <a:t>x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sz="2800" dirty="0">
                <a:latin typeface="Arial" panose="020B0604020202020204" pitchFamily="34" charset="0"/>
              </a:rPr>
              <a:t>), …, (</a:t>
            </a:r>
            <a:r>
              <a:rPr lang="en-US" altLang="zh-TW" sz="2800" i="1" dirty="0">
                <a:latin typeface="Times New Roman" panose="02020603050405020304" pitchFamily="18" charset="0"/>
              </a:rPr>
              <a:t>x</a:t>
            </a:r>
            <a:r>
              <a:rPr lang="en-US" altLang="zh-TW" sz="2800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-1</a:t>
            </a:r>
            <a:r>
              <a:rPr lang="en-US" altLang="zh-TW" sz="2800" dirty="0">
                <a:latin typeface="Arial" panose="020B0604020202020204" pitchFamily="34" charset="0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</a:rPr>
              <a:t>x</a:t>
            </a:r>
            <a:r>
              <a:rPr lang="en-US" altLang="zh-TW" sz="2800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TW" sz="2800" dirty="0">
                <a:latin typeface="Arial" panose="020B0604020202020204" pitchFamily="34" charset="0"/>
              </a:rPr>
              <a:t>) in </a:t>
            </a:r>
            <a:r>
              <a:rPr lang="en-US" altLang="zh-TW" sz="2800" i="1" dirty="0">
                <a:latin typeface="Times New Roman" panose="02020603050405020304" pitchFamily="18" charset="0"/>
              </a:rPr>
              <a:t>G</a:t>
            </a:r>
            <a:r>
              <a:rPr lang="en-US" altLang="zh-TW" sz="2800" dirty="0">
                <a:latin typeface="Arial" panose="020B0604020202020204" pitchFamily="34" charset="0"/>
              </a:rPr>
              <a:t>, where </a:t>
            </a:r>
            <a:r>
              <a:rPr lang="en-US" altLang="zh-TW" sz="2800" i="1" dirty="0">
                <a:latin typeface="Times New Roman" panose="02020603050405020304" pitchFamily="18" charset="0"/>
              </a:rPr>
              <a:t>n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zh-TW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TW" sz="2800" baseline="30000" dirty="0">
                <a:latin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, and </a:t>
            </a:r>
            <a:r>
              <a:rPr lang="en-US" altLang="zh-TW" sz="2800" i="1" dirty="0">
                <a:latin typeface="Times New Roman" panose="02020603050405020304" pitchFamily="18" charset="0"/>
              </a:rPr>
              <a:t>x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0</a:t>
            </a:r>
            <a:r>
              <a:rPr lang="en-US" altLang="zh-TW" sz="2800" dirty="0">
                <a:latin typeface="Times New Roman" panose="02020603050405020304" pitchFamily="18" charset="0"/>
              </a:rPr>
              <a:t>= 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Arial" panose="020B0604020202020204" pitchFamily="34" charset="0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</a:rPr>
              <a:t>x</a:t>
            </a:r>
            <a:r>
              <a:rPr lang="en-US" altLang="zh-TW" sz="2800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TW" sz="2800" dirty="0">
                <a:latin typeface="Times New Roman" panose="02020603050405020304" pitchFamily="18" charset="0"/>
              </a:rPr>
              <a:t>= </a:t>
            </a:r>
            <a:r>
              <a:rPr lang="en-US" altLang="zh-TW" sz="2800" i="1" dirty="0">
                <a:latin typeface="Times New Roman" panose="02020603050405020304" pitchFamily="18" charset="0"/>
              </a:rPr>
              <a:t>b</a:t>
            </a:r>
            <a:r>
              <a:rPr lang="en-US" altLang="zh-TW" sz="2800" dirty="0">
                <a:latin typeface="Arial" panose="020B0604020202020204" pitchFamily="34" charset="0"/>
              </a:rPr>
              <a:t>. This path is denoted by </a:t>
            </a:r>
            <a:r>
              <a:rPr lang="en-US" altLang="zh-TW" sz="2800" i="1" dirty="0">
                <a:latin typeface="Times New Roman" panose="02020603050405020304" pitchFamily="18" charset="0"/>
              </a:rPr>
              <a:t>x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0</a:t>
            </a:r>
            <a:r>
              <a:rPr lang="en-US" altLang="zh-TW" sz="2800" dirty="0">
                <a:latin typeface="Arial" panose="020B0604020202020204" pitchFamily="34" charset="0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</a:rPr>
              <a:t>x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sz="2800" dirty="0">
                <a:latin typeface="Arial" panose="020B0604020202020204" pitchFamily="34" charset="0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</a:rPr>
              <a:t>x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sz="2800" dirty="0">
                <a:latin typeface="Arial" panose="020B0604020202020204" pitchFamily="34" charset="0"/>
              </a:rPr>
              <a:t>, …, </a:t>
            </a:r>
            <a:r>
              <a:rPr lang="en-US" altLang="zh-TW" sz="2800" i="1" dirty="0">
                <a:latin typeface="Times New Roman" panose="02020603050405020304" pitchFamily="18" charset="0"/>
              </a:rPr>
              <a:t>x</a:t>
            </a:r>
            <a:r>
              <a:rPr lang="en-US" altLang="zh-TW" sz="2800" i="1" baseline="-25000" dirty="0">
                <a:latin typeface="Times New Roman" panose="02020603050405020304" pitchFamily="18" charset="0"/>
              </a:rPr>
              <a:t>n </a:t>
            </a:r>
            <a:r>
              <a:rPr lang="en-US" altLang="zh-TW" sz="2800" dirty="0">
                <a:latin typeface="Arial" panose="020B0604020202020204" pitchFamily="34" charset="0"/>
              </a:rPr>
              <a:t>and has </a:t>
            </a:r>
            <a:r>
              <a:rPr lang="en-US" altLang="zh-TW" sz="2800" dirty="0">
                <a:solidFill>
                  <a:srgbClr val="0066FF"/>
                </a:solidFill>
                <a:latin typeface="Arial" panose="020B0604020202020204" pitchFamily="34" charset="0"/>
              </a:rPr>
              <a:t>length</a:t>
            </a:r>
            <a:r>
              <a:rPr lang="en-US" altLang="zh-TW" sz="2800" dirty="0">
                <a:latin typeface="Arial" panose="020B0604020202020204" pitchFamily="34" charset="0"/>
              </a:rPr>
              <a:t> </a:t>
            </a:r>
            <a:r>
              <a:rPr lang="en-US" altLang="zh-TW" sz="2800" i="1" dirty="0">
                <a:latin typeface="Times New Roman" panose="02020603050405020304" pitchFamily="18" charset="0"/>
              </a:rPr>
              <a:t>n</a:t>
            </a:r>
            <a:r>
              <a:rPr lang="en-US" altLang="zh-TW" sz="2800" dirty="0">
                <a:latin typeface="Arial" panose="020B0604020202020204" pitchFamily="34" charset="0"/>
              </a:rPr>
              <a:t>.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  <p:grpSp>
        <p:nvGrpSpPr>
          <p:cNvPr id="2" name="Group 26"/>
          <p:cNvGrpSpPr/>
          <p:nvPr/>
        </p:nvGrpSpPr>
        <p:grpSpPr>
          <a:xfrm>
            <a:off x="1295400" y="3733800"/>
            <a:ext cx="3460750" cy="700088"/>
            <a:chOff x="672" y="2064"/>
            <a:chExt cx="2180" cy="441"/>
          </a:xfrm>
        </p:grpSpPr>
        <p:sp>
          <p:nvSpPr>
            <p:cNvPr id="39945" name="Line 11"/>
            <p:cNvSpPr/>
            <p:nvPr/>
          </p:nvSpPr>
          <p:spPr>
            <a:xfrm>
              <a:off x="768" y="2448"/>
              <a:ext cx="4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9946" name="Oval 5"/>
            <p:cNvSpPr/>
            <p:nvPr/>
          </p:nvSpPr>
          <p:spPr>
            <a:xfrm>
              <a:off x="719" y="2400"/>
              <a:ext cx="90" cy="10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9947" name="Text Box 20"/>
            <p:cNvSpPr txBox="1"/>
            <p:nvPr/>
          </p:nvSpPr>
          <p:spPr>
            <a:xfrm>
              <a:off x="672" y="2064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dirty="0">
                  <a:latin typeface="Times New Roman" panose="02020603050405020304" pitchFamily="18" charset="0"/>
                </a:rPr>
                <a:t>1</a:t>
              </a:r>
              <a:endParaRPr lang="en-US" altLang="zh-TW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9948" name="Text Box 22"/>
            <p:cNvSpPr txBox="1"/>
            <p:nvPr/>
          </p:nvSpPr>
          <p:spPr>
            <a:xfrm>
              <a:off x="1680" y="2064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dirty="0">
                  <a:latin typeface="Times New Roman" panose="02020603050405020304" pitchFamily="18" charset="0"/>
                </a:rPr>
                <a:t>3</a:t>
              </a:r>
              <a:endParaRPr lang="en-US" altLang="zh-TW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9949" name="Oval 5"/>
            <p:cNvSpPr/>
            <p:nvPr/>
          </p:nvSpPr>
          <p:spPr>
            <a:xfrm>
              <a:off x="1728" y="2400"/>
              <a:ext cx="90" cy="10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9950" name="Text Box 24"/>
            <p:cNvSpPr txBox="1"/>
            <p:nvPr/>
          </p:nvSpPr>
          <p:spPr>
            <a:xfrm>
              <a:off x="2640" y="2064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dirty="0">
                  <a:latin typeface="Times New Roman" panose="02020603050405020304" pitchFamily="18" charset="0"/>
                </a:rPr>
                <a:t>5</a:t>
              </a:r>
              <a:endParaRPr lang="en-US" altLang="zh-TW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9951" name="Oval 5"/>
            <p:cNvSpPr/>
            <p:nvPr/>
          </p:nvSpPr>
          <p:spPr>
            <a:xfrm>
              <a:off x="2688" y="2400"/>
              <a:ext cx="90" cy="10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9952" name="Text Box 21"/>
            <p:cNvSpPr txBox="1"/>
            <p:nvPr/>
          </p:nvSpPr>
          <p:spPr>
            <a:xfrm>
              <a:off x="1152" y="2064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dirty="0">
                  <a:latin typeface="Times New Roman" panose="02020603050405020304" pitchFamily="18" charset="0"/>
                </a:rPr>
                <a:t>2</a:t>
              </a:r>
              <a:endParaRPr lang="en-US" altLang="zh-TW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9953" name="Oval 5"/>
            <p:cNvSpPr/>
            <p:nvPr/>
          </p:nvSpPr>
          <p:spPr>
            <a:xfrm>
              <a:off x="1200" y="2400"/>
              <a:ext cx="90" cy="10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9954" name="Text Box 23"/>
            <p:cNvSpPr txBox="1"/>
            <p:nvPr/>
          </p:nvSpPr>
          <p:spPr>
            <a:xfrm>
              <a:off x="2160" y="2064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dirty="0">
                  <a:latin typeface="Times New Roman" panose="02020603050405020304" pitchFamily="18" charset="0"/>
                </a:rPr>
                <a:t>4</a:t>
              </a:r>
              <a:endParaRPr lang="en-US" altLang="zh-TW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9955" name="Oval 5"/>
            <p:cNvSpPr/>
            <p:nvPr/>
          </p:nvSpPr>
          <p:spPr>
            <a:xfrm>
              <a:off x="2208" y="2400"/>
              <a:ext cx="90" cy="10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9956" name="Line 11"/>
            <p:cNvSpPr/>
            <p:nvPr/>
          </p:nvSpPr>
          <p:spPr>
            <a:xfrm>
              <a:off x="1296" y="2448"/>
              <a:ext cx="4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9957" name="Line 11"/>
            <p:cNvSpPr/>
            <p:nvPr/>
          </p:nvSpPr>
          <p:spPr>
            <a:xfrm>
              <a:off x="1776" y="2448"/>
              <a:ext cx="4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9958" name="Line 11"/>
            <p:cNvSpPr/>
            <p:nvPr/>
          </p:nvSpPr>
          <p:spPr>
            <a:xfrm>
              <a:off x="2256" y="2448"/>
              <a:ext cx="4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</p:grpSp>
      <p:sp>
        <p:nvSpPr>
          <p:cNvPr id="39942" name="Rectangle 28"/>
          <p:cNvSpPr/>
          <p:nvPr/>
        </p:nvSpPr>
        <p:spPr>
          <a:xfrm>
            <a:off x="304800" y="3352800"/>
            <a:ext cx="717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Ex.</a:t>
            </a:r>
            <a:endParaRPr lang="zh-TW" altLang="en-US" sz="2800" b="1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104478" name="Rectangle 30"/>
          <p:cNvSpPr/>
          <p:nvPr/>
        </p:nvSpPr>
        <p:spPr>
          <a:xfrm>
            <a:off x="5410200" y="3733800"/>
            <a:ext cx="2971800" cy="946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800" dirty="0">
                <a:latin typeface="Arial" panose="020B0604020202020204" pitchFamily="34" charset="0"/>
              </a:rPr>
              <a:t>A </a:t>
            </a:r>
            <a:r>
              <a:rPr lang="en-US" altLang="zh-TW" sz="2800" dirty="0">
                <a:solidFill>
                  <a:srgbClr val="FF3300"/>
                </a:solidFill>
                <a:latin typeface="Arial" panose="020B0604020202020204" pitchFamily="34" charset="0"/>
              </a:rPr>
              <a:t>path</a:t>
            </a:r>
            <a:r>
              <a:rPr lang="en-US" altLang="zh-TW" sz="2800" dirty="0">
                <a:latin typeface="Arial" panose="020B0604020202020204" pitchFamily="34" charset="0"/>
              </a:rPr>
              <a:t> from </a:t>
            </a:r>
            <a:r>
              <a:rPr lang="en-US" altLang="zh-TW" sz="2800" dirty="0">
                <a:latin typeface="Times New Roman" panose="02020603050405020304" pitchFamily="18" charset="0"/>
              </a:rPr>
              <a:t>1</a:t>
            </a:r>
            <a:r>
              <a:rPr lang="en-US" altLang="zh-TW" sz="2800" dirty="0">
                <a:latin typeface="Arial" panose="020B0604020202020204" pitchFamily="34" charset="0"/>
              </a:rPr>
              <a:t> to </a:t>
            </a:r>
            <a:r>
              <a:rPr lang="en-US" altLang="zh-TW" sz="2800" dirty="0">
                <a:latin typeface="Times New Roman" panose="02020603050405020304" pitchFamily="18" charset="0"/>
              </a:rPr>
              <a:t>5</a:t>
            </a:r>
            <a:br>
              <a:rPr lang="en-US" altLang="zh-TW" sz="2800" dirty="0">
                <a:latin typeface="Times New Roman" panose="02020603050405020304" pitchFamily="18" charset="0"/>
              </a:rPr>
            </a:br>
            <a:r>
              <a:rPr lang="en-US" altLang="zh-TW" sz="2800" dirty="0">
                <a:latin typeface="Arial" panose="020B0604020202020204" pitchFamily="34" charset="0"/>
              </a:rPr>
              <a:t>of length</a:t>
            </a:r>
            <a:r>
              <a:rPr lang="en-US" altLang="zh-TW" sz="2800" dirty="0">
                <a:latin typeface="Times New Roman" panose="02020603050405020304" pitchFamily="18" charset="0"/>
              </a:rPr>
              <a:t> 4</a:t>
            </a:r>
            <a:endParaRPr lang="zh-TW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04479" name="Text Box 31"/>
          <p:cNvSpPr txBox="1"/>
          <p:nvPr/>
        </p:nvSpPr>
        <p:spPr>
          <a:xfrm>
            <a:off x="152400" y="4876800"/>
            <a:ext cx="8796338" cy="138271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Theorem 1 </a:t>
            </a:r>
            <a:r>
              <a:rPr lang="en-US" altLang="zh-TW" sz="2800" dirty="0">
                <a:latin typeface="Arial" panose="020B0604020202020204" pitchFamily="34" charset="0"/>
              </a:rPr>
              <a:t>Let 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dirty="0">
                <a:latin typeface="Arial" panose="020B0604020202020204" pitchFamily="34" charset="0"/>
              </a:rPr>
              <a:t> be a relation on a set 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Arial" panose="020B0604020202020204" pitchFamily="34" charset="0"/>
              </a:rPr>
              <a:t>. There is a path of length </a:t>
            </a:r>
            <a:r>
              <a:rPr lang="en-US" altLang="zh-TW" sz="2800" i="1" dirty="0">
                <a:latin typeface="Times New Roman" panose="02020603050405020304" pitchFamily="18" charset="0"/>
              </a:rPr>
              <a:t>n</a:t>
            </a:r>
            <a:r>
              <a:rPr lang="en-US" altLang="zh-TW" sz="2800" dirty="0">
                <a:latin typeface="Arial" panose="020B0604020202020204" pitchFamily="34" charset="0"/>
              </a:rPr>
              <a:t>, where </a:t>
            </a:r>
            <a:r>
              <a:rPr lang="en-US" altLang="zh-TW" sz="2800" i="1" dirty="0">
                <a:latin typeface="Times New Roman" panose="02020603050405020304" pitchFamily="18" charset="0"/>
              </a:rPr>
              <a:t>n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zh-TW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TW" sz="2800" baseline="30000" dirty="0">
                <a:latin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zh-TW" sz="2800" dirty="0">
                <a:latin typeface="Arial" panose="020B0604020202020204" pitchFamily="34" charset="0"/>
              </a:rPr>
              <a:t>from 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Arial" panose="020B0604020202020204" pitchFamily="34" charset="0"/>
              </a:rPr>
              <a:t> to </a:t>
            </a:r>
            <a:r>
              <a:rPr lang="en-US" altLang="zh-TW" sz="2800" i="1" dirty="0">
                <a:latin typeface="Times New Roman" panose="02020603050405020304" pitchFamily="18" charset="0"/>
              </a:rPr>
              <a:t>b</a:t>
            </a:r>
            <a:r>
              <a:rPr lang="en-US" altLang="zh-TW" sz="2800" dirty="0">
                <a:latin typeface="Arial" panose="020B0604020202020204" pitchFamily="34" charset="0"/>
              </a:rPr>
              <a:t> if and only if</a:t>
            </a:r>
            <a:br>
              <a:rPr lang="en-US" altLang="zh-TW" sz="2800" dirty="0">
                <a:latin typeface="Arial" panose="020B0604020202020204" pitchFamily="34" charset="0"/>
              </a:rPr>
            </a:br>
            <a:r>
              <a:rPr lang="en-US" altLang="zh-TW" sz="2800" dirty="0">
                <a:latin typeface="Arial" panose="020B0604020202020204" pitchFamily="34" charset="0"/>
              </a:rPr>
              <a:t>(</a:t>
            </a:r>
            <a:r>
              <a:rPr lang="en-US" altLang="zh-TW" sz="2800" i="1" dirty="0">
                <a:latin typeface="Times New Roman" panose="02020603050405020304" pitchFamily="18" charset="0"/>
              </a:rPr>
              <a:t>a, b</a:t>
            </a:r>
            <a:r>
              <a:rPr lang="en-US" altLang="zh-TW" sz="2800" dirty="0">
                <a:latin typeface="Arial" panose="020B0604020202020204" pitchFamily="34" charset="0"/>
              </a:rPr>
              <a:t>) 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TW" sz="2800" dirty="0">
                <a:latin typeface="Arial" panose="020B0604020202020204" pitchFamily="34" charset="0"/>
              </a:rPr>
              <a:t>.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4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4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4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78" grpId="0"/>
      <p:bldP spid="10447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投影片編號版面配置區 4"/>
          <p:cNvSpPr txBox="1">
            <a:spLocks noGrp="1"/>
          </p:cNvSpPr>
          <p:nvPr/>
        </p:nvSpPr>
        <p:spPr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r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40963" name="Rectangle 3"/>
          <p:cNvSpPr>
            <a:spLocks noGrp="1"/>
          </p:cNvSpPr>
          <p:nvPr>
            <p:ph type="body" idx="4294967295"/>
          </p:nvPr>
        </p:nvSpPr>
        <p:spPr>
          <a:xfrm>
            <a:off x="152400" y="457200"/>
            <a:ext cx="8763000" cy="76200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TW" b="1" u="sng" dirty="0">
                <a:solidFill>
                  <a:srgbClr val="008000"/>
                </a:solidFill>
              </a:rPr>
              <a:t>Transitive Closures</a:t>
            </a:r>
            <a:r>
              <a:rPr lang="en-US" altLang="zh-TW" dirty="0">
                <a:solidFill>
                  <a:srgbClr val="008000"/>
                </a:solidFill>
              </a:rPr>
              <a:t> </a:t>
            </a:r>
            <a:endParaRPr lang="en-US" altLang="zh-TW" dirty="0">
              <a:solidFill>
                <a:srgbClr val="008000"/>
              </a:solidFill>
            </a:endParaRPr>
          </a:p>
        </p:txBody>
      </p:sp>
      <p:sp>
        <p:nvSpPr>
          <p:cNvPr id="106500" name="Text Box 4"/>
          <p:cNvSpPr txBox="1"/>
          <p:nvPr/>
        </p:nvSpPr>
        <p:spPr>
          <a:xfrm>
            <a:off x="176213" y="1295400"/>
            <a:ext cx="8796337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Def 2. </a:t>
            </a:r>
            <a:r>
              <a:rPr lang="en-US" altLang="zh-TW" sz="2800" dirty="0">
                <a:latin typeface="Arial" panose="020B0604020202020204" pitchFamily="34" charset="0"/>
              </a:rPr>
              <a:t>Let 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dirty="0">
                <a:latin typeface="Arial" panose="020B0604020202020204" pitchFamily="34" charset="0"/>
              </a:rPr>
              <a:t> be a relation on a set 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Arial" panose="020B0604020202020204" pitchFamily="34" charset="0"/>
              </a:rPr>
              <a:t>. The </a:t>
            </a:r>
            <a:r>
              <a:rPr lang="en-US" altLang="zh-TW" sz="2800" dirty="0">
                <a:solidFill>
                  <a:srgbClr val="0066FF"/>
                </a:solidFill>
                <a:latin typeface="Arial" panose="020B0604020202020204" pitchFamily="34" charset="0"/>
              </a:rPr>
              <a:t>connectivity relation </a:t>
            </a:r>
            <a:r>
              <a:rPr lang="en-US" altLang="zh-TW" sz="2800" i="1" dirty="0">
                <a:latin typeface="Times New Roman" panose="02020603050405020304" pitchFamily="18" charset="0"/>
              </a:rPr>
              <a:t>R*</a:t>
            </a:r>
            <a:r>
              <a:rPr lang="en-US" altLang="zh-TW" sz="2800" dirty="0">
                <a:latin typeface="Arial" panose="020B0604020202020204" pitchFamily="34" charset="0"/>
              </a:rPr>
              <a:t> consists of pairs (</a:t>
            </a:r>
            <a:r>
              <a:rPr lang="en-US" altLang="zh-TW" sz="2800" i="1" dirty="0">
                <a:latin typeface="Times New Roman" panose="02020603050405020304" pitchFamily="18" charset="0"/>
              </a:rPr>
              <a:t>a, b</a:t>
            </a:r>
            <a:r>
              <a:rPr lang="en-US" altLang="zh-TW" sz="2800" dirty="0">
                <a:latin typeface="Arial" panose="020B0604020202020204" pitchFamily="34" charset="0"/>
              </a:rPr>
              <a:t>) such that there is a path of length at least one from 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Arial" panose="020B0604020202020204" pitchFamily="34" charset="0"/>
              </a:rPr>
              <a:t> to </a:t>
            </a:r>
            <a:r>
              <a:rPr lang="en-US" altLang="zh-TW" sz="2800" i="1" dirty="0">
                <a:latin typeface="Times New Roman" panose="02020603050405020304" pitchFamily="18" charset="0"/>
              </a:rPr>
              <a:t>b</a:t>
            </a:r>
            <a:r>
              <a:rPr lang="en-US" altLang="zh-TW" sz="2800" dirty="0">
                <a:latin typeface="Arial" panose="020B0604020202020204" pitchFamily="34" charset="0"/>
              </a:rPr>
              <a:t> in 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dirty="0">
                <a:latin typeface="Arial" panose="020B0604020202020204" pitchFamily="34" charset="0"/>
              </a:rPr>
              <a:t>.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  <p:sp>
        <p:nvSpPr>
          <p:cNvPr id="106516" name="Rectangle 20"/>
          <p:cNvSpPr/>
          <p:nvPr/>
        </p:nvSpPr>
        <p:spPr>
          <a:xfrm>
            <a:off x="228600" y="2971800"/>
            <a:ext cx="85566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800" dirty="0">
                <a:latin typeface="Arial" panose="020B0604020202020204" pitchFamily="34" charset="0"/>
              </a:rPr>
              <a:t>i.e.,</a:t>
            </a:r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 </a:t>
            </a:r>
            <a:endParaRPr lang="zh-TW" altLang="en-US" sz="2800" dirty="0">
              <a:latin typeface="Arial" panose="020B0604020202020204" pitchFamily="34" charset="0"/>
            </a:endParaRPr>
          </a:p>
        </p:txBody>
      </p:sp>
      <p:sp>
        <p:nvSpPr>
          <p:cNvPr id="106518" name="Text Box 22"/>
          <p:cNvSpPr txBox="1"/>
          <p:nvPr/>
        </p:nvSpPr>
        <p:spPr>
          <a:xfrm>
            <a:off x="152400" y="3886200"/>
            <a:ext cx="8796338" cy="9556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Theorem 2 </a:t>
            </a:r>
            <a:r>
              <a:rPr lang="en-US" altLang="zh-TW" sz="2800" dirty="0">
                <a:latin typeface="Arial" panose="020B0604020202020204" pitchFamily="34" charset="0"/>
              </a:rPr>
              <a:t>The transitive closure of a relation 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dirty="0">
                <a:latin typeface="Arial" panose="020B0604020202020204" pitchFamily="34" charset="0"/>
              </a:rPr>
              <a:t> equals the connectivity relation</a:t>
            </a:r>
            <a:r>
              <a:rPr lang="en-US" altLang="zh-TW" sz="2800" dirty="0">
                <a:solidFill>
                  <a:srgbClr val="0066FF"/>
                </a:solidFill>
                <a:latin typeface="Arial" panose="020B0604020202020204" pitchFamily="34" charset="0"/>
              </a:rPr>
              <a:t> </a:t>
            </a:r>
            <a:r>
              <a:rPr lang="en-US" altLang="zh-TW" sz="2800" i="1" dirty="0">
                <a:latin typeface="Times New Roman" panose="02020603050405020304" pitchFamily="18" charset="0"/>
              </a:rPr>
              <a:t>R*</a:t>
            </a:r>
            <a:r>
              <a:rPr lang="en-US" altLang="zh-TW" sz="2800" dirty="0">
                <a:latin typeface="Arial" panose="020B0604020202020204" pitchFamily="34" charset="0"/>
              </a:rPr>
              <a:t>.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  <p:graphicFrame>
        <p:nvGraphicFramePr>
          <p:cNvPr id="106519" name="Object 23"/>
          <p:cNvGraphicFramePr>
            <a:graphicFrameLocks noChangeAspect="1"/>
          </p:cNvGraphicFramePr>
          <p:nvPr/>
        </p:nvGraphicFramePr>
        <p:xfrm>
          <a:off x="1173163" y="2743200"/>
          <a:ext cx="15843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673100" imgH="431800" progId="Equation.3">
                  <p:embed/>
                </p:oleObj>
              </mc:Choice>
              <mc:Fallback>
                <p:oleObj name="" r:id="rId1" imgW="673100" imgH="4318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73163" y="2743200"/>
                        <a:ext cx="1584325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21" name="Rectangle 25"/>
          <p:cNvSpPr/>
          <p:nvPr/>
        </p:nvSpPr>
        <p:spPr>
          <a:xfrm>
            <a:off x="152400" y="5029200"/>
            <a:ext cx="8120063" cy="946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Lemma 1 </a:t>
            </a:r>
            <a:r>
              <a:rPr lang="en-US" altLang="zh-TW" sz="2800" dirty="0">
                <a:latin typeface="Arial" panose="020B0604020202020204" pitchFamily="34" charset="0"/>
              </a:rPr>
              <a:t>Let 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dirty="0">
                <a:latin typeface="Arial" panose="020B0604020202020204" pitchFamily="34" charset="0"/>
              </a:rPr>
              <a:t> be a relation on a set </a:t>
            </a:r>
            <a:r>
              <a:rPr lang="en-US" altLang="zh-TW" sz="2800" i="1" dirty="0">
                <a:latin typeface="Times New Roman" panose="02020603050405020304" pitchFamily="18" charset="0"/>
              </a:rPr>
              <a:t>A </a:t>
            </a:r>
            <a:r>
              <a:rPr lang="en-US" altLang="zh-TW" sz="2800" dirty="0">
                <a:latin typeface="Arial" panose="020B0604020202020204" pitchFamily="34" charset="0"/>
              </a:rPr>
              <a:t>with</a:t>
            </a:r>
            <a:r>
              <a:rPr lang="en-US" altLang="zh-TW" sz="2800" i="1" dirty="0">
                <a:latin typeface="Times New Roman" panose="02020603050405020304" pitchFamily="18" charset="0"/>
              </a:rPr>
              <a:t> |A|=n</a:t>
            </a:r>
            <a:r>
              <a:rPr lang="en-US" altLang="zh-TW" sz="2800" dirty="0">
                <a:latin typeface="Arial" panose="020B0604020202020204" pitchFamily="34" charset="0"/>
              </a:rPr>
              <a:t>.</a:t>
            </a:r>
            <a:br>
              <a:rPr lang="en-US" altLang="zh-TW" sz="2800" dirty="0">
                <a:latin typeface="Arial" panose="020B0604020202020204" pitchFamily="34" charset="0"/>
              </a:rPr>
            </a:br>
            <a:r>
              <a:rPr lang="en-US" altLang="zh-TW" sz="2800" dirty="0">
                <a:latin typeface="Arial" panose="020B0604020202020204" pitchFamily="34" charset="0"/>
              </a:rPr>
              <a:t>                 then </a:t>
            </a:r>
            <a:endParaRPr lang="zh-TW" altLang="en-US" sz="2800" dirty="0">
              <a:latin typeface="Arial" panose="020B0604020202020204" pitchFamily="34" charset="0"/>
            </a:endParaRPr>
          </a:p>
        </p:txBody>
      </p:sp>
      <p:graphicFrame>
        <p:nvGraphicFramePr>
          <p:cNvPr id="106522" name="Object 26"/>
          <p:cNvGraphicFramePr>
            <a:graphicFrameLocks noChangeAspect="1"/>
          </p:cNvGraphicFramePr>
          <p:nvPr/>
        </p:nvGraphicFramePr>
        <p:xfrm>
          <a:off x="2895600" y="5562600"/>
          <a:ext cx="15843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" imgW="673100" imgH="431800" progId="Equation.3">
                  <p:embed/>
                </p:oleObj>
              </mc:Choice>
              <mc:Fallback>
                <p:oleObj name="" r:id="rId3" imgW="673100" imgH="4318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5600" y="5562600"/>
                        <a:ext cx="1584325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6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6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6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6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6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6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6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6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/>
      <p:bldP spid="106516" grpId="0"/>
      <p:bldP spid="106518" grpId="0" animBg="1"/>
      <p:bldP spid="1065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投影片編號版面配置區 3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41987" name="Text Box 4"/>
          <p:cNvSpPr txBox="1"/>
          <p:nvPr/>
        </p:nvSpPr>
        <p:spPr>
          <a:xfrm>
            <a:off x="0" y="533400"/>
            <a:ext cx="9144000" cy="2041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sz="3200" b="1" dirty="0">
                <a:solidFill>
                  <a:srgbClr val="008000"/>
                </a:solidFill>
                <a:latin typeface="Arial" panose="020B0604020202020204" pitchFamily="34" charset="0"/>
              </a:rPr>
              <a:t>Example.</a:t>
            </a:r>
            <a:r>
              <a:rPr lang="en-US" altLang="zh-TW" sz="3200" dirty="0">
                <a:latin typeface="Arial" panose="020B0604020202020204" pitchFamily="34" charset="0"/>
              </a:rPr>
              <a:t>  Let </a:t>
            </a:r>
            <a:r>
              <a:rPr lang="en-US" altLang="zh-TW" sz="3200" i="1" dirty="0">
                <a:latin typeface="Times New Roman" panose="02020603050405020304" pitchFamily="18" charset="0"/>
              </a:rPr>
              <a:t>R</a:t>
            </a:r>
            <a:r>
              <a:rPr lang="en-US" altLang="zh-TW" sz="3200" dirty="0">
                <a:latin typeface="Arial" panose="020B0604020202020204" pitchFamily="34" charset="0"/>
              </a:rPr>
              <a:t> be a relation on a set </a:t>
            </a:r>
            <a:r>
              <a:rPr lang="en-US" altLang="zh-TW" sz="3200" i="1" dirty="0">
                <a:latin typeface="Times New Roman" panose="02020603050405020304" pitchFamily="18" charset="0"/>
              </a:rPr>
              <a:t>A</a:t>
            </a:r>
            <a:r>
              <a:rPr lang="en-US" altLang="zh-TW" sz="3200" dirty="0">
                <a:latin typeface="Arial" panose="020B0604020202020204" pitchFamily="34" charset="0"/>
              </a:rPr>
              <a:t>, where</a:t>
            </a:r>
            <a:endParaRPr lang="en-US" altLang="zh-TW" sz="3200" dirty="0">
              <a:latin typeface="Arial" panose="020B0604020202020204" pitchFamily="34" charset="0"/>
            </a:endParaRPr>
          </a:p>
          <a:p>
            <a:r>
              <a:rPr lang="en-US" altLang="zh-TW" sz="3200" dirty="0">
                <a:latin typeface="Arial" panose="020B0604020202020204" pitchFamily="34" charset="0"/>
              </a:rPr>
              <a:t>             </a:t>
            </a:r>
            <a:r>
              <a:rPr lang="en-US" altLang="zh-TW" sz="3200" i="1" dirty="0">
                <a:latin typeface="Times New Roman" panose="02020603050405020304" pitchFamily="18" charset="0"/>
              </a:rPr>
              <a:t>A</a:t>
            </a:r>
            <a:r>
              <a:rPr lang="en-US" altLang="zh-TW" sz="3200" dirty="0">
                <a:latin typeface="Times New Roman" panose="02020603050405020304" pitchFamily="18" charset="0"/>
              </a:rPr>
              <a:t>={1,2,3,4,5}</a:t>
            </a:r>
            <a:r>
              <a:rPr lang="en-US" altLang="zh-TW" sz="3200" dirty="0">
                <a:latin typeface="Arial" panose="020B0604020202020204" pitchFamily="34" charset="0"/>
              </a:rPr>
              <a:t>, </a:t>
            </a:r>
            <a:r>
              <a:rPr lang="en-US" altLang="zh-TW" sz="3200" i="1" dirty="0">
                <a:latin typeface="Times New Roman" panose="02020603050405020304" pitchFamily="18" charset="0"/>
              </a:rPr>
              <a:t>R</a:t>
            </a:r>
            <a:r>
              <a:rPr lang="en-US" altLang="zh-TW" sz="3200" dirty="0">
                <a:latin typeface="Times New Roman" panose="02020603050405020304" pitchFamily="18" charset="0"/>
              </a:rPr>
              <a:t>={(1,2),(2,3),(3,4),(4,5)}.</a:t>
            </a:r>
            <a:endParaRPr lang="en-US" altLang="zh-TW" sz="3200" dirty="0">
              <a:latin typeface="Times New Roman" panose="02020603050405020304" pitchFamily="18" charset="0"/>
            </a:endParaRPr>
          </a:p>
          <a:p>
            <a:r>
              <a:rPr lang="en-US" altLang="zh-TW" sz="3200" dirty="0">
                <a:latin typeface="Arial" panose="020B0604020202020204" pitchFamily="34" charset="0"/>
              </a:rPr>
              <a:t>             What is the transitive closure </a:t>
            </a:r>
            <a:r>
              <a:rPr lang="en-US" altLang="zh-TW" sz="3200" i="1" dirty="0">
                <a:latin typeface="Times New Roman" panose="02020603050405020304" pitchFamily="18" charset="0"/>
              </a:rPr>
              <a:t>R</a:t>
            </a:r>
            <a:r>
              <a:rPr lang="en-US" altLang="zh-TW" sz="32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zh-TW" sz="3200" i="1" dirty="0">
                <a:latin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Arial" panose="020B0604020202020204" pitchFamily="34" charset="0"/>
              </a:rPr>
              <a:t>of </a:t>
            </a:r>
            <a:r>
              <a:rPr lang="en-US" altLang="zh-TW" sz="3200" i="1" dirty="0">
                <a:latin typeface="Times New Roman" panose="02020603050405020304" pitchFamily="18" charset="0"/>
              </a:rPr>
              <a:t>R</a:t>
            </a:r>
            <a:r>
              <a:rPr lang="en-US" altLang="zh-TW" sz="3200" dirty="0">
                <a:latin typeface="Arial" panose="020B0604020202020204" pitchFamily="34" charset="0"/>
              </a:rPr>
              <a:t> ?</a:t>
            </a:r>
            <a:endParaRPr lang="en-US" altLang="zh-TW" sz="3200" dirty="0">
              <a:latin typeface="Arial" panose="020B0604020202020204" pitchFamily="34" charset="0"/>
            </a:endParaRPr>
          </a:p>
          <a:p>
            <a:r>
              <a:rPr lang="en-US" altLang="zh-TW" sz="3200" b="1" dirty="0">
                <a:solidFill>
                  <a:srgbClr val="008000"/>
                </a:solidFill>
                <a:latin typeface="Arial" panose="020B0604020202020204" pitchFamily="34" charset="0"/>
              </a:rPr>
              <a:t>Sol :</a:t>
            </a:r>
            <a:r>
              <a:rPr lang="en-US" altLang="zh-TW" sz="3200" dirty="0">
                <a:latin typeface="Arial" panose="020B0604020202020204" pitchFamily="34" charset="0"/>
              </a:rPr>
              <a:t> </a:t>
            </a:r>
            <a:endParaRPr lang="en-US" altLang="zh-TW" sz="3200" dirty="0">
              <a:latin typeface="Arial" panose="020B0604020202020204" pitchFamily="34" charset="0"/>
            </a:endParaRPr>
          </a:p>
        </p:txBody>
      </p:sp>
      <p:sp>
        <p:nvSpPr>
          <p:cNvPr id="78859" name="Line 11"/>
          <p:cNvSpPr/>
          <p:nvPr/>
        </p:nvSpPr>
        <p:spPr>
          <a:xfrm>
            <a:off x="838200" y="3048000"/>
            <a:ext cx="1709738" cy="46038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78860" name="Line 12"/>
          <p:cNvSpPr/>
          <p:nvPr/>
        </p:nvSpPr>
        <p:spPr>
          <a:xfrm flipV="1">
            <a:off x="762000" y="5137150"/>
            <a:ext cx="1785938" cy="5715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78862" name="Line 14"/>
          <p:cNvSpPr/>
          <p:nvPr/>
        </p:nvSpPr>
        <p:spPr>
          <a:xfrm>
            <a:off x="762000" y="3136900"/>
            <a:ext cx="1819275" cy="1963738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78864" name="Line 16"/>
          <p:cNvSpPr/>
          <p:nvPr/>
        </p:nvSpPr>
        <p:spPr>
          <a:xfrm>
            <a:off x="838200" y="3136900"/>
            <a:ext cx="3581400" cy="106680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78865" name="Line 17"/>
          <p:cNvSpPr/>
          <p:nvPr/>
        </p:nvSpPr>
        <p:spPr>
          <a:xfrm flipV="1">
            <a:off x="762000" y="4279900"/>
            <a:ext cx="3657600" cy="91440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78866" name="Line 18"/>
          <p:cNvSpPr/>
          <p:nvPr/>
        </p:nvSpPr>
        <p:spPr>
          <a:xfrm>
            <a:off x="2667000" y="3060700"/>
            <a:ext cx="1828800" cy="106680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lg" len="lg"/>
          </a:ln>
        </p:spPr>
      </p:sp>
      <p:grpSp>
        <p:nvGrpSpPr>
          <p:cNvPr id="2" name="群組 40"/>
          <p:cNvGrpSpPr/>
          <p:nvPr/>
        </p:nvGrpSpPr>
        <p:grpSpPr>
          <a:xfrm>
            <a:off x="749300" y="3136900"/>
            <a:ext cx="3684588" cy="2057400"/>
            <a:chOff x="521019" y="4114800"/>
            <a:chExt cx="3684270" cy="2057400"/>
          </a:xfrm>
        </p:grpSpPr>
        <p:sp>
          <p:nvSpPr>
            <p:cNvPr id="42012" name="Line 10"/>
            <p:cNvSpPr/>
            <p:nvPr/>
          </p:nvSpPr>
          <p:spPr>
            <a:xfrm>
              <a:off x="521019" y="4114800"/>
              <a:ext cx="45719" cy="1981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42013" name="Line 13"/>
            <p:cNvSpPr/>
            <p:nvPr/>
          </p:nvSpPr>
          <p:spPr>
            <a:xfrm flipV="1">
              <a:off x="533400" y="4114800"/>
              <a:ext cx="1878013" cy="20574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42014" name="Line 15"/>
            <p:cNvSpPr/>
            <p:nvPr/>
          </p:nvSpPr>
          <p:spPr>
            <a:xfrm flipH="1" flipV="1">
              <a:off x="2438399" y="4191000"/>
              <a:ext cx="45719" cy="19050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lg" len="lg"/>
              <a:tailEnd type="none" w="med" len="med"/>
            </a:ln>
          </p:spPr>
        </p:sp>
        <p:sp>
          <p:nvSpPr>
            <p:cNvPr id="42015" name="Line 19"/>
            <p:cNvSpPr/>
            <p:nvPr/>
          </p:nvSpPr>
          <p:spPr>
            <a:xfrm flipV="1">
              <a:off x="2438401" y="5329238"/>
              <a:ext cx="1766888" cy="8429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lg" len="lg"/>
            </a:ln>
          </p:spPr>
        </p:sp>
      </p:grpSp>
      <p:sp>
        <p:nvSpPr>
          <p:cNvPr id="78874" name="Text Box 26"/>
          <p:cNvSpPr txBox="1"/>
          <p:nvPr/>
        </p:nvSpPr>
        <p:spPr>
          <a:xfrm>
            <a:off x="4038600" y="2362200"/>
            <a:ext cx="4876800" cy="2227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sz="2800" dirty="0">
                <a:latin typeface="Arial" panose="020B0604020202020204" pitchFamily="34" charset="0"/>
              </a:rPr>
              <a:t>∴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zh-TW" sz="2800" i="1" dirty="0">
                <a:latin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Arial" panose="020B0604020202020204" pitchFamily="34" charset="0"/>
              </a:rPr>
              <a:t>= 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dirty="0">
                <a:latin typeface="Arial" panose="020B0604020202020204" pitchFamily="34" charset="0"/>
              </a:rPr>
              <a:t> 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</a:t>
            </a:r>
            <a:r>
              <a:rPr lang="en-US" altLang="zh-TW" sz="2800" dirty="0">
                <a:latin typeface="Arial" panose="020B0604020202020204" pitchFamily="34" charset="0"/>
              </a:rPr>
              <a:t> 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baseline="30000" dirty="0">
                <a:latin typeface="Times New Roman" panose="02020603050405020304" pitchFamily="18" charset="0"/>
              </a:rPr>
              <a:t>2 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</a:t>
            </a:r>
            <a:r>
              <a:rPr lang="en-US" altLang="zh-TW" sz="2800" dirty="0">
                <a:latin typeface="Arial" panose="020B0604020202020204" pitchFamily="34" charset="0"/>
              </a:rPr>
              <a:t> 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baseline="30000" dirty="0">
                <a:latin typeface="Times New Roman" panose="02020603050405020304" pitchFamily="18" charset="0"/>
              </a:rPr>
              <a:t>3</a:t>
            </a:r>
            <a:r>
              <a:rPr lang="en-US" altLang="zh-TW" sz="2800" dirty="0">
                <a:latin typeface="Arial" panose="020B0604020202020204" pitchFamily="34" charset="0"/>
              </a:rPr>
              <a:t> 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</a:t>
            </a:r>
            <a:r>
              <a:rPr lang="en-US" altLang="zh-TW" sz="2800" dirty="0">
                <a:latin typeface="Arial" panose="020B0604020202020204" pitchFamily="34" charset="0"/>
              </a:rPr>
              <a:t> 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baseline="30000" dirty="0">
                <a:latin typeface="Times New Roman" panose="02020603050405020304" pitchFamily="18" charset="0"/>
              </a:rPr>
              <a:t>4</a:t>
            </a:r>
            <a:r>
              <a:rPr lang="en-US" altLang="zh-TW" sz="2800" dirty="0">
                <a:latin typeface="Arial" panose="020B0604020202020204" pitchFamily="34" charset="0"/>
              </a:rPr>
              <a:t> 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</a:t>
            </a:r>
            <a:r>
              <a:rPr lang="en-US" altLang="zh-TW" sz="2800" dirty="0">
                <a:latin typeface="Arial" panose="020B0604020202020204" pitchFamily="34" charset="0"/>
              </a:rPr>
              <a:t> 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baseline="30000" dirty="0">
                <a:latin typeface="Times New Roman" panose="02020603050405020304" pitchFamily="18" charset="0"/>
              </a:rPr>
              <a:t>5</a:t>
            </a:r>
            <a:r>
              <a:rPr lang="en-US" altLang="zh-TW" sz="2800" dirty="0">
                <a:latin typeface="Arial" panose="020B0604020202020204" pitchFamily="34" charset="0"/>
              </a:rPr>
              <a:t> </a:t>
            </a:r>
            <a:endParaRPr lang="en-US" altLang="zh-TW" sz="2800" dirty="0">
              <a:latin typeface="Arial" panose="020B0604020202020204" pitchFamily="34" charset="0"/>
            </a:endParaRPr>
          </a:p>
          <a:p>
            <a:r>
              <a:rPr lang="en-US" altLang="zh-TW" sz="2800" dirty="0">
                <a:latin typeface="Arial" panose="020B0604020202020204" pitchFamily="34" charset="0"/>
              </a:rPr>
              <a:t>        = </a:t>
            </a:r>
            <a:r>
              <a:rPr lang="en-US" altLang="zh-TW" sz="2800" dirty="0">
                <a:latin typeface="Times New Roman" panose="02020603050405020304" pitchFamily="18" charset="0"/>
              </a:rPr>
              <a:t>{(1,2),(2,3),(3,4),(4,5),</a:t>
            </a:r>
            <a:endParaRPr lang="en-US" altLang="zh-TW" sz="2800" dirty="0">
              <a:latin typeface="Times New Roman" panose="02020603050405020304" pitchFamily="18" charset="0"/>
            </a:endParaRPr>
          </a:p>
          <a:p>
            <a:r>
              <a:rPr lang="en-US" altLang="zh-TW" sz="2800" dirty="0">
                <a:latin typeface="Times New Roman" panose="02020603050405020304" pitchFamily="18" charset="0"/>
              </a:rPr>
              <a:t>              (1,3), (2,4), (3,5),</a:t>
            </a:r>
            <a:endParaRPr lang="en-US" altLang="zh-TW" sz="2800" dirty="0">
              <a:latin typeface="Times New Roman" panose="02020603050405020304" pitchFamily="18" charset="0"/>
            </a:endParaRPr>
          </a:p>
          <a:p>
            <a:r>
              <a:rPr lang="en-US" altLang="zh-TW" sz="2800" dirty="0">
                <a:latin typeface="Times New Roman" panose="02020603050405020304" pitchFamily="18" charset="0"/>
              </a:rPr>
              <a:t>              (1,4), (2,5),</a:t>
            </a:r>
            <a:endParaRPr lang="en-US" altLang="zh-TW" sz="2800" dirty="0">
              <a:latin typeface="Times New Roman" panose="02020603050405020304" pitchFamily="18" charset="0"/>
            </a:endParaRPr>
          </a:p>
          <a:p>
            <a:r>
              <a:rPr lang="en-US" altLang="zh-TW" sz="2800" dirty="0">
                <a:latin typeface="Times New Roman" panose="02020603050405020304" pitchFamily="18" charset="0"/>
              </a:rPr>
              <a:t>              (1,5)}</a:t>
            </a:r>
            <a:endParaRPr lang="en-US" altLang="zh-TW" sz="2800" dirty="0">
              <a:latin typeface="Times New Roman" panose="02020603050405020304" pitchFamily="18" charset="0"/>
            </a:endParaRPr>
          </a:p>
        </p:txBody>
      </p:sp>
      <p:grpSp>
        <p:nvGrpSpPr>
          <p:cNvPr id="3" name="群組 39"/>
          <p:cNvGrpSpPr/>
          <p:nvPr/>
        </p:nvGrpSpPr>
        <p:grpSpPr>
          <a:xfrm>
            <a:off x="382588" y="2451100"/>
            <a:ext cx="4297362" cy="3124200"/>
            <a:chOff x="153988" y="3429000"/>
            <a:chExt cx="4297362" cy="3124200"/>
          </a:xfrm>
        </p:grpSpPr>
        <p:grpSp>
          <p:nvGrpSpPr>
            <p:cNvPr id="41997" name="群組 34"/>
            <p:cNvGrpSpPr/>
            <p:nvPr/>
          </p:nvGrpSpPr>
          <p:grpSpPr>
            <a:xfrm>
              <a:off x="304800" y="3429000"/>
              <a:ext cx="336550" cy="699364"/>
              <a:chOff x="304800" y="3429000"/>
              <a:chExt cx="336550" cy="699364"/>
            </a:xfrm>
          </p:grpSpPr>
          <p:sp>
            <p:nvSpPr>
              <p:cNvPr id="42010" name="Oval 5"/>
              <p:cNvSpPr/>
              <p:nvPr/>
            </p:nvSpPr>
            <p:spPr>
              <a:xfrm>
                <a:off x="457200" y="3962400"/>
                <a:ext cx="142494" cy="165964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TW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011" name="Text Box 20"/>
              <p:cNvSpPr txBox="1"/>
              <p:nvPr/>
            </p:nvSpPr>
            <p:spPr>
              <a:xfrm>
                <a:off x="304800" y="3429000"/>
                <a:ext cx="336550" cy="4567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TW" sz="2400" dirty="0">
                    <a:latin typeface="Times New Roman" panose="02020603050405020304" pitchFamily="18" charset="0"/>
                  </a:rPr>
                  <a:t>1</a:t>
                </a:r>
                <a:endParaRPr lang="en-US" altLang="zh-TW" sz="2400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1998" name="群組 35"/>
            <p:cNvGrpSpPr/>
            <p:nvPr/>
          </p:nvGrpSpPr>
          <p:grpSpPr>
            <a:xfrm>
              <a:off x="2286000" y="3505200"/>
              <a:ext cx="336550" cy="623164"/>
              <a:chOff x="2286000" y="3505200"/>
              <a:chExt cx="336550" cy="623164"/>
            </a:xfrm>
          </p:grpSpPr>
          <p:sp>
            <p:nvSpPr>
              <p:cNvPr id="42008" name="Text Box 22"/>
              <p:cNvSpPr txBox="1"/>
              <p:nvPr/>
            </p:nvSpPr>
            <p:spPr>
              <a:xfrm>
                <a:off x="2286000" y="3505200"/>
                <a:ext cx="336550" cy="45667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TW" sz="2400" dirty="0">
                    <a:latin typeface="Times New Roman" panose="02020603050405020304" pitchFamily="18" charset="0"/>
                  </a:rPr>
                  <a:t>3</a:t>
                </a:r>
                <a:endParaRPr lang="en-US" altLang="zh-TW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009" name="Oval 5"/>
              <p:cNvSpPr/>
              <p:nvPr/>
            </p:nvSpPr>
            <p:spPr>
              <a:xfrm>
                <a:off x="2362200" y="3962400"/>
                <a:ext cx="142494" cy="165964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TW" altLang="en-US" sz="2400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1999" name="群組 36"/>
            <p:cNvGrpSpPr/>
            <p:nvPr/>
          </p:nvGrpSpPr>
          <p:grpSpPr>
            <a:xfrm>
              <a:off x="4114800" y="5105400"/>
              <a:ext cx="336550" cy="685800"/>
              <a:chOff x="4114800" y="5105400"/>
              <a:chExt cx="336550" cy="685800"/>
            </a:xfrm>
          </p:grpSpPr>
          <p:sp>
            <p:nvSpPr>
              <p:cNvPr id="42006" name="Text Box 24"/>
              <p:cNvSpPr txBox="1"/>
              <p:nvPr/>
            </p:nvSpPr>
            <p:spPr>
              <a:xfrm>
                <a:off x="4114800" y="5334000"/>
                <a:ext cx="336550" cy="4572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TW" sz="2400" dirty="0">
                    <a:latin typeface="Times New Roman" panose="02020603050405020304" pitchFamily="18" charset="0"/>
                  </a:rPr>
                  <a:t>5</a:t>
                </a:r>
                <a:endParaRPr lang="en-US" altLang="zh-TW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007" name="Oval 5"/>
              <p:cNvSpPr/>
              <p:nvPr/>
            </p:nvSpPr>
            <p:spPr>
              <a:xfrm>
                <a:off x="4191000" y="5105400"/>
                <a:ext cx="142494" cy="165964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TW" altLang="en-US" sz="2400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2000" name="群組 38"/>
            <p:cNvGrpSpPr/>
            <p:nvPr/>
          </p:nvGrpSpPr>
          <p:grpSpPr>
            <a:xfrm>
              <a:off x="153988" y="6096000"/>
              <a:ext cx="445706" cy="457200"/>
              <a:chOff x="153988" y="6096000"/>
              <a:chExt cx="445706" cy="457200"/>
            </a:xfrm>
          </p:grpSpPr>
          <p:sp>
            <p:nvSpPr>
              <p:cNvPr id="42004" name="Text Box 21"/>
              <p:cNvSpPr txBox="1"/>
              <p:nvPr/>
            </p:nvSpPr>
            <p:spPr>
              <a:xfrm>
                <a:off x="153988" y="6096000"/>
                <a:ext cx="336262" cy="4572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TW" sz="2400" dirty="0">
                    <a:latin typeface="Times New Roman" panose="02020603050405020304" pitchFamily="18" charset="0"/>
                  </a:rPr>
                  <a:t>2</a:t>
                </a:r>
                <a:endParaRPr lang="en-US" altLang="zh-TW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005" name="Oval 5"/>
              <p:cNvSpPr/>
              <p:nvPr/>
            </p:nvSpPr>
            <p:spPr>
              <a:xfrm>
                <a:off x="457200" y="6096000"/>
                <a:ext cx="142494" cy="165964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TW" altLang="en-US" sz="2400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2001" name="群組 37"/>
            <p:cNvGrpSpPr/>
            <p:nvPr/>
          </p:nvGrpSpPr>
          <p:grpSpPr>
            <a:xfrm>
              <a:off x="2362200" y="6096000"/>
              <a:ext cx="488950" cy="457200"/>
              <a:chOff x="2362200" y="6096000"/>
              <a:chExt cx="488950" cy="457200"/>
            </a:xfrm>
          </p:grpSpPr>
          <p:sp>
            <p:nvSpPr>
              <p:cNvPr id="42002" name="Text Box 23"/>
              <p:cNvSpPr txBox="1"/>
              <p:nvPr/>
            </p:nvSpPr>
            <p:spPr>
              <a:xfrm>
                <a:off x="2514600" y="6096000"/>
                <a:ext cx="336550" cy="4572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TW" sz="2400" dirty="0">
                    <a:latin typeface="Times New Roman" panose="02020603050405020304" pitchFamily="18" charset="0"/>
                  </a:rPr>
                  <a:t>4</a:t>
                </a:r>
                <a:endParaRPr lang="en-US" altLang="zh-TW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003" name="Oval 5"/>
              <p:cNvSpPr/>
              <p:nvPr/>
            </p:nvSpPr>
            <p:spPr>
              <a:xfrm>
                <a:off x="2362200" y="6096000"/>
                <a:ext cx="142494" cy="165964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TW" altLang="en-US" sz="2400" dirty="0">
                  <a:latin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4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74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74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4">
                                            <p:txEl>
                                              <p:charRg st="29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874">
                                            <p:txEl>
                                              <p:charRg st="29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874">
                                            <p:txEl>
                                              <p:charRg st="29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8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8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8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4">
                                            <p:txEl>
                                              <p:charRg st="65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8874">
                                            <p:txEl>
                                              <p:charRg st="65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8874">
                                            <p:txEl>
                                              <p:charRg st="65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8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8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8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8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4">
                                            <p:txEl>
                                              <p:charRg st="100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874">
                                            <p:txEl>
                                              <p:charRg st="100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8874">
                                            <p:txEl>
                                              <p:charRg st="100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8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8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4">
                                            <p:txEl>
                                              <p:charRg st="128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8874">
                                            <p:txEl>
                                              <p:charRg st="128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8874">
                                            <p:txEl>
                                              <p:charRg st="128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投影片編號版面配置區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381000" y="381000"/>
            <a:ext cx="8458200" cy="152400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TW" sz="2800" b="1" dirty="0">
                <a:solidFill>
                  <a:srgbClr val="FF3300"/>
                </a:solidFill>
                <a:sym typeface="Symbol" panose="05050102010706020507" pitchFamily="18" charset="2"/>
              </a:rPr>
              <a:t>Def 1’.</a:t>
            </a:r>
            <a:r>
              <a:rPr lang="en-US" altLang="zh-TW" sz="2800" dirty="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lang="en-US" altLang="zh-TW" sz="2800" dirty="0">
                <a:sym typeface="Symbol" panose="05050102010706020507" pitchFamily="18" charset="2"/>
              </a:rPr>
              <a:t>We use the notation </a:t>
            </a:r>
            <a:r>
              <a:rPr lang="en-US" altLang="zh-TW" sz="2800" b="1" i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aRb</a:t>
            </a:r>
            <a:r>
              <a:rPr lang="en-US" altLang="zh-TW" sz="2800" dirty="0">
                <a:sym typeface="Symbol" panose="05050102010706020507" pitchFamily="18" charset="2"/>
              </a:rPr>
              <a:t> to denote that </a:t>
            </a:r>
            <a:br>
              <a:rPr lang="en-US" altLang="zh-TW" sz="2800" dirty="0">
                <a:sym typeface="Symbol" panose="05050102010706020507" pitchFamily="18" charset="2"/>
              </a:rPr>
            </a:br>
            <a:r>
              <a:rPr lang="en-US" altLang="zh-TW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TW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altLang="zh-TW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800" dirty="0">
                <a:sym typeface="Symbol" panose="05050102010706020507" pitchFamily="18" charset="2"/>
              </a:rPr>
              <a:t>, and </a:t>
            </a:r>
            <a:r>
              <a:rPr lang="en-US" altLang="zh-TW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aRb</a:t>
            </a:r>
            <a:r>
              <a:rPr lang="en-US" altLang="zh-TW" sz="2800" dirty="0">
                <a:sym typeface="Symbol" panose="05050102010706020507" pitchFamily="18" charset="2"/>
              </a:rPr>
              <a:t> to denote that </a:t>
            </a:r>
            <a:r>
              <a:rPr lang="en-US" altLang="zh-TW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TW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)</a:t>
            </a:r>
            <a:r>
              <a:rPr lang="en-US" altLang="zh-TW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TW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TW" sz="2800" dirty="0">
                <a:sym typeface="Symbol" panose="05050102010706020507" pitchFamily="18" charset="2"/>
              </a:rPr>
              <a:t>   Moreover, </a:t>
            </a:r>
            <a:r>
              <a:rPr lang="en-US" altLang="zh-TW" sz="2800" b="1" i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b="1" dirty="0">
                <a:sym typeface="Symbol" panose="05050102010706020507" pitchFamily="18" charset="2"/>
              </a:rPr>
              <a:t> </a:t>
            </a:r>
            <a:r>
              <a:rPr lang="en-US" altLang="zh-TW" sz="2800" dirty="0">
                <a:sym typeface="Symbol" panose="05050102010706020507" pitchFamily="18" charset="2"/>
              </a:rPr>
              <a:t>is said to be </a:t>
            </a:r>
            <a:r>
              <a:rPr lang="en-US" altLang="zh-TW" sz="2800" dirty="0">
                <a:solidFill>
                  <a:srgbClr val="0066FF"/>
                </a:solidFill>
                <a:sym typeface="Symbol" panose="05050102010706020507" pitchFamily="18" charset="2"/>
              </a:rPr>
              <a:t>related to</a:t>
            </a:r>
            <a:r>
              <a:rPr lang="en-US" altLang="zh-TW" sz="2800" dirty="0">
                <a:sym typeface="Symbol" panose="05050102010706020507" pitchFamily="18" charset="2"/>
              </a:rPr>
              <a:t> </a:t>
            </a:r>
            <a:r>
              <a:rPr lang="en-US" altLang="zh-TW" sz="2800" b="1" i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800" dirty="0">
                <a:sym typeface="Symbol" panose="05050102010706020507" pitchFamily="18" charset="2"/>
              </a:rPr>
              <a:t> </a:t>
            </a:r>
            <a:r>
              <a:rPr lang="en-US" altLang="zh-TW" sz="2800" dirty="0">
                <a:solidFill>
                  <a:srgbClr val="0066FF"/>
                </a:solidFill>
                <a:sym typeface="Symbol" panose="05050102010706020507" pitchFamily="18" charset="2"/>
              </a:rPr>
              <a:t>by </a:t>
            </a:r>
            <a:r>
              <a:rPr lang="en-US" altLang="zh-TW" sz="2800" b="1" i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800" dirty="0">
                <a:sym typeface="Symbol" panose="05050102010706020507" pitchFamily="18" charset="2"/>
              </a:rPr>
              <a:t> if </a:t>
            </a:r>
            <a:r>
              <a:rPr lang="en-US" altLang="zh-TW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aRb</a:t>
            </a:r>
            <a:r>
              <a:rPr lang="en-US" altLang="zh-TW" sz="2800" dirty="0">
                <a:sym typeface="Symbol" panose="05050102010706020507" pitchFamily="18" charset="2"/>
              </a:rPr>
              <a:t>.</a:t>
            </a:r>
            <a:endParaRPr lang="en-US" altLang="zh-TW" sz="2800" dirty="0">
              <a:sym typeface="Symbol" panose="05050102010706020507" pitchFamily="18" charset="2"/>
            </a:endParaRPr>
          </a:p>
        </p:txBody>
      </p:sp>
      <p:grpSp>
        <p:nvGrpSpPr>
          <p:cNvPr id="6148" name="Group 10"/>
          <p:cNvGrpSpPr/>
          <p:nvPr/>
        </p:nvGrpSpPr>
        <p:grpSpPr>
          <a:xfrm>
            <a:off x="3124200" y="838200"/>
            <a:ext cx="311150" cy="533400"/>
            <a:chOff x="1910" y="3756"/>
            <a:chExt cx="244" cy="365"/>
          </a:xfrm>
        </p:grpSpPr>
        <p:sp>
          <p:nvSpPr>
            <p:cNvPr id="6182" name="Line 5"/>
            <p:cNvSpPr/>
            <p:nvPr/>
          </p:nvSpPr>
          <p:spPr>
            <a:xfrm flipH="1">
              <a:off x="1916" y="3768"/>
              <a:ext cx="192" cy="31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83" name="Text Box 9"/>
            <p:cNvSpPr txBox="1"/>
            <p:nvPr/>
          </p:nvSpPr>
          <p:spPr>
            <a:xfrm>
              <a:off x="1910" y="3756"/>
              <a:ext cx="2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32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 </a:t>
              </a:r>
              <a:endParaRPr lang="en-US" altLang="zh-TW" sz="3200" i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3" name="Group 45"/>
          <p:cNvGrpSpPr/>
          <p:nvPr/>
        </p:nvGrpSpPr>
        <p:grpSpPr>
          <a:xfrm>
            <a:off x="671513" y="3657600"/>
            <a:ext cx="8018462" cy="2936875"/>
            <a:chOff x="423" y="2304"/>
            <a:chExt cx="5051" cy="1850"/>
          </a:xfrm>
        </p:grpSpPr>
        <p:sp>
          <p:nvSpPr>
            <p:cNvPr id="6155" name="Oval 16"/>
            <p:cNvSpPr/>
            <p:nvPr/>
          </p:nvSpPr>
          <p:spPr>
            <a:xfrm>
              <a:off x="672" y="2688"/>
              <a:ext cx="576" cy="110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156" name="Oval 17"/>
            <p:cNvSpPr/>
            <p:nvPr/>
          </p:nvSpPr>
          <p:spPr>
            <a:xfrm>
              <a:off x="1680" y="2688"/>
              <a:ext cx="576" cy="110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157" name="Oval 18"/>
            <p:cNvSpPr/>
            <p:nvPr/>
          </p:nvSpPr>
          <p:spPr>
            <a:xfrm>
              <a:off x="912" y="35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158" name="Oval 19"/>
            <p:cNvSpPr/>
            <p:nvPr/>
          </p:nvSpPr>
          <p:spPr>
            <a:xfrm>
              <a:off x="912" y="32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159" name="Oval 20"/>
            <p:cNvSpPr/>
            <p:nvPr/>
          </p:nvSpPr>
          <p:spPr>
            <a:xfrm>
              <a:off x="912" y="2880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160" name="Oval 21"/>
            <p:cNvSpPr/>
            <p:nvPr/>
          </p:nvSpPr>
          <p:spPr>
            <a:xfrm>
              <a:off x="1920" y="29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161" name="Oval 22"/>
            <p:cNvSpPr/>
            <p:nvPr/>
          </p:nvSpPr>
          <p:spPr>
            <a:xfrm>
              <a:off x="1920" y="33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162" name="Text Box 23"/>
            <p:cNvSpPr txBox="1"/>
            <p:nvPr/>
          </p:nvSpPr>
          <p:spPr>
            <a:xfrm>
              <a:off x="432" y="2770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000" dirty="0">
                  <a:latin typeface="Times New Roman" panose="02020603050405020304" pitchFamily="18" charset="0"/>
                </a:rPr>
                <a:t>0</a:t>
              </a:r>
              <a:endParaRPr lang="en-US" altLang="zh-TW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6163" name="Text Box 24"/>
            <p:cNvSpPr txBox="1"/>
            <p:nvPr/>
          </p:nvSpPr>
          <p:spPr>
            <a:xfrm>
              <a:off x="423" y="3135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000" dirty="0">
                  <a:latin typeface="Times New Roman" panose="02020603050405020304" pitchFamily="18" charset="0"/>
                </a:rPr>
                <a:t>1</a:t>
              </a:r>
              <a:endParaRPr lang="en-US" altLang="zh-TW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6164" name="Text Box 25"/>
            <p:cNvSpPr txBox="1"/>
            <p:nvPr/>
          </p:nvSpPr>
          <p:spPr>
            <a:xfrm>
              <a:off x="437" y="3490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000" dirty="0">
                  <a:latin typeface="Times New Roman" panose="02020603050405020304" pitchFamily="18" charset="0"/>
                </a:rPr>
                <a:t>2</a:t>
              </a:r>
              <a:endParaRPr lang="en-US" altLang="zh-TW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6165" name="Text Box 26"/>
            <p:cNvSpPr txBox="1"/>
            <p:nvPr/>
          </p:nvSpPr>
          <p:spPr>
            <a:xfrm>
              <a:off x="2304" y="2835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i="1" dirty="0">
                  <a:latin typeface="Times New Roman" panose="02020603050405020304" pitchFamily="18" charset="0"/>
                </a:rPr>
                <a:t>a</a:t>
              </a:r>
              <a:endParaRPr lang="en-US" altLang="zh-TW" sz="24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6166" name="Text Box 27"/>
            <p:cNvSpPr txBox="1"/>
            <p:nvPr/>
          </p:nvSpPr>
          <p:spPr>
            <a:xfrm>
              <a:off x="2304" y="3267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i="1" dirty="0">
                  <a:latin typeface="Times New Roman" panose="02020603050405020304" pitchFamily="18" charset="0"/>
                </a:rPr>
                <a:t>b</a:t>
              </a:r>
              <a:endParaRPr lang="en-US" altLang="zh-TW" sz="24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6167" name="Text Box 28"/>
            <p:cNvSpPr txBox="1"/>
            <p:nvPr/>
          </p:nvSpPr>
          <p:spPr>
            <a:xfrm>
              <a:off x="864" y="2355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i="1" dirty="0">
                  <a:latin typeface="Times New Roman" panose="02020603050405020304" pitchFamily="18" charset="0"/>
                </a:rPr>
                <a:t>A</a:t>
              </a:r>
              <a:endParaRPr lang="en-US" altLang="zh-TW" sz="24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6168" name="Text Box 29"/>
            <p:cNvSpPr txBox="1"/>
            <p:nvPr/>
          </p:nvSpPr>
          <p:spPr>
            <a:xfrm>
              <a:off x="1872" y="2400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TW" sz="2400" i="1" dirty="0">
                  <a:latin typeface="Times New Roman" panose="02020603050405020304" pitchFamily="18" charset="0"/>
                </a:rPr>
                <a:t>B</a:t>
              </a:r>
              <a:endParaRPr lang="en-US" altLang="zh-TW" sz="24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6169" name="Line 30"/>
            <p:cNvSpPr/>
            <p:nvPr/>
          </p:nvSpPr>
          <p:spPr>
            <a:xfrm>
              <a:off x="1008" y="2928"/>
              <a:ext cx="912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70" name="Line 31"/>
            <p:cNvSpPr/>
            <p:nvPr/>
          </p:nvSpPr>
          <p:spPr>
            <a:xfrm>
              <a:off x="1008" y="2928"/>
              <a:ext cx="912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71" name="Line 32"/>
            <p:cNvSpPr/>
            <p:nvPr/>
          </p:nvSpPr>
          <p:spPr>
            <a:xfrm flipV="1">
              <a:off x="1008" y="3072"/>
              <a:ext cx="96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72" name="Line 33"/>
            <p:cNvSpPr/>
            <p:nvPr/>
          </p:nvSpPr>
          <p:spPr>
            <a:xfrm flipV="1">
              <a:off x="1008" y="3456"/>
              <a:ext cx="96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73" name="Text Box 34"/>
            <p:cNvSpPr txBox="1"/>
            <p:nvPr/>
          </p:nvSpPr>
          <p:spPr>
            <a:xfrm>
              <a:off x="1382" y="3866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i="1" dirty="0">
                  <a:latin typeface="Times New Roman" panose="02020603050405020304" pitchFamily="18" charset="0"/>
                </a:rPr>
                <a:t>R</a:t>
              </a:r>
              <a:endParaRPr lang="en-US" altLang="zh-TW" sz="24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6174" name="Text Box 35"/>
            <p:cNvSpPr txBox="1"/>
            <p:nvPr/>
          </p:nvSpPr>
          <p:spPr>
            <a:xfrm>
              <a:off x="3264" y="2496"/>
              <a:ext cx="11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endParaRPr lang="zh-TW" altLang="zh-TW" dirty="0">
                <a:latin typeface="Arial" panose="020B0604020202020204" pitchFamily="34" charset="0"/>
              </a:endParaRPr>
            </a:p>
          </p:txBody>
        </p:sp>
        <p:sp>
          <p:nvSpPr>
            <p:cNvPr id="6175" name="Text Box 36"/>
            <p:cNvSpPr txBox="1"/>
            <p:nvPr/>
          </p:nvSpPr>
          <p:spPr>
            <a:xfrm>
              <a:off x="2448" y="2304"/>
              <a:ext cx="3026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800" b="1" i="1" dirty="0">
                  <a:latin typeface="Times New Roman" panose="02020603050405020304" pitchFamily="18" charset="0"/>
                </a:rPr>
                <a:t>R </a:t>
              </a:r>
              <a:r>
                <a:rPr lang="en-US" altLang="zh-TW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</a:t>
              </a:r>
              <a:r>
                <a:rPr lang="en-US" altLang="zh-TW" sz="28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TW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TW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r>
                <a:rPr lang="en-US" altLang="zh-TW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en-US" altLang="zh-TW" sz="28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TW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= { (0,</a:t>
              </a:r>
              <a:r>
                <a:rPr lang="en-US" altLang="zh-TW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TW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) , (0,</a:t>
              </a:r>
              <a:r>
                <a:rPr lang="en-US" altLang="zh-TW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en-US" altLang="zh-TW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) , (1,</a:t>
              </a:r>
              <a:r>
                <a:rPr lang="en-US" altLang="zh-TW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TW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endParaRPr lang="en-US" altLang="zh-TW" sz="28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r>
                <a:rPr lang="en-US" altLang="zh-TW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                    </a:t>
              </a:r>
              <a:r>
                <a:rPr lang="en-US" altLang="zh-TW" sz="2800" b="1" u="sng" dirty="0">
                  <a:latin typeface="Times New Roman" panose="02020603050405020304" pitchFamily="18" charset="0"/>
                  <a:sym typeface="Symbol" panose="05050102010706020507" pitchFamily="18" charset="2"/>
                </a:rPr>
                <a:t>(1,</a:t>
              </a:r>
              <a:r>
                <a:rPr lang="en-US" altLang="zh-TW" sz="2800" b="1" i="1" u="sng" dirty="0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en-US" altLang="zh-TW" sz="2800" b="1" u="sng" dirty="0"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zh-TW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, </a:t>
              </a:r>
              <a:r>
                <a:rPr lang="en-US" altLang="zh-TW" sz="2800" b="1" u="sng" dirty="0">
                  <a:latin typeface="Times New Roman" panose="02020603050405020304" pitchFamily="18" charset="0"/>
                  <a:sym typeface="Symbol" panose="05050102010706020507" pitchFamily="18" charset="2"/>
                </a:rPr>
                <a:t>(2,</a:t>
              </a:r>
              <a:r>
                <a:rPr lang="en-US" altLang="zh-TW" sz="2800" b="1" i="1" u="sng" dirty="0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TW" sz="2800" b="1" u="sng" dirty="0"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zh-TW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, (2,</a:t>
              </a:r>
              <a:r>
                <a:rPr lang="en-US" altLang="zh-TW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en-US" altLang="zh-TW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)}</a:t>
              </a:r>
              <a:endParaRPr lang="en-US" altLang="zh-TW" sz="28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pSp>
          <p:nvGrpSpPr>
            <p:cNvPr id="6176" name="Group 37"/>
            <p:cNvGrpSpPr/>
            <p:nvPr/>
          </p:nvGrpSpPr>
          <p:grpSpPr>
            <a:xfrm>
              <a:off x="3648" y="2784"/>
              <a:ext cx="528" cy="365"/>
              <a:chOff x="3360" y="3024"/>
              <a:chExt cx="528" cy="365"/>
            </a:xfrm>
          </p:grpSpPr>
          <p:sp>
            <p:nvSpPr>
              <p:cNvPr id="6180" name="Line 38"/>
              <p:cNvSpPr/>
              <p:nvPr/>
            </p:nvSpPr>
            <p:spPr>
              <a:xfrm flipH="1">
                <a:off x="3456" y="3168"/>
                <a:ext cx="96" cy="15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81" name="Text Box 39"/>
              <p:cNvSpPr txBox="1"/>
              <p:nvPr/>
            </p:nvSpPr>
            <p:spPr>
              <a:xfrm>
                <a:off x="3360" y="3024"/>
                <a:ext cx="528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TW" sz="3200" dirty="0">
                    <a:latin typeface="Arial" panose="020B0604020202020204" pitchFamily="34" charset="0"/>
                    <a:sym typeface="Symbol" panose="05050102010706020507" pitchFamily="18" charset="2"/>
                  </a:rPr>
                  <a:t></a:t>
                </a:r>
                <a:r>
                  <a:rPr lang="en-US" altLang="zh-TW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endParaRPr lang="en-US" altLang="zh-TW" sz="2400" i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6177" name="Group 40"/>
            <p:cNvGrpSpPr/>
            <p:nvPr/>
          </p:nvGrpSpPr>
          <p:grpSpPr>
            <a:xfrm>
              <a:off x="4272" y="2784"/>
              <a:ext cx="528" cy="365"/>
              <a:chOff x="3360" y="3408"/>
              <a:chExt cx="528" cy="365"/>
            </a:xfrm>
          </p:grpSpPr>
          <p:sp>
            <p:nvSpPr>
              <p:cNvPr id="6178" name="Line 41"/>
              <p:cNvSpPr/>
              <p:nvPr/>
            </p:nvSpPr>
            <p:spPr>
              <a:xfrm flipH="1">
                <a:off x="3456" y="3552"/>
                <a:ext cx="96" cy="15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79" name="Text Box 42"/>
              <p:cNvSpPr txBox="1"/>
              <p:nvPr/>
            </p:nvSpPr>
            <p:spPr>
              <a:xfrm>
                <a:off x="3360" y="3408"/>
                <a:ext cx="528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TW" sz="3200" dirty="0">
                    <a:latin typeface="Arial" panose="020B0604020202020204" pitchFamily="34" charset="0"/>
                    <a:sym typeface="Symbol" panose="05050102010706020507" pitchFamily="18" charset="2"/>
                  </a:rPr>
                  <a:t></a:t>
                </a:r>
                <a:r>
                  <a:rPr lang="en-US" altLang="zh-TW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endParaRPr lang="en-US" altLang="zh-TW" sz="2400" i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p:grpSp>
      </p:grpSp>
      <p:grpSp>
        <p:nvGrpSpPr>
          <p:cNvPr id="6" name="Group 44"/>
          <p:cNvGrpSpPr/>
          <p:nvPr/>
        </p:nvGrpSpPr>
        <p:grpSpPr>
          <a:xfrm>
            <a:off x="152400" y="1981200"/>
            <a:ext cx="8763000" cy="1417638"/>
            <a:chOff x="96" y="1248"/>
            <a:chExt cx="5520" cy="893"/>
          </a:xfrm>
        </p:grpSpPr>
        <p:grpSp>
          <p:nvGrpSpPr>
            <p:cNvPr id="6151" name="Group 13"/>
            <p:cNvGrpSpPr/>
            <p:nvPr/>
          </p:nvGrpSpPr>
          <p:grpSpPr>
            <a:xfrm>
              <a:off x="4800" y="1776"/>
              <a:ext cx="244" cy="365"/>
              <a:chOff x="1910" y="3756"/>
              <a:chExt cx="244" cy="365"/>
            </a:xfrm>
          </p:grpSpPr>
          <p:sp>
            <p:nvSpPr>
              <p:cNvPr id="6153" name="Line 14"/>
              <p:cNvSpPr/>
              <p:nvPr/>
            </p:nvSpPr>
            <p:spPr>
              <a:xfrm flipH="1">
                <a:off x="1953" y="3768"/>
                <a:ext cx="192" cy="31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54" name="Text Box 15"/>
              <p:cNvSpPr txBox="1"/>
              <p:nvPr/>
            </p:nvSpPr>
            <p:spPr>
              <a:xfrm>
                <a:off x="1910" y="3756"/>
                <a:ext cx="244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TW" sz="32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:endParaRPr lang="en-US" altLang="zh-TW" sz="3200" i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6152" name="Rectangle 43"/>
            <p:cNvSpPr/>
            <p:nvPr/>
          </p:nvSpPr>
          <p:spPr>
            <a:xfrm>
              <a:off x="96" y="1248"/>
              <a:ext cx="5520" cy="86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</a:pPr>
              <a:r>
                <a:rPr lang="en-US" altLang="zh-TW" sz="2800" b="1" dirty="0">
                  <a:solidFill>
                    <a:srgbClr val="008000"/>
                  </a:solidFill>
                  <a:latin typeface="Arial" panose="020B0604020202020204" pitchFamily="34" charset="0"/>
                </a:rPr>
                <a:t>  Example 3.</a:t>
              </a:r>
              <a:r>
                <a:rPr lang="en-US" altLang="zh-TW" sz="2800" dirty="0">
                  <a:latin typeface="Arial" panose="020B0604020202020204" pitchFamily="34" charset="0"/>
                </a:rPr>
                <a:t>  Let </a:t>
              </a:r>
              <a:r>
                <a:rPr lang="en-US" altLang="zh-TW" sz="28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TW" sz="2800" b="1" dirty="0">
                  <a:latin typeface="Times New Roman" panose="02020603050405020304" pitchFamily="18" charset="0"/>
                </a:rPr>
                <a:t>={0, 1, 2}</a:t>
              </a:r>
              <a:r>
                <a:rPr lang="en-US" altLang="zh-TW" sz="2800" dirty="0">
                  <a:latin typeface="Arial" panose="020B0604020202020204" pitchFamily="34" charset="0"/>
                </a:rPr>
                <a:t> and </a:t>
              </a:r>
              <a:r>
                <a:rPr lang="en-US" altLang="zh-TW" sz="2800" b="1" i="1" dirty="0">
                  <a:latin typeface="Times New Roman" panose="02020603050405020304" pitchFamily="18" charset="0"/>
                </a:rPr>
                <a:t>B</a:t>
              </a:r>
              <a:r>
                <a:rPr lang="en-US" altLang="zh-TW" sz="2800" b="1" dirty="0">
                  <a:latin typeface="Times New Roman" panose="02020603050405020304" pitchFamily="18" charset="0"/>
                </a:rPr>
                <a:t>={</a:t>
              </a:r>
              <a:r>
                <a:rPr lang="en-US" altLang="zh-TW" sz="28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TW" sz="2800" b="1" dirty="0">
                  <a:latin typeface="Times New Roman" panose="02020603050405020304" pitchFamily="18" charset="0"/>
                </a:rPr>
                <a:t>, </a:t>
              </a:r>
              <a:r>
                <a:rPr lang="en-US" altLang="zh-TW" sz="2800" b="1" i="1" dirty="0">
                  <a:latin typeface="Times New Roman" panose="02020603050405020304" pitchFamily="18" charset="0"/>
                </a:rPr>
                <a:t>b</a:t>
              </a:r>
              <a:r>
                <a:rPr lang="en-US" altLang="zh-TW" sz="2800" b="1" dirty="0">
                  <a:latin typeface="Times New Roman" panose="02020603050405020304" pitchFamily="18" charset="0"/>
                </a:rPr>
                <a:t>}</a:t>
              </a:r>
              <a:r>
                <a:rPr lang="en-US" altLang="zh-TW" sz="2800" dirty="0">
                  <a:latin typeface="Times New Roman" panose="02020603050405020304" pitchFamily="18" charset="0"/>
                </a:rPr>
                <a:t>,</a:t>
              </a:r>
              <a:r>
                <a:rPr lang="en-US" altLang="zh-TW" sz="2800" b="1" dirty="0">
                  <a:latin typeface="Times New Roman" panose="02020603050405020304" pitchFamily="18" charset="0"/>
                </a:rPr>
                <a:t> </a:t>
              </a:r>
              <a:r>
                <a:rPr lang="en-US" altLang="zh-TW" sz="2800" dirty="0">
                  <a:latin typeface="Arial" panose="020B0604020202020204" pitchFamily="34" charset="0"/>
                </a:rPr>
                <a:t>then </a:t>
              </a:r>
              <a:r>
                <a:rPr lang="en-US" altLang="zh-TW" sz="2800" b="1" dirty="0">
                  <a:latin typeface="Times New Roman" panose="02020603050405020304" pitchFamily="18" charset="0"/>
                </a:rPr>
                <a:t>{(0,</a:t>
              </a:r>
              <a:r>
                <a:rPr lang="en-US" altLang="zh-TW" sz="28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TW" sz="2800" b="1" dirty="0">
                  <a:latin typeface="Times New Roman" panose="02020603050405020304" pitchFamily="18" charset="0"/>
                </a:rPr>
                <a:t>),(0,</a:t>
              </a:r>
              <a:r>
                <a:rPr lang="en-US" altLang="zh-TW" sz="2800" b="1" i="1" dirty="0">
                  <a:latin typeface="Times New Roman" panose="02020603050405020304" pitchFamily="18" charset="0"/>
                </a:rPr>
                <a:t>b</a:t>
              </a:r>
              <a:r>
                <a:rPr lang="en-US" altLang="zh-TW" sz="2800" b="1" dirty="0">
                  <a:latin typeface="Times New Roman" panose="02020603050405020304" pitchFamily="18" charset="0"/>
                </a:rPr>
                <a:t>),(1,</a:t>
              </a:r>
              <a:r>
                <a:rPr lang="en-US" altLang="zh-TW" sz="28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TW" sz="2800" b="1" dirty="0">
                  <a:latin typeface="Times New Roman" panose="02020603050405020304" pitchFamily="18" charset="0"/>
                </a:rPr>
                <a:t>),(2,</a:t>
              </a:r>
              <a:r>
                <a:rPr lang="en-US" altLang="zh-TW" sz="2800" b="1" i="1" dirty="0">
                  <a:latin typeface="Times New Roman" panose="02020603050405020304" pitchFamily="18" charset="0"/>
                </a:rPr>
                <a:t>b</a:t>
              </a:r>
              <a:r>
                <a:rPr lang="en-US" altLang="zh-TW" sz="2800" b="1" dirty="0">
                  <a:latin typeface="Times New Roman" panose="02020603050405020304" pitchFamily="18" charset="0"/>
                </a:rPr>
                <a:t>)}</a:t>
              </a:r>
              <a:r>
                <a:rPr lang="en-US" altLang="zh-TW" sz="2800" dirty="0">
                  <a:latin typeface="Arial" panose="020B0604020202020204" pitchFamily="34" charset="0"/>
                </a:rPr>
                <a:t> is a relation </a:t>
              </a:r>
              <a:r>
                <a:rPr lang="en-US" altLang="zh-TW" sz="2800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TW" sz="2800" dirty="0">
                  <a:latin typeface="Arial" panose="020B0604020202020204" pitchFamily="34" charset="0"/>
                </a:rPr>
                <a:t> from </a:t>
              </a:r>
              <a:r>
                <a:rPr lang="en-US" altLang="zh-TW" sz="28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TW" sz="2800" dirty="0">
                  <a:latin typeface="Arial" panose="020B0604020202020204" pitchFamily="34" charset="0"/>
                </a:rPr>
                <a:t> to</a:t>
              </a:r>
              <a:r>
                <a:rPr lang="en-US" altLang="zh-TW" sz="2800" b="1" dirty="0">
                  <a:latin typeface="Arial" panose="020B0604020202020204" pitchFamily="34" charset="0"/>
                </a:rPr>
                <a:t> </a:t>
              </a:r>
              <a:r>
                <a:rPr lang="en-US" altLang="zh-TW" sz="2800" b="1" i="1" dirty="0">
                  <a:latin typeface="Times New Roman" panose="02020603050405020304" pitchFamily="18" charset="0"/>
                </a:rPr>
                <a:t>B</a:t>
              </a:r>
              <a:r>
                <a:rPr lang="en-US" altLang="zh-TW" sz="2800" dirty="0">
                  <a:latin typeface="Arial" panose="020B0604020202020204" pitchFamily="34" charset="0"/>
                </a:rPr>
                <a:t>. This means, for instance, that </a:t>
              </a:r>
              <a:r>
                <a:rPr lang="en-US" altLang="zh-TW" sz="2800" b="1" dirty="0">
                  <a:latin typeface="Times New Roman" panose="02020603050405020304" pitchFamily="18" charset="0"/>
                </a:rPr>
                <a:t>0</a:t>
              </a:r>
              <a:r>
                <a:rPr lang="en-US" altLang="zh-TW" sz="2800" b="1" i="1" dirty="0">
                  <a:latin typeface="Times New Roman" panose="02020603050405020304" pitchFamily="18" charset="0"/>
                </a:rPr>
                <a:t>Ra</a:t>
              </a:r>
              <a:r>
                <a:rPr lang="en-US" altLang="zh-TW" sz="2800" dirty="0">
                  <a:latin typeface="Arial" panose="020B0604020202020204" pitchFamily="34" charset="0"/>
                </a:rPr>
                <a:t>, but that  </a:t>
              </a:r>
              <a:r>
                <a:rPr lang="en-US" altLang="zh-TW" sz="2800" b="1" dirty="0">
                  <a:latin typeface="Times New Roman" panose="02020603050405020304" pitchFamily="18" charset="0"/>
                </a:rPr>
                <a:t>1</a:t>
              </a:r>
              <a:r>
                <a:rPr lang="en-US" altLang="zh-TW" sz="2800" b="1" i="1" dirty="0">
                  <a:latin typeface="Times New Roman" panose="02020603050405020304" pitchFamily="18" charset="0"/>
                </a:rPr>
                <a:t>Rb.</a:t>
              </a:r>
              <a:endParaRPr lang="en-US" altLang="zh-TW" sz="2800" b="1" i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3010" name="Object 33"/>
          <p:cNvGraphicFramePr>
            <a:graphicFrameLocks noChangeAspect="1"/>
          </p:cNvGraphicFramePr>
          <p:nvPr/>
        </p:nvGraphicFramePr>
        <p:xfrm>
          <a:off x="1600200" y="2081213"/>
          <a:ext cx="43370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1943100" imgH="241300" progId="Equation.3">
                  <p:embed/>
                </p:oleObj>
              </mc:Choice>
              <mc:Fallback>
                <p:oleObj name="" r:id="rId1" imgW="1943100" imgH="2413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0200" y="2081213"/>
                        <a:ext cx="4337050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Text Box 7"/>
          <p:cNvSpPr txBox="1"/>
          <p:nvPr/>
        </p:nvSpPr>
        <p:spPr>
          <a:xfrm>
            <a:off x="347663" y="609600"/>
            <a:ext cx="8643937" cy="21129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Theorem 3 </a:t>
            </a:r>
            <a:r>
              <a:rPr lang="en-US" altLang="zh-TW" sz="2800" dirty="0">
                <a:latin typeface="Arial" panose="020B0604020202020204" pitchFamily="34" charset="0"/>
              </a:rPr>
              <a:t>Let </a:t>
            </a:r>
            <a:r>
              <a:rPr lang="en-US" altLang="zh-TW" sz="2800" i="1" dirty="0">
                <a:latin typeface="Times New Roman" panose="02020603050405020304" pitchFamily="18" charset="0"/>
              </a:rPr>
              <a:t>M</a:t>
            </a:r>
            <a:r>
              <a:rPr lang="en-US" altLang="zh-TW" sz="2800" i="1" baseline="-25000" dirty="0">
                <a:latin typeface="Times New Roman" panose="02020603050405020304" pitchFamily="18" charset="0"/>
              </a:rPr>
              <a:t>R</a:t>
            </a:r>
            <a:r>
              <a:rPr lang="en-US" altLang="zh-TW" sz="2800" dirty="0">
                <a:latin typeface="Arial" panose="020B0604020202020204" pitchFamily="34" charset="0"/>
              </a:rPr>
              <a:t> be the zero-one matrix of the relation 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dirty="0">
                <a:latin typeface="Arial" panose="020B0604020202020204" pitchFamily="34" charset="0"/>
              </a:rPr>
              <a:t> on a set with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dirty="0">
                <a:latin typeface="Arial" panose="020B0604020202020204" pitchFamily="34" charset="0"/>
              </a:rPr>
              <a:t> elements. Then the </a:t>
            </a:r>
            <a:br>
              <a:rPr lang="en-US" altLang="zh-TW" sz="2800" dirty="0">
                <a:latin typeface="Arial" panose="020B0604020202020204" pitchFamily="34" charset="0"/>
              </a:rPr>
            </a:br>
            <a:r>
              <a:rPr lang="en-US" altLang="zh-TW" sz="2800" dirty="0">
                <a:latin typeface="Arial" panose="020B0604020202020204" pitchFamily="34" charset="0"/>
              </a:rPr>
              <a:t>zero-one matrix of the transitive closure </a:t>
            </a:r>
            <a:r>
              <a:rPr lang="en-US" altLang="zh-TW" sz="2800" i="1" dirty="0">
                <a:latin typeface="Times New Roman" panose="02020603050405020304" pitchFamily="18" charset="0"/>
              </a:rPr>
              <a:t>R*</a:t>
            </a:r>
            <a:r>
              <a:rPr lang="en-US" altLang="zh-TW" sz="2800" dirty="0">
                <a:latin typeface="Arial" panose="020B0604020202020204" pitchFamily="34" charset="0"/>
              </a:rPr>
              <a:t> is</a:t>
            </a:r>
            <a:br>
              <a:rPr lang="en-US" altLang="zh-TW" sz="2800" dirty="0">
                <a:latin typeface="Arial" panose="020B0604020202020204" pitchFamily="34" charset="0"/>
              </a:rPr>
            </a:br>
            <a:br>
              <a:rPr lang="en-US" altLang="zh-TW" sz="2400" dirty="0">
                <a:latin typeface="Arial" panose="020B0604020202020204" pitchFamily="34" charset="0"/>
              </a:rPr>
            </a:br>
            <a:endParaRPr lang="en-US" altLang="zh-TW" sz="2400" dirty="0">
              <a:latin typeface="Arial" panose="020B0604020202020204" pitchFamily="34" charset="0"/>
            </a:endParaRPr>
          </a:p>
        </p:txBody>
      </p:sp>
      <p:sp>
        <p:nvSpPr>
          <p:cNvPr id="108554" name="Text Box 4"/>
          <p:cNvSpPr txBox="1"/>
          <p:nvPr/>
        </p:nvSpPr>
        <p:spPr>
          <a:xfrm>
            <a:off x="228600" y="2819400"/>
            <a:ext cx="8686800" cy="180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Example 7.</a:t>
            </a:r>
            <a:r>
              <a:rPr lang="en-US" altLang="zh-TW" sz="2800" dirty="0">
                <a:latin typeface="Arial" panose="020B0604020202020204" pitchFamily="34" charset="0"/>
              </a:rPr>
              <a:t>  Find the zero-one matrix of the transitive closure of the relation 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dirty="0">
                <a:latin typeface="Arial" panose="020B0604020202020204" pitchFamily="34" charset="0"/>
              </a:rPr>
              <a:t> where</a:t>
            </a:r>
            <a:br>
              <a:rPr lang="en-US" altLang="zh-TW" sz="2800" dirty="0">
                <a:latin typeface="Arial" panose="020B0604020202020204" pitchFamily="34" charset="0"/>
              </a:rPr>
            </a:br>
            <a:br>
              <a:rPr lang="en-US" altLang="zh-TW" sz="2800" dirty="0">
                <a:latin typeface="Arial" panose="020B0604020202020204" pitchFamily="34" charset="0"/>
              </a:rPr>
            </a:br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Sol :</a:t>
            </a:r>
            <a:r>
              <a:rPr lang="en-US" altLang="zh-TW" sz="2800" dirty="0">
                <a:latin typeface="Arial" panose="020B0604020202020204" pitchFamily="34" charset="0"/>
              </a:rPr>
              <a:t> 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  <p:graphicFrame>
        <p:nvGraphicFramePr>
          <p:cNvPr id="108557" name="Object 4"/>
          <p:cNvGraphicFramePr>
            <a:graphicFrameLocks noChangeAspect="1"/>
          </p:cNvGraphicFramePr>
          <p:nvPr>
            <p:ph/>
          </p:nvPr>
        </p:nvGraphicFramePr>
        <p:xfrm>
          <a:off x="5334000" y="3352800"/>
          <a:ext cx="1905000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" imgW="1091565" imgH="711200" progId="Equation.3">
                  <p:embed/>
                </p:oleObj>
              </mc:Choice>
              <mc:Fallback>
                <p:oleObj name="" r:id="rId3" imgW="1091565" imgH="7112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5334000" y="3352800"/>
                        <a:ext cx="1905000" cy="12398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9" name="Object 15"/>
          <p:cNvGraphicFramePr>
            <a:graphicFrameLocks noChangeAspect="1"/>
          </p:cNvGraphicFramePr>
          <p:nvPr/>
        </p:nvGraphicFramePr>
        <p:xfrm>
          <a:off x="304800" y="4724400"/>
          <a:ext cx="8529638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5" imgW="4673600" imgH="711200" progId="Equation.3">
                  <p:embed/>
                </p:oleObj>
              </mc:Choice>
              <mc:Fallback>
                <p:oleObj name="" r:id="rId5" imgW="4673600" imgH="7112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" y="4724400"/>
                        <a:ext cx="8529638" cy="144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457200" y="6172200"/>
            <a:ext cx="1874838" cy="46990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Exercise: 25</a:t>
            </a:r>
            <a:endParaRPr lang="zh-TW" altLang="en-US" sz="2400" dirty="0">
              <a:latin typeface="Arial" panose="020B0604020202020204" pitchFamily="34" charset="0"/>
            </a:endParaRPr>
          </a:p>
        </p:txBody>
      </p:sp>
      <p:sp>
        <p:nvSpPr>
          <p:cNvPr id="43016" name="投影片編號版面配置區 3"/>
          <p:cNvSpPr txBox="1">
            <a:spLocks noGrp="1"/>
          </p:cNvSpPr>
          <p:nvPr/>
        </p:nvSpPr>
        <p:spPr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r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4" grpId="0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投影片編號版面配置區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53340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TW" sz="3600" dirty="0"/>
              <a:t>9.5 Equivalence Relations (</a:t>
            </a:r>
            <a:r>
              <a:rPr lang="zh-TW" altLang="en-US" sz="3600" dirty="0"/>
              <a:t>等价关系</a:t>
            </a:r>
            <a:r>
              <a:rPr lang="en-US" altLang="zh-TW" sz="3600" dirty="0"/>
              <a:t>)</a:t>
            </a:r>
            <a:endParaRPr lang="en-US" altLang="zh-TW" sz="3600" dirty="0"/>
          </a:p>
        </p:txBody>
      </p:sp>
      <p:sp>
        <p:nvSpPr>
          <p:cNvPr id="44036" name="Rectangle 3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1371600"/>
          </a:xfrm>
          <a:ln w="19050">
            <a:solidFill>
              <a:srgbClr val="000080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None/>
            </a:pPr>
            <a:r>
              <a:rPr lang="en-US" altLang="zh-TW" sz="2800" b="1" dirty="0">
                <a:solidFill>
                  <a:srgbClr val="FF3300"/>
                </a:solidFill>
              </a:rPr>
              <a:t>Def 1.</a:t>
            </a:r>
            <a:r>
              <a:rPr lang="en-US" altLang="zh-TW" sz="2800" dirty="0"/>
              <a:t>   A relation 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dirty="0"/>
              <a:t> on a set </a:t>
            </a:r>
            <a:r>
              <a:rPr lang="en-US" altLang="zh-TW" sz="2800" i="1" dirty="0">
                <a:latin typeface="Times New Roman" panose="02020603050405020304" pitchFamily="18" charset="0"/>
              </a:rPr>
              <a:t>A </a:t>
            </a:r>
            <a:r>
              <a:rPr lang="en-US" altLang="zh-TW" sz="2800" dirty="0"/>
              <a:t>is called an </a:t>
            </a:r>
            <a:r>
              <a:rPr lang="en-US" altLang="zh-TW" sz="2800" dirty="0">
                <a:solidFill>
                  <a:srgbClr val="0066FF"/>
                </a:solidFill>
              </a:rPr>
              <a:t>equivalence relation</a:t>
            </a:r>
            <a:r>
              <a:rPr lang="en-US" altLang="zh-TW" sz="2800" dirty="0"/>
              <a:t> if it is reflexive, symmetric, and transitive.</a:t>
            </a:r>
            <a:endParaRPr lang="en-US" altLang="zh-TW" sz="2800" dirty="0"/>
          </a:p>
        </p:txBody>
      </p:sp>
      <p:sp>
        <p:nvSpPr>
          <p:cNvPr id="80901" name="Text Box 5"/>
          <p:cNvSpPr txBox="1"/>
          <p:nvPr/>
        </p:nvSpPr>
        <p:spPr>
          <a:xfrm>
            <a:off x="228600" y="2590800"/>
            <a:ext cx="8686800" cy="180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Example 1.</a:t>
            </a:r>
            <a:r>
              <a:rPr lang="en-US" altLang="zh-TW" sz="2800" dirty="0">
                <a:latin typeface="Arial" panose="020B0604020202020204" pitchFamily="34" charset="0"/>
              </a:rPr>
              <a:t> </a:t>
            </a:r>
            <a:endParaRPr lang="en-US" altLang="zh-TW" sz="2800" dirty="0">
              <a:latin typeface="Arial" panose="020B0604020202020204" pitchFamily="34" charset="0"/>
            </a:endParaRPr>
          </a:p>
          <a:p>
            <a:r>
              <a:rPr lang="en-US" altLang="zh-TW" sz="2800" dirty="0">
                <a:latin typeface="Arial" panose="020B0604020202020204" pitchFamily="34" charset="0"/>
              </a:rPr>
              <a:t>    Let 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dirty="0">
                <a:latin typeface="Arial" panose="020B0604020202020204" pitchFamily="34" charset="0"/>
              </a:rPr>
              <a:t> be the relation on the set of integers such that </a:t>
            </a:r>
            <a:r>
              <a:rPr lang="en-US" altLang="zh-TW" sz="2800" i="1" dirty="0">
                <a:latin typeface="Times New Roman" panose="02020603050405020304" pitchFamily="18" charset="0"/>
              </a:rPr>
              <a:t>aRb</a:t>
            </a:r>
            <a:r>
              <a:rPr lang="en-US" altLang="zh-TW" sz="2800" dirty="0">
                <a:latin typeface="Arial" panose="020B0604020202020204" pitchFamily="34" charset="0"/>
              </a:rPr>
              <a:t> if and only if </a:t>
            </a:r>
            <a:r>
              <a:rPr lang="en-US" altLang="zh-TW" sz="2800" i="1" dirty="0">
                <a:latin typeface="Times New Roman" panose="02020603050405020304" pitchFamily="18" charset="0"/>
              </a:rPr>
              <a:t>a=b</a:t>
            </a:r>
            <a:r>
              <a:rPr lang="en-US" altLang="zh-TW" sz="2800" dirty="0">
                <a:latin typeface="Arial" panose="020B0604020202020204" pitchFamily="34" charset="0"/>
              </a:rPr>
              <a:t> or </a:t>
            </a:r>
            <a:r>
              <a:rPr lang="en-US" altLang="zh-TW" sz="2800" i="1" dirty="0">
                <a:latin typeface="Times New Roman" panose="02020603050405020304" pitchFamily="18" charset="0"/>
              </a:rPr>
              <a:t>a=</a:t>
            </a:r>
            <a:r>
              <a:rPr lang="en-US" altLang="zh-TW" sz="2800" i="1" dirty="0">
                <a:latin typeface="Symbol" panose="05050102010706020507" pitchFamily="18" charset="2"/>
              </a:rPr>
              <a:t>-</a:t>
            </a:r>
            <a:r>
              <a:rPr lang="en-US" altLang="zh-TW" sz="2800" i="1" dirty="0">
                <a:latin typeface="Times New Roman" panose="02020603050405020304" pitchFamily="18" charset="0"/>
              </a:rPr>
              <a:t>b</a:t>
            </a:r>
            <a:r>
              <a:rPr lang="en-US" altLang="zh-TW" sz="2800" dirty="0">
                <a:latin typeface="Arial" panose="020B0604020202020204" pitchFamily="34" charset="0"/>
              </a:rPr>
              <a:t>.  Then 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dirty="0">
                <a:latin typeface="Arial" panose="020B0604020202020204" pitchFamily="34" charset="0"/>
              </a:rPr>
              <a:t> is an equivalence relation.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  <p:sp>
        <p:nvSpPr>
          <p:cNvPr id="2" name="Text Box 5"/>
          <p:cNvSpPr txBox="1"/>
          <p:nvPr/>
        </p:nvSpPr>
        <p:spPr>
          <a:xfrm>
            <a:off x="228600" y="4572000"/>
            <a:ext cx="8686800" cy="180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Example 2.</a:t>
            </a:r>
            <a:r>
              <a:rPr lang="en-US" altLang="zh-TW" sz="2800" dirty="0">
                <a:latin typeface="Arial" panose="020B0604020202020204" pitchFamily="34" charset="0"/>
              </a:rPr>
              <a:t> </a:t>
            </a:r>
            <a:endParaRPr lang="en-US" altLang="zh-TW" sz="2800" dirty="0">
              <a:latin typeface="Arial" panose="020B0604020202020204" pitchFamily="34" charset="0"/>
            </a:endParaRPr>
          </a:p>
          <a:p>
            <a:r>
              <a:rPr lang="en-US" altLang="zh-TW" sz="2800" dirty="0">
                <a:latin typeface="Arial" panose="020B0604020202020204" pitchFamily="34" charset="0"/>
              </a:rPr>
              <a:t>    Let 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dirty="0">
                <a:latin typeface="Arial" panose="020B0604020202020204" pitchFamily="34" charset="0"/>
              </a:rPr>
              <a:t> be the relation on the set of real numbers such that </a:t>
            </a:r>
            <a:r>
              <a:rPr lang="en-US" altLang="zh-TW" sz="2800" i="1" dirty="0">
                <a:latin typeface="Times New Roman" panose="02020603050405020304" pitchFamily="18" charset="0"/>
              </a:rPr>
              <a:t>aRb</a:t>
            </a:r>
            <a:r>
              <a:rPr lang="en-US" altLang="zh-TW" sz="2800" dirty="0">
                <a:latin typeface="Arial" panose="020B0604020202020204" pitchFamily="34" charset="0"/>
              </a:rPr>
              <a:t> if and only if 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i="1" dirty="0">
                <a:latin typeface="Symbol" panose="05050102010706020507" pitchFamily="18" charset="2"/>
              </a:rPr>
              <a:t>-</a:t>
            </a:r>
            <a:r>
              <a:rPr lang="en-US" altLang="zh-TW" sz="2800" i="1" dirty="0">
                <a:latin typeface="Times New Roman" panose="02020603050405020304" pitchFamily="18" charset="0"/>
              </a:rPr>
              <a:t>b</a:t>
            </a:r>
            <a:r>
              <a:rPr lang="en-US" altLang="zh-TW" sz="2800" dirty="0">
                <a:latin typeface="Arial" panose="020B0604020202020204" pitchFamily="34" charset="0"/>
              </a:rPr>
              <a:t> is an integer. </a:t>
            </a:r>
            <a:br>
              <a:rPr lang="en-US" altLang="zh-TW" sz="2800" dirty="0">
                <a:latin typeface="Arial" panose="020B0604020202020204" pitchFamily="34" charset="0"/>
              </a:rPr>
            </a:br>
            <a:r>
              <a:rPr lang="en-US" altLang="zh-TW" sz="2800" dirty="0">
                <a:latin typeface="Arial" panose="020B0604020202020204" pitchFamily="34" charset="0"/>
              </a:rPr>
              <a:t>Then 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dirty="0">
                <a:latin typeface="Arial" panose="020B0604020202020204" pitchFamily="34" charset="0"/>
              </a:rPr>
              <a:t> is an equivalence relation.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1" grpId="0"/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投影片編號版面配置區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>
          <a:xfrm>
            <a:off x="0" y="533400"/>
            <a:ext cx="8991600" cy="19050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None/>
            </a:pPr>
            <a:r>
              <a:rPr lang="en-US" altLang="zh-TW" sz="2800" b="1" dirty="0">
                <a:solidFill>
                  <a:srgbClr val="008000"/>
                </a:solidFill>
              </a:rPr>
              <a:t>Example 3.</a:t>
            </a:r>
            <a:r>
              <a:rPr lang="en-US" altLang="zh-TW" sz="2800" dirty="0"/>
              <a:t> (Congruence Modulo </a:t>
            </a:r>
            <a:r>
              <a:rPr lang="en-US" altLang="zh-TW" sz="2800" i="1" dirty="0">
                <a:latin typeface="Times New Roman" panose="02020603050405020304" pitchFamily="18" charset="0"/>
              </a:rPr>
              <a:t>m</a:t>
            </a:r>
            <a:r>
              <a:rPr lang="en-US" altLang="zh-TW" sz="2800" dirty="0"/>
              <a:t>)</a:t>
            </a:r>
            <a:endParaRPr lang="en-US" altLang="zh-TW" sz="2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TW" sz="2800" dirty="0"/>
              <a:t>	Let </a:t>
            </a:r>
            <a:r>
              <a:rPr lang="en-US" altLang="zh-TW" sz="2800" i="1" dirty="0">
                <a:latin typeface="Times New Roman" panose="02020603050405020304" pitchFamily="18" charset="0"/>
              </a:rPr>
              <a:t>m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TW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TW" sz="2800" dirty="0">
                <a:sym typeface="Symbol" panose="05050102010706020507" pitchFamily="18" charset="2"/>
              </a:rPr>
              <a:t> and 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&gt; 1</a:t>
            </a:r>
            <a:r>
              <a:rPr lang="en-US" altLang="zh-TW" sz="2800" dirty="0">
                <a:sym typeface="Symbol" panose="05050102010706020507" pitchFamily="18" charset="2"/>
              </a:rPr>
              <a:t>.  Show that the relation</a:t>
            </a:r>
            <a:endParaRPr lang="en-US" altLang="zh-TW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TW" sz="2800" dirty="0">
                <a:sym typeface="Symbol" panose="05050102010706020507" pitchFamily="18" charset="2"/>
              </a:rPr>
              <a:t>    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={ (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 | 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≡</a:t>
            </a:r>
            <a:r>
              <a:rPr lang="en-US" altLang="zh-TW" sz="2800" i="1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 (mod </a:t>
            </a:r>
            <a:r>
              <a:rPr lang="en-US" altLang="zh-TW" sz="2800" i="1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m</a:t>
            </a:r>
            <a:r>
              <a:rPr lang="en-US" altLang="zh-TW" sz="2800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) } </a:t>
            </a:r>
            <a:r>
              <a:rPr lang="en-US" altLang="zh-TW" sz="2800" dirty="0">
                <a:ea typeface="AR MingtiM BIG-5"/>
                <a:sym typeface="Symbol" panose="05050102010706020507" pitchFamily="18" charset="2"/>
              </a:rPr>
              <a:t>is an equivalence relation on the set of integers.</a:t>
            </a:r>
            <a:endParaRPr lang="en-US" altLang="zh-TW" sz="2800" dirty="0">
              <a:ea typeface="AR MingtiM BIG-5"/>
              <a:sym typeface="Symbol" panose="05050102010706020507" pitchFamily="18" charset="2"/>
            </a:endParaRPr>
          </a:p>
        </p:txBody>
      </p:sp>
      <p:sp>
        <p:nvSpPr>
          <p:cNvPr id="82951" name="Text Box 7"/>
          <p:cNvSpPr txBox="1"/>
          <p:nvPr/>
        </p:nvSpPr>
        <p:spPr>
          <a:xfrm>
            <a:off x="609600" y="3276600"/>
            <a:ext cx="7870825" cy="3508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800" dirty="0">
                <a:latin typeface="Arial" panose="020B0604020202020204" pitchFamily="34" charset="0"/>
              </a:rPr>
              <a:t>    Note that 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≡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(mod 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 iff  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| (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dirty="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).</a:t>
            </a:r>
            <a:endParaRPr lang="en-US" altLang="zh-TW" sz="2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∵</a:t>
            </a:r>
            <a:r>
              <a:rPr lang="en-US" altLang="zh-TW" sz="2800" dirty="0">
                <a:latin typeface="Arial" panose="020B0604020202020204" pitchFamily="34" charset="0"/>
                <a:sym typeface="Wingdings" panose="05000000000000000000" pitchFamily="2" charset="2"/>
              </a:rPr>
              <a:t> 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  <a:ea typeface="AR MingtiM BIG-5"/>
              </a:rPr>
              <a:t>≡</a:t>
            </a:r>
            <a:r>
              <a:rPr lang="en-US" altLang="zh-TW" sz="2800" i="1" dirty="0">
                <a:latin typeface="Times New Roman" panose="02020603050405020304" pitchFamily="18" charset="0"/>
                <a:ea typeface="AR MingtiM BIG-5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  <a:ea typeface="AR MingtiM BIG-5"/>
              </a:rPr>
              <a:t> (mod </a:t>
            </a:r>
            <a:r>
              <a:rPr lang="en-US" altLang="zh-TW" sz="2800" i="1" dirty="0">
                <a:latin typeface="Times New Roman" panose="02020603050405020304" pitchFamily="18" charset="0"/>
                <a:ea typeface="AR MingtiM BIG-5"/>
              </a:rPr>
              <a:t>m</a:t>
            </a:r>
            <a:r>
              <a:rPr lang="en-US" altLang="zh-TW" sz="2800" dirty="0">
                <a:latin typeface="Times New Roman" panose="02020603050405020304" pitchFamily="18" charset="0"/>
                <a:ea typeface="AR MingtiM BIG-5"/>
              </a:rPr>
              <a:t>)</a:t>
            </a:r>
            <a:r>
              <a:rPr lang="en-US" altLang="zh-TW" sz="2800" dirty="0">
                <a:latin typeface="Arial" panose="020B0604020202020204" pitchFamily="34" charset="0"/>
                <a:ea typeface="AR MingtiM BIG-5"/>
              </a:rPr>
              <a:t> </a:t>
            </a:r>
            <a:r>
              <a:rPr lang="en-US" altLang="zh-TW" sz="2800" dirty="0">
                <a:latin typeface="Arial" panose="020B0604020202020204" pitchFamily="34" charset="0"/>
                <a:ea typeface="AR MingtiM BIG-5"/>
                <a:sym typeface="Symbol" panose="05050102010706020507" pitchFamily="18" charset="2"/>
              </a:rPr>
              <a:t></a:t>
            </a:r>
            <a:r>
              <a:rPr lang="en-US" altLang="zh-TW" sz="2800" dirty="0">
                <a:latin typeface="Arial" panose="020B0604020202020204" pitchFamily="34" charset="0"/>
                <a:ea typeface="AR MingtiM BIG-5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AR MingtiM BIG-5"/>
              </a:rPr>
              <a:t>(</a:t>
            </a:r>
            <a:r>
              <a:rPr lang="en-US" altLang="zh-TW" sz="2800" i="1" dirty="0">
                <a:latin typeface="Times New Roman" panose="02020603050405020304" pitchFamily="18" charset="0"/>
                <a:ea typeface="AR MingtiM BIG-5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  <a:ea typeface="AR MingtiM BIG-5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  <a:ea typeface="AR MingtiM BIG-5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  <a:ea typeface="AR MingtiM BIG-5"/>
              </a:rPr>
              <a:t>)</a:t>
            </a:r>
            <a:r>
              <a:rPr lang="en-US" altLang="zh-TW" sz="2800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</a:t>
            </a:r>
            <a:r>
              <a:rPr lang="en-US" altLang="zh-TW" sz="2800" i="1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R</a:t>
            </a:r>
            <a:r>
              <a:rPr lang="en-US" altLang="zh-TW" sz="2800" dirty="0">
                <a:latin typeface="Arial" panose="020B0604020202020204" pitchFamily="34" charset="0"/>
                <a:ea typeface="AR MingtiM BIG-5"/>
                <a:sym typeface="Symbol" panose="05050102010706020507" pitchFamily="18" charset="2"/>
              </a:rPr>
              <a:t>    </a:t>
            </a:r>
            <a:r>
              <a:rPr lang="en-US" altLang="zh-TW" sz="2800" b="1" dirty="0">
                <a:solidFill>
                  <a:srgbClr val="0066FF"/>
                </a:solidFill>
                <a:latin typeface="Arial" panose="020B0604020202020204" pitchFamily="34" charset="0"/>
                <a:ea typeface="AR MingtiM BIG-5"/>
                <a:sym typeface="Symbol" panose="05050102010706020507" pitchFamily="18" charset="2"/>
              </a:rPr>
              <a:t>reflexive</a:t>
            </a:r>
            <a:endParaRPr lang="en-US" altLang="zh-TW" sz="2800" b="1" dirty="0">
              <a:solidFill>
                <a:srgbClr val="0066FF"/>
              </a:solidFill>
              <a:latin typeface="Arial" panose="020B0604020202020204" pitchFamily="34" charset="0"/>
              <a:ea typeface="AR MingtiM BIG-5"/>
              <a:sym typeface="Symbol" panose="05050102010706020507" pitchFamily="18" charset="2"/>
            </a:endParaRPr>
          </a:p>
          <a:p>
            <a:r>
              <a:rPr lang="en-US" altLang="zh-TW" sz="2800" dirty="0">
                <a:latin typeface="Arial" panose="020B0604020202020204" pitchFamily="34" charset="0"/>
                <a:sym typeface="Wingdings" panose="05000000000000000000" pitchFamily="2" charset="2"/>
              </a:rPr>
              <a:t>     </a:t>
            </a:r>
            <a:r>
              <a:rPr lang="en-US" altLang="zh-TW" sz="2800" dirty="0">
                <a:latin typeface="Arial" panose="020B0604020202020204" pitchFamily="34" charset="0"/>
              </a:rPr>
              <a:t>If 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  <a:ea typeface="AR MingtiM BIG-5"/>
              </a:rPr>
              <a:t>≡</a:t>
            </a:r>
            <a:r>
              <a:rPr lang="en-US" altLang="zh-TW" sz="2800" i="1" dirty="0">
                <a:latin typeface="Times New Roman" panose="02020603050405020304" pitchFamily="18" charset="0"/>
                <a:ea typeface="AR MingtiM BIG-5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  <a:ea typeface="AR MingtiM BIG-5"/>
              </a:rPr>
              <a:t>(mod </a:t>
            </a:r>
            <a:r>
              <a:rPr lang="en-US" altLang="zh-TW" sz="2800" i="1" dirty="0">
                <a:latin typeface="Times New Roman" panose="02020603050405020304" pitchFamily="18" charset="0"/>
                <a:ea typeface="AR MingtiM BIG-5"/>
              </a:rPr>
              <a:t>m</a:t>
            </a:r>
            <a:r>
              <a:rPr lang="en-US" altLang="zh-TW" sz="2800" dirty="0">
                <a:latin typeface="Times New Roman" panose="02020603050405020304" pitchFamily="18" charset="0"/>
                <a:ea typeface="AR MingtiM BIG-5"/>
              </a:rPr>
              <a:t>),</a:t>
            </a:r>
            <a:r>
              <a:rPr lang="en-US" altLang="zh-TW" sz="2800" dirty="0">
                <a:latin typeface="Arial" panose="020B0604020202020204" pitchFamily="34" charset="0"/>
                <a:ea typeface="AR MingtiM BIG-5"/>
              </a:rPr>
              <a:t> then </a:t>
            </a:r>
            <a:r>
              <a:rPr lang="en-US" altLang="zh-TW" sz="2800" i="1" dirty="0">
                <a:latin typeface="Times New Roman" panose="02020603050405020304" pitchFamily="18" charset="0"/>
                <a:ea typeface="AR MingtiM BIG-5"/>
              </a:rPr>
              <a:t>a</a:t>
            </a:r>
            <a:r>
              <a:rPr lang="en-US" altLang="zh-TW" sz="2800" dirty="0">
                <a:latin typeface="Symbol" panose="05050102010706020507" pitchFamily="18" charset="2"/>
                <a:ea typeface="AR MingtiM BIG-5"/>
              </a:rPr>
              <a:t>-</a:t>
            </a:r>
            <a:r>
              <a:rPr lang="en-US" altLang="zh-TW" sz="2800" i="1" dirty="0">
                <a:latin typeface="Times New Roman" panose="02020603050405020304" pitchFamily="18" charset="0"/>
                <a:ea typeface="AR MingtiM BIG-5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  <a:ea typeface="AR MingtiM BIG-5"/>
              </a:rPr>
              <a:t>=</a:t>
            </a:r>
            <a:r>
              <a:rPr lang="en-US" altLang="zh-TW" sz="2800" i="1" dirty="0">
                <a:latin typeface="Times New Roman" panose="02020603050405020304" pitchFamily="18" charset="0"/>
                <a:ea typeface="AR MingtiM BIG-5"/>
              </a:rPr>
              <a:t>km</a:t>
            </a:r>
            <a:r>
              <a:rPr lang="en-US" altLang="zh-TW" sz="2800" dirty="0">
                <a:latin typeface="Times New Roman" panose="02020603050405020304" pitchFamily="18" charset="0"/>
                <a:ea typeface="AR MingtiM BIG-5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  <a:ea typeface="AR MingtiM BIG-5"/>
              </a:rPr>
              <a:t>k</a:t>
            </a:r>
            <a:r>
              <a:rPr lang="en-US" altLang="zh-TW" sz="2800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</a:t>
            </a:r>
            <a:r>
              <a:rPr lang="en-US" altLang="zh-TW" sz="2800" b="1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Z</a:t>
            </a:r>
            <a:endParaRPr lang="en-US" altLang="zh-TW" sz="2800" b="1" dirty="0">
              <a:latin typeface="Times New Roman" panose="02020603050405020304" pitchFamily="18" charset="0"/>
              <a:ea typeface="AR MingtiM BIG-5"/>
              <a:sym typeface="Symbol" panose="05050102010706020507" pitchFamily="18" charset="2"/>
            </a:endParaRPr>
          </a:p>
          <a:p>
            <a:r>
              <a:rPr lang="en-US" altLang="zh-TW" sz="2800" dirty="0">
                <a:latin typeface="Arial" panose="020B0604020202020204" pitchFamily="34" charset="0"/>
                <a:ea typeface="AR MingtiM BIG-5"/>
                <a:sym typeface="Symbol" panose="05050102010706020507" pitchFamily="18" charset="2"/>
              </a:rPr>
              <a:t>       </a:t>
            </a:r>
            <a:r>
              <a:rPr lang="en-US" altLang="zh-TW" sz="2800" i="1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b</a:t>
            </a:r>
            <a:r>
              <a:rPr lang="en-US" altLang="zh-TW" sz="2800" dirty="0">
                <a:latin typeface="Symbol" panose="05050102010706020507" pitchFamily="18" charset="2"/>
                <a:ea typeface="AR MingtiM BIG-5"/>
                <a:sym typeface="Symbol" panose="05050102010706020507" pitchFamily="18" charset="2"/>
              </a:rPr>
              <a:t>-</a:t>
            </a:r>
            <a:r>
              <a:rPr lang="en-US" altLang="zh-TW" sz="2800" i="1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= (</a:t>
            </a:r>
            <a:r>
              <a:rPr lang="en-US" altLang="zh-TW" sz="2800" dirty="0">
                <a:latin typeface="Symbol" panose="05050102010706020507" pitchFamily="18" charset="2"/>
                <a:ea typeface="AR MingtiM BIG-5"/>
                <a:sym typeface="Symbol" panose="05050102010706020507" pitchFamily="18" charset="2"/>
              </a:rPr>
              <a:t>-</a:t>
            </a:r>
            <a:r>
              <a:rPr lang="en-US" altLang="zh-TW" sz="2800" i="1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k</a:t>
            </a:r>
            <a:r>
              <a:rPr lang="en-US" altLang="zh-TW" sz="2800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)</a:t>
            </a:r>
            <a:r>
              <a:rPr lang="en-US" altLang="zh-TW" sz="2800" i="1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m</a:t>
            </a:r>
            <a:r>
              <a:rPr lang="en-US" altLang="zh-TW" sz="2800" dirty="0">
                <a:latin typeface="Arial" panose="020B0604020202020204" pitchFamily="34" charset="0"/>
                <a:ea typeface="AR MingtiM BIG-5"/>
                <a:sym typeface="Symbol" panose="05050102010706020507" pitchFamily="18" charset="2"/>
              </a:rPr>
              <a:t>  </a:t>
            </a:r>
            <a:r>
              <a:rPr lang="en-US" altLang="zh-TW" sz="2800" i="1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≡</a:t>
            </a:r>
            <a:r>
              <a:rPr lang="en-US" altLang="zh-TW" sz="2800" i="1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 (mod </a:t>
            </a:r>
            <a:r>
              <a:rPr lang="en-US" altLang="zh-TW" sz="2800" i="1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m</a:t>
            </a:r>
            <a:r>
              <a:rPr lang="en-US" altLang="zh-TW" sz="2800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)</a:t>
            </a:r>
            <a:r>
              <a:rPr lang="en-US" altLang="zh-TW" sz="2800" dirty="0">
                <a:latin typeface="Arial" panose="020B0604020202020204" pitchFamily="34" charset="0"/>
                <a:ea typeface="AR MingtiM BIG-5"/>
                <a:sym typeface="Symbol" panose="05050102010706020507" pitchFamily="18" charset="2"/>
              </a:rPr>
              <a:t>  </a:t>
            </a:r>
            <a:r>
              <a:rPr lang="en-US" altLang="zh-TW" sz="2800" b="1" dirty="0">
                <a:solidFill>
                  <a:srgbClr val="0066FF"/>
                </a:solidFill>
                <a:latin typeface="Arial" panose="020B0604020202020204" pitchFamily="34" charset="0"/>
                <a:ea typeface="AR MingtiM BIG-5"/>
                <a:sym typeface="Symbol" panose="05050102010706020507" pitchFamily="18" charset="2"/>
              </a:rPr>
              <a:t>symmetric</a:t>
            </a:r>
            <a:endParaRPr lang="en-US" altLang="zh-TW" sz="2800" b="1" dirty="0">
              <a:solidFill>
                <a:srgbClr val="0066FF"/>
              </a:solidFill>
              <a:latin typeface="Arial" panose="020B0604020202020204" pitchFamily="34" charset="0"/>
              <a:ea typeface="AR MingtiM BIG-5"/>
              <a:sym typeface="Symbol" panose="05050102010706020507" pitchFamily="18" charset="2"/>
            </a:endParaRPr>
          </a:p>
          <a:p>
            <a:r>
              <a:rPr lang="en-US" altLang="zh-TW" sz="2800" dirty="0">
                <a:latin typeface="Arial" panose="020B0604020202020204" pitchFamily="34" charset="0"/>
                <a:sym typeface="Wingdings" panose="05000000000000000000" pitchFamily="2" charset="2"/>
              </a:rPr>
              <a:t>     </a:t>
            </a:r>
            <a:r>
              <a:rPr lang="en-US" altLang="zh-TW" sz="2800" dirty="0">
                <a:latin typeface="Arial" panose="020B0604020202020204" pitchFamily="34" charset="0"/>
              </a:rPr>
              <a:t>If 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  <a:ea typeface="AR MingtiM BIG-5"/>
              </a:rPr>
              <a:t>≡</a:t>
            </a:r>
            <a:r>
              <a:rPr lang="en-US" altLang="zh-TW" sz="2800" i="1" dirty="0">
                <a:latin typeface="Times New Roman" panose="02020603050405020304" pitchFamily="18" charset="0"/>
                <a:ea typeface="AR MingtiM BIG-5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  <a:ea typeface="AR MingtiM BIG-5"/>
              </a:rPr>
              <a:t>(mod </a:t>
            </a:r>
            <a:r>
              <a:rPr lang="en-US" altLang="zh-TW" sz="2800" i="1" dirty="0">
                <a:latin typeface="Times New Roman" panose="02020603050405020304" pitchFamily="18" charset="0"/>
                <a:ea typeface="AR MingtiM BIG-5"/>
              </a:rPr>
              <a:t>m</a:t>
            </a:r>
            <a:r>
              <a:rPr lang="en-US" altLang="zh-TW" sz="2800" dirty="0">
                <a:latin typeface="Times New Roman" panose="02020603050405020304" pitchFamily="18" charset="0"/>
                <a:ea typeface="AR MingtiM BIG-5"/>
              </a:rPr>
              <a:t>), </a:t>
            </a:r>
            <a:r>
              <a:rPr lang="en-US" altLang="zh-TW" sz="2800" i="1" dirty="0">
                <a:latin typeface="Times New Roman" panose="02020603050405020304" pitchFamily="18" charset="0"/>
                <a:ea typeface="AR MingtiM BIG-5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  <a:ea typeface="AR MingtiM BIG-5"/>
              </a:rPr>
              <a:t>≡</a:t>
            </a:r>
            <a:r>
              <a:rPr lang="en-US" altLang="zh-TW" sz="2800" i="1" dirty="0">
                <a:latin typeface="Times New Roman" panose="02020603050405020304" pitchFamily="18" charset="0"/>
                <a:ea typeface="AR MingtiM BIG-5"/>
              </a:rPr>
              <a:t>c</a:t>
            </a:r>
            <a:r>
              <a:rPr lang="en-US" altLang="zh-TW" sz="2800" dirty="0">
                <a:latin typeface="Times New Roman" panose="02020603050405020304" pitchFamily="18" charset="0"/>
                <a:ea typeface="AR MingtiM BIG-5"/>
              </a:rPr>
              <a:t>(mod </a:t>
            </a:r>
            <a:r>
              <a:rPr lang="en-US" altLang="zh-TW" sz="2800" i="1" dirty="0">
                <a:latin typeface="Times New Roman" panose="02020603050405020304" pitchFamily="18" charset="0"/>
                <a:ea typeface="AR MingtiM BIG-5"/>
              </a:rPr>
              <a:t>m</a:t>
            </a:r>
            <a:r>
              <a:rPr lang="en-US" altLang="zh-TW" sz="2800" dirty="0">
                <a:latin typeface="Times New Roman" panose="02020603050405020304" pitchFamily="18" charset="0"/>
                <a:ea typeface="AR MingtiM BIG-5"/>
              </a:rPr>
              <a:t>)</a:t>
            </a:r>
            <a:endParaRPr lang="en-US" altLang="zh-TW" sz="2800" dirty="0">
              <a:latin typeface="Times New Roman" panose="02020603050405020304" pitchFamily="18" charset="0"/>
              <a:ea typeface="AR MingtiM BIG-5"/>
            </a:endParaRPr>
          </a:p>
          <a:p>
            <a:r>
              <a:rPr lang="en-US" altLang="zh-TW" sz="2800" dirty="0">
                <a:latin typeface="Arial" panose="020B0604020202020204" pitchFamily="34" charset="0"/>
                <a:ea typeface="AR MingtiM BIG-5"/>
              </a:rPr>
              <a:t>        then </a:t>
            </a:r>
            <a:r>
              <a:rPr lang="en-US" altLang="zh-TW" sz="2800" i="1" dirty="0">
                <a:latin typeface="Times New Roman" panose="02020603050405020304" pitchFamily="18" charset="0"/>
                <a:ea typeface="AR MingtiM BIG-5"/>
              </a:rPr>
              <a:t>a</a:t>
            </a:r>
            <a:r>
              <a:rPr lang="en-US" altLang="zh-TW" sz="2800" dirty="0">
                <a:latin typeface="Symbol" panose="05050102010706020507" pitchFamily="18" charset="2"/>
                <a:ea typeface="AR MingtiM BIG-5"/>
              </a:rPr>
              <a:t>-</a:t>
            </a:r>
            <a:r>
              <a:rPr lang="en-US" altLang="zh-TW" sz="2800" i="1" dirty="0">
                <a:latin typeface="Times New Roman" panose="02020603050405020304" pitchFamily="18" charset="0"/>
                <a:ea typeface="AR MingtiM BIG-5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  <a:ea typeface="AR MingtiM BIG-5"/>
              </a:rPr>
              <a:t>=</a:t>
            </a:r>
            <a:r>
              <a:rPr lang="en-US" altLang="zh-TW" sz="2800" i="1" dirty="0">
                <a:latin typeface="Times New Roman" panose="02020603050405020304" pitchFamily="18" charset="0"/>
                <a:ea typeface="AR MingtiM BIG-5"/>
              </a:rPr>
              <a:t>km</a:t>
            </a:r>
            <a:r>
              <a:rPr lang="en-US" altLang="zh-TW" sz="2800" dirty="0">
                <a:latin typeface="Times New Roman" panose="02020603050405020304" pitchFamily="18" charset="0"/>
                <a:ea typeface="AR MingtiM BIG-5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  <a:ea typeface="AR MingtiM BIG-5"/>
              </a:rPr>
              <a:t>b</a:t>
            </a:r>
            <a:r>
              <a:rPr lang="en-US" altLang="zh-TW" sz="2800" dirty="0">
                <a:latin typeface="Symbol" panose="05050102010706020507" pitchFamily="18" charset="2"/>
                <a:ea typeface="AR MingtiM BIG-5"/>
              </a:rPr>
              <a:t>-</a:t>
            </a:r>
            <a:r>
              <a:rPr lang="en-US" altLang="zh-TW" sz="2800" i="1" dirty="0">
                <a:latin typeface="Times New Roman" panose="02020603050405020304" pitchFamily="18" charset="0"/>
                <a:ea typeface="AR MingtiM BIG-5"/>
              </a:rPr>
              <a:t>c</a:t>
            </a:r>
            <a:r>
              <a:rPr lang="en-US" altLang="zh-TW" sz="2800" dirty="0">
                <a:latin typeface="Times New Roman" panose="02020603050405020304" pitchFamily="18" charset="0"/>
                <a:ea typeface="AR MingtiM BIG-5"/>
              </a:rPr>
              <a:t>=</a:t>
            </a:r>
            <a:r>
              <a:rPr lang="en-US" altLang="zh-TW" sz="2800" i="1" dirty="0">
                <a:latin typeface="Times New Roman" panose="02020603050405020304" pitchFamily="18" charset="0"/>
                <a:ea typeface="AR MingtiM BIG-5"/>
              </a:rPr>
              <a:t>lm</a:t>
            </a:r>
            <a:endParaRPr lang="en-US" altLang="zh-TW" sz="2800" i="1" dirty="0">
              <a:latin typeface="Times New Roman" panose="02020603050405020304" pitchFamily="18" charset="0"/>
              <a:ea typeface="AR MingtiM BIG-5"/>
            </a:endParaRPr>
          </a:p>
          <a:p>
            <a:r>
              <a:rPr lang="en-US" altLang="zh-TW" sz="2800" dirty="0">
                <a:latin typeface="Arial" panose="020B0604020202020204" pitchFamily="34" charset="0"/>
                <a:ea typeface="AR MingtiM BIG-5"/>
                <a:sym typeface="Symbol" panose="05050102010706020507" pitchFamily="18" charset="2"/>
              </a:rPr>
              <a:t>       </a:t>
            </a:r>
            <a:r>
              <a:rPr lang="en-US" altLang="zh-TW" sz="2800" i="1" dirty="0">
                <a:latin typeface="Times New Roman" panose="02020603050405020304" pitchFamily="18" charset="0"/>
                <a:ea typeface="AR MingtiM BIG-5"/>
              </a:rPr>
              <a:t>a</a:t>
            </a:r>
            <a:r>
              <a:rPr lang="en-US" altLang="zh-TW" sz="2800" dirty="0">
                <a:latin typeface="Symbol" panose="05050102010706020507" pitchFamily="18" charset="2"/>
                <a:ea typeface="AR MingtiM BIG-5"/>
              </a:rPr>
              <a:t>-</a:t>
            </a:r>
            <a:r>
              <a:rPr lang="en-US" altLang="zh-TW" sz="2800" i="1" dirty="0">
                <a:latin typeface="Times New Roman" panose="02020603050405020304" pitchFamily="18" charset="0"/>
                <a:ea typeface="AR MingtiM BIG-5"/>
              </a:rPr>
              <a:t>c</a:t>
            </a:r>
            <a:r>
              <a:rPr lang="en-US" altLang="zh-TW" sz="2800" dirty="0">
                <a:latin typeface="Times New Roman" panose="02020603050405020304" pitchFamily="18" charset="0"/>
                <a:ea typeface="AR MingtiM BIG-5"/>
              </a:rPr>
              <a:t>=(</a:t>
            </a:r>
            <a:r>
              <a:rPr lang="en-US" altLang="zh-TW" sz="2800" i="1" dirty="0">
                <a:latin typeface="Times New Roman" panose="02020603050405020304" pitchFamily="18" charset="0"/>
                <a:ea typeface="AR MingtiM BIG-5"/>
              </a:rPr>
              <a:t>k</a:t>
            </a:r>
            <a:r>
              <a:rPr lang="en-US" altLang="zh-TW" sz="2800" dirty="0">
                <a:latin typeface="Times New Roman" panose="02020603050405020304" pitchFamily="18" charset="0"/>
                <a:ea typeface="AR MingtiM BIG-5"/>
              </a:rPr>
              <a:t>+</a:t>
            </a:r>
            <a:r>
              <a:rPr lang="en-US" altLang="zh-TW" sz="2800" i="1" dirty="0">
                <a:latin typeface="Times New Roman" panose="02020603050405020304" pitchFamily="18" charset="0"/>
                <a:ea typeface="AR MingtiM BIG-5"/>
              </a:rPr>
              <a:t>l</a:t>
            </a:r>
            <a:r>
              <a:rPr lang="en-US" altLang="zh-TW" sz="2800" dirty="0">
                <a:latin typeface="Times New Roman" panose="02020603050405020304" pitchFamily="18" charset="0"/>
                <a:ea typeface="AR MingtiM BIG-5"/>
              </a:rPr>
              <a:t>)</a:t>
            </a:r>
            <a:r>
              <a:rPr lang="en-US" altLang="zh-TW" sz="2800" i="1" dirty="0">
                <a:latin typeface="Times New Roman" panose="02020603050405020304" pitchFamily="18" charset="0"/>
                <a:ea typeface="AR MingtiM BIG-5"/>
              </a:rPr>
              <a:t>m</a:t>
            </a:r>
            <a:r>
              <a:rPr lang="en-US" altLang="zh-TW" sz="2800" dirty="0">
                <a:latin typeface="Arial" panose="020B0604020202020204" pitchFamily="34" charset="0"/>
                <a:ea typeface="AR MingtiM BIG-5"/>
              </a:rPr>
              <a:t> </a:t>
            </a:r>
            <a:r>
              <a:rPr lang="en-US" altLang="zh-TW" sz="2800" dirty="0">
                <a:latin typeface="Arial" panose="020B0604020202020204" pitchFamily="34" charset="0"/>
                <a:ea typeface="AR MingtiM BIG-5"/>
                <a:sym typeface="Symbol" panose="05050102010706020507" pitchFamily="18" charset="2"/>
              </a:rPr>
              <a:t> </a:t>
            </a:r>
            <a:r>
              <a:rPr lang="en-US" altLang="zh-TW" sz="2800" i="1" dirty="0">
                <a:latin typeface="Times New Roman" panose="02020603050405020304" pitchFamily="18" charset="0"/>
                <a:ea typeface="AR MingtiM BIG-5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  <a:ea typeface="AR MingtiM BIG-5"/>
              </a:rPr>
              <a:t>≡</a:t>
            </a:r>
            <a:r>
              <a:rPr lang="en-US" altLang="zh-TW" sz="2800" i="1" dirty="0">
                <a:latin typeface="Times New Roman" panose="02020603050405020304" pitchFamily="18" charset="0"/>
                <a:ea typeface="AR MingtiM BIG-5"/>
              </a:rPr>
              <a:t>c</a:t>
            </a:r>
            <a:r>
              <a:rPr lang="en-US" altLang="zh-TW" sz="2800" dirty="0">
                <a:latin typeface="Times New Roman" panose="02020603050405020304" pitchFamily="18" charset="0"/>
                <a:ea typeface="AR MingtiM BIG-5"/>
              </a:rPr>
              <a:t>(mod </a:t>
            </a:r>
            <a:r>
              <a:rPr lang="en-US" altLang="zh-TW" sz="2800" i="1" dirty="0">
                <a:latin typeface="Times New Roman" panose="02020603050405020304" pitchFamily="18" charset="0"/>
                <a:ea typeface="AR MingtiM BIG-5"/>
              </a:rPr>
              <a:t>m</a:t>
            </a:r>
            <a:r>
              <a:rPr lang="en-US" altLang="zh-TW" sz="2800" dirty="0">
                <a:latin typeface="Times New Roman" panose="02020603050405020304" pitchFamily="18" charset="0"/>
                <a:ea typeface="AR MingtiM BIG-5"/>
              </a:rPr>
              <a:t>)</a:t>
            </a:r>
            <a:r>
              <a:rPr lang="en-US" altLang="zh-TW" sz="2800" dirty="0">
                <a:latin typeface="Arial" panose="020B0604020202020204" pitchFamily="34" charset="0"/>
                <a:ea typeface="AR MingtiM BIG-5"/>
              </a:rPr>
              <a:t>   </a:t>
            </a:r>
            <a:r>
              <a:rPr lang="en-US" altLang="zh-TW" sz="2800" dirty="0">
                <a:latin typeface="Arial" panose="020B0604020202020204" pitchFamily="34" charset="0"/>
                <a:ea typeface="AR MingtiM BIG-5"/>
                <a:sym typeface="Symbol" panose="05050102010706020507" pitchFamily="18" charset="2"/>
              </a:rPr>
              <a:t> </a:t>
            </a:r>
            <a:r>
              <a:rPr lang="en-US" altLang="zh-TW" sz="2800" b="1" dirty="0">
                <a:solidFill>
                  <a:srgbClr val="0066FF"/>
                </a:solidFill>
                <a:latin typeface="Arial" panose="020B0604020202020204" pitchFamily="34" charset="0"/>
                <a:ea typeface="AR MingtiM BIG-5"/>
              </a:rPr>
              <a:t>transitive</a:t>
            </a:r>
            <a:endParaRPr lang="en-US" altLang="zh-TW" sz="2800" b="1" dirty="0">
              <a:solidFill>
                <a:srgbClr val="0066FF"/>
              </a:solidFill>
              <a:latin typeface="Arial" panose="020B0604020202020204" pitchFamily="34" charset="0"/>
              <a:ea typeface="AR MingtiM BIG-5"/>
            </a:endParaRPr>
          </a:p>
          <a:p>
            <a:pPr>
              <a:buFont typeface="Symbol" panose="05050102010706020507" pitchFamily="18" charset="2"/>
            </a:pP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∴ 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 is an equivalence relation.</a:t>
            </a:r>
            <a:endParaRPr lang="en-US" altLang="zh-TW" sz="2800" dirty="0">
              <a:latin typeface="Times New Roman" panose="02020603050405020304" pitchFamily="18" charset="0"/>
              <a:ea typeface="AR MingtiM BIG-5"/>
            </a:endParaRPr>
          </a:p>
        </p:txBody>
      </p:sp>
      <p:sp>
        <p:nvSpPr>
          <p:cNvPr id="82958" name="Text Box 14"/>
          <p:cNvSpPr txBox="1"/>
          <p:nvPr/>
        </p:nvSpPr>
        <p:spPr>
          <a:xfrm>
            <a:off x="0" y="3124200"/>
            <a:ext cx="9540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Sol :</a:t>
            </a:r>
            <a:endParaRPr lang="en-US" altLang="zh-TW" sz="2800" b="1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45062" name="Text Box 4"/>
          <p:cNvSpPr txBox="1"/>
          <p:nvPr/>
        </p:nvSpPr>
        <p:spPr>
          <a:xfrm>
            <a:off x="1447800" y="2438400"/>
            <a:ext cx="7561263" cy="466725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rgbClr val="00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( </a:t>
            </a:r>
            <a:r>
              <a:rPr lang="en-US" altLang="zh-TW" sz="2400" i="1" dirty="0">
                <a:latin typeface="Times New Roman" panose="02020603050405020304" pitchFamily="18" charset="0"/>
              </a:rPr>
              <a:t>a</a:t>
            </a:r>
            <a:r>
              <a:rPr lang="en-US" altLang="zh-TW" sz="2400" dirty="0">
                <a:latin typeface="Arial" panose="020B0604020202020204" pitchFamily="34" charset="0"/>
              </a:rPr>
              <a:t> is congruent to </a:t>
            </a:r>
            <a:r>
              <a:rPr lang="en-US" altLang="zh-TW" sz="2400" i="1" dirty="0">
                <a:latin typeface="Times New Roman" panose="02020603050405020304" pitchFamily="18" charset="0"/>
              </a:rPr>
              <a:t>b</a:t>
            </a:r>
            <a:r>
              <a:rPr lang="en-US" altLang="zh-TW" sz="2400" dirty="0">
                <a:latin typeface="Arial" panose="020B0604020202020204" pitchFamily="34" charset="0"/>
              </a:rPr>
              <a:t> modulo </a:t>
            </a:r>
            <a:r>
              <a:rPr lang="en-US" altLang="zh-TW" sz="2400" i="1" dirty="0">
                <a:latin typeface="Times New Roman" panose="02020603050405020304" pitchFamily="18" charset="0"/>
              </a:rPr>
              <a:t>m</a:t>
            </a:r>
            <a:r>
              <a:rPr lang="en-US" altLang="zh-TW" sz="2400" dirty="0">
                <a:latin typeface="Arial" panose="020B0604020202020204" pitchFamily="34" charset="0"/>
              </a:rPr>
              <a:t>, </a:t>
            </a:r>
            <a:r>
              <a:rPr lang="en-US" altLang="zh-TW" sz="2400" i="1" dirty="0">
                <a:latin typeface="Times New Roman" panose="02020603050405020304" pitchFamily="18" charset="0"/>
              </a:rPr>
              <a:t>a</a:t>
            </a:r>
            <a:r>
              <a:rPr lang="en-US" altLang="zh-TW" sz="2400" dirty="0">
                <a:latin typeface="Arial" panose="020B0604020202020204" pitchFamily="34" charset="0"/>
              </a:rPr>
              <a:t> </a:t>
            </a:r>
            <a:r>
              <a:rPr lang="zh-TW" altLang="en-US" sz="2400" dirty="0">
                <a:latin typeface="Arial" panose="020B0604020202020204" pitchFamily="34" charset="0"/>
              </a:rPr>
              <a:t>与</a:t>
            </a:r>
            <a:r>
              <a:rPr lang="en-US" altLang="zh-TW" sz="2400" i="1" dirty="0">
                <a:latin typeface="Times New Roman" panose="02020603050405020304" pitchFamily="18" charset="0"/>
              </a:rPr>
              <a:t>b</a:t>
            </a:r>
            <a:r>
              <a:rPr lang="zh-TW" altLang="en-US" sz="2400" dirty="0">
                <a:latin typeface="Arial" panose="020B0604020202020204" pitchFamily="34" charset="0"/>
              </a:rPr>
              <a:t>除以</a:t>
            </a:r>
            <a:r>
              <a:rPr lang="en-US" altLang="zh-TW" sz="2400" i="1" dirty="0">
                <a:latin typeface="Times New Roman" panose="02020603050405020304" pitchFamily="18" charset="0"/>
              </a:rPr>
              <a:t>m</a:t>
            </a:r>
            <a:r>
              <a:rPr lang="zh-TW" altLang="en-US" sz="2400" dirty="0">
                <a:latin typeface="Arial" panose="020B0604020202020204" pitchFamily="34" charset="0"/>
              </a:rPr>
              <a:t>后余数相等</a:t>
            </a:r>
            <a:r>
              <a:rPr lang="en-US" altLang="zh-TW" sz="2400" dirty="0">
                <a:latin typeface="Arial" panose="020B0604020202020204" pitchFamily="34" charset="0"/>
              </a:rPr>
              <a:t>)</a:t>
            </a:r>
            <a:endParaRPr lang="en-US" altLang="zh-TW" sz="2400" dirty="0">
              <a:latin typeface="Arial" panose="020B0604020202020204" pitchFamily="34" charset="0"/>
            </a:endParaRPr>
          </a:p>
        </p:txBody>
      </p:sp>
      <p:sp>
        <p:nvSpPr>
          <p:cNvPr id="45063" name="Line 18"/>
          <p:cNvSpPr/>
          <p:nvPr/>
        </p:nvSpPr>
        <p:spPr>
          <a:xfrm flipH="1" flipV="1">
            <a:off x="2590800" y="1905000"/>
            <a:ext cx="1524000" cy="76200"/>
          </a:xfrm>
          <a:prstGeom prst="line">
            <a:avLst/>
          </a:prstGeom>
          <a:ln w="28575" cap="flat" cmpd="sng">
            <a:solidFill>
              <a:srgbClr val="0066FF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45064" name="Line 19"/>
          <p:cNvSpPr/>
          <p:nvPr/>
        </p:nvSpPr>
        <p:spPr>
          <a:xfrm>
            <a:off x="4114800" y="1981200"/>
            <a:ext cx="0" cy="457200"/>
          </a:xfrm>
          <a:prstGeom prst="line">
            <a:avLst/>
          </a:prstGeom>
          <a:ln w="28575" cap="flat" cmpd="sng">
            <a:solidFill>
              <a:srgbClr val="0066FF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51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51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>
                                            <p:txEl>
                                              <p:charRg st="42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951">
                                            <p:txEl>
                                              <p:charRg st="42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951">
                                            <p:txEl>
                                              <p:charRg st="42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>
                                            <p:txEl>
                                              <p:charRg st="82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951">
                                            <p:txEl>
                                              <p:charRg st="82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951">
                                            <p:txEl>
                                              <p:charRg st="82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>
                                            <p:txEl>
                                              <p:charRg st="120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2951">
                                            <p:txEl>
                                              <p:charRg st="120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2951">
                                            <p:txEl>
                                              <p:charRg st="120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>
                                            <p:txEl>
                                              <p:charRg st="165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2951">
                                            <p:txEl>
                                              <p:charRg st="165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2951">
                                            <p:txEl>
                                              <p:charRg st="165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>
                                            <p:txEl>
                                              <p:charRg st="197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2951">
                                            <p:txEl>
                                              <p:charRg st="197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2951">
                                            <p:txEl>
                                              <p:charRg st="197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>
                                            <p:txEl>
                                              <p:charRg st="225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951">
                                            <p:txEl>
                                              <p:charRg st="225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951">
                                            <p:txEl>
                                              <p:charRg st="225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>
                                            <p:txEl>
                                              <p:charRg st="272" end="3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2951">
                                            <p:txEl>
                                              <p:charRg st="272" end="3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2951">
                                            <p:txEl>
                                              <p:charRg st="272" end="3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投影片編號版面配置區 4"/>
          <p:cNvSpPr txBox="1">
            <a:spLocks noGrp="1"/>
          </p:cNvSpPr>
          <p:nvPr/>
        </p:nvSpPr>
        <p:spPr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r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46083" name="Text Box 5"/>
          <p:cNvSpPr txBox="1"/>
          <p:nvPr/>
        </p:nvSpPr>
        <p:spPr>
          <a:xfrm>
            <a:off x="228600" y="685800"/>
            <a:ext cx="8915400" cy="2227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Example 4.</a:t>
            </a:r>
            <a:r>
              <a:rPr lang="en-US" altLang="zh-TW" sz="2800" dirty="0">
                <a:latin typeface="Arial" panose="020B0604020202020204" pitchFamily="34" charset="0"/>
              </a:rPr>
              <a:t> </a:t>
            </a:r>
            <a:endParaRPr lang="en-US" altLang="zh-TW" sz="2800" dirty="0">
              <a:latin typeface="Arial" panose="020B0604020202020204" pitchFamily="34" charset="0"/>
            </a:endParaRPr>
          </a:p>
          <a:p>
            <a:r>
              <a:rPr lang="en-US" altLang="zh-TW" sz="2800" dirty="0">
                <a:latin typeface="Arial" panose="020B0604020202020204" pitchFamily="34" charset="0"/>
              </a:rPr>
              <a:t>    Let </a:t>
            </a:r>
            <a:r>
              <a:rPr lang="en-US" altLang="zh-TW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l</a:t>
            </a:r>
            <a:r>
              <a:rPr lang="en-US" altLang="zh-TW" sz="2800" dirty="0">
                <a:latin typeface="Times New Roman" panose="02020603050405020304" pitchFamily="18" charset="0"/>
              </a:rPr>
              <a:t>(</a:t>
            </a:r>
            <a:r>
              <a:rPr lang="en-US" altLang="zh-TW" sz="2800" i="1" dirty="0">
                <a:latin typeface="Times New Roman" panose="02020603050405020304" pitchFamily="18" charset="0"/>
              </a:rPr>
              <a:t>x</a:t>
            </a:r>
            <a:r>
              <a:rPr lang="en-US" altLang="zh-TW" sz="2800" dirty="0">
                <a:latin typeface="Times New Roman" panose="02020603050405020304" pitchFamily="18" charset="0"/>
              </a:rPr>
              <a:t>)</a:t>
            </a:r>
            <a:r>
              <a:rPr lang="en-US" altLang="zh-TW" sz="2800" dirty="0">
                <a:latin typeface="Arial" panose="020B0604020202020204" pitchFamily="34" charset="0"/>
              </a:rPr>
              <a:t> denote the length of the string </a:t>
            </a:r>
            <a:r>
              <a:rPr lang="en-US" altLang="zh-TW" sz="2800" i="1" dirty="0">
                <a:latin typeface="Times New Roman" panose="02020603050405020304" pitchFamily="18" charset="0"/>
              </a:rPr>
              <a:t>x</a:t>
            </a:r>
            <a:r>
              <a:rPr lang="en-US" altLang="zh-TW" sz="2800" dirty="0">
                <a:latin typeface="Arial" panose="020B0604020202020204" pitchFamily="34" charset="0"/>
              </a:rPr>
              <a:t>.</a:t>
            </a:r>
            <a:endParaRPr lang="en-US" altLang="zh-TW" sz="2800" dirty="0">
              <a:latin typeface="Arial" panose="020B0604020202020204" pitchFamily="34" charset="0"/>
            </a:endParaRPr>
          </a:p>
          <a:p>
            <a:r>
              <a:rPr lang="en-US" altLang="zh-TW" sz="2800" dirty="0">
                <a:latin typeface="Arial" panose="020B0604020202020204" pitchFamily="34" charset="0"/>
              </a:rPr>
              <a:t>    Suppose that the relation</a:t>
            </a:r>
            <a:endParaRPr lang="en-US" altLang="zh-TW" sz="2800" dirty="0">
              <a:latin typeface="Arial" panose="020B0604020202020204" pitchFamily="34" charset="0"/>
            </a:endParaRPr>
          </a:p>
          <a:p>
            <a:r>
              <a:rPr lang="en-US" altLang="zh-TW" sz="2800" dirty="0">
                <a:latin typeface="Arial" panose="020B0604020202020204" pitchFamily="34" charset="0"/>
              </a:rPr>
              <a:t>    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dirty="0">
                <a:latin typeface="Times New Roman" panose="02020603050405020304" pitchFamily="18" charset="0"/>
              </a:rPr>
              <a:t>={(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</a:rPr>
              <a:t>,</a:t>
            </a:r>
            <a:r>
              <a:rPr lang="en-US" altLang="zh-TW" sz="2800" i="1" dirty="0">
                <a:latin typeface="Times New Roman" panose="02020603050405020304" pitchFamily="18" charset="0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</a:rPr>
              <a:t>) | </a:t>
            </a:r>
            <a:r>
              <a:rPr lang="en-US" altLang="zh-TW" sz="2800" i="1" dirty="0">
                <a:latin typeface="Times New Roman" panose="02020603050405020304" pitchFamily="18" charset="0"/>
              </a:rPr>
              <a:t>l</a:t>
            </a:r>
            <a:r>
              <a:rPr lang="en-US" altLang="zh-TW" sz="2800" dirty="0">
                <a:latin typeface="Times New Roman" panose="02020603050405020304" pitchFamily="18" charset="0"/>
              </a:rPr>
              <a:t>(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</a:rPr>
              <a:t>)=</a:t>
            </a:r>
            <a:r>
              <a:rPr lang="en-US" altLang="zh-TW" sz="2800" i="1" dirty="0">
                <a:latin typeface="Times New Roman" panose="02020603050405020304" pitchFamily="18" charset="0"/>
              </a:rPr>
              <a:t>l</a:t>
            </a:r>
            <a:r>
              <a:rPr lang="en-US" altLang="zh-TW" sz="2800" dirty="0">
                <a:latin typeface="Times New Roman" panose="02020603050405020304" pitchFamily="18" charset="0"/>
              </a:rPr>
              <a:t>(</a:t>
            </a:r>
            <a:r>
              <a:rPr lang="en-US" altLang="zh-TW" sz="2800" i="1" dirty="0">
                <a:latin typeface="Times New Roman" panose="02020603050405020304" pitchFamily="18" charset="0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</a:rPr>
              <a:t>), 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</a:rPr>
              <a:t>,</a:t>
            </a:r>
            <a:r>
              <a:rPr lang="en-US" altLang="zh-TW" sz="2800" i="1" dirty="0">
                <a:latin typeface="Times New Roman" panose="02020603050405020304" pitchFamily="18" charset="0"/>
              </a:rPr>
              <a:t>b</a:t>
            </a:r>
            <a:r>
              <a:rPr lang="en-US" altLang="zh-TW" sz="2800" dirty="0">
                <a:latin typeface="Arial" panose="020B0604020202020204" pitchFamily="34" charset="0"/>
              </a:rPr>
              <a:t> are strings of English letters }</a:t>
            </a:r>
            <a:endParaRPr lang="en-US" altLang="zh-TW" sz="2800" dirty="0">
              <a:latin typeface="Arial" panose="020B0604020202020204" pitchFamily="34" charset="0"/>
            </a:endParaRPr>
          </a:p>
          <a:p>
            <a:r>
              <a:rPr lang="en-US" altLang="zh-TW" sz="2800" dirty="0">
                <a:latin typeface="Arial" panose="020B0604020202020204" pitchFamily="34" charset="0"/>
              </a:rPr>
              <a:t>    Is 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dirty="0">
                <a:latin typeface="Arial" panose="020B0604020202020204" pitchFamily="34" charset="0"/>
              </a:rPr>
              <a:t> an equivalence relation?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  <p:sp>
        <p:nvSpPr>
          <p:cNvPr id="46084" name="Text Box 7"/>
          <p:cNvSpPr txBox="1"/>
          <p:nvPr/>
        </p:nvSpPr>
        <p:spPr>
          <a:xfrm>
            <a:off x="263525" y="3124200"/>
            <a:ext cx="10525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Sol :</a:t>
            </a:r>
            <a:r>
              <a:rPr lang="en-US" altLang="zh-TW" sz="2800" dirty="0">
                <a:latin typeface="Arial" panose="020B0604020202020204" pitchFamily="34" charset="0"/>
              </a:rPr>
              <a:t> 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  <p:sp>
        <p:nvSpPr>
          <p:cNvPr id="80907" name="Text Box 11"/>
          <p:cNvSpPr txBox="1"/>
          <p:nvPr/>
        </p:nvSpPr>
        <p:spPr>
          <a:xfrm>
            <a:off x="873125" y="3505200"/>
            <a:ext cx="6629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 </a:t>
            </a:r>
            <a:r>
              <a:rPr lang="en-US" altLang="zh-TW" sz="2800" dirty="0">
                <a:latin typeface="Times New Roman" panose="02020603050405020304" pitchFamily="18" charset="0"/>
              </a:rPr>
              <a:t>(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</a:rPr>
              <a:t>,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</a:rPr>
              <a:t>)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  string 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               </a:t>
            </a:r>
            <a:r>
              <a:rPr lang="en-US" altLang="zh-TW" sz="2800" dirty="0">
                <a:solidFill>
                  <a:srgbClr val="0066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 reflexive</a:t>
            </a:r>
            <a:endParaRPr lang="en-US" altLang="zh-TW" sz="2800" dirty="0">
              <a:solidFill>
                <a:srgbClr val="0066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80908" name="Text Box 12"/>
          <p:cNvSpPr txBox="1"/>
          <p:nvPr/>
        </p:nvSpPr>
        <p:spPr>
          <a:xfrm>
            <a:off x="914400" y="4114800"/>
            <a:ext cx="7010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 </a:t>
            </a:r>
            <a:r>
              <a:rPr lang="en-US" altLang="zh-TW" sz="2800" dirty="0">
                <a:latin typeface="Times New Roman" panose="02020603050405020304" pitchFamily="18" charset="0"/>
              </a:rPr>
              <a:t>(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</a:rPr>
              <a:t>,</a:t>
            </a:r>
            <a:r>
              <a:rPr lang="en-US" altLang="zh-TW" sz="2800" i="1" dirty="0">
                <a:latin typeface="Times New Roman" panose="02020603050405020304" pitchFamily="18" charset="0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</a:rPr>
              <a:t>)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  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             </a:t>
            </a:r>
            <a:r>
              <a:rPr lang="en-US" altLang="zh-TW" sz="2800" dirty="0">
                <a:solidFill>
                  <a:srgbClr val="0066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 symmetric</a:t>
            </a:r>
            <a:endParaRPr lang="en-US" altLang="zh-TW" sz="2800" dirty="0">
              <a:solidFill>
                <a:srgbClr val="0066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80909" name="Text Box 13"/>
          <p:cNvSpPr txBox="1"/>
          <p:nvPr/>
        </p:nvSpPr>
        <p:spPr>
          <a:xfrm>
            <a:off x="914400" y="4724400"/>
            <a:ext cx="6858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 </a:t>
            </a:r>
            <a:r>
              <a:rPr lang="en-US" altLang="zh-TW" sz="2800" dirty="0">
                <a:latin typeface="Times New Roman" panose="02020603050405020304" pitchFamily="18" charset="0"/>
              </a:rPr>
              <a:t>(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</a:rPr>
              <a:t>,</a:t>
            </a:r>
            <a:r>
              <a:rPr lang="en-US" altLang="zh-TW" sz="2800" i="1" dirty="0">
                <a:latin typeface="Times New Roman" panose="02020603050405020304" pitchFamily="18" charset="0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</a:rPr>
              <a:t>)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dirty="0">
                <a:latin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dirty="0">
                <a:latin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altLang="zh-TW" sz="2800" dirty="0">
                <a:solidFill>
                  <a:srgbClr val="0066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 transitive</a:t>
            </a:r>
            <a:endParaRPr lang="en-US" altLang="zh-TW" sz="2800" dirty="0">
              <a:solidFill>
                <a:srgbClr val="0066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80910" name="AutoShape 14"/>
          <p:cNvSpPr/>
          <p:nvPr/>
        </p:nvSpPr>
        <p:spPr>
          <a:xfrm>
            <a:off x="7848600" y="3733800"/>
            <a:ext cx="187325" cy="1295400"/>
          </a:xfrm>
          <a:prstGeom prst="rightBrace">
            <a:avLst>
              <a:gd name="adj1" fmla="val 57627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TW" altLang="en-US" dirty="0">
              <a:latin typeface="Arial" panose="020B0604020202020204" pitchFamily="34" charset="0"/>
            </a:endParaRPr>
          </a:p>
        </p:txBody>
      </p:sp>
      <p:sp>
        <p:nvSpPr>
          <p:cNvPr id="80911" name="Text Box 15"/>
          <p:cNvSpPr txBox="1"/>
          <p:nvPr/>
        </p:nvSpPr>
        <p:spPr>
          <a:xfrm>
            <a:off x="8248650" y="411480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800" dirty="0">
                <a:latin typeface="Arial" panose="020B0604020202020204" pitchFamily="34" charset="0"/>
              </a:rPr>
              <a:t>Yes.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0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0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7" grpId="0"/>
      <p:bldP spid="80908" grpId="0"/>
      <p:bldP spid="80909" grpId="0"/>
      <p:bldP spid="80910" grpId="0" animBg="1"/>
      <p:bldP spid="809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投影片編號版面配置區 4"/>
          <p:cNvSpPr txBox="1">
            <a:spLocks noGrp="1"/>
          </p:cNvSpPr>
          <p:nvPr/>
        </p:nvSpPr>
        <p:spPr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r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47107" name="Text Box 5"/>
          <p:cNvSpPr txBox="1"/>
          <p:nvPr/>
        </p:nvSpPr>
        <p:spPr>
          <a:xfrm>
            <a:off x="228600" y="685800"/>
            <a:ext cx="8915400" cy="180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Example 7.</a:t>
            </a:r>
            <a:r>
              <a:rPr lang="en-US" altLang="zh-TW" sz="2800" dirty="0">
                <a:latin typeface="Arial" panose="020B0604020202020204" pitchFamily="34" charset="0"/>
              </a:rPr>
              <a:t> </a:t>
            </a:r>
            <a:endParaRPr lang="en-US" altLang="zh-TW" sz="2800" dirty="0">
              <a:latin typeface="Arial" panose="020B0604020202020204" pitchFamily="34" charset="0"/>
            </a:endParaRPr>
          </a:p>
          <a:p>
            <a:r>
              <a:rPr lang="en-US" altLang="zh-TW" sz="2800" dirty="0">
                <a:latin typeface="Arial" panose="020B0604020202020204" pitchFamily="34" charset="0"/>
              </a:rPr>
              <a:t>    Let 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dirty="0">
                <a:latin typeface="Arial" panose="020B0604020202020204" pitchFamily="34" charset="0"/>
              </a:rPr>
              <a:t> be the relation on the set of real numbers such that </a:t>
            </a:r>
            <a:r>
              <a:rPr lang="en-US" altLang="zh-TW" sz="2800" i="1" dirty="0">
                <a:latin typeface="Times New Roman" panose="02020603050405020304" pitchFamily="18" charset="0"/>
              </a:rPr>
              <a:t>xRy</a:t>
            </a:r>
            <a:r>
              <a:rPr lang="en-US" altLang="zh-TW" sz="2800" dirty="0">
                <a:latin typeface="Arial" panose="020B0604020202020204" pitchFamily="34" charset="0"/>
              </a:rPr>
              <a:t> if and only if </a:t>
            </a:r>
            <a:r>
              <a:rPr lang="en-US" altLang="zh-TW" sz="2800" i="1" dirty="0">
                <a:latin typeface="Times New Roman" panose="02020603050405020304" pitchFamily="18" charset="0"/>
              </a:rPr>
              <a:t>x</a:t>
            </a:r>
            <a:r>
              <a:rPr lang="en-US" altLang="zh-TW" sz="2800" dirty="0">
                <a:latin typeface="Arial" panose="020B0604020202020204" pitchFamily="34" charset="0"/>
              </a:rPr>
              <a:t> and </a:t>
            </a:r>
            <a:r>
              <a:rPr lang="en-US" altLang="zh-TW" sz="2800" i="1" dirty="0">
                <a:latin typeface="Times New Roman" panose="02020603050405020304" pitchFamily="18" charset="0"/>
              </a:rPr>
              <a:t>y</a:t>
            </a:r>
            <a:r>
              <a:rPr lang="en-US" altLang="zh-TW" sz="2800" dirty="0">
                <a:latin typeface="Arial" panose="020B0604020202020204" pitchFamily="34" charset="0"/>
              </a:rPr>
              <a:t> differ by less than 1, that is </a:t>
            </a:r>
            <a:r>
              <a:rPr lang="en-US" altLang="zh-TW" sz="2800" dirty="0">
                <a:latin typeface="Times New Roman" panose="02020603050405020304" pitchFamily="18" charset="0"/>
              </a:rPr>
              <a:t>|</a:t>
            </a:r>
            <a:r>
              <a:rPr lang="en-US" altLang="zh-TW" sz="2800" i="1" dirty="0">
                <a:latin typeface="Times New Roman" panose="02020603050405020304" pitchFamily="18" charset="0"/>
              </a:rPr>
              <a:t>x</a:t>
            </a:r>
            <a:r>
              <a:rPr lang="en-US" altLang="zh-TW" sz="2800" i="1" dirty="0">
                <a:latin typeface="Symbol" panose="05050102010706020507" pitchFamily="18" charset="2"/>
              </a:rPr>
              <a:t>- </a:t>
            </a:r>
            <a:r>
              <a:rPr lang="en-US" altLang="zh-TW" sz="2800" i="1" dirty="0">
                <a:latin typeface="Times New Roman" panose="02020603050405020304" pitchFamily="18" charset="0"/>
              </a:rPr>
              <a:t>y</a:t>
            </a:r>
            <a:r>
              <a:rPr lang="en-US" altLang="zh-TW" sz="2800" dirty="0">
                <a:latin typeface="Times New Roman" panose="02020603050405020304" pitchFamily="18" charset="0"/>
              </a:rPr>
              <a:t>| &lt; 1</a:t>
            </a:r>
            <a:r>
              <a:rPr lang="en-US" altLang="zh-TW" sz="2800" dirty="0">
                <a:latin typeface="Arial" panose="020B0604020202020204" pitchFamily="34" charset="0"/>
              </a:rPr>
              <a:t>. Show that 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dirty="0">
                <a:latin typeface="Arial" panose="020B0604020202020204" pitchFamily="34" charset="0"/>
              </a:rPr>
              <a:t> is not an equivalence relation.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  <p:sp>
        <p:nvSpPr>
          <p:cNvPr id="47108" name="Text Box 7"/>
          <p:cNvSpPr txBox="1"/>
          <p:nvPr/>
        </p:nvSpPr>
        <p:spPr>
          <a:xfrm>
            <a:off x="304800" y="2590800"/>
            <a:ext cx="10525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Sol :</a:t>
            </a:r>
            <a:r>
              <a:rPr lang="en-US" altLang="zh-TW" sz="2800" dirty="0">
                <a:latin typeface="Arial" panose="020B0604020202020204" pitchFamily="34" charset="0"/>
              </a:rPr>
              <a:t> 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  <p:sp>
        <p:nvSpPr>
          <p:cNvPr id="80907" name="Text Box 11"/>
          <p:cNvSpPr txBox="1"/>
          <p:nvPr/>
        </p:nvSpPr>
        <p:spPr>
          <a:xfrm>
            <a:off x="838200" y="3200400"/>
            <a:ext cx="6629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 </a:t>
            </a:r>
            <a:r>
              <a:rPr lang="en-US" altLang="zh-TW" sz="2800" i="1" dirty="0">
                <a:latin typeface="Times New Roman" panose="02020603050405020304" pitchFamily="18" charset="0"/>
              </a:rPr>
              <a:t>xRx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 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 since </a:t>
            </a:r>
            <a:r>
              <a:rPr lang="en-US" altLang="zh-TW" sz="2800" i="1" dirty="0">
                <a:latin typeface="Times New Roman" panose="02020603050405020304" pitchFamily="18" charset="0"/>
              </a:rPr>
              <a:t>x</a:t>
            </a:r>
            <a:r>
              <a:rPr lang="en-US" altLang="zh-TW" sz="2800" i="1" dirty="0">
                <a:latin typeface="Symbol" panose="05050102010706020507" pitchFamily="18" charset="2"/>
              </a:rPr>
              <a:t>- </a:t>
            </a:r>
            <a:r>
              <a:rPr lang="en-US" altLang="zh-TW" sz="2800" i="1" dirty="0">
                <a:latin typeface="Times New Roman" panose="02020603050405020304" pitchFamily="18" charset="0"/>
              </a:rPr>
              <a:t>x</a:t>
            </a:r>
            <a:r>
              <a:rPr lang="en-US" altLang="zh-TW" sz="2800" dirty="0">
                <a:latin typeface="Times New Roman" panose="02020603050405020304" pitchFamily="18" charset="0"/>
              </a:rPr>
              <a:t> =0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           </a:t>
            </a:r>
            <a:r>
              <a:rPr lang="en-US" altLang="zh-TW" sz="2800" dirty="0">
                <a:solidFill>
                  <a:srgbClr val="0066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 reflexive</a:t>
            </a:r>
            <a:endParaRPr lang="en-US" altLang="zh-TW" sz="2800" dirty="0">
              <a:solidFill>
                <a:srgbClr val="0066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80908" name="Text Box 12"/>
          <p:cNvSpPr txBox="1"/>
          <p:nvPr/>
        </p:nvSpPr>
        <p:spPr>
          <a:xfrm>
            <a:off x="838200" y="3810000"/>
            <a:ext cx="70104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 </a:t>
            </a:r>
            <a:r>
              <a:rPr lang="en-US" altLang="zh-TW" sz="2800" i="1" dirty="0">
                <a:latin typeface="Times New Roman" panose="02020603050405020304" pitchFamily="18" charset="0"/>
              </a:rPr>
              <a:t>xRy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  </a:t>
            </a:r>
            <a:r>
              <a:rPr lang="en-US" altLang="zh-TW" sz="2800" dirty="0">
                <a:latin typeface="Times New Roman" panose="02020603050405020304" pitchFamily="18" charset="0"/>
              </a:rPr>
              <a:t>|</a:t>
            </a:r>
            <a:r>
              <a:rPr lang="en-US" altLang="zh-TW" sz="2800" i="1" dirty="0">
                <a:latin typeface="Times New Roman" panose="02020603050405020304" pitchFamily="18" charset="0"/>
              </a:rPr>
              <a:t>x</a:t>
            </a:r>
            <a:r>
              <a:rPr lang="en-US" altLang="zh-TW" sz="2800" i="1" dirty="0">
                <a:latin typeface="Symbol" panose="05050102010706020507" pitchFamily="18" charset="2"/>
              </a:rPr>
              <a:t>- </a:t>
            </a:r>
            <a:r>
              <a:rPr lang="en-US" altLang="zh-TW" sz="2800" i="1" dirty="0">
                <a:latin typeface="Times New Roman" panose="02020603050405020304" pitchFamily="18" charset="0"/>
              </a:rPr>
              <a:t>y</a:t>
            </a:r>
            <a:r>
              <a:rPr lang="en-US" altLang="zh-TW" sz="2800" dirty="0">
                <a:latin typeface="Times New Roman" panose="02020603050405020304" pitchFamily="18" charset="0"/>
              </a:rPr>
              <a:t>| &lt; 1   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altLang="zh-TW" sz="2800" dirty="0">
                <a:latin typeface="Times New Roman" panose="02020603050405020304" pitchFamily="18" charset="0"/>
              </a:rPr>
              <a:t>|</a:t>
            </a:r>
            <a:r>
              <a:rPr lang="en-US" altLang="zh-TW" sz="2800" i="1" dirty="0">
                <a:latin typeface="Times New Roman" panose="02020603050405020304" pitchFamily="18" charset="0"/>
              </a:rPr>
              <a:t>y</a:t>
            </a:r>
            <a:r>
              <a:rPr lang="en-US" altLang="zh-TW" sz="2800" i="1" dirty="0">
                <a:latin typeface="Symbol" panose="05050102010706020507" pitchFamily="18" charset="2"/>
              </a:rPr>
              <a:t>- </a:t>
            </a:r>
            <a:r>
              <a:rPr lang="en-US" altLang="zh-TW" sz="2800" i="1" dirty="0">
                <a:latin typeface="Times New Roman" panose="02020603050405020304" pitchFamily="18" charset="0"/>
              </a:rPr>
              <a:t>x</a:t>
            </a:r>
            <a:r>
              <a:rPr lang="en-US" altLang="zh-TW" sz="2800" dirty="0">
                <a:latin typeface="Times New Roman" panose="02020603050405020304" pitchFamily="18" charset="0"/>
              </a:rPr>
              <a:t>| &lt; 1   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altLang="zh-TW" sz="2800" i="1" dirty="0">
                <a:latin typeface="Times New Roman" panose="02020603050405020304" pitchFamily="18" charset="0"/>
              </a:rPr>
              <a:t>yRx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b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    </a:t>
            </a:r>
            <a:r>
              <a:rPr lang="en-US" altLang="zh-TW" sz="2800" dirty="0">
                <a:solidFill>
                  <a:srgbClr val="0066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 symmetric</a:t>
            </a:r>
            <a:endParaRPr lang="en-US" altLang="zh-TW" sz="2800" dirty="0">
              <a:solidFill>
                <a:srgbClr val="0066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80909" name="Text Box 13"/>
          <p:cNvSpPr txBox="1"/>
          <p:nvPr/>
        </p:nvSpPr>
        <p:spPr>
          <a:xfrm>
            <a:off x="838200" y="4800600"/>
            <a:ext cx="80772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 </a:t>
            </a:r>
            <a:r>
              <a:rPr lang="en-US" altLang="zh-TW" sz="2800" i="1" dirty="0">
                <a:latin typeface="Times New Roman" panose="02020603050405020304" pitchFamily="18" charset="0"/>
              </a:rPr>
              <a:t>xRy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</a:rPr>
              <a:t>yRz  </a:t>
            </a:r>
            <a:r>
              <a:rPr lang="en-US" altLang="zh-TW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altLang="zh-TW" sz="2800" dirty="0">
                <a:latin typeface="Times New Roman" panose="02020603050405020304" pitchFamily="18" charset="0"/>
              </a:rPr>
              <a:t>|</a:t>
            </a:r>
            <a:r>
              <a:rPr lang="en-US" altLang="zh-TW" sz="2800" i="1" dirty="0">
                <a:latin typeface="Times New Roman" panose="02020603050405020304" pitchFamily="18" charset="0"/>
              </a:rPr>
              <a:t>x</a:t>
            </a:r>
            <a:r>
              <a:rPr lang="en-US" altLang="zh-TW" sz="2800" i="1" dirty="0">
                <a:latin typeface="Symbol" panose="05050102010706020507" pitchFamily="18" charset="2"/>
              </a:rPr>
              <a:t>- </a:t>
            </a:r>
            <a:r>
              <a:rPr lang="en-US" altLang="zh-TW" sz="2800" i="1" dirty="0">
                <a:latin typeface="Times New Roman" panose="02020603050405020304" pitchFamily="18" charset="0"/>
              </a:rPr>
              <a:t>y</a:t>
            </a:r>
            <a:r>
              <a:rPr lang="en-US" altLang="zh-TW" sz="2800" dirty="0">
                <a:latin typeface="Times New Roman" panose="02020603050405020304" pitchFamily="18" charset="0"/>
              </a:rPr>
              <a:t>| &lt; 1, |</a:t>
            </a:r>
            <a:r>
              <a:rPr lang="en-US" altLang="zh-TW" sz="2800" i="1" dirty="0">
                <a:latin typeface="Times New Roman" panose="02020603050405020304" pitchFamily="18" charset="0"/>
              </a:rPr>
              <a:t>y</a:t>
            </a:r>
            <a:r>
              <a:rPr lang="en-US" altLang="zh-TW" sz="2800" i="1" dirty="0">
                <a:latin typeface="Symbol" panose="05050102010706020507" pitchFamily="18" charset="2"/>
              </a:rPr>
              <a:t>- </a:t>
            </a:r>
            <a:r>
              <a:rPr lang="en-US" altLang="zh-TW" sz="2800" i="1" dirty="0">
                <a:latin typeface="Times New Roman" panose="02020603050405020304" pitchFamily="18" charset="0"/>
              </a:rPr>
              <a:t>z</a:t>
            </a:r>
            <a:r>
              <a:rPr lang="en-US" altLang="zh-TW" sz="2800" dirty="0">
                <a:latin typeface="Times New Roman" panose="02020603050405020304" pitchFamily="18" charset="0"/>
              </a:rPr>
              <a:t>| &lt; 1    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altLang="zh-TW" sz="2800" dirty="0">
                <a:latin typeface="Times New Roman" panose="02020603050405020304" pitchFamily="18" charset="0"/>
              </a:rPr>
              <a:t>|</a:t>
            </a:r>
            <a:r>
              <a:rPr lang="en-US" altLang="zh-TW" sz="2800" i="1" dirty="0">
                <a:latin typeface="Times New Roman" panose="02020603050405020304" pitchFamily="18" charset="0"/>
              </a:rPr>
              <a:t>x</a:t>
            </a:r>
            <a:r>
              <a:rPr lang="en-US" altLang="zh-TW" sz="2800" i="1" dirty="0">
                <a:latin typeface="Symbol" panose="05050102010706020507" pitchFamily="18" charset="2"/>
              </a:rPr>
              <a:t>- </a:t>
            </a:r>
            <a:r>
              <a:rPr lang="en-US" altLang="zh-TW" sz="2800" i="1" dirty="0">
                <a:latin typeface="Times New Roman" panose="02020603050405020304" pitchFamily="18" charset="0"/>
              </a:rPr>
              <a:t>z</a:t>
            </a:r>
            <a:r>
              <a:rPr lang="en-US" altLang="zh-TW" sz="2800" dirty="0">
                <a:latin typeface="Times New Roman" panose="02020603050405020304" pitchFamily="18" charset="0"/>
              </a:rPr>
              <a:t>| &lt; 1  </a:t>
            </a:r>
            <a:br>
              <a:rPr lang="en-US" altLang="zh-TW" sz="2800" dirty="0">
                <a:latin typeface="Times New Roman" panose="02020603050405020304" pitchFamily="18" charset="0"/>
              </a:rPr>
            </a:br>
            <a:r>
              <a:rPr lang="en-US" altLang="zh-TW" sz="2800" dirty="0">
                <a:latin typeface="Times New Roman" panose="02020603050405020304" pitchFamily="18" charset="0"/>
              </a:rPr>
              <a:t>    </a:t>
            </a:r>
            <a:r>
              <a:rPr lang="en-US" altLang="zh-TW" sz="2800" dirty="0">
                <a:solidFill>
                  <a:srgbClr val="0066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 Not transitive</a:t>
            </a:r>
            <a:endParaRPr lang="en-US" altLang="zh-TW" sz="2800" dirty="0">
              <a:solidFill>
                <a:srgbClr val="0066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096000" y="5867400"/>
            <a:ext cx="2212975" cy="46990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Exercise: 3, 23</a:t>
            </a:r>
            <a:endParaRPr lang="zh-TW" altLang="en-US" sz="2400" dirty="0">
              <a:latin typeface="Arial" panose="020B0604020202020204" pitchFamily="34" charset="0"/>
            </a:endParaRPr>
          </a:p>
        </p:txBody>
      </p:sp>
      <p:sp>
        <p:nvSpPr>
          <p:cNvPr id="47113" name="Rectangle 12"/>
          <p:cNvSpPr/>
          <p:nvPr/>
        </p:nvSpPr>
        <p:spPr>
          <a:xfrm>
            <a:off x="6248400" y="4876800"/>
            <a:ext cx="4143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800" b="1" dirty="0">
                <a:solidFill>
                  <a:srgbClr val="FF3300"/>
                </a:solidFill>
                <a:latin typeface="Times New Roman" panose="02020603050405020304" pitchFamily="18" charset="0"/>
                <a:sym typeface="Wingdings 2" panose="05020102010507070707" pitchFamily="18" charset="2"/>
              </a:rPr>
              <a:t></a:t>
            </a:r>
            <a:endParaRPr lang="zh-TW" altLang="en-US" sz="2800" b="1" dirty="0">
              <a:solidFill>
                <a:srgbClr val="FF3300"/>
              </a:solidFill>
              <a:latin typeface="Times New Roman" panose="02020603050405020304" pitchFamily="18" charset="0"/>
              <a:sym typeface="Wingdings 2" panose="050201020105070707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7" grpId="0"/>
      <p:bldP spid="80908" grpId="0"/>
      <p:bldP spid="80909" grpId="0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投影片編號版面配置區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>
          <a:xfrm>
            <a:off x="228600" y="1219200"/>
            <a:ext cx="8610600" cy="312420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TW" sz="2800" b="1" dirty="0">
                <a:solidFill>
                  <a:srgbClr val="FF3300"/>
                </a:solidFill>
              </a:rPr>
              <a:t>Def 3.</a:t>
            </a:r>
            <a:endParaRPr lang="en-US" altLang="zh-TW" sz="2800" b="1" dirty="0">
              <a:solidFill>
                <a:srgbClr val="FF3300"/>
              </a:solidFill>
            </a:endParaRPr>
          </a:p>
          <a:p>
            <a:pPr eaLnBrk="1" hangingPunct="1">
              <a:buNone/>
            </a:pPr>
            <a:r>
              <a:rPr lang="en-US" altLang="zh-TW" sz="2800" dirty="0"/>
              <a:t>	Let 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dirty="0"/>
              <a:t> be an equivalence relation on a set 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/>
              <a:t>.</a:t>
            </a:r>
            <a:endParaRPr lang="en-US" altLang="zh-TW" sz="2800" dirty="0"/>
          </a:p>
          <a:p>
            <a:pPr eaLnBrk="1" hangingPunct="1">
              <a:buNone/>
            </a:pPr>
            <a:r>
              <a:rPr lang="en-US" altLang="zh-TW" sz="2800" dirty="0"/>
              <a:t>   The </a:t>
            </a:r>
            <a:r>
              <a:rPr lang="en-US" altLang="zh-TW" sz="2800" u="sng" dirty="0">
                <a:solidFill>
                  <a:srgbClr val="0066FF"/>
                </a:solidFill>
              </a:rPr>
              <a:t>equivalence class</a:t>
            </a:r>
            <a:r>
              <a:rPr lang="en-US" altLang="zh-TW" sz="2800" dirty="0"/>
              <a:t> of the element 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dirty="0">
                <a:sym typeface="Symbol" panose="05050102010706020507" pitchFamily="18" charset="2"/>
              </a:rPr>
              <a:t> is </a:t>
            </a:r>
            <a:endParaRPr lang="en-US" altLang="zh-TW" sz="2800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TW" sz="2800" dirty="0">
                <a:sym typeface="Symbol" panose="05050102010706020507" pitchFamily="18" charset="2"/>
              </a:rPr>
              <a:t>                   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zh-TW" sz="2800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800" dirty="0">
                <a:sym typeface="Symbol" panose="05050102010706020507" pitchFamily="18" charset="2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= { 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| (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}</a:t>
            </a:r>
            <a:endParaRPr lang="en-US" altLang="zh-TW" sz="2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TW" sz="2800" dirty="0">
                <a:sym typeface="Symbol" panose="05050102010706020507" pitchFamily="18" charset="2"/>
              </a:rPr>
              <a:t>   For any 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[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zh-TW" sz="2800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800" dirty="0">
                <a:sym typeface="Symbol" panose="05050102010706020507" pitchFamily="18" charset="2"/>
              </a:rPr>
              <a:t> , 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800" dirty="0">
                <a:sym typeface="Symbol" panose="05050102010706020507" pitchFamily="18" charset="2"/>
              </a:rPr>
              <a:t> is called a </a:t>
            </a:r>
            <a:r>
              <a:rPr lang="en-US" altLang="zh-TW" sz="2800" u="sng" dirty="0">
                <a:solidFill>
                  <a:srgbClr val="FF3300"/>
                </a:solidFill>
                <a:sym typeface="Symbol" panose="05050102010706020507" pitchFamily="18" charset="2"/>
              </a:rPr>
              <a:t>representative</a:t>
            </a:r>
            <a:r>
              <a:rPr lang="en-US" altLang="zh-TW" sz="2800" dirty="0">
                <a:sym typeface="Symbol" panose="05050102010706020507" pitchFamily="18" charset="2"/>
              </a:rPr>
              <a:t> of this equivalence class.</a:t>
            </a:r>
            <a:endParaRPr lang="en-US" altLang="zh-TW" sz="2800" baseline="-25000" dirty="0">
              <a:sym typeface="Symbol" panose="05050102010706020507" pitchFamily="18" charset="2"/>
            </a:endParaRPr>
          </a:p>
        </p:txBody>
      </p:sp>
      <p:sp>
        <p:nvSpPr>
          <p:cNvPr id="84996" name="Text Box 4"/>
          <p:cNvSpPr txBox="1"/>
          <p:nvPr/>
        </p:nvSpPr>
        <p:spPr>
          <a:xfrm>
            <a:off x="149225" y="4903788"/>
            <a:ext cx="5594350" cy="1076325"/>
          </a:xfrm>
          <a:prstGeom prst="rect">
            <a:avLst/>
          </a:prstGeom>
          <a:noFill/>
          <a:ln w="9525" cap="flat" cmpd="sng">
            <a:solidFill>
              <a:srgbClr val="00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TW" sz="3200" b="1" dirty="0">
                <a:solidFill>
                  <a:srgbClr val="0066FF"/>
                </a:solidFill>
                <a:latin typeface="Arial" panose="020B0604020202020204" pitchFamily="34" charset="0"/>
              </a:rPr>
              <a:t>Note:</a:t>
            </a:r>
            <a:endParaRPr lang="en-US" altLang="zh-TW" sz="3200" dirty="0">
              <a:latin typeface="Arial" panose="020B0604020202020204" pitchFamily="34" charset="0"/>
            </a:endParaRPr>
          </a:p>
          <a:p>
            <a:r>
              <a:rPr lang="en-US" altLang="zh-TW" sz="3200" dirty="0">
                <a:latin typeface="Arial" panose="020B0604020202020204" pitchFamily="34" charset="0"/>
              </a:rPr>
              <a:t>	If </a:t>
            </a:r>
            <a:r>
              <a:rPr lang="en-US" altLang="zh-TW" sz="3200" dirty="0">
                <a:latin typeface="Times New Roman" panose="02020603050405020304" pitchFamily="18" charset="0"/>
              </a:rPr>
              <a:t>(</a:t>
            </a:r>
            <a:r>
              <a:rPr lang="en-US" altLang="zh-TW" sz="3200" i="1" dirty="0">
                <a:latin typeface="Times New Roman" panose="02020603050405020304" pitchFamily="18" charset="0"/>
              </a:rPr>
              <a:t>a</a:t>
            </a:r>
            <a:r>
              <a:rPr lang="en-US" altLang="zh-TW" sz="3200" dirty="0">
                <a:latin typeface="Times New Roman" panose="02020603050405020304" pitchFamily="18" charset="0"/>
              </a:rPr>
              <a:t>, </a:t>
            </a:r>
            <a:r>
              <a:rPr lang="en-US" altLang="zh-TW" sz="3200" i="1" dirty="0">
                <a:latin typeface="Times New Roman" panose="02020603050405020304" pitchFamily="18" charset="0"/>
              </a:rPr>
              <a:t>b</a:t>
            </a:r>
            <a:r>
              <a:rPr lang="en-US" altLang="zh-TW" sz="3200" dirty="0">
                <a:latin typeface="Times New Roman" panose="02020603050405020304" pitchFamily="18" charset="0"/>
              </a:rPr>
              <a:t>)</a:t>
            </a:r>
            <a:r>
              <a:rPr lang="en-US" altLang="zh-TW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32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3200" dirty="0">
                <a:latin typeface="Arial" panose="020B0604020202020204" pitchFamily="34" charset="0"/>
                <a:sym typeface="Symbol" panose="05050102010706020507" pitchFamily="18" charset="2"/>
              </a:rPr>
              <a:t>, then </a:t>
            </a:r>
            <a:r>
              <a:rPr lang="en-US" altLang="zh-TW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TW" sz="32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zh-TW" sz="3200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=[</a:t>
            </a:r>
            <a:r>
              <a:rPr lang="en-US" altLang="zh-TW" sz="32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zh-TW" sz="3200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TW" sz="32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8133" name="Rectangle 3"/>
          <p:cNvSpPr/>
          <p:nvPr/>
        </p:nvSpPr>
        <p:spPr>
          <a:xfrm>
            <a:off x="152400" y="457200"/>
            <a:ext cx="8763000" cy="762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TW" sz="3200" b="1" u="sng" dirty="0">
                <a:solidFill>
                  <a:srgbClr val="008000"/>
                </a:solidFill>
                <a:latin typeface="Arial" panose="020B0604020202020204" pitchFamily="34" charset="0"/>
              </a:rPr>
              <a:t>Equivalence Classes</a:t>
            </a:r>
            <a:r>
              <a:rPr lang="en-US" altLang="zh-TW" sz="3200" dirty="0">
                <a:solidFill>
                  <a:srgbClr val="008000"/>
                </a:solidFill>
                <a:latin typeface="Arial" panose="020B0604020202020204" pitchFamily="34" charset="0"/>
              </a:rPr>
              <a:t> </a:t>
            </a:r>
            <a:endParaRPr lang="en-US" altLang="zh-TW" sz="3200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投影片編號版面配置區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87043" name="Rectangle 3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25780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TW" b="1" dirty="0">
                <a:solidFill>
                  <a:srgbClr val="008000"/>
                </a:solidFill>
              </a:rPr>
              <a:t>Example 8.</a:t>
            </a:r>
            <a:r>
              <a:rPr lang="en-US" altLang="zh-TW" dirty="0"/>
              <a:t> </a:t>
            </a:r>
            <a:endParaRPr lang="en-US" altLang="zh-TW" dirty="0"/>
          </a:p>
          <a:p>
            <a:pPr eaLnBrk="1" hangingPunct="1">
              <a:buNone/>
            </a:pPr>
            <a:r>
              <a:rPr lang="en-US" altLang="zh-TW" dirty="0"/>
              <a:t>	What are the equivalence class of 0 and 1</a:t>
            </a:r>
            <a:endParaRPr lang="en-US" altLang="zh-TW" dirty="0"/>
          </a:p>
          <a:p>
            <a:pPr eaLnBrk="1" hangingPunct="1">
              <a:buNone/>
            </a:pPr>
            <a:r>
              <a:rPr lang="en-US" altLang="zh-TW" dirty="0"/>
              <a:t>   for congruence modulo 4 ?</a:t>
            </a:r>
            <a:endParaRPr lang="en-US" altLang="zh-TW" dirty="0"/>
          </a:p>
          <a:p>
            <a:pPr eaLnBrk="1" hangingPunct="1">
              <a:buNone/>
            </a:pPr>
            <a:r>
              <a:rPr lang="en-US" altLang="zh-TW" b="1" dirty="0">
                <a:solidFill>
                  <a:srgbClr val="008000"/>
                </a:solidFill>
              </a:rPr>
              <a:t>Sol : </a:t>
            </a:r>
            <a:endParaRPr lang="en-US" altLang="zh-TW" b="1" dirty="0">
              <a:solidFill>
                <a:srgbClr val="008000"/>
              </a:solidFill>
            </a:endParaRPr>
          </a:p>
          <a:p>
            <a:pPr eaLnBrk="1" hangingPunct="1">
              <a:buNone/>
            </a:pPr>
            <a:r>
              <a:rPr lang="en-US" altLang="zh-TW" b="1" dirty="0">
                <a:solidFill>
                  <a:srgbClr val="008000"/>
                </a:solidFill>
              </a:rPr>
              <a:t>	</a:t>
            </a:r>
            <a:r>
              <a:rPr lang="en-US" altLang="zh-TW" dirty="0"/>
              <a:t>Let </a:t>
            </a:r>
            <a:r>
              <a:rPr lang="en-US" altLang="zh-TW" i="1" dirty="0">
                <a:latin typeface="Times New Roman" panose="02020603050405020304" pitchFamily="18" charset="0"/>
              </a:rPr>
              <a:t>R</a:t>
            </a:r>
            <a:r>
              <a:rPr lang="en-US" altLang="zh-TW" dirty="0">
                <a:latin typeface="Times New Roman" panose="02020603050405020304" pitchFamily="18" charset="0"/>
              </a:rPr>
              <a:t>={ (</a:t>
            </a:r>
            <a:r>
              <a:rPr lang="en-US" altLang="zh-TW" i="1" dirty="0">
                <a:latin typeface="Times New Roman" panose="02020603050405020304" pitchFamily="18" charset="0"/>
              </a:rPr>
              <a:t>a</a:t>
            </a:r>
            <a:r>
              <a:rPr lang="en-US" altLang="zh-TW" dirty="0">
                <a:latin typeface="Times New Roman" panose="02020603050405020304" pitchFamily="18" charset="0"/>
              </a:rPr>
              <a:t>,</a:t>
            </a:r>
            <a:r>
              <a:rPr lang="en-US" altLang="zh-TW" i="1" dirty="0">
                <a:latin typeface="Times New Roman" panose="02020603050405020304" pitchFamily="18" charset="0"/>
              </a:rPr>
              <a:t>b</a:t>
            </a:r>
            <a:r>
              <a:rPr lang="en-US" altLang="zh-TW" dirty="0">
                <a:latin typeface="Times New Roman" panose="02020603050405020304" pitchFamily="18" charset="0"/>
              </a:rPr>
              <a:t>) | </a:t>
            </a:r>
            <a:r>
              <a:rPr lang="en-US" altLang="zh-TW" i="1" dirty="0">
                <a:latin typeface="Times New Roman" panose="02020603050405020304" pitchFamily="18" charset="0"/>
              </a:rPr>
              <a:t>a</a:t>
            </a:r>
            <a:r>
              <a:rPr lang="en-US" altLang="zh-TW" dirty="0">
                <a:latin typeface="Times New Roman" panose="02020603050405020304" pitchFamily="18" charset="0"/>
                <a:ea typeface="AR MingtiM BIG-5"/>
              </a:rPr>
              <a:t>≡</a:t>
            </a:r>
            <a:r>
              <a:rPr lang="en-US" altLang="zh-TW" i="1" dirty="0">
                <a:latin typeface="Times New Roman" panose="02020603050405020304" pitchFamily="18" charset="0"/>
                <a:ea typeface="AR MingtiM BIG-5"/>
              </a:rPr>
              <a:t>b</a:t>
            </a:r>
            <a:r>
              <a:rPr lang="en-US" altLang="zh-TW" dirty="0">
                <a:latin typeface="Times New Roman" panose="02020603050405020304" pitchFamily="18" charset="0"/>
                <a:ea typeface="AR MingtiM BIG-5"/>
              </a:rPr>
              <a:t> (mod 4) }</a:t>
            </a:r>
            <a:endParaRPr lang="en-US" altLang="zh-TW" dirty="0">
              <a:latin typeface="Times New Roman" panose="02020603050405020304" pitchFamily="18" charset="0"/>
              <a:ea typeface="AR MingtiM BIG-5"/>
            </a:endParaRPr>
          </a:p>
          <a:p>
            <a:pPr eaLnBrk="1" hangingPunct="1">
              <a:buNone/>
            </a:pPr>
            <a:r>
              <a:rPr lang="en-US" altLang="zh-TW" dirty="0">
                <a:ea typeface="AR MingtiM BIG-5"/>
              </a:rPr>
              <a:t>   Then </a:t>
            </a:r>
            <a:r>
              <a:rPr lang="en-US" altLang="zh-TW" dirty="0">
                <a:latin typeface="Times New Roman" panose="02020603050405020304" pitchFamily="18" charset="0"/>
                <a:ea typeface="AR MingtiM BIG-5"/>
              </a:rPr>
              <a:t>[0]</a:t>
            </a:r>
            <a:r>
              <a:rPr lang="en-US" altLang="zh-TW" i="1" baseline="-25000" dirty="0">
                <a:latin typeface="Times New Roman" panose="02020603050405020304" pitchFamily="18" charset="0"/>
                <a:ea typeface="AR MingtiM BIG-5"/>
              </a:rPr>
              <a:t>R</a:t>
            </a:r>
            <a:r>
              <a:rPr lang="en-US" altLang="zh-TW" dirty="0">
                <a:latin typeface="Times New Roman" panose="02020603050405020304" pitchFamily="18" charset="0"/>
                <a:ea typeface="AR MingtiM BIG-5"/>
              </a:rPr>
              <a:t> = { </a:t>
            </a:r>
            <a:r>
              <a:rPr lang="en-US" altLang="zh-TW" i="1" dirty="0">
                <a:latin typeface="Times New Roman" panose="02020603050405020304" pitchFamily="18" charset="0"/>
                <a:ea typeface="AR MingtiM BIG-5"/>
              </a:rPr>
              <a:t>s</a:t>
            </a:r>
            <a:r>
              <a:rPr lang="en-US" altLang="zh-TW" dirty="0">
                <a:latin typeface="Times New Roman" panose="02020603050405020304" pitchFamily="18" charset="0"/>
                <a:ea typeface="AR MingtiM BIG-5"/>
              </a:rPr>
              <a:t> | (0,</a:t>
            </a:r>
            <a:r>
              <a:rPr lang="en-US" altLang="zh-TW" i="1" dirty="0">
                <a:latin typeface="Times New Roman" panose="02020603050405020304" pitchFamily="18" charset="0"/>
                <a:ea typeface="AR MingtiM BIG-5"/>
              </a:rPr>
              <a:t>s</a:t>
            </a:r>
            <a:r>
              <a:rPr lang="en-US" altLang="zh-TW" dirty="0">
                <a:latin typeface="Times New Roman" panose="02020603050405020304" pitchFamily="18" charset="0"/>
                <a:ea typeface="AR MingtiM BIG-5"/>
              </a:rPr>
              <a:t>)</a:t>
            </a:r>
            <a:r>
              <a:rPr lang="en-US" altLang="zh-TW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</a:t>
            </a:r>
            <a:r>
              <a:rPr lang="en-US" altLang="zh-TW" i="1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R</a:t>
            </a:r>
            <a:r>
              <a:rPr lang="en-US" altLang="zh-TW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 }</a:t>
            </a:r>
            <a:endParaRPr lang="en-US" altLang="zh-TW" dirty="0">
              <a:latin typeface="Times New Roman" panose="02020603050405020304" pitchFamily="18" charset="0"/>
              <a:ea typeface="AR MingtiM BIG-5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TW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                    = { …, </a:t>
            </a:r>
            <a:r>
              <a:rPr lang="en-US" altLang="zh-TW" dirty="0">
                <a:latin typeface="Symbol" panose="05050102010706020507" pitchFamily="18" charset="2"/>
                <a:ea typeface="AR MingtiM BIG-5"/>
                <a:sym typeface="Symbol" panose="05050102010706020507" pitchFamily="18" charset="2"/>
              </a:rPr>
              <a:t>-</a:t>
            </a:r>
            <a:r>
              <a:rPr lang="en-US" altLang="zh-TW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8, </a:t>
            </a:r>
            <a:r>
              <a:rPr lang="en-US" altLang="zh-TW" dirty="0">
                <a:latin typeface="Symbol" panose="05050102010706020507" pitchFamily="18" charset="2"/>
                <a:ea typeface="AR MingtiM BIG-5"/>
                <a:sym typeface="Symbol" panose="05050102010706020507" pitchFamily="18" charset="2"/>
              </a:rPr>
              <a:t>-</a:t>
            </a:r>
            <a:r>
              <a:rPr lang="en-US" altLang="zh-TW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4, 0, 4, 8, … }</a:t>
            </a:r>
            <a:endParaRPr lang="en-US" altLang="zh-TW" dirty="0">
              <a:latin typeface="Times New Roman" panose="02020603050405020304" pitchFamily="18" charset="0"/>
              <a:ea typeface="AR MingtiM BIG-5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TW" dirty="0">
                <a:ea typeface="AR MingtiM BIG-5"/>
                <a:sym typeface="Symbol" panose="05050102010706020507" pitchFamily="18" charset="2"/>
              </a:rPr>
              <a:t>   </a:t>
            </a:r>
            <a:r>
              <a:rPr lang="en-US" altLang="zh-TW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[1]</a:t>
            </a:r>
            <a:r>
              <a:rPr lang="en-US" altLang="zh-TW" baseline="-25000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R</a:t>
            </a:r>
            <a:r>
              <a:rPr lang="en-US" altLang="zh-TW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 = { </a:t>
            </a:r>
            <a:r>
              <a:rPr lang="en-US" altLang="zh-TW" i="1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t</a:t>
            </a:r>
            <a:r>
              <a:rPr lang="en-US" altLang="zh-TW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 | (1,</a:t>
            </a:r>
            <a:r>
              <a:rPr lang="en-US" altLang="zh-TW" i="1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t</a:t>
            </a:r>
            <a:r>
              <a:rPr lang="en-US" altLang="zh-TW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)</a:t>
            </a:r>
            <a:r>
              <a:rPr lang="en-US" altLang="zh-TW" i="1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R</a:t>
            </a:r>
            <a:r>
              <a:rPr lang="en-US" altLang="zh-TW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 } = { …,</a:t>
            </a:r>
            <a:r>
              <a:rPr lang="en-US" altLang="zh-TW" dirty="0">
                <a:latin typeface="Symbol" panose="05050102010706020507" pitchFamily="18" charset="2"/>
                <a:ea typeface="AR MingtiM BIG-5"/>
                <a:sym typeface="Symbol" panose="05050102010706020507" pitchFamily="18" charset="2"/>
              </a:rPr>
              <a:t>-</a:t>
            </a:r>
            <a:r>
              <a:rPr lang="en-US" altLang="zh-TW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7, </a:t>
            </a:r>
            <a:r>
              <a:rPr lang="en-US" altLang="zh-TW" dirty="0">
                <a:latin typeface="Symbol" panose="05050102010706020507" pitchFamily="18" charset="2"/>
                <a:ea typeface="AR MingtiM BIG-5"/>
                <a:sym typeface="Symbol" panose="05050102010706020507" pitchFamily="18" charset="2"/>
              </a:rPr>
              <a:t>-</a:t>
            </a:r>
            <a:r>
              <a:rPr lang="en-US" altLang="zh-TW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3, 1, 5, 9,…}</a:t>
            </a:r>
            <a:endParaRPr lang="en-US" altLang="zh-TW" dirty="0">
              <a:latin typeface="Times New Roman" panose="02020603050405020304" pitchFamily="18" charset="0"/>
              <a:ea typeface="AR MingtiM BIG-5"/>
              <a:sym typeface="Symbol" panose="05050102010706020507" pitchFamily="18" charset="2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7200" y="6172200"/>
            <a:ext cx="2382838" cy="46990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Exercise: 25, 29</a:t>
            </a:r>
            <a:endParaRPr lang="zh-TW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charRg st="84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3">
                                            <p:txEl>
                                              <p:charRg st="84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3">
                                            <p:txEl>
                                              <p:charRg st="84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charRg st="91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043">
                                            <p:txEl>
                                              <p:charRg st="91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043">
                                            <p:txEl>
                                              <p:charRg st="91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charRg st="122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7043">
                                            <p:txEl>
                                              <p:charRg st="122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7043">
                                            <p:txEl>
                                              <p:charRg st="122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charRg st="153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7043">
                                            <p:txEl>
                                              <p:charRg st="153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7043">
                                            <p:txEl>
                                              <p:charRg st="153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charRg st="201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7043">
                                            <p:txEl>
                                              <p:charRg st="201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7043">
                                            <p:txEl>
                                              <p:charRg st="201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投影片編號版面配置區 6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44035" name="Rectangle 3"/>
          <p:cNvSpPr>
            <a:spLocks noGrp="1"/>
          </p:cNvSpPr>
          <p:nvPr>
            <p:ph type="body" sz="half" idx="1"/>
          </p:nvPr>
        </p:nvSpPr>
        <p:spPr>
          <a:xfrm>
            <a:off x="0" y="1143000"/>
            <a:ext cx="8839200" cy="2590800"/>
          </a:xfrm>
          <a:ln/>
        </p:spPr>
        <p:txBody>
          <a:bodyPr vert="horz" wrap="square" lIns="91440" tIns="45720" rIns="91440" bIns="45720" anchor="t"/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TW" sz="2800" b="1" dirty="0">
                <a:solidFill>
                  <a:srgbClr val="FF3300"/>
                </a:solidFill>
              </a:rPr>
              <a:t>Def.</a:t>
            </a:r>
            <a:r>
              <a:rPr lang="en-US" altLang="zh-TW" sz="2800" dirty="0"/>
              <a:t>  </a:t>
            </a:r>
            <a:endParaRPr lang="en-US" altLang="zh-TW" sz="2800" dirty="0"/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TW" sz="2800" dirty="0"/>
              <a:t>	A </a:t>
            </a:r>
            <a:r>
              <a:rPr lang="en-US" altLang="zh-TW" sz="2800" u="sng" dirty="0">
                <a:solidFill>
                  <a:srgbClr val="FF3300"/>
                </a:solidFill>
              </a:rPr>
              <a:t>partition</a:t>
            </a:r>
            <a:r>
              <a:rPr lang="en-US" altLang="zh-TW" sz="2800" dirty="0"/>
              <a:t> (</a:t>
            </a:r>
            <a:r>
              <a:rPr lang="zh-TW" altLang="en-US" sz="2800" dirty="0"/>
              <a:t>分割</a:t>
            </a:r>
            <a:r>
              <a:rPr lang="en-US" altLang="zh-TW" sz="2800" dirty="0"/>
              <a:t>) of a set </a:t>
            </a:r>
            <a:r>
              <a:rPr lang="en-US" altLang="zh-TW" sz="2800" i="1" dirty="0">
                <a:latin typeface="Times New Roman" panose="02020603050405020304" pitchFamily="18" charset="0"/>
              </a:rPr>
              <a:t>S</a:t>
            </a:r>
            <a:r>
              <a:rPr lang="en-US" altLang="zh-TW" sz="2800" dirty="0"/>
              <a:t> is a collection of disjoint nonempty subsets 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TW" sz="2800" dirty="0"/>
              <a:t>of </a:t>
            </a:r>
            <a:r>
              <a:rPr lang="en-US" altLang="zh-TW" sz="2800" i="1" dirty="0">
                <a:latin typeface="Times New Roman" panose="02020603050405020304" pitchFamily="18" charset="0"/>
              </a:rPr>
              <a:t>S</a:t>
            </a:r>
            <a:r>
              <a:rPr lang="en-US" altLang="zh-TW" sz="2800" dirty="0"/>
              <a:t> that have </a:t>
            </a:r>
            <a:r>
              <a:rPr lang="en-US" altLang="zh-TW" sz="2800" i="1" dirty="0">
                <a:latin typeface="Times New Roman" panose="02020603050405020304" pitchFamily="18" charset="0"/>
              </a:rPr>
              <a:t>S</a:t>
            </a:r>
            <a:r>
              <a:rPr lang="en-US" altLang="zh-TW" sz="2800" dirty="0"/>
              <a:t> as their union.</a:t>
            </a:r>
            <a:endParaRPr lang="en-US" altLang="zh-TW" sz="2800" dirty="0"/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TW" sz="2800" dirty="0"/>
              <a:t>   In other</a:t>
            </a:r>
            <a:r>
              <a:rPr lang="en-US" altLang="zh-TW" sz="2800" dirty="0">
                <a:sym typeface="Symbol" panose="05050102010706020507" pitchFamily="18" charset="2"/>
              </a:rPr>
              <a:t></a:t>
            </a:r>
            <a:r>
              <a:rPr lang="en-US" altLang="zh-TW" sz="2800" dirty="0"/>
              <a:t> words, we have  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TW" sz="2800" dirty="0"/>
              <a:t> ≠</a:t>
            </a:r>
            <a:r>
              <a:rPr lang="en-US" altLang="zh-TW" sz="2800" dirty="0">
                <a:sym typeface="Symbol" panose="05050102010706020507" pitchFamily="18" charset="2"/>
              </a:rPr>
              <a:t></a:t>
            </a:r>
            <a:r>
              <a:rPr lang="en-US" altLang="zh-TW" sz="2800" dirty="0"/>
              <a:t>, </a:t>
            </a:r>
            <a:r>
              <a:rPr lang="en-US" altLang="zh-TW" sz="2800" dirty="0">
                <a:sym typeface="Symbol" panose="05050102010706020507" pitchFamily="18" charset="2"/>
              </a:rPr>
              <a:t>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TW" sz="2800" dirty="0">
                <a:sym typeface="Symbol" panose="05050102010706020507" pitchFamily="18" charset="2"/>
              </a:rPr>
              <a:t>,</a:t>
            </a:r>
            <a:endParaRPr lang="en-US" altLang="zh-TW" sz="2800" dirty="0">
              <a:sym typeface="Symbol" panose="05050102010706020507" pitchFamily="18" charset="2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TW" sz="2800" dirty="0">
                <a:sym typeface="Symbol" panose="05050102010706020507" pitchFamily="18" charset="2"/>
              </a:rPr>
              <a:t>        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TW" sz="2800" dirty="0">
                <a:ea typeface="AR MinchoL JIS" pitchFamily="49" charset="-128"/>
                <a:sym typeface="Symbol" panose="05050102010706020507" pitchFamily="18" charset="2"/>
              </a:rPr>
              <a:t>∩</a:t>
            </a:r>
            <a:r>
              <a:rPr lang="en-US" altLang="zh-TW" sz="2800" i="1" dirty="0">
                <a:latin typeface="Times New Roman" panose="02020603050405020304" pitchFamily="18" charset="0"/>
                <a:ea typeface="AR MinchoL JIS" pitchFamily="49" charset="-128"/>
                <a:sym typeface="Symbol" panose="05050102010706020507" pitchFamily="18" charset="2"/>
              </a:rPr>
              <a:t>A</a:t>
            </a:r>
            <a:r>
              <a:rPr lang="en-US" altLang="zh-TW" sz="2800" i="1" baseline="-25000" dirty="0">
                <a:latin typeface="Times New Roman" panose="02020603050405020304" pitchFamily="18" charset="0"/>
                <a:ea typeface="AR MinchoL JIS" pitchFamily="49" charset="-128"/>
                <a:sym typeface="Symbol" panose="05050102010706020507" pitchFamily="18" charset="2"/>
              </a:rPr>
              <a:t>j</a:t>
            </a:r>
            <a:r>
              <a:rPr lang="en-US" altLang="zh-TW" sz="2800" i="1" dirty="0">
                <a:latin typeface="Times New Roman" panose="02020603050405020304" pitchFamily="18" charset="0"/>
                <a:ea typeface="AR MinchoL JIS" pitchFamily="49" charset="-128"/>
                <a:sym typeface="Symbol" panose="05050102010706020507" pitchFamily="18" charset="2"/>
              </a:rPr>
              <a:t> </a:t>
            </a:r>
            <a:r>
              <a:rPr lang="en-US" altLang="zh-TW" sz="2800" dirty="0">
                <a:ea typeface="AR MinchoL JIS" pitchFamily="49" charset="-128"/>
                <a:sym typeface="Symbol" panose="05050102010706020507" pitchFamily="18" charset="2"/>
              </a:rPr>
              <a:t>= </a:t>
            </a:r>
            <a:r>
              <a:rPr lang="en-US" altLang="zh-TW" sz="2800" dirty="0">
                <a:sym typeface="Symbol" panose="05050102010706020507" pitchFamily="18" charset="2"/>
              </a:rPr>
              <a:t></a:t>
            </a:r>
            <a:r>
              <a:rPr lang="en-US" altLang="zh-TW" sz="2800" dirty="0">
                <a:ea typeface="AR MinchoL JIS" pitchFamily="49" charset="-128"/>
                <a:sym typeface="Symbol" panose="05050102010706020507" pitchFamily="18" charset="2"/>
              </a:rPr>
              <a:t> , for any </a:t>
            </a:r>
            <a:r>
              <a:rPr lang="en-US" altLang="zh-TW" sz="2800" i="1" dirty="0">
                <a:latin typeface="Times New Roman" panose="02020603050405020304" pitchFamily="18" charset="0"/>
                <a:ea typeface="AR MinchoL JIS" pitchFamily="49" charset="-128"/>
                <a:sym typeface="Symbol" panose="05050102010706020507" pitchFamily="18" charset="2"/>
              </a:rPr>
              <a:t>i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≠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j,</a:t>
            </a:r>
            <a:r>
              <a:rPr lang="en-US" altLang="zh-TW" sz="2800" dirty="0">
                <a:ea typeface="AR MinchoL JIS" pitchFamily="49" charset="-128"/>
                <a:sym typeface="Symbol" panose="05050102010706020507" pitchFamily="18" charset="2"/>
              </a:rPr>
              <a:t>  and </a:t>
            </a:r>
            <a:r>
              <a:rPr lang="en-US" altLang="zh-TW" sz="2800" dirty="0">
                <a:latin typeface="Times New Roman" panose="02020603050405020304" pitchFamily="18" charset="0"/>
                <a:ea typeface="AR MinchoL JIS" pitchFamily="49" charset="-128"/>
                <a:sym typeface="Symbol" panose="05050102010706020507" pitchFamily="18" charset="2"/>
              </a:rPr>
              <a:t>∪</a:t>
            </a:r>
            <a:r>
              <a:rPr lang="en-US" altLang="zh-TW" sz="2800" i="1" dirty="0">
                <a:latin typeface="Times New Roman" panose="02020603050405020304" pitchFamily="18" charset="0"/>
                <a:ea typeface="AR MinchoL JIS" pitchFamily="49" charset="-128"/>
                <a:sym typeface="Symbol" panose="05050102010706020507" pitchFamily="18" charset="2"/>
              </a:rPr>
              <a:t>A</a:t>
            </a:r>
            <a:r>
              <a:rPr lang="en-US" altLang="zh-TW" sz="2800" i="1" baseline="-25000" dirty="0">
                <a:latin typeface="Times New Roman" panose="02020603050405020304" pitchFamily="18" charset="0"/>
                <a:ea typeface="AR MinchoL JIS" pitchFamily="49" charset="-128"/>
                <a:sym typeface="Symbol" panose="05050102010706020507" pitchFamily="18" charset="2"/>
              </a:rPr>
              <a:t>i</a:t>
            </a:r>
            <a:r>
              <a:rPr lang="en-US" altLang="zh-TW" sz="2800" dirty="0">
                <a:latin typeface="Times New Roman" panose="02020603050405020304" pitchFamily="18" charset="0"/>
                <a:ea typeface="AR MinchoL JIS" pitchFamily="49" charset="-128"/>
                <a:sym typeface="Symbol" panose="05050102010706020507" pitchFamily="18" charset="2"/>
              </a:rPr>
              <a:t> = </a:t>
            </a:r>
            <a:r>
              <a:rPr lang="en-US" altLang="zh-TW" sz="2800" i="1" dirty="0">
                <a:latin typeface="Times New Roman" panose="02020603050405020304" pitchFamily="18" charset="0"/>
                <a:ea typeface="AR MinchoL JIS" pitchFamily="49" charset="-128"/>
                <a:sym typeface="Symbol" panose="05050102010706020507" pitchFamily="18" charset="2"/>
              </a:rPr>
              <a:t>S</a:t>
            </a:r>
            <a:r>
              <a:rPr lang="en-US" altLang="zh-TW" sz="2800" dirty="0">
                <a:ea typeface="AR MinchoL JIS" pitchFamily="49" charset="-128"/>
                <a:sym typeface="Symbol" panose="05050102010706020507" pitchFamily="18" charset="2"/>
              </a:rPr>
              <a:t>.</a:t>
            </a:r>
            <a:endParaRPr lang="en-US" altLang="zh-TW" sz="2800" dirty="0">
              <a:ea typeface="AR MinchoL JIS" pitchFamily="49" charset="-128"/>
              <a:sym typeface="Symbol" panose="05050102010706020507" pitchFamily="18" charset="2"/>
            </a:endParaRPr>
          </a:p>
        </p:txBody>
      </p:sp>
      <p:sp>
        <p:nvSpPr>
          <p:cNvPr id="50180" name="Rectangle 3"/>
          <p:cNvSpPr/>
          <p:nvPr/>
        </p:nvSpPr>
        <p:spPr>
          <a:xfrm>
            <a:off x="152400" y="457200"/>
            <a:ext cx="8763000" cy="762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TW" sz="3200" b="1" u="sng" dirty="0">
                <a:solidFill>
                  <a:srgbClr val="008000"/>
                </a:solidFill>
                <a:latin typeface="Arial" panose="020B0604020202020204" pitchFamily="34" charset="0"/>
              </a:rPr>
              <a:t>Equivalence Classes and Partitions</a:t>
            </a:r>
            <a:r>
              <a:rPr lang="en-US" altLang="zh-TW" sz="3200" dirty="0">
                <a:solidFill>
                  <a:srgbClr val="008000"/>
                </a:solidFill>
                <a:latin typeface="Arial" panose="020B0604020202020204" pitchFamily="34" charset="0"/>
              </a:rPr>
              <a:t> </a:t>
            </a:r>
            <a:endParaRPr lang="en-US" altLang="zh-TW" sz="3200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44038" name="Rectangle 3"/>
          <p:cNvSpPr/>
          <p:nvPr/>
        </p:nvSpPr>
        <p:spPr>
          <a:xfrm>
            <a:off x="0" y="4038600"/>
            <a:ext cx="9144000" cy="2057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Example 12.</a:t>
            </a:r>
            <a:endParaRPr lang="en-US" altLang="zh-TW" sz="2800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TW" sz="2800" dirty="0">
                <a:latin typeface="Arial" panose="020B0604020202020204" pitchFamily="34" charset="0"/>
              </a:rPr>
              <a:t>	Suppose that </a:t>
            </a:r>
            <a:r>
              <a:rPr lang="en-US" altLang="zh-TW" sz="2800" i="1" dirty="0">
                <a:latin typeface="Times New Roman" panose="02020603050405020304" pitchFamily="18" charset="0"/>
              </a:rPr>
              <a:t>S</a:t>
            </a:r>
            <a:r>
              <a:rPr lang="en-US" altLang="zh-TW" sz="2800" dirty="0">
                <a:latin typeface="Times New Roman" panose="02020603050405020304" pitchFamily="18" charset="0"/>
              </a:rPr>
              <a:t>={1, 2, 3, 4, 5, 6}.</a:t>
            </a:r>
            <a:r>
              <a:rPr lang="en-US" altLang="zh-TW" sz="2800" dirty="0">
                <a:latin typeface="Arial" panose="020B0604020202020204" pitchFamily="34" charset="0"/>
              </a:rPr>
              <a:t> The collection </a:t>
            </a:r>
            <a:endParaRPr lang="en-US" altLang="zh-TW" sz="2800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TW" sz="2800" dirty="0">
                <a:latin typeface="Arial" panose="020B0604020202020204" pitchFamily="34" charset="0"/>
              </a:rPr>
              <a:t>   of sets 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sz="2800" dirty="0">
                <a:latin typeface="Times New Roman" panose="02020603050405020304" pitchFamily="18" charset="0"/>
              </a:rPr>
              <a:t>={1, 2, 3}, 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sz="2800" dirty="0">
                <a:latin typeface="Times New Roman" panose="02020603050405020304" pitchFamily="18" charset="0"/>
              </a:rPr>
              <a:t>={4, 5},</a:t>
            </a:r>
            <a:r>
              <a:rPr lang="en-US" altLang="zh-TW" sz="2800" dirty="0">
                <a:latin typeface="Arial" panose="020B0604020202020204" pitchFamily="34" charset="0"/>
              </a:rPr>
              <a:t> and 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3</a:t>
            </a:r>
            <a:r>
              <a:rPr lang="en-US" altLang="zh-TW" sz="2800" dirty="0">
                <a:latin typeface="Times New Roman" panose="02020603050405020304" pitchFamily="18" charset="0"/>
              </a:rPr>
              <a:t>={6}</a:t>
            </a:r>
            <a:r>
              <a:rPr lang="en-US" altLang="zh-TW" sz="2800" dirty="0">
                <a:latin typeface="Arial" panose="020B0604020202020204" pitchFamily="34" charset="0"/>
              </a:rPr>
              <a:t> form a partition of </a:t>
            </a:r>
            <a:r>
              <a:rPr lang="en-US" altLang="zh-TW" sz="2800" i="1" dirty="0">
                <a:latin typeface="Times New Roman" panose="02020603050405020304" pitchFamily="18" charset="0"/>
              </a:rPr>
              <a:t>S</a:t>
            </a:r>
            <a:r>
              <a:rPr lang="en-US" altLang="zh-TW" sz="2800" dirty="0">
                <a:latin typeface="Arial" panose="020B0604020202020204" pitchFamily="34" charset="0"/>
              </a:rPr>
              <a:t>.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7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035">
                                            <p:txEl>
                                              <p:charRg st="7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5">
                                            <p:txEl>
                                              <p:charRg st="7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117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035">
                                            <p:txEl>
                                              <p:charRg st="117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035">
                                            <p:txEl>
                                              <p:charRg st="117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157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5">
                                            <p:txEl>
                                              <p:charRg st="157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5">
                                            <p:txEl>
                                              <p:charRg st="157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  <p:bldP spid="4403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投影片編號版面配置區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51203" name="Text Box 5"/>
          <p:cNvSpPr txBox="1"/>
          <p:nvPr/>
        </p:nvSpPr>
        <p:spPr>
          <a:xfrm>
            <a:off x="304800" y="533400"/>
            <a:ext cx="8839200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sz="2800" b="1" dirty="0">
                <a:solidFill>
                  <a:srgbClr val="0066FF"/>
                </a:solidFill>
                <a:latin typeface="Arial" panose="020B0604020202020204" pitchFamily="34" charset="0"/>
              </a:rPr>
              <a:t>Thm 2</a:t>
            </a:r>
            <a:r>
              <a:rPr lang="en-US" altLang="zh-TW" sz="2800" dirty="0">
                <a:latin typeface="Arial" panose="020B0604020202020204" pitchFamily="34" charset="0"/>
              </a:rPr>
              <a:t>. </a:t>
            </a:r>
            <a:endParaRPr lang="en-US" altLang="zh-TW" sz="2800" dirty="0">
              <a:latin typeface="Arial" panose="020B0604020202020204" pitchFamily="34" charset="0"/>
            </a:endParaRPr>
          </a:p>
          <a:p>
            <a:r>
              <a:rPr lang="en-US" altLang="zh-TW" sz="2800" dirty="0">
                <a:latin typeface="Arial" panose="020B0604020202020204" pitchFamily="34" charset="0"/>
              </a:rPr>
              <a:t>Let </a:t>
            </a:r>
            <a:r>
              <a:rPr lang="en-US" altLang="zh-TW" sz="2800" i="1" dirty="0">
                <a:latin typeface="Times New Roman" panose="02020603050405020304" pitchFamily="18" charset="0"/>
              </a:rPr>
              <a:t>R </a:t>
            </a:r>
            <a:r>
              <a:rPr lang="en-US" altLang="zh-TW" sz="2800" dirty="0">
                <a:latin typeface="Arial" panose="020B0604020202020204" pitchFamily="34" charset="0"/>
              </a:rPr>
              <a:t>be an equivalence relation on a set 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Arial" panose="020B0604020202020204" pitchFamily="34" charset="0"/>
              </a:rPr>
              <a:t>.</a:t>
            </a:r>
            <a:endParaRPr lang="en-US" altLang="zh-TW" sz="2800" dirty="0">
              <a:latin typeface="Arial" panose="020B0604020202020204" pitchFamily="34" charset="0"/>
            </a:endParaRPr>
          </a:p>
          <a:p>
            <a:r>
              <a:rPr lang="en-US" altLang="zh-TW" sz="2800" dirty="0">
                <a:latin typeface="Arial" panose="020B0604020202020204" pitchFamily="34" charset="0"/>
              </a:rPr>
              <a:t>Then the equivalence classes of 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dirty="0">
                <a:latin typeface="Arial" panose="020B0604020202020204" pitchFamily="34" charset="0"/>
              </a:rPr>
              <a:t> form a partition of </a:t>
            </a:r>
            <a:r>
              <a:rPr lang="en-US" altLang="zh-TW" sz="2800" i="1" dirty="0">
                <a:latin typeface="Times New Roman" panose="02020603050405020304" pitchFamily="18" charset="0"/>
              </a:rPr>
              <a:t>A.</a:t>
            </a:r>
            <a:endParaRPr lang="en-US" altLang="zh-TW" sz="2800" i="1" dirty="0">
              <a:latin typeface="Times New Roman" panose="02020603050405020304" pitchFamily="18" charset="0"/>
            </a:endParaRPr>
          </a:p>
        </p:txBody>
      </p:sp>
      <p:sp>
        <p:nvSpPr>
          <p:cNvPr id="58372" name="Rectangle 3"/>
          <p:cNvSpPr/>
          <p:nvPr/>
        </p:nvSpPr>
        <p:spPr>
          <a:xfrm>
            <a:off x="228600" y="3733800"/>
            <a:ext cx="8686800" cy="2743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Sol :</a:t>
            </a:r>
            <a:r>
              <a:rPr lang="en-US" altLang="zh-TW" sz="2800" dirty="0">
                <a:latin typeface="Arial" panose="020B0604020202020204" pitchFamily="34" charset="0"/>
              </a:rPr>
              <a:t> </a:t>
            </a:r>
            <a:endParaRPr lang="en-US" altLang="zh-TW" sz="2800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TW" sz="2800" dirty="0">
                <a:latin typeface="Times New Roman" panose="02020603050405020304" pitchFamily="18" charset="0"/>
              </a:rPr>
              <a:t>	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</a:t>
            </a:r>
            <a:r>
              <a:rPr lang="en-US" altLang="zh-TW" sz="2800" dirty="0">
                <a:latin typeface="Times New Roman" panose="02020603050405020304" pitchFamily="18" charset="0"/>
              </a:rPr>
              <a:t>{ (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</a:rPr>
              <a:t>) | 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TW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800" dirty="0">
                <a:latin typeface="Times New Roman" panose="02020603050405020304" pitchFamily="18" charset="0"/>
              </a:rPr>
              <a:t>}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</a:rPr>
              <a:t>{ (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</a:rPr>
              <a:t>) | 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TW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800" dirty="0">
                <a:latin typeface="Times New Roman" panose="02020603050405020304" pitchFamily="18" charset="0"/>
              </a:rPr>
              <a:t>}</a:t>
            </a:r>
            <a:endParaRPr lang="en-US" altLang="zh-TW" sz="2800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TW" sz="2800" dirty="0">
                <a:latin typeface="Times New Roman" panose="02020603050405020304" pitchFamily="18" charset="0"/>
              </a:rPr>
              <a:t>           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</a:rPr>
              <a:t>{ (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</a:rPr>
              <a:t>) | 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TW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2800" dirty="0">
                <a:latin typeface="Times New Roman" panose="02020603050405020304" pitchFamily="18" charset="0"/>
              </a:rPr>
              <a:t>}</a:t>
            </a:r>
            <a:br>
              <a:rPr lang="en-US" altLang="zh-TW" sz="2800" dirty="0">
                <a:latin typeface="Times New Roman" panose="02020603050405020304" pitchFamily="18" charset="0"/>
              </a:rPr>
            </a:br>
            <a:r>
              <a:rPr lang="en-US" altLang="zh-TW" sz="2800" dirty="0">
                <a:latin typeface="Times New Roman" panose="02020603050405020304" pitchFamily="18" charset="0"/>
              </a:rPr>
              <a:t>    ={(1, 1), (1, 2), (1, 3), (2, 1), (2, 2), (2, 3), (3, 1), (3, 2),</a:t>
            </a:r>
            <a:br>
              <a:rPr lang="en-US" altLang="zh-TW" sz="2800" dirty="0">
                <a:latin typeface="Times New Roman" panose="02020603050405020304" pitchFamily="18" charset="0"/>
              </a:rPr>
            </a:br>
            <a:r>
              <a:rPr lang="en-US" altLang="zh-TW" sz="2800" dirty="0">
                <a:latin typeface="Times New Roman" panose="02020603050405020304" pitchFamily="18" charset="0"/>
              </a:rPr>
              <a:t>         (3, 3), (4,4), (4, 5), (5,4), (5, 5), (6, 6)}</a:t>
            </a:r>
            <a:endParaRPr lang="en-US" altLang="zh-TW" sz="2800" dirty="0">
              <a:latin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553200" y="6248400"/>
            <a:ext cx="1879600" cy="46196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Exercise: 47</a:t>
            </a:r>
            <a:endParaRPr lang="zh-TW" altLang="en-US" sz="2400" dirty="0"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8600" y="1905000"/>
            <a:ext cx="9026525" cy="18161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</a:pPr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Example 13. </a:t>
            </a:r>
            <a:b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</a:br>
            <a:r>
              <a:rPr lang="en-US" altLang="zh-TW" sz="2800" dirty="0">
                <a:latin typeface="Arial" panose="020B0604020202020204" pitchFamily="34" charset="0"/>
              </a:rPr>
              <a:t>List the ordered pairs in the equivalence relation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br>
              <a:rPr lang="en-US" altLang="zh-TW" sz="2800" dirty="0">
                <a:latin typeface="Arial" panose="020B0604020202020204" pitchFamily="34" charset="0"/>
              </a:rPr>
            </a:br>
            <a:r>
              <a:rPr lang="en-US" altLang="zh-TW" sz="2800" dirty="0">
                <a:latin typeface="Arial" panose="020B0604020202020204" pitchFamily="34" charset="0"/>
              </a:rPr>
              <a:t>produced by the partition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={1, 2, 3},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={4, 5}, </a:t>
            </a:r>
            <a:r>
              <a:rPr lang="en-US" altLang="zh-TW" sz="2800" dirty="0">
                <a:latin typeface="Arial" panose="020B0604020202020204" pitchFamily="34" charset="0"/>
              </a:rPr>
              <a:t>and </a:t>
            </a:r>
            <a:br>
              <a:rPr lang="en-US" altLang="zh-TW" sz="2800" dirty="0">
                <a:latin typeface="Arial" panose="020B0604020202020204" pitchFamily="34" charset="0"/>
              </a:rPr>
            </a:b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={6} </a:t>
            </a:r>
            <a:r>
              <a:rPr lang="en-US" altLang="zh-TW" sz="2800" dirty="0">
                <a:latin typeface="Arial" panose="020B0604020202020204" pitchFamily="34" charset="0"/>
              </a:rPr>
              <a:t>of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={1, 2, 3, 4, 5, 6}.</a:t>
            </a:r>
            <a:endParaRPr lang="en-US" altLang="zh-TW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/>
      <p:bldP spid="5" grpId="0" animBg="1"/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投影片編號版面配置區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52227" name="Rectangle 3"/>
          <p:cNvSpPr/>
          <p:nvPr/>
        </p:nvSpPr>
        <p:spPr>
          <a:xfrm>
            <a:off x="228600" y="609600"/>
            <a:ext cx="86868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Example 14.</a:t>
            </a:r>
            <a:endParaRPr lang="en-US" altLang="zh-TW" sz="2800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TW" sz="2800" dirty="0">
                <a:latin typeface="Arial" panose="020B0604020202020204" pitchFamily="34" charset="0"/>
              </a:rPr>
              <a:t>	The equivalence classes of the congruence modulo </a:t>
            </a:r>
            <a:r>
              <a:rPr lang="en-US" altLang="zh-TW" sz="2800" dirty="0">
                <a:latin typeface="Times New Roman" panose="02020603050405020304" pitchFamily="18" charset="0"/>
              </a:rPr>
              <a:t>4</a:t>
            </a:r>
            <a:r>
              <a:rPr lang="en-US" altLang="zh-TW" sz="2800" dirty="0">
                <a:latin typeface="Arial" panose="020B0604020202020204" pitchFamily="34" charset="0"/>
              </a:rPr>
              <a:t> relation form a partition of the integers.</a:t>
            </a:r>
            <a:endParaRPr lang="en-US" altLang="zh-TW" sz="2800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Sol :</a:t>
            </a:r>
            <a:r>
              <a:rPr lang="en-US" altLang="zh-TW" sz="2800" dirty="0">
                <a:latin typeface="Arial" panose="020B0604020202020204" pitchFamily="34" charset="0"/>
              </a:rPr>
              <a:t> </a:t>
            </a:r>
            <a:endParaRPr lang="en-US" altLang="zh-TW" sz="2800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TW" sz="2800" dirty="0">
                <a:latin typeface="Times New Roman" panose="02020603050405020304" pitchFamily="18" charset="0"/>
              </a:rPr>
              <a:t>	[0]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4</a:t>
            </a:r>
            <a:r>
              <a:rPr lang="en-US" altLang="zh-TW" sz="2800" dirty="0">
                <a:latin typeface="Times New Roman" panose="02020603050405020304" pitchFamily="18" charset="0"/>
              </a:rPr>
              <a:t> = { …, </a:t>
            </a:r>
            <a:r>
              <a:rPr lang="en-US" altLang="zh-TW" sz="2800" dirty="0">
                <a:latin typeface="Symbol" panose="05050102010706020507" pitchFamily="18" charset="2"/>
              </a:rPr>
              <a:t>-</a:t>
            </a:r>
            <a:r>
              <a:rPr lang="en-US" altLang="zh-TW" sz="2800" dirty="0">
                <a:latin typeface="Times New Roman" panose="02020603050405020304" pitchFamily="18" charset="0"/>
              </a:rPr>
              <a:t>8, </a:t>
            </a:r>
            <a:r>
              <a:rPr lang="en-US" altLang="zh-TW" sz="2800" dirty="0">
                <a:latin typeface="Symbol" panose="05050102010706020507" pitchFamily="18" charset="2"/>
              </a:rPr>
              <a:t>-</a:t>
            </a:r>
            <a:r>
              <a:rPr lang="en-US" altLang="zh-TW" sz="2800" dirty="0">
                <a:latin typeface="Times New Roman" panose="02020603050405020304" pitchFamily="18" charset="0"/>
              </a:rPr>
              <a:t>4, 0, 4, 8, … }</a:t>
            </a:r>
            <a:endParaRPr lang="en-US" altLang="zh-TW" sz="2800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TW" sz="2800" dirty="0">
                <a:latin typeface="Times New Roman" panose="02020603050405020304" pitchFamily="18" charset="0"/>
              </a:rPr>
              <a:t>    [1]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4</a:t>
            </a:r>
            <a:r>
              <a:rPr lang="en-US" altLang="zh-TW" sz="2800" dirty="0">
                <a:latin typeface="Times New Roman" panose="02020603050405020304" pitchFamily="18" charset="0"/>
              </a:rPr>
              <a:t> = { …, </a:t>
            </a:r>
            <a:r>
              <a:rPr lang="en-US" altLang="zh-TW" sz="2800" dirty="0">
                <a:latin typeface="Symbol" panose="05050102010706020507" pitchFamily="18" charset="2"/>
              </a:rPr>
              <a:t>-</a:t>
            </a:r>
            <a:r>
              <a:rPr lang="en-US" altLang="zh-TW" sz="2800" dirty="0">
                <a:latin typeface="Times New Roman" panose="02020603050405020304" pitchFamily="18" charset="0"/>
              </a:rPr>
              <a:t>7, </a:t>
            </a:r>
            <a:r>
              <a:rPr lang="en-US" altLang="zh-TW" sz="2800" dirty="0">
                <a:latin typeface="Symbol" panose="05050102010706020507" pitchFamily="18" charset="2"/>
              </a:rPr>
              <a:t>-</a:t>
            </a:r>
            <a:r>
              <a:rPr lang="en-US" altLang="zh-TW" sz="2800" dirty="0">
                <a:latin typeface="Times New Roman" panose="02020603050405020304" pitchFamily="18" charset="0"/>
              </a:rPr>
              <a:t>3, 1, 5, 9, … }</a:t>
            </a:r>
            <a:endParaRPr lang="en-US" altLang="zh-TW" sz="2800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TW" sz="2800" dirty="0">
                <a:latin typeface="Times New Roman" panose="02020603050405020304" pitchFamily="18" charset="0"/>
              </a:rPr>
              <a:t>    [2]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4</a:t>
            </a:r>
            <a:r>
              <a:rPr lang="en-US" altLang="zh-TW" sz="2800" dirty="0">
                <a:latin typeface="Times New Roman" panose="02020603050405020304" pitchFamily="18" charset="0"/>
              </a:rPr>
              <a:t> = { …, </a:t>
            </a:r>
            <a:r>
              <a:rPr lang="en-US" altLang="zh-TW" sz="2800" dirty="0">
                <a:latin typeface="Symbol" panose="05050102010706020507" pitchFamily="18" charset="2"/>
              </a:rPr>
              <a:t>-</a:t>
            </a:r>
            <a:r>
              <a:rPr lang="en-US" altLang="zh-TW" sz="2800" dirty="0">
                <a:latin typeface="Times New Roman" panose="02020603050405020304" pitchFamily="18" charset="0"/>
              </a:rPr>
              <a:t>6, </a:t>
            </a:r>
            <a:r>
              <a:rPr lang="en-US" altLang="zh-TW" sz="2800" dirty="0">
                <a:latin typeface="Symbol" panose="05050102010706020507" pitchFamily="18" charset="2"/>
              </a:rPr>
              <a:t>-</a:t>
            </a:r>
            <a:r>
              <a:rPr lang="en-US" altLang="zh-TW" sz="2800" dirty="0">
                <a:latin typeface="Times New Roman" panose="02020603050405020304" pitchFamily="18" charset="0"/>
              </a:rPr>
              <a:t>2, 2, 6, 10, … }</a:t>
            </a:r>
            <a:endParaRPr lang="en-US" altLang="zh-TW" sz="2800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TW" sz="2800" dirty="0">
                <a:latin typeface="Times New Roman" panose="02020603050405020304" pitchFamily="18" charset="0"/>
              </a:rPr>
              <a:t>    [3]</a:t>
            </a:r>
            <a:r>
              <a:rPr lang="en-US" altLang="zh-TW" sz="2800" baseline="-25000" dirty="0">
                <a:latin typeface="Times New Roman" panose="02020603050405020304" pitchFamily="18" charset="0"/>
              </a:rPr>
              <a:t>4</a:t>
            </a:r>
            <a:r>
              <a:rPr lang="en-US" altLang="zh-TW" sz="2800" dirty="0">
                <a:latin typeface="Times New Roman" panose="02020603050405020304" pitchFamily="18" charset="0"/>
              </a:rPr>
              <a:t> = { …, </a:t>
            </a:r>
            <a:r>
              <a:rPr lang="en-US" altLang="zh-TW" sz="2800" dirty="0">
                <a:latin typeface="Symbol" panose="05050102010706020507" pitchFamily="18" charset="2"/>
              </a:rPr>
              <a:t>-</a:t>
            </a:r>
            <a:r>
              <a:rPr lang="en-US" altLang="zh-TW" sz="2800" dirty="0">
                <a:latin typeface="Times New Roman" panose="02020603050405020304" pitchFamily="18" charset="0"/>
              </a:rPr>
              <a:t>5, </a:t>
            </a:r>
            <a:r>
              <a:rPr lang="en-US" altLang="zh-TW" sz="2800" dirty="0">
                <a:latin typeface="Symbol" panose="05050102010706020507" pitchFamily="18" charset="2"/>
              </a:rPr>
              <a:t>-</a:t>
            </a:r>
            <a:r>
              <a:rPr lang="en-US" altLang="zh-TW" sz="2800" dirty="0">
                <a:latin typeface="Times New Roman" panose="02020603050405020304" pitchFamily="18" charset="0"/>
              </a:rPr>
              <a:t>1, 3, 7, 11, … }</a:t>
            </a:r>
            <a:endParaRPr lang="en-US" altLang="zh-TW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投影片編號版面配置區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91440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TW" sz="2600" b="1" dirty="0">
                <a:solidFill>
                  <a:srgbClr val="008000"/>
                </a:solidFill>
              </a:rPr>
              <a:t>    Examples:</a:t>
            </a:r>
            <a:r>
              <a:rPr lang="en-US" altLang="zh-TW" sz="2600" dirty="0"/>
              <a:t>  </a:t>
            </a:r>
            <a:r>
              <a:rPr lang="en-US" altLang="zh-TW" sz="2600" i="1" dirty="0">
                <a:latin typeface="Times New Roman" panose="02020603050405020304" pitchFamily="18" charset="0"/>
              </a:rPr>
              <a:t>A</a:t>
            </a:r>
            <a:r>
              <a:rPr lang="en-US" altLang="zh-TW" sz="2600" dirty="0">
                <a:latin typeface="Times New Roman" panose="02020603050405020304" pitchFamily="18" charset="0"/>
              </a:rPr>
              <a:t> : </a:t>
            </a:r>
            <a:r>
              <a:rPr lang="zh-TW" altLang="en-US" sz="2600" dirty="0">
                <a:latin typeface="Times New Roman" panose="02020603050405020304" pitchFamily="18" charset="0"/>
              </a:rPr>
              <a:t>男生</a:t>
            </a:r>
            <a:r>
              <a:rPr lang="en-US" altLang="zh-TW" sz="2600" dirty="0">
                <a:latin typeface="Times New Roman" panose="02020603050405020304" pitchFamily="18" charset="0"/>
              </a:rPr>
              <a:t>, </a:t>
            </a:r>
            <a:r>
              <a:rPr lang="en-US" altLang="zh-TW" sz="2600" i="1" dirty="0">
                <a:latin typeface="Times New Roman" panose="02020603050405020304" pitchFamily="18" charset="0"/>
              </a:rPr>
              <a:t>B</a:t>
            </a:r>
            <a:r>
              <a:rPr lang="en-US" altLang="zh-TW" sz="2600" dirty="0">
                <a:latin typeface="Times New Roman" panose="02020603050405020304" pitchFamily="18" charset="0"/>
              </a:rPr>
              <a:t> : </a:t>
            </a:r>
            <a:r>
              <a:rPr lang="zh-TW" altLang="en-US" sz="2600" dirty="0">
                <a:latin typeface="Times New Roman" panose="02020603050405020304" pitchFamily="18" charset="0"/>
              </a:rPr>
              <a:t>女生</a:t>
            </a:r>
            <a:r>
              <a:rPr lang="en-US" altLang="zh-TW" sz="2600" dirty="0">
                <a:latin typeface="Times New Roman" panose="02020603050405020304" pitchFamily="18" charset="0"/>
              </a:rPr>
              <a:t>, </a:t>
            </a:r>
            <a:r>
              <a:rPr lang="en-US" altLang="zh-TW" sz="2600" i="1" dirty="0">
                <a:latin typeface="Times New Roman" panose="02020603050405020304" pitchFamily="18" charset="0"/>
              </a:rPr>
              <a:t>R</a:t>
            </a:r>
            <a:r>
              <a:rPr lang="en-US" altLang="zh-TW" sz="2600" dirty="0">
                <a:latin typeface="Times New Roman" panose="02020603050405020304" pitchFamily="18" charset="0"/>
              </a:rPr>
              <a:t> : </a:t>
            </a:r>
            <a:r>
              <a:rPr lang="zh-TW" altLang="en-US" sz="2600" dirty="0">
                <a:latin typeface="Times New Roman" panose="02020603050405020304" pitchFamily="18" charset="0"/>
              </a:rPr>
              <a:t>夫妻关系</a:t>
            </a:r>
            <a:br>
              <a:rPr lang="zh-TW" altLang="en-US" sz="2600" dirty="0">
                <a:latin typeface="Times New Roman" panose="02020603050405020304" pitchFamily="18" charset="0"/>
              </a:rPr>
            </a:br>
            <a:r>
              <a:rPr lang="zh-TW" altLang="en-US" sz="2600" dirty="0">
                <a:latin typeface="Times New Roman" panose="02020603050405020304" pitchFamily="18" charset="0"/>
              </a:rPr>
              <a:t>	               </a:t>
            </a:r>
            <a:r>
              <a:rPr lang="en-US" altLang="zh-TW" sz="2600" i="1" dirty="0">
                <a:latin typeface="Times New Roman" panose="02020603050405020304" pitchFamily="18" charset="0"/>
              </a:rPr>
              <a:t>A</a:t>
            </a:r>
            <a:r>
              <a:rPr lang="en-US" altLang="zh-TW" sz="2600" dirty="0">
                <a:latin typeface="Times New Roman" panose="02020603050405020304" pitchFamily="18" charset="0"/>
              </a:rPr>
              <a:t> : </a:t>
            </a:r>
            <a:r>
              <a:rPr lang="zh-TW" altLang="en-US" sz="2600" dirty="0">
                <a:latin typeface="Times New Roman" panose="02020603050405020304" pitchFamily="18" charset="0"/>
              </a:rPr>
              <a:t>城市</a:t>
            </a:r>
            <a:r>
              <a:rPr lang="en-US" altLang="zh-TW" sz="2600" dirty="0">
                <a:latin typeface="Times New Roman" panose="02020603050405020304" pitchFamily="18" charset="0"/>
              </a:rPr>
              <a:t>, </a:t>
            </a:r>
            <a:r>
              <a:rPr lang="en-US" altLang="zh-TW" sz="2600" i="1" dirty="0">
                <a:latin typeface="Times New Roman" panose="02020603050405020304" pitchFamily="18" charset="0"/>
              </a:rPr>
              <a:t>B</a:t>
            </a:r>
            <a:r>
              <a:rPr lang="en-US" altLang="zh-TW" sz="2600" dirty="0">
                <a:latin typeface="Times New Roman" panose="02020603050405020304" pitchFamily="18" charset="0"/>
              </a:rPr>
              <a:t> : </a:t>
            </a:r>
            <a:r>
              <a:rPr lang="zh-TW" altLang="en-US" sz="2600" dirty="0">
                <a:latin typeface="Times New Roman" panose="02020603050405020304" pitchFamily="18" charset="0"/>
              </a:rPr>
              <a:t>州</a:t>
            </a:r>
            <a:r>
              <a:rPr lang="en-US" altLang="zh-TW" sz="2600" dirty="0">
                <a:latin typeface="Times New Roman" panose="02020603050405020304" pitchFamily="18" charset="0"/>
              </a:rPr>
              <a:t>, </a:t>
            </a:r>
            <a:r>
              <a:rPr lang="zh-TW" altLang="en-US" sz="2600" dirty="0">
                <a:latin typeface="Times New Roman" panose="02020603050405020304" pitchFamily="18" charset="0"/>
              </a:rPr>
              <a:t>省  </a:t>
            </a:r>
            <a:r>
              <a:rPr lang="en-US" altLang="zh-TW" sz="2600" i="1" dirty="0">
                <a:latin typeface="Times New Roman" panose="02020603050405020304" pitchFamily="18" charset="0"/>
              </a:rPr>
              <a:t>R</a:t>
            </a:r>
            <a:r>
              <a:rPr lang="en-US" altLang="zh-TW" sz="2600" dirty="0">
                <a:latin typeface="Times New Roman" panose="02020603050405020304" pitchFamily="18" charset="0"/>
              </a:rPr>
              <a:t> : </a:t>
            </a:r>
            <a:r>
              <a:rPr lang="zh-TW" altLang="en-US" sz="2600" dirty="0">
                <a:latin typeface="Times New Roman" panose="02020603050405020304" pitchFamily="18" charset="0"/>
              </a:rPr>
              <a:t>属于</a:t>
            </a:r>
            <a:r>
              <a:rPr lang="zh-TW" altLang="en-US" sz="2600" dirty="0"/>
              <a:t> </a:t>
            </a:r>
            <a:r>
              <a:rPr lang="en-US" altLang="zh-TW" sz="2600" dirty="0"/>
              <a:t>(Example 2)</a:t>
            </a:r>
            <a:endParaRPr lang="en-US" altLang="zh-TW" sz="2600" dirty="0"/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xfrm>
            <a:off x="381000" y="2057400"/>
            <a:ext cx="8534400" cy="259080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TW" sz="2800" b="1" dirty="0">
                <a:solidFill>
                  <a:srgbClr val="0066FF"/>
                </a:solidFill>
              </a:rPr>
              <a:t>Note.</a:t>
            </a:r>
            <a:r>
              <a:rPr lang="en-US" altLang="zh-TW" sz="2800" dirty="0"/>
              <a:t>  </a:t>
            </a:r>
            <a:r>
              <a:rPr lang="en-US" altLang="zh-TW" sz="2800" b="1" dirty="0">
                <a:solidFill>
                  <a:srgbClr val="660066"/>
                </a:solidFill>
              </a:rPr>
              <a:t>Relations vs. Functions</a:t>
            </a:r>
            <a:endParaRPr lang="en-US" altLang="zh-TW" sz="2800" b="1" dirty="0">
              <a:solidFill>
                <a:srgbClr val="660066"/>
              </a:solidFill>
            </a:endParaRPr>
          </a:p>
          <a:p>
            <a:pPr eaLnBrk="1" hangingPunct="1">
              <a:buNone/>
            </a:pPr>
            <a:r>
              <a:rPr lang="en-US" altLang="zh-TW" sz="2800" dirty="0"/>
              <a:t>		A relation can be used to express a </a:t>
            </a:r>
            <a:r>
              <a:rPr lang="en-US" altLang="zh-TW" sz="2800" u="sng" dirty="0">
                <a:solidFill>
                  <a:srgbClr val="FF3300"/>
                </a:solidFill>
              </a:rPr>
              <a:t>1-to-many</a:t>
            </a:r>
            <a:endParaRPr lang="en-US" altLang="zh-TW" sz="2800" u="sng" dirty="0">
              <a:solidFill>
                <a:srgbClr val="FF3300"/>
              </a:solidFill>
            </a:endParaRPr>
          </a:p>
          <a:p>
            <a:pPr eaLnBrk="1" hangingPunct="1">
              <a:buNone/>
            </a:pPr>
            <a:r>
              <a:rPr lang="en-US" altLang="zh-TW" sz="2800" dirty="0"/>
              <a:t>		relationship between the elements of the sets </a:t>
            </a:r>
            <a:endParaRPr lang="en-US" altLang="zh-TW" sz="2800" dirty="0"/>
          </a:p>
          <a:p>
            <a:pPr eaLnBrk="1" hangingPunct="1">
              <a:buNone/>
            </a:pPr>
            <a:r>
              <a:rPr lang="en-US" altLang="zh-TW" sz="2800" dirty="0"/>
              <a:t>		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/>
              <a:t> and 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TW" sz="2800" dirty="0"/>
              <a:t>.</a:t>
            </a:r>
            <a:endParaRPr lang="en-US" altLang="zh-TW" sz="2800" dirty="0"/>
          </a:p>
          <a:p>
            <a:pPr eaLnBrk="1" hangingPunct="1">
              <a:buNone/>
            </a:pPr>
            <a:r>
              <a:rPr lang="en-US" altLang="zh-TW" sz="2800" dirty="0"/>
              <a:t>		( function </a:t>
            </a:r>
            <a:r>
              <a:rPr lang="zh-TW" altLang="en-US" sz="2800" dirty="0"/>
              <a:t>不可一对多，只可多对一 </a:t>
            </a:r>
            <a:r>
              <a:rPr lang="en-US" altLang="zh-TW" sz="2800" dirty="0"/>
              <a:t>)</a:t>
            </a:r>
            <a:endParaRPr lang="en-US" altLang="zh-TW" sz="2800" dirty="0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57200" y="5562600"/>
            <a:ext cx="8229600" cy="965200"/>
          </a:xfrm>
          <a:prstGeom prst="rect">
            <a:avLst/>
          </a:prstGeom>
          <a:noFill/>
          <a:ln w="19050">
            <a:solidFill>
              <a:srgbClr val="0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en-US" altLang="zh-TW" sz="2800" b="1" kern="1200" cap="none" spc="0" normalizeH="0" baseline="0" noProof="0" dirty="0">
                <a:solidFill>
                  <a:srgbClr val="FF3300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Def 2.</a:t>
            </a:r>
            <a:r>
              <a:rPr kumimoji="1" lang="en-US" altLang="zh-TW" sz="2800" kern="1200" cap="none" spc="0" normalizeH="0" baseline="0" noProof="0" dirty="0"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  A </a:t>
            </a:r>
            <a:r>
              <a:rPr kumimoji="1" lang="en-US" altLang="zh-TW" sz="2800" u="sng" kern="1200" cap="none" spc="0" normalizeH="0" baseline="0" noProof="0" dirty="0">
                <a:solidFill>
                  <a:srgbClr val="0066FF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relation </a:t>
            </a:r>
            <a:r>
              <a:rPr kumimoji="1" lang="en-US" altLang="zh-TW" sz="2800" b="1" i="1" u="sng" kern="1200" cap="none" spc="0" normalizeH="0" baseline="0" noProof="0" dirty="0">
                <a:solidFill>
                  <a:srgbClr val="0066FF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R</a:t>
            </a:r>
            <a:r>
              <a:rPr kumimoji="1" lang="en-US" altLang="zh-TW" sz="2800" u="sng" kern="1200" cap="none" spc="0" normalizeH="0" baseline="0" noProof="0" dirty="0">
                <a:solidFill>
                  <a:srgbClr val="0066FF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 on the set </a:t>
            </a:r>
            <a:r>
              <a:rPr kumimoji="1" lang="en-US" altLang="zh-TW" sz="2800" b="1" i="1" u="sng" kern="1200" cap="none" spc="0" normalizeH="0" baseline="0" noProof="0" dirty="0">
                <a:solidFill>
                  <a:srgbClr val="0066FF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A</a:t>
            </a:r>
            <a:r>
              <a:rPr kumimoji="1" lang="en-US" altLang="zh-TW" sz="2800" kern="1200" cap="none" spc="0" normalizeH="0" baseline="0" noProof="0" dirty="0"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 is a relation from </a:t>
            </a:r>
            <a:r>
              <a:rPr kumimoji="1" lang="en-US" altLang="zh-TW" sz="2800" b="1" i="1" kern="1200" cap="none" spc="0" normalizeH="0" baseline="0" noProof="0" dirty="0"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A</a:t>
            </a:r>
            <a:r>
              <a:rPr kumimoji="1" lang="en-US" altLang="zh-TW" sz="2800" kern="1200" cap="none" spc="0" normalizeH="0" baseline="0" noProof="0" dirty="0"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 to </a:t>
            </a:r>
            <a:r>
              <a:rPr kumimoji="1" lang="en-US" altLang="zh-TW" sz="2800" b="1" i="1" kern="1200" cap="none" spc="0" normalizeH="0" baseline="0" noProof="0" dirty="0"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A</a:t>
            </a:r>
            <a:r>
              <a:rPr kumimoji="1" lang="en-US" altLang="zh-TW" sz="2800" kern="1200" cap="none" spc="0" normalizeH="0" baseline="0" noProof="0" dirty="0"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. (i.e., </a:t>
            </a:r>
            <a:r>
              <a:rPr kumimoji="1" lang="en-US" altLang="zh-TW" sz="2800" b="1" i="1" kern="1200" cap="none" spc="0" normalizeH="0" baseline="0" noProof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R  </a:t>
            </a:r>
            <a:r>
              <a:rPr kumimoji="1" lang="en-US" altLang="zh-TW" sz="2800" kern="1200" cap="none" spc="0" normalizeH="0" baseline="0" noProof="0" dirty="0">
                <a:latin typeface="+mn-lt"/>
                <a:ea typeface="PMingLiU" panose="02020500000000000000" pitchFamily="18" charset="-120"/>
                <a:cs typeface="Times New Roman" panose="02020603050405020304" pitchFamily="18" charset="0"/>
              </a:rPr>
              <a:t>is</a:t>
            </a:r>
            <a:r>
              <a:rPr kumimoji="1" lang="en-US" altLang="zh-TW" sz="2800" b="1" i="1" kern="1200" cap="none" spc="0" normalizeH="0" baseline="0" noProof="0" dirty="0">
                <a:solidFill>
                  <a:srgbClr val="0066FF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kern="1200" cap="none" spc="0" normalizeH="0" baseline="0" noProof="0" dirty="0"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a subset of </a:t>
            </a:r>
            <a:r>
              <a:rPr kumimoji="1" lang="en-US" altLang="zh-TW" sz="2800" b="1" i="1" kern="1200" cap="none" spc="0" normalizeH="0" baseline="0" noProof="0" dirty="0"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A </a:t>
            </a:r>
            <a:r>
              <a:rPr kumimoji="1" lang="en-US" altLang="zh-TW" sz="2800" kern="1200" cap="none" spc="0" normalizeH="0" baseline="0" noProof="0" dirty="0">
                <a:latin typeface="Arial" panose="020B0604020202020204" pitchFamily="34" charset="0"/>
                <a:ea typeface="PMingLiU" panose="02020500000000000000" pitchFamily="18" charset="-120"/>
                <a:cs typeface="+mn-cs"/>
                <a:sym typeface="Symbol" panose="05050102010706020507"/>
              </a:rPr>
              <a:t></a:t>
            </a:r>
            <a:r>
              <a:rPr kumimoji="1" lang="en-US" altLang="zh-TW" sz="2800" b="1" i="1" kern="1200" cap="none" spc="0" normalizeH="0" baseline="0" noProof="0" dirty="0"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 A</a:t>
            </a:r>
            <a:r>
              <a:rPr kumimoji="1" lang="en-US" altLang="zh-TW" sz="2800" kern="1200" cap="none" spc="0" normalizeH="0" baseline="0" noProof="0" dirty="0"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)</a:t>
            </a:r>
            <a:endParaRPr kumimoji="1" lang="en-US" altLang="zh-TW" sz="2800" kern="1200" cap="none" spc="0" normalizeH="0" baseline="0" noProof="0" dirty="0"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57200" y="1447800"/>
            <a:ext cx="1708150" cy="46196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Exercise: 1</a:t>
            </a:r>
            <a:endParaRPr lang="zh-TW" altLang="en-US" sz="2400" dirty="0">
              <a:latin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57200" y="4800600"/>
            <a:ext cx="3919538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3200" b="1" u="sng" dirty="0">
                <a:solidFill>
                  <a:srgbClr val="008000"/>
                </a:solidFill>
                <a:latin typeface="Arial" panose="020B0604020202020204" pitchFamily="34" charset="0"/>
              </a:rPr>
              <a:t>Properties on a Set</a:t>
            </a:r>
            <a:endParaRPr lang="zh-TW" altLang="en-US" sz="3200" b="1" u="sng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31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3">
                                            <p:txEl>
                                              <p:charRg st="31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3">
                                            <p:txEl>
                                              <p:charRg st="31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79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23">
                                            <p:txEl>
                                              <p:charRg st="79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3">
                                            <p:txEl>
                                              <p:charRg st="79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128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3">
                                            <p:txEl>
                                              <p:charRg st="128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3">
                                            <p:txEl>
                                              <p:charRg st="128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139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23">
                                            <p:txEl>
                                              <p:charRg st="139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23">
                                            <p:txEl>
                                              <p:charRg st="139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  <p:bldP spid="30724" grpId="0" animBg="1"/>
      <p:bldP spid="6" grpId="0" animBg="1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投影片編號版面配置區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/>
          <p:nvPr/>
        </p:nvSpPr>
        <p:spPr>
          <a:xfrm>
            <a:off x="381000" y="533400"/>
            <a:ext cx="8229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r>
              <a:rPr lang="en-US" altLang="zh-TW" sz="3600" dirty="0">
                <a:latin typeface="Arial" panose="020B0604020202020204" pitchFamily="34" charset="0"/>
              </a:rPr>
              <a:t>9.6 Partial Orderings</a:t>
            </a:r>
            <a:endParaRPr lang="en-US" altLang="zh-TW" sz="3600" dirty="0">
              <a:latin typeface="Arial" panose="020B0604020202020204" pitchFamily="34" charset="0"/>
            </a:endParaRPr>
          </a:p>
        </p:txBody>
      </p:sp>
      <p:sp>
        <p:nvSpPr>
          <p:cNvPr id="53252" name="Rectangle 3"/>
          <p:cNvSpPr/>
          <p:nvPr/>
        </p:nvSpPr>
        <p:spPr>
          <a:xfrm>
            <a:off x="228600" y="1219200"/>
            <a:ext cx="8534400" cy="2133600"/>
          </a:xfrm>
          <a:prstGeom prst="rect">
            <a:avLst/>
          </a:prstGeom>
          <a:noFill/>
          <a:ln w="1905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Def 1.</a:t>
            </a:r>
            <a:r>
              <a:rPr lang="en-US" altLang="zh-TW" sz="2800" dirty="0">
                <a:latin typeface="Arial" panose="020B0604020202020204" pitchFamily="34" charset="0"/>
              </a:rPr>
              <a:t>   A relation 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dirty="0">
                <a:latin typeface="Arial" panose="020B0604020202020204" pitchFamily="34" charset="0"/>
              </a:rPr>
              <a:t> on a set </a:t>
            </a:r>
            <a:r>
              <a:rPr lang="en-US" altLang="zh-TW" sz="2800" i="1" dirty="0">
                <a:latin typeface="Times New Roman" panose="02020603050405020304" pitchFamily="18" charset="0"/>
              </a:rPr>
              <a:t>S </a:t>
            </a:r>
            <a:r>
              <a:rPr lang="en-US" altLang="zh-TW" sz="2800" dirty="0">
                <a:latin typeface="Arial" panose="020B0604020202020204" pitchFamily="34" charset="0"/>
              </a:rPr>
              <a:t>is called a </a:t>
            </a:r>
            <a:r>
              <a:rPr lang="en-US" altLang="zh-TW" sz="2800" dirty="0">
                <a:solidFill>
                  <a:srgbClr val="0066FF"/>
                </a:solidFill>
                <a:latin typeface="Arial" panose="020B0604020202020204" pitchFamily="34" charset="0"/>
              </a:rPr>
              <a:t>partial ordering </a:t>
            </a:r>
            <a:r>
              <a:rPr lang="en-US" altLang="zh-TW" sz="2800" dirty="0">
                <a:latin typeface="Arial" panose="020B0604020202020204" pitchFamily="34" charset="0"/>
              </a:rPr>
              <a:t>(</a:t>
            </a:r>
            <a:r>
              <a:rPr lang="zh-TW" altLang="en-US" sz="2800" dirty="0">
                <a:latin typeface="Arial" panose="020B0604020202020204" pitchFamily="34" charset="0"/>
              </a:rPr>
              <a:t>偏序</a:t>
            </a:r>
            <a:r>
              <a:rPr lang="en-US" altLang="zh-TW" sz="2800" dirty="0">
                <a:latin typeface="Arial" panose="020B0604020202020204" pitchFamily="34" charset="0"/>
              </a:rPr>
              <a:t>) or</a:t>
            </a:r>
            <a:r>
              <a:rPr lang="en-US" altLang="zh-TW" sz="2800" dirty="0">
                <a:solidFill>
                  <a:srgbClr val="0066FF"/>
                </a:solidFill>
                <a:latin typeface="Arial" panose="020B0604020202020204" pitchFamily="34" charset="0"/>
              </a:rPr>
              <a:t> partial order</a:t>
            </a:r>
            <a:r>
              <a:rPr lang="en-US" altLang="zh-TW" sz="2800" dirty="0">
                <a:latin typeface="Arial" panose="020B0604020202020204" pitchFamily="34" charset="0"/>
              </a:rPr>
              <a:t> if it is reflexive, </a:t>
            </a:r>
            <a:r>
              <a:rPr lang="en-US" altLang="zh-TW" sz="2800" dirty="0">
                <a:solidFill>
                  <a:srgbClr val="FF3300"/>
                </a:solidFill>
                <a:latin typeface="Arial" panose="020B0604020202020204" pitchFamily="34" charset="0"/>
              </a:rPr>
              <a:t>antisymmetric</a:t>
            </a:r>
            <a:r>
              <a:rPr lang="en-US" altLang="zh-TW" sz="2800" dirty="0">
                <a:latin typeface="Arial" panose="020B0604020202020204" pitchFamily="34" charset="0"/>
              </a:rPr>
              <a:t>, and transitive.  A set </a:t>
            </a:r>
            <a:r>
              <a:rPr lang="en-US" altLang="zh-TW" sz="2800" i="1" dirty="0">
                <a:latin typeface="Times New Roman" panose="02020603050405020304" pitchFamily="18" charset="0"/>
              </a:rPr>
              <a:t>S</a:t>
            </a:r>
            <a:r>
              <a:rPr lang="en-US" altLang="zh-TW" sz="2800" dirty="0">
                <a:latin typeface="Arial" panose="020B0604020202020204" pitchFamily="34" charset="0"/>
              </a:rPr>
              <a:t> together with a partial ordering </a:t>
            </a:r>
            <a:r>
              <a:rPr lang="en-US" altLang="zh-TW" sz="2800" i="1" dirty="0">
                <a:latin typeface="Times New Roman" panose="02020603050405020304" pitchFamily="18" charset="0"/>
              </a:rPr>
              <a:t>R</a:t>
            </a:r>
            <a:r>
              <a:rPr lang="en-US" altLang="zh-TW" sz="2800" dirty="0">
                <a:latin typeface="Arial" panose="020B0604020202020204" pitchFamily="34" charset="0"/>
              </a:rPr>
              <a:t> is called a </a:t>
            </a:r>
            <a:r>
              <a:rPr lang="en-US" altLang="zh-TW" sz="2800" dirty="0">
                <a:solidFill>
                  <a:srgbClr val="0066FF"/>
                </a:solidFill>
                <a:latin typeface="Arial" panose="020B0604020202020204" pitchFamily="34" charset="0"/>
              </a:rPr>
              <a:t>partially ordered set</a:t>
            </a:r>
            <a:r>
              <a:rPr lang="en-US" altLang="zh-TW" sz="2800" dirty="0">
                <a:latin typeface="Arial" panose="020B0604020202020204" pitchFamily="34" charset="0"/>
              </a:rPr>
              <a:t>, or</a:t>
            </a:r>
            <a:r>
              <a:rPr lang="en-US" altLang="zh-TW" sz="2800" dirty="0">
                <a:solidFill>
                  <a:srgbClr val="0066FF"/>
                </a:solidFill>
                <a:latin typeface="Arial" panose="020B0604020202020204" pitchFamily="34" charset="0"/>
              </a:rPr>
              <a:t> poset</a:t>
            </a:r>
            <a:r>
              <a:rPr lang="en-US" altLang="zh-TW" sz="2800" dirty="0">
                <a:latin typeface="Arial" panose="020B0604020202020204" pitchFamily="34" charset="0"/>
              </a:rPr>
              <a:t>, and is denoted by </a:t>
            </a:r>
            <a:r>
              <a:rPr lang="en-US" altLang="zh-TW" sz="2800" dirty="0">
                <a:solidFill>
                  <a:srgbClr val="0066FF"/>
                </a:solidFill>
                <a:latin typeface="Arial" panose="020B0604020202020204" pitchFamily="34" charset="0"/>
              </a:rPr>
              <a:t>(</a:t>
            </a:r>
            <a:r>
              <a:rPr lang="en-US" altLang="zh-TW" sz="2800" i="1" dirty="0">
                <a:solidFill>
                  <a:srgbClr val="0066FF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TW" sz="2800" dirty="0">
                <a:solidFill>
                  <a:srgbClr val="0066FF"/>
                </a:solidFill>
                <a:latin typeface="Arial" panose="020B0604020202020204" pitchFamily="34" charset="0"/>
              </a:rPr>
              <a:t>, </a:t>
            </a:r>
            <a:r>
              <a:rPr lang="en-US" altLang="zh-TW" sz="2800" i="1" dirty="0">
                <a:solidFill>
                  <a:srgbClr val="0066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TW" sz="2800" dirty="0">
                <a:solidFill>
                  <a:srgbClr val="0066FF"/>
                </a:solidFill>
                <a:latin typeface="Arial" panose="020B0604020202020204" pitchFamily="34" charset="0"/>
              </a:rPr>
              <a:t>)</a:t>
            </a:r>
            <a:r>
              <a:rPr lang="en-US" altLang="zh-TW" sz="2800" dirty="0">
                <a:latin typeface="Arial" panose="020B0604020202020204" pitchFamily="34" charset="0"/>
              </a:rPr>
              <a:t>. 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  <p:sp>
        <p:nvSpPr>
          <p:cNvPr id="5" name="Text Box 5"/>
          <p:cNvSpPr txBox="1"/>
          <p:nvPr/>
        </p:nvSpPr>
        <p:spPr>
          <a:xfrm>
            <a:off x="228600" y="3352800"/>
            <a:ext cx="8915400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Example 1.</a:t>
            </a:r>
            <a:r>
              <a:rPr lang="en-US" altLang="zh-TW" sz="2800" dirty="0">
                <a:latin typeface="Arial" panose="020B0604020202020204" pitchFamily="34" charset="0"/>
              </a:rPr>
              <a:t> </a:t>
            </a:r>
            <a:endParaRPr lang="en-US" altLang="zh-TW" sz="2800" dirty="0">
              <a:latin typeface="Arial" panose="020B0604020202020204" pitchFamily="34" charset="0"/>
            </a:endParaRPr>
          </a:p>
          <a:p>
            <a:r>
              <a:rPr lang="en-US" altLang="zh-TW" sz="2800" dirty="0">
                <a:latin typeface="Arial" panose="020B0604020202020204" pitchFamily="34" charset="0"/>
              </a:rPr>
              <a:t>    Show that the “greater than or equal” (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) is a partial ordering on the set of integers. 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  <p:sp>
        <p:nvSpPr>
          <p:cNvPr id="6" name="Text Box 7"/>
          <p:cNvSpPr txBox="1"/>
          <p:nvPr/>
        </p:nvSpPr>
        <p:spPr>
          <a:xfrm>
            <a:off x="228600" y="4648200"/>
            <a:ext cx="10525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Sol :</a:t>
            </a:r>
            <a:r>
              <a:rPr lang="en-US" altLang="zh-TW" sz="2800" dirty="0">
                <a:latin typeface="Arial" panose="020B0604020202020204" pitchFamily="34" charset="0"/>
              </a:rPr>
              <a:t> 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  <p:sp>
        <p:nvSpPr>
          <p:cNvPr id="7" name="Text Box 11"/>
          <p:cNvSpPr txBox="1"/>
          <p:nvPr/>
        </p:nvSpPr>
        <p:spPr>
          <a:xfrm>
            <a:off x="609600" y="5029200"/>
            <a:ext cx="7924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 </a:t>
            </a:r>
            <a:r>
              <a:rPr lang="en-US" altLang="zh-TW" sz="2800" i="1" dirty="0">
                <a:latin typeface="Times New Roman" panose="02020603050405020304" pitchFamily="18" charset="0"/>
              </a:rPr>
              <a:t>x 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</a:t>
            </a:r>
            <a:r>
              <a:rPr lang="en-US" altLang="zh-TW" sz="2800" i="1" dirty="0">
                <a:latin typeface="Times New Roman" panose="02020603050405020304" pitchFamily="18" charset="0"/>
              </a:rPr>
              <a:t> x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 </a:t>
            </a:r>
            <a:r>
              <a:rPr lang="en-US" altLang="zh-TW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                               </a:t>
            </a:r>
            <a:r>
              <a:rPr lang="en-US" altLang="zh-TW" sz="2800" dirty="0">
                <a:solidFill>
                  <a:srgbClr val="0066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 reflexive</a:t>
            </a:r>
            <a:endParaRPr lang="en-US" altLang="zh-TW" sz="2800" dirty="0">
              <a:solidFill>
                <a:srgbClr val="0066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8" name="Text Box 12"/>
          <p:cNvSpPr txBox="1"/>
          <p:nvPr/>
        </p:nvSpPr>
        <p:spPr>
          <a:xfrm>
            <a:off x="609600" y="5486400"/>
            <a:ext cx="7924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 If </a:t>
            </a:r>
            <a:r>
              <a:rPr lang="en-US" altLang="zh-TW" sz="2800" i="1" dirty="0">
                <a:latin typeface="Times New Roman" panose="02020603050405020304" pitchFamily="18" charset="0"/>
              </a:rPr>
              <a:t>x 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</a:t>
            </a:r>
            <a:r>
              <a:rPr lang="en-US" altLang="zh-TW" sz="2800" i="1" dirty="0">
                <a:latin typeface="Times New Roman" panose="02020603050405020304" pitchFamily="18" charset="0"/>
              </a:rPr>
              <a:t> y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 and </a:t>
            </a:r>
            <a:r>
              <a:rPr lang="en-US" altLang="zh-TW" sz="2800" i="1" dirty="0">
                <a:latin typeface="Times New Roman" panose="02020603050405020304" pitchFamily="18" charset="0"/>
              </a:rPr>
              <a:t>y 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</a:t>
            </a:r>
            <a:r>
              <a:rPr lang="en-US" altLang="zh-TW" sz="2800" i="1" dirty="0">
                <a:latin typeface="Times New Roman" panose="02020603050405020304" pitchFamily="18" charset="0"/>
              </a:rPr>
              <a:t> x </a:t>
            </a:r>
            <a:r>
              <a:rPr lang="en-US" altLang="zh-TW" sz="2800" dirty="0">
                <a:latin typeface="Arial" panose="020B0604020202020204" pitchFamily="34" charset="0"/>
              </a:rPr>
              <a:t>then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800" i="1" dirty="0">
                <a:latin typeface="Times New Roman" panose="02020603050405020304" pitchFamily="18" charset="0"/>
              </a:rPr>
              <a:t>x = y.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     </a:t>
            </a:r>
            <a:r>
              <a:rPr lang="en-US" altLang="zh-TW" sz="2800" dirty="0">
                <a:solidFill>
                  <a:srgbClr val="0066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 antisymmetric</a:t>
            </a:r>
            <a:endParaRPr lang="en-US" altLang="zh-TW" sz="2800" dirty="0">
              <a:solidFill>
                <a:srgbClr val="0066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9" name="Text Box 13"/>
          <p:cNvSpPr txBox="1"/>
          <p:nvPr/>
        </p:nvSpPr>
        <p:spPr>
          <a:xfrm>
            <a:off x="609600" y="5943600"/>
            <a:ext cx="807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 </a:t>
            </a:r>
            <a:r>
              <a:rPr lang="en-US" altLang="zh-TW" sz="2800" i="1" dirty="0">
                <a:latin typeface="Times New Roman" panose="02020603050405020304" pitchFamily="18" charset="0"/>
              </a:rPr>
              <a:t>x 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</a:t>
            </a:r>
            <a:r>
              <a:rPr lang="en-US" altLang="zh-TW" sz="2800" i="1" dirty="0">
                <a:latin typeface="Times New Roman" panose="02020603050405020304" pitchFamily="18" charset="0"/>
              </a:rPr>
              <a:t> y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</a:rPr>
              <a:t>y 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</a:t>
            </a:r>
            <a:r>
              <a:rPr lang="en-US" altLang="zh-TW" sz="2800" i="1" dirty="0">
                <a:latin typeface="Times New Roman" panose="02020603050405020304" pitchFamily="18" charset="0"/>
              </a:rPr>
              <a:t> z  </a:t>
            </a:r>
            <a:r>
              <a:rPr lang="en-US" altLang="zh-TW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  </a:t>
            </a:r>
            <a:r>
              <a:rPr lang="en-US" altLang="zh-TW" sz="2800" dirty="0">
                <a:latin typeface="Times New Roman" panose="02020603050405020304" pitchFamily="18" charset="0"/>
              </a:rPr>
              <a:t> </a:t>
            </a:r>
            <a:r>
              <a:rPr lang="en-US" altLang="zh-TW" sz="2800" i="1" dirty="0">
                <a:latin typeface="Times New Roman" panose="02020603050405020304" pitchFamily="18" charset="0"/>
              </a:rPr>
              <a:t>x 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</a:t>
            </a:r>
            <a:r>
              <a:rPr lang="en-US" altLang="zh-TW" sz="2800" i="1" dirty="0">
                <a:latin typeface="Times New Roman" panose="02020603050405020304" pitchFamily="18" charset="0"/>
              </a:rPr>
              <a:t> z</a:t>
            </a:r>
            <a:r>
              <a:rPr lang="en-US" altLang="zh-TW" sz="2800" dirty="0">
                <a:latin typeface="Times New Roman" panose="02020603050405020304" pitchFamily="18" charset="0"/>
              </a:rPr>
              <a:t>                  </a:t>
            </a:r>
            <a:r>
              <a:rPr lang="en-US" altLang="zh-TW" sz="2800" dirty="0">
                <a:solidFill>
                  <a:srgbClr val="0066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 transitive</a:t>
            </a:r>
            <a:endParaRPr lang="en-US" altLang="zh-TW" sz="2800" dirty="0">
              <a:solidFill>
                <a:srgbClr val="0066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943600" y="6388100"/>
            <a:ext cx="2381250" cy="469900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Exercise: 1, 5, 9</a:t>
            </a:r>
            <a:endParaRPr lang="zh-TW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投影片編號版面配置區 4"/>
          <p:cNvSpPr txBox="1">
            <a:spLocks noGrp="1"/>
          </p:cNvSpPr>
          <p:nvPr/>
        </p:nvSpPr>
        <p:spPr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r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11277" name="Text Box 5"/>
          <p:cNvSpPr txBox="1">
            <a:spLocks noChangeArrowheads="1"/>
          </p:cNvSpPr>
          <p:nvPr/>
        </p:nvSpPr>
        <p:spPr bwMode="auto">
          <a:xfrm>
            <a:off x="228600" y="685800"/>
            <a:ext cx="8915400" cy="2227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en-US" altLang="zh-TW" sz="2800" b="1" kern="1200" cap="none" spc="0" normalizeH="0" baseline="0" noProof="0" dirty="0">
                <a:solidFill>
                  <a:srgbClr val="008000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Def 2.</a:t>
            </a:r>
            <a:r>
              <a:rPr kumimoji="1" lang="en-US" altLang="zh-TW" sz="2800" kern="1200" cap="none" spc="0" normalizeH="0" baseline="0" noProof="0" dirty="0"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 </a:t>
            </a:r>
            <a:endParaRPr kumimoji="1" lang="en-US" altLang="zh-TW" sz="2800" kern="1200" cap="none" spc="0" normalizeH="0" baseline="0" noProof="0" dirty="0"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  <a:p>
            <a:pPr marR="0" defTabSz="914400">
              <a:buClrTx/>
              <a:buSzTx/>
              <a:buFontTx/>
              <a:defRPr/>
            </a:pPr>
            <a:r>
              <a:rPr kumimoji="1" lang="en-US" altLang="zh-TW" sz="2800" kern="1200" cap="none" spc="0" normalizeH="0" baseline="0" noProof="0" dirty="0"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    The elements </a:t>
            </a:r>
            <a:r>
              <a:rPr kumimoji="1" lang="en-US" altLang="zh-TW" sz="2800" i="1" kern="1200" cap="none" spc="0" normalizeH="0" baseline="0" noProof="0" dirty="0"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a</a:t>
            </a:r>
            <a:r>
              <a:rPr kumimoji="1" lang="en-US" altLang="zh-TW" sz="2800" kern="1200" cap="none" spc="0" normalizeH="0" baseline="0" noProof="0" dirty="0"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 and</a:t>
            </a:r>
            <a:r>
              <a:rPr kumimoji="1" lang="en-US" altLang="zh-TW" sz="2800" i="1" kern="1200" cap="none" spc="0" normalizeH="0" baseline="0" noProof="0" dirty="0"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 b</a:t>
            </a:r>
            <a:r>
              <a:rPr kumimoji="1" lang="en-US" altLang="zh-TW" sz="2800" kern="1200" cap="none" spc="0" normalizeH="0" baseline="0" noProof="0" dirty="0"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 of a poset (</a:t>
            </a:r>
            <a:r>
              <a:rPr kumimoji="1" lang="en-US" altLang="zh-TW" sz="2800" i="1" kern="1200" cap="none" spc="0" normalizeH="0" baseline="0" noProof="0" dirty="0"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S</a:t>
            </a:r>
            <a:r>
              <a:rPr kumimoji="1" lang="en-US" altLang="zh-TW" sz="2800" kern="1200" cap="none" spc="0" normalizeH="0" baseline="0" noProof="0" dirty="0"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, </a:t>
            </a:r>
            <a:r>
              <a:rPr kumimoji="1" lang="en-US" altLang="zh-TW" kern="1200" cap="none" spc="0" normalizeH="0" baseline="0" noProof="0" dirty="0">
                <a:latin typeface="Arial" panose="020B0604020202020204" pitchFamily="34" charset="0"/>
                <a:ea typeface="PMingLiU" panose="02020500000000000000" pitchFamily="18" charset="-120"/>
                <a:cs typeface="+mn-cs"/>
                <a:sym typeface="Symbol" panose="05050102010706020507" pitchFamily="18" charset="2"/>
              </a:rPr>
              <a:t>    </a:t>
            </a:r>
            <a:r>
              <a:rPr kumimoji="1" lang="en-US" altLang="zh-TW" sz="2800" kern="1200" cap="none" spc="0" normalizeH="0" baseline="0" noProof="0" dirty="0"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) are called </a:t>
            </a:r>
            <a:r>
              <a:rPr kumimoji="1" lang="en-US" altLang="zh-TW" sz="2800" kern="1200" cap="none" spc="0" normalizeH="0" baseline="0" noProof="0" dirty="0">
                <a:solidFill>
                  <a:srgbClr val="0066FF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comparable</a:t>
            </a:r>
            <a:r>
              <a:rPr kumimoji="1" lang="en-US" altLang="zh-TW" sz="2800" kern="1200" cap="none" spc="0" normalizeH="0" baseline="0" noProof="0" dirty="0"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 if either </a:t>
            </a:r>
            <a:r>
              <a:rPr kumimoji="1" lang="en-US" altLang="zh-TW" sz="2800" i="1" kern="1200" cap="none" spc="0" normalizeH="0" baseline="0" noProof="0" dirty="0"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a</a:t>
            </a:r>
            <a:r>
              <a:rPr kumimoji="1" lang="en-US" altLang="zh-TW" sz="2800" kern="1200" cap="none" spc="0" normalizeH="0" baseline="0" noProof="0" dirty="0"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    </a:t>
            </a:r>
            <a:r>
              <a:rPr kumimoji="1" lang="en-US" altLang="zh-TW" sz="2800" i="1" kern="1200" cap="none" spc="0" normalizeH="0" baseline="0" noProof="0" dirty="0"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 b</a:t>
            </a:r>
            <a:r>
              <a:rPr kumimoji="1" lang="en-US" altLang="zh-TW" sz="2800" kern="1200" cap="none" spc="0" normalizeH="0" baseline="0" noProof="0" dirty="0"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 or </a:t>
            </a:r>
            <a:r>
              <a:rPr kumimoji="1" lang="en-US" altLang="zh-TW" sz="2800" i="1" kern="1200" cap="none" spc="0" normalizeH="0" baseline="0" noProof="0" dirty="0"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b</a:t>
            </a:r>
            <a:r>
              <a:rPr kumimoji="1" lang="en-US" altLang="zh-TW" sz="2800" kern="1200" cap="none" spc="0" normalizeH="0" baseline="0" noProof="0" dirty="0"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     </a:t>
            </a:r>
            <a:r>
              <a:rPr kumimoji="1" lang="en-US" altLang="zh-TW" sz="2800" i="1" kern="1200" cap="none" spc="0" normalizeH="0" baseline="0" noProof="0" dirty="0"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a</a:t>
            </a:r>
            <a:r>
              <a:rPr kumimoji="1" lang="en-US" altLang="zh-TW" sz="2800" kern="1200" cap="none" spc="0" normalizeH="0" baseline="0" noProof="0" dirty="0">
                <a:latin typeface="Arial" panose="020B0604020202020204" pitchFamily="34" charset="0"/>
                <a:ea typeface="PMingLiU" panose="02020500000000000000" pitchFamily="18" charset="-120"/>
                <a:cs typeface="+mn-cs"/>
                <a:sym typeface="Symbol" panose="05050102010706020507" pitchFamily="18" charset="2"/>
              </a:rPr>
              <a:t>. When </a:t>
            </a:r>
            <a:r>
              <a:rPr kumimoji="1" lang="en-US" altLang="zh-TW" sz="2800" i="1" kern="1200" cap="none" spc="0" normalizeH="0" baseline="0" noProof="0" dirty="0"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a</a:t>
            </a:r>
            <a:r>
              <a:rPr kumimoji="1" lang="en-US" altLang="zh-TW" sz="2800" kern="1200" cap="none" spc="0" normalizeH="0" baseline="0" noProof="0" dirty="0"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 and</a:t>
            </a:r>
            <a:r>
              <a:rPr kumimoji="1" lang="en-US" altLang="zh-TW" sz="2800" i="1" kern="1200" cap="none" spc="0" normalizeH="0" baseline="0" noProof="0" dirty="0"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 b</a:t>
            </a:r>
            <a:r>
              <a:rPr kumimoji="1" lang="en-US" altLang="zh-TW" sz="2800" kern="1200" cap="none" spc="0" normalizeH="0" baseline="0" noProof="0" dirty="0"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 are elements of </a:t>
            </a:r>
            <a:r>
              <a:rPr kumimoji="1" lang="en-US" altLang="zh-TW" sz="2800" i="1" kern="1200" cap="none" spc="0" normalizeH="0" baseline="0" noProof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kumimoji="1" lang="en-US" altLang="zh-TW" sz="2800" kern="1200" cap="none" spc="300" normalizeH="0" baseline="0" noProof="0" dirty="0"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 </a:t>
            </a:r>
            <a:r>
              <a:rPr kumimoji="1" lang="en-US" altLang="zh-TW" sz="2800" kern="1200" cap="none" spc="0" normalizeH="0" baseline="0" noProof="0" dirty="0"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such that neither </a:t>
            </a:r>
            <a:r>
              <a:rPr kumimoji="1" lang="en-US" altLang="zh-TW" sz="2800" i="1" kern="1200" cap="none" spc="0" normalizeH="0" baseline="0" noProof="0" dirty="0"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a</a:t>
            </a:r>
            <a:r>
              <a:rPr kumimoji="1" lang="en-US" altLang="zh-TW" sz="2800" kern="1200" cap="none" spc="0" normalizeH="0" baseline="0" noProof="0" dirty="0"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    </a:t>
            </a:r>
            <a:r>
              <a:rPr kumimoji="1" lang="en-US" altLang="zh-TW" sz="2800" i="1" kern="1200" cap="none" spc="0" normalizeH="0" baseline="0" noProof="0" dirty="0"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 b</a:t>
            </a:r>
            <a:r>
              <a:rPr kumimoji="1" lang="en-US" altLang="zh-TW" sz="2800" kern="1200" cap="none" spc="0" normalizeH="0" baseline="0" noProof="0" dirty="0"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 or </a:t>
            </a:r>
            <a:r>
              <a:rPr kumimoji="1" lang="en-US" altLang="zh-TW" sz="2800" i="1" kern="1200" cap="none" spc="0" normalizeH="0" baseline="0" noProof="0" dirty="0"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b</a:t>
            </a:r>
            <a:r>
              <a:rPr kumimoji="1" lang="en-US" altLang="zh-TW" sz="2800" kern="1200" cap="none" spc="0" normalizeH="0" baseline="0" noProof="0" dirty="0"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     </a:t>
            </a:r>
            <a:r>
              <a:rPr kumimoji="1" lang="en-US" altLang="zh-TW" sz="2800" i="1" kern="1200" cap="none" spc="0" normalizeH="0" baseline="0" noProof="0" dirty="0"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a</a:t>
            </a:r>
            <a:r>
              <a:rPr kumimoji="1" lang="en-US" altLang="zh-TW" sz="2800" kern="1200" cap="none" spc="0" normalizeH="0" baseline="0" noProof="0" dirty="0">
                <a:latin typeface="Arial" panose="020B0604020202020204" pitchFamily="34" charset="0"/>
                <a:ea typeface="PMingLiU" panose="02020500000000000000" pitchFamily="18" charset="-120"/>
                <a:cs typeface="+mn-cs"/>
                <a:sym typeface="Symbol" panose="05050102010706020507" pitchFamily="18" charset="2"/>
              </a:rPr>
              <a:t>, </a:t>
            </a:r>
            <a:r>
              <a:rPr kumimoji="1" lang="en-US" altLang="zh-TW" sz="2800" i="1" kern="1200" cap="none" spc="0" normalizeH="0" baseline="0" noProof="0" dirty="0"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a</a:t>
            </a:r>
            <a:r>
              <a:rPr kumimoji="1" lang="en-US" altLang="zh-TW" sz="2800" kern="1200" cap="none" spc="0" normalizeH="0" baseline="0" noProof="0" dirty="0"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 and</a:t>
            </a:r>
            <a:r>
              <a:rPr kumimoji="1" lang="en-US" altLang="zh-TW" sz="2800" i="1" kern="1200" cap="none" spc="0" normalizeH="0" baseline="0" noProof="0" dirty="0"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 b</a:t>
            </a:r>
            <a:r>
              <a:rPr kumimoji="1" lang="en-US" altLang="zh-TW" sz="2800" kern="1200" cap="none" spc="0" normalizeH="0" baseline="0" noProof="0" dirty="0"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 are called </a:t>
            </a:r>
            <a:r>
              <a:rPr kumimoji="1" lang="en-US" altLang="zh-TW" sz="2800" kern="1200" cap="none" spc="0" normalizeH="0" baseline="0" noProof="0" dirty="0">
                <a:solidFill>
                  <a:srgbClr val="0066FF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incomparable</a:t>
            </a:r>
            <a:r>
              <a:rPr kumimoji="1" lang="en-US" altLang="zh-TW" sz="2800" kern="1200" cap="none" spc="0" normalizeH="0" baseline="0" noProof="0" dirty="0"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.</a:t>
            </a:r>
            <a:endParaRPr kumimoji="1" lang="en-US" altLang="zh-TW" sz="2800" kern="1200" cap="none" spc="0" normalizeH="0" baseline="0" noProof="0" dirty="0"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grpSp>
        <p:nvGrpSpPr>
          <p:cNvPr id="54276" name="Group 13"/>
          <p:cNvGrpSpPr/>
          <p:nvPr/>
        </p:nvGrpSpPr>
        <p:grpSpPr>
          <a:xfrm>
            <a:off x="6248400" y="1143000"/>
            <a:ext cx="449263" cy="415925"/>
            <a:chOff x="2038" y="2064"/>
            <a:chExt cx="283" cy="262"/>
          </a:xfrm>
        </p:grpSpPr>
        <p:grpSp>
          <p:nvGrpSpPr>
            <p:cNvPr id="54305" name="Group 12"/>
            <p:cNvGrpSpPr/>
            <p:nvPr/>
          </p:nvGrpSpPr>
          <p:grpSpPr>
            <a:xfrm>
              <a:off x="2038" y="2069"/>
              <a:ext cx="262" cy="257"/>
              <a:chOff x="2038" y="2069"/>
              <a:chExt cx="262" cy="257"/>
            </a:xfrm>
          </p:grpSpPr>
          <p:graphicFrame>
            <p:nvGraphicFramePr>
              <p:cNvPr id="54307" name="Object 10"/>
              <p:cNvGraphicFramePr>
                <a:graphicFrameLocks noChangeAspect="1"/>
              </p:cNvGraphicFramePr>
              <p:nvPr/>
            </p:nvGraphicFramePr>
            <p:xfrm>
              <a:off x="2064" y="2090"/>
              <a:ext cx="236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8" name="" r:id="rId1" imgW="139700" imgH="139700" progId="Equation.3">
                      <p:embed/>
                    </p:oleObj>
                  </mc:Choice>
                  <mc:Fallback>
                    <p:oleObj name="" r:id="rId1" imgW="139700" imgH="139700" progId="Equation.3">
                      <p:embed/>
                      <p:pic>
                        <p:nvPicPr>
                          <p:cNvPr id="0" name="图片 3097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2064" y="2090"/>
                            <a:ext cx="236" cy="2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4308" name="Rectangle 11"/>
              <p:cNvSpPr/>
              <p:nvPr/>
            </p:nvSpPr>
            <p:spPr>
              <a:xfrm>
                <a:off x="2038" y="2069"/>
                <a:ext cx="240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endParaRPr lang="zh-TW" altLang="en-US" dirty="0">
                  <a:latin typeface="Arial" panose="020B0604020202020204" pitchFamily="34" charset="0"/>
                </a:endParaRPr>
              </a:p>
            </p:txBody>
          </p:sp>
        </p:grpSp>
        <p:graphicFrame>
          <p:nvGraphicFramePr>
            <p:cNvPr id="54306" name="Object 9"/>
            <p:cNvGraphicFramePr>
              <a:graphicFrameLocks noChangeAspect="1"/>
            </p:cNvGraphicFramePr>
            <p:nvPr/>
          </p:nvGraphicFramePr>
          <p:xfrm>
            <a:off x="2085" y="2064"/>
            <a:ext cx="236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3" imgW="139700" imgH="139700" progId="Equation.3">
                    <p:embed/>
                  </p:oleObj>
                </mc:Choice>
                <mc:Fallback>
                  <p:oleObj name="" r:id="rId3" imgW="139700" imgH="1397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85" y="2064"/>
                          <a:ext cx="236" cy="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277" name="Group 14"/>
          <p:cNvGrpSpPr/>
          <p:nvPr/>
        </p:nvGrpSpPr>
        <p:grpSpPr>
          <a:xfrm>
            <a:off x="3733800" y="1600200"/>
            <a:ext cx="449263" cy="415925"/>
            <a:chOff x="2038" y="2064"/>
            <a:chExt cx="283" cy="262"/>
          </a:xfrm>
        </p:grpSpPr>
        <p:grpSp>
          <p:nvGrpSpPr>
            <p:cNvPr id="54301" name="Group 15"/>
            <p:cNvGrpSpPr/>
            <p:nvPr/>
          </p:nvGrpSpPr>
          <p:grpSpPr>
            <a:xfrm>
              <a:off x="2038" y="2069"/>
              <a:ext cx="262" cy="257"/>
              <a:chOff x="2038" y="2069"/>
              <a:chExt cx="262" cy="257"/>
            </a:xfrm>
          </p:grpSpPr>
          <p:graphicFrame>
            <p:nvGraphicFramePr>
              <p:cNvPr id="54303" name="Object 16"/>
              <p:cNvGraphicFramePr>
                <a:graphicFrameLocks noChangeAspect="1"/>
              </p:cNvGraphicFramePr>
              <p:nvPr/>
            </p:nvGraphicFramePr>
            <p:xfrm>
              <a:off x="2064" y="2090"/>
              <a:ext cx="236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9" name="" r:id="rId5" imgW="139700" imgH="139700" progId="Equation.3">
                      <p:embed/>
                    </p:oleObj>
                  </mc:Choice>
                  <mc:Fallback>
                    <p:oleObj name="" r:id="rId5" imgW="139700" imgH="139700" progId="Equation.3">
                      <p:embed/>
                      <p:pic>
                        <p:nvPicPr>
                          <p:cNvPr id="0" name="图片 3098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2064" y="2090"/>
                            <a:ext cx="236" cy="2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4304" name="Rectangle 17"/>
              <p:cNvSpPr/>
              <p:nvPr/>
            </p:nvSpPr>
            <p:spPr>
              <a:xfrm>
                <a:off x="2038" y="2069"/>
                <a:ext cx="240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endParaRPr lang="zh-TW" altLang="en-US" dirty="0">
                  <a:latin typeface="Arial" panose="020B0604020202020204" pitchFamily="34" charset="0"/>
                </a:endParaRPr>
              </a:p>
            </p:txBody>
          </p:sp>
        </p:grpSp>
        <p:graphicFrame>
          <p:nvGraphicFramePr>
            <p:cNvPr id="54302" name="Object 18"/>
            <p:cNvGraphicFramePr>
              <a:graphicFrameLocks noChangeAspect="1"/>
            </p:cNvGraphicFramePr>
            <p:nvPr/>
          </p:nvGraphicFramePr>
          <p:xfrm>
            <a:off x="2085" y="2064"/>
            <a:ext cx="236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6" imgW="139700" imgH="139700" progId="Equation.3">
                    <p:embed/>
                  </p:oleObj>
                </mc:Choice>
                <mc:Fallback>
                  <p:oleObj name="" r:id="rId6" imgW="139700" imgH="1397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085" y="2064"/>
                          <a:ext cx="236" cy="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278" name="Group 19"/>
          <p:cNvGrpSpPr/>
          <p:nvPr/>
        </p:nvGrpSpPr>
        <p:grpSpPr>
          <a:xfrm>
            <a:off x="5105400" y="1600200"/>
            <a:ext cx="449263" cy="415925"/>
            <a:chOff x="2038" y="2064"/>
            <a:chExt cx="283" cy="262"/>
          </a:xfrm>
        </p:grpSpPr>
        <p:grpSp>
          <p:nvGrpSpPr>
            <p:cNvPr id="54297" name="Group 20"/>
            <p:cNvGrpSpPr/>
            <p:nvPr/>
          </p:nvGrpSpPr>
          <p:grpSpPr>
            <a:xfrm>
              <a:off x="2038" y="2069"/>
              <a:ext cx="262" cy="257"/>
              <a:chOff x="2038" y="2069"/>
              <a:chExt cx="262" cy="257"/>
            </a:xfrm>
          </p:grpSpPr>
          <p:graphicFrame>
            <p:nvGraphicFramePr>
              <p:cNvPr id="54299" name="Object 21"/>
              <p:cNvGraphicFramePr>
                <a:graphicFrameLocks noChangeAspect="1"/>
              </p:cNvGraphicFramePr>
              <p:nvPr/>
            </p:nvGraphicFramePr>
            <p:xfrm>
              <a:off x="2064" y="2090"/>
              <a:ext cx="236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1" name="" r:id="rId7" imgW="139700" imgH="139700" progId="Equation.3">
                      <p:embed/>
                    </p:oleObj>
                  </mc:Choice>
                  <mc:Fallback>
                    <p:oleObj name="" r:id="rId7" imgW="139700" imgH="139700" progId="Equation.3">
                      <p:embed/>
                      <p:pic>
                        <p:nvPicPr>
                          <p:cNvPr id="0" name="图片 3100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2064" y="2090"/>
                            <a:ext cx="236" cy="2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4300" name="Rectangle 22"/>
              <p:cNvSpPr/>
              <p:nvPr/>
            </p:nvSpPr>
            <p:spPr>
              <a:xfrm>
                <a:off x="2038" y="2069"/>
                <a:ext cx="240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endParaRPr lang="zh-TW" altLang="en-US" dirty="0">
                  <a:latin typeface="Arial" panose="020B0604020202020204" pitchFamily="34" charset="0"/>
                </a:endParaRPr>
              </a:p>
            </p:txBody>
          </p:sp>
        </p:grpSp>
        <p:graphicFrame>
          <p:nvGraphicFramePr>
            <p:cNvPr id="54298" name="Object 23"/>
            <p:cNvGraphicFramePr>
              <a:graphicFrameLocks noChangeAspect="1"/>
            </p:cNvGraphicFramePr>
            <p:nvPr/>
          </p:nvGraphicFramePr>
          <p:xfrm>
            <a:off x="2085" y="2064"/>
            <a:ext cx="236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8" imgW="139700" imgH="139700" progId="Equation.3">
                    <p:embed/>
                  </p:oleObj>
                </mc:Choice>
                <mc:Fallback>
                  <p:oleObj name="" r:id="rId8" imgW="139700" imgH="13970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085" y="2064"/>
                          <a:ext cx="236" cy="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279" name="Group 25"/>
          <p:cNvGrpSpPr/>
          <p:nvPr/>
        </p:nvGrpSpPr>
        <p:grpSpPr>
          <a:xfrm>
            <a:off x="5486400" y="2057400"/>
            <a:ext cx="449263" cy="415925"/>
            <a:chOff x="2038" y="2064"/>
            <a:chExt cx="283" cy="262"/>
          </a:xfrm>
        </p:grpSpPr>
        <p:grpSp>
          <p:nvGrpSpPr>
            <p:cNvPr id="54293" name="Group 26"/>
            <p:cNvGrpSpPr/>
            <p:nvPr/>
          </p:nvGrpSpPr>
          <p:grpSpPr>
            <a:xfrm>
              <a:off x="2038" y="2069"/>
              <a:ext cx="262" cy="257"/>
              <a:chOff x="2038" y="2069"/>
              <a:chExt cx="262" cy="257"/>
            </a:xfrm>
          </p:grpSpPr>
          <p:graphicFrame>
            <p:nvGraphicFramePr>
              <p:cNvPr id="54295" name="Object 27"/>
              <p:cNvGraphicFramePr>
                <a:graphicFrameLocks noChangeAspect="1"/>
              </p:cNvGraphicFramePr>
              <p:nvPr/>
            </p:nvGraphicFramePr>
            <p:xfrm>
              <a:off x="2064" y="2090"/>
              <a:ext cx="236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2" name="" r:id="rId9" imgW="139700" imgH="139700" progId="Equation.3">
                      <p:embed/>
                    </p:oleObj>
                  </mc:Choice>
                  <mc:Fallback>
                    <p:oleObj name="" r:id="rId9" imgW="139700" imgH="139700" progId="Equation.3">
                      <p:embed/>
                      <p:pic>
                        <p:nvPicPr>
                          <p:cNvPr id="0" name="图片 3101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2064" y="2090"/>
                            <a:ext cx="236" cy="2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4296" name="Rectangle 28"/>
              <p:cNvSpPr/>
              <p:nvPr/>
            </p:nvSpPr>
            <p:spPr>
              <a:xfrm>
                <a:off x="2038" y="2069"/>
                <a:ext cx="240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endParaRPr lang="zh-TW" altLang="en-US" dirty="0">
                  <a:latin typeface="Arial" panose="020B0604020202020204" pitchFamily="34" charset="0"/>
                </a:endParaRPr>
              </a:p>
            </p:txBody>
          </p:sp>
        </p:grpSp>
        <p:graphicFrame>
          <p:nvGraphicFramePr>
            <p:cNvPr id="54294" name="Object 29"/>
            <p:cNvGraphicFramePr>
              <a:graphicFrameLocks noChangeAspect="1"/>
            </p:cNvGraphicFramePr>
            <p:nvPr/>
          </p:nvGraphicFramePr>
          <p:xfrm>
            <a:off x="2085" y="2064"/>
            <a:ext cx="236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10" imgW="139700" imgH="139700" progId="Equation.3">
                    <p:embed/>
                  </p:oleObj>
                </mc:Choice>
                <mc:Fallback>
                  <p:oleObj name="" r:id="rId10" imgW="139700" imgH="139700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085" y="2064"/>
                          <a:ext cx="236" cy="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280" name="Group 30"/>
          <p:cNvGrpSpPr/>
          <p:nvPr/>
        </p:nvGrpSpPr>
        <p:grpSpPr>
          <a:xfrm>
            <a:off x="6858000" y="2057400"/>
            <a:ext cx="449263" cy="415925"/>
            <a:chOff x="2038" y="2064"/>
            <a:chExt cx="283" cy="262"/>
          </a:xfrm>
        </p:grpSpPr>
        <p:grpSp>
          <p:nvGrpSpPr>
            <p:cNvPr id="54289" name="Group 31"/>
            <p:cNvGrpSpPr/>
            <p:nvPr/>
          </p:nvGrpSpPr>
          <p:grpSpPr>
            <a:xfrm>
              <a:off x="2038" y="2069"/>
              <a:ext cx="262" cy="257"/>
              <a:chOff x="2038" y="2069"/>
              <a:chExt cx="262" cy="257"/>
            </a:xfrm>
          </p:grpSpPr>
          <p:graphicFrame>
            <p:nvGraphicFramePr>
              <p:cNvPr id="54291" name="Object 32"/>
              <p:cNvGraphicFramePr>
                <a:graphicFrameLocks noChangeAspect="1"/>
              </p:cNvGraphicFramePr>
              <p:nvPr/>
            </p:nvGraphicFramePr>
            <p:xfrm>
              <a:off x="2064" y="2090"/>
              <a:ext cx="236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6" name="" r:id="rId11" imgW="139700" imgH="139700" progId="Equation.3">
                      <p:embed/>
                    </p:oleObj>
                  </mc:Choice>
                  <mc:Fallback>
                    <p:oleObj name="" r:id="rId11" imgW="139700" imgH="139700" progId="Equation.3">
                      <p:embed/>
                      <p:pic>
                        <p:nvPicPr>
                          <p:cNvPr id="0" name="图片 3105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2064" y="2090"/>
                            <a:ext cx="236" cy="2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4292" name="Rectangle 33"/>
              <p:cNvSpPr/>
              <p:nvPr/>
            </p:nvSpPr>
            <p:spPr>
              <a:xfrm>
                <a:off x="2038" y="2069"/>
                <a:ext cx="240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endParaRPr lang="zh-TW" altLang="en-US" dirty="0">
                  <a:latin typeface="Arial" panose="020B0604020202020204" pitchFamily="34" charset="0"/>
                </a:endParaRPr>
              </a:p>
            </p:txBody>
          </p:sp>
        </p:grpSp>
        <p:graphicFrame>
          <p:nvGraphicFramePr>
            <p:cNvPr id="54290" name="Object 34"/>
            <p:cNvGraphicFramePr>
              <a:graphicFrameLocks noChangeAspect="1"/>
            </p:cNvGraphicFramePr>
            <p:nvPr/>
          </p:nvGraphicFramePr>
          <p:xfrm>
            <a:off x="2085" y="2064"/>
            <a:ext cx="236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12" imgW="139700" imgH="139700" progId="Equation.3">
                    <p:embed/>
                  </p:oleObj>
                </mc:Choice>
                <mc:Fallback>
                  <p:oleObj name="" r:id="rId12" imgW="139700" imgH="139700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085" y="2064"/>
                          <a:ext cx="236" cy="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0901" name="Text Box 5"/>
          <p:cNvSpPr txBox="1"/>
          <p:nvPr/>
        </p:nvSpPr>
        <p:spPr>
          <a:xfrm>
            <a:off x="228600" y="3048000"/>
            <a:ext cx="8915400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Example 5.</a:t>
            </a:r>
            <a:r>
              <a:rPr lang="en-US" altLang="zh-TW" sz="2800" dirty="0">
                <a:latin typeface="Arial" panose="020B0604020202020204" pitchFamily="34" charset="0"/>
              </a:rPr>
              <a:t> </a:t>
            </a:r>
            <a:endParaRPr lang="en-US" altLang="zh-TW" sz="2800" dirty="0">
              <a:latin typeface="Arial" panose="020B0604020202020204" pitchFamily="34" charset="0"/>
            </a:endParaRPr>
          </a:p>
          <a:p>
            <a:r>
              <a:rPr lang="en-US" altLang="zh-TW" sz="2800" dirty="0">
                <a:latin typeface="Arial" panose="020B0604020202020204" pitchFamily="34" charset="0"/>
              </a:rPr>
              <a:t>    In the poset </a:t>
            </a:r>
            <a:r>
              <a:rPr lang="en-US" altLang="zh-TW" sz="2800" dirty="0">
                <a:latin typeface="Times New Roman" panose="02020603050405020304" pitchFamily="18" charset="0"/>
              </a:rPr>
              <a:t>(</a:t>
            </a:r>
            <a:r>
              <a:rPr lang="en-US" altLang="zh-TW" sz="2800" b="1" dirty="0">
                <a:latin typeface="Times New Roman" panose="02020603050405020304" pitchFamily="18" charset="0"/>
              </a:rPr>
              <a:t>Z</a:t>
            </a:r>
            <a:r>
              <a:rPr lang="en-US" altLang="zh-TW" sz="2800" baseline="30000" dirty="0">
                <a:latin typeface="Times New Roman" panose="02020603050405020304" pitchFamily="18" charset="0"/>
              </a:rPr>
              <a:t>+</a:t>
            </a:r>
            <a:r>
              <a:rPr lang="en-US" altLang="zh-TW" sz="2800" dirty="0">
                <a:latin typeface="Times New Roman" panose="02020603050405020304" pitchFamily="18" charset="0"/>
              </a:rPr>
              <a:t>, |),</a:t>
            </a:r>
            <a:r>
              <a:rPr lang="en-US" altLang="zh-TW" sz="2800" dirty="0">
                <a:latin typeface="Arial" panose="020B0604020202020204" pitchFamily="34" charset="0"/>
              </a:rPr>
              <a:t> are the integers 3 and 9 comparable? Are 5 and 7 comparable?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  <p:sp>
        <p:nvSpPr>
          <p:cNvPr id="80903" name="Text Box 7"/>
          <p:cNvSpPr txBox="1"/>
          <p:nvPr/>
        </p:nvSpPr>
        <p:spPr>
          <a:xfrm>
            <a:off x="228600" y="4495800"/>
            <a:ext cx="10525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Sol :</a:t>
            </a:r>
            <a:r>
              <a:rPr lang="en-US" altLang="zh-TW" sz="2800" dirty="0">
                <a:latin typeface="Arial" panose="020B0604020202020204" pitchFamily="34" charset="0"/>
              </a:rPr>
              <a:t> 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  <p:sp>
        <p:nvSpPr>
          <p:cNvPr id="80907" name="Text Box 11"/>
          <p:cNvSpPr txBox="1"/>
          <p:nvPr/>
        </p:nvSpPr>
        <p:spPr>
          <a:xfrm>
            <a:off x="533400" y="5105400"/>
            <a:ext cx="7924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3|9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    </a:t>
            </a:r>
            <a:r>
              <a:rPr lang="en-US" altLang="zh-TW" sz="2800" dirty="0">
                <a:latin typeface="Arial" panose="020B0604020202020204" pitchFamily="34" charset="0"/>
              </a:rPr>
              <a:t>comparable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  <p:grpSp>
        <p:nvGrpSpPr>
          <p:cNvPr id="12" name="Group 42"/>
          <p:cNvGrpSpPr/>
          <p:nvPr/>
        </p:nvGrpSpPr>
        <p:grpSpPr>
          <a:xfrm>
            <a:off x="533400" y="5791200"/>
            <a:ext cx="7924800" cy="519113"/>
            <a:chOff x="336" y="3648"/>
            <a:chExt cx="4992" cy="327"/>
          </a:xfrm>
        </p:grpSpPr>
        <p:sp>
          <p:nvSpPr>
            <p:cNvPr id="54286" name="Text Box 11"/>
            <p:cNvSpPr txBox="1"/>
            <p:nvPr/>
          </p:nvSpPr>
          <p:spPr>
            <a:xfrm>
              <a:off x="336" y="3648"/>
              <a:ext cx="499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TW" sz="2800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5</a:t>
              </a:r>
              <a:r>
                <a:rPr lang="en-US" altLang="zh-TW" sz="2000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 </a:t>
              </a:r>
              <a:r>
                <a:rPr lang="en-US" altLang="zh-TW" sz="2800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| 7 and 7</a:t>
              </a:r>
              <a:r>
                <a:rPr lang="en-US" altLang="zh-TW" sz="2000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 </a:t>
              </a:r>
              <a:r>
                <a:rPr lang="en-US" altLang="zh-TW" sz="2800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| 5</a:t>
              </a:r>
              <a:r>
                <a:rPr lang="en-US" altLang="zh-TW" sz="2800" dirty="0">
                  <a:latin typeface="Arial" panose="020B0604020202020204" pitchFamily="34" charset="0"/>
                  <a:sym typeface="Symbol" panose="05050102010706020507" pitchFamily="18" charset="2"/>
                </a:rPr>
                <a:t>  in</a:t>
              </a:r>
              <a:r>
                <a:rPr lang="en-US" altLang="zh-TW" sz="2800" dirty="0">
                  <a:latin typeface="Arial" panose="020B0604020202020204" pitchFamily="34" charset="0"/>
                </a:rPr>
                <a:t>comparable</a:t>
              </a:r>
              <a:endParaRPr lang="en-US" altLang="zh-TW" sz="2800" dirty="0">
                <a:latin typeface="Arial" panose="020B0604020202020204" pitchFamily="34" charset="0"/>
              </a:endParaRPr>
            </a:p>
          </p:txBody>
        </p:sp>
        <p:sp>
          <p:nvSpPr>
            <p:cNvPr id="54287" name="Line 40"/>
            <p:cNvSpPr/>
            <p:nvPr/>
          </p:nvSpPr>
          <p:spPr>
            <a:xfrm flipH="1">
              <a:off x="499" y="3730"/>
              <a:ext cx="96" cy="19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88" name="Line 41"/>
            <p:cNvSpPr/>
            <p:nvPr/>
          </p:nvSpPr>
          <p:spPr>
            <a:xfrm flipH="1">
              <a:off x="1304" y="3744"/>
              <a:ext cx="96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8" name="文字方塊 37"/>
          <p:cNvSpPr txBox="1"/>
          <p:nvPr/>
        </p:nvSpPr>
        <p:spPr>
          <a:xfrm>
            <a:off x="7086600" y="5943600"/>
            <a:ext cx="1879600" cy="46196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Exercise: 14</a:t>
            </a:r>
            <a:endParaRPr lang="zh-TW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1" grpId="0"/>
      <p:bldP spid="80903" grpId="0"/>
      <p:bldP spid="80907" grpId="0"/>
      <p:bldP spid="3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投影片編號版面配置區 4"/>
          <p:cNvSpPr txBox="1">
            <a:spLocks noGrp="1"/>
          </p:cNvSpPr>
          <p:nvPr/>
        </p:nvSpPr>
        <p:spPr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r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55299" name="Text Box 5"/>
          <p:cNvSpPr txBox="1"/>
          <p:nvPr/>
        </p:nvSpPr>
        <p:spPr>
          <a:xfrm>
            <a:off x="107950" y="685800"/>
            <a:ext cx="8991600" cy="18161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Def 3.</a:t>
            </a:r>
            <a:r>
              <a:rPr lang="en-US" altLang="zh-TW" sz="2800" dirty="0">
                <a:latin typeface="Arial" panose="020B0604020202020204" pitchFamily="34" charset="0"/>
              </a:rPr>
              <a:t> If (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800" dirty="0">
                <a:latin typeface="Arial" panose="020B0604020202020204" pitchFamily="34" charset="0"/>
              </a:rPr>
              <a:t>,    ) is a poset and every two elements of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800" dirty="0">
                <a:latin typeface="Arial" panose="020B0604020202020204" pitchFamily="34" charset="0"/>
              </a:rPr>
              <a:t> are comparable,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800" dirty="0">
                <a:latin typeface="Arial" panose="020B0604020202020204" pitchFamily="34" charset="0"/>
              </a:rPr>
              <a:t> is called a </a:t>
            </a:r>
            <a:r>
              <a:rPr lang="en-US" altLang="zh-TW" sz="2800" dirty="0">
                <a:solidFill>
                  <a:srgbClr val="3333CC"/>
                </a:solidFill>
                <a:latin typeface="Arial" panose="020B0604020202020204" pitchFamily="34" charset="0"/>
              </a:rPr>
              <a:t>totally ordered </a:t>
            </a:r>
            <a:r>
              <a:rPr lang="en-US" altLang="zh-TW" sz="2800" dirty="0">
                <a:latin typeface="Arial" panose="020B0604020202020204" pitchFamily="34" charset="0"/>
              </a:rPr>
              <a:t>or</a:t>
            </a:r>
            <a:r>
              <a:rPr lang="en-US" altLang="zh-TW" sz="2800" dirty="0">
                <a:solidFill>
                  <a:srgbClr val="3333CC"/>
                </a:solidFill>
                <a:latin typeface="Arial" panose="020B0604020202020204" pitchFamily="34" charset="0"/>
              </a:rPr>
              <a:t> linearly ordered set</a:t>
            </a:r>
            <a:r>
              <a:rPr lang="en-US" altLang="zh-TW" sz="2800" dirty="0">
                <a:latin typeface="Arial" panose="020B0604020202020204" pitchFamily="34" charset="0"/>
              </a:rPr>
              <a:t>, and       is called a </a:t>
            </a:r>
            <a:r>
              <a:rPr lang="en-US" altLang="zh-TW" sz="2800" dirty="0">
                <a:solidFill>
                  <a:srgbClr val="3333CC"/>
                </a:solidFill>
                <a:latin typeface="Arial" panose="020B0604020202020204" pitchFamily="34" charset="0"/>
              </a:rPr>
              <a:t>total order </a:t>
            </a:r>
            <a:r>
              <a:rPr lang="en-US" altLang="zh-TW" sz="2800" dirty="0">
                <a:latin typeface="Arial" panose="020B0604020202020204" pitchFamily="34" charset="0"/>
              </a:rPr>
              <a:t>(</a:t>
            </a:r>
            <a:r>
              <a:rPr lang="zh-TW" altLang="en-US" sz="2800" dirty="0">
                <a:latin typeface="Arial" panose="020B0604020202020204" pitchFamily="34" charset="0"/>
              </a:rPr>
              <a:t>全序</a:t>
            </a:r>
            <a:r>
              <a:rPr lang="en-US" altLang="zh-TW" sz="2800" dirty="0">
                <a:latin typeface="Arial" panose="020B0604020202020204" pitchFamily="34" charset="0"/>
              </a:rPr>
              <a:t>) or a </a:t>
            </a:r>
            <a:r>
              <a:rPr lang="en-US" altLang="zh-TW" sz="2800" dirty="0">
                <a:solidFill>
                  <a:srgbClr val="3333CC"/>
                </a:solidFill>
                <a:latin typeface="Arial" panose="020B0604020202020204" pitchFamily="34" charset="0"/>
              </a:rPr>
              <a:t>linear order</a:t>
            </a:r>
            <a:r>
              <a:rPr lang="en-US" altLang="zh-TW" sz="2800" dirty="0">
                <a:latin typeface="Arial" panose="020B0604020202020204" pitchFamily="34" charset="0"/>
              </a:rPr>
              <a:t>. A totally ordered set is also called a </a:t>
            </a:r>
            <a:r>
              <a:rPr lang="en-US" altLang="zh-TW" sz="2800" dirty="0">
                <a:solidFill>
                  <a:srgbClr val="3333CC"/>
                </a:solidFill>
                <a:latin typeface="Arial" panose="020B0604020202020204" pitchFamily="34" charset="0"/>
              </a:rPr>
              <a:t>chain</a:t>
            </a:r>
            <a:r>
              <a:rPr lang="en-US" altLang="zh-TW" sz="2800" dirty="0">
                <a:latin typeface="Arial" panose="020B0604020202020204" pitchFamily="34" charset="0"/>
              </a:rPr>
              <a:t>.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  <p:grpSp>
        <p:nvGrpSpPr>
          <p:cNvPr id="55300" name="Group 14"/>
          <p:cNvGrpSpPr/>
          <p:nvPr/>
        </p:nvGrpSpPr>
        <p:grpSpPr>
          <a:xfrm>
            <a:off x="1905000" y="762000"/>
            <a:ext cx="449263" cy="415925"/>
            <a:chOff x="2038" y="2064"/>
            <a:chExt cx="283" cy="262"/>
          </a:xfrm>
        </p:grpSpPr>
        <p:grpSp>
          <p:nvGrpSpPr>
            <p:cNvPr id="55308" name="Group 15"/>
            <p:cNvGrpSpPr/>
            <p:nvPr/>
          </p:nvGrpSpPr>
          <p:grpSpPr>
            <a:xfrm>
              <a:off x="2038" y="2069"/>
              <a:ext cx="262" cy="257"/>
              <a:chOff x="2038" y="2069"/>
              <a:chExt cx="262" cy="257"/>
            </a:xfrm>
          </p:grpSpPr>
          <p:graphicFrame>
            <p:nvGraphicFramePr>
              <p:cNvPr id="55310" name="Object 2"/>
              <p:cNvGraphicFramePr>
                <a:graphicFrameLocks noChangeAspect="1"/>
              </p:cNvGraphicFramePr>
              <p:nvPr/>
            </p:nvGraphicFramePr>
            <p:xfrm>
              <a:off x="2064" y="2090"/>
              <a:ext cx="236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5" name="" r:id="rId1" imgW="139700" imgH="139700" progId="Equation.3">
                      <p:embed/>
                    </p:oleObj>
                  </mc:Choice>
                  <mc:Fallback>
                    <p:oleObj name="" r:id="rId1" imgW="139700" imgH="139700" progId="Equation.3">
                      <p:embed/>
                      <p:pic>
                        <p:nvPicPr>
                          <p:cNvPr id="0" name="图片 3104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2064" y="2090"/>
                            <a:ext cx="236" cy="2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311" name="Rectangle 17"/>
              <p:cNvSpPr/>
              <p:nvPr/>
            </p:nvSpPr>
            <p:spPr>
              <a:xfrm>
                <a:off x="2038" y="2069"/>
                <a:ext cx="240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endParaRPr lang="zh-TW" altLang="en-US" dirty="0">
                  <a:latin typeface="Arial" panose="020B0604020202020204" pitchFamily="34" charset="0"/>
                </a:endParaRPr>
              </a:p>
            </p:txBody>
          </p:sp>
        </p:grpSp>
        <p:graphicFrame>
          <p:nvGraphicFramePr>
            <p:cNvPr id="55309" name="Object 3"/>
            <p:cNvGraphicFramePr>
              <a:graphicFrameLocks noChangeAspect="1"/>
            </p:cNvGraphicFramePr>
            <p:nvPr/>
          </p:nvGraphicFramePr>
          <p:xfrm>
            <a:off x="2085" y="2064"/>
            <a:ext cx="236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3" imgW="139700" imgH="139700" progId="Equation.3">
                    <p:embed/>
                  </p:oleObj>
                </mc:Choice>
                <mc:Fallback>
                  <p:oleObj name="" r:id="rId3" imgW="139700" imgH="139700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085" y="2064"/>
                          <a:ext cx="236" cy="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01" name="Group 14"/>
          <p:cNvGrpSpPr/>
          <p:nvPr/>
        </p:nvGrpSpPr>
        <p:grpSpPr>
          <a:xfrm>
            <a:off x="2895600" y="1600200"/>
            <a:ext cx="449263" cy="415925"/>
            <a:chOff x="2038" y="2064"/>
            <a:chExt cx="283" cy="262"/>
          </a:xfrm>
        </p:grpSpPr>
        <p:grpSp>
          <p:nvGrpSpPr>
            <p:cNvPr id="55304" name="Group 15"/>
            <p:cNvGrpSpPr/>
            <p:nvPr/>
          </p:nvGrpSpPr>
          <p:grpSpPr>
            <a:xfrm>
              <a:off x="2038" y="2069"/>
              <a:ext cx="262" cy="257"/>
              <a:chOff x="2038" y="2069"/>
              <a:chExt cx="262" cy="257"/>
            </a:xfrm>
          </p:grpSpPr>
          <p:graphicFrame>
            <p:nvGraphicFramePr>
              <p:cNvPr id="55306" name="Object 11"/>
              <p:cNvGraphicFramePr>
                <a:graphicFrameLocks noChangeAspect="1"/>
              </p:cNvGraphicFramePr>
              <p:nvPr/>
            </p:nvGraphicFramePr>
            <p:xfrm>
              <a:off x="2064" y="2090"/>
              <a:ext cx="236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3" name="" r:id="rId4" imgW="139700" imgH="139700" progId="Equation.3">
                      <p:embed/>
                    </p:oleObj>
                  </mc:Choice>
                  <mc:Fallback>
                    <p:oleObj name="" r:id="rId4" imgW="139700" imgH="139700" progId="Equation.3">
                      <p:embed/>
                      <p:pic>
                        <p:nvPicPr>
                          <p:cNvPr id="0" name="图片 3102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2064" y="2090"/>
                            <a:ext cx="236" cy="2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307" name="Rectangle 17"/>
              <p:cNvSpPr/>
              <p:nvPr/>
            </p:nvSpPr>
            <p:spPr>
              <a:xfrm>
                <a:off x="2038" y="2069"/>
                <a:ext cx="240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endParaRPr lang="zh-TW" altLang="en-US" dirty="0">
                  <a:latin typeface="Arial" panose="020B0604020202020204" pitchFamily="34" charset="0"/>
                </a:endParaRPr>
              </a:p>
            </p:txBody>
          </p:sp>
        </p:grpSp>
        <p:graphicFrame>
          <p:nvGraphicFramePr>
            <p:cNvPr id="55305" name="Object 12"/>
            <p:cNvGraphicFramePr>
              <a:graphicFrameLocks noChangeAspect="1"/>
            </p:cNvGraphicFramePr>
            <p:nvPr/>
          </p:nvGraphicFramePr>
          <p:xfrm>
            <a:off x="2085" y="2064"/>
            <a:ext cx="236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5" imgW="139700" imgH="139700" progId="Equation.3">
                    <p:embed/>
                  </p:oleObj>
                </mc:Choice>
                <mc:Fallback>
                  <p:oleObj name="" r:id="rId5" imgW="139700" imgH="139700" progId="Equation.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085" y="2064"/>
                          <a:ext cx="236" cy="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Text Box 5"/>
          <p:cNvSpPr txBox="1"/>
          <p:nvPr/>
        </p:nvSpPr>
        <p:spPr>
          <a:xfrm>
            <a:off x="228600" y="2667000"/>
            <a:ext cx="8915400" cy="1384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Example 6.</a:t>
            </a:r>
            <a:r>
              <a:rPr lang="en-US" altLang="zh-TW" sz="2800" dirty="0">
                <a:latin typeface="Arial" panose="020B0604020202020204" pitchFamily="34" charset="0"/>
              </a:rPr>
              <a:t> </a:t>
            </a:r>
            <a:endParaRPr lang="en-US" altLang="zh-TW" sz="2800" dirty="0">
              <a:latin typeface="Arial" panose="020B0604020202020204" pitchFamily="34" charset="0"/>
            </a:endParaRPr>
          </a:p>
          <a:p>
            <a:r>
              <a:rPr lang="en-US" altLang="zh-TW" sz="2800" dirty="0">
                <a:latin typeface="Arial" panose="020B0604020202020204" pitchFamily="34" charset="0"/>
              </a:rPr>
              <a:t>    The poset </a:t>
            </a:r>
            <a:r>
              <a:rPr lang="en-US" altLang="zh-TW" sz="2800" dirty="0">
                <a:latin typeface="Times New Roman" panose="02020603050405020304" pitchFamily="18" charset="0"/>
              </a:rPr>
              <a:t>(</a:t>
            </a:r>
            <a:r>
              <a:rPr lang="en-US" altLang="zh-TW" sz="2800" b="1" dirty="0">
                <a:latin typeface="Times New Roman" panose="02020603050405020304" pitchFamily="18" charset="0"/>
              </a:rPr>
              <a:t>Z</a:t>
            </a:r>
            <a:r>
              <a:rPr lang="en-US" altLang="zh-TW" sz="2800" dirty="0">
                <a:latin typeface="Times New Roman" panose="02020603050405020304" pitchFamily="18" charset="0"/>
              </a:rPr>
              <a:t>, ≤) </a:t>
            </a:r>
            <a:r>
              <a:rPr lang="en-US" altLang="zh-TW" sz="2800" dirty="0">
                <a:latin typeface="Arial" panose="020B0604020202020204" pitchFamily="34" charset="0"/>
              </a:rPr>
              <a:t>is totally ordered, because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≤ b </a:t>
            </a:r>
            <a:r>
              <a:rPr lang="en-US" altLang="zh-TW" sz="2800" dirty="0">
                <a:latin typeface="Arial" panose="020B0604020202020204" pitchFamily="34" charset="0"/>
              </a:rPr>
              <a:t>or </a:t>
            </a:r>
            <a:br>
              <a:rPr lang="en-US" altLang="zh-TW" sz="2800" dirty="0">
                <a:latin typeface="Arial" panose="020B0604020202020204" pitchFamily="34" charset="0"/>
              </a:rPr>
            </a:b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≤ a </a:t>
            </a:r>
            <a:r>
              <a:rPr lang="en-US" altLang="zh-TW" sz="2800" dirty="0">
                <a:latin typeface="Arial" panose="020B0604020202020204" pitchFamily="34" charset="0"/>
              </a:rPr>
              <a:t>whenever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Arial" panose="020B0604020202020204" pitchFamily="34" charset="0"/>
              </a:rPr>
              <a:t> and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800" dirty="0">
                <a:latin typeface="Arial" panose="020B0604020202020204" pitchFamily="34" charset="0"/>
              </a:rPr>
              <a:t> are integers.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  <p:sp>
        <p:nvSpPr>
          <p:cNvPr id="22" name="Text Box 5"/>
          <p:cNvSpPr txBox="1"/>
          <p:nvPr/>
        </p:nvSpPr>
        <p:spPr>
          <a:xfrm>
            <a:off x="228600" y="4267200"/>
            <a:ext cx="8915400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Example 7.</a:t>
            </a:r>
            <a:r>
              <a:rPr lang="en-US" altLang="zh-TW" sz="2800" dirty="0">
                <a:latin typeface="Arial" panose="020B0604020202020204" pitchFamily="34" charset="0"/>
              </a:rPr>
              <a:t> </a:t>
            </a:r>
            <a:endParaRPr lang="en-US" altLang="zh-TW" sz="2800" dirty="0">
              <a:latin typeface="Arial" panose="020B0604020202020204" pitchFamily="34" charset="0"/>
            </a:endParaRPr>
          </a:p>
          <a:p>
            <a:r>
              <a:rPr lang="en-US" altLang="zh-TW" sz="2800" dirty="0">
                <a:latin typeface="Arial" panose="020B0604020202020204" pitchFamily="34" charset="0"/>
              </a:rPr>
              <a:t> The poset </a:t>
            </a:r>
            <a:r>
              <a:rPr lang="en-US" altLang="zh-TW" sz="2800" dirty="0">
                <a:latin typeface="Times New Roman" panose="02020603050405020304" pitchFamily="18" charset="0"/>
              </a:rPr>
              <a:t>(</a:t>
            </a:r>
            <a:r>
              <a:rPr lang="en-US" altLang="zh-TW" sz="2800" b="1" dirty="0">
                <a:latin typeface="Times New Roman" panose="02020603050405020304" pitchFamily="18" charset="0"/>
              </a:rPr>
              <a:t>Z</a:t>
            </a:r>
            <a:r>
              <a:rPr lang="en-US" altLang="zh-TW" sz="2800" baseline="30000" dirty="0">
                <a:latin typeface="Times New Roman" panose="02020603050405020304" pitchFamily="18" charset="0"/>
              </a:rPr>
              <a:t>+</a:t>
            </a:r>
            <a:r>
              <a:rPr lang="en-US" altLang="zh-TW" sz="2800" dirty="0">
                <a:latin typeface="Times New Roman" panose="02020603050405020304" pitchFamily="18" charset="0"/>
              </a:rPr>
              <a:t>, |) </a:t>
            </a:r>
            <a:r>
              <a:rPr lang="en-US" altLang="zh-TW" sz="2800" dirty="0">
                <a:latin typeface="Arial" panose="020B0604020202020204" pitchFamily="34" charset="0"/>
              </a:rPr>
              <a:t>is not totally ordered.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投影片編號版面配置區 1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56323" name="Rectangle 3"/>
          <p:cNvSpPr/>
          <p:nvPr/>
        </p:nvSpPr>
        <p:spPr>
          <a:xfrm>
            <a:off x="152400" y="457200"/>
            <a:ext cx="8763000" cy="762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TW" sz="3200" b="1" u="sng" dirty="0">
                <a:solidFill>
                  <a:srgbClr val="008000"/>
                </a:solidFill>
                <a:latin typeface="Arial" panose="020B0604020202020204" pitchFamily="34" charset="0"/>
              </a:rPr>
              <a:t>Lexicographic Order</a:t>
            </a:r>
            <a:r>
              <a:rPr lang="en-US" altLang="zh-TW" sz="3200" dirty="0">
                <a:latin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</a:rPr>
              <a:t>(</a:t>
            </a:r>
            <a:r>
              <a:rPr lang="zh-TW" altLang="en-US" sz="2000" dirty="0">
                <a:latin typeface="Arial" panose="020B0604020202020204" pitchFamily="34" charset="0"/>
              </a:rPr>
              <a:t>词汇编纂的</a:t>
            </a:r>
            <a:r>
              <a:rPr lang="en-US" altLang="zh-TW" sz="2000" dirty="0">
                <a:latin typeface="Arial" panose="020B0604020202020204" pitchFamily="34" charset="0"/>
              </a:rPr>
              <a:t>)</a:t>
            </a:r>
            <a:endParaRPr lang="en-US" altLang="zh-TW" sz="2000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 Box 5"/>
          <p:cNvSpPr txBox="1"/>
          <p:nvPr/>
        </p:nvSpPr>
        <p:spPr>
          <a:xfrm>
            <a:off x="228600" y="1295400"/>
            <a:ext cx="8915400" cy="1384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sz="2800" dirty="0">
                <a:latin typeface="Arial" panose="020B0604020202020204" pitchFamily="34" charset="0"/>
              </a:rPr>
              <a:t>The words in a dictionary are listed in alphabetic, or lexicographic, order, which is based on the ordering of the letters in the alphabet.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  <p:sp>
        <p:nvSpPr>
          <p:cNvPr id="5" name="Text Box 5"/>
          <p:cNvSpPr txBox="1"/>
          <p:nvPr/>
        </p:nvSpPr>
        <p:spPr>
          <a:xfrm>
            <a:off x="228600" y="2895600"/>
            <a:ext cx="8915400" cy="267811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Def. </a:t>
            </a:r>
            <a:r>
              <a:rPr lang="en-US" altLang="zh-TW" sz="2800" dirty="0">
                <a:latin typeface="Arial" panose="020B0604020202020204" pitchFamily="34" charset="0"/>
              </a:rPr>
              <a:t>Let (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800" dirty="0">
                <a:latin typeface="Arial" panose="020B0604020202020204" pitchFamily="34" charset="0"/>
              </a:rPr>
              <a:t>,    </a:t>
            </a:r>
            <a:r>
              <a:rPr lang="en-US" altLang="zh-TW" sz="2800" baseline="-25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800" dirty="0">
                <a:latin typeface="Arial" panose="020B0604020202020204" pitchFamily="34" charset="0"/>
              </a:rPr>
              <a:t>) and (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800" dirty="0">
                <a:latin typeface="Arial" panose="020B0604020202020204" pitchFamily="34" charset="0"/>
              </a:rPr>
              <a:t>,   </a:t>
            </a:r>
            <a:r>
              <a:rPr lang="en-US" altLang="zh-TW" sz="2800" baseline="-25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800" dirty="0">
                <a:latin typeface="Arial" panose="020B0604020202020204" pitchFamily="34" charset="0"/>
              </a:rPr>
              <a:t>) be two posets. The </a:t>
            </a:r>
            <a:r>
              <a:rPr lang="en-US" altLang="zh-TW" sz="2800" dirty="0">
                <a:solidFill>
                  <a:srgbClr val="3333CC"/>
                </a:solidFill>
                <a:latin typeface="Arial" panose="020B0604020202020204" pitchFamily="34" charset="0"/>
              </a:rPr>
              <a:t>lexicographic ordering</a:t>
            </a:r>
            <a:r>
              <a:rPr lang="en-US" altLang="zh-TW" sz="2800" dirty="0">
                <a:latin typeface="Arial" panose="020B0604020202020204" pitchFamily="34" charset="0"/>
              </a:rPr>
              <a:t>       on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800" dirty="0">
                <a:latin typeface="Arial" panose="020B0604020202020204" pitchFamily="34" charset="0"/>
              </a:rPr>
              <a:t> is defined as</a:t>
            </a:r>
            <a:br>
              <a:rPr lang="en-US" altLang="zh-TW" sz="2800" dirty="0">
                <a:latin typeface="Arial" panose="020B0604020202020204" pitchFamily="34" charset="0"/>
              </a:rPr>
            </a:br>
            <a:r>
              <a:rPr lang="en-US" altLang="zh-TW" sz="2800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    (</a:t>
            </a:r>
            <a:r>
              <a:rPr lang="en-US" altLang="zh-TW" sz="2800" i="1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a</a:t>
            </a:r>
            <a:r>
              <a:rPr lang="en-US" altLang="zh-TW" sz="2800" baseline="-25000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1</a:t>
            </a:r>
            <a:r>
              <a:rPr lang="en-US" altLang="zh-TW" sz="2800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a</a:t>
            </a:r>
            <a:r>
              <a:rPr lang="en-US" altLang="zh-TW" sz="2800" baseline="-25000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2</a:t>
            </a:r>
            <a:r>
              <a:rPr lang="en-US" altLang="zh-TW" sz="2800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)      </a:t>
            </a:r>
            <a:r>
              <a:rPr lang="en-US" altLang="zh-TW" sz="2800" dirty="0">
                <a:latin typeface="Arial" panose="020B0604020202020204" pitchFamily="34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(</a:t>
            </a:r>
            <a:r>
              <a:rPr lang="en-US" altLang="zh-TW" sz="2800" i="1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b</a:t>
            </a:r>
            <a:r>
              <a:rPr lang="en-US" altLang="zh-TW" sz="2800" baseline="-25000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1</a:t>
            </a:r>
            <a:r>
              <a:rPr lang="en-US" altLang="zh-TW" sz="2800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b</a:t>
            </a:r>
            <a:r>
              <a:rPr lang="en-US" altLang="zh-TW" sz="2800" baseline="-25000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2</a:t>
            </a:r>
            <a:r>
              <a:rPr lang="en-US" altLang="zh-TW" sz="2800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)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 either if </a:t>
            </a:r>
            <a:r>
              <a:rPr lang="en-US" altLang="zh-TW" sz="2800" dirty="0">
                <a:latin typeface="Arial" panose="020B0604020202020204" pitchFamily="34" charset="0"/>
              </a:rPr>
              <a:t> </a:t>
            </a:r>
            <a:r>
              <a:rPr lang="en-US" altLang="zh-TW" sz="2800" i="1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a</a:t>
            </a:r>
            <a:r>
              <a:rPr lang="en-US" altLang="zh-TW" sz="2800" baseline="-25000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1      </a:t>
            </a:r>
            <a:r>
              <a:rPr lang="en-US" altLang="zh-TW" sz="2800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1</a:t>
            </a:r>
            <a:r>
              <a:rPr lang="en-US" altLang="zh-TW" sz="2800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  </a:t>
            </a:r>
            <a:r>
              <a:rPr lang="en-US" altLang="zh-TW" sz="2800" i="1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b</a:t>
            </a:r>
            <a:r>
              <a:rPr lang="en-US" altLang="zh-TW" sz="2800" baseline="-25000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1</a:t>
            </a:r>
            <a:r>
              <a:rPr lang="en-US" altLang="zh-TW" sz="2800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 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or</a:t>
            </a:r>
            <a:r>
              <a:rPr lang="en-US" altLang="zh-TW" sz="2800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 </a:t>
            </a:r>
            <a:br>
              <a:rPr lang="en-US" altLang="zh-TW" sz="2800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</a:br>
            <a:r>
              <a:rPr lang="en-US" altLang="zh-TW" sz="2800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                                              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if both  </a:t>
            </a:r>
            <a:r>
              <a:rPr lang="en-US" altLang="zh-TW" sz="2800" i="1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a</a:t>
            </a:r>
            <a:r>
              <a:rPr lang="en-US" altLang="zh-TW" sz="2800" baseline="-25000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1 </a:t>
            </a:r>
            <a:r>
              <a:rPr lang="en-US" altLang="zh-TW" sz="2800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= </a:t>
            </a:r>
            <a:r>
              <a:rPr lang="en-US" altLang="zh-TW" sz="2800" i="1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b</a:t>
            </a:r>
            <a:r>
              <a:rPr lang="en-US" altLang="zh-TW" sz="2800" baseline="-25000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1</a:t>
            </a:r>
            <a:r>
              <a:rPr lang="en-US" altLang="zh-TW" sz="2800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 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and</a:t>
            </a:r>
            <a:r>
              <a:rPr lang="en-US" altLang="zh-TW" sz="2800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  </a:t>
            </a:r>
            <a:r>
              <a:rPr lang="en-US" altLang="zh-TW" sz="2800" i="1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a</a:t>
            </a:r>
            <a:r>
              <a:rPr lang="en-US" altLang="zh-TW" sz="2800" baseline="-25000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2 </a:t>
            </a:r>
            <a:r>
              <a:rPr lang="en-US" altLang="zh-TW" sz="2800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   </a:t>
            </a:r>
            <a:r>
              <a:rPr lang="en-US" altLang="zh-TW" sz="2800" baseline="-25000" dirty="0">
                <a:solidFill>
                  <a:srgbClr val="3333CC"/>
                </a:solidFill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2</a:t>
            </a:r>
            <a:r>
              <a:rPr lang="en-US" altLang="zh-TW" sz="2800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 </a:t>
            </a:r>
            <a:r>
              <a:rPr lang="en-US" altLang="zh-TW" sz="2800" i="1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b</a:t>
            </a:r>
            <a:r>
              <a:rPr lang="en-US" altLang="zh-TW" sz="2800" baseline="-25000" dirty="0">
                <a:latin typeface="Times New Roman" panose="02020603050405020304" pitchFamily="18" charset="0"/>
                <a:ea typeface="AR MingtiM BIG-5"/>
                <a:sym typeface="Symbol" panose="05050102010706020507" pitchFamily="18" charset="2"/>
              </a:rPr>
              <a:t>2</a:t>
            </a:r>
            <a:endParaRPr lang="en-US" altLang="zh-TW" sz="2800" baseline="-25000" dirty="0">
              <a:latin typeface="Times New Roman" panose="02020603050405020304" pitchFamily="18" charset="0"/>
              <a:ea typeface="AR MingtiM BIG-5"/>
              <a:sym typeface="Symbol" panose="05050102010706020507" pitchFamily="18" charset="2"/>
            </a:endParaRPr>
          </a:p>
          <a:p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We obtain a partial ordering       by adding equality to the ordering       on 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.  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  <p:grpSp>
        <p:nvGrpSpPr>
          <p:cNvPr id="2" name="群組 42"/>
          <p:cNvGrpSpPr/>
          <p:nvPr/>
        </p:nvGrpSpPr>
        <p:grpSpPr>
          <a:xfrm>
            <a:off x="1828800" y="2971800"/>
            <a:ext cx="6242050" cy="2508250"/>
            <a:chOff x="1828800" y="2971800"/>
            <a:chExt cx="6242050" cy="2508250"/>
          </a:xfrm>
        </p:grpSpPr>
        <p:grpSp>
          <p:nvGrpSpPr>
            <p:cNvPr id="56327" name="Group 14"/>
            <p:cNvGrpSpPr/>
            <p:nvPr/>
          </p:nvGrpSpPr>
          <p:grpSpPr>
            <a:xfrm>
              <a:off x="2209800" y="2971800"/>
              <a:ext cx="449263" cy="415925"/>
              <a:chOff x="2038" y="2064"/>
              <a:chExt cx="283" cy="262"/>
            </a:xfrm>
          </p:grpSpPr>
          <p:grpSp>
            <p:nvGrpSpPr>
              <p:cNvPr id="56347" name="Group 15"/>
              <p:cNvGrpSpPr/>
              <p:nvPr/>
            </p:nvGrpSpPr>
            <p:grpSpPr>
              <a:xfrm>
                <a:off x="2038" y="2069"/>
                <a:ext cx="262" cy="257"/>
                <a:chOff x="2038" y="2069"/>
                <a:chExt cx="262" cy="257"/>
              </a:xfrm>
            </p:grpSpPr>
            <p:graphicFrame>
              <p:nvGraphicFramePr>
                <p:cNvPr id="56349" name="Object 13"/>
                <p:cNvGraphicFramePr>
                  <a:graphicFrameLocks noChangeAspect="1"/>
                </p:cNvGraphicFramePr>
                <p:nvPr/>
              </p:nvGraphicFramePr>
              <p:xfrm>
                <a:off x="2064" y="2090"/>
                <a:ext cx="236" cy="2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8" name="" r:id="rId1" imgW="139700" imgH="139700" progId="Equation.3">
                        <p:embed/>
                      </p:oleObj>
                    </mc:Choice>
                    <mc:Fallback>
                      <p:oleObj name="" r:id="rId1" imgW="139700" imgH="139700" progId="Equation.3">
                        <p:embed/>
                        <p:pic>
                          <p:nvPicPr>
                            <p:cNvPr id="0" name="图片 3117"/>
                            <p:cNvPicPr/>
                            <p:nvPr/>
                          </p:nvPicPr>
                          <p:blipFill>
                            <a:blip r:embed="rId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064" y="2090"/>
                              <a:ext cx="236" cy="23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6350" name="Rectangle 17"/>
                <p:cNvSpPr/>
                <p:nvPr/>
              </p:nvSpPr>
              <p:spPr>
                <a:xfrm>
                  <a:off x="2038" y="2069"/>
                  <a:ext cx="240" cy="1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 wrap="none" anchor="ctr"/>
                <a:p>
                  <a:endParaRPr lang="zh-TW" altLang="en-US" dirty="0">
                    <a:latin typeface="Arial" panose="020B0604020202020204" pitchFamily="34" charset="0"/>
                  </a:endParaRPr>
                </a:p>
              </p:txBody>
            </p:sp>
          </p:grpSp>
          <p:graphicFrame>
            <p:nvGraphicFramePr>
              <p:cNvPr id="56348" name="Object 12"/>
              <p:cNvGraphicFramePr>
                <a:graphicFrameLocks noChangeAspect="1"/>
              </p:cNvGraphicFramePr>
              <p:nvPr/>
            </p:nvGraphicFramePr>
            <p:xfrm>
              <a:off x="2085" y="2064"/>
              <a:ext cx="236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5" name="" r:id="rId3" imgW="139700" imgH="139700" progId="Equation.3">
                      <p:embed/>
                    </p:oleObj>
                  </mc:Choice>
                  <mc:Fallback>
                    <p:oleObj name="" r:id="rId3" imgW="139700" imgH="139700" progId="Equation.3">
                      <p:embed/>
                      <p:pic>
                        <p:nvPicPr>
                          <p:cNvPr id="0" name="图片 3124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2085" y="2064"/>
                            <a:ext cx="236" cy="2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6328" name="Group 14"/>
            <p:cNvGrpSpPr/>
            <p:nvPr/>
          </p:nvGrpSpPr>
          <p:grpSpPr>
            <a:xfrm>
              <a:off x="4114800" y="2971800"/>
              <a:ext cx="449263" cy="415925"/>
              <a:chOff x="2038" y="2064"/>
              <a:chExt cx="283" cy="262"/>
            </a:xfrm>
          </p:grpSpPr>
          <p:grpSp>
            <p:nvGrpSpPr>
              <p:cNvPr id="56343" name="Group 15"/>
              <p:cNvGrpSpPr/>
              <p:nvPr/>
            </p:nvGrpSpPr>
            <p:grpSpPr>
              <a:xfrm>
                <a:off x="2038" y="2069"/>
                <a:ext cx="262" cy="257"/>
                <a:chOff x="2038" y="2069"/>
                <a:chExt cx="262" cy="257"/>
              </a:xfrm>
            </p:grpSpPr>
            <p:graphicFrame>
              <p:nvGraphicFramePr>
                <p:cNvPr id="56345" name="Object 2"/>
                <p:cNvGraphicFramePr>
                  <a:graphicFrameLocks noChangeAspect="1"/>
                </p:cNvGraphicFramePr>
                <p:nvPr/>
              </p:nvGraphicFramePr>
              <p:xfrm>
                <a:off x="2064" y="2090"/>
                <a:ext cx="236" cy="2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9" name="" r:id="rId4" imgW="139700" imgH="139700" progId="Equation.3">
                        <p:embed/>
                      </p:oleObj>
                    </mc:Choice>
                    <mc:Fallback>
                      <p:oleObj name="" r:id="rId4" imgW="139700" imgH="139700" progId="Equation.3">
                        <p:embed/>
                        <p:pic>
                          <p:nvPicPr>
                            <p:cNvPr id="0" name="图片 3118"/>
                            <p:cNvPicPr/>
                            <p:nvPr/>
                          </p:nvPicPr>
                          <p:blipFill>
                            <a:blip r:embed="rId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064" y="2090"/>
                              <a:ext cx="236" cy="23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6346" name="Rectangle 17"/>
                <p:cNvSpPr/>
                <p:nvPr/>
              </p:nvSpPr>
              <p:spPr>
                <a:xfrm>
                  <a:off x="2038" y="2069"/>
                  <a:ext cx="240" cy="1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 wrap="none" anchor="ctr"/>
                <a:p>
                  <a:endParaRPr lang="zh-TW" altLang="en-US" dirty="0">
                    <a:latin typeface="Arial" panose="020B0604020202020204" pitchFamily="34" charset="0"/>
                  </a:endParaRPr>
                </a:p>
              </p:txBody>
            </p:sp>
          </p:grpSp>
          <p:graphicFrame>
            <p:nvGraphicFramePr>
              <p:cNvPr id="56344" name="Object 3"/>
              <p:cNvGraphicFramePr>
                <a:graphicFrameLocks noChangeAspect="1"/>
              </p:cNvGraphicFramePr>
              <p:nvPr/>
            </p:nvGraphicFramePr>
            <p:xfrm>
              <a:off x="2085" y="2064"/>
              <a:ext cx="236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2" name="" r:id="rId5" imgW="139700" imgH="139700" progId="Equation.3">
                      <p:embed/>
                    </p:oleObj>
                  </mc:Choice>
                  <mc:Fallback>
                    <p:oleObj name="" r:id="rId5" imgW="139700" imgH="139700" progId="Equation.3">
                      <p:embed/>
                      <p:pic>
                        <p:nvPicPr>
                          <p:cNvPr id="0" name="图片 3111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2085" y="2064"/>
                            <a:ext cx="236" cy="2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6329" name="Group 14"/>
            <p:cNvGrpSpPr/>
            <p:nvPr/>
          </p:nvGrpSpPr>
          <p:grpSpPr>
            <a:xfrm>
              <a:off x="3962400" y="3384000"/>
              <a:ext cx="449263" cy="415925"/>
              <a:chOff x="2038" y="2064"/>
              <a:chExt cx="283" cy="262"/>
            </a:xfrm>
          </p:grpSpPr>
          <p:grpSp>
            <p:nvGrpSpPr>
              <p:cNvPr id="56339" name="Group 15"/>
              <p:cNvGrpSpPr/>
              <p:nvPr/>
            </p:nvGrpSpPr>
            <p:grpSpPr>
              <a:xfrm>
                <a:off x="2038" y="2069"/>
                <a:ext cx="262" cy="257"/>
                <a:chOff x="2038" y="2069"/>
                <a:chExt cx="262" cy="257"/>
              </a:xfrm>
            </p:grpSpPr>
            <p:graphicFrame>
              <p:nvGraphicFramePr>
                <p:cNvPr id="56341" name="Object 6"/>
                <p:cNvGraphicFramePr>
                  <a:graphicFrameLocks noChangeAspect="1"/>
                </p:cNvGraphicFramePr>
                <p:nvPr/>
              </p:nvGraphicFramePr>
              <p:xfrm>
                <a:off x="2064" y="2090"/>
                <a:ext cx="236" cy="2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1" name="" r:id="rId6" imgW="139700" imgH="139700" progId="Equation.3">
                        <p:embed/>
                      </p:oleObj>
                    </mc:Choice>
                    <mc:Fallback>
                      <p:oleObj name="" r:id="rId6" imgW="139700" imgH="139700" progId="Equation.3">
                        <p:embed/>
                        <p:pic>
                          <p:nvPicPr>
                            <p:cNvPr id="0" name="图片 3110"/>
                            <p:cNvPicPr/>
                            <p:nvPr/>
                          </p:nvPicPr>
                          <p:blipFill>
                            <a:blip r:embed="rId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064" y="2090"/>
                              <a:ext cx="236" cy="23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6342" name="Rectangle 17"/>
                <p:cNvSpPr/>
                <p:nvPr/>
              </p:nvSpPr>
              <p:spPr>
                <a:xfrm>
                  <a:off x="2038" y="2069"/>
                  <a:ext cx="240" cy="1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 wrap="none" anchor="ctr"/>
                <a:p>
                  <a:endParaRPr lang="zh-TW" altLang="en-US" dirty="0">
                    <a:latin typeface="Arial" panose="020B0604020202020204" pitchFamily="34" charset="0"/>
                  </a:endParaRPr>
                </a:p>
              </p:txBody>
            </p:sp>
          </p:grpSp>
          <p:graphicFrame>
            <p:nvGraphicFramePr>
              <p:cNvPr id="56340" name="Object 7"/>
              <p:cNvGraphicFramePr>
                <a:graphicFrameLocks noChangeAspect="1"/>
              </p:cNvGraphicFramePr>
              <p:nvPr/>
            </p:nvGraphicFramePr>
            <p:xfrm>
              <a:off x="2085" y="2064"/>
              <a:ext cx="236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3" name="" r:id="rId7" imgW="139700" imgH="139700" progId="Equation.3">
                      <p:embed/>
                    </p:oleObj>
                  </mc:Choice>
                  <mc:Fallback>
                    <p:oleObj name="" r:id="rId7" imgW="139700" imgH="139700" progId="Equation.3">
                      <p:embed/>
                      <p:pic>
                        <p:nvPicPr>
                          <p:cNvPr id="0" name="图片 3112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2085" y="2064"/>
                            <a:ext cx="236" cy="2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6330" name="Object 9"/>
            <p:cNvGraphicFramePr>
              <a:graphicFrameLocks noChangeAspect="1"/>
            </p:cNvGraphicFramePr>
            <p:nvPr/>
          </p:nvGraphicFramePr>
          <p:xfrm>
            <a:off x="1828800" y="3846513"/>
            <a:ext cx="374650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8" imgW="139700" imgH="139700" progId="Equation.3">
                    <p:embed/>
                  </p:oleObj>
                </mc:Choice>
                <mc:Fallback>
                  <p:oleObj name="" r:id="rId8" imgW="139700" imgH="139700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828800" y="3846513"/>
                          <a:ext cx="374650" cy="3746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31" name="Object 12"/>
            <p:cNvGraphicFramePr>
              <a:graphicFrameLocks noChangeAspect="1"/>
            </p:cNvGraphicFramePr>
            <p:nvPr/>
          </p:nvGraphicFramePr>
          <p:xfrm>
            <a:off x="5105400" y="3810000"/>
            <a:ext cx="374650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9" imgW="139700" imgH="139700" progId="Equation.3">
                    <p:embed/>
                  </p:oleObj>
                </mc:Choice>
                <mc:Fallback>
                  <p:oleObj name="" r:id="rId9" imgW="139700" imgH="139700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105400" y="3810000"/>
                          <a:ext cx="374650" cy="3746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32" name="Object 14"/>
            <p:cNvGraphicFramePr>
              <a:graphicFrameLocks noChangeAspect="1"/>
            </p:cNvGraphicFramePr>
            <p:nvPr/>
          </p:nvGraphicFramePr>
          <p:xfrm>
            <a:off x="7696200" y="4267200"/>
            <a:ext cx="374650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10" imgW="139700" imgH="139700" progId="Equation.3">
                    <p:embed/>
                  </p:oleObj>
                </mc:Choice>
                <mc:Fallback>
                  <p:oleObj name="" r:id="rId10" imgW="139700" imgH="139700" progId="Equation.3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696200" y="4267200"/>
                          <a:ext cx="374650" cy="3746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333" name="Group 14"/>
            <p:cNvGrpSpPr/>
            <p:nvPr/>
          </p:nvGrpSpPr>
          <p:grpSpPr>
            <a:xfrm>
              <a:off x="4724400" y="4648200"/>
              <a:ext cx="449263" cy="415925"/>
              <a:chOff x="2038" y="2064"/>
              <a:chExt cx="283" cy="262"/>
            </a:xfrm>
          </p:grpSpPr>
          <p:grpSp>
            <p:nvGrpSpPr>
              <p:cNvPr id="56335" name="Group 15"/>
              <p:cNvGrpSpPr/>
              <p:nvPr/>
            </p:nvGrpSpPr>
            <p:grpSpPr>
              <a:xfrm>
                <a:off x="2038" y="2069"/>
                <a:ext cx="262" cy="257"/>
                <a:chOff x="2038" y="2069"/>
                <a:chExt cx="262" cy="257"/>
              </a:xfrm>
            </p:grpSpPr>
            <p:graphicFrame>
              <p:nvGraphicFramePr>
                <p:cNvPr id="56337" name="Object 10"/>
                <p:cNvGraphicFramePr>
                  <a:graphicFrameLocks noChangeAspect="1"/>
                </p:cNvGraphicFramePr>
                <p:nvPr/>
              </p:nvGraphicFramePr>
              <p:xfrm>
                <a:off x="2064" y="2090"/>
                <a:ext cx="236" cy="2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6" name="" r:id="rId11" imgW="139700" imgH="139700" progId="Equation.3">
                        <p:embed/>
                      </p:oleObj>
                    </mc:Choice>
                    <mc:Fallback>
                      <p:oleObj name="" r:id="rId11" imgW="139700" imgH="139700" progId="Equation.3">
                        <p:embed/>
                        <p:pic>
                          <p:nvPicPr>
                            <p:cNvPr id="0" name="图片 3115"/>
                            <p:cNvPicPr/>
                            <p:nvPr/>
                          </p:nvPicPr>
                          <p:blipFill>
                            <a:blip r:embed="rId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064" y="2090"/>
                              <a:ext cx="236" cy="23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6338" name="Rectangle 17"/>
                <p:cNvSpPr/>
                <p:nvPr/>
              </p:nvSpPr>
              <p:spPr>
                <a:xfrm>
                  <a:off x="2038" y="2069"/>
                  <a:ext cx="240" cy="1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 wrap="none" anchor="ctr"/>
                <a:p>
                  <a:endParaRPr lang="zh-TW" altLang="en-US" dirty="0">
                    <a:latin typeface="Arial" panose="020B0604020202020204" pitchFamily="34" charset="0"/>
                  </a:endParaRPr>
                </a:p>
              </p:txBody>
            </p:sp>
          </p:grpSp>
          <p:graphicFrame>
            <p:nvGraphicFramePr>
              <p:cNvPr id="56336" name="Object 11"/>
              <p:cNvGraphicFramePr>
                <a:graphicFrameLocks noChangeAspect="1"/>
              </p:cNvGraphicFramePr>
              <p:nvPr/>
            </p:nvGraphicFramePr>
            <p:xfrm>
              <a:off x="2085" y="2064"/>
              <a:ext cx="236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5" name="" r:id="rId12" imgW="139700" imgH="139700" progId="Equation.3">
                      <p:embed/>
                    </p:oleObj>
                  </mc:Choice>
                  <mc:Fallback>
                    <p:oleObj name="" r:id="rId12" imgW="139700" imgH="139700" progId="Equation.3">
                      <p:embed/>
                      <p:pic>
                        <p:nvPicPr>
                          <p:cNvPr id="0" name="图片 3114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2085" y="2064"/>
                            <a:ext cx="236" cy="2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6334" name="Object 13"/>
            <p:cNvGraphicFramePr>
              <a:graphicFrameLocks noChangeAspect="1"/>
            </p:cNvGraphicFramePr>
            <p:nvPr/>
          </p:nvGraphicFramePr>
          <p:xfrm>
            <a:off x="2362200" y="5105400"/>
            <a:ext cx="374650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13" imgW="139700" imgH="139700" progId="Equation.3">
                    <p:embed/>
                  </p:oleObj>
                </mc:Choice>
                <mc:Fallback>
                  <p:oleObj name="" r:id="rId13" imgW="139700" imgH="139700" progId="Equation.3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362200" y="5105400"/>
                          <a:ext cx="374650" cy="3746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投影片編號版面配置區 1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57347" name="Text Box 5"/>
          <p:cNvSpPr txBox="1"/>
          <p:nvPr/>
        </p:nvSpPr>
        <p:spPr>
          <a:xfrm>
            <a:off x="228600" y="762000"/>
            <a:ext cx="8915400" cy="2678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Example 9.</a:t>
            </a:r>
            <a:r>
              <a:rPr lang="en-US" altLang="zh-TW" sz="2800" dirty="0">
                <a:latin typeface="Arial" panose="020B0604020202020204" pitchFamily="34" charset="0"/>
              </a:rPr>
              <a:t> </a:t>
            </a:r>
            <a:endParaRPr lang="en-US" altLang="zh-TW" sz="2800" dirty="0">
              <a:latin typeface="Arial" panose="020B0604020202020204" pitchFamily="34" charset="0"/>
            </a:endParaRPr>
          </a:p>
          <a:p>
            <a:r>
              <a:rPr lang="en-US" altLang="zh-TW" sz="2800" dirty="0">
                <a:latin typeface="Arial" panose="020B0604020202020204" pitchFamily="34" charset="0"/>
              </a:rPr>
              <a:t>    In the poset </a:t>
            </a:r>
            <a:r>
              <a:rPr lang="en-US" altLang="zh-TW" sz="2800" dirty="0">
                <a:latin typeface="Times New Roman" panose="02020603050405020304" pitchFamily="18" charset="0"/>
              </a:rPr>
              <a:t>(</a:t>
            </a:r>
            <a:r>
              <a:rPr lang="en-US" altLang="zh-TW" sz="2800" b="1" dirty="0">
                <a:latin typeface="Times New Roman" panose="02020603050405020304" pitchFamily="18" charset="0"/>
              </a:rPr>
              <a:t>Z</a:t>
            </a:r>
            <a:r>
              <a:rPr lang="en-US" altLang="zh-TW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TW" sz="2800" b="1" dirty="0">
                <a:latin typeface="Times New Roman" panose="02020603050405020304" pitchFamily="18" charset="0"/>
              </a:rPr>
              <a:t>Z</a:t>
            </a:r>
            <a:r>
              <a:rPr lang="en-US" altLang="zh-TW" sz="2800" dirty="0">
                <a:latin typeface="Times New Roman" panose="02020603050405020304" pitchFamily="18" charset="0"/>
              </a:rPr>
              <a:t>,    ),</a:t>
            </a:r>
            <a:r>
              <a:rPr lang="en-US" altLang="zh-TW" sz="2800" dirty="0">
                <a:latin typeface="Arial" panose="020B0604020202020204" pitchFamily="34" charset="0"/>
              </a:rPr>
              <a:t> where       is  the lexicographic ordering constructed from the usual </a:t>
            </a:r>
            <a:r>
              <a:rPr lang="en-US" altLang="zh-TW" sz="2800" dirty="0">
                <a:latin typeface="Times New Roman" panose="02020603050405020304" pitchFamily="18" charset="0"/>
              </a:rPr>
              <a:t>≤ </a:t>
            </a:r>
            <a:r>
              <a:rPr lang="en-US" altLang="zh-TW" sz="2800" dirty="0">
                <a:latin typeface="Arial" panose="020B0604020202020204" pitchFamily="34" charset="0"/>
              </a:rPr>
              <a:t>relation on</a:t>
            </a:r>
            <a:r>
              <a:rPr lang="en-US" altLang="zh-TW" sz="2800" dirty="0">
                <a:latin typeface="Times New Roman" panose="02020603050405020304" pitchFamily="18" charset="0"/>
              </a:rPr>
              <a:t> </a:t>
            </a:r>
            <a:r>
              <a:rPr lang="en-US" altLang="zh-TW" sz="2800" b="1" dirty="0">
                <a:latin typeface="Times New Roman" panose="02020603050405020304" pitchFamily="18" charset="0"/>
              </a:rPr>
              <a:t>Z</a:t>
            </a:r>
            <a:r>
              <a:rPr lang="en-US" altLang="zh-TW" sz="2800" dirty="0">
                <a:latin typeface="Times New Roman" panose="02020603050405020304" pitchFamily="18" charset="0"/>
              </a:rPr>
              <a:t>.</a:t>
            </a:r>
            <a:br>
              <a:rPr lang="en-US" altLang="zh-TW" sz="2800" dirty="0">
                <a:latin typeface="Arial" panose="020B0604020202020204" pitchFamily="34" charset="0"/>
              </a:rPr>
            </a:b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(3, 5)      (4, 8), </a:t>
            </a:r>
            <a:b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(3, 8)      (4, 5),</a:t>
            </a:r>
            <a:b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(4, 9)      (4, 11)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  <p:grpSp>
        <p:nvGrpSpPr>
          <p:cNvPr id="57348" name="Group 14"/>
          <p:cNvGrpSpPr/>
          <p:nvPr/>
        </p:nvGrpSpPr>
        <p:grpSpPr>
          <a:xfrm>
            <a:off x="3455988" y="1260475"/>
            <a:ext cx="449262" cy="415925"/>
            <a:chOff x="2038" y="2064"/>
            <a:chExt cx="283" cy="262"/>
          </a:xfrm>
        </p:grpSpPr>
        <p:grpSp>
          <p:nvGrpSpPr>
            <p:cNvPr id="57364" name="Group 15"/>
            <p:cNvGrpSpPr/>
            <p:nvPr/>
          </p:nvGrpSpPr>
          <p:grpSpPr>
            <a:xfrm>
              <a:off x="2038" y="2069"/>
              <a:ext cx="262" cy="257"/>
              <a:chOff x="2038" y="2069"/>
              <a:chExt cx="262" cy="257"/>
            </a:xfrm>
          </p:grpSpPr>
          <p:graphicFrame>
            <p:nvGraphicFramePr>
              <p:cNvPr id="57366" name="Object 11"/>
              <p:cNvGraphicFramePr>
                <a:graphicFrameLocks noChangeAspect="1"/>
              </p:cNvGraphicFramePr>
              <p:nvPr/>
            </p:nvGraphicFramePr>
            <p:xfrm>
              <a:off x="2064" y="2090"/>
              <a:ext cx="236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0" name="" r:id="rId1" imgW="139700" imgH="139700" progId="Equation.3">
                      <p:embed/>
                    </p:oleObj>
                  </mc:Choice>
                  <mc:Fallback>
                    <p:oleObj name="" r:id="rId1" imgW="139700" imgH="139700" progId="Equation.3">
                      <p:embed/>
                      <p:pic>
                        <p:nvPicPr>
                          <p:cNvPr id="0" name="图片 3119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2064" y="2090"/>
                            <a:ext cx="236" cy="2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367" name="Rectangle 17"/>
              <p:cNvSpPr/>
              <p:nvPr/>
            </p:nvSpPr>
            <p:spPr>
              <a:xfrm>
                <a:off x="2038" y="2069"/>
                <a:ext cx="240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endParaRPr lang="zh-TW" altLang="en-US" dirty="0">
                  <a:latin typeface="Arial" panose="020B0604020202020204" pitchFamily="34" charset="0"/>
                </a:endParaRPr>
              </a:p>
            </p:txBody>
          </p:sp>
        </p:grpSp>
        <p:graphicFrame>
          <p:nvGraphicFramePr>
            <p:cNvPr id="57365" name="Object 3"/>
            <p:cNvGraphicFramePr>
              <a:graphicFrameLocks noChangeAspect="1"/>
            </p:cNvGraphicFramePr>
            <p:nvPr/>
          </p:nvGraphicFramePr>
          <p:xfrm>
            <a:off x="2085" y="2064"/>
            <a:ext cx="236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3" imgW="139700" imgH="139700" progId="Equation.3">
                    <p:embed/>
                  </p:oleObj>
                </mc:Choice>
                <mc:Fallback>
                  <p:oleObj name="" r:id="rId3" imgW="139700" imgH="139700" progId="Equation.3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085" y="2064"/>
                          <a:ext cx="236" cy="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349" name="Group 14"/>
          <p:cNvGrpSpPr/>
          <p:nvPr/>
        </p:nvGrpSpPr>
        <p:grpSpPr>
          <a:xfrm>
            <a:off x="5257800" y="1260475"/>
            <a:ext cx="449263" cy="415925"/>
            <a:chOff x="2038" y="2064"/>
            <a:chExt cx="283" cy="262"/>
          </a:xfrm>
        </p:grpSpPr>
        <p:grpSp>
          <p:nvGrpSpPr>
            <p:cNvPr id="57360" name="Group 15"/>
            <p:cNvGrpSpPr/>
            <p:nvPr/>
          </p:nvGrpSpPr>
          <p:grpSpPr>
            <a:xfrm>
              <a:off x="2038" y="2069"/>
              <a:ext cx="262" cy="257"/>
              <a:chOff x="2038" y="2069"/>
              <a:chExt cx="262" cy="257"/>
            </a:xfrm>
          </p:grpSpPr>
          <p:graphicFrame>
            <p:nvGraphicFramePr>
              <p:cNvPr id="57362" name="Object 4"/>
              <p:cNvGraphicFramePr>
                <a:graphicFrameLocks noChangeAspect="1"/>
              </p:cNvGraphicFramePr>
              <p:nvPr/>
            </p:nvGraphicFramePr>
            <p:xfrm>
              <a:off x="2064" y="2090"/>
              <a:ext cx="236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4" name="" r:id="rId4" imgW="139700" imgH="139700" progId="Equation.3">
                      <p:embed/>
                    </p:oleObj>
                  </mc:Choice>
                  <mc:Fallback>
                    <p:oleObj name="" r:id="rId4" imgW="139700" imgH="139700" progId="Equation.3">
                      <p:embed/>
                      <p:pic>
                        <p:nvPicPr>
                          <p:cNvPr id="0" name="图片 3123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2064" y="2090"/>
                            <a:ext cx="236" cy="2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363" name="Rectangle 17"/>
              <p:cNvSpPr/>
              <p:nvPr/>
            </p:nvSpPr>
            <p:spPr>
              <a:xfrm>
                <a:off x="2038" y="2069"/>
                <a:ext cx="240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endParaRPr lang="zh-TW" altLang="en-US" dirty="0">
                  <a:latin typeface="Arial" panose="020B0604020202020204" pitchFamily="34" charset="0"/>
                </a:endParaRPr>
              </a:p>
            </p:txBody>
          </p:sp>
        </p:grpSp>
        <p:graphicFrame>
          <p:nvGraphicFramePr>
            <p:cNvPr id="57361" name="Object 5"/>
            <p:cNvGraphicFramePr>
              <a:graphicFrameLocks noChangeAspect="1"/>
            </p:cNvGraphicFramePr>
            <p:nvPr/>
          </p:nvGraphicFramePr>
          <p:xfrm>
            <a:off x="2085" y="2064"/>
            <a:ext cx="236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5" imgW="139700" imgH="139700" progId="Equation.3">
                    <p:embed/>
                  </p:oleObj>
                </mc:Choice>
                <mc:Fallback>
                  <p:oleObj name="" r:id="rId5" imgW="139700" imgH="139700" progId="Equation.3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085" y="2064"/>
                          <a:ext cx="236" cy="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2514600" y="2133600"/>
          <a:ext cx="3746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6" imgW="139700" imgH="139700" progId="Equation.3">
                  <p:embed/>
                </p:oleObj>
              </mc:Choice>
              <mc:Fallback>
                <p:oleObj name="" r:id="rId6" imgW="139700" imgH="1397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14600" y="2133600"/>
                        <a:ext cx="374650" cy="37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8"/>
          <p:cNvGraphicFramePr>
            <a:graphicFrameLocks noChangeAspect="1"/>
          </p:cNvGraphicFramePr>
          <p:nvPr/>
        </p:nvGraphicFramePr>
        <p:xfrm>
          <a:off x="2514600" y="2590800"/>
          <a:ext cx="3746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7" imgW="139700" imgH="139700" progId="Equation.3">
                  <p:embed/>
                </p:oleObj>
              </mc:Choice>
              <mc:Fallback>
                <p:oleObj name="" r:id="rId7" imgW="139700" imgH="1397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14600" y="2590800"/>
                        <a:ext cx="374650" cy="37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9"/>
          <p:cNvGraphicFramePr>
            <a:graphicFrameLocks noChangeAspect="1"/>
          </p:cNvGraphicFramePr>
          <p:nvPr/>
        </p:nvGraphicFramePr>
        <p:xfrm>
          <a:off x="2514600" y="2971800"/>
          <a:ext cx="3746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8" imgW="139700" imgH="139700" progId="Equation.3">
                  <p:embed/>
                </p:oleObj>
              </mc:Choice>
              <mc:Fallback>
                <p:oleObj name="" r:id="rId8" imgW="139700" imgH="1397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14600" y="2971800"/>
                        <a:ext cx="374650" cy="37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7010400" y="3048000"/>
            <a:ext cx="1879600" cy="46196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Exercise: 17</a:t>
            </a:r>
            <a:endParaRPr lang="zh-TW" altLang="en-US" sz="2400" dirty="0">
              <a:latin typeface="Arial" panose="020B0604020202020204" pitchFamily="34" charset="0"/>
            </a:endParaRPr>
          </a:p>
        </p:txBody>
      </p:sp>
      <p:sp>
        <p:nvSpPr>
          <p:cNvPr id="19" name="Rectangle 3"/>
          <p:cNvSpPr/>
          <p:nvPr/>
        </p:nvSpPr>
        <p:spPr>
          <a:xfrm>
            <a:off x="152400" y="3810000"/>
            <a:ext cx="8763000" cy="762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TW" sz="3200" b="1" u="sng" dirty="0">
                <a:solidFill>
                  <a:srgbClr val="008000"/>
                </a:solidFill>
                <a:latin typeface="Arial" panose="020B0604020202020204" pitchFamily="34" charset="0"/>
              </a:rPr>
              <a:t>Hasse Diagrams </a:t>
            </a:r>
            <a:r>
              <a:rPr lang="en-US" altLang="zh-TW" sz="2400" u="sng" dirty="0">
                <a:solidFill>
                  <a:srgbClr val="008000"/>
                </a:solidFill>
                <a:latin typeface="Arial" panose="020B0604020202020204" pitchFamily="34" charset="0"/>
              </a:rPr>
              <a:t>(</a:t>
            </a:r>
            <a:r>
              <a:rPr lang="zh-TW" altLang="en-US" sz="2400" u="sng" dirty="0">
                <a:solidFill>
                  <a:srgbClr val="008000"/>
                </a:solidFill>
                <a:latin typeface="Arial" panose="020B0604020202020204" pitchFamily="34" charset="0"/>
              </a:rPr>
              <a:t>用来描述</a:t>
            </a:r>
            <a:r>
              <a:rPr lang="en-US" altLang="zh-TW" sz="2400" u="sng" dirty="0">
                <a:solidFill>
                  <a:srgbClr val="008000"/>
                </a:solidFill>
                <a:latin typeface="Arial" panose="020B0604020202020204" pitchFamily="34" charset="0"/>
              </a:rPr>
              <a:t>poset</a:t>
            </a:r>
            <a:r>
              <a:rPr lang="zh-TW" altLang="en-US" sz="2400" u="sng" dirty="0">
                <a:solidFill>
                  <a:srgbClr val="008000"/>
                </a:solidFill>
                <a:latin typeface="Arial" panose="020B0604020202020204" pitchFamily="34" charset="0"/>
              </a:rPr>
              <a:t>中元素的大小关系</a:t>
            </a:r>
            <a:r>
              <a:rPr lang="en-US" altLang="zh-TW" sz="2400" u="sng" dirty="0">
                <a:solidFill>
                  <a:srgbClr val="008000"/>
                </a:solidFill>
                <a:latin typeface="Arial" panose="020B0604020202020204" pitchFamily="34" charset="0"/>
              </a:rPr>
              <a:t>)</a:t>
            </a:r>
            <a:endParaRPr lang="en-US" altLang="zh-TW" sz="2400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09600" y="4495800"/>
            <a:ext cx="8408988" cy="1384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TW" altLang="en-US" sz="2800" dirty="0">
                <a:latin typeface="Arial" panose="020B0604020202020204" pitchFamily="34" charset="0"/>
              </a:rPr>
              <a:t>将</a:t>
            </a:r>
            <a:r>
              <a:rPr lang="en-US" altLang="zh-TW" sz="2800" dirty="0">
                <a:latin typeface="Arial" panose="020B0604020202020204" pitchFamily="34" charset="0"/>
              </a:rPr>
              <a:t>poset</a:t>
            </a:r>
            <a:r>
              <a:rPr lang="zh-TW" altLang="en-US" sz="2800" dirty="0">
                <a:latin typeface="Arial" panose="020B0604020202020204" pitchFamily="34" charset="0"/>
              </a:rPr>
              <a:t>用图形表示，若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Arial" panose="020B0604020202020204" pitchFamily="34" charset="0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TW" altLang="en-US" sz="2800" dirty="0">
                <a:latin typeface="Arial" panose="020B0604020202020204" pitchFamily="34" charset="0"/>
              </a:rPr>
              <a:t>是</a:t>
            </a:r>
            <a:r>
              <a:rPr lang="en-US" altLang="zh-TW" sz="2800" dirty="0">
                <a:latin typeface="Arial" panose="020B0604020202020204" pitchFamily="34" charset="0"/>
              </a:rPr>
              <a:t>comparable</a:t>
            </a:r>
            <a:r>
              <a:rPr lang="zh-TW" altLang="en-US" sz="2800" dirty="0">
                <a:latin typeface="Arial" panose="020B0604020202020204" pitchFamily="34" charset="0"/>
              </a:rPr>
              <a:t>且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Arial" panose="020B0604020202020204" pitchFamily="34" charset="0"/>
              </a:rPr>
              <a:t>   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TW" altLang="en-US" sz="2800" dirty="0">
                <a:latin typeface="Arial" panose="020B0604020202020204" pitchFamily="34" charset="0"/>
              </a:rPr>
              <a:t>，</a:t>
            </a:r>
            <a:br>
              <a:rPr lang="en-US" altLang="zh-TW" sz="2800" dirty="0">
                <a:latin typeface="Arial" panose="020B0604020202020204" pitchFamily="34" charset="0"/>
              </a:rPr>
            </a:br>
            <a:r>
              <a:rPr lang="zh-TW" altLang="en-US" sz="2800" dirty="0">
                <a:latin typeface="Arial" panose="020B0604020202020204" pitchFamily="34" charset="0"/>
              </a:rPr>
              <a:t>则将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zh-TW" altLang="en-US" sz="2800" dirty="0">
                <a:latin typeface="Arial" panose="020B0604020202020204" pitchFamily="34" charset="0"/>
              </a:rPr>
              <a:t>间连一条边，并将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TW" altLang="en-US" sz="2800" dirty="0">
                <a:latin typeface="Arial" panose="020B0604020202020204" pitchFamily="34" charset="0"/>
              </a:rPr>
              <a:t>节点放在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2800" dirty="0">
                <a:latin typeface="Arial" panose="020B0604020202020204" pitchFamily="34" charset="0"/>
              </a:rPr>
              <a:t>节点的上面，</a:t>
            </a:r>
            <a:br>
              <a:rPr lang="en-US" altLang="zh-TW" sz="2800" dirty="0">
                <a:latin typeface="Arial" panose="020B0604020202020204" pitchFamily="34" charset="0"/>
              </a:rPr>
            </a:br>
            <a:r>
              <a:rPr lang="zh-TW" altLang="en-US" sz="2800" dirty="0">
                <a:latin typeface="Arial" panose="020B0604020202020204" pitchFamily="34" charset="0"/>
              </a:rPr>
              <a:t>但若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  b     c</a:t>
            </a:r>
            <a:r>
              <a:rPr lang="zh-TW" altLang="en-US" sz="2800" dirty="0">
                <a:latin typeface="Arial" panose="020B0604020202020204" pitchFamily="34" charset="0"/>
              </a:rPr>
              <a:t>，则不画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zh-TW" altLang="en-US" sz="2800" dirty="0">
                <a:latin typeface="Arial" panose="020B0604020202020204" pitchFamily="34" charset="0"/>
              </a:rPr>
              <a:t>间的边。</a:t>
            </a:r>
            <a:endParaRPr lang="zh-TW" altLang="en-US" sz="2800" dirty="0">
              <a:latin typeface="Arial" panose="020B0604020202020204" pitchFamily="34" charset="0"/>
            </a:endParaRPr>
          </a:p>
        </p:txBody>
      </p:sp>
      <p:grpSp>
        <p:nvGrpSpPr>
          <p:cNvPr id="6" name="群組 23"/>
          <p:cNvGrpSpPr/>
          <p:nvPr/>
        </p:nvGrpSpPr>
        <p:grpSpPr>
          <a:xfrm>
            <a:off x="1600200" y="4572000"/>
            <a:ext cx="6623050" cy="1250950"/>
            <a:chOff x="1600200" y="4572000"/>
            <a:chExt cx="6623050" cy="1250950"/>
          </a:xfrm>
        </p:grpSpPr>
        <p:graphicFrame>
          <p:nvGraphicFramePr>
            <p:cNvPr id="57357" name="Object 10"/>
            <p:cNvGraphicFramePr>
              <a:graphicFrameLocks noChangeAspect="1"/>
            </p:cNvGraphicFramePr>
            <p:nvPr/>
          </p:nvGraphicFramePr>
          <p:xfrm>
            <a:off x="7848600" y="4572000"/>
            <a:ext cx="374650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9" imgW="139700" imgH="139700" progId="Equation.3">
                    <p:embed/>
                  </p:oleObj>
                </mc:Choice>
                <mc:Fallback>
                  <p:oleObj name="" r:id="rId9" imgW="139700" imgH="139700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848600" y="4572000"/>
                          <a:ext cx="374650" cy="3746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8" name="Object 6"/>
            <p:cNvGraphicFramePr>
              <a:graphicFrameLocks noChangeAspect="1"/>
            </p:cNvGraphicFramePr>
            <p:nvPr/>
          </p:nvGraphicFramePr>
          <p:xfrm>
            <a:off x="2133600" y="5448300"/>
            <a:ext cx="374650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10" imgW="139700" imgH="139700" progId="Equation.3">
                    <p:embed/>
                  </p:oleObj>
                </mc:Choice>
                <mc:Fallback>
                  <p:oleObj name="" r:id="rId10" imgW="139700" imgH="139700" progId="Equation.3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33600" y="5448300"/>
                          <a:ext cx="374650" cy="3746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9" name="Object 12"/>
            <p:cNvGraphicFramePr>
              <a:graphicFrameLocks noChangeAspect="1"/>
            </p:cNvGraphicFramePr>
            <p:nvPr/>
          </p:nvGraphicFramePr>
          <p:xfrm>
            <a:off x="1600200" y="5448300"/>
            <a:ext cx="374650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11" imgW="139700" imgH="139700" progId="Equation.3">
                    <p:embed/>
                  </p:oleObj>
                </mc:Choice>
                <mc:Fallback>
                  <p:oleObj name="" r:id="rId11" imgW="139700" imgH="139700" progId="Equation.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00200" y="5448300"/>
                          <a:ext cx="374650" cy="3746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投影片編號版面配置區 1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58371" name="Text Box 5"/>
          <p:cNvSpPr txBox="1"/>
          <p:nvPr/>
        </p:nvSpPr>
        <p:spPr>
          <a:xfrm>
            <a:off x="228600" y="609600"/>
            <a:ext cx="8915400" cy="1384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Example 12.</a:t>
            </a:r>
            <a:r>
              <a:rPr lang="en-US" altLang="zh-TW" sz="2800" dirty="0">
                <a:latin typeface="Arial" panose="020B0604020202020204" pitchFamily="34" charset="0"/>
              </a:rPr>
              <a:t> </a:t>
            </a:r>
            <a:endParaRPr lang="en-US" altLang="zh-TW" sz="2800" dirty="0">
              <a:latin typeface="Arial" panose="020B0604020202020204" pitchFamily="34" charset="0"/>
            </a:endParaRPr>
          </a:p>
          <a:p>
            <a:r>
              <a:rPr lang="en-US" altLang="zh-TW" sz="2800" dirty="0">
                <a:latin typeface="Arial" panose="020B0604020202020204" pitchFamily="34" charset="0"/>
              </a:rPr>
              <a:t>    Draw the Hasse diagram representing the partial ordering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{(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Arial" panose="020B0604020202020204" pitchFamily="34" charset="0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|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Arial" panose="020B0604020202020204" pitchFamily="34" charset="0"/>
              </a:rPr>
              <a:t> divides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TW" sz="2800" dirty="0">
                <a:latin typeface="Arial" panose="020B0604020202020204" pitchFamily="34" charset="0"/>
              </a:rPr>
              <a:t> on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{1, 2, 3, 4, 6, 8, 12}</a:t>
            </a:r>
            <a:r>
              <a:rPr lang="en-US" altLang="zh-TW" sz="2800" dirty="0">
                <a:latin typeface="Arial" panose="020B0604020202020204" pitchFamily="34" charset="0"/>
              </a:rPr>
              <a:t>.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  <p:sp>
        <p:nvSpPr>
          <p:cNvPr id="58372" name="Text Box 7"/>
          <p:cNvSpPr txBox="1"/>
          <p:nvPr/>
        </p:nvSpPr>
        <p:spPr>
          <a:xfrm>
            <a:off x="304800" y="1981200"/>
            <a:ext cx="10525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Sol :</a:t>
            </a:r>
            <a:r>
              <a:rPr lang="en-US" altLang="zh-TW" sz="2800" dirty="0">
                <a:latin typeface="Arial" panose="020B0604020202020204" pitchFamily="34" charset="0"/>
              </a:rPr>
              <a:t> 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  <p:grpSp>
        <p:nvGrpSpPr>
          <p:cNvPr id="2" name="群組 68"/>
          <p:cNvGrpSpPr/>
          <p:nvPr/>
        </p:nvGrpSpPr>
        <p:grpSpPr>
          <a:xfrm>
            <a:off x="4246563" y="4953000"/>
            <a:ext cx="338137" cy="614363"/>
            <a:chOff x="2209673" y="4800838"/>
            <a:chExt cx="338503" cy="614125"/>
          </a:xfrm>
        </p:grpSpPr>
        <p:sp>
          <p:nvSpPr>
            <p:cNvPr id="58400" name="Oval 5"/>
            <p:cNvSpPr/>
            <p:nvPr/>
          </p:nvSpPr>
          <p:spPr>
            <a:xfrm>
              <a:off x="2285861" y="4800838"/>
              <a:ext cx="142472" cy="16598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8401" name="文字方塊 5"/>
            <p:cNvSpPr txBox="1"/>
            <p:nvPr/>
          </p:nvSpPr>
          <p:spPr>
            <a:xfrm>
              <a:off x="2209673" y="4953253"/>
              <a:ext cx="338503" cy="4617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3" name="群組 70"/>
          <p:cNvGrpSpPr/>
          <p:nvPr/>
        </p:nvGrpSpPr>
        <p:grpSpPr>
          <a:xfrm>
            <a:off x="3408363" y="4191000"/>
            <a:ext cx="935037" cy="785813"/>
            <a:chOff x="1371600" y="4038764"/>
            <a:chExt cx="935126" cy="786380"/>
          </a:xfrm>
        </p:grpSpPr>
        <p:cxnSp>
          <p:nvCxnSpPr>
            <p:cNvPr id="10" name="直線接點 9"/>
            <p:cNvCxnSpPr>
              <a:stCxn id="58398" idx="5"/>
              <a:endCxn id="58400" idx="1"/>
            </p:cNvCxnSpPr>
            <p:nvPr/>
          </p:nvCxnSpPr>
          <p:spPr bwMode="auto">
            <a:xfrm rot="16200000" flipH="1">
              <a:off x="1844565" y="4362985"/>
              <a:ext cx="492480" cy="4318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398" name="Oval 5"/>
            <p:cNvSpPr/>
            <p:nvPr/>
          </p:nvSpPr>
          <p:spPr>
            <a:xfrm>
              <a:off x="1752542" y="4191179"/>
              <a:ext cx="142472" cy="16598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8399" name="文字方塊 7"/>
            <p:cNvSpPr txBox="1"/>
            <p:nvPr/>
          </p:nvSpPr>
          <p:spPr>
            <a:xfrm>
              <a:off x="1371600" y="4038764"/>
              <a:ext cx="338503" cy="4617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TW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4" name="群組 73"/>
          <p:cNvGrpSpPr/>
          <p:nvPr/>
        </p:nvGrpSpPr>
        <p:grpSpPr>
          <a:xfrm>
            <a:off x="4445000" y="4191000"/>
            <a:ext cx="901700" cy="785813"/>
            <a:chOff x="2407469" y="4038764"/>
            <a:chExt cx="902591" cy="786381"/>
          </a:xfrm>
        </p:grpSpPr>
        <p:sp>
          <p:nvSpPr>
            <p:cNvPr id="58394" name="Oval 5"/>
            <p:cNvSpPr/>
            <p:nvPr/>
          </p:nvSpPr>
          <p:spPr>
            <a:xfrm>
              <a:off x="2819180" y="4191179"/>
              <a:ext cx="142472" cy="16598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8395" name="文字方塊 12"/>
            <p:cNvSpPr txBox="1"/>
            <p:nvPr/>
          </p:nvSpPr>
          <p:spPr>
            <a:xfrm>
              <a:off x="2971557" y="4038764"/>
              <a:ext cx="338503" cy="4617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TW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4" name="直線接點 13"/>
            <p:cNvCxnSpPr>
              <a:stCxn id="58394" idx="3"/>
              <a:endCxn id="58400" idx="7"/>
            </p:cNvCxnSpPr>
            <p:nvPr/>
          </p:nvCxnSpPr>
          <p:spPr bwMode="auto">
            <a:xfrm rot="5400000">
              <a:off x="2377341" y="4362792"/>
              <a:ext cx="492481" cy="4322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群組 74"/>
          <p:cNvGrpSpPr/>
          <p:nvPr/>
        </p:nvGrpSpPr>
        <p:grpSpPr>
          <a:xfrm>
            <a:off x="3408363" y="3352800"/>
            <a:ext cx="523875" cy="992188"/>
            <a:chOff x="1371600" y="3200482"/>
            <a:chExt cx="523414" cy="991491"/>
          </a:xfrm>
        </p:grpSpPr>
        <p:sp>
          <p:nvSpPr>
            <p:cNvPr id="58391" name="Oval 5"/>
            <p:cNvSpPr/>
            <p:nvPr/>
          </p:nvSpPr>
          <p:spPr>
            <a:xfrm>
              <a:off x="1752542" y="3352897"/>
              <a:ext cx="142472" cy="16598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8392" name="文字方塊 18"/>
            <p:cNvSpPr txBox="1"/>
            <p:nvPr/>
          </p:nvSpPr>
          <p:spPr>
            <a:xfrm>
              <a:off x="1371600" y="3200482"/>
              <a:ext cx="338503" cy="4617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TW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0" name="直線接點 19"/>
            <p:cNvCxnSpPr>
              <a:stCxn id="58391" idx="4"/>
              <a:endCxn id="58398" idx="0"/>
            </p:cNvCxnSpPr>
            <p:nvPr/>
          </p:nvCxnSpPr>
          <p:spPr bwMode="auto">
            <a:xfrm rot="5400000">
              <a:off x="1488119" y="3854866"/>
              <a:ext cx="672627" cy="15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群組 76"/>
          <p:cNvGrpSpPr/>
          <p:nvPr/>
        </p:nvGrpSpPr>
        <p:grpSpPr>
          <a:xfrm>
            <a:off x="3408363" y="2514600"/>
            <a:ext cx="523875" cy="992188"/>
            <a:chOff x="1371600" y="2362200"/>
            <a:chExt cx="523414" cy="992188"/>
          </a:xfrm>
        </p:grpSpPr>
        <p:sp>
          <p:nvSpPr>
            <p:cNvPr id="58388" name="Oval 5"/>
            <p:cNvSpPr/>
            <p:nvPr/>
          </p:nvSpPr>
          <p:spPr>
            <a:xfrm>
              <a:off x="1752542" y="2514615"/>
              <a:ext cx="142472" cy="16598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8389" name="文字方塊 24"/>
            <p:cNvSpPr txBox="1"/>
            <p:nvPr/>
          </p:nvSpPr>
          <p:spPr>
            <a:xfrm>
              <a:off x="1371600" y="2362200"/>
              <a:ext cx="338503" cy="4617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6" name="直線接點 25"/>
            <p:cNvCxnSpPr>
              <a:stCxn id="58388" idx="4"/>
            </p:cNvCxnSpPr>
            <p:nvPr/>
          </p:nvCxnSpPr>
          <p:spPr bwMode="auto">
            <a:xfrm rot="5400000">
              <a:off x="1486297" y="3017045"/>
              <a:ext cx="673100" cy="158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群組 75"/>
          <p:cNvGrpSpPr/>
          <p:nvPr/>
        </p:nvGrpSpPr>
        <p:grpSpPr>
          <a:xfrm>
            <a:off x="3865563" y="3352800"/>
            <a:ext cx="1481137" cy="1060450"/>
            <a:chOff x="1828800" y="3200482"/>
            <a:chExt cx="1481260" cy="1060368"/>
          </a:xfrm>
        </p:grpSpPr>
        <p:sp>
          <p:nvSpPr>
            <p:cNvPr id="58384" name="Oval 5"/>
            <p:cNvSpPr/>
            <p:nvPr/>
          </p:nvSpPr>
          <p:spPr>
            <a:xfrm>
              <a:off x="2819180" y="3352897"/>
              <a:ext cx="142472" cy="16598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8385" name="文字方塊 27"/>
            <p:cNvSpPr txBox="1"/>
            <p:nvPr/>
          </p:nvSpPr>
          <p:spPr>
            <a:xfrm>
              <a:off x="2971557" y="3200482"/>
              <a:ext cx="338503" cy="4617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TW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9" name="直線接點 28"/>
            <p:cNvCxnSpPr>
              <a:stCxn id="58384" idx="4"/>
            </p:cNvCxnSpPr>
            <p:nvPr/>
          </p:nvCxnSpPr>
          <p:spPr bwMode="auto">
            <a:xfrm rot="5400000">
              <a:off x="2553608" y="3855276"/>
              <a:ext cx="673048" cy="15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>
              <a:stCxn id="58384" idx="3"/>
            </p:cNvCxnSpPr>
            <p:nvPr/>
          </p:nvCxnSpPr>
          <p:spPr bwMode="auto">
            <a:xfrm rot="5400000">
              <a:off x="1951110" y="3371838"/>
              <a:ext cx="766703" cy="101132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群組 77"/>
          <p:cNvGrpSpPr/>
          <p:nvPr/>
        </p:nvGrpSpPr>
        <p:grpSpPr>
          <a:xfrm>
            <a:off x="3911600" y="2514600"/>
            <a:ext cx="1589088" cy="1014413"/>
            <a:chOff x="1874149" y="2362200"/>
            <a:chExt cx="1589776" cy="1015004"/>
          </a:xfrm>
        </p:grpSpPr>
        <p:sp>
          <p:nvSpPr>
            <p:cNvPr id="58380" name="Oval 5"/>
            <p:cNvSpPr/>
            <p:nvPr/>
          </p:nvSpPr>
          <p:spPr>
            <a:xfrm>
              <a:off x="2819180" y="2514615"/>
              <a:ext cx="142472" cy="16598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8381" name="文字方塊 30"/>
            <p:cNvSpPr txBox="1"/>
            <p:nvPr/>
          </p:nvSpPr>
          <p:spPr>
            <a:xfrm>
              <a:off x="2971557" y="2362200"/>
              <a:ext cx="492368" cy="4617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TW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2" name="直線接點 31"/>
            <p:cNvCxnSpPr>
              <a:stCxn id="58380" idx="4"/>
            </p:cNvCxnSpPr>
            <p:nvPr/>
          </p:nvCxnSpPr>
          <p:spPr bwMode="auto">
            <a:xfrm rot="5400000">
              <a:off x="2553049" y="3017426"/>
              <a:ext cx="673492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>
              <a:stCxn id="58380" idx="3"/>
              <a:endCxn id="58391" idx="7"/>
            </p:cNvCxnSpPr>
            <p:nvPr/>
          </p:nvCxnSpPr>
          <p:spPr bwMode="auto">
            <a:xfrm rot="5400000">
              <a:off x="1996386" y="2533823"/>
              <a:ext cx="721145" cy="9656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投影片編號版面配置區 1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59395" name="Text Box 5"/>
          <p:cNvSpPr txBox="1"/>
          <p:nvPr/>
        </p:nvSpPr>
        <p:spPr>
          <a:xfrm>
            <a:off x="228600" y="609600"/>
            <a:ext cx="8915400" cy="1384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Example 13.</a:t>
            </a:r>
            <a:r>
              <a:rPr lang="en-US" altLang="zh-TW" sz="2800" dirty="0">
                <a:latin typeface="Arial" panose="020B0604020202020204" pitchFamily="34" charset="0"/>
              </a:rPr>
              <a:t> </a:t>
            </a:r>
            <a:endParaRPr lang="en-US" altLang="zh-TW" sz="2800" dirty="0">
              <a:latin typeface="Arial" panose="020B0604020202020204" pitchFamily="34" charset="0"/>
            </a:endParaRPr>
          </a:p>
          <a:p>
            <a:r>
              <a:rPr lang="en-US" altLang="zh-TW" sz="2800" dirty="0">
                <a:latin typeface="Arial" panose="020B0604020202020204" pitchFamily="34" charset="0"/>
              </a:rPr>
              <a:t>    Draw the Hasse diagram for the partial ordering </a:t>
            </a:r>
            <a:br>
              <a:rPr lang="en-US" altLang="zh-TW" sz="2800" dirty="0">
                <a:latin typeface="Arial" panose="020B0604020202020204" pitchFamily="34" charset="0"/>
              </a:rPr>
            </a:b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{(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Arial" panose="020B0604020202020204" pitchFamily="34" charset="0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|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Arial" panose="020B0604020202020204" pitchFamily="34" charset="0"/>
              </a:rPr>
              <a:t> 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</a:t>
            </a:r>
            <a:r>
              <a:rPr lang="en-US" altLang="zh-TW" sz="2800" dirty="0">
                <a:latin typeface="Arial" panose="020B0604020202020204" pitchFamily="34" charset="0"/>
              </a:rPr>
              <a:t>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TW" sz="2800" dirty="0">
                <a:latin typeface="Arial" panose="020B0604020202020204" pitchFamily="34" charset="0"/>
              </a:rPr>
              <a:t> on the power set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2800" dirty="0">
                <a:latin typeface="Arial" panose="020B0604020202020204" pitchFamily="34" charset="0"/>
              </a:rPr>
              <a:t> where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TW" sz="2800" dirty="0">
                <a:latin typeface="Arial" panose="020B0604020202020204" pitchFamily="34" charset="0"/>
              </a:rPr>
              <a:t>.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  <p:sp>
        <p:nvSpPr>
          <p:cNvPr id="59396" name="Text Box 7"/>
          <p:cNvSpPr txBox="1"/>
          <p:nvPr/>
        </p:nvSpPr>
        <p:spPr>
          <a:xfrm>
            <a:off x="304800" y="1981200"/>
            <a:ext cx="10525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Sol :</a:t>
            </a:r>
            <a:r>
              <a:rPr lang="en-US" altLang="zh-TW" sz="2800" dirty="0">
                <a:latin typeface="Arial" panose="020B0604020202020204" pitchFamily="34" charset="0"/>
              </a:rPr>
              <a:t> 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6858000" y="5943600"/>
            <a:ext cx="1879600" cy="46196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Exercise: 23</a:t>
            </a:r>
            <a:endParaRPr lang="zh-TW" altLang="en-US" sz="2400" dirty="0">
              <a:latin typeface="Arial" panose="020B0604020202020204" pitchFamily="34" charset="0"/>
            </a:endParaRPr>
          </a:p>
        </p:txBody>
      </p:sp>
      <p:grpSp>
        <p:nvGrpSpPr>
          <p:cNvPr id="2" name="群組 34"/>
          <p:cNvGrpSpPr/>
          <p:nvPr/>
        </p:nvGrpSpPr>
        <p:grpSpPr>
          <a:xfrm>
            <a:off x="3962400" y="5410200"/>
            <a:ext cx="438150" cy="614363"/>
            <a:chOff x="3962522" y="5410451"/>
            <a:chExt cx="437969" cy="614112"/>
          </a:xfrm>
        </p:grpSpPr>
        <p:sp>
          <p:nvSpPr>
            <p:cNvPr id="59432" name="Oval 5"/>
            <p:cNvSpPr/>
            <p:nvPr/>
          </p:nvSpPr>
          <p:spPr>
            <a:xfrm>
              <a:off x="4038727" y="5410451"/>
              <a:ext cx="142503" cy="165977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9433" name="文字方塊 5"/>
            <p:cNvSpPr txBox="1"/>
            <p:nvPr/>
          </p:nvSpPr>
          <p:spPr>
            <a:xfrm>
              <a:off x="3962522" y="5562863"/>
              <a:ext cx="437969" cy="4617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</a:t>
              </a:r>
              <a:endParaRPr lang="zh-TW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3" name="群組 35"/>
          <p:cNvGrpSpPr/>
          <p:nvPr/>
        </p:nvGrpSpPr>
        <p:grpSpPr>
          <a:xfrm>
            <a:off x="2438400" y="4191000"/>
            <a:ext cx="1620838" cy="1243013"/>
            <a:chOff x="2438420" y="4191158"/>
            <a:chExt cx="1620818" cy="1242855"/>
          </a:xfrm>
        </p:grpSpPr>
        <p:sp>
          <p:nvSpPr>
            <p:cNvPr id="59429" name="文字方塊 7"/>
            <p:cNvSpPr txBox="1"/>
            <p:nvPr/>
          </p:nvSpPr>
          <p:spPr>
            <a:xfrm>
              <a:off x="2438420" y="4191158"/>
              <a:ext cx="633549" cy="4617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TW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zh-TW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0" name="直線接點 9"/>
            <p:cNvCxnSpPr>
              <a:stCxn id="59431" idx="5"/>
              <a:endCxn id="59432" idx="1"/>
            </p:cNvCxnSpPr>
            <p:nvPr/>
          </p:nvCxnSpPr>
          <p:spPr bwMode="auto">
            <a:xfrm rot="16200000" flipH="1">
              <a:off x="3102041" y="4476817"/>
              <a:ext cx="949204" cy="9651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431" name="Oval 5"/>
            <p:cNvSpPr/>
            <p:nvPr/>
          </p:nvSpPr>
          <p:spPr>
            <a:xfrm>
              <a:off x="2971856" y="4343569"/>
              <a:ext cx="142503" cy="165977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4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群組 41"/>
          <p:cNvGrpSpPr/>
          <p:nvPr/>
        </p:nvGrpSpPr>
        <p:grpSpPr>
          <a:xfrm>
            <a:off x="4114800" y="3200400"/>
            <a:ext cx="1990725" cy="1219200"/>
            <a:chOff x="4114800" y="3200400"/>
            <a:chExt cx="1990512" cy="1219200"/>
          </a:xfrm>
        </p:grpSpPr>
        <p:sp>
          <p:nvSpPr>
            <p:cNvPr id="59425" name="文字方塊 27"/>
            <p:cNvSpPr txBox="1"/>
            <p:nvPr/>
          </p:nvSpPr>
          <p:spPr>
            <a:xfrm>
              <a:off x="5181600" y="3200400"/>
              <a:ext cx="923712" cy="4617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TW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TW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zh-TW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9426" name="Oval 5"/>
            <p:cNvSpPr/>
            <p:nvPr/>
          </p:nvSpPr>
          <p:spPr>
            <a:xfrm>
              <a:off x="5105597" y="3352893"/>
              <a:ext cx="142503" cy="165977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400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29" name="直線接點 28"/>
            <p:cNvCxnSpPr>
              <a:endCxn id="59419" idx="0"/>
            </p:cNvCxnSpPr>
            <p:nvPr/>
          </p:nvCxnSpPr>
          <p:spPr bwMode="auto">
            <a:xfrm rot="5400000">
              <a:off x="4760799" y="3921126"/>
              <a:ext cx="838200" cy="634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>
              <a:stCxn id="59426" idx="3"/>
            </p:cNvCxnSpPr>
            <p:nvPr/>
          </p:nvCxnSpPr>
          <p:spPr bwMode="auto">
            <a:xfrm rot="5400000">
              <a:off x="4157609" y="3451279"/>
              <a:ext cx="925512" cy="101113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群組 38"/>
          <p:cNvGrpSpPr/>
          <p:nvPr/>
        </p:nvGrpSpPr>
        <p:grpSpPr>
          <a:xfrm>
            <a:off x="3581400" y="4343400"/>
            <a:ext cx="633413" cy="1068388"/>
            <a:chOff x="3581496" y="4343569"/>
            <a:chExt cx="633549" cy="1068219"/>
          </a:xfrm>
        </p:grpSpPr>
        <p:sp>
          <p:nvSpPr>
            <p:cNvPr id="59422" name="文字方塊 47"/>
            <p:cNvSpPr txBox="1"/>
            <p:nvPr/>
          </p:nvSpPr>
          <p:spPr>
            <a:xfrm>
              <a:off x="3581496" y="4343569"/>
              <a:ext cx="633549" cy="4617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TW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zh-TW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4" name="直線接點 13"/>
            <p:cNvCxnSpPr>
              <a:stCxn id="59424" idx="0"/>
              <a:endCxn id="59432" idx="0"/>
            </p:cNvCxnSpPr>
            <p:nvPr/>
          </p:nvCxnSpPr>
          <p:spPr bwMode="auto">
            <a:xfrm rot="16200000" flipH="1">
              <a:off x="3576139" y="4877678"/>
              <a:ext cx="1066631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424" name="Oval 5"/>
            <p:cNvSpPr/>
            <p:nvPr/>
          </p:nvSpPr>
          <p:spPr>
            <a:xfrm>
              <a:off x="4038727" y="4343569"/>
              <a:ext cx="142503" cy="165977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4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群組 36"/>
          <p:cNvGrpSpPr/>
          <p:nvPr/>
        </p:nvGrpSpPr>
        <p:grpSpPr>
          <a:xfrm>
            <a:off x="4160838" y="4191000"/>
            <a:ext cx="1730375" cy="1243013"/>
            <a:chOff x="4160838" y="4191158"/>
            <a:chExt cx="1730719" cy="1242855"/>
          </a:xfrm>
        </p:grpSpPr>
        <p:sp>
          <p:nvSpPr>
            <p:cNvPr id="59419" name="Oval 5"/>
            <p:cNvSpPr/>
            <p:nvPr/>
          </p:nvSpPr>
          <p:spPr>
            <a:xfrm>
              <a:off x="5105597" y="4343569"/>
              <a:ext cx="142503" cy="165977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9420" name="文字方塊 12"/>
            <p:cNvSpPr txBox="1"/>
            <p:nvPr/>
          </p:nvSpPr>
          <p:spPr>
            <a:xfrm>
              <a:off x="5258008" y="4191158"/>
              <a:ext cx="633549" cy="4617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TW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zh-TW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50" name="直線接點 49"/>
            <p:cNvCxnSpPr>
              <a:stCxn id="59419" idx="3"/>
              <a:endCxn id="59432" idx="7"/>
            </p:cNvCxnSpPr>
            <p:nvPr/>
          </p:nvCxnSpPr>
          <p:spPr bwMode="auto">
            <a:xfrm rot="5400000">
              <a:off x="4168931" y="4476715"/>
              <a:ext cx="949204" cy="96539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群組 39"/>
          <p:cNvGrpSpPr/>
          <p:nvPr/>
        </p:nvGrpSpPr>
        <p:grpSpPr>
          <a:xfrm>
            <a:off x="2133600" y="3200400"/>
            <a:ext cx="1981200" cy="1219200"/>
            <a:chOff x="2133600" y="3200482"/>
            <a:chExt cx="1981200" cy="1219118"/>
          </a:xfrm>
        </p:grpSpPr>
        <p:sp>
          <p:nvSpPr>
            <p:cNvPr id="59415" name="文字方塊 18"/>
            <p:cNvSpPr txBox="1"/>
            <p:nvPr/>
          </p:nvSpPr>
          <p:spPr>
            <a:xfrm>
              <a:off x="2133600" y="3200482"/>
              <a:ext cx="923712" cy="4617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TW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TW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zh-TW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9416" name="Oval 5"/>
            <p:cNvSpPr/>
            <p:nvPr/>
          </p:nvSpPr>
          <p:spPr>
            <a:xfrm>
              <a:off x="2971856" y="3352893"/>
              <a:ext cx="142503" cy="165977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400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20" name="直線接點 19"/>
            <p:cNvCxnSpPr/>
            <p:nvPr/>
          </p:nvCxnSpPr>
          <p:spPr bwMode="auto">
            <a:xfrm>
              <a:off x="3048000" y="3429067"/>
              <a:ext cx="1588" cy="9905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/>
            <p:cNvCxnSpPr>
              <a:stCxn id="59415" idx="3"/>
            </p:cNvCxnSpPr>
            <p:nvPr/>
          </p:nvCxnSpPr>
          <p:spPr bwMode="auto">
            <a:xfrm>
              <a:off x="3057525" y="3430655"/>
              <a:ext cx="1057275" cy="98894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群組 40"/>
          <p:cNvGrpSpPr/>
          <p:nvPr/>
        </p:nvGrpSpPr>
        <p:grpSpPr>
          <a:xfrm>
            <a:off x="3071813" y="3048000"/>
            <a:ext cx="2155825" cy="1436688"/>
            <a:chOff x="3071813" y="3048000"/>
            <a:chExt cx="2155825" cy="1436688"/>
          </a:xfrm>
        </p:grpSpPr>
        <p:sp>
          <p:nvSpPr>
            <p:cNvPr id="59411" name="文字方塊 24"/>
            <p:cNvSpPr txBox="1"/>
            <p:nvPr/>
          </p:nvSpPr>
          <p:spPr>
            <a:xfrm>
              <a:off x="3276600" y="3048000"/>
              <a:ext cx="941346" cy="4617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TW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TW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zh-TW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9412" name="Oval 5"/>
            <p:cNvSpPr/>
            <p:nvPr/>
          </p:nvSpPr>
          <p:spPr>
            <a:xfrm>
              <a:off x="4038727" y="3352893"/>
              <a:ext cx="142503" cy="165977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400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26" name="直線接點 25"/>
            <p:cNvCxnSpPr>
              <a:stCxn id="59412" idx="5"/>
              <a:endCxn id="59419" idx="5"/>
            </p:cNvCxnSpPr>
            <p:nvPr/>
          </p:nvCxnSpPr>
          <p:spPr bwMode="auto">
            <a:xfrm rot="16200000" flipH="1">
              <a:off x="4198938" y="3455988"/>
              <a:ext cx="990600" cy="10668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/>
            <p:cNvCxnSpPr>
              <a:endCxn id="59429" idx="3"/>
            </p:cNvCxnSpPr>
            <p:nvPr/>
          </p:nvCxnSpPr>
          <p:spPr bwMode="auto">
            <a:xfrm rot="10800000" flipV="1">
              <a:off x="3071813" y="3505200"/>
              <a:ext cx="987425" cy="9175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群組 42"/>
          <p:cNvGrpSpPr/>
          <p:nvPr/>
        </p:nvGrpSpPr>
        <p:grpSpPr>
          <a:xfrm>
            <a:off x="3094038" y="2133600"/>
            <a:ext cx="2328862" cy="1243013"/>
            <a:chOff x="3094038" y="2133600"/>
            <a:chExt cx="2328608" cy="1243013"/>
          </a:xfrm>
        </p:grpSpPr>
        <p:sp>
          <p:nvSpPr>
            <p:cNvPr id="59406" name="Oval 5"/>
            <p:cNvSpPr/>
            <p:nvPr/>
          </p:nvSpPr>
          <p:spPr>
            <a:xfrm>
              <a:off x="4038727" y="2438423"/>
              <a:ext cx="142503" cy="165977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9407" name="文字方塊 30"/>
            <p:cNvSpPr txBox="1"/>
            <p:nvPr/>
          </p:nvSpPr>
          <p:spPr>
            <a:xfrm>
              <a:off x="4191137" y="2133600"/>
              <a:ext cx="1231509" cy="4617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TW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TW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TW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zh-TW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2" name="直線接點 31"/>
            <p:cNvCxnSpPr>
              <a:stCxn id="59406" idx="4"/>
              <a:endCxn id="59412" idx="0"/>
            </p:cNvCxnSpPr>
            <p:nvPr/>
          </p:nvCxnSpPr>
          <p:spPr bwMode="auto">
            <a:xfrm rot="5400000">
              <a:off x="3734483" y="2978944"/>
              <a:ext cx="7493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接點 78"/>
            <p:cNvCxnSpPr>
              <a:stCxn id="59406" idx="2"/>
              <a:endCxn id="59426" idx="1"/>
            </p:cNvCxnSpPr>
            <p:nvPr/>
          </p:nvCxnSpPr>
          <p:spPr bwMode="auto">
            <a:xfrm rot="10800000" flipH="1" flipV="1">
              <a:off x="4038497" y="2520950"/>
              <a:ext cx="1087319" cy="8556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>
              <a:stCxn id="59406" idx="3"/>
              <a:endCxn id="59416" idx="7"/>
            </p:cNvCxnSpPr>
            <p:nvPr/>
          </p:nvCxnSpPr>
          <p:spPr bwMode="auto">
            <a:xfrm rot="5400000">
              <a:off x="3178122" y="2495604"/>
              <a:ext cx="796925" cy="96509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投影片編號版面配置區 1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60419" name="Rectangle 3"/>
          <p:cNvSpPr/>
          <p:nvPr/>
        </p:nvSpPr>
        <p:spPr>
          <a:xfrm>
            <a:off x="381000" y="457200"/>
            <a:ext cx="8763000" cy="762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TW" sz="3200" b="1" u="sng" dirty="0">
                <a:solidFill>
                  <a:srgbClr val="008000"/>
                </a:solidFill>
                <a:latin typeface="Arial" panose="020B0604020202020204" pitchFamily="34" charset="0"/>
              </a:rPr>
              <a:t>Maximal and Minimal Elements</a:t>
            </a:r>
            <a:endParaRPr lang="en-US" altLang="zh-TW" sz="2400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 Box 5"/>
          <p:cNvSpPr txBox="1"/>
          <p:nvPr/>
        </p:nvSpPr>
        <p:spPr>
          <a:xfrm>
            <a:off x="228600" y="1219200"/>
            <a:ext cx="8915400" cy="3108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Def.</a:t>
            </a:r>
            <a:r>
              <a:rPr lang="en-US" altLang="zh-TW" sz="2800" dirty="0">
                <a:latin typeface="Arial" panose="020B0604020202020204" pitchFamily="34" charset="0"/>
              </a:rPr>
              <a:t> </a:t>
            </a:r>
            <a:endParaRPr lang="en-US" altLang="zh-TW" sz="2800" dirty="0">
              <a:latin typeface="Arial" panose="020B0604020202020204" pitchFamily="34" charset="0"/>
            </a:endParaRPr>
          </a:p>
          <a:p>
            <a:r>
              <a:rPr lang="en-US" altLang="zh-TW" sz="2800" dirty="0">
                <a:latin typeface="Arial" panose="020B0604020202020204" pitchFamily="34" charset="0"/>
              </a:rPr>
              <a:t>    An element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TW" sz="2800" dirty="0">
                <a:latin typeface="Arial" panose="020B0604020202020204" pitchFamily="34" charset="0"/>
              </a:rPr>
              <a:t> is </a:t>
            </a:r>
            <a:r>
              <a:rPr lang="en-US" altLang="zh-TW" sz="2800" dirty="0">
                <a:solidFill>
                  <a:srgbClr val="3333CC"/>
                </a:solidFill>
                <a:latin typeface="Arial" panose="020B0604020202020204" pitchFamily="34" charset="0"/>
              </a:rPr>
              <a:t>maximal</a:t>
            </a:r>
            <a:r>
              <a:rPr lang="en-US" altLang="zh-TW" sz="2800" dirty="0">
                <a:latin typeface="Arial" panose="020B0604020202020204" pitchFamily="34" charset="0"/>
              </a:rPr>
              <a:t> in the poset </a:t>
            </a:r>
            <a:r>
              <a:rPr lang="en-US" altLang="zh-TW" sz="2800" dirty="0">
                <a:latin typeface="Times New Roman" panose="02020603050405020304" pitchFamily="18" charset="0"/>
              </a:rPr>
              <a:t>(</a:t>
            </a:r>
            <a:r>
              <a:rPr lang="en-US" altLang="zh-TW" sz="2800" i="1" dirty="0">
                <a:latin typeface="Times New Roman" panose="02020603050405020304" pitchFamily="18" charset="0"/>
              </a:rPr>
              <a:t>S</a:t>
            </a:r>
            <a:r>
              <a:rPr lang="en-US" altLang="zh-TW" sz="2800" dirty="0">
                <a:latin typeface="Times New Roman" panose="02020603050405020304" pitchFamily="18" charset="0"/>
              </a:rPr>
              <a:t>,    )</a:t>
            </a:r>
            <a:r>
              <a:rPr lang="en-US" altLang="zh-TW" sz="2800" dirty="0">
                <a:latin typeface="Arial" panose="020B0604020202020204" pitchFamily="34" charset="0"/>
              </a:rPr>
              <a:t> if there is no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TW" sz="2800" dirty="0">
                <a:latin typeface="Arial" panose="020B0604020202020204" pitchFamily="34" charset="0"/>
              </a:rPr>
              <a:t> such that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Arial" panose="020B0604020202020204" pitchFamily="34" charset="0"/>
              </a:rPr>
              <a:t>    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800" dirty="0">
                <a:latin typeface="Arial" panose="020B0604020202020204" pitchFamily="34" charset="0"/>
              </a:rPr>
              <a:t>. Similarly, an element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TW" sz="2800" dirty="0">
                <a:latin typeface="Arial" panose="020B0604020202020204" pitchFamily="34" charset="0"/>
              </a:rPr>
              <a:t> is </a:t>
            </a:r>
            <a:r>
              <a:rPr lang="en-US" altLang="zh-TW" sz="2800" dirty="0">
                <a:solidFill>
                  <a:srgbClr val="3333CC"/>
                </a:solidFill>
                <a:latin typeface="Arial" panose="020B0604020202020204" pitchFamily="34" charset="0"/>
              </a:rPr>
              <a:t>minimal</a:t>
            </a:r>
            <a:r>
              <a:rPr lang="en-US" altLang="zh-TW" sz="2800" dirty="0">
                <a:latin typeface="Arial" panose="020B0604020202020204" pitchFamily="34" charset="0"/>
              </a:rPr>
              <a:t> if there is no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TW" sz="2800" dirty="0">
                <a:latin typeface="Arial" panose="020B0604020202020204" pitchFamily="34" charset="0"/>
              </a:rPr>
              <a:t> such that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800" dirty="0">
                <a:latin typeface="Arial" panose="020B0604020202020204" pitchFamily="34" charset="0"/>
              </a:rPr>
              <a:t>    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Arial" panose="020B0604020202020204" pitchFamily="34" charset="0"/>
              </a:rPr>
              <a:t>. </a:t>
            </a:r>
            <a:endParaRPr lang="en-US" altLang="zh-TW" sz="2800" dirty="0">
              <a:latin typeface="Arial" panose="020B0604020202020204" pitchFamily="34" charset="0"/>
            </a:endParaRPr>
          </a:p>
          <a:p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 </a:t>
            </a:r>
            <a:r>
              <a:rPr lang="en-US" altLang="zh-TW" sz="2800" dirty="0">
                <a:latin typeface="Arial" panose="020B0604020202020204" pitchFamily="34" charset="0"/>
              </a:rPr>
              <a:t>is the </a:t>
            </a:r>
            <a:r>
              <a:rPr lang="en-US" altLang="zh-TW" sz="2800" dirty="0">
                <a:solidFill>
                  <a:srgbClr val="3333CC"/>
                </a:solidFill>
                <a:latin typeface="Arial" panose="020B0604020202020204" pitchFamily="34" charset="0"/>
              </a:rPr>
              <a:t>greatest element </a:t>
            </a:r>
            <a:r>
              <a:rPr lang="en-US" altLang="zh-TW" sz="2800" dirty="0">
                <a:latin typeface="Arial" panose="020B0604020202020204" pitchFamily="34" charset="0"/>
              </a:rPr>
              <a:t>of the poset </a:t>
            </a:r>
            <a:r>
              <a:rPr lang="en-US" altLang="zh-TW" sz="2800" dirty="0">
                <a:latin typeface="Times New Roman" panose="02020603050405020304" pitchFamily="18" charset="0"/>
              </a:rPr>
              <a:t>(</a:t>
            </a:r>
            <a:r>
              <a:rPr lang="en-US" altLang="zh-TW" sz="2800" i="1" dirty="0">
                <a:latin typeface="Times New Roman" panose="02020603050405020304" pitchFamily="18" charset="0"/>
              </a:rPr>
              <a:t>S</a:t>
            </a:r>
            <a:r>
              <a:rPr lang="en-US" altLang="zh-TW" sz="2800" dirty="0">
                <a:latin typeface="Times New Roman" panose="02020603050405020304" pitchFamily="18" charset="0"/>
              </a:rPr>
              <a:t>,    )</a:t>
            </a:r>
            <a:r>
              <a:rPr lang="en-US" altLang="zh-TW" sz="2800" dirty="0">
                <a:latin typeface="Arial" panose="020B0604020202020204" pitchFamily="34" charset="0"/>
              </a:rPr>
              <a:t> if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   a</a:t>
            </a:r>
            <a:b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800" dirty="0">
                <a:latin typeface="Arial" panose="020B0604020202020204" pitchFamily="34" charset="0"/>
              </a:rPr>
              <a:t>for all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S.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TW" sz="2800" dirty="0">
                <a:latin typeface="Arial" panose="020B0604020202020204" pitchFamily="34" charset="0"/>
              </a:rPr>
              <a:t>is the </a:t>
            </a:r>
            <a:r>
              <a:rPr lang="en-US" altLang="zh-TW" sz="2800" dirty="0">
                <a:solidFill>
                  <a:srgbClr val="3333CC"/>
                </a:solidFill>
                <a:latin typeface="Arial" panose="020B0604020202020204" pitchFamily="34" charset="0"/>
              </a:rPr>
              <a:t>least element </a:t>
            </a:r>
            <a:r>
              <a:rPr lang="en-US" altLang="zh-TW" sz="2800" dirty="0">
                <a:latin typeface="Arial" panose="020B0604020202020204" pitchFamily="34" charset="0"/>
              </a:rPr>
              <a:t>of </a:t>
            </a:r>
            <a:r>
              <a:rPr lang="en-US" altLang="zh-TW" sz="2800" dirty="0">
                <a:latin typeface="Times New Roman" panose="02020603050405020304" pitchFamily="18" charset="0"/>
              </a:rPr>
              <a:t>(</a:t>
            </a:r>
            <a:r>
              <a:rPr lang="en-US" altLang="zh-TW" sz="2800" i="1" dirty="0">
                <a:latin typeface="Times New Roman" panose="02020603050405020304" pitchFamily="18" charset="0"/>
              </a:rPr>
              <a:t>S</a:t>
            </a:r>
            <a:r>
              <a:rPr lang="en-US" altLang="zh-TW" sz="2800" dirty="0">
                <a:latin typeface="Times New Roman" panose="02020603050405020304" pitchFamily="18" charset="0"/>
              </a:rPr>
              <a:t>,    )</a:t>
            </a:r>
            <a:r>
              <a:rPr lang="en-US" altLang="zh-TW" sz="2800" dirty="0">
                <a:latin typeface="Arial" panose="020B0604020202020204" pitchFamily="34" charset="0"/>
              </a:rPr>
              <a:t> if 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Arial" panose="020B0604020202020204" pitchFamily="34" charset="0"/>
              </a:rPr>
              <a:t>    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b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800" dirty="0">
                <a:latin typeface="Arial" panose="020B0604020202020204" pitchFamily="34" charset="0"/>
              </a:rPr>
              <a:t>for all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S. 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  <p:grpSp>
        <p:nvGrpSpPr>
          <p:cNvPr id="60421" name="Group 14"/>
          <p:cNvGrpSpPr/>
          <p:nvPr/>
        </p:nvGrpSpPr>
        <p:grpSpPr>
          <a:xfrm>
            <a:off x="7315200" y="1676400"/>
            <a:ext cx="449263" cy="415925"/>
            <a:chOff x="2038" y="2064"/>
            <a:chExt cx="283" cy="262"/>
          </a:xfrm>
        </p:grpSpPr>
        <p:grpSp>
          <p:nvGrpSpPr>
            <p:cNvPr id="60476" name="Group 15"/>
            <p:cNvGrpSpPr/>
            <p:nvPr/>
          </p:nvGrpSpPr>
          <p:grpSpPr>
            <a:xfrm>
              <a:off x="2038" y="2069"/>
              <a:ext cx="262" cy="257"/>
              <a:chOff x="2038" y="2069"/>
              <a:chExt cx="262" cy="257"/>
            </a:xfrm>
          </p:grpSpPr>
          <p:graphicFrame>
            <p:nvGraphicFramePr>
              <p:cNvPr id="60478" name="Object 2"/>
              <p:cNvGraphicFramePr>
                <a:graphicFrameLocks noChangeAspect="1"/>
              </p:cNvGraphicFramePr>
              <p:nvPr/>
            </p:nvGraphicFramePr>
            <p:xfrm>
              <a:off x="2064" y="2090"/>
              <a:ext cx="236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6" name="" r:id="rId1" imgW="139700" imgH="139700" progId="Equation.3">
                      <p:embed/>
                    </p:oleObj>
                  </mc:Choice>
                  <mc:Fallback>
                    <p:oleObj name="" r:id="rId1" imgW="139700" imgH="139700" progId="Equation.3">
                      <p:embed/>
                      <p:pic>
                        <p:nvPicPr>
                          <p:cNvPr id="0" name="图片 3135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2064" y="2090"/>
                            <a:ext cx="236" cy="2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0479" name="Rectangle 17"/>
              <p:cNvSpPr/>
              <p:nvPr/>
            </p:nvSpPr>
            <p:spPr>
              <a:xfrm>
                <a:off x="2038" y="2069"/>
                <a:ext cx="240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endParaRPr lang="zh-TW" altLang="en-US" dirty="0">
                  <a:latin typeface="Arial" panose="020B0604020202020204" pitchFamily="34" charset="0"/>
                </a:endParaRPr>
              </a:p>
            </p:txBody>
          </p:sp>
        </p:grpSp>
        <p:graphicFrame>
          <p:nvGraphicFramePr>
            <p:cNvPr id="60477" name="Object 12"/>
            <p:cNvGraphicFramePr>
              <a:graphicFrameLocks noChangeAspect="1"/>
            </p:cNvGraphicFramePr>
            <p:nvPr/>
          </p:nvGraphicFramePr>
          <p:xfrm>
            <a:off x="2085" y="2064"/>
            <a:ext cx="236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3" imgW="139700" imgH="139700" progId="Equation.3">
                    <p:embed/>
                  </p:oleObj>
                </mc:Choice>
                <mc:Fallback>
                  <p:oleObj name="" r:id="rId3" imgW="139700" imgH="139700" progId="Equation.3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085" y="2064"/>
                          <a:ext cx="236" cy="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0422" name="Object 4"/>
          <p:cNvGraphicFramePr>
            <a:graphicFrameLocks noChangeAspect="1"/>
          </p:cNvGraphicFramePr>
          <p:nvPr/>
        </p:nvGraphicFramePr>
        <p:xfrm>
          <a:off x="4572000" y="2133600"/>
          <a:ext cx="3746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4" imgW="139700" imgH="139700" progId="Equation.3">
                  <p:embed/>
                </p:oleObj>
              </mc:Choice>
              <mc:Fallback>
                <p:oleObj name="" r:id="rId4" imgW="139700" imgH="1397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0" y="2133600"/>
                        <a:ext cx="374650" cy="37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5"/>
          <p:cNvGraphicFramePr>
            <a:graphicFrameLocks noChangeAspect="1"/>
          </p:cNvGraphicFramePr>
          <p:nvPr/>
        </p:nvGraphicFramePr>
        <p:xfrm>
          <a:off x="7239000" y="2590800"/>
          <a:ext cx="3746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5" imgW="139700" imgH="139700" progId="Equation.3">
                  <p:embed/>
                </p:oleObj>
              </mc:Choice>
              <mc:Fallback>
                <p:oleObj name="" r:id="rId5" imgW="139700" imgH="1397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39000" y="2590800"/>
                        <a:ext cx="374650" cy="37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群組 41"/>
          <p:cNvGrpSpPr/>
          <p:nvPr/>
        </p:nvGrpSpPr>
        <p:grpSpPr>
          <a:xfrm>
            <a:off x="6172200" y="2971800"/>
            <a:ext cx="2278063" cy="873125"/>
            <a:chOff x="6172200" y="2971800"/>
            <a:chExt cx="2278063" cy="873125"/>
          </a:xfrm>
        </p:grpSpPr>
        <p:grpSp>
          <p:nvGrpSpPr>
            <p:cNvPr id="60456" name="Group 14"/>
            <p:cNvGrpSpPr/>
            <p:nvPr/>
          </p:nvGrpSpPr>
          <p:grpSpPr>
            <a:xfrm>
              <a:off x="6934200" y="2971800"/>
              <a:ext cx="449263" cy="415925"/>
              <a:chOff x="2038" y="2064"/>
              <a:chExt cx="283" cy="262"/>
            </a:xfrm>
          </p:grpSpPr>
          <p:grpSp>
            <p:nvGrpSpPr>
              <p:cNvPr id="60472" name="Group 15"/>
              <p:cNvGrpSpPr/>
              <p:nvPr/>
            </p:nvGrpSpPr>
            <p:grpSpPr>
              <a:xfrm>
                <a:off x="2038" y="2069"/>
                <a:ext cx="262" cy="257"/>
                <a:chOff x="2038" y="2069"/>
                <a:chExt cx="262" cy="257"/>
              </a:xfrm>
            </p:grpSpPr>
            <p:graphicFrame>
              <p:nvGraphicFramePr>
                <p:cNvPr id="60474" name="Object 6"/>
                <p:cNvGraphicFramePr>
                  <a:graphicFrameLocks noChangeAspect="1"/>
                </p:cNvGraphicFramePr>
                <p:nvPr/>
              </p:nvGraphicFramePr>
              <p:xfrm>
                <a:off x="2064" y="2090"/>
                <a:ext cx="236" cy="2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39" name="" r:id="rId6" imgW="139700" imgH="139700" progId="Equation.3">
                        <p:embed/>
                      </p:oleObj>
                    </mc:Choice>
                    <mc:Fallback>
                      <p:oleObj name="" r:id="rId6" imgW="139700" imgH="139700" progId="Equation.3">
                        <p:embed/>
                        <p:pic>
                          <p:nvPicPr>
                            <p:cNvPr id="0" name="图片 3138"/>
                            <p:cNvPicPr/>
                            <p:nvPr/>
                          </p:nvPicPr>
                          <p:blipFill>
                            <a:blip r:embed="rId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064" y="2090"/>
                              <a:ext cx="236" cy="23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0475" name="Rectangle 17"/>
                <p:cNvSpPr/>
                <p:nvPr/>
              </p:nvSpPr>
              <p:spPr>
                <a:xfrm>
                  <a:off x="2038" y="2069"/>
                  <a:ext cx="240" cy="1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 wrap="none" anchor="ctr"/>
                <a:p>
                  <a:endParaRPr lang="zh-TW" altLang="en-US" dirty="0">
                    <a:latin typeface="Arial" panose="020B0604020202020204" pitchFamily="34" charset="0"/>
                  </a:endParaRPr>
                </a:p>
              </p:txBody>
            </p:sp>
          </p:grpSp>
          <p:graphicFrame>
            <p:nvGraphicFramePr>
              <p:cNvPr id="60473" name="Object 7"/>
              <p:cNvGraphicFramePr>
                <a:graphicFrameLocks noChangeAspect="1"/>
              </p:cNvGraphicFramePr>
              <p:nvPr/>
            </p:nvGraphicFramePr>
            <p:xfrm>
              <a:off x="2085" y="2064"/>
              <a:ext cx="236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8" name="" r:id="rId7" imgW="139700" imgH="139700" progId="Equation.3">
                      <p:embed/>
                    </p:oleObj>
                  </mc:Choice>
                  <mc:Fallback>
                    <p:oleObj name="" r:id="rId7" imgW="139700" imgH="139700" progId="Equation.3">
                      <p:embed/>
                      <p:pic>
                        <p:nvPicPr>
                          <p:cNvPr id="0" name="图片 3137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2085" y="2064"/>
                            <a:ext cx="236" cy="2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0457" name="Group 14"/>
            <p:cNvGrpSpPr/>
            <p:nvPr/>
          </p:nvGrpSpPr>
          <p:grpSpPr>
            <a:xfrm>
              <a:off x="8001000" y="2971800"/>
              <a:ext cx="449263" cy="415925"/>
              <a:chOff x="2038" y="2064"/>
              <a:chExt cx="283" cy="262"/>
            </a:xfrm>
          </p:grpSpPr>
          <p:grpSp>
            <p:nvGrpSpPr>
              <p:cNvPr id="60468" name="Group 15"/>
              <p:cNvGrpSpPr/>
              <p:nvPr/>
            </p:nvGrpSpPr>
            <p:grpSpPr>
              <a:xfrm>
                <a:off x="2038" y="2069"/>
                <a:ext cx="262" cy="257"/>
                <a:chOff x="2038" y="2069"/>
                <a:chExt cx="262" cy="257"/>
              </a:xfrm>
            </p:grpSpPr>
            <p:graphicFrame>
              <p:nvGraphicFramePr>
                <p:cNvPr id="60470" name="Object 8"/>
                <p:cNvGraphicFramePr>
                  <a:graphicFrameLocks noChangeAspect="1"/>
                </p:cNvGraphicFramePr>
                <p:nvPr/>
              </p:nvGraphicFramePr>
              <p:xfrm>
                <a:off x="2064" y="2090"/>
                <a:ext cx="236" cy="2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42" name="" r:id="rId8" imgW="139700" imgH="139700" progId="Equation.3">
                        <p:embed/>
                      </p:oleObj>
                    </mc:Choice>
                    <mc:Fallback>
                      <p:oleObj name="" r:id="rId8" imgW="139700" imgH="139700" progId="Equation.3">
                        <p:embed/>
                        <p:pic>
                          <p:nvPicPr>
                            <p:cNvPr id="0" name="图片 3141"/>
                            <p:cNvPicPr/>
                            <p:nvPr/>
                          </p:nvPicPr>
                          <p:blipFill>
                            <a:blip r:embed="rId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064" y="2090"/>
                              <a:ext cx="236" cy="23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0471" name="Rectangle 17"/>
                <p:cNvSpPr/>
                <p:nvPr/>
              </p:nvSpPr>
              <p:spPr>
                <a:xfrm>
                  <a:off x="2038" y="2069"/>
                  <a:ext cx="240" cy="1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 wrap="none" anchor="ctr"/>
                <a:p>
                  <a:endParaRPr lang="zh-TW" altLang="en-US" dirty="0">
                    <a:latin typeface="Arial" panose="020B0604020202020204" pitchFamily="34" charset="0"/>
                  </a:endParaRPr>
                </a:p>
              </p:txBody>
            </p:sp>
          </p:grpSp>
          <p:graphicFrame>
            <p:nvGraphicFramePr>
              <p:cNvPr id="60469" name="Object 9"/>
              <p:cNvGraphicFramePr>
                <a:graphicFrameLocks noChangeAspect="1"/>
              </p:cNvGraphicFramePr>
              <p:nvPr/>
            </p:nvGraphicFramePr>
            <p:xfrm>
              <a:off x="2085" y="2064"/>
              <a:ext cx="236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7" name="" r:id="rId9" imgW="139700" imgH="139700" progId="Equation.3">
                      <p:embed/>
                    </p:oleObj>
                  </mc:Choice>
                  <mc:Fallback>
                    <p:oleObj name="" r:id="rId9" imgW="139700" imgH="139700" progId="Equation.3">
                      <p:embed/>
                      <p:pic>
                        <p:nvPicPr>
                          <p:cNvPr id="0" name="图片 3136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2085" y="2064"/>
                            <a:ext cx="236" cy="2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0458" name="Group 14"/>
            <p:cNvGrpSpPr/>
            <p:nvPr/>
          </p:nvGrpSpPr>
          <p:grpSpPr>
            <a:xfrm>
              <a:off x="6172200" y="3429000"/>
              <a:ext cx="449263" cy="415925"/>
              <a:chOff x="2038" y="2064"/>
              <a:chExt cx="283" cy="262"/>
            </a:xfrm>
          </p:grpSpPr>
          <p:grpSp>
            <p:nvGrpSpPr>
              <p:cNvPr id="60464" name="Group 15"/>
              <p:cNvGrpSpPr/>
              <p:nvPr/>
            </p:nvGrpSpPr>
            <p:grpSpPr>
              <a:xfrm>
                <a:off x="2038" y="2069"/>
                <a:ext cx="262" cy="257"/>
                <a:chOff x="2038" y="2069"/>
                <a:chExt cx="262" cy="257"/>
              </a:xfrm>
            </p:grpSpPr>
            <p:graphicFrame>
              <p:nvGraphicFramePr>
                <p:cNvPr id="60466" name="Object 10"/>
                <p:cNvGraphicFramePr>
                  <a:graphicFrameLocks noChangeAspect="1"/>
                </p:cNvGraphicFramePr>
                <p:nvPr/>
              </p:nvGraphicFramePr>
              <p:xfrm>
                <a:off x="2064" y="2090"/>
                <a:ext cx="236" cy="2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40" name="" r:id="rId10" imgW="139700" imgH="139700" progId="Equation.3">
                        <p:embed/>
                      </p:oleObj>
                    </mc:Choice>
                    <mc:Fallback>
                      <p:oleObj name="" r:id="rId10" imgW="139700" imgH="139700" progId="Equation.3">
                        <p:embed/>
                        <p:pic>
                          <p:nvPicPr>
                            <p:cNvPr id="0" name="图片 3139"/>
                            <p:cNvPicPr/>
                            <p:nvPr/>
                          </p:nvPicPr>
                          <p:blipFill>
                            <a:blip r:embed="rId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064" y="2090"/>
                              <a:ext cx="236" cy="23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0467" name="Rectangle 17"/>
                <p:cNvSpPr/>
                <p:nvPr/>
              </p:nvSpPr>
              <p:spPr>
                <a:xfrm>
                  <a:off x="2038" y="2069"/>
                  <a:ext cx="240" cy="1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 wrap="none" anchor="ctr"/>
                <a:p>
                  <a:endParaRPr lang="zh-TW" altLang="en-US" dirty="0">
                    <a:latin typeface="Arial" panose="020B0604020202020204" pitchFamily="34" charset="0"/>
                  </a:endParaRPr>
                </a:p>
              </p:txBody>
            </p:sp>
          </p:grpSp>
          <p:graphicFrame>
            <p:nvGraphicFramePr>
              <p:cNvPr id="60465" name="Object 11"/>
              <p:cNvGraphicFramePr>
                <a:graphicFrameLocks noChangeAspect="1"/>
              </p:cNvGraphicFramePr>
              <p:nvPr/>
            </p:nvGraphicFramePr>
            <p:xfrm>
              <a:off x="2085" y="2064"/>
              <a:ext cx="236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3" name="" r:id="rId11" imgW="139700" imgH="139700" progId="Equation.3">
                      <p:embed/>
                    </p:oleObj>
                  </mc:Choice>
                  <mc:Fallback>
                    <p:oleObj name="" r:id="rId11" imgW="139700" imgH="139700" progId="Equation.3">
                      <p:embed/>
                      <p:pic>
                        <p:nvPicPr>
                          <p:cNvPr id="0" name="图片 3132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2085" y="2064"/>
                            <a:ext cx="236" cy="2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0459" name="Group 14"/>
            <p:cNvGrpSpPr/>
            <p:nvPr/>
          </p:nvGrpSpPr>
          <p:grpSpPr>
            <a:xfrm>
              <a:off x="7391400" y="3429000"/>
              <a:ext cx="449263" cy="415925"/>
              <a:chOff x="2038" y="2064"/>
              <a:chExt cx="283" cy="262"/>
            </a:xfrm>
          </p:grpSpPr>
          <p:grpSp>
            <p:nvGrpSpPr>
              <p:cNvPr id="60460" name="Group 15"/>
              <p:cNvGrpSpPr/>
              <p:nvPr/>
            </p:nvGrpSpPr>
            <p:grpSpPr>
              <a:xfrm>
                <a:off x="2038" y="2069"/>
                <a:ext cx="262" cy="257"/>
                <a:chOff x="2038" y="2069"/>
                <a:chExt cx="262" cy="257"/>
              </a:xfrm>
            </p:grpSpPr>
            <p:graphicFrame>
              <p:nvGraphicFramePr>
                <p:cNvPr id="60462" name="Object 14"/>
                <p:cNvGraphicFramePr>
                  <a:graphicFrameLocks noChangeAspect="1"/>
                </p:cNvGraphicFramePr>
                <p:nvPr/>
              </p:nvGraphicFramePr>
              <p:xfrm>
                <a:off x="2064" y="2090"/>
                <a:ext cx="236" cy="2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43" name="" r:id="rId12" imgW="139700" imgH="139700" progId="Equation.3">
                        <p:embed/>
                      </p:oleObj>
                    </mc:Choice>
                    <mc:Fallback>
                      <p:oleObj name="" r:id="rId12" imgW="139700" imgH="139700" progId="Equation.3">
                        <p:embed/>
                        <p:pic>
                          <p:nvPicPr>
                            <p:cNvPr id="0" name="图片 3142"/>
                            <p:cNvPicPr/>
                            <p:nvPr/>
                          </p:nvPicPr>
                          <p:blipFill>
                            <a:blip r:embed="rId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064" y="2090"/>
                              <a:ext cx="236" cy="23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0463" name="Rectangle 17"/>
                <p:cNvSpPr/>
                <p:nvPr/>
              </p:nvSpPr>
              <p:spPr>
                <a:xfrm>
                  <a:off x="2038" y="2069"/>
                  <a:ext cx="240" cy="14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 wrap="none" anchor="ctr"/>
                <a:p>
                  <a:endParaRPr lang="zh-TW" altLang="en-US" dirty="0">
                    <a:latin typeface="Arial" panose="020B0604020202020204" pitchFamily="34" charset="0"/>
                  </a:endParaRPr>
                </a:p>
              </p:txBody>
            </p:sp>
          </p:grpSp>
          <p:graphicFrame>
            <p:nvGraphicFramePr>
              <p:cNvPr id="60461" name="Object 15"/>
              <p:cNvGraphicFramePr>
                <a:graphicFrameLocks noChangeAspect="1"/>
              </p:cNvGraphicFramePr>
              <p:nvPr/>
            </p:nvGraphicFramePr>
            <p:xfrm>
              <a:off x="2085" y="2064"/>
              <a:ext cx="236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4" name="" r:id="rId13" imgW="139700" imgH="139700" progId="Equation.3">
                      <p:embed/>
                    </p:oleObj>
                  </mc:Choice>
                  <mc:Fallback>
                    <p:oleObj name="" r:id="rId13" imgW="139700" imgH="139700" progId="Equation.3">
                      <p:embed/>
                      <p:pic>
                        <p:nvPicPr>
                          <p:cNvPr id="0" name="图片 3143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2085" y="2064"/>
                            <a:ext cx="236" cy="2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1" name="矩形 40"/>
          <p:cNvSpPr/>
          <p:nvPr/>
        </p:nvSpPr>
        <p:spPr>
          <a:xfrm>
            <a:off x="304800" y="4648200"/>
            <a:ext cx="8534400" cy="1816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Example 12 </a:t>
            </a:r>
            <a:r>
              <a:rPr lang="zh-TW" altLang="en-US" sz="2800" b="1" dirty="0">
                <a:solidFill>
                  <a:srgbClr val="008000"/>
                </a:solidFill>
                <a:latin typeface="Arial" panose="020B0604020202020204" pitchFamily="34" charset="0"/>
              </a:rPr>
              <a:t>中</a:t>
            </a:r>
            <a:b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</a:br>
            <a:r>
              <a:rPr lang="zh-TW" altLang="en-US" sz="2800" b="1" dirty="0">
                <a:solidFill>
                  <a:srgbClr val="008000"/>
                </a:solidFill>
                <a:latin typeface="Arial" panose="020B0604020202020204" pitchFamily="34" charset="0"/>
              </a:rPr>
              <a:t>   </a:t>
            </a:r>
            <a:r>
              <a:rPr lang="en-US" altLang="zh-TW" sz="2800" dirty="0">
                <a:latin typeface="Arial" panose="020B0604020202020204" pitchFamily="34" charset="0"/>
              </a:rPr>
              <a:t>8, 12 </a:t>
            </a:r>
            <a:r>
              <a:rPr lang="zh-TW" altLang="en-US" sz="2800" dirty="0">
                <a:latin typeface="Arial" panose="020B0604020202020204" pitchFamily="34" charset="0"/>
              </a:rPr>
              <a:t>是</a:t>
            </a:r>
            <a:r>
              <a:rPr lang="en-US" altLang="zh-TW" sz="2800" dirty="0">
                <a:latin typeface="Arial" panose="020B0604020202020204" pitchFamily="34" charset="0"/>
              </a:rPr>
              <a:t>maximal</a:t>
            </a:r>
            <a:r>
              <a:rPr lang="zh-TW" altLang="en-US" sz="2800" dirty="0">
                <a:latin typeface="Arial" panose="020B0604020202020204" pitchFamily="34" charset="0"/>
              </a:rPr>
              <a:t>，</a:t>
            </a:r>
            <a:br>
              <a:rPr lang="en-US" altLang="zh-TW" sz="2800" dirty="0">
                <a:latin typeface="Arial" panose="020B0604020202020204" pitchFamily="34" charset="0"/>
              </a:rPr>
            </a:br>
            <a:r>
              <a:rPr lang="en-US" altLang="zh-TW" sz="2800" dirty="0">
                <a:latin typeface="Arial" panose="020B0604020202020204" pitchFamily="34" charset="0"/>
              </a:rPr>
              <a:t>1</a:t>
            </a:r>
            <a:r>
              <a:rPr lang="zh-TW" altLang="en-US" sz="2800" dirty="0">
                <a:latin typeface="Arial" panose="020B0604020202020204" pitchFamily="34" charset="0"/>
              </a:rPr>
              <a:t>是</a:t>
            </a:r>
            <a:r>
              <a:rPr lang="en-US" altLang="zh-TW" sz="2800" dirty="0">
                <a:latin typeface="Arial" panose="020B0604020202020204" pitchFamily="34" charset="0"/>
              </a:rPr>
              <a:t>least</a:t>
            </a:r>
            <a:r>
              <a:rPr lang="zh-TW" altLang="en-US" sz="2800" dirty="0">
                <a:latin typeface="Arial" panose="020B0604020202020204" pitchFamily="34" charset="0"/>
              </a:rPr>
              <a:t>也是</a:t>
            </a:r>
            <a:r>
              <a:rPr lang="en-US" altLang="zh-TW" sz="2800" dirty="0">
                <a:latin typeface="Arial" panose="020B0604020202020204" pitchFamily="34" charset="0"/>
              </a:rPr>
              <a:t>minimal</a:t>
            </a:r>
            <a:r>
              <a:rPr lang="zh-TW" altLang="en-US" sz="2800" dirty="0">
                <a:latin typeface="Arial" panose="020B0604020202020204" pitchFamily="34" charset="0"/>
              </a:rPr>
              <a:t>，</a:t>
            </a:r>
            <a:br>
              <a:rPr lang="en-US" altLang="zh-TW" sz="2800" dirty="0">
                <a:latin typeface="Arial" panose="020B0604020202020204" pitchFamily="34" charset="0"/>
              </a:rPr>
            </a:br>
            <a:r>
              <a:rPr lang="zh-TW" altLang="en-US" sz="2800" dirty="0">
                <a:latin typeface="Arial" panose="020B0604020202020204" pitchFamily="34" charset="0"/>
              </a:rPr>
              <a:t>没有</a:t>
            </a:r>
            <a:r>
              <a:rPr lang="en-US" altLang="zh-TW" sz="2800" dirty="0">
                <a:latin typeface="Arial" panose="020B0604020202020204" pitchFamily="34" charset="0"/>
              </a:rPr>
              <a:t>greatest element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  <p:grpSp>
        <p:nvGrpSpPr>
          <p:cNvPr id="14" name="群組 63"/>
          <p:cNvGrpSpPr/>
          <p:nvPr/>
        </p:nvGrpSpPr>
        <p:grpSpPr>
          <a:xfrm>
            <a:off x="5105400" y="4495800"/>
            <a:ext cx="1316038" cy="2062163"/>
            <a:chOff x="3279768" y="2514600"/>
            <a:chExt cx="2220920" cy="3052763"/>
          </a:xfrm>
        </p:grpSpPr>
        <p:grpSp>
          <p:nvGrpSpPr>
            <p:cNvPr id="60427" name="群組 68"/>
            <p:cNvGrpSpPr/>
            <p:nvPr/>
          </p:nvGrpSpPr>
          <p:grpSpPr>
            <a:xfrm>
              <a:off x="4246563" y="4953000"/>
              <a:ext cx="338137" cy="614363"/>
              <a:chOff x="2209673" y="4800838"/>
              <a:chExt cx="338503" cy="614125"/>
            </a:xfrm>
          </p:grpSpPr>
          <p:sp>
            <p:nvSpPr>
              <p:cNvPr id="60454" name="Oval 5"/>
              <p:cNvSpPr/>
              <p:nvPr/>
            </p:nvSpPr>
            <p:spPr>
              <a:xfrm>
                <a:off x="2285861" y="4800838"/>
                <a:ext cx="142472" cy="165980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TW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455" name="文字方塊 5"/>
              <p:cNvSpPr txBox="1"/>
              <p:nvPr/>
            </p:nvSpPr>
            <p:spPr>
              <a:xfrm>
                <a:off x="2209673" y="4953253"/>
                <a:ext cx="338503" cy="4617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60428" name="群組 70"/>
            <p:cNvGrpSpPr/>
            <p:nvPr/>
          </p:nvGrpSpPr>
          <p:grpSpPr>
            <a:xfrm>
              <a:off x="3279769" y="4206661"/>
              <a:ext cx="1063631" cy="770151"/>
              <a:chOff x="1242993" y="4054438"/>
              <a:chExt cx="1063732" cy="770707"/>
            </a:xfrm>
          </p:grpSpPr>
          <p:cxnSp>
            <p:nvCxnSpPr>
              <p:cNvPr id="38" name="直線接點 37"/>
              <p:cNvCxnSpPr>
                <a:stCxn id="60452" idx="5"/>
                <a:endCxn id="60454" idx="1"/>
              </p:cNvCxnSpPr>
              <p:nvPr/>
            </p:nvCxnSpPr>
            <p:spPr bwMode="auto">
              <a:xfrm rot="16200000" flipH="1">
                <a:off x="1844049" y="4363205"/>
                <a:ext cx="493875" cy="43136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452" name="Oval 5"/>
              <p:cNvSpPr/>
              <p:nvPr/>
            </p:nvSpPr>
            <p:spPr>
              <a:xfrm>
                <a:off x="1752542" y="4191179"/>
                <a:ext cx="142472" cy="165980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TW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453" name="文字方塊 7"/>
              <p:cNvSpPr txBox="1"/>
              <p:nvPr/>
            </p:nvSpPr>
            <p:spPr>
              <a:xfrm>
                <a:off x="1242993" y="4054438"/>
                <a:ext cx="338503" cy="46170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TW" altLang="en-US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60429" name="群組 73"/>
            <p:cNvGrpSpPr/>
            <p:nvPr/>
          </p:nvGrpSpPr>
          <p:grpSpPr>
            <a:xfrm>
              <a:off x="4445000" y="4191000"/>
              <a:ext cx="901700" cy="785813"/>
              <a:chOff x="2407469" y="4038764"/>
              <a:chExt cx="902591" cy="786381"/>
            </a:xfrm>
          </p:grpSpPr>
          <p:sp>
            <p:nvSpPr>
              <p:cNvPr id="60448" name="Oval 5"/>
              <p:cNvSpPr/>
              <p:nvPr/>
            </p:nvSpPr>
            <p:spPr>
              <a:xfrm>
                <a:off x="2819180" y="4191179"/>
                <a:ext cx="142472" cy="165980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TW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449" name="文字方塊 12"/>
              <p:cNvSpPr txBox="1"/>
              <p:nvPr/>
            </p:nvSpPr>
            <p:spPr>
              <a:xfrm>
                <a:off x="2971557" y="4038764"/>
                <a:ext cx="338503" cy="4617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TW" altLang="en-US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45" name="直線接點 44"/>
              <p:cNvCxnSpPr>
                <a:stCxn id="60448" idx="3"/>
                <a:endCxn id="60454" idx="7"/>
              </p:cNvCxnSpPr>
              <p:nvPr/>
            </p:nvCxnSpPr>
            <p:spPr bwMode="auto">
              <a:xfrm rot="5400000">
                <a:off x="2376556" y="4363011"/>
                <a:ext cx="493875" cy="4317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430" name="群組 74"/>
            <p:cNvGrpSpPr/>
            <p:nvPr/>
          </p:nvGrpSpPr>
          <p:grpSpPr>
            <a:xfrm>
              <a:off x="3279768" y="3304229"/>
              <a:ext cx="652470" cy="1040759"/>
              <a:chOff x="1243118" y="3151945"/>
              <a:chExt cx="651896" cy="1040028"/>
            </a:xfrm>
          </p:grpSpPr>
          <p:sp>
            <p:nvSpPr>
              <p:cNvPr id="60445" name="Oval 5"/>
              <p:cNvSpPr/>
              <p:nvPr/>
            </p:nvSpPr>
            <p:spPr>
              <a:xfrm>
                <a:off x="1752542" y="3352897"/>
                <a:ext cx="142472" cy="165980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TW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446" name="文字方塊 18"/>
              <p:cNvSpPr txBox="1"/>
              <p:nvPr/>
            </p:nvSpPr>
            <p:spPr>
              <a:xfrm>
                <a:off x="1243118" y="3151945"/>
                <a:ext cx="338503" cy="4617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TW" altLang="en-US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49" name="直線接點 48"/>
              <p:cNvCxnSpPr>
                <a:stCxn id="60445" idx="4"/>
                <a:endCxn id="60452" idx="0"/>
              </p:cNvCxnSpPr>
              <p:nvPr/>
            </p:nvCxnSpPr>
            <p:spPr bwMode="auto">
              <a:xfrm rot="5400000">
                <a:off x="1488295" y="3853964"/>
                <a:ext cx="674002" cy="267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431" name="群組 76"/>
            <p:cNvGrpSpPr/>
            <p:nvPr/>
          </p:nvGrpSpPr>
          <p:grpSpPr>
            <a:xfrm>
              <a:off x="3279770" y="2514600"/>
              <a:ext cx="652468" cy="992188"/>
              <a:chOff x="1243120" y="2362200"/>
              <a:chExt cx="651894" cy="992188"/>
            </a:xfrm>
          </p:grpSpPr>
          <p:sp>
            <p:nvSpPr>
              <p:cNvPr id="60442" name="Oval 5"/>
              <p:cNvSpPr/>
              <p:nvPr/>
            </p:nvSpPr>
            <p:spPr>
              <a:xfrm>
                <a:off x="1752542" y="2514615"/>
                <a:ext cx="142472" cy="165980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TW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443" name="文字方塊 24"/>
              <p:cNvSpPr txBox="1"/>
              <p:nvPr/>
            </p:nvSpPr>
            <p:spPr>
              <a:xfrm>
                <a:off x="1243120" y="2362200"/>
                <a:ext cx="338503" cy="46170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TW" altLang="en-US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53" name="直線接點 52"/>
              <p:cNvCxnSpPr>
                <a:stCxn id="60442" idx="4"/>
              </p:cNvCxnSpPr>
              <p:nvPr/>
            </p:nvCxnSpPr>
            <p:spPr bwMode="auto">
              <a:xfrm rot="5400000">
                <a:off x="1487896" y="3017875"/>
                <a:ext cx="672125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432" name="群組 75"/>
            <p:cNvGrpSpPr/>
            <p:nvPr/>
          </p:nvGrpSpPr>
          <p:grpSpPr>
            <a:xfrm>
              <a:off x="3865563" y="3352800"/>
              <a:ext cx="1481137" cy="1060450"/>
              <a:chOff x="1828800" y="3200482"/>
              <a:chExt cx="1481260" cy="1060368"/>
            </a:xfrm>
          </p:grpSpPr>
          <p:sp>
            <p:nvSpPr>
              <p:cNvPr id="60438" name="Oval 5"/>
              <p:cNvSpPr/>
              <p:nvPr/>
            </p:nvSpPr>
            <p:spPr>
              <a:xfrm>
                <a:off x="2819180" y="3352897"/>
                <a:ext cx="142472" cy="165980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TW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439" name="文字方塊 27"/>
              <p:cNvSpPr txBox="1"/>
              <p:nvPr/>
            </p:nvSpPr>
            <p:spPr>
              <a:xfrm>
                <a:off x="2971557" y="3200482"/>
                <a:ext cx="338503" cy="4617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zh-TW" altLang="en-US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57" name="直線接點 56"/>
              <p:cNvCxnSpPr>
                <a:stCxn id="60438" idx="4"/>
              </p:cNvCxnSpPr>
              <p:nvPr/>
            </p:nvCxnSpPr>
            <p:spPr bwMode="auto">
              <a:xfrm rot="5400000">
                <a:off x="2556004" y="3855548"/>
                <a:ext cx="672073" cy="267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/>
              <p:cNvCxnSpPr>
                <a:stCxn id="60438" idx="3"/>
              </p:cNvCxnSpPr>
              <p:nvPr/>
            </p:nvCxnSpPr>
            <p:spPr bwMode="auto">
              <a:xfrm rot="5400000">
                <a:off x="1953059" y="3371656"/>
                <a:ext cx="766069" cy="101275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433" name="群組 77"/>
            <p:cNvGrpSpPr/>
            <p:nvPr/>
          </p:nvGrpSpPr>
          <p:grpSpPr>
            <a:xfrm>
              <a:off x="3911600" y="2514600"/>
              <a:ext cx="1589088" cy="1014413"/>
              <a:chOff x="1874149" y="2362200"/>
              <a:chExt cx="1589776" cy="1015004"/>
            </a:xfrm>
          </p:grpSpPr>
          <p:sp>
            <p:nvSpPr>
              <p:cNvPr id="60434" name="Oval 5"/>
              <p:cNvSpPr/>
              <p:nvPr/>
            </p:nvSpPr>
            <p:spPr>
              <a:xfrm>
                <a:off x="2819180" y="2514615"/>
                <a:ext cx="142472" cy="165980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TW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435" name="文字方塊 30"/>
              <p:cNvSpPr txBox="1"/>
              <p:nvPr/>
            </p:nvSpPr>
            <p:spPr>
              <a:xfrm>
                <a:off x="2971557" y="2362200"/>
                <a:ext cx="492368" cy="4617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zh-TW" altLang="en-US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62" name="直線接點 61"/>
              <p:cNvCxnSpPr>
                <a:stCxn id="60434" idx="4"/>
              </p:cNvCxnSpPr>
              <p:nvPr/>
            </p:nvCxnSpPr>
            <p:spPr bwMode="auto">
              <a:xfrm rot="5400000">
                <a:off x="2552929" y="3019433"/>
                <a:ext cx="67486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接點 62"/>
              <p:cNvCxnSpPr>
                <a:stCxn id="60434" idx="3"/>
                <a:endCxn id="60445" idx="7"/>
              </p:cNvCxnSpPr>
              <p:nvPr/>
            </p:nvCxnSpPr>
            <p:spPr bwMode="auto">
              <a:xfrm rot="5400000">
                <a:off x="1996056" y="2534646"/>
                <a:ext cx="721896" cy="96487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72" end="3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charRg st="172" end="3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charRg st="172" end="3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投影片編號版面配置區 1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grpSp>
        <p:nvGrpSpPr>
          <p:cNvPr id="61443" name="Group 14"/>
          <p:cNvGrpSpPr/>
          <p:nvPr/>
        </p:nvGrpSpPr>
        <p:grpSpPr>
          <a:xfrm>
            <a:off x="5562600" y="1066800"/>
            <a:ext cx="449263" cy="415925"/>
            <a:chOff x="2038" y="2064"/>
            <a:chExt cx="283" cy="262"/>
          </a:xfrm>
        </p:grpSpPr>
        <p:grpSp>
          <p:nvGrpSpPr>
            <p:cNvPr id="61482" name="Group 15"/>
            <p:cNvGrpSpPr/>
            <p:nvPr/>
          </p:nvGrpSpPr>
          <p:grpSpPr>
            <a:xfrm>
              <a:off x="2038" y="2069"/>
              <a:ext cx="262" cy="257"/>
              <a:chOff x="2038" y="2069"/>
              <a:chExt cx="262" cy="257"/>
            </a:xfrm>
          </p:grpSpPr>
          <p:graphicFrame>
            <p:nvGraphicFramePr>
              <p:cNvPr id="61484" name="Object 11"/>
              <p:cNvGraphicFramePr>
                <a:graphicFrameLocks noChangeAspect="1"/>
              </p:cNvGraphicFramePr>
              <p:nvPr/>
            </p:nvGraphicFramePr>
            <p:xfrm>
              <a:off x="2064" y="2090"/>
              <a:ext cx="236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9" name="" r:id="rId1" imgW="139700" imgH="139700" progId="Equation.3">
                      <p:embed/>
                    </p:oleObj>
                  </mc:Choice>
                  <mc:Fallback>
                    <p:oleObj name="" r:id="rId1" imgW="139700" imgH="139700" progId="Equation.3">
                      <p:embed/>
                      <p:pic>
                        <p:nvPicPr>
                          <p:cNvPr id="0" name="图片 3148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2064" y="2090"/>
                            <a:ext cx="236" cy="2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485" name="Rectangle 17"/>
              <p:cNvSpPr/>
              <p:nvPr/>
            </p:nvSpPr>
            <p:spPr>
              <a:xfrm>
                <a:off x="2038" y="2069"/>
                <a:ext cx="240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endParaRPr lang="zh-TW" altLang="en-US" dirty="0">
                  <a:latin typeface="Arial" panose="020B0604020202020204" pitchFamily="34" charset="0"/>
                </a:endParaRPr>
              </a:p>
            </p:txBody>
          </p:sp>
        </p:grpSp>
        <p:graphicFrame>
          <p:nvGraphicFramePr>
            <p:cNvPr id="61483" name="Object 12"/>
            <p:cNvGraphicFramePr>
              <a:graphicFrameLocks noChangeAspect="1"/>
            </p:cNvGraphicFramePr>
            <p:nvPr/>
          </p:nvGraphicFramePr>
          <p:xfrm>
            <a:off x="2085" y="2064"/>
            <a:ext cx="236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" r:id="rId3" imgW="139700" imgH="139700" progId="Equation.3">
                    <p:embed/>
                  </p:oleObj>
                </mc:Choice>
                <mc:Fallback>
                  <p:oleObj name="" r:id="rId3" imgW="139700" imgH="139700" progId="Equation.3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085" y="2064"/>
                          <a:ext cx="236" cy="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444" name="Group 14"/>
          <p:cNvGrpSpPr/>
          <p:nvPr/>
        </p:nvGrpSpPr>
        <p:grpSpPr>
          <a:xfrm>
            <a:off x="2667000" y="1524000"/>
            <a:ext cx="449263" cy="415925"/>
            <a:chOff x="2038" y="2064"/>
            <a:chExt cx="283" cy="262"/>
          </a:xfrm>
        </p:grpSpPr>
        <p:grpSp>
          <p:nvGrpSpPr>
            <p:cNvPr id="61478" name="Group 15"/>
            <p:cNvGrpSpPr/>
            <p:nvPr/>
          </p:nvGrpSpPr>
          <p:grpSpPr>
            <a:xfrm>
              <a:off x="2038" y="2069"/>
              <a:ext cx="262" cy="257"/>
              <a:chOff x="2038" y="2069"/>
              <a:chExt cx="262" cy="257"/>
            </a:xfrm>
          </p:grpSpPr>
          <p:graphicFrame>
            <p:nvGraphicFramePr>
              <p:cNvPr id="61480" name="Object 6"/>
              <p:cNvGraphicFramePr>
                <a:graphicFrameLocks noChangeAspect="1"/>
              </p:cNvGraphicFramePr>
              <p:nvPr/>
            </p:nvGraphicFramePr>
            <p:xfrm>
              <a:off x="2064" y="2090"/>
              <a:ext cx="236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6" name="" r:id="rId4" imgW="139700" imgH="139700" progId="Equation.3">
                      <p:embed/>
                    </p:oleObj>
                  </mc:Choice>
                  <mc:Fallback>
                    <p:oleObj name="" r:id="rId4" imgW="139700" imgH="139700" progId="Equation.3">
                      <p:embed/>
                      <p:pic>
                        <p:nvPicPr>
                          <p:cNvPr id="0" name="图片 3145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2064" y="2090"/>
                            <a:ext cx="236" cy="2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481" name="Rectangle 17"/>
              <p:cNvSpPr/>
              <p:nvPr/>
            </p:nvSpPr>
            <p:spPr>
              <a:xfrm>
                <a:off x="2038" y="2069"/>
                <a:ext cx="240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endParaRPr lang="zh-TW" altLang="en-US" dirty="0">
                  <a:latin typeface="Arial" panose="020B0604020202020204" pitchFamily="34" charset="0"/>
                </a:endParaRPr>
              </a:p>
            </p:txBody>
          </p:sp>
        </p:grpSp>
        <p:graphicFrame>
          <p:nvGraphicFramePr>
            <p:cNvPr id="61479" name="Object 7"/>
            <p:cNvGraphicFramePr>
              <a:graphicFrameLocks noChangeAspect="1"/>
            </p:cNvGraphicFramePr>
            <p:nvPr/>
          </p:nvGraphicFramePr>
          <p:xfrm>
            <a:off x="2085" y="2064"/>
            <a:ext cx="236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5" imgW="139700" imgH="139700" progId="Equation.3">
                    <p:embed/>
                  </p:oleObj>
                </mc:Choice>
                <mc:Fallback>
                  <p:oleObj name="" r:id="rId5" imgW="139700" imgH="139700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085" y="2064"/>
                          <a:ext cx="236" cy="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445" name="Group 14"/>
          <p:cNvGrpSpPr/>
          <p:nvPr/>
        </p:nvGrpSpPr>
        <p:grpSpPr>
          <a:xfrm>
            <a:off x="5715000" y="2362200"/>
            <a:ext cx="449263" cy="415925"/>
            <a:chOff x="2038" y="2064"/>
            <a:chExt cx="283" cy="262"/>
          </a:xfrm>
        </p:grpSpPr>
        <p:grpSp>
          <p:nvGrpSpPr>
            <p:cNvPr id="61474" name="Group 15"/>
            <p:cNvGrpSpPr/>
            <p:nvPr/>
          </p:nvGrpSpPr>
          <p:grpSpPr>
            <a:xfrm>
              <a:off x="2038" y="2069"/>
              <a:ext cx="262" cy="257"/>
              <a:chOff x="2038" y="2069"/>
              <a:chExt cx="262" cy="257"/>
            </a:xfrm>
          </p:grpSpPr>
          <p:graphicFrame>
            <p:nvGraphicFramePr>
              <p:cNvPr id="61476" name="Object 8"/>
              <p:cNvGraphicFramePr>
                <a:graphicFrameLocks noChangeAspect="1"/>
              </p:cNvGraphicFramePr>
              <p:nvPr/>
            </p:nvGraphicFramePr>
            <p:xfrm>
              <a:off x="2064" y="2090"/>
              <a:ext cx="236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8" name="" r:id="rId6" imgW="139700" imgH="139700" progId="Equation.3">
                      <p:embed/>
                    </p:oleObj>
                  </mc:Choice>
                  <mc:Fallback>
                    <p:oleObj name="" r:id="rId6" imgW="139700" imgH="139700" progId="Equation.3">
                      <p:embed/>
                      <p:pic>
                        <p:nvPicPr>
                          <p:cNvPr id="0" name="图片 3147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2064" y="2090"/>
                            <a:ext cx="236" cy="2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477" name="Rectangle 17"/>
              <p:cNvSpPr/>
              <p:nvPr/>
            </p:nvSpPr>
            <p:spPr>
              <a:xfrm>
                <a:off x="2038" y="2069"/>
                <a:ext cx="240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endParaRPr lang="zh-TW" altLang="en-US" dirty="0">
                  <a:latin typeface="Arial" panose="020B0604020202020204" pitchFamily="34" charset="0"/>
                </a:endParaRPr>
              </a:p>
            </p:txBody>
          </p:sp>
        </p:grpSp>
        <p:graphicFrame>
          <p:nvGraphicFramePr>
            <p:cNvPr id="61475" name="Object 9"/>
            <p:cNvGraphicFramePr>
              <a:graphicFrameLocks noChangeAspect="1"/>
            </p:cNvGraphicFramePr>
            <p:nvPr/>
          </p:nvGraphicFramePr>
          <p:xfrm>
            <a:off x="2085" y="2064"/>
            <a:ext cx="236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7" imgW="139700" imgH="139700" progId="Equation.3">
                    <p:embed/>
                  </p:oleObj>
                </mc:Choice>
                <mc:Fallback>
                  <p:oleObj name="" r:id="rId7" imgW="139700" imgH="139700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085" y="2064"/>
                          <a:ext cx="236" cy="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群組 24"/>
          <p:cNvGrpSpPr/>
          <p:nvPr/>
        </p:nvGrpSpPr>
        <p:grpSpPr>
          <a:xfrm>
            <a:off x="1676400" y="3505200"/>
            <a:ext cx="2092325" cy="3052763"/>
            <a:chOff x="1579332" y="2667001"/>
            <a:chExt cx="2092643" cy="3052465"/>
          </a:xfrm>
        </p:grpSpPr>
        <p:sp>
          <p:nvSpPr>
            <p:cNvPr id="61452" name="Oval 5"/>
            <p:cNvSpPr/>
            <p:nvPr/>
          </p:nvSpPr>
          <p:spPr>
            <a:xfrm>
              <a:off x="2493732" y="5105401"/>
              <a:ext cx="142494" cy="165964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1453" name="文字方塊 26"/>
            <p:cNvSpPr txBox="1"/>
            <p:nvPr/>
          </p:nvSpPr>
          <p:spPr>
            <a:xfrm>
              <a:off x="2417532" y="5257801"/>
              <a:ext cx="33855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1454" name="文字方塊 28"/>
            <p:cNvSpPr txBox="1"/>
            <p:nvPr/>
          </p:nvSpPr>
          <p:spPr>
            <a:xfrm>
              <a:off x="1579332" y="4343401"/>
              <a:ext cx="33855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TW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0" name="直線接點 29"/>
            <p:cNvCxnSpPr>
              <a:stCxn id="61473" idx="5"/>
              <a:endCxn id="61452" idx="5"/>
            </p:cNvCxnSpPr>
            <p:nvPr/>
          </p:nvCxnSpPr>
          <p:spPr>
            <a:xfrm rot="16200000" flipH="1">
              <a:off x="2044617" y="4674927"/>
              <a:ext cx="609540" cy="5334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456" name="Oval 5"/>
            <p:cNvSpPr/>
            <p:nvPr/>
          </p:nvSpPr>
          <p:spPr>
            <a:xfrm>
              <a:off x="3027132" y="4495801"/>
              <a:ext cx="142494" cy="165964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1457" name="文字方塊 31"/>
            <p:cNvSpPr txBox="1"/>
            <p:nvPr/>
          </p:nvSpPr>
          <p:spPr>
            <a:xfrm>
              <a:off x="3179532" y="4343401"/>
              <a:ext cx="33855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TW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3" name="直線接點 32"/>
            <p:cNvCxnSpPr>
              <a:stCxn id="61456" idx="4"/>
              <a:endCxn id="61452" idx="6"/>
            </p:cNvCxnSpPr>
            <p:nvPr/>
          </p:nvCxnSpPr>
          <p:spPr>
            <a:xfrm rot="5400000">
              <a:off x="2605079" y="4693982"/>
              <a:ext cx="525411" cy="4620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459" name="Oval 5"/>
            <p:cNvSpPr/>
            <p:nvPr/>
          </p:nvSpPr>
          <p:spPr>
            <a:xfrm>
              <a:off x="1960332" y="3657601"/>
              <a:ext cx="142494" cy="165964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1460" name="文字方塊 34"/>
            <p:cNvSpPr txBox="1"/>
            <p:nvPr/>
          </p:nvSpPr>
          <p:spPr>
            <a:xfrm>
              <a:off x="1579332" y="3505201"/>
              <a:ext cx="33855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TW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6" name="直線接點 35"/>
            <p:cNvCxnSpPr>
              <a:stCxn id="61459" idx="4"/>
              <a:endCxn id="61473" idx="0"/>
            </p:cNvCxnSpPr>
            <p:nvPr/>
          </p:nvCxnSpPr>
          <p:spPr>
            <a:xfrm rot="5400000">
              <a:off x="1694527" y="4159899"/>
              <a:ext cx="673034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462" name="Oval 5"/>
            <p:cNvSpPr/>
            <p:nvPr/>
          </p:nvSpPr>
          <p:spPr>
            <a:xfrm>
              <a:off x="1960332" y="2819401"/>
              <a:ext cx="142494" cy="165964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1463" name="文字方塊 37"/>
            <p:cNvSpPr txBox="1"/>
            <p:nvPr/>
          </p:nvSpPr>
          <p:spPr>
            <a:xfrm>
              <a:off x="1579332" y="2667001"/>
              <a:ext cx="33855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9" name="直線接點 38"/>
            <p:cNvCxnSpPr>
              <a:stCxn id="61462" idx="4"/>
            </p:cNvCxnSpPr>
            <p:nvPr/>
          </p:nvCxnSpPr>
          <p:spPr>
            <a:xfrm rot="5400000">
              <a:off x="1694527" y="3321781"/>
              <a:ext cx="673034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465" name="Oval 5"/>
            <p:cNvSpPr/>
            <p:nvPr/>
          </p:nvSpPr>
          <p:spPr>
            <a:xfrm>
              <a:off x="3027132" y="3657601"/>
              <a:ext cx="142494" cy="165964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1466" name="文字方塊 40"/>
            <p:cNvSpPr txBox="1"/>
            <p:nvPr/>
          </p:nvSpPr>
          <p:spPr>
            <a:xfrm>
              <a:off x="3179532" y="3505201"/>
              <a:ext cx="33855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TW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42" name="直線接點 41"/>
            <p:cNvCxnSpPr>
              <a:stCxn id="61465" idx="4"/>
            </p:cNvCxnSpPr>
            <p:nvPr/>
          </p:nvCxnSpPr>
          <p:spPr>
            <a:xfrm rot="5400000">
              <a:off x="2761490" y="4159899"/>
              <a:ext cx="673034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468" name="Oval 5"/>
            <p:cNvSpPr/>
            <p:nvPr/>
          </p:nvSpPr>
          <p:spPr>
            <a:xfrm>
              <a:off x="3027132" y="2819401"/>
              <a:ext cx="142494" cy="165964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1469" name="文字方塊 43"/>
            <p:cNvSpPr txBox="1"/>
            <p:nvPr/>
          </p:nvSpPr>
          <p:spPr>
            <a:xfrm>
              <a:off x="3179532" y="2667001"/>
              <a:ext cx="49244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TW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45" name="直線接點 44"/>
            <p:cNvCxnSpPr>
              <a:stCxn id="61468" idx="4"/>
            </p:cNvCxnSpPr>
            <p:nvPr/>
          </p:nvCxnSpPr>
          <p:spPr>
            <a:xfrm rot="5400000">
              <a:off x="2761490" y="3321781"/>
              <a:ext cx="673034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>
              <a:stCxn id="61465" idx="3"/>
            </p:cNvCxnSpPr>
            <p:nvPr/>
          </p:nvCxnSpPr>
          <p:spPr>
            <a:xfrm rot="5400000">
              <a:off x="2158955" y="3676426"/>
              <a:ext cx="766687" cy="101139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>
              <a:endCxn id="61459" idx="3"/>
            </p:cNvCxnSpPr>
            <p:nvPr/>
          </p:nvCxnSpPr>
          <p:spPr>
            <a:xfrm rot="10800000" flipV="1">
              <a:off x="1981031" y="2895579"/>
              <a:ext cx="1143174" cy="903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473" name="Oval 5"/>
            <p:cNvSpPr/>
            <p:nvPr/>
          </p:nvSpPr>
          <p:spPr>
            <a:xfrm>
              <a:off x="1960332" y="4495801"/>
              <a:ext cx="142494" cy="165964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381000" y="3429000"/>
            <a:ext cx="6238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Ex</a:t>
            </a:r>
            <a:endParaRPr lang="zh-TW" altLang="en-US" dirty="0">
              <a:latin typeface="Arial" panose="020B060402020202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267200" y="3505200"/>
            <a:ext cx="149066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={2, 6}</a:t>
            </a:r>
            <a:endParaRPr lang="zh-TW" altLang="en-US" dirty="0">
              <a:latin typeface="Arial" panose="020B0604020202020204" pitchFamily="3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267200" y="4114800"/>
            <a:ext cx="412273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upper bound of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6, 12  </a:t>
            </a:r>
            <a:endParaRPr lang="zh-TW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267200" y="4724400"/>
            <a:ext cx="37814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lower bound of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1, 2  </a:t>
            </a:r>
            <a:endParaRPr lang="zh-TW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1451" name="Text Box 5"/>
          <p:cNvSpPr txBox="1"/>
          <p:nvPr/>
        </p:nvSpPr>
        <p:spPr>
          <a:xfrm>
            <a:off x="228600" y="609600"/>
            <a:ext cx="8915400" cy="2678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Def.</a:t>
            </a:r>
            <a:r>
              <a:rPr lang="en-US" altLang="zh-TW" sz="2800" dirty="0">
                <a:latin typeface="Arial" panose="020B0604020202020204" pitchFamily="34" charset="0"/>
              </a:rPr>
              <a:t> </a:t>
            </a:r>
            <a:endParaRPr lang="en-US" altLang="zh-TW" sz="2800" dirty="0">
              <a:latin typeface="Arial" panose="020B0604020202020204" pitchFamily="34" charset="0"/>
            </a:endParaRPr>
          </a:p>
          <a:p>
            <a:r>
              <a:rPr lang="en-US" altLang="zh-TW" sz="2800" dirty="0">
                <a:latin typeface="Arial" panose="020B0604020202020204" pitchFamily="34" charset="0"/>
              </a:rPr>
              <a:t>    Let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Arial" panose="020B0604020202020204" pitchFamily="34" charset="0"/>
              </a:rPr>
              <a:t> be a subset of a poset (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800" dirty="0">
                <a:latin typeface="Arial" panose="020B0604020202020204" pitchFamily="34" charset="0"/>
              </a:rPr>
              <a:t>,    ). If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sz="2800" dirty="0">
                <a:latin typeface="Arial" panose="020B0604020202020204" pitchFamily="34" charset="0"/>
              </a:rPr>
              <a:t> is an element of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en-US" altLang="zh-TW" sz="2800" dirty="0">
                <a:latin typeface="Arial" panose="020B0604020202020204" pitchFamily="34" charset="0"/>
              </a:rPr>
              <a:t>such that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Arial" panose="020B0604020202020204" pitchFamily="34" charset="0"/>
              </a:rPr>
              <a:t>    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altLang="zh-TW" sz="2800" dirty="0">
                <a:latin typeface="Arial" panose="020B0604020202020204" pitchFamily="34" charset="0"/>
              </a:rPr>
              <a:t>for all elements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, then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 is called an </a:t>
            </a:r>
            <a:r>
              <a:rPr lang="en-US" altLang="zh-TW" sz="2800" dirty="0">
                <a:solidFill>
                  <a:srgbClr val="3333CC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upper bound 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of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 altLang="zh-TW" sz="28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TW" sz="2800" dirty="0">
                <a:latin typeface="Arial" panose="020B0604020202020204" pitchFamily="34" charset="0"/>
              </a:rPr>
              <a:t>    If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800" dirty="0">
                <a:latin typeface="Arial" panose="020B0604020202020204" pitchFamily="34" charset="0"/>
              </a:rPr>
              <a:t> is an element of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en-US" altLang="zh-TW" sz="2800" dirty="0">
                <a:latin typeface="Arial" panose="020B0604020202020204" pitchFamily="34" charset="0"/>
              </a:rPr>
              <a:t>such that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2800" dirty="0">
                <a:latin typeface="Arial" panose="020B0604020202020204" pitchFamily="34" charset="0"/>
              </a:rPr>
              <a:t>    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TW" sz="2800" dirty="0">
                <a:latin typeface="Arial" panose="020B0604020202020204" pitchFamily="34" charset="0"/>
              </a:rPr>
              <a:t>for all elements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, then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 is called an </a:t>
            </a:r>
            <a:r>
              <a:rPr lang="en-US" altLang="zh-TW" sz="2800" dirty="0">
                <a:solidFill>
                  <a:srgbClr val="3333CC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lower bound 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of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投影片編號版面配置區 1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grpSp>
        <p:nvGrpSpPr>
          <p:cNvPr id="62467" name="Group 14"/>
          <p:cNvGrpSpPr/>
          <p:nvPr/>
        </p:nvGrpSpPr>
        <p:grpSpPr>
          <a:xfrm>
            <a:off x="5562600" y="1066800"/>
            <a:ext cx="449263" cy="415925"/>
            <a:chOff x="2038" y="2064"/>
            <a:chExt cx="283" cy="262"/>
          </a:xfrm>
        </p:grpSpPr>
        <p:grpSp>
          <p:nvGrpSpPr>
            <p:cNvPr id="62517" name="Group 15"/>
            <p:cNvGrpSpPr/>
            <p:nvPr/>
          </p:nvGrpSpPr>
          <p:grpSpPr>
            <a:xfrm>
              <a:off x="2038" y="2069"/>
              <a:ext cx="262" cy="257"/>
              <a:chOff x="2038" y="2069"/>
              <a:chExt cx="262" cy="257"/>
            </a:xfrm>
          </p:grpSpPr>
          <p:graphicFrame>
            <p:nvGraphicFramePr>
              <p:cNvPr id="62519" name="Object 11"/>
              <p:cNvGraphicFramePr>
                <a:graphicFrameLocks noChangeAspect="1"/>
              </p:cNvGraphicFramePr>
              <p:nvPr/>
            </p:nvGraphicFramePr>
            <p:xfrm>
              <a:off x="2064" y="2090"/>
              <a:ext cx="236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4" name="" r:id="rId1" imgW="139700" imgH="139700" progId="Equation.3">
                      <p:embed/>
                    </p:oleObj>
                  </mc:Choice>
                  <mc:Fallback>
                    <p:oleObj name="" r:id="rId1" imgW="139700" imgH="139700" progId="Equation.3">
                      <p:embed/>
                      <p:pic>
                        <p:nvPicPr>
                          <p:cNvPr id="0" name="图片 3153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2064" y="2090"/>
                            <a:ext cx="236" cy="2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520" name="Rectangle 17"/>
              <p:cNvSpPr/>
              <p:nvPr/>
            </p:nvSpPr>
            <p:spPr>
              <a:xfrm>
                <a:off x="2038" y="2069"/>
                <a:ext cx="240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endParaRPr lang="zh-TW" altLang="en-US" dirty="0">
                  <a:latin typeface="Arial" panose="020B0604020202020204" pitchFamily="34" charset="0"/>
                </a:endParaRPr>
              </a:p>
            </p:txBody>
          </p:sp>
        </p:grpSp>
        <p:graphicFrame>
          <p:nvGraphicFramePr>
            <p:cNvPr id="62518" name="Object 12"/>
            <p:cNvGraphicFramePr>
              <a:graphicFrameLocks noChangeAspect="1"/>
            </p:cNvGraphicFramePr>
            <p:nvPr/>
          </p:nvGraphicFramePr>
          <p:xfrm>
            <a:off x="2085" y="2064"/>
            <a:ext cx="236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3" imgW="139700" imgH="139700" progId="Equation.3">
                    <p:embed/>
                  </p:oleObj>
                </mc:Choice>
                <mc:Fallback>
                  <p:oleObj name="" r:id="rId3" imgW="139700" imgH="139700" progId="Equation.3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085" y="2064"/>
                          <a:ext cx="236" cy="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468" name="Group 14"/>
          <p:cNvGrpSpPr/>
          <p:nvPr/>
        </p:nvGrpSpPr>
        <p:grpSpPr>
          <a:xfrm>
            <a:off x="2895600" y="3200400"/>
            <a:ext cx="449263" cy="415925"/>
            <a:chOff x="2038" y="2064"/>
            <a:chExt cx="283" cy="262"/>
          </a:xfrm>
        </p:grpSpPr>
        <p:grpSp>
          <p:nvGrpSpPr>
            <p:cNvPr id="62513" name="Group 15"/>
            <p:cNvGrpSpPr/>
            <p:nvPr/>
          </p:nvGrpSpPr>
          <p:grpSpPr>
            <a:xfrm>
              <a:off x="2038" y="2069"/>
              <a:ext cx="262" cy="257"/>
              <a:chOff x="2038" y="2069"/>
              <a:chExt cx="262" cy="257"/>
            </a:xfrm>
          </p:grpSpPr>
          <p:graphicFrame>
            <p:nvGraphicFramePr>
              <p:cNvPr id="62515" name="Object 6"/>
              <p:cNvGraphicFramePr>
                <a:graphicFrameLocks noChangeAspect="1"/>
              </p:cNvGraphicFramePr>
              <p:nvPr/>
            </p:nvGraphicFramePr>
            <p:xfrm>
              <a:off x="2064" y="2090"/>
              <a:ext cx="236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3" name="" r:id="rId4" imgW="139700" imgH="139700" progId="Equation.3">
                      <p:embed/>
                    </p:oleObj>
                  </mc:Choice>
                  <mc:Fallback>
                    <p:oleObj name="" r:id="rId4" imgW="139700" imgH="139700" progId="Equation.3">
                      <p:embed/>
                      <p:pic>
                        <p:nvPicPr>
                          <p:cNvPr id="0" name="图片 3152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2064" y="2090"/>
                            <a:ext cx="236" cy="2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516" name="Rectangle 17"/>
              <p:cNvSpPr/>
              <p:nvPr/>
            </p:nvSpPr>
            <p:spPr>
              <a:xfrm>
                <a:off x="2038" y="2069"/>
                <a:ext cx="240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endParaRPr lang="zh-TW" altLang="en-US" dirty="0">
                  <a:latin typeface="Arial" panose="020B0604020202020204" pitchFamily="34" charset="0"/>
                </a:endParaRPr>
              </a:p>
            </p:txBody>
          </p:sp>
        </p:grpSp>
        <p:graphicFrame>
          <p:nvGraphicFramePr>
            <p:cNvPr id="62514" name="Object 7"/>
            <p:cNvGraphicFramePr>
              <a:graphicFrameLocks noChangeAspect="1"/>
            </p:cNvGraphicFramePr>
            <p:nvPr/>
          </p:nvGraphicFramePr>
          <p:xfrm>
            <a:off x="2085" y="2064"/>
            <a:ext cx="236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" name="" r:id="rId5" imgW="139700" imgH="139700" progId="Equation.3">
                    <p:embed/>
                  </p:oleObj>
                </mc:Choice>
                <mc:Fallback>
                  <p:oleObj name="" r:id="rId5" imgW="139700" imgH="139700" progId="Equation.3">
                    <p:embed/>
                    <p:pic>
                      <p:nvPicPr>
                        <p:cNvPr id="0" name="图片 315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085" y="2064"/>
                          <a:ext cx="236" cy="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469" name="Group 14"/>
          <p:cNvGrpSpPr/>
          <p:nvPr/>
        </p:nvGrpSpPr>
        <p:grpSpPr>
          <a:xfrm>
            <a:off x="1828800" y="1905000"/>
            <a:ext cx="449263" cy="415925"/>
            <a:chOff x="2038" y="2064"/>
            <a:chExt cx="283" cy="262"/>
          </a:xfrm>
        </p:grpSpPr>
        <p:grpSp>
          <p:nvGrpSpPr>
            <p:cNvPr id="62509" name="Group 15"/>
            <p:cNvGrpSpPr/>
            <p:nvPr/>
          </p:nvGrpSpPr>
          <p:grpSpPr>
            <a:xfrm>
              <a:off x="2038" y="2069"/>
              <a:ext cx="262" cy="257"/>
              <a:chOff x="2038" y="2069"/>
              <a:chExt cx="262" cy="257"/>
            </a:xfrm>
          </p:grpSpPr>
          <p:graphicFrame>
            <p:nvGraphicFramePr>
              <p:cNvPr id="62511" name="Object 8"/>
              <p:cNvGraphicFramePr>
                <a:graphicFrameLocks noChangeAspect="1"/>
              </p:cNvGraphicFramePr>
              <p:nvPr/>
            </p:nvGraphicFramePr>
            <p:xfrm>
              <a:off x="2064" y="2090"/>
              <a:ext cx="236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2" name="" r:id="rId6" imgW="139700" imgH="139700" progId="Equation.3">
                      <p:embed/>
                    </p:oleObj>
                  </mc:Choice>
                  <mc:Fallback>
                    <p:oleObj name="" r:id="rId6" imgW="139700" imgH="139700" progId="Equation.3">
                      <p:embed/>
                      <p:pic>
                        <p:nvPicPr>
                          <p:cNvPr id="0" name="图片 3151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2064" y="2090"/>
                            <a:ext cx="236" cy="2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512" name="Rectangle 17"/>
              <p:cNvSpPr/>
              <p:nvPr/>
            </p:nvSpPr>
            <p:spPr>
              <a:xfrm>
                <a:off x="2038" y="2069"/>
                <a:ext cx="240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endParaRPr lang="zh-TW" altLang="en-US" dirty="0">
                  <a:latin typeface="Arial" panose="020B0604020202020204" pitchFamily="34" charset="0"/>
                </a:endParaRPr>
              </a:p>
            </p:txBody>
          </p:sp>
        </p:grpSp>
        <p:graphicFrame>
          <p:nvGraphicFramePr>
            <p:cNvPr id="62510" name="Object 9"/>
            <p:cNvGraphicFramePr>
              <a:graphicFrameLocks noChangeAspect="1"/>
            </p:cNvGraphicFramePr>
            <p:nvPr/>
          </p:nvGraphicFramePr>
          <p:xfrm>
            <a:off x="2085" y="2064"/>
            <a:ext cx="236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" r:id="rId7" imgW="139700" imgH="139700" progId="Equation.3">
                    <p:embed/>
                  </p:oleObj>
                </mc:Choice>
                <mc:Fallback>
                  <p:oleObj name="" r:id="rId7" imgW="139700" imgH="139700" progId="Equation.3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085" y="2064"/>
                          <a:ext cx="236" cy="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" name="矩形 47"/>
          <p:cNvSpPr/>
          <p:nvPr/>
        </p:nvSpPr>
        <p:spPr>
          <a:xfrm>
            <a:off x="304800" y="3733800"/>
            <a:ext cx="6238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Ex</a:t>
            </a:r>
            <a:endParaRPr lang="zh-TW" altLang="en-US" dirty="0">
              <a:latin typeface="Arial" panose="020B060402020202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492500" y="4038600"/>
            <a:ext cx="3176588" cy="8001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={</a:t>
            </a:r>
            <a:r>
              <a:rPr lang="en-US" altLang="zh-TW" sz="2800" i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d, e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}, </a:t>
            </a:r>
            <a:r>
              <a:rPr lang="en-US" altLang="zh-TW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={</a:t>
            </a:r>
            <a:r>
              <a:rPr lang="en-US" altLang="zh-TW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TW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zh-TW" altLang="en-US" dirty="0">
              <a:latin typeface="Arial" panose="020B0604020202020204" pitchFamily="3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505200" y="4495800"/>
            <a:ext cx="43053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least upper bound of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endParaRPr lang="zh-TW" altLang="en-US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429000" y="4953000"/>
            <a:ext cx="532447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</a:t>
            </a:r>
            <a:r>
              <a:rPr lang="en-US" altLang="zh-TW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has no greatest lower bound</a:t>
            </a:r>
            <a:endParaRPr lang="zh-TW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62474" name="Group 14"/>
          <p:cNvGrpSpPr/>
          <p:nvPr/>
        </p:nvGrpSpPr>
        <p:grpSpPr>
          <a:xfrm>
            <a:off x="5562600" y="2286000"/>
            <a:ext cx="449263" cy="415925"/>
            <a:chOff x="2038" y="2064"/>
            <a:chExt cx="283" cy="262"/>
          </a:xfrm>
        </p:grpSpPr>
        <p:grpSp>
          <p:nvGrpSpPr>
            <p:cNvPr id="62505" name="Group 15"/>
            <p:cNvGrpSpPr/>
            <p:nvPr/>
          </p:nvGrpSpPr>
          <p:grpSpPr>
            <a:xfrm>
              <a:off x="2038" y="2069"/>
              <a:ext cx="262" cy="257"/>
              <a:chOff x="2038" y="2069"/>
              <a:chExt cx="262" cy="257"/>
            </a:xfrm>
          </p:grpSpPr>
          <p:graphicFrame>
            <p:nvGraphicFramePr>
              <p:cNvPr id="62507" name="Object 52"/>
              <p:cNvGraphicFramePr>
                <a:graphicFrameLocks noChangeAspect="1"/>
              </p:cNvGraphicFramePr>
              <p:nvPr/>
            </p:nvGraphicFramePr>
            <p:xfrm>
              <a:off x="2064" y="2090"/>
              <a:ext cx="236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7" name="" r:id="rId8" imgW="139700" imgH="139700" progId="Equation.3">
                      <p:embed/>
                    </p:oleObj>
                  </mc:Choice>
                  <mc:Fallback>
                    <p:oleObj name="" r:id="rId8" imgW="139700" imgH="139700" progId="Equation.3">
                      <p:embed/>
                      <p:pic>
                        <p:nvPicPr>
                          <p:cNvPr id="0" name="图片 3156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2064" y="2090"/>
                            <a:ext cx="236" cy="2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508" name="Rectangle 17"/>
              <p:cNvSpPr/>
              <p:nvPr/>
            </p:nvSpPr>
            <p:spPr>
              <a:xfrm>
                <a:off x="2038" y="2069"/>
                <a:ext cx="240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endParaRPr lang="zh-TW" altLang="en-US" dirty="0">
                  <a:latin typeface="Arial" panose="020B0604020202020204" pitchFamily="34" charset="0"/>
                </a:endParaRPr>
              </a:p>
            </p:txBody>
          </p:sp>
        </p:grpSp>
        <p:graphicFrame>
          <p:nvGraphicFramePr>
            <p:cNvPr id="62506" name="Object 53"/>
            <p:cNvGraphicFramePr>
              <a:graphicFrameLocks noChangeAspect="1"/>
            </p:cNvGraphicFramePr>
            <p:nvPr/>
          </p:nvGraphicFramePr>
          <p:xfrm>
            <a:off x="2085" y="2064"/>
            <a:ext cx="236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9" imgW="139700" imgH="139700" progId="Equation.3">
                    <p:embed/>
                  </p:oleObj>
                </mc:Choice>
                <mc:Fallback>
                  <p:oleObj name="" r:id="rId9" imgW="139700" imgH="139700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085" y="2064"/>
                          <a:ext cx="236" cy="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" name="矩形 64"/>
          <p:cNvSpPr/>
          <p:nvPr/>
        </p:nvSpPr>
        <p:spPr>
          <a:xfrm>
            <a:off x="3505200" y="5486400"/>
            <a:ext cx="464661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has no least upper bound</a:t>
            </a:r>
            <a:endParaRPr lang="zh-TW" altLang="en-US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505200" y="6019800"/>
            <a:ext cx="48656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greatest lower bound of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lang="zh-TW" altLang="en-US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0" name="群組 59"/>
          <p:cNvGrpSpPr/>
          <p:nvPr/>
        </p:nvGrpSpPr>
        <p:grpSpPr>
          <a:xfrm>
            <a:off x="1066800" y="3810000"/>
            <a:ext cx="1660525" cy="2900363"/>
            <a:chOff x="1066800" y="3810000"/>
            <a:chExt cx="1660525" cy="2900065"/>
          </a:xfrm>
        </p:grpSpPr>
        <p:cxnSp>
          <p:nvCxnSpPr>
            <p:cNvPr id="47" name="直線接點 46"/>
            <p:cNvCxnSpPr>
              <a:stCxn id="62484" idx="5"/>
              <a:endCxn id="62487" idx="5"/>
            </p:cNvCxnSpPr>
            <p:nvPr/>
          </p:nvCxnSpPr>
          <p:spPr bwMode="auto">
            <a:xfrm rot="5400000" flipH="1">
              <a:off x="1599440" y="4909186"/>
              <a:ext cx="669856" cy="8937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480" name="文字方塊 28"/>
            <p:cNvSpPr txBox="1"/>
            <p:nvPr/>
          </p:nvSpPr>
          <p:spPr>
            <a:xfrm>
              <a:off x="1109363" y="5456710"/>
              <a:ext cx="338437" cy="4617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TW" alt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0" name="直線接點 29"/>
            <p:cNvCxnSpPr>
              <a:stCxn id="62498" idx="5"/>
              <a:endCxn id="62482" idx="5"/>
            </p:cNvCxnSpPr>
            <p:nvPr/>
          </p:nvCxnSpPr>
          <p:spPr bwMode="auto">
            <a:xfrm rot="16200000" flipH="1">
              <a:off x="1489892" y="5690179"/>
              <a:ext cx="441280" cy="4460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482" name="Oval 5"/>
            <p:cNvSpPr/>
            <p:nvPr/>
          </p:nvSpPr>
          <p:spPr>
            <a:xfrm>
              <a:off x="1832351" y="6020051"/>
              <a:ext cx="119298" cy="132849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4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62483" name="文字方塊 26"/>
            <p:cNvSpPr txBox="1"/>
            <p:nvPr/>
          </p:nvSpPr>
          <p:spPr>
            <a:xfrm>
              <a:off x="1524000" y="5867400"/>
              <a:ext cx="338437" cy="4617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TW" alt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2484" name="Oval 5"/>
            <p:cNvSpPr/>
            <p:nvPr/>
          </p:nvSpPr>
          <p:spPr>
            <a:xfrm>
              <a:off x="2278922" y="5578702"/>
              <a:ext cx="119298" cy="132849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4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62485" name="文字方塊 31"/>
            <p:cNvSpPr txBox="1"/>
            <p:nvPr/>
          </p:nvSpPr>
          <p:spPr>
            <a:xfrm>
              <a:off x="2406514" y="5456710"/>
              <a:ext cx="320811" cy="4617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TW" alt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3" name="直線接點 32"/>
            <p:cNvCxnSpPr>
              <a:stCxn id="62484" idx="3"/>
              <a:endCxn id="62482" idx="7"/>
            </p:cNvCxnSpPr>
            <p:nvPr/>
          </p:nvCxnSpPr>
          <p:spPr bwMode="auto">
            <a:xfrm rot="5400000">
              <a:off x="1942325" y="5683833"/>
              <a:ext cx="346039" cy="36353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487" name="Oval 5"/>
            <p:cNvSpPr/>
            <p:nvPr/>
          </p:nvSpPr>
          <p:spPr>
            <a:xfrm>
              <a:off x="1385779" y="4907747"/>
              <a:ext cx="119298" cy="132849"/>
            </a:xfrm>
            <a:prstGeom prst="ellipse">
              <a:avLst/>
            </a:prstGeom>
            <a:solidFill>
              <a:srgbClr val="3333CC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4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62488" name="文字方塊 34"/>
            <p:cNvSpPr txBox="1"/>
            <p:nvPr/>
          </p:nvSpPr>
          <p:spPr>
            <a:xfrm>
              <a:off x="1066800" y="4785755"/>
              <a:ext cx="338437" cy="4617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TW" alt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6" name="直線接點 35"/>
            <p:cNvCxnSpPr>
              <a:stCxn id="62487" idx="4"/>
              <a:endCxn id="62498" idx="0"/>
            </p:cNvCxnSpPr>
            <p:nvPr/>
          </p:nvCxnSpPr>
          <p:spPr bwMode="auto">
            <a:xfrm rot="5400000">
              <a:off x="1175573" y="5309240"/>
              <a:ext cx="539695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490" name="Oval 5"/>
            <p:cNvSpPr/>
            <p:nvPr/>
          </p:nvSpPr>
          <p:spPr>
            <a:xfrm>
              <a:off x="1828800" y="4515421"/>
              <a:ext cx="119298" cy="132849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4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62491" name="文字方塊 37"/>
            <p:cNvSpPr txBox="1"/>
            <p:nvPr/>
          </p:nvSpPr>
          <p:spPr>
            <a:xfrm>
              <a:off x="1600200" y="4267200"/>
              <a:ext cx="269533" cy="4617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TW" alt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9" name="直線接點 38"/>
            <p:cNvCxnSpPr>
              <a:stCxn id="62490" idx="3"/>
              <a:endCxn id="62487" idx="7"/>
            </p:cNvCxnSpPr>
            <p:nvPr/>
          </p:nvCxnSpPr>
          <p:spPr bwMode="auto">
            <a:xfrm rot="5400000">
              <a:off x="1517666" y="4598888"/>
              <a:ext cx="298419" cy="3587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493" name="Oval 5"/>
            <p:cNvSpPr/>
            <p:nvPr/>
          </p:nvSpPr>
          <p:spPr>
            <a:xfrm>
              <a:off x="2278922" y="4907747"/>
              <a:ext cx="119298" cy="132849"/>
            </a:xfrm>
            <a:prstGeom prst="ellipse">
              <a:avLst/>
            </a:prstGeom>
            <a:solidFill>
              <a:srgbClr val="3333CC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4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62494" name="文字方塊 40"/>
            <p:cNvSpPr txBox="1"/>
            <p:nvPr/>
          </p:nvSpPr>
          <p:spPr>
            <a:xfrm>
              <a:off x="2362200" y="4724480"/>
              <a:ext cx="320811" cy="4617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TW" alt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42" name="直線接點 41"/>
            <p:cNvCxnSpPr>
              <a:stCxn id="62493" idx="4"/>
            </p:cNvCxnSpPr>
            <p:nvPr/>
          </p:nvCxnSpPr>
          <p:spPr bwMode="auto">
            <a:xfrm rot="5400000">
              <a:off x="2068542" y="5310034"/>
              <a:ext cx="53969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>
              <a:stCxn id="62493" idx="3"/>
            </p:cNvCxnSpPr>
            <p:nvPr/>
          </p:nvCxnSpPr>
          <p:spPr bwMode="auto">
            <a:xfrm rot="5400000">
              <a:off x="1566894" y="4903633"/>
              <a:ext cx="612712" cy="8477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>
              <a:stCxn id="62493" idx="1"/>
              <a:endCxn id="62490" idx="5"/>
            </p:cNvCxnSpPr>
            <p:nvPr/>
          </p:nvCxnSpPr>
          <p:spPr bwMode="auto">
            <a:xfrm rot="16200000" flipV="1">
              <a:off x="1964547" y="4594919"/>
              <a:ext cx="298419" cy="36671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498" name="Oval 5"/>
            <p:cNvSpPr/>
            <p:nvPr/>
          </p:nvSpPr>
          <p:spPr>
            <a:xfrm>
              <a:off x="1385779" y="5578702"/>
              <a:ext cx="119298" cy="132849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4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62499" name="文字方塊 37"/>
            <p:cNvSpPr txBox="1"/>
            <p:nvPr/>
          </p:nvSpPr>
          <p:spPr>
            <a:xfrm>
              <a:off x="1566446" y="3810000"/>
              <a:ext cx="33855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TW" alt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52" name="直線接點 51"/>
            <p:cNvCxnSpPr/>
            <p:nvPr/>
          </p:nvCxnSpPr>
          <p:spPr bwMode="auto">
            <a:xfrm rot="5400000" flipH="1" flipV="1">
              <a:off x="1672455" y="4333028"/>
              <a:ext cx="450804" cy="142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01" name="Oval 5"/>
            <p:cNvSpPr/>
            <p:nvPr/>
          </p:nvSpPr>
          <p:spPr>
            <a:xfrm>
              <a:off x="1828800" y="4038600"/>
              <a:ext cx="119298" cy="132849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4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62502" name="文字方塊 37"/>
            <p:cNvSpPr txBox="1"/>
            <p:nvPr/>
          </p:nvSpPr>
          <p:spPr>
            <a:xfrm>
              <a:off x="1905000" y="6248400"/>
              <a:ext cx="30489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zh-TW" alt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57" name="直線接點 56"/>
            <p:cNvCxnSpPr/>
            <p:nvPr/>
          </p:nvCxnSpPr>
          <p:spPr bwMode="auto">
            <a:xfrm rot="5400000" flipH="1" flipV="1">
              <a:off x="1686742" y="6237831"/>
              <a:ext cx="450804" cy="142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04" name="Oval 5"/>
            <p:cNvSpPr/>
            <p:nvPr/>
          </p:nvSpPr>
          <p:spPr>
            <a:xfrm>
              <a:off x="1828800" y="6400800"/>
              <a:ext cx="119298" cy="132849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400" i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2478" name="Text Box 5"/>
          <p:cNvSpPr txBox="1"/>
          <p:nvPr/>
        </p:nvSpPr>
        <p:spPr>
          <a:xfrm>
            <a:off x="228600" y="533400"/>
            <a:ext cx="8915400" cy="3108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Def.</a:t>
            </a:r>
            <a:r>
              <a:rPr lang="en-US" altLang="zh-TW" sz="2800" dirty="0">
                <a:latin typeface="Arial" panose="020B0604020202020204" pitchFamily="34" charset="0"/>
              </a:rPr>
              <a:t> </a:t>
            </a:r>
            <a:endParaRPr lang="en-US" altLang="zh-TW" sz="2800" dirty="0">
              <a:latin typeface="Arial" panose="020B0604020202020204" pitchFamily="34" charset="0"/>
            </a:endParaRPr>
          </a:p>
          <a:p>
            <a:r>
              <a:rPr lang="en-US" altLang="zh-TW" sz="2800" dirty="0">
                <a:latin typeface="Arial" panose="020B0604020202020204" pitchFamily="34" charset="0"/>
              </a:rPr>
              <a:t>    Let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Arial" panose="020B0604020202020204" pitchFamily="34" charset="0"/>
              </a:rPr>
              <a:t> be a subset of a poset (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800" dirty="0">
                <a:latin typeface="Arial" panose="020B0604020202020204" pitchFamily="34" charset="0"/>
              </a:rPr>
              <a:t>,    ). An element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800" dirty="0">
                <a:latin typeface="Arial" panose="020B0604020202020204" pitchFamily="34" charset="0"/>
              </a:rPr>
              <a:t> is called the </a:t>
            </a:r>
            <a:r>
              <a:rPr lang="en-US" altLang="zh-TW" sz="2800" dirty="0">
                <a:solidFill>
                  <a:srgbClr val="3333CC"/>
                </a:solidFill>
                <a:latin typeface="Arial" panose="020B0604020202020204" pitchFamily="34" charset="0"/>
              </a:rPr>
              <a:t>least upper bound </a:t>
            </a:r>
            <a:r>
              <a:rPr lang="en-US" altLang="zh-TW" sz="2800" dirty="0">
                <a:latin typeface="Arial" panose="020B0604020202020204" pitchFamily="34" charset="0"/>
              </a:rPr>
              <a:t>of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Arial" panose="020B0604020202020204" pitchFamily="34" charset="0"/>
              </a:rPr>
              <a:t> if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TW" sz="2800" dirty="0">
                <a:latin typeface="Arial" panose="020B0604020202020204" pitchFamily="34" charset="0"/>
              </a:rPr>
              <a:t>is an upper bound of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TW" sz="2800" dirty="0">
                <a:latin typeface="Arial" panose="020B0604020202020204" pitchFamily="34" charset="0"/>
              </a:rPr>
              <a:t>and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    z </a:t>
            </a:r>
            <a:r>
              <a:rPr lang="en-US" altLang="zh-TW" sz="2800" dirty="0">
                <a:latin typeface="Arial" panose="020B0604020202020204" pitchFamily="34" charset="0"/>
              </a:rPr>
              <a:t>whenever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 </a:t>
            </a:r>
            <a:r>
              <a:rPr lang="en-US" altLang="zh-TW" sz="2800" dirty="0">
                <a:latin typeface="Arial" panose="020B0604020202020204" pitchFamily="34" charset="0"/>
              </a:rPr>
              <a:t>is an upper bound of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 altLang="zh-TW" sz="2800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en-US" altLang="zh-TW" sz="2800" dirty="0">
                <a:latin typeface="Arial" panose="020B0604020202020204" pitchFamily="34" charset="0"/>
              </a:rPr>
              <a:t>    Let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Arial" panose="020B0604020202020204" pitchFamily="34" charset="0"/>
              </a:rPr>
              <a:t> be a subset of a poset (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800" dirty="0">
                <a:latin typeface="Arial" panose="020B0604020202020204" pitchFamily="34" charset="0"/>
              </a:rPr>
              <a:t>,    ). An element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800" dirty="0">
                <a:latin typeface="Arial" panose="020B0604020202020204" pitchFamily="34" charset="0"/>
              </a:rPr>
              <a:t> is called the </a:t>
            </a:r>
            <a:r>
              <a:rPr lang="en-US" altLang="zh-TW" sz="2800" dirty="0">
                <a:solidFill>
                  <a:srgbClr val="3333CC"/>
                </a:solidFill>
                <a:latin typeface="Arial" panose="020B0604020202020204" pitchFamily="34" charset="0"/>
              </a:rPr>
              <a:t>greatest lower bound </a:t>
            </a:r>
            <a:r>
              <a:rPr lang="en-US" altLang="zh-TW" sz="2800" dirty="0">
                <a:latin typeface="Arial" panose="020B0604020202020204" pitchFamily="34" charset="0"/>
              </a:rPr>
              <a:t>of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Arial" panose="020B0604020202020204" pitchFamily="34" charset="0"/>
              </a:rPr>
              <a:t> if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TW" sz="2800" dirty="0">
                <a:latin typeface="Arial" panose="020B0604020202020204" pitchFamily="34" charset="0"/>
              </a:rPr>
              <a:t>is a lower bound of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TW" sz="2800" dirty="0">
                <a:latin typeface="Arial" panose="020B0604020202020204" pitchFamily="34" charset="0"/>
              </a:rPr>
              <a:t>and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    x </a:t>
            </a:r>
            <a:r>
              <a:rPr lang="en-US" altLang="zh-TW" sz="2800" dirty="0">
                <a:latin typeface="Arial" panose="020B0604020202020204" pitchFamily="34" charset="0"/>
              </a:rPr>
              <a:t>whenever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altLang="zh-TW" sz="2800" dirty="0">
                <a:latin typeface="Arial" panose="020B0604020202020204" pitchFamily="34" charset="0"/>
              </a:rPr>
              <a:t>is a lower bound of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  <p:bldP spid="65" grpId="0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投影片編號版面配置區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xfrm>
            <a:off x="228600" y="457200"/>
            <a:ext cx="8915400" cy="144780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TW" sz="2800" b="1" dirty="0">
                <a:solidFill>
                  <a:srgbClr val="008000"/>
                </a:solidFill>
              </a:rPr>
              <a:t>Example 4.</a:t>
            </a:r>
            <a:r>
              <a:rPr lang="en-US" altLang="zh-TW" sz="2800" dirty="0"/>
              <a:t> </a:t>
            </a:r>
            <a:br>
              <a:rPr lang="en-US" altLang="zh-TW" sz="2800" dirty="0"/>
            </a:br>
            <a:r>
              <a:rPr lang="en-US" altLang="zh-TW" sz="2800" dirty="0"/>
              <a:t>  Let 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/>
              <a:t> be the set </a:t>
            </a:r>
            <a:r>
              <a:rPr lang="en-US" altLang="zh-TW" sz="2800" b="1" dirty="0">
                <a:latin typeface="Times New Roman" panose="02020603050405020304" pitchFamily="18" charset="0"/>
              </a:rPr>
              <a:t>{1, 2, 3, 4}</a:t>
            </a:r>
            <a:r>
              <a:rPr lang="en-US" altLang="zh-TW" sz="2800" dirty="0"/>
              <a:t>. Which ordered pairs are  </a:t>
            </a:r>
            <a:br>
              <a:rPr lang="en-US" altLang="zh-TW" sz="2800" dirty="0"/>
            </a:br>
            <a:r>
              <a:rPr lang="en-US" altLang="zh-TW" sz="2800" dirty="0"/>
              <a:t>  in the relation 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R </a:t>
            </a:r>
            <a:r>
              <a:rPr lang="en-US" altLang="zh-TW" sz="2800" b="1" dirty="0">
                <a:latin typeface="Times New Roman" panose="02020603050405020304" pitchFamily="18" charset="0"/>
              </a:rPr>
              <a:t>= { (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TW" sz="2800" b="1" dirty="0">
                <a:latin typeface="Times New Roman" panose="02020603050405020304" pitchFamily="18" charset="0"/>
              </a:rPr>
              <a:t>, 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TW" sz="2800" b="1" dirty="0">
                <a:latin typeface="Times New Roman" panose="02020603050405020304" pitchFamily="18" charset="0"/>
              </a:rPr>
              <a:t>)| 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</a:rPr>
              <a:t> divides 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TW" sz="2800" b="1" dirty="0">
                <a:latin typeface="Times New Roman" panose="02020603050405020304" pitchFamily="18" charset="0"/>
              </a:rPr>
              <a:t> }</a:t>
            </a:r>
            <a:r>
              <a:rPr lang="en-US" altLang="zh-TW" sz="2800" dirty="0">
                <a:latin typeface="Times New Roman" panose="02020603050405020304" pitchFamily="18" charset="0"/>
              </a:rPr>
              <a:t>?</a:t>
            </a:r>
            <a:endParaRPr lang="en-US" altLang="zh-TW" sz="2800" dirty="0">
              <a:latin typeface="Times New Roman" panose="02020603050405020304" pitchFamily="18" charset="0"/>
            </a:endParaRPr>
          </a:p>
        </p:txBody>
      </p:sp>
      <p:sp>
        <p:nvSpPr>
          <p:cNvPr id="8196" name="Rectangle 3"/>
          <p:cNvSpPr>
            <a:spLocks noGrp="1"/>
          </p:cNvSpPr>
          <p:nvPr>
            <p:ph idx="1"/>
          </p:nvPr>
        </p:nvSpPr>
        <p:spPr>
          <a:xfrm>
            <a:off x="228600" y="1905000"/>
            <a:ext cx="1066800" cy="5334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None/>
            </a:pPr>
            <a:r>
              <a:rPr lang="en-US" altLang="zh-TW" sz="2800" b="1" dirty="0">
                <a:solidFill>
                  <a:srgbClr val="008000"/>
                </a:solidFill>
              </a:rPr>
              <a:t>Sol :</a:t>
            </a:r>
            <a:r>
              <a:rPr lang="en-US" altLang="zh-TW" sz="2800" dirty="0"/>
              <a:t> </a:t>
            </a:r>
            <a:endParaRPr lang="en-US" altLang="zh-TW" sz="2800" dirty="0"/>
          </a:p>
        </p:txBody>
      </p:sp>
      <p:grpSp>
        <p:nvGrpSpPr>
          <p:cNvPr id="2" name="Group 33"/>
          <p:cNvGrpSpPr/>
          <p:nvPr/>
        </p:nvGrpSpPr>
        <p:grpSpPr>
          <a:xfrm>
            <a:off x="2209800" y="2590800"/>
            <a:ext cx="1219200" cy="1676400"/>
            <a:chOff x="1392" y="1632"/>
            <a:chExt cx="768" cy="1056"/>
          </a:xfrm>
        </p:grpSpPr>
        <p:sp>
          <p:nvSpPr>
            <p:cNvPr id="8223" name="Oval 4"/>
            <p:cNvSpPr/>
            <p:nvPr/>
          </p:nvSpPr>
          <p:spPr>
            <a:xfrm>
              <a:off x="1584" y="1632"/>
              <a:ext cx="576" cy="105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224" name="Oval 6"/>
            <p:cNvSpPr/>
            <p:nvPr/>
          </p:nvSpPr>
          <p:spPr>
            <a:xfrm>
              <a:off x="1824" y="17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225" name="Oval 7"/>
            <p:cNvSpPr/>
            <p:nvPr/>
          </p:nvSpPr>
          <p:spPr>
            <a:xfrm>
              <a:off x="1824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226" name="Oval 8"/>
            <p:cNvSpPr/>
            <p:nvPr/>
          </p:nvSpPr>
          <p:spPr>
            <a:xfrm>
              <a:off x="1824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227" name="Oval 9"/>
            <p:cNvSpPr/>
            <p:nvPr/>
          </p:nvSpPr>
          <p:spPr>
            <a:xfrm>
              <a:off x="1824" y="24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228" name="Text Box 15"/>
            <p:cNvSpPr txBox="1"/>
            <p:nvPr/>
          </p:nvSpPr>
          <p:spPr>
            <a:xfrm>
              <a:off x="1392" y="1718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dirty="0">
                  <a:latin typeface="Arial" panose="020B0604020202020204" pitchFamily="34" charset="0"/>
                </a:rPr>
                <a:t>1</a:t>
              </a:r>
              <a:endParaRPr lang="en-US" altLang="zh-TW" dirty="0">
                <a:latin typeface="Arial" panose="020B0604020202020204" pitchFamily="34" charset="0"/>
              </a:endParaRPr>
            </a:p>
          </p:txBody>
        </p:sp>
        <p:sp>
          <p:nvSpPr>
            <p:cNvPr id="8229" name="Text Box 16"/>
            <p:cNvSpPr txBox="1"/>
            <p:nvPr/>
          </p:nvSpPr>
          <p:spPr>
            <a:xfrm>
              <a:off x="1392" y="1948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dirty="0">
                  <a:latin typeface="Arial" panose="020B0604020202020204" pitchFamily="34" charset="0"/>
                </a:rPr>
                <a:t>2</a:t>
              </a:r>
              <a:endParaRPr lang="en-US" altLang="zh-TW" dirty="0">
                <a:latin typeface="Arial" panose="020B0604020202020204" pitchFamily="34" charset="0"/>
              </a:endParaRPr>
            </a:p>
          </p:txBody>
        </p:sp>
        <p:sp>
          <p:nvSpPr>
            <p:cNvPr id="8230" name="Text Box 17"/>
            <p:cNvSpPr txBox="1"/>
            <p:nvPr/>
          </p:nvSpPr>
          <p:spPr>
            <a:xfrm>
              <a:off x="1392" y="2188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dirty="0">
                  <a:latin typeface="Arial" panose="020B0604020202020204" pitchFamily="34" charset="0"/>
                </a:rPr>
                <a:t>3</a:t>
              </a:r>
              <a:endParaRPr lang="en-US" altLang="zh-TW" dirty="0">
                <a:latin typeface="Arial" panose="020B0604020202020204" pitchFamily="34" charset="0"/>
              </a:endParaRPr>
            </a:p>
          </p:txBody>
        </p:sp>
        <p:sp>
          <p:nvSpPr>
            <p:cNvPr id="8231" name="Text Box 18"/>
            <p:cNvSpPr txBox="1"/>
            <p:nvPr/>
          </p:nvSpPr>
          <p:spPr>
            <a:xfrm>
              <a:off x="1392" y="2419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dirty="0">
                  <a:latin typeface="Arial" panose="020B0604020202020204" pitchFamily="34" charset="0"/>
                </a:rPr>
                <a:t>4</a:t>
              </a:r>
              <a:endParaRPr lang="en-US" altLang="zh-TW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34"/>
          <p:cNvGrpSpPr/>
          <p:nvPr/>
        </p:nvGrpSpPr>
        <p:grpSpPr>
          <a:xfrm>
            <a:off x="5029200" y="2590800"/>
            <a:ext cx="1249363" cy="1676400"/>
            <a:chOff x="3168" y="1632"/>
            <a:chExt cx="787" cy="1056"/>
          </a:xfrm>
        </p:grpSpPr>
        <p:sp>
          <p:nvSpPr>
            <p:cNvPr id="8214" name="Oval 5"/>
            <p:cNvSpPr/>
            <p:nvPr/>
          </p:nvSpPr>
          <p:spPr>
            <a:xfrm>
              <a:off x="3168" y="1632"/>
              <a:ext cx="576" cy="105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215" name="Oval 10"/>
            <p:cNvSpPr/>
            <p:nvPr/>
          </p:nvSpPr>
          <p:spPr>
            <a:xfrm>
              <a:off x="3408" y="22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216" name="Oval 11"/>
            <p:cNvSpPr/>
            <p:nvPr/>
          </p:nvSpPr>
          <p:spPr>
            <a:xfrm>
              <a:off x="3408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217" name="Oval 12"/>
            <p:cNvSpPr/>
            <p:nvPr/>
          </p:nvSpPr>
          <p:spPr>
            <a:xfrm>
              <a:off x="3408" y="17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218" name="Oval 13"/>
            <p:cNvSpPr/>
            <p:nvPr/>
          </p:nvSpPr>
          <p:spPr>
            <a:xfrm>
              <a:off x="3408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219" name="Text Box 19"/>
            <p:cNvSpPr txBox="1"/>
            <p:nvPr/>
          </p:nvSpPr>
          <p:spPr>
            <a:xfrm>
              <a:off x="3740" y="1702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dirty="0">
                  <a:latin typeface="Arial" panose="020B0604020202020204" pitchFamily="34" charset="0"/>
                </a:rPr>
                <a:t>1</a:t>
              </a:r>
              <a:endParaRPr lang="en-US" altLang="zh-TW" dirty="0">
                <a:latin typeface="Arial" panose="020B0604020202020204" pitchFamily="34" charset="0"/>
              </a:endParaRPr>
            </a:p>
          </p:txBody>
        </p:sp>
        <p:sp>
          <p:nvSpPr>
            <p:cNvPr id="8220" name="Text Box 20"/>
            <p:cNvSpPr txBox="1"/>
            <p:nvPr/>
          </p:nvSpPr>
          <p:spPr>
            <a:xfrm>
              <a:off x="3744" y="1882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dirty="0">
                  <a:latin typeface="Arial" panose="020B0604020202020204" pitchFamily="34" charset="0"/>
                </a:rPr>
                <a:t>2</a:t>
              </a:r>
              <a:endParaRPr lang="en-US" altLang="zh-TW" dirty="0">
                <a:latin typeface="Arial" panose="020B0604020202020204" pitchFamily="34" charset="0"/>
              </a:endParaRPr>
            </a:p>
          </p:txBody>
        </p:sp>
        <p:sp>
          <p:nvSpPr>
            <p:cNvPr id="8221" name="Text Box 21"/>
            <p:cNvSpPr txBox="1"/>
            <p:nvPr/>
          </p:nvSpPr>
          <p:spPr>
            <a:xfrm>
              <a:off x="3759" y="2131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dirty="0">
                  <a:latin typeface="Arial" panose="020B0604020202020204" pitchFamily="34" charset="0"/>
                </a:rPr>
                <a:t>3</a:t>
              </a:r>
              <a:endParaRPr lang="en-US" altLang="zh-TW" dirty="0">
                <a:latin typeface="Arial" panose="020B0604020202020204" pitchFamily="34" charset="0"/>
              </a:endParaRPr>
            </a:p>
          </p:txBody>
        </p:sp>
        <p:sp>
          <p:nvSpPr>
            <p:cNvPr id="8222" name="Text Box 22"/>
            <p:cNvSpPr txBox="1"/>
            <p:nvPr/>
          </p:nvSpPr>
          <p:spPr>
            <a:xfrm>
              <a:off x="3740" y="2385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dirty="0">
                  <a:latin typeface="Arial" panose="020B0604020202020204" pitchFamily="34" charset="0"/>
                </a:rPr>
                <a:t>4</a:t>
              </a:r>
              <a:endParaRPr lang="en-US" altLang="zh-TW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35"/>
          <p:cNvGrpSpPr/>
          <p:nvPr/>
        </p:nvGrpSpPr>
        <p:grpSpPr>
          <a:xfrm>
            <a:off x="3048000" y="2895600"/>
            <a:ext cx="2362200" cy="1066800"/>
            <a:chOff x="1920" y="1824"/>
            <a:chExt cx="1488" cy="672"/>
          </a:xfrm>
        </p:grpSpPr>
        <p:sp>
          <p:nvSpPr>
            <p:cNvPr id="8210" name="Line 23"/>
            <p:cNvSpPr/>
            <p:nvPr/>
          </p:nvSpPr>
          <p:spPr>
            <a:xfrm>
              <a:off x="1920" y="1824"/>
              <a:ext cx="14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11" name="Line 24"/>
            <p:cNvSpPr/>
            <p:nvPr/>
          </p:nvSpPr>
          <p:spPr>
            <a:xfrm>
              <a:off x="1920" y="1824"/>
              <a:ext cx="1488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12" name="Line 25"/>
            <p:cNvSpPr/>
            <p:nvPr/>
          </p:nvSpPr>
          <p:spPr>
            <a:xfrm>
              <a:off x="1920" y="1824"/>
              <a:ext cx="1488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13" name="Line 26"/>
            <p:cNvSpPr/>
            <p:nvPr/>
          </p:nvSpPr>
          <p:spPr>
            <a:xfrm>
              <a:off x="1920" y="1824"/>
              <a:ext cx="1488" cy="6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5" name="Group 37"/>
          <p:cNvGrpSpPr/>
          <p:nvPr/>
        </p:nvGrpSpPr>
        <p:grpSpPr>
          <a:xfrm>
            <a:off x="3048000" y="3581400"/>
            <a:ext cx="2362200" cy="457200"/>
            <a:chOff x="1920" y="2256"/>
            <a:chExt cx="1488" cy="288"/>
          </a:xfrm>
        </p:grpSpPr>
        <p:sp>
          <p:nvSpPr>
            <p:cNvPr id="8208" name="Line 27"/>
            <p:cNvSpPr/>
            <p:nvPr/>
          </p:nvSpPr>
          <p:spPr>
            <a:xfrm flipV="1">
              <a:off x="1920" y="2256"/>
              <a:ext cx="148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09" name="Line 28"/>
            <p:cNvSpPr/>
            <p:nvPr/>
          </p:nvSpPr>
          <p:spPr>
            <a:xfrm flipV="1">
              <a:off x="1920" y="2496"/>
              <a:ext cx="148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6" name="Group 36"/>
          <p:cNvGrpSpPr/>
          <p:nvPr/>
        </p:nvGrpSpPr>
        <p:grpSpPr>
          <a:xfrm>
            <a:off x="3048000" y="3200400"/>
            <a:ext cx="2362200" cy="762000"/>
            <a:chOff x="1920" y="2016"/>
            <a:chExt cx="1488" cy="480"/>
          </a:xfrm>
        </p:grpSpPr>
        <p:sp>
          <p:nvSpPr>
            <p:cNvPr id="8206" name="Line 29"/>
            <p:cNvSpPr/>
            <p:nvPr/>
          </p:nvSpPr>
          <p:spPr>
            <a:xfrm flipV="1">
              <a:off x="1920" y="2016"/>
              <a:ext cx="1488" cy="48"/>
            </a:xfrm>
            <a:prstGeom prst="line">
              <a:avLst/>
            </a:prstGeom>
            <a:ln w="9525" cap="flat" cmpd="sng">
              <a:solidFill>
                <a:srgbClr val="008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07" name="Line 30"/>
            <p:cNvSpPr/>
            <p:nvPr/>
          </p:nvSpPr>
          <p:spPr>
            <a:xfrm>
              <a:off x="1920" y="2064"/>
              <a:ext cx="1488" cy="432"/>
            </a:xfrm>
            <a:prstGeom prst="line">
              <a:avLst/>
            </a:prstGeom>
            <a:ln w="9525" cap="flat" cmpd="sng">
              <a:solidFill>
                <a:srgbClr val="008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32799" name="Text Box 31"/>
          <p:cNvSpPr txBox="1"/>
          <p:nvPr/>
        </p:nvSpPr>
        <p:spPr>
          <a:xfrm>
            <a:off x="2057400" y="4649788"/>
            <a:ext cx="4411663" cy="1800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TW" sz="2800" dirty="0">
                <a:latin typeface="Times New Roman" panose="02020603050405020304" pitchFamily="18" charset="0"/>
              </a:rPr>
              <a:t> = { (1,1), (1,2), (1,3), (1,4),</a:t>
            </a:r>
            <a:endParaRPr lang="en-US" altLang="zh-TW" sz="2800" dirty="0">
              <a:latin typeface="Times New Roman" panose="02020603050405020304" pitchFamily="18" charset="0"/>
            </a:endParaRPr>
          </a:p>
          <a:p>
            <a:r>
              <a:rPr lang="en-US" altLang="zh-TW" sz="2800" dirty="0">
                <a:latin typeface="Times New Roman" panose="02020603050405020304" pitchFamily="18" charset="0"/>
              </a:rPr>
              <a:t>         (2,2), (2,4),</a:t>
            </a:r>
            <a:endParaRPr lang="en-US" altLang="zh-TW" sz="2800" dirty="0">
              <a:latin typeface="Times New Roman" panose="02020603050405020304" pitchFamily="18" charset="0"/>
            </a:endParaRPr>
          </a:p>
          <a:p>
            <a:r>
              <a:rPr lang="en-US" altLang="zh-TW" sz="2800" dirty="0">
                <a:latin typeface="Times New Roman" panose="02020603050405020304" pitchFamily="18" charset="0"/>
              </a:rPr>
              <a:t>         (3,3),</a:t>
            </a:r>
            <a:endParaRPr lang="en-US" altLang="zh-TW" sz="2800" dirty="0">
              <a:latin typeface="Times New Roman" panose="02020603050405020304" pitchFamily="18" charset="0"/>
            </a:endParaRPr>
          </a:p>
          <a:p>
            <a:r>
              <a:rPr lang="en-US" altLang="zh-TW" sz="2800" dirty="0">
                <a:latin typeface="Times New Roman" panose="02020603050405020304" pitchFamily="18" charset="0"/>
              </a:rPr>
              <a:t>         (4,4) }</a:t>
            </a:r>
            <a:endParaRPr lang="en-US" altLang="zh-TW" sz="2800" dirty="0">
              <a:latin typeface="Times New Roman" panose="02020603050405020304" pitchFamily="18" charset="0"/>
            </a:endParaRPr>
          </a:p>
        </p:txBody>
      </p:sp>
      <p:grpSp>
        <p:nvGrpSpPr>
          <p:cNvPr id="7" name="群組 38"/>
          <p:cNvGrpSpPr/>
          <p:nvPr/>
        </p:nvGrpSpPr>
        <p:grpSpPr>
          <a:xfrm>
            <a:off x="2743200" y="2209800"/>
            <a:ext cx="2928938" cy="369888"/>
            <a:chOff x="2743200" y="2209800"/>
            <a:chExt cx="2929354" cy="369332"/>
          </a:xfrm>
        </p:grpSpPr>
        <p:sp>
          <p:nvSpPr>
            <p:cNvPr id="8204" name="矩形 36"/>
            <p:cNvSpPr/>
            <p:nvPr/>
          </p:nvSpPr>
          <p:spPr>
            <a:xfrm>
              <a:off x="2743200" y="2209800"/>
              <a:ext cx="33855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TW" b="1" i="1" dirty="0">
                  <a:latin typeface="Times New Roman" panose="02020603050405020304" pitchFamily="18" charset="0"/>
                </a:rPr>
                <a:t>A</a:t>
              </a:r>
              <a:endParaRPr lang="zh-TW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205" name="矩形 37"/>
            <p:cNvSpPr/>
            <p:nvPr/>
          </p:nvSpPr>
          <p:spPr>
            <a:xfrm>
              <a:off x="5334000" y="2209800"/>
              <a:ext cx="33855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TW" b="1" i="1" dirty="0">
                  <a:latin typeface="Times New Roman" panose="02020603050405020304" pitchFamily="18" charset="0"/>
                </a:rPr>
                <a:t>A</a:t>
              </a:r>
              <a:endParaRPr lang="zh-TW" altLang="en-US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799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799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>
                                            <p:txEl>
                                              <p:charRg st="34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799">
                                            <p:txEl>
                                              <p:charRg st="34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799">
                                            <p:txEl>
                                              <p:charRg st="34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>
                                            <p:txEl>
                                              <p:charRg st="57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799">
                                            <p:txEl>
                                              <p:charRg st="57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799">
                                            <p:txEl>
                                              <p:charRg st="57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>
                                            <p:txEl>
                                              <p:charRg st="73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799">
                                            <p:txEl>
                                              <p:charRg st="73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799">
                                            <p:txEl>
                                              <p:charRg st="73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投影片編號版面配置區 1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63491" name="Rectangle 3"/>
          <p:cNvSpPr/>
          <p:nvPr/>
        </p:nvSpPr>
        <p:spPr>
          <a:xfrm>
            <a:off x="381000" y="457200"/>
            <a:ext cx="8763000" cy="762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TW" sz="3200" b="1" u="sng" dirty="0">
                <a:solidFill>
                  <a:srgbClr val="008000"/>
                </a:solidFill>
                <a:latin typeface="Arial" panose="020B0604020202020204" pitchFamily="34" charset="0"/>
              </a:rPr>
              <a:t>Lattices</a:t>
            </a:r>
            <a:endParaRPr lang="en-US" altLang="zh-TW" sz="2400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 Box 5"/>
          <p:cNvSpPr txBox="1"/>
          <p:nvPr/>
        </p:nvSpPr>
        <p:spPr>
          <a:xfrm>
            <a:off x="228600" y="1219200"/>
            <a:ext cx="8763000" cy="13843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Def.</a:t>
            </a:r>
            <a:r>
              <a:rPr lang="en-US" altLang="zh-TW" sz="2800" dirty="0">
                <a:latin typeface="Arial" panose="020B0604020202020204" pitchFamily="34" charset="0"/>
              </a:rPr>
              <a:t> A partially ordered set in which every pair of elements has both a least upper bound and a greatest lower bound is called a </a:t>
            </a:r>
            <a:r>
              <a:rPr lang="en-US" altLang="zh-TW" sz="2800" dirty="0">
                <a:solidFill>
                  <a:srgbClr val="3333CC"/>
                </a:solidFill>
                <a:latin typeface="Arial" panose="020B0604020202020204" pitchFamily="34" charset="0"/>
              </a:rPr>
              <a:t>lattice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  <p:sp>
        <p:nvSpPr>
          <p:cNvPr id="5" name="Text Box 5"/>
          <p:cNvSpPr txBox="1"/>
          <p:nvPr/>
        </p:nvSpPr>
        <p:spPr>
          <a:xfrm>
            <a:off x="228600" y="2819400"/>
            <a:ext cx="8686800" cy="1384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Example 21.</a:t>
            </a:r>
            <a:r>
              <a:rPr lang="en-US" altLang="zh-TW" sz="2800" dirty="0">
                <a:latin typeface="Arial" panose="020B0604020202020204" pitchFamily="34" charset="0"/>
              </a:rPr>
              <a:t> </a:t>
            </a:r>
            <a:endParaRPr lang="en-US" altLang="zh-TW" sz="2800" dirty="0">
              <a:latin typeface="Arial" panose="020B0604020202020204" pitchFamily="34" charset="0"/>
            </a:endParaRPr>
          </a:p>
          <a:p>
            <a:r>
              <a:rPr lang="en-US" altLang="zh-TW" sz="2800" dirty="0">
                <a:latin typeface="Arial" panose="020B0604020202020204" pitchFamily="34" charset="0"/>
              </a:rPr>
              <a:t>    Determine whether the following posets are lattices.</a:t>
            </a:r>
            <a:br>
              <a:rPr lang="en-US" altLang="zh-TW" sz="2800" dirty="0">
                <a:latin typeface="Arial" panose="020B0604020202020204" pitchFamily="34" charset="0"/>
              </a:rPr>
            </a:br>
            <a:r>
              <a:rPr lang="en-US" altLang="zh-TW" sz="2800" dirty="0">
                <a:latin typeface="Arial" panose="020B0604020202020204" pitchFamily="34" charset="0"/>
              </a:rPr>
              <a:t>(a)                        (b)                       (c)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  <p:grpSp>
        <p:nvGrpSpPr>
          <p:cNvPr id="2" name="群組 143"/>
          <p:cNvGrpSpPr/>
          <p:nvPr/>
        </p:nvGrpSpPr>
        <p:grpSpPr>
          <a:xfrm>
            <a:off x="536575" y="3859213"/>
            <a:ext cx="1989138" cy="2819400"/>
            <a:chOff x="536754" y="3859430"/>
            <a:chExt cx="1989306" cy="2819400"/>
          </a:xfrm>
        </p:grpSpPr>
        <p:sp>
          <p:nvSpPr>
            <p:cNvPr id="63545" name="文字方塊 4"/>
            <p:cNvSpPr txBox="1"/>
            <p:nvPr/>
          </p:nvSpPr>
          <p:spPr>
            <a:xfrm>
              <a:off x="1146354" y="6278720"/>
              <a:ext cx="312906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TW" altLang="en-US" sz="2000" i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3546" name="Oval 5"/>
            <p:cNvSpPr/>
            <p:nvPr/>
          </p:nvSpPr>
          <p:spPr>
            <a:xfrm>
              <a:off x="1451154" y="5688230"/>
              <a:ext cx="119340" cy="13283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0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63547" name="Oval 5"/>
            <p:cNvSpPr/>
            <p:nvPr/>
          </p:nvSpPr>
          <p:spPr>
            <a:xfrm>
              <a:off x="841554" y="5154830"/>
              <a:ext cx="119340" cy="13283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0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63548" name="文字方塊 6"/>
            <p:cNvSpPr txBox="1"/>
            <p:nvPr/>
          </p:nvSpPr>
          <p:spPr>
            <a:xfrm>
              <a:off x="536754" y="5002430"/>
              <a:ext cx="29848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TW" altLang="en-US" sz="2000" i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1" name="直線接點 10"/>
            <p:cNvCxnSpPr>
              <a:stCxn id="63547" idx="5"/>
            </p:cNvCxnSpPr>
            <p:nvPr/>
          </p:nvCxnSpPr>
          <p:spPr bwMode="auto">
            <a:xfrm rot="16200000" flipH="1">
              <a:off x="965438" y="5245292"/>
              <a:ext cx="542925" cy="5874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550" name="Oval 5"/>
            <p:cNvSpPr/>
            <p:nvPr/>
          </p:nvSpPr>
          <p:spPr>
            <a:xfrm>
              <a:off x="2060754" y="5154830"/>
              <a:ext cx="119340" cy="13283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0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63551" name="文字方塊 9"/>
            <p:cNvSpPr txBox="1"/>
            <p:nvPr/>
          </p:nvSpPr>
          <p:spPr>
            <a:xfrm>
              <a:off x="2213154" y="5002430"/>
              <a:ext cx="312906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TW" altLang="en-US" sz="2000" i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4" name="直線接點 13"/>
            <p:cNvCxnSpPr>
              <a:stCxn id="63550" idx="3"/>
              <a:endCxn id="63546" idx="6"/>
            </p:cNvCxnSpPr>
            <p:nvPr/>
          </p:nvCxnSpPr>
          <p:spPr bwMode="auto">
            <a:xfrm rot="5400000">
              <a:off x="1580644" y="5257203"/>
              <a:ext cx="487363" cy="50804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553" name="Oval 5"/>
            <p:cNvSpPr/>
            <p:nvPr/>
          </p:nvSpPr>
          <p:spPr>
            <a:xfrm>
              <a:off x="1465444" y="4652297"/>
              <a:ext cx="119340" cy="13283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0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63554" name="文字方塊 12"/>
            <p:cNvSpPr txBox="1"/>
            <p:nvPr/>
          </p:nvSpPr>
          <p:spPr>
            <a:xfrm>
              <a:off x="1146354" y="4530317"/>
              <a:ext cx="29848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TW" altLang="en-US" sz="2000" i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7" name="直線接點 16"/>
            <p:cNvCxnSpPr>
              <a:stCxn id="63553" idx="3"/>
              <a:endCxn id="63547" idx="7"/>
            </p:cNvCxnSpPr>
            <p:nvPr/>
          </p:nvCxnSpPr>
          <p:spPr bwMode="auto">
            <a:xfrm rot="5400000">
              <a:off x="1009092" y="4699988"/>
              <a:ext cx="407988" cy="5397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556" name="Oval 5"/>
            <p:cNvSpPr/>
            <p:nvPr/>
          </p:nvSpPr>
          <p:spPr>
            <a:xfrm>
              <a:off x="1465444" y="3981409"/>
              <a:ext cx="119340" cy="13283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0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63557" name="文字方塊 15"/>
            <p:cNvSpPr txBox="1"/>
            <p:nvPr/>
          </p:nvSpPr>
          <p:spPr>
            <a:xfrm>
              <a:off x="1146354" y="3859430"/>
              <a:ext cx="255198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TW" altLang="en-US" sz="2000" i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0" name="直線接點 19"/>
            <p:cNvCxnSpPr>
              <a:stCxn id="63556" idx="4"/>
            </p:cNvCxnSpPr>
            <p:nvPr/>
          </p:nvCxnSpPr>
          <p:spPr bwMode="auto">
            <a:xfrm rot="5400000">
              <a:off x="1255975" y="4383305"/>
              <a:ext cx="538163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559" name="文字方塊 18"/>
            <p:cNvSpPr txBox="1"/>
            <p:nvPr/>
          </p:nvSpPr>
          <p:spPr>
            <a:xfrm>
              <a:off x="1146354" y="5612030"/>
              <a:ext cx="312906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TW" altLang="en-US" sz="2000" i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3" name="直線接點 22"/>
            <p:cNvCxnSpPr/>
            <p:nvPr/>
          </p:nvCxnSpPr>
          <p:spPr bwMode="auto">
            <a:xfrm rot="5400000">
              <a:off x="1259151" y="6032717"/>
              <a:ext cx="538162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561" name="Oval 5"/>
            <p:cNvSpPr/>
            <p:nvPr/>
          </p:nvSpPr>
          <p:spPr>
            <a:xfrm>
              <a:off x="1451154" y="6297830"/>
              <a:ext cx="119340" cy="13283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000" i="1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26" name="直線接點 25"/>
            <p:cNvCxnSpPr>
              <a:stCxn id="63553" idx="5"/>
              <a:endCxn id="63550" idx="1"/>
            </p:cNvCxnSpPr>
            <p:nvPr/>
          </p:nvCxnSpPr>
          <p:spPr bwMode="auto">
            <a:xfrm rot="16200000" flipH="1">
              <a:off x="1618745" y="4714276"/>
              <a:ext cx="407988" cy="5112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群組 138"/>
          <p:cNvGrpSpPr/>
          <p:nvPr/>
        </p:nvGrpSpPr>
        <p:grpSpPr>
          <a:xfrm>
            <a:off x="3581400" y="3810000"/>
            <a:ext cx="1822450" cy="2381250"/>
            <a:chOff x="3581400" y="4038600"/>
            <a:chExt cx="1822480" cy="2381357"/>
          </a:xfrm>
        </p:grpSpPr>
        <p:cxnSp>
          <p:nvCxnSpPr>
            <p:cNvPr id="87" name="直線接點 86"/>
            <p:cNvCxnSpPr>
              <a:stCxn id="63536" idx="0"/>
              <a:endCxn id="63533" idx="4"/>
            </p:cNvCxnSpPr>
            <p:nvPr/>
          </p:nvCxnSpPr>
          <p:spPr bwMode="auto">
            <a:xfrm rot="16200000" flipH="1">
              <a:off x="4641062" y="5247536"/>
              <a:ext cx="895390" cy="15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526" name="文字方塊 18"/>
            <p:cNvSpPr txBox="1"/>
            <p:nvPr/>
          </p:nvSpPr>
          <p:spPr>
            <a:xfrm>
              <a:off x="3581400" y="5562600"/>
              <a:ext cx="312906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TW" altLang="en-US" sz="2000" i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61" name="直線接點 60"/>
            <p:cNvCxnSpPr>
              <a:stCxn id="63542" idx="4"/>
              <a:endCxn id="63530" idx="4"/>
            </p:cNvCxnSpPr>
            <p:nvPr/>
          </p:nvCxnSpPr>
          <p:spPr bwMode="auto">
            <a:xfrm rot="5400000">
              <a:off x="3450418" y="5352316"/>
              <a:ext cx="838238" cy="15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528" name="Oval 5"/>
            <p:cNvSpPr/>
            <p:nvPr/>
          </p:nvSpPr>
          <p:spPr>
            <a:xfrm>
              <a:off x="4419600" y="6096000"/>
              <a:ext cx="119340" cy="13283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0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63529" name="文字方塊 4"/>
            <p:cNvSpPr txBox="1"/>
            <p:nvPr/>
          </p:nvSpPr>
          <p:spPr>
            <a:xfrm>
              <a:off x="4191010" y="6019847"/>
              <a:ext cx="312906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TW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TW" altLang="en-US" sz="2000" i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3530" name="Oval 5"/>
            <p:cNvSpPr/>
            <p:nvPr/>
          </p:nvSpPr>
          <p:spPr>
            <a:xfrm>
              <a:off x="3810000" y="5638800"/>
              <a:ext cx="119340" cy="13283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0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63531" name="文字方塊 6"/>
            <p:cNvSpPr txBox="1"/>
            <p:nvPr/>
          </p:nvSpPr>
          <p:spPr>
            <a:xfrm>
              <a:off x="5105400" y="5486400"/>
              <a:ext cx="29848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TW" altLang="en-US" sz="2000" i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48" name="直線接點 47"/>
            <p:cNvCxnSpPr>
              <a:stCxn id="63530" idx="5"/>
              <a:endCxn id="63528" idx="6"/>
            </p:cNvCxnSpPr>
            <p:nvPr/>
          </p:nvCxnSpPr>
          <p:spPr bwMode="auto">
            <a:xfrm rot="16200000" flipH="1">
              <a:off x="4019552" y="5643644"/>
              <a:ext cx="411180" cy="62707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533" name="Oval 5"/>
            <p:cNvSpPr/>
            <p:nvPr/>
          </p:nvSpPr>
          <p:spPr>
            <a:xfrm>
              <a:off x="5029200" y="5562600"/>
              <a:ext cx="119340" cy="13283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0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63534" name="文字方塊 9"/>
            <p:cNvSpPr txBox="1"/>
            <p:nvPr/>
          </p:nvSpPr>
          <p:spPr>
            <a:xfrm>
              <a:off x="3581400" y="4572000"/>
              <a:ext cx="312906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TW" altLang="en-US" sz="2000" i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51" name="直線接點 50"/>
            <p:cNvCxnSpPr>
              <a:stCxn id="63533" idx="3"/>
              <a:endCxn id="63528" idx="7"/>
            </p:cNvCxnSpPr>
            <p:nvPr/>
          </p:nvCxnSpPr>
          <p:spPr bwMode="auto">
            <a:xfrm rot="5400000">
              <a:off x="4564074" y="5632529"/>
              <a:ext cx="439757" cy="5254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536" name="Oval 5"/>
            <p:cNvSpPr/>
            <p:nvPr/>
          </p:nvSpPr>
          <p:spPr>
            <a:xfrm>
              <a:off x="5029200" y="4800600"/>
              <a:ext cx="119340" cy="13283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0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63537" name="文字方塊 12"/>
            <p:cNvSpPr txBox="1"/>
            <p:nvPr/>
          </p:nvSpPr>
          <p:spPr>
            <a:xfrm>
              <a:off x="5105400" y="4648200"/>
              <a:ext cx="29848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TW" altLang="en-US" sz="2000" i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54" name="直線接點 53"/>
            <p:cNvCxnSpPr>
              <a:stCxn id="63536" idx="3"/>
              <a:endCxn id="63530" idx="7"/>
            </p:cNvCxnSpPr>
            <p:nvPr/>
          </p:nvCxnSpPr>
          <p:spPr bwMode="auto">
            <a:xfrm rot="5400000">
              <a:off x="4106861" y="4718097"/>
              <a:ext cx="744570" cy="11350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539" name="Oval 5"/>
            <p:cNvSpPr/>
            <p:nvPr/>
          </p:nvSpPr>
          <p:spPr>
            <a:xfrm>
              <a:off x="4419600" y="4267200"/>
              <a:ext cx="119340" cy="13283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0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63540" name="文字方塊 15"/>
            <p:cNvSpPr txBox="1"/>
            <p:nvPr/>
          </p:nvSpPr>
          <p:spPr>
            <a:xfrm>
              <a:off x="4191000" y="4038600"/>
              <a:ext cx="255198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TW" altLang="en-US" sz="2000" i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57" name="直線接點 56"/>
            <p:cNvCxnSpPr>
              <a:stCxn id="63539" idx="5"/>
              <a:endCxn id="63536" idx="1"/>
            </p:cNvCxnSpPr>
            <p:nvPr/>
          </p:nvCxnSpPr>
          <p:spPr bwMode="auto">
            <a:xfrm rot="16200000" flipH="1">
              <a:off x="4564074" y="4337071"/>
              <a:ext cx="439757" cy="5254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542" name="Oval 5"/>
            <p:cNvSpPr/>
            <p:nvPr/>
          </p:nvSpPr>
          <p:spPr>
            <a:xfrm>
              <a:off x="3810000" y="4800600"/>
              <a:ext cx="119340" cy="13283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000" i="1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84" name="直線接點 83"/>
            <p:cNvCxnSpPr>
              <a:stCxn id="63533" idx="2"/>
              <a:endCxn id="63542" idx="5"/>
            </p:cNvCxnSpPr>
            <p:nvPr/>
          </p:nvCxnSpPr>
          <p:spPr bwMode="auto">
            <a:xfrm rot="10800000">
              <a:off x="3911605" y="4913352"/>
              <a:ext cx="1117618" cy="7159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>
              <a:stCxn id="63539" idx="3"/>
              <a:endCxn id="63542" idx="7"/>
            </p:cNvCxnSpPr>
            <p:nvPr/>
          </p:nvCxnSpPr>
          <p:spPr bwMode="auto">
            <a:xfrm rot="5400000">
              <a:off x="3954464" y="4337071"/>
              <a:ext cx="439757" cy="5254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群組 139"/>
          <p:cNvGrpSpPr/>
          <p:nvPr/>
        </p:nvGrpSpPr>
        <p:grpSpPr>
          <a:xfrm>
            <a:off x="6400800" y="3886200"/>
            <a:ext cx="1912938" cy="2457450"/>
            <a:chOff x="6400800" y="3962400"/>
            <a:chExt cx="1913106" cy="2457559"/>
          </a:xfrm>
        </p:grpSpPr>
        <p:sp>
          <p:nvSpPr>
            <p:cNvPr id="63502" name="Oval 5"/>
            <p:cNvSpPr/>
            <p:nvPr/>
          </p:nvSpPr>
          <p:spPr>
            <a:xfrm>
              <a:off x="7315200" y="6019800"/>
              <a:ext cx="119340" cy="13283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0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63503" name="文字方塊 4"/>
            <p:cNvSpPr txBox="1"/>
            <p:nvPr/>
          </p:nvSpPr>
          <p:spPr>
            <a:xfrm>
              <a:off x="7162800" y="6019849"/>
              <a:ext cx="312906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TW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TW" altLang="en-US" sz="2000" i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3504" name="Oval 5"/>
            <p:cNvSpPr/>
            <p:nvPr/>
          </p:nvSpPr>
          <p:spPr>
            <a:xfrm>
              <a:off x="6705600" y="5486400"/>
              <a:ext cx="119340" cy="13283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0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63505" name="文字方塊 6"/>
            <p:cNvSpPr txBox="1"/>
            <p:nvPr/>
          </p:nvSpPr>
          <p:spPr>
            <a:xfrm>
              <a:off x="8001000" y="5334000"/>
              <a:ext cx="312906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TW" altLang="en-US" sz="2000" i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11" name="直線接點 110"/>
            <p:cNvCxnSpPr>
              <a:stCxn id="63504" idx="5"/>
              <a:endCxn id="63502" idx="6"/>
            </p:cNvCxnSpPr>
            <p:nvPr/>
          </p:nvCxnSpPr>
          <p:spPr bwMode="auto">
            <a:xfrm rot="16200000" flipH="1">
              <a:off x="6877103" y="5529318"/>
              <a:ext cx="487384" cy="6271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507" name="Oval 5"/>
            <p:cNvSpPr/>
            <p:nvPr/>
          </p:nvSpPr>
          <p:spPr>
            <a:xfrm>
              <a:off x="7924800" y="5486400"/>
              <a:ext cx="119340" cy="13283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0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63508" name="文字方塊 9"/>
            <p:cNvSpPr txBox="1"/>
            <p:nvPr/>
          </p:nvSpPr>
          <p:spPr>
            <a:xfrm>
              <a:off x="7391400" y="5334000"/>
              <a:ext cx="29848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TW" altLang="en-US" sz="2000" i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14" name="直線接點 113"/>
            <p:cNvCxnSpPr>
              <a:stCxn id="63507" idx="3"/>
            </p:cNvCxnSpPr>
            <p:nvPr/>
          </p:nvCxnSpPr>
          <p:spPr bwMode="auto">
            <a:xfrm rot="5400000">
              <a:off x="7418488" y="5572184"/>
              <a:ext cx="496909" cy="5509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510" name="Oval 5"/>
            <p:cNvSpPr/>
            <p:nvPr/>
          </p:nvSpPr>
          <p:spPr>
            <a:xfrm>
              <a:off x="7924800" y="4724400"/>
              <a:ext cx="119340" cy="13283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0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63511" name="文字方塊 12"/>
            <p:cNvSpPr txBox="1"/>
            <p:nvPr/>
          </p:nvSpPr>
          <p:spPr>
            <a:xfrm>
              <a:off x="8001000" y="4572000"/>
              <a:ext cx="312906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TW" altLang="en-US" sz="2000" i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3512" name="Oval 5"/>
            <p:cNvSpPr/>
            <p:nvPr/>
          </p:nvSpPr>
          <p:spPr>
            <a:xfrm>
              <a:off x="7315200" y="4191000"/>
              <a:ext cx="119340" cy="13283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0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63513" name="文字方塊 15"/>
            <p:cNvSpPr txBox="1"/>
            <p:nvPr/>
          </p:nvSpPr>
          <p:spPr>
            <a:xfrm>
              <a:off x="7086600" y="3962400"/>
              <a:ext cx="312906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TW" altLang="en-US" sz="2000" i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20" name="直線接點 119"/>
            <p:cNvCxnSpPr>
              <a:stCxn id="63512" idx="5"/>
              <a:endCxn id="63510" idx="1"/>
            </p:cNvCxnSpPr>
            <p:nvPr/>
          </p:nvCxnSpPr>
          <p:spPr bwMode="auto">
            <a:xfrm rot="16200000" flipH="1">
              <a:off x="7459766" y="4260852"/>
              <a:ext cx="439757" cy="52550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515" name="文字方塊 18"/>
            <p:cNvSpPr txBox="1"/>
            <p:nvPr/>
          </p:nvSpPr>
          <p:spPr>
            <a:xfrm>
              <a:off x="6400800" y="5334000"/>
              <a:ext cx="312906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TW" altLang="en-US" sz="2000" i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22" name="直線接點 121"/>
            <p:cNvCxnSpPr>
              <a:endCxn id="63504" idx="0"/>
            </p:cNvCxnSpPr>
            <p:nvPr/>
          </p:nvCxnSpPr>
          <p:spPr bwMode="auto">
            <a:xfrm rot="5400000">
              <a:off x="6431775" y="5134821"/>
              <a:ext cx="685830" cy="1746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517" name="Oval 5"/>
            <p:cNvSpPr/>
            <p:nvPr/>
          </p:nvSpPr>
          <p:spPr>
            <a:xfrm>
              <a:off x="6705600" y="4724400"/>
              <a:ext cx="119340" cy="13283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000" i="1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124" name="直線接點 123"/>
            <p:cNvCxnSpPr>
              <a:stCxn id="63502" idx="0"/>
              <a:endCxn id="63512" idx="4"/>
            </p:cNvCxnSpPr>
            <p:nvPr/>
          </p:nvCxnSpPr>
          <p:spPr bwMode="auto">
            <a:xfrm rot="5400000" flipH="1" flipV="1">
              <a:off x="6527055" y="5171335"/>
              <a:ext cx="1695525" cy="15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/>
            <p:cNvCxnSpPr>
              <a:endCxn id="63507" idx="0"/>
            </p:cNvCxnSpPr>
            <p:nvPr/>
          </p:nvCxnSpPr>
          <p:spPr bwMode="auto">
            <a:xfrm rot="5400000">
              <a:off x="7649494" y="5134821"/>
              <a:ext cx="685830" cy="1746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/>
            <p:cNvCxnSpPr>
              <a:stCxn id="63512" idx="3"/>
              <a:endCxn id="63517" idx="7"/>
            </p:cNvCxnSpPr>
            <p:nvPr/>
          </p:nvCxnSpPr>
          <p:spPr bwMode="auto">
            <a:xfrm rot="5400000">
              <a:off x="6850112" y="4260852"/>
              <a:ext cx="439757" cy="52550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521" name="Oval 5"/>
            <p:cNvSpPr/>
            <p:nvPr/>
          </p:nvSpPr>
          <p:spPr>
            <a:xfrm>
              <a:off x="7315200" y="4724400"/>
              <a:ext cx="119340" cy="13283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0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63522" name="Oval 5"/>
            <p:cNvSpPr/>
            <p:nvPr/>
          </p:nvSpPr>
          <p:spPr>
            <a:xfrm>
              <a:off x="7315200" y="5486400"/>
              <a:ext cx="119340" cy="13283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0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63523" name="文字方塊 9"/>
            <p:cNvSpPr txBox="1"/>
            <p:nvPr/>
          </p:nvSpPr>
          <p:spPr>
            <a:xfrm>
              <a:off x="6400800" y="4572000"/>
              <a:ext cx="29848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TW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TW" altLang="en-US" sz="2000" i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3524" name="文字方塊 12"/>
            <p:cNvSpPr txBox="1"/>
            <p:nvPr/>
          </p:nvSpPr>
          <p:spPr>
            <a:xfrm>
              <a:off x="7391400" y="4572000"/>
              <a:ext cx="255198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TW" altLang="en-US" sz="2000" i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41" name="文字方塊 140"/>
          <p:cNvSpPr txBox="1"/>
          <p:nvPr/>
        </p:nvSpPr>
        <p:spPr>
          <a:xfrm>
            <a:off x="1905000" y="6248400"/>
            <a:ext cx="66357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yes</a:t>
            </a:r>
            <a:endParaRPr lang="zh-TW" altLang="en-US" sz="2400" dirty="0">
              <a:latin typeface="Arial" panose="020B0604020202020204" pitchFamily="34" charset="0"/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7620000" y="6172200"/>
            <a:ext cx="66357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yes</a:t>
            </a:r>
            <a:endParaRPr lang="zh-TW" altLang="en-US" sz="2400" dirty="0">
              <a:latin typeface="Arial" panose="020B0604020202020204" pitchFamily="34" charset="0"/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3276600" y="6172200"/>
            <a:ext cx="29400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(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400" dirty="0">
                <a:latin typeface="Arial" panose="020B0604020202020204" pitchFamily="34" charset="0"/>
              </a:rPr>
              <a:t>) </a:t>
            </a:r>
            <a:r>
              <a:rPr lang="zh-TW" altLang="en-US" sz="2400" dirty="0">
                <a:latin typeface="Arial" panose="020B0604020202020204" pitchFamily="34" charset="0"/>
              </a:rPr>
              <a:t>没有</a:t>
            </a:r>
            <a:r>
              <a:rPr lang="en-US" altLang="zh-TW" sz="2400" dirty="0">
                <a:latin typeface="Arial" panose="020B0604020202020204" pitchFamily="34" charset="0"/>
              </a:rPr>
              <a:t>l.u.b. </a:t>
            </a:r>
            <a:r>
              <a:rPr lang="en-US" altLang="zh-TW" sz="2400" dirty="0">
                <a:latin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altLang="zh-TW" sz="2400" dirty="0">
                <a:latin typeface="Arial" panose="020B0604020202020204" pitchFamily="34" charset="0"/>
              </a:rPr>
              <a:t>no</a:t>
            </a:r>
            <a:endParaRPr lang="zh-TW" altLang="en-US" sz="2400" dirty="0">
              <a:latin typeface="Arial" panose="020B0604020202020204" pitchFamily="34" charset="0"/>
            </a:endParaRPr>
          </a:p>
        </p:txBody>
      </p:sp>
      <p:sp>
        <p:nvSpPr>
          <p:cNvPr id="75" name="Oval 5"/>
          <p:cNvSpPr/>
          <p:nvPr/>
        </p:nvSpPr>
        <p:spPr>
          <a:xfrm>
            <a:off x="3810000" y="5410200"/>
            <a:ext cx="119063" cy="13335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TW" altLang="en-US" sz="2000" i="1" dirty="0">
              <a:latin typeface="Times New Roman" panose="02020603050405020304" pitchFamily="18" charset="0"/>
            </a:endParaRPr>
          </a:p>
        </p:txBody>
      </p:sp>
      <p:sp>
        <p:nvSpPr>
          <p:cNvPr id="76" name="Oval 5"/>
          <p:cNvSpPr/>
          <p:nvPr/>
        </p:nvSpPr>
        <p:spPr>
          <a:xfrm>
            <a:off x="5029200" y="5334000"/>
            <a:ext cx="119063" cy="13335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TW" altLang="en-US" sz="2000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41" grpId="0"/>
      <p:bldP spid="14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投影片編號版面配置區 1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64515" name="Text Box 5"/>
          <p:cNvSpPr txBox="1"/>
          <p:nvPr/>
        </p:nvSpPr>
        <p:spPr>
          <a:xfrm>
            <a:off x="228600" y="609600"/>
            <a:ext cx="8686800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Example 22.</a:t>
            </a:r>
            <a:r>
              <a:rPr lang="en-US" altLang="zh-TW" sz="2800" dirty="0">
                <a:latin typeface="Arial" panose="020B0604020202020204" pitchFamily="34" charset="0"/>
              </a:rPr>
              <a:t> </a:t>
            </a:r>
            <a:endParaRPr lang="en-US" altLang="zh-TW" sz="2800" dirty="0">
              <a:latin typeface="Arial" panose="020B0604020202020204" pitchFamily="34" charset="0"/>
            </a:endParaRPr>
          </a:p>
          <a:p>
            <a:r>
              <a:rPr lang="en-US" altLang="zh-TW" sz="2800" dirty="0">
                <a:latin typeface="Arial" panose="020B0604020202020204" pitchFamily="34" charset="0"/>
              </a:rPr>
              <a:t>    Is the poset (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sz="2800" baseline="30000" dirty="0">
                <a:latin typeface="Arial" panose="020B0604020202020204" pitchFamily="34" charset="0"/>
              </a:rPr>
              <a:t>+</a:t>
            </a:r>
            <a:r>
              <a:rPr lang="en-US" altLang="zh-TW" sz="2800" dirty="0">
                <a:latin typeface="Arial" panose="020B0604020202020204" pitchFamily="34" charset="0"/>
              </a:rPr>
              <a:t>, |) a lattice?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  <p:sp>
        <p:nvSpPr>
          <p:cNvPr id="64516" name="Text Box 7"/>
          <p:cNvSpPr txBox="1"/>
          <p:nvPr/>
        </p:nvSpPr>
        <p:spPr>
          <a:xfrm>
            <a:off x="304800" y="1600200"/>
            <a:ext cx="10525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Sol :</a:t>
            </a:r>
            <a:r>
              <a:rPr lang="en-US" altLang="zh-TW" sz="2800" dirty="0">
                <a:latin typeface="Arial" panose="020B0604020202020204" pitchFamily="34" charset="0"/>
              </a:rPr>
              <a:t> 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  <p:sp>
        <p:nvSpPr>
          <p:cNvPr id="5" name="Text Box 5"/>
          <p:cNvSpPr txBox="1"/>
          <p:nvPr/>
        </p:nvSpPr>
        <p:spPr>
          <a:xfrm>
            <a:off x="1447800" y="1600200"/>
            <a:ext cx="7162800" cy="1816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sz="2800" dirty="0">
                <a:latin typeface="Arial" panose="020B0604020202020204" pitchFamily="34" charset="0"/>
              </a:rPr>
              <a:t>For any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Arial" panose="020B0604020202020204" pitchFamily="34" charset="0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sz="2800" baseline="30000" dirty="0">
                <a:latin typeface="Arial" panose="020B0604020202020204" pitchFamily="34" charset="0"/>
              </a:rPr>
              <a:t>+</a:t>
            </a:r>
            <a:r>
              <a:rPr lang="en-US" altLang="zh-TW" sz="2800" dirty="0">
                <a:latin typeface="Arial" panose="020B0604020202020204" pitchFamily="34" charset="0"/>
              </a:rPr>
              <a:t>, </a:t>
            </a:r>
            <a:br>
              <a:rPr lang="en-US" altLang="zh-TW" sz="2800" dirty="0">
                <a:latin typeface="Arial" panose="020B0604020202020204" pitchFamily="34" charset="0"/>
              </a:rPr>
            </a:b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2800" dirty="0">
                <a:latin typeface="Arial" panose="020B0604020202020204" pitchFamily="34" charset="0"/>
              </a:rPr>
              <a:t> is the greatest lower bound of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en-US" altLang="zh-TW" sz="2800" dirty="0">
                <a:latin typeface="Arial" panose="020B0604020202020204" pitchFamily="34" charset="0"/>
              </a:rPr>
              <a:t>.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lcm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2800" dirty="0">
                <a:latin typeface="Arial" panose="020B0604020202020204" pitchFamily="34" charset="0"/>
              </a:rPr>
              <a:t> is the least upper bound of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en-US" altLang="zh-TW" sz="2800" dirty="0">
                <a:latin typeface="Arial" panose="020B0604020202020204" pitchFamily="34" charset="0"/>
              </a:rPr>
              <a:t>.   </a:t>
            </a:r>
            <a:endParaRPr lang="en-US" altLang="zh-TW" sz="2800" dirty="0">
              <a:latin typeface="Arial" panose="020B0604020202020204" pitchFamily="34" charset="0"/>
            </a:endParaRPr>
          </a:p>
          <a:p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 Yes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28600" y="3505200"/>
            <a:ext cx="8686800" cy="1384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Example 23.</a:t>
            </a:r>
            <a:r>
              <a:rPr lang="en-US" altLang="zh-TW" sz="2800" dirty="0">
                <a:latin typeface="Arial" panose="020B0604020202020204" pitchFamily="34" charset="0"/>
              </a:rPr>
              <a:t> </a:t>
            </a:r>
            <a:endParaRPr lang="en-US" altLang="zh-TW" sz="2800" dirty="0">
              <a:latin typeface="Arial" panose="020B0604020202020204" pitchFamily="34" charset="0"/>
            </a:endParaRPr>
          </a:p>
          <a:p>
            <a:r>
              <a:rPr lang="en-US" altLang="zh-TW" sz="2800" dirty="0">
                <a:latin typeface="Arial" panose="020B0604020202020204" pitchFamily="34" charset="0"/>
              </a:rPr>
              <a:t>    Determine whether the posets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({1, 2, 3, 4, 5}, |) </a:t>
            </a:r>
            <a:r>
              <a:rPr lang="en-US" altLang="zh-TW" sz="2800" dirty="0">
                <a:latin typeface="Arial" panose="020B0604020202020204" pitchFamily="34" charset="0"/>
              </a:rPr>
              <a:t>and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({1, 2, 4, 8, 16}, |) </a:t>
            </a:r>
            <a:r>
              <a:rPr lang="en-US" altLang="zh-TW" sz="2800" dirty="0">
                <a:latin typeface="Arial" panose="020B0604020202020204" pitchFamily="34" charset="0"/>
              </a:rPr>
              <a:t>are lattices.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  <p:sp>
        <p:nvSpPr>
          <p:cNvPr id="7" name="Text Box 7"/>
          <p:cNvSpPr txBox="1"/>
          <p:nvPr/>
        </p:nvSpPr>
        <p:spPr>
          <a:xfrm>
            <a:off x="304800" y="4953000"/>
            <a:ext cx="10525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Sol :</a:t>
            </a:r>
            <a:r>
              <a:rPr lang="en-US" altLang="zh-TW" sz="2800" dirty="0">
                <a:latin typeface="Arial" panose="020B0604020202020204" pitchFamily="34" charset="0"/>
              </a:rPr>
              <a:t> 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  <p:sp>
        <p:nvSpPr>
          <p:cNvPr id="8" name="Text Box 5"/>
          <p:cNvSpPr txBox="1"/>
          <p:nvPr/>
        </p:nvSpPr>
        <p:spPr>
          <a:xfrm>
            <a:off x="1219200" y="5181600"/>
            <a:ext cx="76200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sz="2800" dirty="0">
                <a:latin typeface="Arial" panose="020B0604020202020204" pitchFamily="34" charset="0"/>
              </a:rPr>
              <a:t>In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({1, 2, 3, 4, 5}, |)</a:t>
            </a:r>
            <a:r>
              <a:rPr lang="en-US" altLang="zh-TW" sz="2800" dirty="0">
                <a:latin typeface="Arial" panose="020B0604020202020204" pitchFamily="34" charset="0"/>
              </a:rPr>
              <a:t>,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800" dirty="0">
                <a:latin typeface="Arial" panose="020B0604020202020204" pitchFamily="34" charset="0"/>
              </a:rPr>
              <a:t> and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2800" dirty="0">
                <a:latin typeface="Arial" panose="020B0604020202020204" pitchFamily="34" charset="0"/>
              </a:rPr>
              <a:t> has no l.u.b.  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 No.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  <p:sp>
        <p:nvSpPr>
          <p:cNvPr id="9" name="Text Box 5"/>
          <p:cNvSpPr txBox="1"/>
          <p:nvPr/>
        </p:nvSpPr>
        <p:spPr>
          <a:xfrm>
            <a:off x="381000" y="5715000"/>
            <a:ext cx="7620000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sz="2800" dirty="0">
                <a:latin typeface="Arial" panose="020B0604020202020204" pitchFamily="34" charset="0"/>
              </a:rPr>
              <a:t>In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({1, 2, 4, 8, 16}, |)</a:t>
            </a:r>
            <a:r>
              <a:rPr lang="en-US" altLang="zh-TW" sz="2800" dirty="0">
                <a:latin typeface="Arial" panose="020B0604020202020204" pitchFamily="34" charset="0"/>
              </a:rPr>
              <a:t>, </a:t>
            </a:r>
            <a:br>
              <a:rPr lang="en-US" altLang="zh-TW" sz="2800" dirty="0">
                <a:latin typeface="Arial" panose="020B0604020202020204" pitchFamily="34" charset="0"/>
              </a:rPr>
            </a:br>
            <a:r>
              <a:rPr lang="en-US" altLang="zh-TW" sz="2800" dirty="0">
                <a:latin typeface="Arial" panose="020B0604020202020204" pitchFamily="34" charset="0"/>
              </a:rPr>
              <a:t>any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Arial" panose="020B0604020202020204" pitchFamily="34" charset="0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TW" sz="2800" dirty="0">
                <a:latin typeface="Arial" panose="020B0604020202020204" pitchFamily="34" charset="0"/>
              </a:rPr>
              <a:t>has l.u.b. and g.l.b. 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 Yes.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477000" y="6248400"/>
            <a:ext cx="1879600" cy="46196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Exercise: 43</a:t>
            </a:r>
            <a:endParaRPr lang="zh-TW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charRg st="0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charRg st="0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10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charRg st="110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charRg st="110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charRg st="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charRg st="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投影片編號版面配置區 1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65539" name="Text Box 5"/>
          <p:cNvSpPr txBox="1"/>
          <p:nvPr/>
        </p:nvSpPr>
        <p:spPr>
          <a:xfrm>
            <a:off x="228600" y="609600"/>
            <a:ext cx="8686800" cy="22463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sz="2800" b="1" u="sng" dirty="0">
                <a:solidFill>
                  <a:srgbClr val="008000"/>
                </a:solidFill>
                <a:latin typeface="Arial" panose="020B0604020202020204" pitchFamily="34" charset="0"/>
              </a:rPr>
              <a:t>Topological Sorting</a:t>
            </a:r>
            <a:endParaRPr lang="en-US" altLang="zh-TW" sz="2800" u="sng" dirty="0">
              <a:latin typeface="Arial" panose="020B0604020202020204" pitchFamily="34" charset="0"/>
            </a:endParaRPr>
          </a:p>
          <a:p>
            <a:r>
              <a:rPr lang="en-US" altLang="zh-TW" sz="2800" dirty="0">
                <a:latin typeface="Arial" panose="020B0604020202020204" pitchFamily="34" charset="0"/>
              </a:rPr>
              <a:t>    Suppose that a project is made up of 20 different tasks. Some tasks can be completed only after others have been finished. How can an order be found for these tasks?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28600" y="2895600"/>
            <a:ext cx="8686800" cy="224631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Def.</a:t>
            </a:r>
            <a:r>
              <a:rPr lang="en-US" altLang="zh-TW" sz="2800" dirty="0">
                <a:latin typeface="Arial" panose="020B0604020202020204" pitchFamily="34" charset="0"/>
              </a:rPr>
              <a:t> </a:t>
            </a:r>
            <a:endParaRPr lang="en-US" altLang="zh-TW" sz="2800" dirty="0">
              <a:latin typeface="Arial" panose="020B0604020202020204" pitchFamily="34" charset="0"/>
            </a:endParaRPr>
          </a:p>
          <a:p>
            <a:r>
              <a:rPr lang="en-US" altLang="zh-TW" sz="2800" dirty="0">
                <a:latin typeface="Arial" panose="020B0604020202020204" pitchFamily="34" charset="0"/>
              </a:rPr>
              <a:t>    A total ordering       is said to be </a:t>
            </a:r>
            <a:r>
              <a:rPr lang="en-US" altLang="zh-TW" sz="2800" dirty="0">
                <a:solidFill>
                  <a:srgbClr val="3333CC"/>
                </a:solidFill>
                <a:latin typeface="Arial" panose="020B0604020202020204" pitchFamily="34" charset="0"/>
              </a:rPr>
              <a:t>compatible </a:t>
            </a:r>
            <a:r>
              <a:rPr lang="en-US" altLang="zh-TW" sz="2400" dirty="0">
                <a:solidFill>
                  <a:srgbClr val="3333CC"/>
                </a:solidFill>
                <a:latin typeface="Arial" panose="020B0604020202020204" pitchFamily="34" charset="0"/>
              </a:rPr>
              <a:t>(</a:t>
            </a:r>
            <a:r>
              <a:rPr lang="zh-TW" altLang="en-US" sz="2400" dirty="0">
                <a:solidFill>
                  <a:srgbClr val="3333CC"/>
                </a:solidFill>
                <a:latin typeface="Arial" panose="020B0604020202020204" pitchFamily="34" charset="0"/>
              </a:rPr>
              <a:t>相容</a:t>
            </a:r>
            <a:r>
              <a:rPr lang="en-US" altLang="zh-TW" sz="2400" dirty="0">
                <a:solidFill>
                  <a:srgbClr val="3333CC"/>
                </a:solidFill>
                <a:latin typeface="Arial" panose="020B0604020202020204" pitchFamily="34" charset="0"/>
              </a:rPr>
              <a:t>)</a:t>
            </a:r>
            <a:r>
              <a:rPr lang="en-US" altLang="zh-TW" sz="2400" dirty="0">
                <a:latin typeface="Arial" panose="020B0604020202020204" pitchFamily="34" charset="0"/>
              </a:rPr>
              <a:t> </a:t>
            </a:r>
            <a:r>
              <a:rPr lang="en-US" altLang="zh-TW" sz="2800" dirty="0">
                <a:latin typeface="Arial" panose="020B0604020202020204" pitchFamily="34" charset="0"/>
              </a:rPr>
              <a:t>with the partial ordering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TW" sz="2800" dirty="0">
                <a:latin typeface="Arial" panose="020B0604020202020204" pitchFamily="34" charset="0"/>
              </a:rPr>
              <a:t>if 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Arial" panose="020B0604020202020204" pitchFamily="34" charset="0"/>
              </a:rPr>
              <a:t>     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800" dirty="0">
                <a:latin typeface="Arial" panose="020B0604020202020204" pitchFamily="34" charset="0"/>
              </a:rPr>
              <a:t> whenever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</a:t>
            </a:r>
            <a:r>
              <a:rPr lang="en-US" altLang="zh-TW" sz="2800" dirty="0">
                <a:latin typeface="Arial" panose="020B0604020202020204" pitchFamily="34" charset="0"/>
              </a:rPr>
              <a:t>.</a:t>
            </a:r>
            <a:endParaRPr lang="en-US" altLang="zh-TW" sz="2800" dirty="0">
              <a:latin typeface="Arial" panose="020B0604020202020204" pitchFamily="34" charset="0"/>
            </a:endParaRPr>
          </a:p>
          <a:p>
            <a:r>
              <a:rPr lang="en-US" altLang="zh-TW" sz="2800" dirty="0">
                <a:latin typeface="Arial" panose="020B0604020202020204" pitchFamily="34" charset="0"/>
              </a:rPr>
              <a:t>Constructing a compatible total ordering from a partial ordering is called </a:t>
            </a:r>
            <a:r>
              <a:rPr lang="en-US" altLang="zh-TW" sz="2800" dirty="0">
                <a:solidFill>
                  <a:srgbClr val="3333CC"/>
                </a:solidFill>
                <a:latin typeface="Arial" panose="020B0604020202020204" pitchFamily="34" charset="0"/>
              </a:rPr>
              <a:t>topological sorting</a:t>
            </a:r>
            <a:r>
              <a:rPr lang="en-US" altLang="zh-TW" sz="2800" dirty="0">
                <a:latin typeface="Arial" panose="020B0604020202020204" pitchFamily="34" charset="0"/>
              </a:rPr>
              <a:t>.   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3132138" y="3394075"/>
            <a:ext cx="449262" cy="415925"/>
            <a:chOff x="2038" y="2064"/>
            <a:chExt cx="283" cy="262"/>
          </a:xfrm>
        </p:grpSpPr>
        <p:grpSp>
          <p:nvGrpSpPr>
            <p:cNvPr id="65553" name="Group 15"/>
            <p:cNvGrpSpPr/>
            <p:nvPr/>
          </p:nvGrpSpPr>
          <p:grpSpPr>
            <a:xfrm>
              <a:off x="2038" y="2069"/>
              <a:ext cx="262" cy="257"/>
              <a:chOff x="2038" y="2069"/>
              <a:chExt cx="262" cy="257"/>
            </a:xfrm>
          </p:grpSpPr>
          <p:graphicFrame>
            <p:nvGraphicFramePr>
              <p:cNvPr id="65555" name="Object 6"/>
              <p:cNvGraphicFramePr>
                <a:graphicFrameLocks noChangeAspect="1"/>
              </p:cNvGraphicFramePr>
              <p:nvPr/>
            </p:nvGraphicFramePr>
            <p:xfrm>
              <a:off x="2064" y="2090"/>
              <a:ext cx="236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2" name="" r:id="rId1" imgW="139700" imgH="139700" progId="Equation.3">
                      <p:embed/>
                    </p:oleObj>
                  </mc:Choice>
                  <mc:Fallback>
                    <p:oleObj name="" r:id="rId1" imgW="139700" imgH="139700" progId="Equation.3">
                      <p:embed/>
                      <p:pic>
                        <p:nvPicPr>
                          <p:cNvPr id="0" name="图片 3161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2064" y="2090"/>
                            <a:ext cx="236" cy="2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5556" name="Rectangle 17"/>
              <p:cNvSpPr/>
              <p:nvPr/>
            </p:nvSpPr>
            <p:spPr>
              <a:xfrm>
                <a:off x="2038" y="2069"/>
                <a:ext cx="240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endParaRPr lang="zh-TW" altLang="en-US" dirty="0">
                  <a:latin typeface="Arial" panose="020B0604020202020204" pitchFamily="34" charset="0"/>
                </a:endParaRPr>
              </a:p>
            </p:txBody>
          </p:sp>
        </p:grpSp>
        <p:graphicFrame>
          <p:nvGraphicFramePr>
            <p:cNvPr id="65554" name="Object 7"/>
            <p:cNvGraphicFramePr>
              <a:graphicFrameLocks noChangeAspect="1"/>
            </p:cNvGraphicFramePr>
            <p:nvPr/>
          </p:nvGraphicFramePr>
          <p:xfrm>
            <a:off x="2085" y="2064"/>
            <a:ext cx="236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" r:id="rId3" imgW="139700" imgH="139700" progId="Equation.3">
                    <p:embed/>
                  </p:oleObj>
                </mc:Choice>
                <mc:Fallback>
                  <p:oleObj name="" r:id="rId3" imgW="139700" imgH="139700" progId="Equation.3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085" y="2064"/>
                          <a:ext cx="236" cy="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4"/>
          <p:cNvGrpSpPr/>
          <p:nvPr/>
        </p:nvGrpSpPr>
        <p:grpSpPr>
          <a:xfrm>
            <a:off x="5037138" y="3810000"/>
            <a:ext cx="449262" cy="415925"/>
            <a:chOff x="2038" y="2064"/>
            <a:chExt cx="283" cy="262"/>
          </a:xfrm>
        </p:grpSpPr>
        <p:grpSp>
          <p:nvGrpSpPr>
            <p:cNvPr id="65549" name="Group 15"/>
            <p:cNvGrpSpPr/>
            <p:nvPr/>
          </p:nvGrpSpPr>
          <p:grpSpPr>
            <a:xfrm>
              <a:off x="2038" y="2069"/>
              <a:ext cx="262" cy="257"/>
              <a:chOff x="2038" y="2069"/>
              <a:chExt cx="262" cy="257"/>
            </a:xfrm>
          </p:grpSpPr>
          <p:graphicFrame>
            <p:nvGraphicFramePr>
              <p:cNvPr id="65551" name="Object 5"/>
              <p:cNvGraphicFramePr>
                <a:graphicFrameLocks noChangeAspect="1"/>
              </p:cNvGraphicFramePr>
              <p:nvPr/>
            </p:nvGraphicFramePr>
            <p:xfrm>
              <a:off x="2064" y="2090"/>
              <a:ext cx="236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0" name="" r:id="rId4" imgW="139700" imgH="139700" progId="Equation.3">
                      <p:embed/>
                    </p:oleObj>
                  </mc:Choice>
                  <mc:Fallback>
                    <p:oleObj name="" r:id="rId4" imgW="139700" imgH="139700" progId="Equation.3">
                      <p:embed/>
                      <p:pic>
                        <p:nvPicPr>
                          <p:cNvPr id="0" name="图片 3159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2064" y="2090"/>
                            <a:ext cx="236" cy="2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5552" name="Rectangle 17"/>
              <p:cNvSpPr/>
              <p:nvPr/>
            </p:nvSpPr>
            <p:spPr>
              <a:xfrm>
                <a:off x="2038" y="2069"/>
                <a:ext cx="240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endParaRPr lang="zh-TW" altLang="en-US" dirty="0">
                  <a:latin typeface="Arial" panose="020B0604020202020204" pitchFamily="34" charset="0"/>
                </a:endParaRPr>
              </a:p>
            </p:txBody>
          </p:sp>
        </p:grpSp>
        <p:graphicFrame>
          <p:nvGraphicFramePr>
            <p:cNvPr id="65550" name="Object 6"/>
            <p:cNvGraphicFramePr>
              <a:graphicFrameLocks noChangeAspect="1"/>
            </p:cNvGraphicFramePr>
            <p:nvPr/>
          </p:nvGraphicFramePr>
          <p:xfrm>
            <a:off x="2085" y="2064"/>
            <a:ext cx="236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" r:id="rId5" imgW="139700" imgH="139700" progId="Equation.3">
                    <p:embed/>
                  </p:oleObj>
                </mc:Choice>
                <mc:Fallback>
                  <p:oleObj name="" r:id="rId5" imgW="139700" imgH="139700" progId="Equation.3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085" y="2064"/>
                          <a:ext cx="236" cy="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Text Box 5"/>
          <p:cNvSpPr txBox="1"/>
          <p:nvPr/>
        </p:nvSpPr>
        <p:spPr>
          <a:xfrm>
            <a:off x="228600" y="5181600"/>
            <a:ext cx="8686800" cy="13843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Lemma 1.</a:t>
            </a:r>
            <a:r>
              <a:rPr lang="en-US" altLang="zh-TW" sz="2800" dirty="0">
                <a:latin typeface="Arial" panose="020B0604020202020204" pitchFamily="34" charset="0"/>
              </a:rPr>
              <a:t> </a:t>
            </a:r>
            <a:endParaRPr lang="en-US" altLang="zh-TW" sz="2800" dirty="0">
              <a:latin typeface="Arial" panose="020B0604020202020204" pitchFamily="34" charset="0"/>
            </a:endParaRPr>
          </a:p>
          <a:p>
            <a:r>
              <a:rPr lang="en-US" altLang="zh-TW" sz="2800" dirty="0">
                <a:latin typeface="Arial" panose="020B0604020202020204" pitchFamily="34" charset="0"/>
              </a:rPr>
              <a:t>    Every finite nonempty poset (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800" dirty="0">
                <a:latin typeface="Arial" panose="020B0604020202020204" pitchFamily="34" charset="0"/>
              </a:rPr>
              <a:t>,    ) has at least one minimal element.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  <p:grpSp>
        <p:nvGrpSpPr>
          <p:cNvPr id="7" name="Group 14"/>
          <p:cNvGrpSpPr/>
          <p:nvPr/>
        </p:nvGrpSpPr>
        <p:grpSpPr>
          <a:xfrm>
            <a:off x="5562600" y="5638800"/>
            <a:ext cx="449263" cy="415925"/>
            <a:chOff x="2038" y="2064"/>
            <a:chExt cx="283" cy="262"/>
          </a:xfrm>
        </p:grpSpPr>
        <p:grpSp>
          <p:nvGrpSpPr>
            <p:cNvPr id="65545" name="Group 15"/>
            <p:cNvGrpSpPr/>
            <p:nvPr/>
          </p:nvGrpSpPr>
          <p:grpSpPr>
            <a:xfrm>
              <a:off x="2038" y="2069"/>
              <a:ext cx="262" cy="257"/>
              <a:chOff x="2038" y="2069"/>
              <a:chExt cx="262" cy="257"/>
            </a:xfrm>
          </p:grpSpPr>
          <p:graphicFrame>
            <p:nvGraphicFramePr>
              <p:cNvPr id="65547" name="Object 7"/>
              <p:cNvGraphicFramePr>
                <a:graphicFrameLocks noChangeAspect="1"/>
              </p:cNvGraphicFramePr>
              <p:nvPr/>
            </p:nvGraphicFramePr>
            <p:xfrm>
              <a:off x="2064" y="2090"/>
              <a:ext cx="236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4" name="" r:id="rId6" imgW="139700" imgH="139700" progId="Equation.3">
                      <p:embed/>
                    </p:oleObj>
                  </mc:Choice>
                  <mc:Fallback>
                    <p:oleObj name="" r:id="rId6" imgW="139700" imgH="139700" progId="Equation.3">
                      <p:embed/>
                      <p:pic>
                        <p:nvPicPr>
                          <p:cNvPr id="0" name="图片 3163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2064" y="2090"/>
                            <a:ext cx="236" cy="2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5548" name="Rectangle 17"/>
              <p:cNvSpPr/>
              <p:nvPr/>
            </p:nvSpPr>
            <p:spPr>
              <a:xfrm>
                <a:off x="2038" y="2069"/>
                <a:ext cx="240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/>
              <a:p>
                <a:endParaRPr lang="zh-TW" altLang="en-US" dirty="0">
                  <a:latin typeface="Arial" panose="020B0604020202020204" pitchFamily="34" charset="0"/>
                </a:endParaRPr>
              </a:p>
            </p:txBody>
          </p:sp>
        </p:grpSp>
        <p:graphicFrame>
          <p:nvGraphicFramePr>
            <p:cNvPr id="65546" name="Object 8"/>
            <p:cNvGraphicFramePr>
              <a:graphicFrameLocks noChangeAspect="1"/>
            </p:cNvGraphicFramePr>
            <p:nvPr/>
          </p:nvGraphicFramePr>
          <p:xfrm>
            <a:off x="2085" y="2064"/>
            <a:ext cx="236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9" name="" r:id="rId7" imgW="139700" imgH="139700" progId="Equation.3">
                    <p:embed/>
                  </p:oleObj>
                </mc:Choice>
                <mc:Fallback>
                  <p:oleObj name="" r:id="rId7" imgW="139700" imgH="139700" progId="Equation.3">
                    <p:embed/>
                    <p:pic>
                      <p:nvPicPr>
                        <p:cNvPr id="0" name="图片 315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085" y="2064"/>
                          <a:ext cx="236" cy="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投影片編號版面配置區 1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781800" y="6096000"/>
            <a:ext cx="1879600" cy="46196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Exercise: 62</a:t>
            </a:r>
            <a:endParaRPr lang="zh-TW" altLang="en-US" sz="2400" dirty="0">
              <a:latin typeface="Arial" panose="020B0604020202020204" pitchFamily="34" charset="0"/>
            </a:endParaRPr>
          </a:p>
        </p:txBody>
      </p:sp>
      <p:sp>
        <p:nvSpPr>
          <p:cNvPr id="4" name="Text Box 5"/>
          <p:cNvSpPr txBox="1"/>
          <p:nvPr/>
        </p:nvSpPr>
        <p:spPr>
          <a:xfrm>
            <a:off x="228600" y="1447800"/>
            <a:ext cx="8686800" cy="1384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Example 26.</a:t>
            </a:r>
            <a:r>
              <a:rPr lang="en-US" altLang="zh-TW" sz="2800" dirty="0">
                <a:latin typeface="Arial" panose="020B0604020202020204" pitchFamily="34" charset="0"/>
              </a:rPr>
              <a:t> </a:t>
            </a:r>
            <a:endParaRPr lang="en-US" altLang="zh-TW" sz="2800" dirty="0">
              <a:latin typeface="Arial" panose="020B0604020202020204" pitchFamily="34" charset="0"/>
            </a:endParaRPr>
          </a:p>
          <a:p>
            <a:r>
              <a:rPr lang="en-US" altLang="zh-TW" sz="2800" dirty="0">
                <a:latin typeface="Arial" panose="020B0604020202020204" pitchFamily="34" charset="0"/>
              </a:rPr>
              <a:t>    Find a compatible total ordering for the poset </a:t>
            </a:r>
            <a:br>
              <a:rPr lang="en-US" altLang="zh-TW" sz="2800" dirty="0">
                <a:latin typeface="Arial" panose="020B0604020202020204" pitchFamily="34" charset="0"/>
              </a:rPr>
            </a:b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({1, 2, 4, 5, 12, 20}, | ).</a:t>
            </a:r>
            <a:endParaRPr lang="en-US" altLang="zh-TW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 Box 7"/>
          <p:cNvSpPr txBox="1"/>
          <p:nvPr/>
        </p:nvSpPr>
        <p:spPr>
          <a:xfrm>
            <a:off x="304800" y="2895600"/>
            <a:ext cx="9620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Sol :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  <p:sp>
        <p:nvSpPr>
          <p:cNvPr id="66566" name="矩形 5"/>
          <p:cNvSpPr/>
          <p:nvPr/>
        </p:nvSpPr>
        <p:spPr>
          <a:xfrm>
            <a:off x="304800" y="457200"/>
            <a:ext cx="8810625" cy="8921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800" dirty="0">
                <a:solidFill>
                  <a:srgbClr val="3333CC"/>
                </a:solidFill>
                <a:latin typeface="Arial" panose="020B0604020202020204" pitchFamily="34" charset="0"/>
              </a:rPr>
              <a:t>Topological sorting </a:t>
            </a:r>
            <a:r>
              <a:rPr lang="zh-TW" altLang="en-US" sz="2800" dirty="0">
                <a:solidFill>
                  <a:srgbClr val="3333CC"/>
                </a:solidFill>
                <a:latin typeface="Arial" panose="020B0604020202020204" pitchFamily="34" charset="0"/>
              </a:rPr>
              <a:t>的方式：</a:t>
            </a:r>
            <a:r>
              <a:rPr lang="zh-TW" altLang="en-US" sz="2400" dirty="0">
                <a:latin typeface="Arial" panose="020B0604020202020204" pitchFamily="34" charset="0"/>
              </a:rPr>
              <a:t>逐次</a:t>
            </a:r>
            <a:r>
              <a:rPr lang="en-US" altLang="zh-TW" sz="2400" dirty="0">
                <a:latin typeface="Arial" panose="020B0604020202020204" pitchFamily="34" charset="0"/>
              </a:rPr>
              <a:t>output minimal element</a:t>
            </a:r>
            <a:r>
              <a:rPr lang="zh-TW" altLang="en-US" sz="2400" dirty="0">
                <a:latin typeface="Arial" panose="020B0604020202020204" pitchFamily="34" charset="0"/>
              </a:rPr>
              <a:t>，</a:t>
            </a:r>
            <a:br>
              <a:rPr lang="en-US" altLang="zh-TW" sz="2400" dirty="0">
                <a:latin typeface="Arial" panose="020B0604020202020204" pitchFamily="34" charset="0"/>
              </a:rPr>
            </a:br>
            <a:r>
              <a:rPr lang="en-US" altLang="zh-TW" sz="2400" dirty="0">
                <a:latin typeface="Arial" panose="020B0604020202020204" pitchFamily="34" charset="0"/>
              </a:rPr>
              <a:t>     </a:t>
            </a:r>
            <a:r>
              <a:rPr lang="zh-TW" altLang="en-US" sz="2400" dirty="0">
                <a:latin typeface="Arial" panose="020B0604020202020204" pitchFamily="34" charset="0"/>
              </a:rPr>
              <a:t>即得到由小到大的</a:t>
            </a:r>
            <a:r>
              <a:rPr lang="en-US" altLang="zh-TW" sz="2400" dirty="0">
                <a:latin typeface="Arial" panose="020B0604020202020204" pitchFamily="34" charset="0"/>
              </a:rPr>
              <a:t>compatible total ordering</a:t>
            </a:r>
            <a:endParaRPr lang="zh-TW" altLang="en-US" sz="2400" dirty="0">
              <a:latin typeface="Arial" panose="020B0604020202020204" pitchFamily="34" charset="0"/>
            </a:endParaRPr>
          </a:p>
        </p:txBody>
      </p:sp>
      <p:grpSp>
        <p:nvGrpSpPr>
          <p:cNvPr id="7" name="群組 35"/>
          <p:cNvGrpSpPr/>
          <p:nvPr/>
        </p:nvGrpSpPr>
        <p:grpSpPr>
          <a:xfrm>
            <a:off x="1031875" y="5060950"/>
            <a:ext cx="774700" cy="920750"/>
            <a:chOff x="1032574" y="5061336"/>
            <a:chExt cx="773337" cy="920528"/>
          </a:xfrm>
        </p:grpSpPr>
        <p:sp>
          <p:nvSpPr>
            <p:cNvPr id="66599" name="Oval 5"/>
            <p:cNvSpPr/>
            <p:nvPr/>
          </p:nvSpPr>
          <p:spPr>
            <a:xfrm>
              <a:off x="1361891" y="5459714"/>
              <a:ext cx="114151" cy="141122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6600" name="文字方塊 26"/>
            <p:cNvSpPr txBox="1"/>
            <p:nvPr/>
          </p:nvSpPr>
          <p:spPr>
            <a:xfrm>
              <a:off x="1300848" y="5589302"/>
              <a:ext cx="271213" cy="3925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1" name="直線接點 10"/>
            <p:cNvCxnSpPr>
              <a:stCxn id="66587" idx="5"/>
              <a:endCxn id="66599" idx="5"/>
            </p:cNvCxnSpPr>
            <p:nvPr/>
          </p:nvCxnSpPr>
          <p:spPr bwMode="auto">
            <a:xfrm rot="16200000" flipH="1">
              <a:off x="987016" y="5106895"/>
              <a:ext cx="518988" cy="42787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>
              <a:stCxn id="66594" idx="3"/>
              <a:endCxn id="66599" idx="7"/>
            </p:cNvCxnSpPr>
            <p:nvPr/>
          </p:nvCxnSpPr>
          <p:spPr bwMode="auto">
            <a:xfrm rot="5400000">
              <a:off x="1422887" y="5097310"/>
              <a:ext cx="418999" cy="3470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群組 49"/>
          <p:cNvGrpSpPr/>
          <p:nvPr/>
        </p:nvGrpSpPr>
        <p:grpSpPr>
          <a:xfrm>
            <a:off x="476250" y="3386138"/>
            <a:ext cx="573088" cy="392112"/>
            <a:chOff x="476971" y="3386301"/>
            <a:chExt cx="571768" cy="392523"/>
          </a:xfrm>
        </p:grpSpPr>
        <p:sp>
          <p:nvSpPr>
            <p:cNvPr id="66597" name="Oval 5"/>
            <p:cNvSpPr/>
            <p:nvPr/>
          </p:nvSpPr>
          <p:spPr>
            <a:xfrm>
              <a:off x="934588" y="3515889"/>
              <a:ext cx="114151" cy="141122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6598" name="文字方塊 37"/>
            <p:cNvSpPr txBox="1"/>
            <p:nvPr/>
          </p:nvSpPr>
          <p:spPr>
            <a:xfrm>
              <a:off x="476971" y="3386301"/>
              <a:ext cx="394552" cy="3925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zh-TW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22" name="群組 43"/>
          <p:cNvGrpSpPr/>
          <p:nvPr/>
        </p:nvGrpSpPr>
        <p:grpSpPr>
          <a:xfrm>
            <a:off x="1789113" y="3679825"/>
            <a:ext cx="393700" cy="1524000"/>
            <a:chOff x="1789193" y="3679823"/>
            <a:chExt cx="393300" cy="1524512"/>
          </a:xfrm>
        </p:grpSpPr>
        <p:sp>
          <p:nvSpPr>
            <p:cNvPr id="66594" name="Oval 5"/>
            <p:cNvSpPr/>
            <p:nvPr/>
          </p:nvSpPr>
          <p:spPr>
            <a:xfrm>
              <a:off x="1789193" y="4941361"/>
              <a:ext cx="114151" cy="141122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6595" name="文字方塊 31"/>
            <p:cNvSpPr txBox="1"/>
            <p:nvPr/>
          </p:nvSpPr>
          <p:spPr>
            <a:xfrm>
              <a:off x="1911280" y="4811773"/>
              <a:ext cx="271213" cy="3925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TW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3" name="直線接點 22"/>
            <p:cNvCxnSpPr>
              <a:stCxn id="66592" idx="4"/>
            </p:cNvCxnSpPr>
            <p:nvPr/>
          </p:nvCxnSpPr>
          <p:spPr bwMode="auto">
            <a:xfrm rot="16200000" flipH="1">
              <a:off x="1205526" y="4303137"/>
              <a:ext cx="1262487" cy="1585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群組 52"/>
          <p:cNvGrpSpPr/>
          <p:nvPr/>
        </p:nvGrpSpPr>
        <p:grpSpPr>
          <a:xfrm>
            <a:off x="1771650" y="3381375"/>
            <a:ext cx="569913" cy="461963"/>
            <a:chOff x="1772371" y="3381836"/>
            <a:chExt cx="568643" cy="461665"/>
          </a:xfrm>
        </p:grpSpPr>
        <p:sp>
          <p:nvSpPr>
            <p:cNvPr id="66592" name="Oval 5"/>
            <p:cNvSpPr/>
            <p:nvPr/>
          </p:nvSpPr>
          <p:spPr>
            <a:xfrm>
              <a:off x="1772371" y="3538701"/>
              <a:ext cx="114151" cy="141122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6593" name="文字方塊 43"/>
            <p:cNvSpPr txBox="1"/>
            <p:nvPr/>
          </p:nvSpPr>
          <p:spPr>
            <a:xfrm>
              <a:off x="1848571" y="3381836"/>
              <a:ext cx="49244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  <a:endParaRPr lang="zh-TW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28" name="群組 59"/>
          <p:cNvGrpSpPr/>
          <p:nvPr/>
        </p:nvGrpSpPr>
        <p:grpSpPr>
          <a:xfrm>
            <a:off x="628650" y="3559175"/>
            <a:ext cx="1241425" cy="931863"/>
            <a:chOff x="629372" y="3559368"/>
            <a:chExt cx="1240433" cy="932231"/>
          </a:xfrm>
        </p:grpSpPr>
        <p:sp>
          <p:nvSpPr>
            <p:cNvPr id="66588" name="Oval 5"/>
            <p:cNvSpPr/>
            <p:nvPr/>
          </p:nvSpPr>
          <p:spPr>
            <a:xfrm>
              <a:off x="934588" y="4228625"/>
              <a:ext cx="114151" cy="141122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6589" name="文字方塊 34"/>
            <p:cNvSpPr txBox="1"/>
            <p:nvPr/>
          </p:nvSpPr>
          <p:spPr>
            <a:xfrm>
              <a:off x="629372" y="4099037"/>
              <a:ext cx="271213" cy="3925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TW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0" name="直線接點 19"/>
            <p:cNvCxnSpPr>
              <a:stCxn id="66597" idx="4"/>
            </p:cNvCxnSpPr>
            <p:nvPr/>
          </p:nvCxnSpPr>
          <p:spPr bwMode="auto">
            <a:xfrm rot="5400000">
              <a:off x="705963" y="3942902"/>
              <a:ext cx="571726" cy="15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>
              <a:stCxn id="66592" idx="7"/>
              <a:endCxn id="66588" idx="6"/>
            </p:cNvCxnSpPr>
            <p:nvPr/>
          </p:nvCxnSpPr>
          <p:spPr bwMode="auto">
            <a:xfrm rot="16200000" flipH="1" flipV="1">
              <a:off x="1088938" y="3518568"/>
              <a:ext cx="740067" cy="8216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群組 58"/>
          <p:cNvGrpSpPr/>
          <p:nvPr/>
        </p:nvGrpSpPr>
        <p:grpSpPr>
          <a:xfrm>
            <a:off x="628650" y="4370388"/>
            <a:ext cx="420688" cy="833437"/>
            <a:chOff x="629372" y="4370266"/>
            <a:chExt cx="419367" cy="834069"/>
          </a:xfrm>
        </p:grpSpPr>
        <p:sp>
          <p:nvSpPr>
            <p:cNvPr id="66585" name="文字方塊 28"/>
            <p:cNvSpPr txBox="1"/>
            <p:nvPr/>
          </p:nvSpPr>
          <p:spPr>
            <a:xfrm>
              <a:off x="629372" y="4811773"/>
              <a:ext cx="271213" cy="3925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TW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7" name="直線接點 16"/>
            <p:cNvCxnSpPr>
              <a:stCxn id="66588" idx="4"/>
              <a:endCxn id="66587" idx="0"/>
            </p:cNvCxnSpPr>
            <p:nvPr/>
          </p:nvCxnSpPr>
          <p:spPr bwMode="auto">
            <a:xfrm rot="5400000">
              <a:off x="705010" y="4655441"/>
              <a:ext cx="571933" cy="15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87" name="Oval 5"/>
            <p:cNvSpPr/>
            <p:nvPr/>
          </p:nvSpPr>
          <p:spPr>
            <a:xfrm>
              <a:off x="934588" y="4941361"/>
              <a:ext cx="114151" cy="141122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3500438" y="3625850"/>
            <a:ext cx="33972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0" name="Object 3"/>
          <p:cNvGraphicFramePr>
            <a:graphicFrameLocks noChangeAspect="1"/>
          </p:cNvGraphicFramePr>
          <p:nvPr/>
        </p:nvGraphicFramePr>
        <p:xfrm>
          <a:off x="3810000" y="3657600"/>
          <a:ext cx="3746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1" imgW="139700" imgH="139700" progId="Equation.3">
                  <p:embed/>
                </p:oleObj>
              </mc:Choice>
              <mc:Fallback>
                <p:oleObj name="" r:id="rId1" imgW="139700" imgH="1397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0" y="3657600"/>
                        <a:ext cx="374650" cy="37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矩形 42"/>
          <p:cNvSpPr/>
          <p:nvPr/>
        </p:nvSpPr>
        <p:spPr>
          <a:xfrm>
            <a:off x="4191000" y="3652838"/>
            <a:ext cx="338138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5" name="Object 3"/>
          <p:cNvGraphicFramePr>
            <a:graphicFrameLocks noChangeAspect="1"/>
          </p:cNvGraphicFramePr>
          <p:nvPr/>
        </p:nvGraphicFramePr>
        <p:xfrm>
          <a:off x="4495800" y="3657600"/>
          <a:ext cx="3746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3" imgW="139700" imgH="139700" progId="Equation.3">
                  <p:embed/>
                </p:oleObj>
              </mc:Choice>
              <mc:Fallback>
                <p:oleObj name="" r:id="rId3" imgW="139700" imgH="1397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95800" y="3657600"/>
                        <a:ext cx="374650" cy="37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矩形 45"/>
          <p:cNvSpPr/>
          <p:nvPr/>
        </p:nvSpPr>
        <p:spPr>
          <a:xfrm>
            <a:off x="4876800" y="3657600"/>
            <a:ext cx="3381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8" name="Object 5"/>
          <p:cNvGraphicFramePr>
            <a:graphicFrameLocks noChangeAspect="1"/>
          </p:cNvGraphicFramePr>
          <p:nvPr/>
        </p:nvGraphicFramePr>
        <p:xfrm>
          <a:off x="5257800" y="3657600"/>
          <a:ext cx="3746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4" imgW="139700" imgH="139700" progId="Equation.3">
                  <p:embed/>
                </p:oleObj>
              </mc:Choice>
              <mc:Fallback>
                <p:oleObj name="" r:id="rId4" imgW="139700" imgH="1397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57800" y="3657600"/>
                        <a:ext cx="374650" cy="37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矩形 48"/>
          <p:cNvSpPr/>
          <p:nvPr/>
        </p:nvSpPr>
        <p:spPr>
          <a:xfrm>
            <a:off x="5638800" y="3657600"/>
            <a:ext cx="3381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51" name="Object 6"/>
          <p:cNvGraphicFramePr>
            <a:graphicFrameLocks noChangeAspect="1"/>
          </p:cNvGraphicFramePr>
          <p:nvPr/>
        </p:nvGraphicFramePr>
        <p:xfrm>
          <a:off x="6019800" y="3657600"/>
          <a:ext cx="3746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5" imgW="139700" imgH="139700" progId="Equation.3">
                  <p:embed/>
                </p:oleObj>
              </mc:Choice>
              <mc:Fallback>
                <p:oleObj name="" r:id="rId5" imgW="139700" imgH="1397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19800" y="3657600"/>
                        <a:ext cx="374650" cy="37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矩形 51"/>
          <p:cNvSpPr/>
          <p:nvPr/>
        </p:nvSpPr>
        <p:spPr>
          <a:xfrm>
            <a:off x="6400800" y="3657600"/>
            <a:ext cx="4921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TW" alt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54" name="Object 7"/>
          <p:cNvGraphicFramePr>
            <a:graphicFrameLocks noChangeAspect="1"/>
          </p:cNvGraphicFramePr>
          <p:nvPr/>
        </p:nvGraphicFramePr>
        <p:xfrm>
          <a:off x="6858000" y="3657600"/>
          <a:ext cx="3746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6" imgW="139700" imgH="139700" progId="Equation.3">
                  <p:embed/>
                </p:oleObj>
              </mc:Choice>
              <mc:Fallback>
                <p:oleObj name="" r:id="rId6" imgW="139700" imgH="1397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58000" y="3657600"/>
                        <a:ext cx="374650" cy="37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矩形 54"/>
          <p:cNvSpPr/>
          <p:nvPr/>
        </p:nvSpPr>
        <p:spPr>
          <a:xfrm>
            <a:off x="7239000" y="3657600"/>
            <a:ext cx="4921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TW" alt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505200" y="4191000"/>
            <a:ext cx="42672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跟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的顺序可交换，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跟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也是</a:t>
            </a:r>
            <a:endParaRPr lang="zh-TW" alt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35" grpId="0"/>
      <p:bldP spid="43" grpId="0"/>
      <p:bldP spid="46" grpId="0"/>
      <p:bldP spid="49" grpId="0"/>
      <p:bldP spid="52" grpId="0"/>
      <p:bldP spid="55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投影片編號版面配置區 5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45720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TW" sz="2800" b="1" dirty="0">
                <a:solidFill>
                  <a:srgbClr val="008000"/>
                </a:solidFill>
              </a:rPr>
              <a:t>Example 5.</a:t>
            </a:r>
            <a:r>
              <a:rPr lang="en-US" altLang="zh-TW" sz="2800" dirty="0"/>
              <a:t> Consider the following relations on </a:t>
            </a:r>
            <a:r>
              <a:rPr lang="en-US" altLang="zh-TW" sz="2800" b="1" dirty="0">
                <a:latin typeface="Times New Roman" panose="02020603050405020304" pitchFamily="18" charset="0"/>
              </a:rPr>
              <a:t>Z</a:t>
            </a:r>
            <a:r>
              <a:rPr lang="en-US" altLang="zh-TW" sz="2800" dirty="0"/>
              <a:t>.</a:t>
            </a:r>
            <a:endParaRPr lang="en-US" altLang="zh-TW" sz="2800" dirty="0"/>
          </a:p>
        </p:txBody>
      </p:sp>
      <p:sp>
        <p:nvSpPr>
          <p:cNvPr id="9220" name="Rectangle 3"/>
          <p:cNvSpPr>
            <a:spLocks noGrp="1"/>
          </p:cNvSpPr>
          <p:nvPr>
            <p:ph type="body" sz="half" idx="1"/>
          </p:nvPr>
        </p:nvSpPr>
        <p:spPr>
          <a:xfrm>
            <a:off x="609600" y="762000"/>
            <a:ext cx="4038600" cy="2743200"/>
          </a:xfrm>
          <a:ln/>
        </p:spPr>
        <p:txBody>
          <a:bodyPr vert="horz" wrap="square" lIns="91440" tIns="45720" rIns="91440" bIns="45720" anchor="t"/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TW" sz="2400" i="1" dirty="0">
                <a:latin typeface="Times New Roman" panose="02020603050405020304" pitchFamily="18" charset="0"/>
              </a:rPr>
              <a:t>R</a:t>
            </a:r>
            <a:r>
              <a:rPr lang="en-US" altLang="zh-TW" sz="2400" baseline="-25000" dirty="0">
                <a:latin typeface="Times New Roman" panose="02020603050405020304" pitchFamily="18" charset="0"/>
              </a:rPr>
              <a:t>1 </a:t>
            </a:r>
            <a:r>
              <a:rPr lang="en-US" altLang="zh-TW" sz="2400" dirty="0">
                <a:latin typeface="Times New Roman" panose="02020603050405020304" pitchFamily="18" charset="0"/>
              </a:rPr>
              <a:t>= { (</a:t>
            </a:r>
            <a:r>
              <a:rPr lang="en-US" altLang="zh-TW" sz="2400" i="1" dirty="0">
                <a:latin typeface="Times New Roman" panose="02020603050405020304" pitchFamily="18" charset="0"/>
              </a:rPr>
              <a:t>a</a:t>
            </a:r>
            <a:r>
              <a:rPr lang="en-US" altLang="zh-TW" sz="2400" dirty="0">
                <a:latin typeface="Times New Roman" panose="02020603050405020304" pitchFamily="18" charset="0"/>
              </a:rPr>
              <a:t>, </a:t>
            </a:r>
            <a:r>
              <a:rPr lang="en-US" altLang="zh-TW" sz="2400" i="1" dirty="0">
                <a:latin typeface="Times New Roman" panose="02020603050405020304" pitchFamily="18" charset="0"/>
              </a:rPr>
              <a:t>b</a:t>
            </a:r>
            <a:r>
              <a:rPr lang="en-US" altLang="zh-TW" sz="2400" dirty="0">
                <a:latin typeface="Times New Roman" panose="02020603050405020304" pitchFamily="18" charset="0"/>
              </a:rPr>
              <a:t>) | </a:t>
            </a:r>
            <a:r>
              <a:rPr lang="en-US" altLang="zh-TW" sz="2400" i="1" dirty="0">
                <a:latin typeface="Times New Roman" panose="02020603050405020304" pitchFamily="18" charset="0"/>
              </a:rPr>
              <a:t>a</a:t>
            </a:r>
            <a:r>
              <a:rPr lang="en-US" altLang="zh-TW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TW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}</a:t>
            </a:r>
            <a:endParaRPr lang="en-US" altLang="zh-TW" sz="24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TW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4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= { (</a:t>
            </a:r>
            <a:r>
              <a:rPr lang="en-US" altLang="zh-TW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TW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 | </a:t>
            </a:r>
            <a:r>
              <a:rPr lang="en-US" altLang="zh-TW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&gt; </a:t>
            </a:r>
            <a:r>
              <a:rPr lang="en-US" altLang="zh-TW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}</a:t>
            </a:r>
            <a:endParaRPr lang="en-US" altLang="zh-TW" sz="24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TW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4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= { (</a:t>
            </a:r>
            <a:r>
              <a:rPr lang="en-US" altLang="zh-TW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TW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 | </a:t>
            </a:r>
            <a:r>
              <a:rPr lang="en-US" altLang="zh-TW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TW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or </a:t>
            </a:r>
            <a:r>
              <a:rPr lang="en-US" altLang="zh-TW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TW" sz="2400" dirty="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zh-TW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}</a:t>
            </a:r>
            <a:endParaRPr lang="en-US" altLang="zh-TW" sz="24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TW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4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= { (</a:t>
            </a:r>
            <a:r>
              <a:rPr lang="en-US" altLang="zh-TW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TW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 | </a:t>
            </a:r>
            <a:r>
              <a:rPr lang="en-US" altLang="zh-TW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TW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}</a:t>
            </a:r>
            <a:endParaRPr lang="en-US" altLang="zh-TW" sz="24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TW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4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= { (</a:t>
            </a:r>
            <a:r>
              <a:rPr lang="en-US" altLang="zh-TW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TW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 | </a:t>
            </a:r>
            <a:r>
              <a:rPr lang="en-US" altLang="zh-TW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TW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+1 }</a:t>
            </a:r>
            <a:endParaRPr lang="en-US" altLang="zh-TW" sz="24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TW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4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= { (</a:t>
            </a:r>
            <a:r>
              <a:rPr lang="en-US" altLang="zh-TW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TW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 | </a:t>
            </a:r>
            <a:r>
              <a:rPr lang="en-US" altLang="zh-TW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lang="en-US" altLang="zh-TW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TW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 3 }</a:t>
            </a:r>
            <a:endParaRPr lang="en-US" altLang="zh-TW" sz="24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221" name="Line 4"/>
          <p:cNvSpPr/>
          <p:nvPr/>
        </p:nvSpPr>
        <p:spPr>
          <a:xfrm>
            <a:off x="4495800" y="838200"/>
            <a:ext cx="0" cy="2590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2" name="Text Box 5"/>
          <p:cNvSpPr txBox="1"/>
          <p:nvPr/>
        </p:nvSpPr>
        <p:spPr>
          <a:xfrm>
            <a:off x="4651375" y="1127125"/>
            <a:ext cx="4065588" cy="1800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800" dirty="0">
                <a:latin typeface="Arial" panose="020B0604020202020204" pitchFamily="34" charset="0"/>
              </a:rPr>
              <a:t>Which of these relations</a:t>
            </a:r>
            <a:endParaRPr lang="en-US" altLang="zh-TW" sz="2800" dirty="0">
              <a:latin typeface="Arial" panose="020B0604020202020204" pitchFamily="34" charset="0"/>
            </a:endParaRPr>
          </a:p>
          <a:p>
            <a:r>
              <a:rPr lang="en-US" altLang="zh-TW" sz="2800" dirty="0">
                <a:latin typeface="Arial" panose="020B0604020202020204" pitchFamily="34" charset="0"/>
              </a:rPr>
              <a:t>contain each of the pairs</a:t>
            </a:r>
            <a:endParaRPr lang="en-US" altLang="zh-TW" sz="2800" dirty="0">
              <a:latin typeface="Arial" panose="020B0604020202020204" pitchFamily="34" charset="0"/>
            </a:endParaRPr>
          </a:p>
          <a:p>
            <a:r>
              <a:rPr lang="en-US" altLang="zh-TW" sz="2800" dirty="0">
                <a:latin typeface="Times New Roman" panose="02020603050405020304" pitchFamily="18" charset="0"/>
              </a:rPr>
              <a:t>(1,1), (1,2), (2,1), (1,</a:t>
            </a:r>
            <a:r>
              <a:rPr lang="en-US" altLang="zh-TW" sz="2800" dirty="0">
                <a:latin typeface="Symbol" panose="05050102010706020507" pitchFamily="18" charset="2"/>
              </a:rPr>
              <a:t>-</a:t>
            </a:r>
            <a:r>
              <a:rPr lang="en-US" altLang="zh-TW" sz="2800" dirty="0">
                <a:latin typeface="Times New Roman" panose="02020603050405020304" pitchFamily="18" charset="0"/>
              </a:rPr>
              <a:t>1),</a:t>
            </a:r>
            <a:endParaRPr lang="en-US" altLang="zh-TW" sz="2800" dirty="0">
              <a:latin typeface="Times New Roman" panose="02020603050405020304" pitchFamily="18" charset="0"/>
            </a:endParaRPr>
          </a:p>
          <a:p>
            <a:r>
              <a:rPr lang="en-US" altLang="zh-TW" sz="2800" dirty="0">
                <a:latin typeface="Arial" panose="020B0604020202020204" pitchFamily="34" charset="0"/>
              </a:rPr>
              <a:t>and </a:t>
            </a:r>
            <a:r>
              <a:rPr lang="en-US" altLang="zh-TW" sz="2800" dirty="0">
                <a:latin typeface="Times New Roman" panose="02020603050405020304" pitchFamily="18" charset="0"/>
              </a:rPr>
              <a:t>(2,2)?</a:t>
            </a:r>
            <a:endParaRPr lang="en-US" altLang="zh-TW" sz="2800" dirty="0">
              <a:latin typeface="Times New Roman" panose="02020603050405020304" pitchFamily="18" charset="0"/>
            </a:endParaRPr>
          </a:p>
        </p:txBody>
      </p:sp>
      <p:sp>
        <p:nvSpPr>
          <p:cNvPr id="9223" name="Text Box 7"/>
          <p:cNvSpPr txBox="1"/>
          <p:nvPr/>
        </p:nvSpPr>
        <p:spPr>
          <a:xfrm>
            <a:off x="304800" y="3429000"/>
            <a:ext cx="10525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Sol :</a:t>
            </a:r>
            <a:r>
              <a:rPr lang="en-US" altLang="zh-TW" sz="2800" dirty="0">
                <a:latin typeface="Arial" panose="020B0604020202020204" pitchFamily="34" charset="0"/>
              </a:rPr>
              <a:t> 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  <p:graphicFrame>
        <p:nvGraphicFramePr>
          <p:cNvPr id="34963" name="Group 147"/>
          <p:cNvGraphicFramePr>
            <a:graphicFrameLocks noGrp="1"/>
          </p:cNvGraphicFramePr>
          <p:nvPr>
            <p:ph sz="half" idx="1"/>
          </p:nvPr>
        </p:nvGraphicFramePr>
        <p:xfrm>
          <a:off x="1676400" y="3594100"/>
          <a:ext cx="6248400" cy="3200400"/>
        </p:xfrm>
        <a:graphic>
          <a:graphicData uri="http://schemas.openxmlformats.org/drawingml/2006/table">
            <a:tbl>
              <a:tblPr/>
              <a:tblGrid>
                <a:gridCol w="752475"/>
                <a:gridCol w="1054100"/>
                <a:gridCol w="1012825"/>
                <a:gridCol w="990600"/>
                <a:gridCol w="1143000"/>
                <a:gridCol w="1295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TW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(1,1)</a:t>
                      </a:r>
                      <a:endParaRPr kumimoji="1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(1,2)</a:t>
                      </a:r>
                      <a:endParaRPr kumimoji="1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(2,1)</a:t>
                      </a:r>
                      <a:endParaRPr kumimoji="1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(1,</a:t>
                      </a: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PMingLiU" panose="02020500000000000000" pitchFamily="18" charset="-120"/>
                        </a:rPr>
                        <a:t>-</a:t>
                      </a: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1)</a:t>
                      </a:r>
                      <a:endParaRPr kumimoji="1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(2,2)</a:t>
                      </a:r>
                      <a:endParaRPr kumimoji="1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1</a:t>
                      </a:r>
                      <a:endParaRPr kumimoji="1" lang="en-US" altLang="zh-TW" sz="24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2</a:t>
                      </a:r>
                      <a:endParaRPr kumimoji="1" lang="en-US" altLang="zh-TW" sz="24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3</a:t>
                      </a:r>
                      <a:endParaRPr kumimoji="1" lang="en-US" altLang="zh-TW" sz="24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4</a:t>
                      </a:r>
                      <a:endParaRPr kumimoji="1" lang="en-US" altLang="zh-TW" sz="24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5</a:t>
                      </a:r>
                      <a:endParaRPr kumimoji="1" lang="en-US" altLang="zh-TW" sz="24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TW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</a:rPr>
                        <a:t>6</a:t>
                      </a:r>
                      <a:endParaRPr kumimoji="1" lang="en-US" altLang="zh-TW" sz="24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zh-TW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49"/>
          <p:cNvGrpSpPr/>
          <p:nvPr/>
        </p:nvGrpSpPr>
        <p:grpSpPr>
          <a:xfrm>
            <a:off x="2743200" y="4114800"/>
            <a:ext cx="4756150" cy="366713"/>
            <a:chOff x="1728" y="2592"/>
            <a:chExt cx="2996" cy="231"/>
          </a:xfrm>
        </p:grpSpPr>
        <p:sp>
          <p:nvSpPr>
            <p:cNvPr id="9299" name="Rectangle 116"/>
            <p:cNvSpPr/>
            <p:nvPr/>
          </p:nvSpPr>
          <p:spPr>
            <a:xfrm>
              <a:off x="1728" y="2592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dirty="0">
                  <a:latin typeface="Arial" panose="020B0604020202020204" pitchFamily="34" charset="0"/>
                </a:rPr>
                <a:t>●</a:t>
              </a:r>
              <a:endParaRPr lang="en-US" altLang="zh-TW" dirty="0">
                <a:latin typeface="Arial" panose="020B0604020202020204" pitchFamily="34" charset="0"/>
              </a:endParaRPr>
            </a:p>
          </p:txBody>
        </p:sp>
        <p:sp>
          <p:nvSpPr>
            <p:cNvPr id="9300" name="Rectangle 117"/>
            <p:cNvSpPr/>
            <p:nvPr/>
          </p:nvSpPr>
          <p:spPr>
            <a:xfrm>
              <a:off x="2400" y="2592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dirty="0">
                  <a:latin typeface="Arial" panose="020B0604020202020204" pitchFamily="34" charset="0"/>
                </a:rPr>
                <a:t>●</a:t>
              </a:r>
              <a:endParaRPr lang="en-US" altLang="zh-TW" dirty="0">
                <a:latin typeface="Arial" panose="020B0604020202020204" pitchFamily="34" charset="0"/>
              </a:endParaRPr>
            </a:p>
          </p:txBody>
        </p:sp>
        <p:sp>
          <p:nvSpPr>
            <p:cNvPr id="9301" name="Rectangle 118"/>
            <p:cNvSpPr/>
            <p:nvPr/>
          </p:nvSpPr>
          <p:spPr>
            <a:xfrm>
              <a:off x="4464" y="2592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dirty="0">
                  <a:latin typeface="Arial" panose="020B0604020202020204" pitchFamily="34" charset="0"/>
                </a:rPr>
                <a:t>●</a:t>
              </a:r>
              <a:endParaRPr lang="en-US" altLang="zh-TW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150"/>
          <p:cNvGrpSpPr/>
          <p:nvPr/>
        </p:nvGrpSpPr>
        <p:grpSpPr>
          <a:xfrm>
            <a:off x="4800600" y="4572000"/>
            <a:ext cx="1403350" cy="366713"/>
            <a:chOff x="3024" y="2880"/>
            <a:chExt cx="884" cy="231"/>
          </a:xfrm>
        </p:grpSpPr>
        <p:sp>
          <p:nvSpPr>
            <p:cNvPr id="9297" name="Rectangle 119"/>
            <p:cNvSpPr/>
            <p:nvPr/>
          </p:nvSpPr>
          <p:spPr>
            <a:xfrm>
              <a:off x="3024" y="2880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dirty="0">
                  <a:latin typeface="Arial" panose="020B0604020202020204" pitchFamily="34" charset="0"/>
                </a:rPr>
                <a:t>●</a:t>
              </a:r>
              <a:endParaRPr lang="en-US" altLang="zh-TW" dirty="0">
                <a:latin typeface="Arial" panose="020B0604020202020204" pitchFamily="34" charset="0"/>
              </a:endParaRPr>
            </a:p>
          </p:txBody>
        </p:sp>
        <p:sp>
          <p:nvSpPr>
            <p:cNvPr id="9298" name="Rectangle 120"/>
            <p:cNvSpPr/>
            <p:nvPr/>
          </p:nvSpPr>
          <p:spPr>
            <a:xfrm>
              <a:off x="3648" y="2880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dirty="0">
                  <a:latin typeface="Arial" panose="020B0604020202020204" pitchFamily="34" charset="0"/>
                </a:rPr>
                <a:t>●</a:t>
              </a:r>
              <a:endParaRPr lang="en-US" altLang="zh-TW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151"/>
          <p:cNvGrpSpPr/>
          <p:nvPr/>
        </p:nvGrpSpPr>
        <p:grpSpPr>
          <a:xfrm>
            <a:off x="2743200" y="5029200"/>
            <a:ext cx="4756150" cy="366713"/>
            <a:chOff x="1728" y="3168"/>
            <a:chExt cx="2996" cy="231"/>
          </a:xfrm>
        </p:grpSpPr>
        <p:sp>
          <p:nvSpPr>
            <p:cNvPr id="9294" name="Rectangle 121"/>
            <p:cNvSpPr/>
            <p:nvPr/>
          </p:nvSpPr>
          <p:spPr>
            <a:xfrm>
              <a:off x="1728" y="3168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dirty="0">
                  <a:latin typeface="Arial" panose="020B0604020202020204" pitchFamily="34" charset="0"/>
                </a:rPr>
                <a:t>●</a:t>
              </a:r>
              <a:endParaRPr lang="en-US" altLang="zh-TW" dirty="0">
                <a:latin typeface="Arial" panose="020B0604020202020204" pitchFamily="34" charset="0"/>
              </a:endParaRPr>
            </a:p>
          </p:txBody>
        </p:sp>
        <p:sp>
          <p:nvSpPr>
            <p:cNvPr id="9295" name="Rectangle 122"/>
            <p:cNvSpPr/>
            <p:nvPr/>
          </p:nvSpPr>
          <p:spPr>
            <a:xfrm>
              <a:off x="3648" y="3168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dirty="0">
                  <a:latin typeface="Arial" panose="020B0604020202020204" pitchFamily="34" charset="0"/>
                </a:rPr>
                <a:t>●</a:t>
              </a:r>
              <a:endParaRPr lang="en-US" altLang="zh-TW" dirty="0">
                <a:latin typeface="Arial" panose="020B0604020202020204" pitchFamily="34" charset="0"/>
              </a:endParaRPr>
            </a:p>
          </p:txBody>
        </p:sp>
        <p:sp>
          <p:nvSpPr>
            <p:cNvPr id="9296" name="Rectangle 123"/>
            <p:cNvSpPr/>
            <p:nvPr/>
          </p:nvSpPr>
          <p:spPr>
            <a:xfrm>
              <a:off x="4464" y="3168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dirty="0">
                  <a:latin typeface="Arial" panose="020B0604020202020204" pitchFamily="34" charset="0"/>
                </a:rPr>
                <a:t>●</a:t>
              </a:r>
              <a:endParaRPr lang="en-US" altLang="zh-TW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153"/>
          <p:cNvGrpSpPr/>
          <p:nvPr/>
        </p:nvGrpSpPr>
        <p:grpSpPr>
          <a:xfrm>
            <a:off x="2736850" y="6369050"/>
            <a:ext cx="3484563" cy="396875"/>
            <a:chOff x="1724" y="4012"/>
            <a:chExt cx="2195" cy="250"/>
          </a:xfrm>
        </p:grpSpPr>
        <p:sp>
          <p:nvSpPr>
            <p:cNvPr id="9290" name="Rectangle 125"/>
            <p:cNvSpPr/>
            <p:nvPr/>
          </p:nvSpPr>
          <p:spPr>
            <a:xfrm>
              <a:off x="1724" y="4031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dirty="0">
                  <a:latin typeface="Arial" panose="020B0604020202020204" pitchFamily="34" charset="0"/>
                </a:rPr>
                <a:t>●</a:t>
              </a:r>
              <a:endParaRPr lang="en-US" altLang="zh-TW" dirty="0">
                <a:latin typeface="Arial" panose="020B0604020202020204" pitchFamily="34" charset="0"/>
              </a:endParaRPr>
            </a:p>
          </p:txBody>
        </p:sp>
        <p:sp>
          <p:nvSpPr>
            <p:cNvPr id="9291" name="Rectangle 126"/>
            <p:cNvSpPr/>
            <p:nvPr/>
          </p:nvSpPr>
          <p:spPr>
            <a:xfrm>
              <a:off x="2404" y="4022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dirty="0">
                  <a:latin typeface="Arial" panose="020B0604020202020204" pitchFamily="34" charset="0"/>
                </a:rPr>
                <a:t>●</a:t>
              </a:r>
              <a:endParaRPr lang="en-US" altLang="zh-TW" dirty="0">
                <a:latin typeface="Arial" panose="020B0604020202020204" pitchFamily="34" charset="0"/>
              </a:endParaRPr>
            </a:p>
          </p:txBody>
        </p:sp>
        <p:sp>
          <p:nvSpPr>
            <p:cNvPr id="9292" name="Rectangle 127"/>
            <p:cNvSpPr/>
            <p:nvPr/>
          </p:nvSpPr>
          <p:spPr>
            <a:xfrm>
              <a:off x="3027" y="4012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dirty="0">
                  <a:latin typeface="Arial" panose="020B0604020202020204" pitchFamily="34" charset="0"/>
                </a:rPr>
                <a:t>●</a:t>
              </a:r>
              <a:endParaRPr lang="en-US" altLang="zh-TW" dirty="0">
                <a:latin typeface="Arial" panose="020B0604020202020204" pitchFamily="34" charset="0"/>
              </a:endParaRPr>
            </a:p>
          </p:txBody>
        </p:sp>
        <p:sp>
          <p:nvSpPr>
            <p:cNvPr id="9293" name="Rectangle 128"/>
            <p:cNvSpPr/>
            <p:nvPr/>
          </p:nvSpPr>
          <p:spPr>
            <a:xfrm>
              <a:off x="3659" y="4031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dirty="0">
                  <a:latin typeface="Arial" panose="020B0604020202020204" pitchFamily="34" charset="0"/>
                </a:rPr>
                <a:t>●</a:t>
              </a:r>
              <a:endParaRPr lang="en-US" altLang="zh-TW" dirty="0">
                <a:latin typeface="Arial" panose="020B0604020202020204" pitchFamily="34" charset="0"/>
              </a:endParaRPr>
            </a:p>
          </p:txBody>
        </p:sp>
      </p:grpSp>
      <p:sp>
        <p:nvSpPr>
          <p:cNvPr id="34945" name="Rectangle 129"/>
          <p:cNvSpPr/>
          <p:nvPr/>
        </p:nvSpPr>
        <p:spPr>
          <a:xfrm>
            <a:off x="4800600" y="5943600"/>
            <a:ext cx="4127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dirty="0">
                <a:latin typeface="Arial" panose="020B0604020202020204" pitchFamily="34" charset="0"/>
              </a:rPr>
              <a:t>●</a:t>
            </a:r>
            <a:endParaRPr lang="en-US" altLang="zh-TW" dirty="0">
              <a:latin typeface="Arial" panose="020B0604020202020204" pitchFamily="34" charset="0"/>
            </a:endParaRPr>
          </a:p>
        </p:txBody>
      </p:sp>
      <p:grpSp>
        <p:nvGrpSpPr>
          <p:cNvPr id="6" name="Group 152"/>
          <p:cNvGrpSpPr/>
          <p:nvPr/>
        </p:nvGrpSpPr>
        <p:grpSpPr>
          <a:xfrm>
            <a:off x="2743200" y="5486400"/>
            <a:ext cx="4756150" cy="366713"/>
            <a:chOff x="1728" y="3456"/>
            <a:chExt cx="2996" cy="231"/>
          </a:xfrm>
        </p:grpSpPr>
        <p:sp>
          <p:nvSpPr>
            <p:cNvPr id="9288" name="Rectangle 124"/>
            <p:cNvSpPr/>
            <p:nvPr/>
          </p:nvSpPr>
          <p:spPr>
            <a:xfrm>
              <a:off x="1728" y="3456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dirty="0">
                  <a:latin typeface="Arial" panose="020B0604020202020204" pitchFamily="34" charset="0"/>
                </a:rPr>
                <a:t>●</a:t>
              </a:r>
              <a:endParaRPr lang="en-US" altLang="zh-TW" dirty="0">
                <a:latin typeface="Arial" panose="020B0604020202020204" pitchFamily="34" charset="0"/>
              </a:endParaRPr>
            </a:p>
          </p:txBody>
        </p:sp>
        <p:sp>
          <p:nvSpPr>
            <p:cNvPr id="9289" name="Rectangle 130"/>
            <p:cNvSpPr/>
            <p:nvPr/>
          </p:nvSpPr>
          <p:spPr>
            <a:xfrm>
              <a:off x="4464" y="3456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dirty="0">
                  <a:latin typeface="Arial" panose="020B0604020202020204" pitchFamily="34" charset="0"/>
                </a:rPr>
                <a:t>●</a:t>
              </a:r>
              <a:endParaRPr lang="en-US" altLang="zh-TW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投影片編號版面配置區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228600" y="609600"/>
            <a:ext cx="8534400" cy="91440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TW" sz="2800" b="1" dirty="0">
                <a:solidFill>
                  <a:srgbClr val="008000"/>
                </a:solidFill>
              </a:rPr>
              <a:t>Example 6.</a:t>
            </a:r>
            <a:r>
              <a:rPr lang="en-US" altLang="zh-TW" sz="2800" dirty="0"/>
              <a:t>  How many relations are there on a set with </a:t>
            </a:r>
            <a:r>
              <a:rPr lang="en-US" altLang="zh-TW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dirty="0"/>
              <a:t> elements?                      </a:t>
            </a:r>
            <a:endParaRPr lang="en-US" altLang="zh-TW" sz="2800" dirty="0"/>
          </a:p>
        </p:txBody>
      </p:sp>
      <p:sp>
        <p:nvSpPr>
          <p:cNvPr id="10244" name="Text Box 5"/>
          <p:cNvSpPr txBox="1"/>
          <p:nvPr/>
        </p:nvSpPr>
        <p:spPr>
          <a:xfrm>
            <a:off x="304800" y="5410200"/>
            <a:ext cx="1841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endParaRPr lang="zh-TW" altLang="zh-TW" dirty="0">
              <a:latin typeface="Arial" panose="020B0604020202020204" pitchFamily="34" charset="0"/>
            </a:endParaRP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304800" y="1676400"/>
            <a:ext cx="8153400" cy="954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en-US" altLang="zh-TW" sz="2800" b="1" kern="1200" cap="none" spc="0" normalizeH="0" baseline="0" noProof="0" dirty="0">
                <a:solidFill>
                  <a:srgbClr val="008000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Sol :</a:t>
            </a:r>
            <a:endParaRPr kumimoji="1" lang="en-US" altLang="zh-TW" sz="2800" b="1" kern="1200" cap="none" spc="0" normalizeH="0" baseline="0" noProof="0" dirty="0">
              <a:solidFill>
                <a:srgbClr val="008000"/>
              </a:solidFill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  <a:p>
            <a:pPr marR="0" defTabSz="914400">
              <a:buClrTx/>
              <a:buSzTx/>
              <a:buFontTx/>
              <a:defRPr/>
            </a:pPr>
            <a:r>
              <a:rPr kumimoji="1" lang="en-US" altLang="zh-TW" sz="2800" b="1" kern="1200" cap="none" spc="0" normalizeH="0" baseline="0" noProof="0" dirty="0">
                <a:solidFill>
                  <a:srgbClr val="008000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    </a:t>
            </a:r>
            <a:r>
              <a:rPr kumimoji="1" lang="en-US" altLang="zh-TW" sz="2800" kern="1200" cap="none" spc="0" normalizeH="0" baseline="0" noProof="0" dirty="0">
                <a:latin typeface="+mn-lt"/>
                <a:ea typeface="+mn-ea"/>
                <a:cs typeface="+mn-cs"/>
              </a:rPr>
              <a:t>A relation on a set </a:t>
            </a:r>
            <a:r>
              <a:rPr kumimoji="1" lang="en-US" altLang="zh-TW" sz="2800" b="1" i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TW" sz="2800" kern="1200" cap="none" spc="0" normalizeH="0" baseline="0" noProof="0" dirty="0">
                <a:latin typeface="+mn-lt"/>
                <a:ea typeface="+mn-ea"/>
                <a:cs typeface="+mn-cs"/>
              </a:rPr>
              <a:t> is a subset of </a:t>
            </a:r>
            <a:r>
              <a:rPr kumimoji="1" lang="en-US" altLang="zh-TW" sz="2800" b="1" i="1" kern="1200" cap="none" spc="0" normalizeH="0" baseline="0" noProof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kumimoji="1" lang="en-US" altLang="zh-TW" sz="2800" b="1" kern="1200" cap="none" spc="0" normalizeH="0" baseline="0" noProof="0" dirty="0">
                <a:latin typeface="+mn-lt"/>
                <a:ea typeface="+mn-ea"/>
                <a:cs typeface="+mn-cs"/>
                <a:sym typeface="Symbol" panose="05050102010706020507"/>
              </a:rPr>
              <a:t></a:t>
            </a:r>
            <a:r>
              <a:rPr kumimoji="1" lang="en-US" altLang="zh-TW" sz="2800" b="1" i="1" kern="1200" cap="none" spc="0" normalizeH="0" baseline="0" noProof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kumimoji="1" lang="en-US" altLang="zh-TW" sz="2800" kern="1200" cap="none" spc="0" normalizeH="0" baseline="0" noProof="0" dirty="0">
                <a:latin typeface="+mn-lt"/>
                <a:ea typeface="+mn-ea"/>
                <a:cs typeface="+mn-cs"/>
                <a:sym typeface="Symbol" panose="05050102010706020507"/>
              </a:rPr>
              <a:t>.</a:t>
            </a:r>
            <a:endParaRPr kumimoji="1" lang="en-US" altLang="zh-TW" sz="2800" kern="1200" cap="none" spc="0" normalizeH="0" baseline="0" noProof="0" dirty="0">
              <a:latin typeface="+mn-lt"/>
              <a:ea typeface="+mn-ea"/>
              <a:cs typeface="+mn-cs"/>
              <a:sym typeface="Symbol" panose="05050102010706020507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5800" y="2743200"/>
            <a:ext cx="406241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TW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b="1" dirty="0"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zh-TW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 has </a:t>
            </a:r>
            <a:r>
              <a:rPr lang="en-US" altLang="zh-TW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 elements.</a:t>
            </a:r>
            <a:endParaRPr lang="zh-TW" altLang="en-US" sz="2800" dirty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5800" y="3352800"/>
            <a:ext cx="391795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TW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b="1" dirty="0"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zh-TW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 has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TW" sz="28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7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 subsets.</a:t>
            </a:r>
            <a:endParaRPr lang="zh-TW" altLang="en-US" sz="2800" dirty="0"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5800" y="3886200"/>
            <a:ext cx="424656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TW" sz="2800" dirty="0">
                <a:latin typeface="Arial" panose="020B0604020202020204" pitchFamily="34" charset="0"/>
              </a:rPr>
              <a:t>There are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TW" sz="28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7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 relations.</a:t>
            </a:r>
            <a:endParaRPr lang="zh-TW" altLang="en-US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投影片編號版面配置區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Ch8-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37890" name="Rectangle 2"/>
          <p:cNvSpPr>
            <a:spLocks noGrp="1"/>
          </p:cNvSpPr>
          <p:nvPr>
            <p:ph type="title"/>
          </p:nvPr>
        </p:nvSpPr>
        <p:spPr>
          <a:xfrm>
            <a:off x="228600" y="1143000"/>
            <a:ext cx="8686800" cy="1143000"/>
          </a:xfrm>
          <a:ln w="19050">
            <a:solidFill>
              <a:srgbClr val="000080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TW" sz="2800" b="1" dirty="0">
                <a:solidFill>
                  <a:srgbClr val="FF3300"/>
                </a:solidFill>
              </a:rPr>
              <a:t>Def 3.</a:t>
            </a:r>
            <a:r>
              <a:rPr lang="en-US" altLang="zh-TW" sz="2800" dirty="0"/>
              <a:t> A relation 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TW" sz="2800" dirty="0"/>
              <a:t> on a set 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/>
              <a:t> is called </a:t>
            </a:r>
            <a:r>
              <a:rPr lang="en-US" altLang="zh-TW" sz="2800" u="sng" dirty="0">
                <a:solidFill>
                  <a:srgbClr val="0066FF"/>
                </a:solidFill>
              </a:rPr>
              <a:t>reflexive</a:t>
            </a:r>
            <a:r>
              <a:rPr lang="en-US" altLang="zh-TW" sz="2800" dirty="0"/>
              <a:t> (</a:t>
            </a:r>
            <a:r>
              <a:rPr lang="zh-TW" altLang="en-US" sz="2000" dirty="0"/>
              <a:t>反身性</a:t>
            </a:r>
            <a:r>
              <a:rPr lang="en-US" altLang="zh-TW" sz="2800" dirty="0"/>
              <a:t>)</a:t>
            </a:r>
            <a:br>
              <a:rPr lang="en-US" altLang="zh-TW" sz="2800" dirty="0"/>
            </a:br>
            <a:r>
              <a:rPr lang="en-US" altLang="zh-TW" sz="2800" dirty="0"/>
              <a:t>           if </a:t>
            </a:r>
            <a:r>
              <a:rPr lang="en-US" altLang="zh-TW" sz="2800" b="1" dirty="0">
                <a:latin typeface="Times New Roman" panose="02020603050405020304" pitchFamily="18" charset="0"/>
              </a:rPr>
              <a:t>(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</a:rPr>
              <a:t>,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TW" sz="2800" b="1" dirty="0">
                <a:latin typeface="Times New Roman" panose="02020603050405020304" pitchFamily="18" charset="0"/>
              </a:rPr>
              <a:t>)</a:t>
            </a:r>
            <a:r>
              <a:rPr lang="en-US" altLang="zh-TW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800" dirty="0">
                <a:sym typeface="Symbol" panose="05050102010706020507" pitchFamily="18" charset="2"/>
              </a:rPr>
              <a:t> for every </a:t>
            </a:r>
            <a:r>
              <a:rPr lang="en-US" altLang="zh-TW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2800" dirty="0">
                <a:sym typeface="Symbol" panose="05050102010706020507" pitchFamily="18" charset="2"/>
              </a:rPr>
              <a:t>.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>
          <a:xfrm>
            <a:off x="228600" y="2362200"/>
            <a:ext cx="8534400" cy="342900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TW" sz="2800" b="1" dirty="0">
                <a:solidFill>
                  <a:srgbClr val="008000"/>
                </a:solidFill>
              </a:rPr>
              <a:t>Example 7.</a:t>
            </a:r>
            <a:r>
              <a:rPr lang="en-US" altLang="zh-TW" sz="2800" dirty="0"/>
              <a:t>  Consider the following relations on </a:t>
            </a:r>
            <a:endParaRPr lang="en-US" altLang="zh-TW" sz="2800" dirty="0"/>
          </a:p>
          <a:p>
            <a:pPr eaLnBrk="1" hangingPunct="1">
              <a:buNone/>
            </a:pPr>
            <a:r>
              <a:rPr lang="en-US" altLang="zh-TW" sz="2800" b="1" dirty="0">
                <a:latin typeface="Times New Roman" panose="02020603050405020304" pitchFamily="18" charset="0"/>
              </a:rPr>
              <a:t>                       </a:t>
            </a:r>
            <a:r>
              <a:rPr lang="en-US" altLang="zh-TW" sz="2800" dirty="0">
                <a:latin typeface="Times New Roman" panose="02020603050405020304" pitchFamily="18" charset="0"/>
              </a:rPr>
              <a:t>{1, 2, 3, 4}</a:t>
            </a:r>
            <a:r>
              <a:rPr lang="en-US" altLang="zh-TW" sz="2800" dirty="0"/>
              <a:t> : </a:t>
            </a:r>
            <a:endParaRPr lang="en-US" altLang="zh-TW" sz="2800" dirty="0"/>
          </a:p>
          <a:p>
            <a:pPr eaLnBrk="1" hangingPunct="1">
              <a:buNone/>
            </a:pPr>
            <a:r>
              <a:rPr lang="en-US" altLang="zh-TW" sz="2800" dirty="0"/>
              <a:t>	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TW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TW" sz="2800" dirty="0">
                <a:latin typeface="Times New Roman" panose="02020603050405020304" pitchFamily="18" charset="0"/>
              </a:rPr>
              <a:t> = { (1,1), (1,2), (2,1) }</a:t>
            </a:r>
            <a:endParaRPr lang="en-US" altLang="zh-TW" sz="2800" dirty="0"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TW" sz="2800" dirty="0">
                <a:latin typeface="Times New Roman" panose="02020603050405020304" pitchFamily="18" charset="0"/>
              </a:rPr>
              <a:t>	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TW" sz="2800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TW" sz="2800" dirty="0">
                <a:latin typeface="Times New Roman" panose="02020603050405020304" pitchFamily="18" charset="0"/>
              </a:rPr>
              <a:t> = { (1,1), (1,2), (1,4), (2,1), (2,2), (3,3), (4,1), (4,4) }</a:t>
            </a:r>
            <a:endParaRPr lang="en-US" altLang="zh-TW" sz="2800" dirty="0"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TW" sz="2800" dirty="0">
                <a:latin typeface="Times New Roman" panose="02020603050405020304" pitchFamily="18" charset="0"/>
              </a:rPr>
              <a:t>	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TW" sz="2800" b="1" baseline="-25000" dirty="0">
                <a:latin typeface="Times New Roman" panose="02020603050405020304" pitchFamily="18" charset="0"/>
              </a:rPr>
              <a:t>4</a:t>
            </a:r>
            <a:r>
              <a:rPr lang="en-US" altLang="zh-TW" sz="2800" dirty="0">
                <a:latin typeface="Times New Roman" panose="02020603050405020304" pitchFamily="18" charset="0"/>
              </a:rPr>
              <a:t> = { (2,1), (3,1), (3,2), (4,1), (4,2), (4,3) }</a:t>
            </a:r>
            <a:endParaRPr lang="en-US" altLang="zh-TW" sz="2800" dirty="0"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TW" sz="2800" dirty="0"/>
              <a:t>   which of them are reflexive ?                      </a:t>
            </a:r>
            <a:endParaRPr lang="en-US" altLang="zh-TW" sz="2800" dirty="0"/>
          </a:p>
        </p:txBody>
      </p:sp>
      <p:sp>
        <p:nvSpPr>
          <p:cNvPr id="11269" name="Text Box 5"/>
          <p:cNvSpPr txBox="1"/>
          <p:nvPr/>
        </p:nvSpPr>
        <p:spPr>
          <a:xfrm>
            <a:off x="304800" y="5943600"/>
            <a:ext cx="1841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endParaRPr lang="zh-TW" altLang="zh-TW" dirty="0">
              <a:latin typeface="Arial" panose="020B0604020202020204" pitchFamily="34" charset="0"/>
            </a:endParaRPr>
          </a:p>
        </p:txBody>
      </p:sp>
      <p:sp>
        <p:nvSpPr>
          <p:cNvPr id="37894" name="Text Box 6"/>
          <p:cNvSpPr txBox="1"/>
          <p:nvPr/>
        </p:nvSpPr>
        <p:spPr>
          <a:xfrm>
            <a:off x="304800" y="5764213"/>
            <a:ext cx="1455738" cy="946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Sol :</a:t>
            </a:r>
            <a:r>
              <a:rPr lang="en-US" altLang="zh-TW" sz="2800" dirty="0">
                <a:latin typeface="Arial" panose="020B0604020202020204" pitchFamily="34" charset="0"/>
              </a:rPr>
              <a:t> </a:t>
            </a:r>
            <a:endParaRPr lang="en-US" altLang="zh-TW" sz="2800" dirty="0">
              <a:latin typeface="Arial" panose="020B0604020202020204" pitchFamily="34" charset="0"/>
            </a:endParaRPr>
          </a:p>
          <a:p>
            <a:r>
              <a:rPr lang="en-US" altLang="zh-TW" sz="2800" dirty="0">
                <a:latin typeface="Arial" panose="020B0604020202020204" pitchFamily="34" charset="0"/>
              </a:rPr>
              <a:t>	</a:t>
            </a:r>
            <a:r>
              <a:rPr lang="en-US" altLang="zh-TW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TW" sz="2800" b="1" baseline="-25000" dirty="0">
                <a:latin typeface="Times New Roman" panose="02020603050405020304" pitchFamily="18" charset="0"/>
              </a:rPr>
              <a:t>3</a:t>
            </a:r>
            <a:endParaRPr lang="en-US" altLang="zh-TW" sz="28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11271" name="文字方塊 6"/>
          <p:cNvSpPr txBox="1"/>
          <p:nvPr/>
        </p:nvSpPr>
        <p:spPr>
          <a:xfrm>
            <a:off x="228600" y="533400"/>
            <a:ext cx="4670425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3200" b="1" u="sng" dirty="0">
                <a:solidFill>
                  <a:srgbClr val="008000"/>
                </a:solidFill>
                <a:latin typeface="Arial" panose="020B0604020202020204" pitchFamily="34" charset="0"/>
              </a:rPr>
              <a:t>Properties of Relations</a:t>
            </a:r>
            <a:endParaRPr lang="zh-TW" altLang="en-US" sz="3200" b="1" u="sng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1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49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891">
                                            <p:txEl>
                                              <p:charRg st="49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891">
                                            <p:txEl>
                                              <p:charRg st="49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88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891">
                                            <p:txEl>
                                              <p:charRg st="88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891">
                                            <p:txEl>
                                              <p:charRg st="88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118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1">
                                            <p:txEl>
                                              <p:charRg st="118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1">
                                            <p:txEl>
                                              <p:charRg st="118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183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891">
                                            <p:txEl>
                                              <p:charRg st="183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891">
                                            <p:txEl>
                                              <p:charRg st="183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234" end="2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891">
                                            <p:txEl>
                                              <p:charRg st="234" end="28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891">
                                            <p:txEl>
                                              <p:charRg st="234" end="28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nimBg="1"/>
      <p:bldP spid="37891" grpId="0" build="p"/>
      <p:bldP spid="37894" grpId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0</TotalTime>
  <Words>21217</Words>
  <Application>WPS 演示</Application>
  <PresentationFormat/>
  <Paragraphs>1218</Paragraphs>
  <Slides>63</Slides>
  <Notes>48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94</vt:i4>
      </vt:variant>
      <vt:variant>
        <vt:lpstr>幻灯片标题</vt:lpstr>
      </vt:variant>
      <vt:variant>
        <vt:i4>63</vt:i4>
      </vt:variant>
    </vt:vector>
  </HeadingPairs>
  <TitlesOfParts>
    <vt:vector size="176" baseType="lpstr">
      <vt:lpstr>Arial</vt:lpstr>
      <vt:lpstr>宋体</vt:lpstr>
      <vt:lpstr>Wingdings</vt:lpstr>
      <vt:lpstr>PMingLiU</vt:lpstr>
      <vt:lpstr>Times New Roman</vt:lpstr>
      <vt:lpstr>Arial Black</vt:lpstr>
      <vt:lpstr>Symbol</vt:lpstr>
      <vt:lpstr>AR MinchoL JIS</vt:lpstr>
      <vt:lpstr>Yu Gothic</vt:lpstr>
      <vt:lpstr>Wingdings 2</vt:lpstr>
      <vt:lpstr>AR MingtiM BIG-5</vt:lpstr>
      <vt:lpstr>Segoe Print</vt:lpstr>
      <vt:lpstr>黑体</vt:lpstr>
      <vt:lpstr>Symbol</vt:lpstr>
      <vt:lpstr>微软雅黑</vt:lpstr>
      <vt:lpstr>Arial Unicode MS</vt:lpstr>
      <vt:lpstr>Arial</vt:lpstr>
      <vt:lpstr>Calibri</vt:lpstr>
      <vt:lpstr>Pixel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huang</cp:lastModifiedBy>
  <cp:revision>342</cp:revision>
  <dcterms:created xsi:type="dcterms:W3CDTF">2020-10-01T11:37:07Z</dcterms:created>
  <dcterms:modified xsi:type="dcterms:W3CDTF">2020-10-01T11:59:50Z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2052-11.1.0.10000</vt:lpwstr>
  </property>
</Properties>
</file>