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315" r:id="rId4"/>
    <p:sldId id="294" r:id="rId5"/>
    <p:sldId id="317" r:id="rId6"/>
    <p:sldId id="295" r:id="rId7"/>
    <p:sldId id="297" r:id="rId8"/>
    <p:sldId id="362" r:id="rId9"/>
    <p:sldId id="367" r:id="rId10"/>
    <p:sldId id="343" r:id="rId11"/>
    <p:sldId id="368" r:id="rId12"/>
    <p:sldId id="298" r:id="rId13"/>
    <p:sldId id="299" r:id="rId14"/>
    <p:sldId id="300" r:id="rId15"/>
    <p:sldId id="301" r:id="rId17"/>
    <p:sldId id="306" r:id="rId18"/>
    <p:sldId id="386" r:id="rId19"/>
    <p:sldId id="387" r:id="rId20"/>
    <p:sldId id="307" r:id="rId21"/>
    <p:sldId id="309" r:id="rId22"/>
    <p:sldId id="390" r:id="rId23"/>
    <p:sldId id="391" r:id="rId24"/>
    <p:sldId id="393" r:id="rId25"/>
    <p:sldId id="392" r:id="rId26"/>
    <p:sldId id="318" r:id="rId27"/>
    <p:sldId id="319" r:id="rId28"/>
    <p:sldId id="324" r:id="rId29"/>
    <p:sldId id="325" r:id="rId30"/>
    <p:sldId id="326" r:id="rId31"/>
    <p:sldId id="369" r:id="rId32"/>
    <p:sldId id="329" r:id="rId33"/>
    <p:sldId id="328" r:id="rId34"/>
    <p:sldId id="370" r:id="rId35"/>
    <p:sldId id="378" r:id="rId36"/>
    <p:sldId id="379" r:id="rId37"/>
    <p:sldId id="380" r:id="rId38"/>
    <p:sldId id="381" r:id="rId39"/>
    <p:sldId id="394" r:id="rId40"/>
    <p:sldId id="384" r:id="rId41"/>
    <p:sldId id="382" r:id="rId42"/>
    <p:sldId id="383" r:id="rId43"/>
    <p:sldId id="395" r:id="rId44"/>
    <p:sldId id="330" r:id="rId45"/>
    <p:sldId id="331" r:id="rId46"/>
    <p:sldId id="341" r:id="rId47"/>
    <p:sldId id="332" r:id="rId48"/>
    <p:sldId id="333" r:id="rId49"/>
    <p:sldId id="371" r:id="rId50"/>
    <p:sldId id="334" r:id="rId51"/>
    <p:sldId id="372" r:id="rId52"/>
    <p:sldId id="335" r:id="rId53"/>
    <p:sldId id="373" r:id="rId54"/>
    <p:sldId id="336" r:id="rId55"/>
    <p:sldId id="320" r:id="rId56"/>
    <p:sldId id="321" r:id="rId57"/>
    <p:sldId id="348" r:id="rId58"/>
    <p:sldId id="366" r:id="rId59"/>
    <p:sldId id="347" r:id="rId60"/>
    <p:sldId id="374" r:id="rId61"/>
    <p:sldId id="349" r:id="rId62"/>
    <p:sldId id="375" r:id="rId63"/>
    <p:sldId id="350" r:id="rId64"/>
    <p:sldId id="351" r:id="rId65"/>
    <p:sldId id="355" r:id="rId66"/>
    <p:sldId id="352" r:id="rId67"/>
    <p:sldId id="354" r:id="rId68"/>
    <p:sldId id="322" r:id="rId69"/>
    <p:sldId id="323" r:id="rId70"/>
    <p:sldId id="356" r:id="rId71"/>
    <p:sldId id="357" r:id="rId72"/>
    <p:sldId id="358" r:id="rId73"/>
    <p:sldId id="376" r:id="rId74"/>
    <p:sldId id="359" r:id="rId75"/>
    <p:sldId id="377" r:id="rId76"/>
    <p:sldId id="360" r:id="rId77"/>
    <p:sldId id="361" r:id="rId78"/>
    <p:sldId id="447" r:id="rId79"/>
    <p:sldId id="448"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9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the property “symmetric” and “</a:t>
            </a:r>
            <a:r>
              <a:rPr lang="en-CA" dirty="0" err="1" smtClean="0"/>
              <a:t>antisymmetric</a:t>
            </a:r>
            <a:r>
              <a:rPr lang="en-CA" dirty="0" smtClean="0"/>
              <a:t>” are not opposite. A relation may have both or neither.</a:t>
            </a:r>
            <a:endParaRPr lang="en-CA" dirty="0"/>
          </a:p>
        </p:txBody>
      </p:sp>
      <p:sp>
        <p:nvSpPr>
          <p:cNvPr id="4" name="Slide Number Placeholder 3"/>
          <p:cNvSpPr>
            <a:spLocks noGrp="1"/>
          </p:cNvSpPr>
          <p:nvPr>
            <p:ph type="sldNum" sz="quarter" idx="10"/>
          </p:nvPr>
        </p:nvSpPr>
        <p:spPr/>
        <p:txBody>
          <a:bodyPr/>
          <a:lstStyle/>
          <a:p>
            <a:fld id="{8A6B134D-0EB3-42CB-9322-AA369738187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74223539-C274-414E-836E-21403C9CE2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4223539-C274-414E-836E-21403C9CE2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8.xml"/><Relationship Id="rId2" Type="http://schemas.openxmlformats.org/officeDocument/2006/relationships/image" Target="../media/image15.png"/><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png"/><Relationship Id="rId7"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tags" Target="../tags/tag11.xml"/><Relationship Id="rId4" Type="http://schemas.openxmlformats.org/officeDocument/2006/relationships/image" Target="../media/image16.png"/><Relationship Id="rId3" Type="http://schemas.openxmlformats.org/officeDocument/2006/relationships/tags" Target="../tags/tag10.xml"/><Relationship Id="rId2" Type="http://schemas.openxmlformats.org/officeDocument/2006/relationships/image" Target="../media/image15.png"/><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2.png"/><Relationship Id="rId7" Type="http://schemas.openxmlformats.org/officeDocument/2006/relationships/tags" Target="../tags/tag16.xml"/><Relationship Id="rId6" Type="http://schemas.openxmlformats.org/officeDocument/2006/relationships/image" Target="../media/image21.png"/><Relationship Id="rId5" Type="http://schemas.openxmlformats.org/officeDocument/2006/relationships/tags" Target="../tags/tag15.xml"/><Relationship Id="rId4" Type="http://schemas.openxmlformats.org/officeDocument/2006/relationships/image" Target="../media/image20.png"/><Relationship Id="rId3" Type="http://schemas.openxmlformats.org/officeDocument/2006/relationships/tags" Target="../tags/tag14.xml"/><Relationship Id="rId2" Type="http://schemas.openxmlformats.org/officeDocument/2006/relationships/image" Target="../media/image19.png"/><Relationship Id="rId1" Type="http://schemas.openxmlformats.org/officeDocument/2006/relationships/tags" Target="../tags/tag13.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image" Target="../media/image25.png"/><Relationship Id="rId5" Type="http://schemas.openxmlformats.org/officeDocument/2006/relationships/tags" Target="../tags/tag19.xml"/><Relationship Id="rId4" Type="http://schemas.openxmlformats.org/officeDocument/2006/relationships/image" Target="../media/image24.png"/><Relationship Id="rId3" Type="http://schemas.openxmlformats.org/officeDocument/2006/relationships/tags" Target="../tags/tag18.xml"/><Relationship Id="rId2" Type="http://schemas.openxmlformats.org/officeDocument/2006/relationships/image" Target="../media/image23.png"/><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tags" Target="../tags/tag24.xml"/><Relationship Id="rId4" Type="http://schemas.openxmlformats.org/officeDocument/2006/relationships/image" Target="../media/image27.png"/><Relationship Id="rId3" Type="http://schemas.openxmlformats.org/officeDocument/2006/relationships/tags" Target="../tags/tag23.xml"/><Relationship Id="rId2" Type="http://schemas.openxmlformats.org/officeDocument/2006/relationships/image" Target="../media/image26.png"/><Relationship Id="rId1" Type="http://schemas.openxmlformats.org/officeDocument/2006/relationships/tags" Target="../tags/tag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tags" Target="../tags/tag25.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a:t>
            </a:r>
            <a:endParaRPr lang="en-US" dirty="0"/>
          </a:p>
        </p:txBody>
      </p:sp>
      <p:sp>
        <p:nvSpPr>
          <p:cNvPr id="3" name="Subtitle 2"/>
          <p:cNvSpPr>
            <a:spLocks noGrp="1"/>
          </p:cNvSpPr>
          <p:nvPr>
            <p:ph type="subTitle" idx="1"/>
          </p:nvPr>
        </p:nvSpPr>
        <p:spPr/>
        <p:txBody>
          <a:bodyPr/>
          <a:lstStyle/>
          <a:p>
            <a:r>
              <a:rPr lang="en-US" dirty="0" smtClean="0"/>
              <a:t>Chapter 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Relations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Consider these relations on the set of integers:</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r>
              <a:rPr lang="en-US" i="1" dirty="0" smtClean="0"/>
              <a:t>                            R</a:t>
            </a:r>
            <a:r>
              <a:rPr lang="en-US" baseline="-25000" dirty="0" smtClean="0">
                <a:latin typeface="Cambria Math" panose="02040503050406030204" pitchFamily="18" charset="0"/>
                <a:ea typeface="Cambria Math" panose="02040503050406030204"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&gt;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r>
              <a:rPr lang="en-US" i="1" dirty="0" smtClean="0"/>
              <a:t>                            R</a:t>
            </a:r>
            <a:r>
              <a:rPr lang="en-US" baseline="-25000" dirty="0" smtClean="0">
                <a:latin typeface="Cambria Math" panose="02040503050406030204" pitchFamily="18" charset="0"/>
                <a:ea typeface="Cambria Math" panose="02040503050406030204"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r>
              <a:rPr lang="en-US" dirty="0" smtClean="0">
                <a:latin typeface="Cambria Math" panose="02040503050406030204"/>
                <a:ea typeface="Cambria Math" panose="02040503050406030204"/>
              </a:rPr>
              <a:t>+ 1},</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r>
              <a:rPr lang="en-US" dirty="0" smtClean="0">
                <a:latin typeface="Cambria Math" panose="02040503050406030204"/>
                <a:ea typeface="Cambria Math" panose="02040503050406030204"/>
              </a:rPr>
              <a:t>or</a:t>
            </a:r>
            <a:r>
              <a:rPr lang="en-US" i="1" dirty="0" smtClean="0">
                <a:latin typeface="Cambria Math" panose="02040503050406030204"/>
                <a:ea typeface="Cambria Math" panose="02040503050406030204"/>
              </a:rPr>
              <a:t> a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−b</a:t>
            </a:r>
            <a:r>
              <a:rPr lang="en-US" dirty="0" smtClean="0">
                <a:latin typeface="Cambria Math" panose="02040503050406030204"/>
                <a:ea typeface="Cambria Math" panose="02040503050406030204"/>
              </a:rPr>
              <a:t>},        </a:t>
            </a:r>
            <a:r>
              <a:rPr lang="en-US" i="1" dirty="0" smtClean="0"/>
              <a:t> R</a:t>
            </a:r>
            <a:r>
              <a:rPr lang="en-US" baseline="-25000" dirty="0" smtClean="0">
                <a:latin typeface="Cambria Math" panose="02040503050406030204" pitchFamily="18" charset="0"/>
                <a:ea typeface="Cambria Math" panose="02040503050406030204"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panose="02040503050406030204"/>
                <a:ea typeface="Cambria Math" panose="02040503050406030204"/>
              </a:rPr>
              <a:t>≤ 3}.</a:t>
            </a:r>
            <a:endParaRPr lang="en-US" dirty="0" smtClean="0">
              <a:latin typeface="Cambria Math" panose="02040503050406030204"/>
              <a:ea typeface="Cambria Math" panose="02040503050406030204"/>
            </a:endParaRPr>
          </a:p>
          <a:p>
            <a:pPr lvl="1">
              <a:buNone/>
            </a:pPr>
            <a:endParaRPr lang="en-US" dirty="0" smtClean="0"/>
          </a:p>
          <a:p>
            <a:pPr lvl="1">
              <a:buNone/>
            </a:pPr>
            <a:endParaRPr lang="en-US" dirty="0" smtClean="0"/>
          </a:p>
          <a:p>
            <a:pPr lvl="1">
              <a:buNone/>
            </a:pPr>
            <a:endParaRPr lang="en-US" dirty="0" smtClean="0">
              <a:latin typeface="Cambria Math" panose="02040503050406030204"/>
              <a:ea typeface="Cambria Math" panose="02040503050406030204"/>
            </a:endParaRPr>
          </a:p>
          <a:p>
            <a:pPr lvl="1">
              <a:lnSpc>
                <a:spcPct val="120000"/>
              </a:lnSpc>
              <a:spcBef>
                <a:spcPts val="0"/>
              </a:spcBef>
              <a:buNone/>
            </a:pPr>
            <a:r>
              <a:rPr lang="en-US" dirty="0" smtClean="0">
                <a:latin typeface="Cambria Math" panose="02040503050406030204"/>
                <a:ea typeface="Cambria Math" panose="02040503050406030204"/>
              </a:rPr>
              <a:t>For each of these pairs, determine to which relations it belongs</a:t>
            </a:r>
            <a:endParaRPr lang="en-US" dirty="0" smtClean="0">
              <a:latin typeface="Cambria Math" panose="02040503050406030204"/>
              <a:ea typeface="Cambria Math" panose="02040503050406030204"/>
            </a:endParaRPr>
          </a:p>
          <a:p>
            <a:pPr lvl="1">
              <a:lnSpc>
                <a:spcPct val="120000"/>
              </a:lnSpc>
              <a:spcBef>
                <a:spcPts val="0"/>
              </a:spcBef>
              <a:buNone/>
            </a:pPr>
            <a:r>
              <a:rPr lang="en-US" dirty="0" smtClean="0">
                <a:latin typeface="Cambria Math" panose="02040503050406030204"/>
                <a:ea typeface="Cambria Math" panose="02040503050406030204"/>
              </a:rPr>
              <a:t>                          </a:t>
            </a:r>
            <a:endParaRPr lang="en-US" dirty="0" smtClean="0">
              <a:latin typeface="Cambria Math" panose="02040503050406030204"/>
              <a:ea typeface="Cambria Math" panose="02040503050406030204"/>
            </a:endParaRPr>
          </a:p>
          <a:p>
            <a:pPr lvl="1">
              <a:lnSpc>
                <a:spcPct val="120000"/>
              </a:lnSpc>
              <a:spcBef>
                <a:spcPts val="0"/>
              </a:spcBef>
              <a:buNone/>
            </a:pPr>
            <a:r>
              <a:rPr lang="en-US" dirty="0" smtClean="0">
                <a:latin typeface="Cambria Math" panose="02040503050406030204"/>
                <a:ea typeface="Cambria Math" panose="02040503050406030204"/>
              </a:rPr>
              <a:t>           (1,1), (1, 2), (2, 1), (1, −1), and (2, 2)?</a:t>
            </a:r>
            <a:endParaRPr lang="en-US" dirty="0" smtClean="0">
              <a:latin typeface="Cambria Math" panose="02040503050406030204"/>
              <a:ea typeface="Cambria Math" panose="02040503050406030204"/>
            </a:endParaRPr>
          </a:p>
          <a:p>
            <a:pPr lvl="1">
              <a:lnSpc>
                <a:spcPct val="120000"/>
              </a:lnSpc>
              <a:spcBef>
                <a:spcPts val="0"/>
              </a:spcBef>
              <a:buNone/>
            </a:pPr>
            <a:endParaRPr lang="en-US" dirty="0" smtClean="0"/>
          </a:p>
          <a:p>
            <a:pPr>
              <a:buNone/>
            </a:pPr>
            <a:r>
              <a:rPr lang="en-US" b="1" dirty="0" smtClean="0"/>
              <a:t>    Solution</a:t>
            </a:r>
            <a:r>
              <a:rPr lang="en-US" dirty="0" smtClean="0"/>
              <a:t>: Checking the conditions that define each relation, we see that the pair </a:t>
            </a:r>
            <a:r>
              <a:rPr lang="en-US" dirty="0" smtClean="0">
                <a:latin typeface="Cambria Math" panose="02040503050406030204"/>
                <a:ea typeface="Cambria Math" panose="02040503050406030204"/>
              </a:rPr>
              <a:t>(1,1) is in</a:t>
            </a:r>
            <a:r>
              <a:rPr lang="en-US" i="1" dirty="0" smtClean="0"/>
              <a:t> R</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a:ea typeface="Cambria Math" panose="02040503050406030204"/>
              </a:rPr>
              <a:t>,</a:t>
            </a:r>
            <a:r>
              <a:rPr lang="en-US" i="1" dirty="0" smtClean="0"/>
              <a:t> R</a:t>
            </a:r>
            <a:r>
              <a:rPr lang="en-US" baseline="-25000" dirty="0" smtClean="0">
                <a:latin typeface="Cambria Math" panose="02040503050406030204" pitchFamily="18" charset="0"/>
                <a:ea typeface="Cambria Math" panose="02040503050406030204" pitchFamily="18" charset="0"/>
              </a:rPr>
              <a:t>3</a:t>
            </a:r>
            <a:r>
              <a:rPr lang="en-US" dirty="0" smtClean="0">
                <a:latin typeface="Cambria Math" panose="02040503050406030204"/>
                <a:ea typeface="Cambria Math" panose="02040503050406030204"/>
              </a:rPr>
              <a:t>, </a:t>
            </a:r>
            <a:r>
              <a:rPr lang="en-US" i="1" dirty="0" smtClean="0"/>
              <a:t>R</a:t>
            </a:r>
            <a:r>
              <a:rPr lang="en-US" baseline="-25000" dirty="0" smtClean="0">
                <a:latin typeface="Cambria Math" panose="02040503050406030204" pitchFamily="18" charset="0"/>
                <a:ea typeface="Cambria Math" panose="02040503050406030204" pitchFamily="18" charset="0"/>
              </a:rPr>
              <a:t>4 </a:t>
            </a:r>
            <a:r>
              <a:rPr lang="en-US" dirty="0" smtClean="0">
                <a:latin typeface="Cambria Math" panose="02040503050406030204"/>
                <a:ea typeface="Cambria Math" panose="02040503050406030204"/>
              </a:rPr>
              <a:t>, and </a:t>
            </a:r>
            <a:r>
              <a:rPr lang="en-US" i="1" dirty="0" smtClean="0"/>
              <a:t>R</a:t>
            </a:r>
            <a:r>
              <a:rPr lang="en-US" baseline="-25000" dirty="0" smtClean="0">
                <a:latin typeface="Cambria Math" panose="02040503050406030204" pitchFamily="18" charset="0"/>
                <a:ea typeface="Cambria Math" panose="02040503050406030204" pitchFamily="18" charset="0"/>
              </a:rPr>
              <a:t>6</a:t>
            </a:r>
            <a:r>
              <a:rPr lang="en-US" dirty="0" smtClean="0">
                <a:latin typeface="Cambria Math" panose="02040503050406030204"/>
                <a:ea typeface="Cambria Math" panose="02040503050406030204"/>
              </a:rPr>
              <a:t>: (1,2) is in</a:t>
            </a:r>
            <a:r>
              <a:rPr lang="en-US" i="1" dirty="0" smtClean="0"/>
              <a:t> R</a:t>
            </a:r>
            <a:r>
              <a:rPr lang="en-US" baseline="-25000" dirty="0" smtClean="0">
                <a:latin typeface="Cambria Math" panose="02040503050406030204" pitchFamily="18" charset="0"/>
                <a:ea typeface="Cambria Math" panose="02040503050406030204" pitchFamily="18" charset="0"/>
              </a:rPr>
              <a:t>1</a:t>
            </a:r>
            <a:r>
              <a:rPr lang="en-US" i="1" dirty="0" smtClean="0"/>
              <a:t> </a:t>
            </a:r>
            <a:r>
              <a:rPr lang="en-US" dirty="0" smtClean="0">
                <a:latin typeface="Cambria Math" panose="02040503050406030204"/>
                <a:ea typeface="Cambria Math" panose="02040503050406030204"/>
              </a:rPr>
              <a:t>and </a:t>
            </a:r>
            <a:r>
              <a:rPr lang="en-US" i="1" dirty="0" smtClean="0"/>
              <a:t>R</a:t>
            </a:r>
            <a:r>
              <a:rPr lang="en-US" baseline="-25000" dirty="0" smtClean="0">
                <a:latin typeface="Cambria Math" panose="02040503050406030204" pitchFamily="18" charset="0"/>
                <a:ea typeface="Cambria Math" panose="02040503050406030204" pitchFamily="18" charset="0"/>
              </a:rPr>
              <a:t>6</a:t>
            </a:r>
            <a:r>
              <a:rPr lang="en-US" dirty="0" smtClean="0">
                <a:latin typeface="Cambria Math" panose="02040503050406030204"/>
                <a:ea typeface="Cambria Math" panose="02040503050406030204"/>
              </a:rPr>
              <a:t>: (2,1) is in</a:t>
            </a:r>
            <a:r>
              <a:rPr lang="en-US" i="1" dirty="0" smtClean="0"/>
              <a:t> R</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a:ea typeface="Cambria Math" panose="02040503050406030204"/>
              </a:rPr>
              <a:t>, </a:t>
            </a:r>
            <a:r>
              <a:rPr lang="en-US" i="1" dirty="0" smtClean="0"/>
              <a:t>R</a:t>
            </a:r>
            <a:r>
              <a:rPr lang="en-US" baseline="-25000" dirty="0" smtClean="0">
                <a:latin typeface="Cambria Math" panose="02040503050406030204" pitchFamily="18" charset="0"/>
                <a:ea typeface="Cambria Math" panose="02040503050406030204" pitchFamily="18" charset="0"/>
              </a:rPr>
              <a:t>5</a:t>
            </a:r>
            <a:r>
              <a:rPr lang="en-US" dirty="0" smtClean="0">
                <a:latin typeface="Cambria Math" panose="02040503050406030204"/>
                <a:ea typeface="Cambria Math" panose="02040503050406030204"/>
              </a:rPr>
              <a:t>,</a:t>
            </a:r>
            <a:r>
              <a:rPr lang="en-US" i="1" dirty="0" smtClean="0"/>
              <a:t> </a:t>
            </a:r>
            <a:r>
              <a:rPr lang="en-US" dirty="0" smtClean="0">
                <a:latin typeface="Cambria Math" panose="02040503050406030204"/>
                <a:ea typeface="Cambria Math" panose="02040503050406030204"/>
              </a:rPr>
              <a:t>and </a:t>
            </a:r>
            <a:r>
              <a:rPr lang="en-US" i="1" dirty="0" smtClean="0"/>
              <a:t>R</a:t>
            </a:r>
            <a:r>
              <a:rPr lang="en-US" baseline="-25000" dirty="0" smtClean="0">
                <a:latin typeface="Cambria Math" panose="02040503050406030204" pitchFamily="18" charset="0"/>
                <a:ea typeface="Cambria Math" panose="02040503050406030204" pitchFamily="18" charset="0"/>
              </a:rPr>
              <a:t>6</a:t>
            </a:r>
            <a:r>
              <a:rPr lang="en-US" dirty="0" smtClean="0">
                <a:latin typeface="Cambria Math" panose="02040503050406030204"/>
                <a:ea typeface="Cambria Math" panose="02040503050406030204"/>
              </a:rPr>
              <a:t>: (1, −1) is in</a:t>
            </a:r>
            <a:r>
              <a:rPr lang="en-US" i="1" dirty="0" smtClean="0"/>
              <a:t> R</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a:ea typeface="Cambria Math" panose="02040503050406030204"/>
              </a:rPr>
              <a:t>, </a:t>
            </a:r>
            <a:r>
              <a:rPr lang="en-US" i="1" dirty="0" smtClean="0"/>
              <a:t>R</a:t>
            </a:r>
            <a:r>
              <a:rPr lang="en-US" baseline="-25000" dirty="0" smtClean="0">
                <a:latin typeface="Cambria Math" panose="02040503050406030204" pitchFamily="18" charset="0"/>
                <a:ea typeface="Cambria Math" panose="02040503050406030204" pitchFamily="18" charset="0"/>
              </a:rPr>
              <a:t>3</a:t>
            </a:r>
            <a:r>
              <a:rPr lang="en-US" dirty="0" smtClean="0">
                <a:latin typeface="Cambria Math" panose="02040503050406030204"/>
                <a:ea typeface="Cambria Math" panose="02040503050406030204"/>
              </a:rPr>
              <a:t>,</a:t>
            </a:r>
            <a:r>
              <a:rPr lang="en-US" i="1" dirty="0" smtClean="0"/>
              <a:t> </a:t>
            </a:r>
            <a:r>
              <a:rPr lang="en-US" dirty="0" smtClean="0">
                <a:latin typeface="Cambria Math" panose="02040503050406030204"/>
                <a:ea typeface="Cambria Math" panose="02040503050406030204"/>
              </a:rPr>
              <a:t>and </a:t>
            </a:r>
            <a:r>
              <a:rPr lang="en-US" i="1" dirty="0" smtClean="0"/>
              <a:t>R</a:t>
            </a:r>
            <a:r>
              <a:rPr lang="en-US" baseline="-25000" dirty="0" smtClean="0">
                <a:latin typeface="Cambria Math" panose="02040503050406030204" pitchFamily="18" charset="0"/>
                <a:ea typeface="Cambria Math" panose="02040503050406030204" pitchFamily="18" charset="0"/>
              </a:rPr>
              <a:t>6</a:t>
            </a:r>
            <a:r>
              <a:rPr lang="en-US" dirty="0" smtClean="0">
                <a:latin typeface="Cambria Math" panose="02040503050406030204"/>
                <a:ea typeface="Cambria Math" panose="02040503050406030204"/>
              </a:rPr>
              <a:t> : (2,2) is in</a:t>
            </a:r>
            <a:r>
              <a:rPr lang="en-US" i="1" dirty="0" smtClean="0"/>
              <a:t> R</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a:ea typeface="Cambria Math" panose="02040503050406030204"/>
              </a:rPr>
              <a:t>, </a:t>
            </a:r>
            <a:r>
              <a:rPr lang="en-US" i="1" dirty="0" smtClean="0"/>
              <a:t>R</a:t>
            </a:r>
            <a:r>
              <a:rPr lang="en-US" baseline="-25000" dirty="0" smtClean="0">
                <a:latin typeface="Cambria Math" panose="02040503050406030204" pitchFamily="18" charset="0"/>
                <a:ea typeface="Cambria Math" panose="02040503050406030204" pitchFamily="18" charset="0"/>
              </a:rPr>
              <a:t>3</a:t>
            </a:r>
            <a:r>
              <a:rPr lang="en-US" dirty="0" smtClean="0">
                <a:latin typeface="Cambria Math" panose="02040503050406030204"/>
                <a:ea typeface="Cambria Math" panose="02040503050406030204"/>
              </a:rPr>
              <a:t>,</a:t>
            </a:r>
            <a:r>
              <a:rPr lang="en-US" i="1" dirty="0" smtClean="0"/>
              <a:t> </a:t>
            </a:r>
            <a:r>
              <a:rPr lang="en-US" dirty="0" smtClean="0">
                <a:latin typeface="Cambria Math" panose="02040503050406030204"/>
                <a:ea typeface="Cambria Math" panose="02040503050406030204"/>
              </a:rPr>
              <a:t>and </a:t>
            </a:r>
            <a:r>
              <a:rPr lang="en-US" i="1" dirty="0" smtClean="0"/>
              <a:t>R</a:t>
            </a:r>
            <a:r>
              <a:rPr lang="en-US" baseline="-25000" dirty="0" smtClean="0">
                <a:latin typeface="Cambria Math" panose="02040503050406030204" pitchFamily="18" charset="0"/>
                <a:ea typeface="Cambria Math" panose="02040503050406030204" pitchFamily="18" charset="0"/>
              </a:rPr>
              <a:t>4</a:t>
            </a:r>
            <a:r>
              <a:rPr lang="en-US" dirty="0" smtClean="0">
                <a:latin typeface="Cambria Math" panose="02040503050406030204"/>
                <a:ea typeface="Cambria Math" panose="02040503050406030204"/>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smtClean="0"/>
              <a:t>Note that these relations are on an infinite set and each of these relations is an infinite set.</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Reflexive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 </a:t>
            </a:r>
            <a:r>
              <a:rPr lang="en-US" i="1" dirty="0" smtClean="0"/>
              <a:t>R</a:t>
            </a:r>
            <a:r>
              <a:rPr lang="en-US" b="1" dirty="0" smtClean="0"/>
              <a:t> </a:t>
            </a:r>
            <a:r>
              <a:rPr lang="en-US" dirty="0" smtClean="0"/>
              <a:t>is </a:t>
            </a:r>
            <a:r>
              <a:rPr lang="en-US" i="1" dirty="0" smtClean="0">
                <a:solidFill>
                  <a:srgbClr val="FF0000"/>
                </a:solidFill>
              </a:rPr>
              <a:t>reflexive</a:t>
            </a:r>
            <a:r>
              <a:rPr lang="en-US" dirty="0" smtClean="0"/>
              <a:t> </a:t>
            </a:r>
            <a:r>
              <a:rPr lang="en-US" dirty="0" err="1" smtClean="0"/>
              <a:t>iff</a:t>
            </a:r>
            <a:r>
              <a:rPr lang="en-US" dirty="0" smtClean="0"/>
              <a:t> (</a:t>
            </a:r>
            <a:r>
              <a:rPr lang="en-US" i="1" dirty="0" err="1" smtClean="0"/>
              <a:t>a,a</a:t>
            </a:r>
            <a:r>
              <a:rPr lang="en-US" dirty="0" smtClean="0"/>
              <a:t>)</a:t>
            </a:r>
            <a:r>
              <a:rPr lang="en-US" i="1" dirty="0" smtClean="0"/>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R</a:t>
            </a:r>
            <a:r>
              <a:rPr lang="en-US" i="1" dirty="0" smtClean="0">
                <a:solidFill>
                  <a:schemeClr val="accent1"/>
                </a:solidFill>
                <a:latin typeface="+mj-lt"/>
                <a:ea typeface="Cambria Math" panose="02040503050406030204"/>
              </a:rPr>
              <a:t> </a:t>
            </a:r>
            <a:r>
              <a:rPr lang="en-US" dirty="0" smtClean="0">
                <a:ea typeface="Cambria Math" panose="02040503050406030204"/>
              </a:rPr>
              <a:t>for every element       </a:t>
            </a:r>
            <a:r>
              <a:rPr lang="en-US" i="1" dirty="0" smtClean="0">
                <a:latin typeface="+mj-lt"/>
                <a:ea typeface="Cambria Math" panose="02040503050406030204"/>
              </a:rPr>
              <a:t>a </a:t>
            </a:r>
            <a:r>
              <a:rPr lang="en-US" dirty="0" smtClean="0">
                <a:latin typeface="Cambria Math" panose="02040503050406030204"/>
                <a:ea typeface="Cambria Math" panose="02040503050406030204"/>
              </a:rPr>
              <a:t>∊ </a:t>
            </a:r>
            <a:r>
              <a:rPr lang="en-US" dirty="0" smtClean="0">
                <a:ea typeface="Cambria Math" panose="02040503050406030204"/>
              </a:rPr>
              <a:t>A</a:t>
            </a:r>
            <a:r>
              <a:rPr lang="en-US" dirty="0" smtClean="0">
                <a:latin typeface="Cambria Math" panose="02040503050406030204"/>
                <a:ea typeface="Cambria Math" panose="02040503050406030204"/>
              </a:rPr>
              <a:t>. </a:t>
            </a:r>
            <a:r>
              <a:rPr lang="en-US" dirty="0" smtClean="0">
                <a:ea typeface="Cambria Math" panose="02040503050406030204"/>
              </a:rPr>
              <a:t>Written symbolically, R is reflexive if and only if </a:t>
            </a:r>
            <a:endParaRPr lang="en-US" dirty="0" smtClean="0">
              <a:ea typeface="Cambria Math" panose="02040503050406030204"/>
            </a:endParaRPr>
          </a:p>
          <a:p>
            <a:pPr>
              <a:buNone/>
            </a:pPr>
            <a:r>
              <a:rPr lang="en-US" dirty="0" smtClean="0">
                <a:solidFill>
                  <a:schemeClr val="accent1"/>
                </a:solidFill>
                <a:ea typeface="Cambria Math" panose="02040503050406030204"/>
              </a:rPr>
              <a:t>           </a:t>
            </a:r>
            <a:r>
              <a:rPr lang="en-US" dirty="0" smtClean="0">
                <a:solidFill>
                  <a:schemeClr val="accent1"/>
                </a:solidFill>
                <a:latin typeface="Cambria Math" panose="02040503050406030204"/>
                <a:ea typeface="Cambria Math" panose="02040503050406030204"/>
              </a:rPr>
              <a:t>∀</a:t>
            </a:r>
            <a:r>
              <a:rPr lang="en-US" i="1" dirty="0" smtClean="0">
                <a:solidFill>
                  <a:schemeClr val="accent1"/>
                </a:solidFill>
                <a:ea typeface="Cambria Math" panose="02040503050406030204"/>
              </a:rPr>
              <a:t>x</a:t>
            </a:r>
            <a:r>
              <a:rPr lang="en-US" dirty="0" smtClean="0">
                <a:solidFill>
                  <a:schemeClr val="accent1"/>
                </a:solidFill>
                <a:latin typeface="Cambria Math" panose="02040503050406030204"/>
                <a:ea typeface="Cambria Math" panose="02040503050406030204"/>
              </a:rPr>
              <a:t>[</a:t>
            </a:r>
            <a:r>
              <a:rPr lang="en-US" dirty="0" err="1" smtClean="0">
                <a:solidFill>
                  <a:schemeClr val="accent1"/>
                </a:solidFill>
                <a:ea typeface="Cambria Math" panose="02040503050406030204"/>
              </a:rPr>
              <a:t>x</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A</a:t>
            </a:r>
            <a:r>
              <a:rPr lang="en-US" dirty="0" smtClean="0">
                <a:solidFill>
                  <a:schemeClr val="accent1"/>
                </a:solidFill>
                <a:latin typeface="Cambria Math" panose="02040503050406030204"/>
                <a:ea typeface="Cambria Math" panose="02040503050406030204"/>
              </a:rPr>
              <a:t> ⟶ (</a:t>
            </a:r>
            <a:r>
              <a:rPr lang="en-US" i="1" dirty="0" err="1" smtClean="0">
                <a:solidFill>
                  <a:schemeClr val="accent1"/>
                </a:solidFill>
                <a:ea typeface="Cambria Math" panose="02040503050406030204"/>
              </a:rPr>
              <a:t>x</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x</a:t>
            </a:r>
            <a:r>
              <a:rPr lang="en-US" dirty="0" smtClean="0">
                <a:solidFill>
                  <a:schemeClr val="accent1"/>
                </a:solidFill>
                <a:latin typeface="Cambria Math" panose="02040503050406030204"/>
                <a:ea typeface="Cambria Math" panose="02040503050406030204"/>
              </a:rPr>
              <a:t>) ∊ </a:t>
            </a:r>
            <a:r>
              <a:rPr lang="en-US" i="1" dirty="0" smtClean="0">
                <a:solidFill>
                  <a:schemeClr val="accent1"/>
                </a:solidFill>
                <a:ea typeface="Cambria Math" panose="02040503050406030204"/>
              </a:rPr>
              <a:t>R</a:t>
            </a:r>
            <a:r>
              <a:rPr lang="en-US" dirty="0" smtClean="0">
                <a:solidFill>
                  <a:schemeClr val="accent1"/>
                </a:solidFill>
                <a:latin typeface="Cambria Math" panose="02040503050406030204"/>
                <a:ea typeface="Cambria Math" panose="02040503050406030204"/>
              </a:rPr>
              <a:t>]</a:t>
            </a:r>
            <a:endParaRPr lang="en-US" dirty="0" smtClean="0">
              <a:solidFill>
                <a:schemeClr val="accent1"/>
              </a:solidFill>
              <a:latin typeface="Cambria Math" panose="02040503050406030204"/>
              <a:ea typeface="Cambria Math" panose="02040503050406030204"/>
            </a:endParaRPr>
          </a:p>
          <a:p>
            <a:pPr>
              <a:buNone/>
            </a:pPr>
            <a:r>
              <a:rPr lang="en-US" b="1" dirty="0" smtClean="0">
                <a:ea typeface="Cambria Math" panose="02040503050406030204"/>
              </a:rPr>
              <a:t>   Example</a:t>
            </a:r>
            <a:r>
              <a:rPr lang="en-US" dirty="0" smtClean="0">
                <a:ea typeface="Cambria Math" panose="02040503050406030204"/>
              </a:rPr>
              <a:t>: The following relations  on the set of integers are reflexive:</a:t>
            </a:r>
            <a:endParaRPr lang="en-US" dirty="0" smtClean="0">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 },</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r>
              <a:rPr lang="en-US" dirty="0" smtClean="0">
                <a:latin typeface="Cambria Math" panose="02040503050406030204"/>
                <a:ea typeface="Cambria Math" panose="02040503050406030204"/>
              </a:rPr>
              <a:t>The following relations are not reflexive:</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&gt;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  (note that  3 ≯ 3),</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r>
              <a:rPr lang="en-US" dirty="0" smtClean="0">
                <a:latin typeface="Cambria Math" panose="02040503050406030204"/>
                <a:ea typeface="Cambria Math" panose="02040503050406030204"/>
              </a:rPr>
              <a:t>+ 1} (note that  3 ≠3 + 1),</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panose="02040503050406030204"/>
                <a:ea typeface="Cambria Math" panose="02040503050406030204"/>
              </a:rPr>
              <a:t>≤ 3}  (note that 4  + 4 ≰ 3).</a:t>
            </a:r>
            <a:endParaRPr lang="en-US" dirty="0" smtClean="0">
              <a:latin typeface="Cambria Math" panose="02040503050406030204"/>
              <a:ea typeface="Cambria Math" panose="02040503050406030204"/>
            </a:endParaRPr>
          </a:p>
          <a:p>
            <a:pPr lvl="1">
              <a:buNone/>
            </a:pPr>
            <a:endParaRPr lang="en-US" dirty="0" smtClean="0">
              <a:latin typeface="Cambria Math" panose="02040503050406030204"/>
              <a:ea typeface="Cambria Math" panose="02040503050406030204"/>
            </a:endParaRPr>
          </a:p>
          <a:p>
            <a:pPr lvl="1">
              <a:buNone/>
            </a:pPr>
            <a:endParaRPr lang="en-US" dirty="0" smtClean="0"/>
          </a:p>
          <a:p>
            <a:pPr>
              <a:buNone/>
            </a:pPr>
            <a:endParaRPr lang="en-US" dirty="0" smtClean="0">
              <a:ea typeface="Cambria Math" panose="02040503050406030204"/>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smtClean="0">
                <a:latin typeface="Cambria Math" panose="02040503050406030204"/>
                <a:ea typeface="Cambria Math" panose="02040503050406030204"/>
              </a:rPr>
              <a:t>If </a:t>
            </a:r>
            <a:r>
              <a:rPr lang="en-US" sz="1400" i="1" dirty="0" smtClean="0">
                <a:ea typeface="Cambria Math" panose="02040503050406030204"/>
              </a:rPr>
              <a:t>A</a:t>
            </a:r>
            <a:r>
              <a:rPr lang="en-US" sz="1400" dirty="0" smtClean="0">
                <a:latin typeface="Cambria Math" panose="02040503050406030204"/>
                <a:ea typeface="Cambria Math" panose="02040503050406030204"/>
              </a:rPr>
              <a:t> = ∅ </a:t>
            </a:r>
            <a:r>
              <a:rPr lang="en-US" sz="1400" dirty="0" smtClean="0">
                <a:ea typeface="Cambria Math" panose="02040503050406030204"/>
              </a:rPr>
              <a:t> then the empty relation is reflexive vacuously: The empty relation on an empty set is reflexive! </a:t>
            </a:r>
            <a:endParaRPr lang="en-US" sz="1400" dirty="0" smtClean="0">
              <a:ea typeface="Cambria Math" panose="0204050305040603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t>
            </a:r>
            <a:r>
              <a:rPr lang="en-US" i="1" dirty="0" smtClean="0"/>
              <a:t>R</a:t>
            </a:r>
            <a:r>
              <a:rPr lang="en-US" dirty="0" smtClean="0"/>
              <a:t> is </a:t>
            </a:r>
            <a:r>
              <a:rPr lang="en-US" i="1" dirty="0" smtClean="0">
                <a:solidFill>
                  <a:srgbClr val="FF0000"/>
                </a:solidFill>
              </a:rPr>
              <a:t>symmetric</a:t>
            </a:r>
            <a:r>
              <a:rPr lang="en-US" dirty="0" smtClean="0"/>
              <a:t> </a:t>
            </a:r>
            <a:r>
              <a:rPr lang="en-US" dirty="0" err="1" smtClean="0"/>
              <a:t>iff</a:t>
            </a:r>
            <a:r>
              <a:rPr lang="en-US" dirty="0" smtClean="0"/>
              <a:t> (</a:t>
            </a:r>
            <a:r>
              <a:rPr lang="en-US" i="1" dirty="0" err="1" smtClean="0"/>
              <a:t>b,a</a:t>
            </a:r>
            <a:r>
              <a:rPr lang="en-US" dirty="0" smtClean="0"/>
              <a:t>)</a:t>
            </a:r>
            <a:r>
              <a:rPr lang="en-US" i="1" dirty="0" smtClean="0"/>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R </a:t>
            </a:r>
            <a:r>
              <a:rPr lang="en-US" dirty="0" smtClean="0">
                <a:ea typeface="Cambria Math" panose="02040503050406030204"/>
              </a:rPr>
              <a:t>whenever (</a:t>
            </a:r>
            <a:r>
              <a:rPr lang="en-US" i="1" dirty="0" err="1" smtClean="0">
                <a:ea typeface="Cambria Math" panose="02040503050406030204"/>
              </a:rPr>
              <a:t>a,b</a:t>
            </a:r>
            <a:r>
              <a:rPr lang="en-US" dirty="0" smtClean="0">
                <a:ea typeface="Cambria Math" panose="02040503050406030204"/>
              </a:rPr>
              <a:t>)</a:t>
            </a:r>
            <a:r>
              <a:rPr lang="en-US" i="1" dirty="0" smtClean="0">
                <a:ea typeface="Cambria Math" panose="02040503050406030204"/>
              </a:rPr>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R </a:t>
            </a:r>
            <a:r>
              <a:rPr lang="en-US" dirty="0" smtClean="0">
                <a:ea typeface="Cambria Math" panose="02040503050406030204"/>
              </a:rPr>
              <a:t>for all </a:t>
            </a:r>
            <a:r>
              <a:rPr lang="en-US" i="1" dirty="0" err="1" smtClean="0">
                <a:ea typeface="Cambria Math" panose="02040503050406030204"/>
              </a:rPr>
              <a:t>a,b</a:t>
            </a:r>
            <a:r>
              <a:rPr lang="en-US" dirty="0" smtClean="0">
                <a:ea typeface="Cambria Math" panose="02040503050406030204"/>
              </a:rPr>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A.</a:t>
            </a:r>
            <a:r>
              <a:rPr lang="en-US" dirty="0" smtClean="0">
                <a:ea typeface="Cambria Math" panose="02040503050406030204"/>
              </a:rPr>
              <a:t> Written symbolically, </a:t>
            </a:r>
            <a:r>
              <a:rPr lang="en-US" i="1" dirty="0" smtClean="0">
                <a:ea typeface="Cambria Math" panose="02040503050406030204"/>
              </a:rPr>
              <a:t>R</a:t>
            </a:r>
            <a:r>
              <a:rPr lang="en-US" dirty="0" smtClean="0">
                <a:ea typeface="Cambria Math" panose="02040503050406030204"/>
              </a:rPr>
              <a:t> is symmetric if and only if </a:t>
            </a:r>
            <a:endParaRPr lang="en-US" i="1" dirty="0" smtClean="0">
              <a:ea typeface="Cambria Math" panose="02040503050406030204"/>
            </a:endParaRPr>
          </a:p>
          <a:p>
            <a:pPr lvl="1">
              <a:buNone/>
            </a:pPr>
            <a:r>
              <a:rPr lang="en-US" dirty="0" smtClean="0">
                <a:latin typeface="Cambria Math" panose="02040503050406030204"/>
                <a:ea typeface="Cambria Math" panose="02040503050406030204"/>
              </a:rPr>
              <a:t>       </a:t>
            </a:r>
            <a:r>
              <a:rPr lang="en-US" dirty="0"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x</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y</a:t>
            </a:r>
            <a:r>
              <a:rPr lang="en-US" dirty="0" smtClean="0">
                <a:solidFill>
                  <a:schemeClr val="accent1"/>
                </a:solidFill>
                <a:latin typeface="Cambria Math" panose="02040503050406030204"/>
                <a:ea typeface="Cambria Math" panose="02040503050406030204"/>
              </a:rPr>
              <a:t> [(</a:t>
            </a:r>
            <a:r>
              <a:rPr lang="en-US" i="1" dirty="0" err="1" smtClean="0">
                <a:solidFill>
                  <a:schemeClr val="accent1"/>
                </a:solidFill>
                <a:ea typeface="Cambria Math" panose="02040503050406030204"/>
              </a:rPr>
              <a:t>x</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y</a:t>
            </a:r>
            <a:r>
              <a:rPr lang="en-US" dirty="0" smtClean="0">
                <a:solidFill>
                  <a:schemeClr val="accent1"/>
                </a:solidFill>
                <a:latin typeface="Cambria Math" panose="02040503050406030204"/>
                <a:ea typeface="Cambria Math" panose="02040503050406030204"/>
              </a:rPr>
              <a:t>) ∊</a:t>
            </a:r>
            <a:r>
              <a:rPr lang="en-US" i="1" dirty="0" smtClean="0">
                <a:solidFill>
                  <a:schemeClr val="accent1"/>
                </a:solidFill>
                <a:ea typeface="Cambria Math" panose="02040503050406030204"/>
              </a:rPr>
              <a:t>R</a:t>
            </a:r>
            <a:r>
              <a:rPr lang="en-US" dirty="0" smtClean="0">
                <a:solidFill>
                  <a:schemeClr val="accent1"/>
                </a:solidFill>
                <a:latin typeface="Cambria Math" panose="02040503050406030204"/>
                <a:ea typeface="Cambria Math" panose="02040503050406030204"/>
              </a:rPr>
              <a:t> ⟶ (</a:t>
            </a:r>
            <a:r>
              <a:rPr lang="en-US" i="1" dirty="0" err="1" smtClean="0">
                <a:solidFill>
                  <a:schemeClr val="accent1"/>
                </a:solidFill>
                <a:ea typeface="Cambria Math" panose="02040503050406030204"/>
              </a:rPr>
              <a:t>y</a:t>
            </a:r>
            <a:r>
              <a:rPr lang="en-US" dirty="0" err="1" smtClean="0">
                <a:solidFill>
                  <a:schemeClr val="accent1"/>
                </a:solidFill>
                <a:ea typeface="Cambria Math" panose="02040503050406030204"/>
              </a:rPr>
              <a:t>,</a:t>
            </a:r>
            <a:r>
              <a:rPr lang="en-US" i="1" dirty="0" err="1" smtClean="0">
                <a:solidFill>
                  <a:schemeClr val="accent1"/>
                </a:solidFill>
                <a:ea typeface="Cambria Math" panose="02040503050406030204"/>
              </a:rPr>
              <a:t>x</a:t>
            </a:r>
            <a:r>
              <a:rPr lang="en-US" dirty="0" smtClean="0">
                <a:solidFill>
                  <a:schemeClr val="accent1"/>
                </a:solidFill>
                <a:latin typeface="Cambria Math" panose="02040503050406030204"/>
                <a:ea typeface="Cambria Math" panose="02040503050406030204"/>
              </a:rPr>
              <a:t>) ∊ </a:t>
            </a:r>
            <a:r>
              <a:rPr lang="en-US" i="1" dirty="0" smtClean="0">
                <a:solidFill>
                  <a:schemeClr val="accent1"/>
                </a:solidFill>
                <a:ea typeface="Cambria Math" panose="02040503050406030204"/>
              </a:rPr>
              <a:t>R</a:t>
            </a:r>
            <a:r>
              <a:rPr lang="en-US" dirty="0" smtClean="0">
                <a:solidFill>
                  <a:schemeClr val="accent1"/>
                </a:solidFill>
                <a:latin typeface="Cambria Math" panose="02040503050406030204"/>
                <a:ea typeface="Cambria Math" panose="02040503050406030204"/>
              </a:rPr>
              <a:t>]</a:t>
            </a:r>
            <a:endParaRPr lang="en-US" dirty="0" smtClean="0">
              <a:solidFill>
                <a:schemeClr val="accent1"/>
              </a:solidFill>
              <a:latin typeface="Cambria Math" panose="02040503050406030204"/>
              <a:ea typeface="Cambria Math" panose="02040503050406030204"/>
            </a:endParaRPr>
          </a:p>
          <a:p>
            <a:pPr>
              <a:buNone/>
            </a:pPr>
            <a:r>
              <a:rPr lang="en-US" b="1" dirty="0" smtClean="0">
                <a:ea typeface="Cambria Math" panose="02040503050406030204"/>
              </a:rPr>
              <a:t>   Example</a:t>
            </a:r>
            <a:r>
              <a:rPr lang="en-US" dirty="0" smtClean="0">
                <a:ea typeface="Cambria Math" panose="02040503050406030204"/>
              </a:rPr>
              <a:t>: The following relations  on the integers are symmetric:</a:t>
            </a:r>
            <a:endParaRPr lang="en-US" dirty="0" smtClean="0">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panose="02040503050406030204"/>
                <a:ea typeface="Cambria Math" panose="02040503050406030204"/>
              </a:rPr>
              <a:t>≤ 3}.</a:t>
            </a:r>
            <a:endParaRPr lang="en-US" dirty="0" smtClean="0">
              <a:latin typeface="Cambria Math" panose="02040503050406030204"/>
              <a:ea typeface="Cambria Math" panose="02040503050406030204"/>
            </a:endParaRPr>
          </a:p>
          <a:p>
            <a:pPr lvl="1">
              <a:buNone/>
            </a:pPr>
            <a:r>
              <a:rPr lang="en-US" dirty="0" smtClean="0">
                <a:latin typeface="Cambria Math" panose="02040503050406030204"/>
                <a:ea typeface="Cambria Math" panose="02040503050406030204"/>
              </a:rPr>
              <a:t>The following are not symmetric:</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 (note that 3 ≤ 4, but 4 ≰ 3),</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&gt;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  (note that 4 &gt; 3, but 3 ≯ 4),</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r>
              <a:rPr lang="en-US" dirty="0" smtClean="0">
                <a:latin typeface="Cambria Math" panose="02040503050406030204"/>
                <a:ea typeface="Cambria Math" panose="02040503050406030204"/>
              </a:rPr>
              <a:t>+ 1} (note that 4 = 3 + 1, but 3 ≠4 + 1).</a:t>
            </a:r>
            <a:endParaRPr lang="en-US" dirty="0" smtClean="0">
              <a:latin typeface="Cambria Math" panose="02040503050406030204"/>
              <a:ea typeface="Cambria Math" panose="02040503050406030204"/>
            </a:endParaRPr>
          </a:p>
          <a:p>
            <a:pPr lvl="1">
              <a:buNone/>
            </a:pPr>
            <a:endParaRPr lang="en-US" dirty="0" smtClean="0">
              <a:latin typeface="Cambria Math" panose="02040503050406030204"/>
              <a:ea typeface="Cambria Math" panose="02040503050406030204"/>
            </a:endParaRPr>
          </a:p>
          <a:p>
            <a:pPr lvl="1">
              <a:buNone/>
            </a:pPr>
            <a:endParaRPr lang="en-US" dirty="0" smtClean="0">
              <a:latin typeface="Cambria Math" panose="02040503050406030204"/>
              <a:ea typeface="Cambria Math" panose="02040503050406030204"/>
            </a:endParaRPr>
          </a:p>
          <a:p>
            <a:pPr lvl="1">
              <a:buNone/>
            </a:pPr>
            <a:endParaRPr lang="en-US" dirty="0" smtClean="0">
              <a:latin typeface="Cambria Math" panose="02040503050406030204"/>
              <a:ea typeface="Cambria Math" panose="02040503050406030204"/>
            </a:endParaRPr>
          </a:p>
          <a:p>
            <a:pPr lvl="1">
              <a:buNone/>
            </a:pPr>
            <a:endParaRPr lang="en-US" dirty="0" smtClean="0">
              <a:latin typeface="Cambria Math" panose="02040503050406030204"/>
              <a:ea typeface="Cambria Math" panose="02040503050406030204"/>
            </a:endParaRPr>
          </a:p>
          <a:p>
            <a:pPr lvl="1">
              <a:buNone/>
            </a:pPr>
            <a:endParaRPr lang="en-US" dirty="0" smtClean="0">
              <a:latin typeface="Cambria Math" panose="02040503050406030204"/>
              <a:ea typeface="Cambria Math" panose="02040503050406030204"/>
            </a:endParaRPr>
          </a:p>
          <a:p>
            <a:pPr lvl="1">
              <a:buNone/>
            </a:pPr>
            <a:endParaRPr lang="en-US" dirty="0" smtClean="0">
              <a:latin typeface="Cambria Math" panose="02040503050406030204"/>
              <a:ea typeface="Cambria Math" panose="02040503050406030204"/>
            </a:endParaRPr>
          </a:p>
          <a:p>
            <a:pPr>
              <a:buNone/>
            </a:pPr>
            <a:endParaRPr lang="en-US" dirty="0" smtClean="0">
              <a:ea typeface="Cambria Math" panose="02040503050406030204"/>
            </a:endParaRPr>
          </a:p>
          <a:p>
            <a:pPr lvl="1">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Antisymmetric</a:t>
            </a:r>
            <a:r>
              <a:rPr lang="en-US" dirty="0" smtClean="0"/>
              <a:t>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err="1" smtClean="0"/>
              <a:t>Definition</a:t>
            </a:r>
            <a:r>
              <a:rPr lang="en-US" dirty="0" err="1" smtClean="0"/>
              <a:t>:A</a:t>
            </a:r>
            <a:r>
              <a:rPr lang="en-US" dirty="0" smtClean="0"/>
              <a:t> relation </a:t>
            </a:r>
            <a:r>
              <a:rPr lang="en-US" i="1" dirty="0" smtClean="0"/>
              <a:t>R</a:t>
            </a:r>
            <a:r>
              <a:rPr lang="en-US" dirty="0" smtClean="0"/>
              <a:t> on a set </a:t>
            </a:r>
            <a:r>
              <a:rPr lang="en-US" i="1" dirty="0" smtClean="0"/>
              <a:t>A</a:t>
            </a:r>
            <a:r>
              <a:rPr lang="en-US" dirty="0" smtClean="0"/>
              <a:t> such that for all</a:t>
            </a:r>
            <a:r>
              <a:rPr lang="en-US" i="1" dirty="0" smtClean="0">
                <a:ea typeface="Cambria Math" panose="02040503050406030204"/>
              </a:rPr>
              <a:t>   </a:t>
            </a:r>
            <a:r>
              <a:rPr lang="en-US" i="1" dirty="0" err="1" smtClean="0">
                <a:ea typeface="Cambria Math" panose="02040503050406030204"/>
              </a:rPr>
              <a:t>a,b</a:t>
            </a:r>
            <a:r>
              <a:rPr lang="en-US" i="1" dirty="0" smtClean="0">
                <a:ea typeface="Cambria Math" panose="02040503050406030204"/>
              </a:rPr>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A</a:t>
            </a:r>
            <a:r>
              <a:rPr lang="en-US" b="1" i="1" dirty="0" smtClean="0">
                <a:ea typeface="Cambria Math" panose="02040503050406030204"/>
              </a:rPr>
              <a:t>  </a:t>
            </a:r>
            <a:r>
              <a:rPr lang="en-US" dirty="0" smtClean="0"/>
              <a:t>if (</a:t>
            </a:r>
            <a:r>
              <a:rPr lang="en-US" i="1" dirty="0" err="1" smtClean="0"/>
              <a:t>a</a:t>
            </a:r>
            <a:r>
              <a:rPr lang="en-US" dirty="0" err="1" smtClean="0"/>
              <a:t>,</a:t>
            </a:r>
            <a:r>
              <a:rPr lang="en-US" i="1" dirty="0" err="1" smtClean="0"/>
              <a:t>b</a:t>
            </a:r>
            <a:r>
              <a:rPr lang="en-US" dirty="0" smtClean="0"/>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R</a:t>
            </a:r>
            <a:r>
              <a:rPr lang="en-US" b="1" i="1" dirty="0" smtClean="0">
                <a:ea typeface="Cambria Math" panose="02040503050406030204"/>
              </a:rPr>
              <a:t> </a:t>
            </a:r>
            <a:r>
              <a:rPr lang="en-US" dirty="0" smtClean="0">
                <a:ea typeface="Cambria Math" panose="02040503050406030204"/>
              </a:rPr>
              <a:t>and </a:t>
            </a:r>
            <a:r>
              <a:rPr lang="en-US" dirty="0" smtClean="0"/>
              <a:t>(</a:t>
            </a:r>
            <a:r>
              <a:rPr lang="en-US" i="1" dirty="0" err="1" smtClean="0"/>
              <a:t>b</a:t>
            </a:r>
            <a:r>
              <a:rPr lang="en-US" dirty="0" err="1" smtClean="0"/>
              <a:t>,</a:t>
            </a:r>
            <a:r>
              <a:rPr lang="en-US" i="1" dirty="0" err="1" smtClean="0"/>
              <a:t>a</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R</a:t>
            </a:r>
            <a:r>
              <a:rPr lang="en-US" b="1" i="1" dirty="0" smtClean="0">
                <a:ea typeface="Cambria Math" panose="02040503050406030204"/>
              </a:rPr>
              <a:t>, </a:t>
            </a:r>
            <a:r>
              <a:rPr lang="en-US" dirty="0" smtClean="0">
                <a:ea typeface="Cambria Math" panose="02040503050406030204"/>
              </a:rPr>
              <a:t>then </a:t>
            </a:r>
            <a:r>
              <a:rPr lang="en-US" i="1" dirty="0" smtClean="0">
                <a:ea typeface="Cambria Math" panose="02040503050406030204"/>
              </a:rPr>
              <a:t>a = b  </a:t>
            </a:r>
            <a:r>
              <a:rPr lang="en-US" dirty="0" smtClean="0">
                <a:ea typeface="Cambria Math" panose="02040503050406030204"/>
              </a:rPr>
              <a:t>is called </a:t>
            </a:r>
            <a:r>
              <a:rPr lang="en-US" i="1" dirty="0" err="1" smtClean="0">
                <a:solidFill>
                  <a:srgbClr val="FF0000"/>
                </a:solidFill>
                <a:ea typeface="Cambria Math" panose="02040503050406030204"/>
              </a:rPr>
              <a:t>antisymmetric</a:t>
            </a:r>
            <a:r>
              <a:rPr lang="en-US" dirty="0" smtClean="0">
                <a:ea typeface="Cambria Math" panose="02040503050406030204"/>
              </a:rPr>
              <a:t>. Written symbolically, </a:t>
            </a:r>
            <a:r>
              <a:rPr lang="en-US" i="1" dirty="0" smtClean="0">
                <a:ea typeface="Cambria Math" panose="02040503050406030204"/>
              </a:rPr>
              <a:t>R</a:t>
            </a:r>
            <a:r>
              <a:rPr lang="en-US" dirty="0" smtClean="0">
                <a:ea typeface="Cambria Math" panose="02040503050406030204"/>
              </a:rPr>
              <a:t> is </a:t>
            </a:r>
            <a:r>
              <a:rPr lang="en-US" dirty="0" err="1" smtClean="0">
                <a:ea typeface="Cambria Math" panose="02040503050406030204"/>
              </a:rPr>
              <a:t>antisymmetric</a:t>
            </a:r>
            <a:r>
              <a:rPr lang="en-US" dirty="0" smtClean="0">
                <a:ea typeface="Cambria Math" panose="02040503050406030204"/>
              </a:rPr>
              <a:t> if and only if </a:t>
            </a:r>
            <a:endParaRPr lang="en-US" dirty="0" smtClean="0">
              <a:ea typeface="Cambria Math" panose="02040503050406030204"/>
            </a:endParaRPr>
          </a:p>
          <a:p>
            <a:pPr lvl="1">
              <a:buNone/>
            </a:pPr>
            <a:r>
              <a:rPr lang="en-US" dirty="0"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x</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y</a:t>
            </a:r>
            <a:r>
              <a:rPr lang="en-US" dirty="0" smtClean="0">
                <a:solidFill>
                  <a:schemeClr val="accent1"/>
                </a:solidFill>
                <a:latin typeface="Cambria Math" panose="02040503050406030204"/>
                <a:ea typeface="Cambria Math" panose="02040503050406030204"/>
              </a:rPr>
              <a:t> [(</a:t>
            </a:r>
            <a:r>
              <a:rPr lang="en-US" i="1" dirty="0" err="1" smtClean="0">
                <a:solidFill>
                  <a:schemeClr val="accent1"/>
                </a:solidFill>
                <a:ea typeface="Cambria Math" panose="02040503050406030204"/>
              </a:rPr>
              <a:t>x</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y</a:t>
            </a:r>
            <a:r>
              <a:rPr lang="en-US" dirty="0" smtClean="0">
                <a:solidFill>
                  <a:schemeClr val="accent1"/>
                </a:solidFill>
                <a:latin typeface="Cambria Math" panose="02040503050406030204"/>
                <a:ea typeface="Cambria Math" panose="02040503050406030204"/>
              </a:rPr>
              <a:t>) ∊</a:t>
            </a:r>
            <a:r>
              <a:rPr lang="en-US" i="1" dirty="0" smtClean="0">
                <a:solidFill>
                  <a:schemeClr val="accent1"/>
                </a:solidFill>
                <a:ea typeface="Cambria Math" panose="02040503050406030204"/>
              </a:rPr>
              <a:t>R</a:t>
            </a:r>
            <a:r>
              <a:rPr lang="en-US" dirty="0" smtClean="0">
                <a:solidFill>
                  <a:schemeClr val="accent1"/>
                </a:solidFill>
                <a:latin typeface="Cambria Math" panose="02040503050406030204"/>
                <a:ea typeface="Cambria Math" panose="02040503050406030204"/>
              </a:rPr>
              <a:t> ∧ (</a:t>
            </a:r>
            <a:r>
              <a:rPr lang="en-US" i="1" dirty="0" err="1" smtClean="0">
                <a:solidFill>
                  <a:schemeClr val="accent1"/>
                </a:solidFill>
                <a:ea typeface="Cambria Math" panose="02040503050406030204"/>
              </a:rPr>
              <a:t>y</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x</a:t>
            </a:r>
            <a:r>
              <a:rPr lang="en-US" dirty="0" smtClean="0">
                <a:solidFill>
                  <a:schemeClr val="accent1"/>
                </a:solidFill>
                <a:latin typeface="Cambria Math" panose="02040503050406030204"/>
                <a:ea typeface="Cambria Math" panose="02040503050406030204"/>
              </a:rPr>
              <a:t>) ∊ </a:t>
            </a:r>
            <a:r>
              <a:rPr lang="en-US" i="1" dirty="0" smtClean="0">
                <a:solidFill>
                  <a:schemeClr val="accent1"/>
                </a:solidFill>
                <a:ea typeface="Cambria Math" panose="02040503050406030204"/>
              </a:rPr>
              <a:t>R </a:t>
            </a:r>
            <a:r>
              <a:rPr lang="en-US" dirty="0" smtClean="0">
                <a:solidFill>
                  <a:schemeClr val="accent1"/>
                </a:solidFill>
                <a:latin typeface="Cambria Math" panose="02040503050406030204"/>
                <a:ea typeface="Cambria Math" panose="02040503050406030204"/>
              </a:rPr>
              <a:t>⟶ </a:t>
            </a:r>
            <a:r>
              <a:rPr lang="en-US" i="1" dirty="0" smtClean="0">
                <a:solidFill>
                  <a:schemeClr val="accent1"/>
                </a:solidFill>
                <a:ea typeface="Cambria Math" panose="02040503050406030204"/>
              </a:rPr>
              <a:t>x</a:t>
            </a:r>
            <a:r>
              <a:rPr lang="en-US" dirty="0" smtClean="0">
                <a:solidFill>
                  <a:schemeClr val="accent1"/>
                </a:solidFill>
                <a:latin typeface="Cambria Math" panose="02040503050406030204"/>
                <a:ea typeface="Cambria Math" panose="02040503050406030204"/>
              </a:rPr>
              <a:t> = </a:t>
            </a:r>
            <a:r>
              <a:rPr lang="en-US" i="1" dirty="0" smtClean="0">
                <a:solidFill>
                  <a:schemeClr val="accent1"/>
                </a:solidFill>
                <a:ea typeface="Cambria Math" panose="02040503050406030204"/>
              </a:rPr>
              <a:t>y</a:t>
            </a:r>
            <a:r>
              <a:rPr lang="en-US" dirty="0" smtClean="0">
                <a:solidFill>
                  <a:schemeClr val="accent1"/>
                </a:solidFill>
                <a:latin typeface="Cambria Math" panose="02040503050406030204"/>
                <a:ea typeface="Cambria Math" panose="02040503050406030204"/>
              </a:rPr>
              <a:t>]</a:t>
            </a:r>
            <a:endParaRPr lang="en-US" dirty="0" smtClean="0">
              <a:solidFill>
                <a:schemeClr val="accent1"/>
              </a:solidFill>
              <a:ea typeface="Cambria Math" panose="02040503050406030204"/>
            </a:endParaRPr>
          </a:p>
          <a:p>
            <a:r>
              <a:rPr lang="en-US" b="1" dirty="0" smtClean="0">
                <a:ea typeface="Cambria Math" panose="02040503050406030204"/>
              </a:rPr>
              <a:t>Example</a:t>
            </a:r>
            <a:r>
              <a:rPr lang="en-US" dirty="0" smtClean="0">
                <a:ea typeface="Cambria Math" panose="02040503050406030204"/>
              </a:rPr>
              <a:t>: The following relations  on the integers are </a:t>
            </a:r>
            <a:r>
              <a:rPr lang="en-US" dirty="0" err="1" smtClean="0">
                <a:ea typeface="Cambria Math" panose="02040503050406030204"/>
              </a:rPr>
              <a:t>antisymmetric</a:t>
            </a:r>
            <a:r>
              <a:rPr lang="en-US" dirty="0" smtClean="0">
                <a:ea typeface="Cambria Math" panose="02040503050406030204"/>
              </a:rPr>
              <a:t>:</a:t>
            </a:r>
            <a:endParaRPr lang="en-US" dirty="0" smtClean="0">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&gt;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r>
              <a:rPr lang="en-US" dirty="0" smtClean="0">
                <a:latin typeface="Cambria Math" panose="02040503050406030204"/>
                <a:ea typeface="Cambria Math" panose="02040503050406030204"/>
              </a:rPr>
              <a:t>+ 1}.</a:t>
            </a:r>
            <a:endParaRPr lang="en-US" dirty="0" smtClean="0">
              <a:latin typeface="Cambria Math" panose="02040503050406030204"/>
              <a:ea typeface="Cambria Math" panose="02040503050406030204"/>
            </a:endParaRPr>
          </a:p>
          <a:p>
            <a:pPr lvl="1">
              <a:buNone/>
            </a:pPr>
            <a:r>
              <a:rPr lang="en-US" dirty="0" smtClean="0">
                <a:latin typeface="Cambria Math" panose="02040503050406030204"/>
                <a:ea typeface="Cambria Math" panose="02040503050406030204"/>
              </a:rPr>
              <a:t>The following relations are not </a:t>
            </a:r>
            <a:r>
              <a:rPr lang="en-US" dirty="0" err="1" smtClean="0">
                <a:latin typeface="Cambria Math" panose="02040503050406030204"/>
                <a:ea typeface="Cambria Math" panose="02040503050406030204"/>
              </a:rPr>
              <a:t>antisymmetric</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 } </a:t>
            </a:r>
            <a:endParaRPr lang="en-US" dirty="0" smtClean="0">
              <a:latin typeface="Cambria Math" panose="02040503050406030204"/>
              <a:ea typeface="Cambria Math" panose="02040503050406030204"/>
            </a:endParaRPr>
          </a:p>
          <a:p>
            <a:pPr lvl="1">
              <a:buNone/>
            </a:pPr>
            <a:r>
              <a:rPr lang="en-US" dirty="0" smtClean="0">
                <a:latin typeface="Cambria Math" panose="02040503050406030204"/>
                <a:ea typeface="Cambria Math" panose="02040503050406030204"/>
              </a:rPr>
              <a:t>                    (note that both (1,−1) and (−1,1) belong to </a:t>
            </a:r>
            <a:r>
              <a:rPr lang="en-US" i="1" dirty="0" smtClean="0"/>
              <a:t>R</a:t>
            </a:r>
            <a:r>
              <a:rPr lang="en-US" baseline="-25000" dirty="0" smtClean="0">
                <a:latin typeface="Cambria Math" panose="02040503050406030204" pitchFamily="18" charset="0"/>
                <a:ea typeface="Cambria Math" panose="02040503050406030204" pitchFamily="18" charset="0"/>
              </a:rPr>
              <a:t>3</a:t>
            </a:r>
            <a:r>
              <a:rPr lang="en-US" dirty="0" smtClean="0">
                <a:latin typeface="Cambria Math" panose="02040503050406030204"/>
                <a:ea typeface="Cambria Math" panose="02040503050406030204"/>
              </a:rPr>
              <a:t>),</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panose="02040503050406030204"/>
                <a:ea typeface="Cambria Math" panose="02040503050406030204"/>
              </a:rPr>
              <a:t>≤ 3} (note that both (1,2) and (2,1) belong to </a:t>
            </a:r>
            <a:r>
              <a:rPr lang="en-US" i="1" dirty="0" smtClean="0"/>
              <a:t>R</a:t>
            </a:r>
            <a:r>
              <a:rPr lang="en-US" baseline="-25000" dirty="0" smtClean="0">
                <a:latin typeface="Cambria Math" panose="02040503050406030204" pitchFamily="18" charset="0"/>
                <a:ea typeface="Cambria Math" panose="02040503050406030204" pitchFamily="18" charset="0"/>
              </a:rPr>
              <a:t>6</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endParaRPr lang="en-US" dirty="0" smtClean="0"/>
          </a:p>
          <a:p>
            <a:pPr lvl="1">
              <a:buNone/>
            </a:pPr>
            <a:endParaRPr lang="en-US" dirty="0" smtClean="0">
              <a:latin typeface="Cambria Math" panose="02040503050406030204"/>
              <a:ea typeface="Cambria Math" panose="02040503050406030204"/>
            </a:endParaRPr>
          </a:p>
          <a:p>
            <a:endParaRPr lang="en-US" dirty="0"/>
          </a:p>
        </p:txBody>
      </p:sp>
      <p:sp>
        <p:nvSpPr>
          <p:cNvPr id="5" name="TextBox 4"/>
          <p:cNvSpPr txBox="1"/>
          <p:nvPr/>
        </p:nvSpPr>
        <p:spPr>
          <a:xfrm>
            <a:off x="4343400" y="3733800"/>
            <a:ext cx="3200400" cy="645160"/>
          </a:xfrm>
          <a:prstGeom prst="rect">
            <a:avLst/>
          </a:prstGeom>
          <a:noFill/>
          <a:ln>
            <a:solidFill>
              <a:schemeClr val="accent1"/>
            </a:solidFill>
          </a:ln>
        </p:spPr>
        <p:txBody>
          <a:bodyPr wrap="square" rtlCol="0">
            <a:spAutoFit/>
          </a:bodyPr>
          <a:lstStyle/>
          <a:p>
            <a:r>
              <a:rPr lang="en-US" dirty="0" smtClean="0"/>
              <a:t>For any integer, if a</a:t>
            </a:r>
            <a:r>
              <a:rPr lang="en-US" i="1" dirty="0" smtClean="0"/>
              <a:t> 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r>
              <a:rPr lang="en-US" dirty="0" smtClean="0">
                <a:latin typeface="Cambria Math" panose="02040503050406030204"/>
                <a:ea typeface="Cambria Math" panose="02040503050406030204"/>
              </a:rPr>
              <a:t>and </a:t>
            </a:r>
            <a:r>
              <a:rPr lang="en-US" i="1" dirty="0" smtClean="0">
                <a:latin typeface="Cambria Math" panose="02040503050406030204"/>
                <a:ea typeface="Cambria Math" panose="02040503050406030204"/>
              </a:rPr>
              <a:t>b</a:t>
            </a:r>
            <a:r>
              <a:rPr lang="en-US" i="1" dirty="0" smtClean="0"/>
              <a:t> </a:t>
            </a:r>
            <a:r>
              <a:rPr lang="en-US" dirty="0" smtClean="0">
                <a:latin typeface="Cambria Math" panose="02040503050406030204"/>
                <a:ea typeface="Cambria Math" panose="02040503050406030204"/>
              </a:rPr>
              <a:t>≤ a</a:t>
            </a:r>
            <a:r>
              <a:rPr lang="en-US" i="1" dirty="0" smtClean="0">
                <a:latin typeface="Cambria Math" panose="02040503050406030204"/>
                <a:ea typeface="Cambria Math" panose="02040503050406030204"/>
              </a:rPr>
              <a:t> , </a:t>
            </a:r>
            <a:r>
              <a:rPr lang="en-US" dirty="0" smtClean="0">
                <a:latin typeface="Cambria Math" panose="02040503050406030204"/>
                <a:ea typeface="Cambria Math" panose="02040503050406030204"/>
              </a:rPr>
              <a:t>then</a:t>
            </a:r>
            <a:r>
              <a:rPr lang="en-US" i="1" dirty="0" smtClean="0">
                <a:latin typeface="Cambria Math" panose="02040503050406030204"/>
                <a:ea typeface="Cambria Math" panose="02040503050406030204"/>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 </a:t>
            </a:r>
            <a:r>
              <a:rPr lang="en-US" dirty="0" smtClean="0"/>
              <a:t>A relation </a:t>
            </a:r>
            <a:r>
              <a:rPr lang="en-US" i="1" dirty="0" smtClean="0"/>
              <a:t>R</a:t>
            </a:r>
            <a:r>
              <a:rPr lang="en-US" dirty="0" smtClean="0"/>
              <a:t> on a set </a:t>
            </a:r>
            <a:r>
              <a:rPr lang="en-US" i="1" dirty="0" smtClean="0"/>
              <a:t>A</a:t>
            </a:r>
            <a:r>
              <a:rPr lang="en-US" dirty="0" smtClean="0"/>
              <a:t> is called </a:t>
            </a:r>
            <a:r>
              <a:rPr lang="en-US" i="1" dirty="0" smtClean="0">
                <a:solidFill>
                  <a:srgbClr val="FF0000"/>
                </a:solidFill>
              </a:rPr>
              <a:t>transitive</a:t>
            </a:r>
            <a:r>
              <a:rPr lang="en-US" dirty="0" smtClean="0"/>
              <a:t> if whenever (</a:t>
            </a:r>
            <a:r>
              <a:rPr lang="en-US" i="1" dirty="0" err="1" smtClean="0"/>
              <a:t>a</a:t>
            </a:r>
            <a:r>
              <a:rPr lang="en-US" dirty="0" err="1" smtClean="0"/>
              <a:t>,</a:t>
            </a:r>
            <a:r>
              <a:rPr lang="en-US" i="1" dirty="0" err="1" smtClean="0"/>
              <a:t>b</a:t>
            </a:r>
            <a:r>
              <a:rPr lang="en-US" dirty="0" smtClean="0"/>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R</a:t>
            </a:r>
            <a:r>
              <a:rPr lang="en-US" b="1" i="1" dirty="0" smtClean="0">
                <a:ea typeface="Cambria Math" panose="02040503050406030204"/>
              </a:rPr>
              <a:t> </a:t>
            </a:r>
            <a:r>
              <a:rPr lang="en-US" dirty="0" smtClean="0">
                <a:ea typeface="Cambria Math" panose="02040503050406030204"/>
              </a:rPr>
              <a:t>and </a:t>
            </a:r>
            <a:r>
              <a:rPr lang="en-US" dirty="0" smtClean="0"/>
              <a:t>(</a:t>
            </a:r>
            <a:r>
              <a:rPr lang="en-US" i="1" dirty="0" err="1" smtClean="0"/>
              <a:t>b</a:t>
            </a:r>
            <a:r>
              <a:rPr lang="en-US" dirty="0" err="1" smtClean="0"/>
              <a:t>,</a:t>
            </a:r>
            <a:r>
              <a:rPr lang="en-US" i="1" dirty="0" err="1" smtClean="0"/>
              <a:t>c</a:t>
            </a:r>
            <a:r>
              <a:rPr lang="en-US" dirty="0" smtClean="0"/>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R</a:t>
            </a:r>
            <a:r>
              <a:rPr lang="en-US" dirty="0" smtClean="0">
                <a:ea typeface="Cambria Math" panose="02040503050406030204"/>
              </a:rPr>
              <a:t>, then </a:t>
            </a:r>
            <a:r>
              <a:rPr lang="en-US" dirty="0" smtClean="0"/>
              <a:t>(</a:t>
            </a:r>
            <a:r>
              <a:rPr lang="en-US" i="1" dirty="0" err="1" smtClean="0"/>
              <a:t>a</a:t>
            </a:r>
            <a:r>
              <a:rPr lang="en-US" dirty="0" err="1" smtClean="0"/>
              <a:t>,</a:t>
            </a:r>
            <a:r>
              <a:rPr lang="en-US" i="1" dirty="0" err="1" smtClean="0"/>
              <a:t>c</a:t>
            </a:r>
            <a:r>
              <a:rPr lang="en-US" dirty="0" smtClean="0"/>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R</a:t>
            </a:r>
            <a:r>
              <a:rPr lang="en-US" dirty="0" smtClean="0">
                <a:ea typeface="Cambria Math" panose="02040503050406030204"/>
              </a:rPr>
              <a:t>, for all </a:t>
            </a:r>
            <a:r>
              <a:rPr lang="en-US" i="1" dirty="0" err="1" smtClean="0">
                <a:ea typeface="Cambria Math" panose="02040503050406030204"/>
              </a:rPr>
              <a:t>a</a:t>
            </a:r>
            <a:r>
              <a:rPr lang="en-US" dirty="0" err="1" smtClean="0">
                <a:ea typeface="Cambria Math" panose="02040503050406030204"/>
              </a:rPr>
              <a:t>,</a:t>
            </a:r>
            <a:r>
              <a:rPr lang="en-US" i="1" dirty="0" err="1" smtClean="0">
                <a:ea typeface="Cambria Math" panose="02040503050406030204"/>
              </a:rPr>
              <a:t>b</a:t>
            </a:r>
            <a:r>
              <a:rPr lang="en-US" dirty="0" err="1" smtClean="0">
                <a:ea typeface="Cambria Math" panose="02040503050406030204"/>
              </a:rPr>
              <a:t>,</a:t>
            </a:r>
            <a:r>
              <a:rPr lang="en-US" i="1" dirty="0" err="1" smtClean="0">
                <a:ea typeface="Cambria Math" panose="02040503050406030204"/>
              </a:rPr>
              <a:t>c</a:t>
            </a:r>
            <a:r>
              <a:rPr lang="en-US" dirty="0" smtClean="0">
                <a:ea typeface="Cambria Math" panose="02040503050406030204"/>
              </a:rPr>
              <a:t>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A</a:t>
            </a:r>
            <a:r>
              <a:rPr lang="en-US" dirty="0" smtClean="0">
                <a:ea typeface="Cambria Math" panose="02040503050406030204"/>
              </a:rPr>
              <a:t>. Written symbolically, </a:t>
            </a:r>
            <a:r>
              <a:rPr lang="en-US" i="1" dirty="0" smtClean="0">
                <a:ea typeface="Cambria Math" panose="02040503050406030204"/>
              </a:rPr>
              <a:t>R</a:t>
            </a:r>
            <a:r>
              <a:rPr lang="en-US" dirty="0" smtClean="0">
                <a:ea typeface="Cambria Math" panose="02040503050406030204"/>
              </a:rPr>
              <a:t> is transitive if and only if </a:t>
            </a:r>
            <a:endParaRPr lang="en-US" dirty="0" smtClean="0">
              <a:ea typeface="Cambria Math" panose="02040503050406030204"/>
            </a:endParaRPr>
          </a:p>
          <a:p>
            <a:pPr lvl="1">
              <a:buNone/>
            </a:pPr>
            <a:r>
              <a:rPr lang="en-US" dirty="0" smtClean="0">
                <a:solidFill>
                  <a:schemeClr val="accent1"/>
                </a:solidFill>
                <a:latin typeface="Cambria Math" panose="02040503050406030204"/>
                <a:ea typeface="Cambria Math" panose="02040503050406030204"/>
              </a:rPr>
              <a:t>      ∀</a:t>
            </a:r>
            <a:r>
              <a:rPr lang="en-US" i="1" dirty="0" err="1" smtClean="0">
                <a:solidFill>
                  <a:schemeClr val="accent1"/>
                </a:solidFill>
                <a:ea typeface="Cambria Math" panose="02040503050406030204"/>
              </a:rPr>
              <a:t>x</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y</a:t>
            </a:r>
            <a:r>
              <a:rPr lang="en-US" dirty="0" smtClean="0">
                <a:solidFill>
                  <a:schemeClr val="accent1"/>
                </a:solidFill>
                <a:latin typeface="Cambria Math" panose="02040503050406030204"/>
                <a:ea typeface="Cambria Math" panose="02040503050406030204"/>
              </a:rPr>
              <a:t> ∀</a:t>
            </a:r>
            <a:r>
              <a:rPr lang="en-US" i="1" dirty="0" smtClean="0">
                <a:solidFill>
                  <a:schemeClr val="accent1"/>
                </a:solidFill>
                <a:ea typeface="Cambria Math" panose="02040503050406030204"/>
              </a:rPr>
              <a:t>z</a:t>
            </a:r>
            <a:r>
              <a:rPr lang="en-US" dirty="0"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x</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y</a:t>
            </a:r>
            <a:r>
              <a:rPr lang="en-US" dirty="0" smtClean="0">
                <a:solidFill>
                  <a:schemeClr val="accent1"/>
                </a:solidFill>
                <a:latin typeface="Cambria Math" panose="02040503050406030204"/>
                <a:ea typeface="Cambria Math" panose="02040503050406030204"/>
              </a:rPr>
              <a:t>) ∊</a:t>
            </a:r>
            <a:r>
              <a:rPr lang="en-US" i="1" dirty="0" smtClean="0">
                <a:solidFill>
                  <a:schemeClr val="accent1"/>
                </a:solidFill>
                <a:ea typeface="Cambria Math" panose="02040503050406030204"/>
              </a:rPr>
              <a:t>R</a:t>
            </a:r>
            <a:r>
              <a:rPr lang="en-US" dirty="0" smtClean="0">
                <a:solidFill>
                  <a:schemeClr val="accent1"/>
                </a:solidFill>
                <a:latin typeface="Cambria Math" panose="02040503050406030204"/>
                <a:ea typeface="Cambria Math" panose="02040503050406030204"/>
              </a:rPr>
              <a:t> ∧ (</a:t>
            </a:r>
            <a:r>
              <a:rPr lang="en-US" i="1" dirty="0" err="1" smtClean="0">
                <a:solidFill>
                  <a:schemeClr val="accent1"/>
                </a:solidFill>
                <a:ea typeface="Cambria Math" panose="02040503050406030204"/>
              </a:rPr>
              <a:t>y</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z</a:t>
            </a:r>
            <a:r>
              <a:rPr lang="en-US" dirty="0" smtClean="0">
                <a:solidFill>
                  <a:schemeClr val="accent1"/>
                </a:solidFill>
                <a:latin typeface="Cambria Math" panose="02040503050406030204"/>
                <a:ea typeface="Cambria Math" panose="02040503050406030204"/>
              </a:rPr>
              <a:t>) ∊ R ⟶ (</a:t>
            </a:r>
            <a:r>
              <a:rPr lang="en-US" i="1" dirty="0" err="1" smtClean="0">
                <a:solidFill>
                  <a:schemeClr val="accent1"/>
                </a:solidFill>
                <a:ea typeface="Cambria Math" panose="02040503050406030204"/>
              </a:rPr>
              <a:t>x</a:t>
            </a:r>
            <a:r>
              <a:rPr lang="en-US" dirty="0" err="1" smtClean="0">
                <a:solidFill>
                  <a:schemeClr val="accent1"/>
                </a:solidFill>
                <a:latin typeface="Cambria Math" panose="02040503050406030204"/>
                <a:ea typeface="Cambria Math" panose="02040503050406030204"/>
              </a:rPr>
              <a:t>,</a:t>
            </a:r>
            <a:r>
              <a:rPr lang="en-US" i="1" dirty="0" err="1" smtClean="0">
                <a:solidFill>
                  <a:schemeClr val="accent1"/>
                </a:solidFill>
                <a:ea typeface="Cambria Math" panose="02040503050406030204"/>
              </a:rPr>
              <a:t>z</a:t>
            </a:r>
            <a:r>
              <a:rPr lang="en-US" dirty="0" smtClean="0">
                <a:solidFill>
                  <a:schemeClr val="accent1"/>
                </a:solidFill>
                <a:latin typeface="Cambria Math" panose="02040503050406030204"/>
                <a:ea typeface="Cambria Math" panose="02040503050406030204"/>
              </a:rPr>
              <a:t>) ∊ </a:t>
            </a:r>
            <a:r>
              <a:rPr lang="en-US" i="1" dirty="0" smtClean="0">
                <a:solidFill>
                  <a:schemeClr val="accent1"/>
                </a:solidFill>
                <a:ea typeface="Cambria Math" panose="02040503050406030204"/>
              </a:rPr>
              <a:t>R</a:t>
            </a:r>
            <a:r>
              <a:rPr lang="en-US" dirty="0" smtClean="0">
                <a:solidFill>
                  <a:schemeClr val="accent1"/>
                </a:solidFill>
                <a:latin typeface="Cambria Math" panose="02040503050406030204"/>
                <a:ea typeface="Cambria Math" panose="02040503050406030204"/>
              </a:rPr>
              <a:t> ]</a:t>
            </a:r>
            <a:endParaRPr lang="en-US" dirty="0" smtClean="0">
              <a:solidFill>
                <a:schemeClr val="accent1"/>
              </a:solidFill>
              <a:ea typeface="Cambria Math" panose="02040503050406030204"/>
            </a:endParaRPr>
          </a:p>
          <a:p>
            <a:r>
              <a:rPr lang="en-US" b="1" dirty="0" smtClean="0">
                <a:ea typeface="Cambria Math" panose="02040503050406030204"/>
              </a:rPr>
              <a:t>Example</a:t>
            </a:r>
            <a:r>
              <a:rPr lang="en-US" dirty="0" smtClean="0">
                <a:ea typeface="Cambria Math" panose="02040503050406030204"/>
              </a:rPr>
              <a:t>: The following relations  on the integers are transitive:</a:t>
            </a:r>
            <a:endParaRPr lang="en-US" dirty="0" smtClean="0">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&gt;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 },</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r>
              <a:rPr lang="en-US" dirty="0" smtClean="0">
                <a:latin typeface="Cambria Math" panose="02040503050406030204"/>
                <a:ea typeface="Cambria Math" panose="02040503050406030204"/>
              </a:rPr>
              <a:t>The following are not transitive:</a:t>
            </a:r>
            <a:endParaRPr lang="en-US" dirty="0" smtClean="0">
              <a:latin typeface="Cambria Math" panose="02040503050406030204"/>
              <a:ea typeface="Cambria Math" panose="02040503050406030204"/>
            </a:endParaRPr>
          </a:p>
          <a:p>
            <a:pPr lvl="1">
              <a:buNone/>
            </a:pPr>
            <a:r>
              <a:rPr lang="en-US" dirty="0" smtClean="0">
                <a:latin typeface="Cambria Math" panose="02040503050406030204"/>
                <a:ea typeface="Cambria Math" panose="02040503050406030204"/>
              </a:rPr>
              <a:t> </a:t>
            </a:r>
            <a:r>
              <a:rPr lang="en-US" i="1" dirty="0" smtClean="0"/>
              <a:t>R</a:t>
            </a:r>
            <a:r>
              <a:rPr lang="en-US" baseline="-25000" dirty="0" smtClean="0">
                <a:latin typeface="Cambria Math" panose="02040503050406030204" pitchFamily="18" charset="0"/>
                <a:ea typeface="Cambria Math" panose="02040503050406030204"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r>
              <a:rPr lang="en-US" dirty="0" smtClean="0">
                <a:latin typeface="Cambria Math" panose="02040503050406030204"/>
                <a:ea typeface="Cambria Math" panose="02040503050406030204"/>
              </a:rPr>
              <a:t>+ 1} (note that both (4,3) and (3,2) belong to </a:t>
            </a:r>
            <a:r>
              <a:rPr lang="en-US" i="1" dirty="0" smtClean="0"/>
              <a:t>R</a:t>
            </a:r>
            <a:r>
              <a:rPr lang="en-US" baseline="-25000" dirty="0" smtClean="0">
                <a:latin typeface="Cambria Math" panose="02040503050406030204" pitchFamily="18" charset="0"/>
                <a:ea typeface="Cambria Math" panose="02040503050406030204" pitchFamily="18" charset="0"/>
              </a:rPr>
              <a:t>5</a:t>
            </a:r>
            <a:r>
              <a:rPr lang="en-US" dirty="0" smtClean="0">
                <a:latin typeface="Cambria Math" panose="02040503050406030204"/>
                <a:ea typeface="Cambria Math" panose="02040503050406030204"/>
              </a:rPr>
              <a:t>, but not (4,2)),</a:t>
            </a:r>
            <a:endParaRPr lang="en-US" dirty="0" smtClean="0">
              <a:latin typeface="Cambria Math" panose="02040503050406030204"/>
              <a:ea typeface="Cambria Math" panose="02040503050406030204"/>
            </a:endParaRPr>
          </a:p>
          <a:p>
            <a:pPr lvl="1">
              <a:buNone/>
            </a:pPr>
            <a:r>
              <a:rPr lang="en-US" i="1" dirty="0" smtClean="0"/>
              <a:t> R</a:t>
            </a:r>
            <a:r>
              <a:rPr lang="en-US" baseline="-25000" dirty="0" smtClean="0">
                <a:latin typeface="Cambria Math" panose="02040503050406030204" pitchFamily="18" charset="0"/>
                <a:ea typeface="Cambria Math" panose="02040503050406030204"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panose="02040503050406030204"/>
                <a:ea typeface="Cambria Math" panose="02040503050406030204"/>
              </a:rPr>
              <a:t>≤ 3} (note that both (2,1) and (1,2) belong to </a:t>
            </a:r>
            <a:r>
              <a:rPr lang="en-US" i="1" dirty="0" smtClean="0"/>
              <a:t>R</a:t>
            </a:r>
            <a:r>
              <a:rPr lang="en-US" baseline="-25000" dirty="0" smtClean="0">
                <a:latin typeface="Cambria Math" panose="02040503050406030204" pitchFamily="18" charset="0"/>
                <a:ea typeface="Cambria Math" panose="02040503050406030204" pitchFamily="18" charset="0"/>
              </a:rPr>
              <a:t>6</a:t>
            </a:r>
            <a:r>
              <a:rPr lang="en-US" dirty="0" smtClean="0">
                <a:latin typeface="Cambria Math" panose="02040503050406030204"/>
                <a:ea typeface="Cambria Math" panose="02040503050406030204"/>
              </a:rPr>
              <a:t>, but not (2,2)).</a:t>
            </a:r>
            <a:endParaRPr lang="en-US" dirty="0" smtClean="0">
              <a:latin typeface="Cambria Math" panose="02040503050406030204"/>
              <a:ea typeface="Cambria Math" panose="02040503050406030204"/>
            </a:endParaRPr>
          </a:p>
          <a:p>
            <a:pPr lvl="1">
              <a:buNone/>
            </a:pPr>
            <a:endParaRPr lang="en-US" dirty="0" smtClean="0">
              <a:latin typeface="Cambria Math" panose="02040503050406030204"/>
              <a:ea typeface="Cambria Math" panose="02040503050406030204"/>
            </a:endParaRPr>
          </a:p>
          <a:p>
            <a:pPr lvl="1">
              <a:buNone/>
            </a:pPr>
            <a:endParaRPr lang="en-US" dirty="0" smtClean="0"/>
          </a:p>
          <a:p>
            <a:pPr>
              <a:buNone/>
            </a:pPr>
            <a:endParaRPr lang="en-US" b="1" dirty="0" smtClean="0">
              <a:ea typeface="Cambria Math" panose="02040503050406030204"/>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smtClean="0"/>
              <a:t>For every integer,</a:t>
            </a:r>
            <a:r>
              <a:rPr lang="en-US" i="1" dirty="0" smtClean="0"/>
              <a:t> 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endParaRPr lang="en-US" i="1" dirty="0" smtClean="0">
              <a:latin typeface="Cambria Math" panose="02040503050406030204"/>
              <a:ea typeface="Cambria Math" panose="02040503050406030204"/>
            </a:endParaRPr>
          </a:p>
          <a:p>
            <a:r>
              <a:rPr lang="en-US" i="1" dirty="0" smtClean="0">
                <a:latin typeface="Cambria Math" panose="02040503050406030204"/>
                <a:ea typeface="Cambria Math" panose="02040503050406030204"/>
              </a:rPr>
              <a:t> </a:t>
            </a:r>
            <a:r>
              <a:rPr lang="en-US" dirty="0" smtClean="0">
                <a:latin typeface="Cambria Math" panose="02040503050406030204"/>
                <a:ea typeface="Cambria Math" panose="02040503050406030204"/>
              </a:rPr>
              <a:t>and</a:t>
            </a:r>
            <a:r>
              <a:rPr lang="en-US" dirty="0" smtClean="0"/>
              <a:t> </a:t>
            </a:r>
            <a:r>
              <a:rPr lang="en-US" i="1" dirty="0" smtClean="0"/>
              <a:t>b</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c</a:t>
            </a:r>
            <a:r>
              <a:rPr lang="en-US" i="1" dirty="0" smtClean="0">
                <a:latin typeface="Cambria Math" panose="02040503050406030204"/>
                <a:ea typeface="Cambria Math" panose="02040503050406030204"/>
              </a:rPr>
              <a:t>, </a:t>
            </a:r>
            <a:r>
              <a:rPr lang="en-US" dirty="0" smtClean="0">
                <a:latin typeface="Cambria Math" panose="02040503050406030204"/>
                <a:ea typeface="Cambria Math" panose="02040503050406030204"/>
              </a:rPr>
              <a:t>then </a:t>
            </a:r>
            <a:r>
              <a:rPr lang="en-US" i="1" dirty="0" smtClean="0"/>
              <a:t>b</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c. </a:t>
            </a:r>
            <a:r>
              <a:rPr lang="en-US" i="1" dirty="0" smtClean="0">
                <a:latin typeface="Cambria Math" panose="02040503050406030204"/>
                <a:ea typeface="Cambria Math" panose="02040503050406030204"/>
              </a:rPr>
              <a:t> </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Relations</a:t>
            </a:r>
            <a:endParaRPr lang="en-US" dirty="0"/>
          </a:p>
        </p:txBody>
      </p:sp>
      <p:sp>
        <p:nvSpPr>
          <p:cNvPr id="3" name="Content Placeholder 2"/>
          <p:cNvSpPr>
            <a:spLocks noGrp="1"/>
          </p:cNvSpPr>
          <p:nvPr>
            <p:ph idx="1"/>
          </p:nvPr>
        </p:nvSpPr>
        <p:spPr/>
        <p:txBody>
          <a:bodyPr/>
          <a:lstStyle/>
          <a:p>
            <a:r>
              <a:rPr lang="en-US" dirty="0" smtClean="0"/>
              <a:t>Given two relations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and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 we can combine them using basic set operations to form new relations such as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dirty="0" smtClean="0">
                <a:latin typeface="Cambria Math" panose="02040503050406030204"/>
                <a:ea typeface="Cambria Math" panose="02040503050406030204"/>
              </a:rPr>
              <a:t>−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 and</a:t>
            </a:r>
            <a:r>
              <a:rPr lang="en-US" i="1" dirty="0" smtClean="0"/>
              <a:t> R</a:t>
            </a:r>
            <a:r>
              <a:rPr lang="en-US" baseline="-25000" dirty="0" smtClean="0">
                <a:latin typeface="Cambria Math" panose="02040503050406030204" pitchFamily="18" charset="0"/>
                <a:ea typeface="Cambria Math" panose="02040503050406030204" pitchFamily="18" charset="0"/>
              </a:rPr>
              <a:t>2</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a:t>
            </a:r>
            <a:endParaRPr lang="en-US" dirty="0" smtClean="0"/>
          </a:p>
          <a:p>
            <a:r>
              <a:rPr lang="en-US" b="1" dirty="0" smtClean="0"/>
              <a:t>Example</a:t>
            </a:r>
            <a:r>
              <a:rPr lang="en-US" dirty="0" smtClean="0"/>
              <a:t>: Let </a:t>
            </a:r>
            <a:r>
              <a:rPr lang="en-US" i="1" dirty="0" smtClean="0"/>
              <a:t>A</a:t>
            </a:r>
            <a:r>
              <a:rPr lang="en-US" dirty="0" smtClean="0"/>
              <a:t> = {</a:t>
            </a:r>
            <a:r>
              <a:rPr lang="en-US" dirty="0" smtClean="0">
                <a:latin typeface="Cambria Math" panose="02040503050406030204" pitchFamily="18" charset="0"/>
                <a:ea typeface="Cambria Math" panose="02040503050406030204" pitchFamily="18" charset="0"/>
              </a:rPr>
              <a:t>1,2,3</a:t>
            </a:r>
            <a:r>
              <a:rPr lang="en-US" dirty="0" smtClean="0"/>
              <a:t>}</a:t>
            </a:r>
            <a:r>
              <a:rPr lang="en-US" i="1" dirty="0" smtClean="0"/>
              <a:t> </a:t>
            </a:r>
            <a:r>
              <a:rPr lang="en-US" dirty="0" smtClean="0"/>
              <a:t>and </a:t>
            </a:r>
            <a:r>
              <a:rPr lang="en-US" i="1" dirty="0" smtClean="0"/>
              <a:t>B</a:t>
            </a:r>
            <a:r>
              <a:rPr lang="en-US" dirty="0" smtClean="0"/>
              <a:t> </a:t>
            </a:r>
            <a:r>
              <a:rPr lang="en-US" i="1" dirty="0" smtClean="0"/>
              <a:t>= </a:t>
            </a:r>
            <a:r>
              <a:rPr lang="en-US" dirty="0" smtClean="0"/>
              <a:t>{</a:t>
            </a:r>
            <a:r>
              <a:rPr lang="en-US" dirty="0" smtClean="0">
                <a:latin typeface="Cambria Math" panose="02040503050406030204" pitchFamily="18" charset="0"/>
                <a:ea typeface="Cambria Math" panose="02040503050406030204" pitchFamily="18" charset="0"/>
              </a:rPr>
              <a:t>1,2,3,4</a:t>
            </a:r>
            <a:r>
              <a:rPr lang="en-US" dirty="0" smtClean="0"/>
              <a:t>}. The relations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 {(</a:t>
            </a:r>
            <a:r>
              <a:rPr lang="en-US" dirty="0" smtClean="0">
                <a:latin typeface="Cambria Math" panose="02040503050406030204" pitchFamily="18" charset="0"/>
                <a:ea typeface="Cambria Math" panose="02040503050406030204" pitchFamily="18" charset="0"/>
              </a:rPr>
              <a:t>1,1</a:t>
            </a:r>
            <a:r>
              <a:rPr lang="en-US" dirty="0" smtClean="0"/>
              <a:t>),(</a:t>
            </a:r>
            <a:r>
              <a:rPr lang="en-US" dirty="0" smtClean="0">
                <a:latin typeface="Cambria Math" panose="02040503050406030204" pitchFamily="18" charset="0"/>
                <a:ea typeface="Cambria Math" panose="02040503050406030204" pitchFamily="18" charset="0"/>
              </a:rPr>
              <a:t>2,2</a:t>
            </a:r>
            <a:r>
              <a:rPr lang="en-US" dirty="0" smtClean="0"/>
              <a:t>),(</a:t>
            </a:r>
            <a:r>
              <a:rPr lang="en-US" dirty="0" smtClean="0">
                <a:latin typeface="Cambria Math" panose="02040503050406030204" pitchFamily="18" charset="0"/>
                <a:ea typeface="Cambria Math" panose="02040503050406030204" pitchFamily="18" charset="0"/>
              </a:rPr>
              <a:t>3,3</a:t>
            </a:r>
            <a:r>
              <a:rPr lang="en-US" dirty="0" smtClean="0"/>
              <a:t>)} and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 = {(</a:t>
            </a:r>
            <a:r>
              <a:rPr lang="en-US" dirty="0" smtClean="0">
                <a:latin typeface="Cambria Math" panose="02040503050406030204" pitchFamily="18" charset="0"/>
                <a:ea typeface="Cambria Math" panose="02040503050406030204" pitchFamily="18" charset="0"/>
              </a:rPr>
              <a:t>1,1</a:t>
            </a:r>
            <a:r>
              <a:rPr lang="en-US" dirty="0" smtClean="0"/>
              <a:t>),(</a:t>
            </a:r>
            <a:r>
              <a:rPr lang="en-US" dirty="0" smtClean="0">
                <a:latin typeface="Cambria Math" panose="02040503050406030204" pitchFamily="18" charset="0"/>
                <a:ea typeface="Cambria Math" panose="02040503050406030204" pitchFamily="18" charset="0"/>
              </a:rPr>
              <a:t>1,2</a:t>
            </a:r>
            <a:r>
              <a:rPr lang="en-US" dirty="0" smtClean="0"/>
              <a:t>),(</a:t>
            </a:r>
            <a:r>
              <a:rPr lang="en-US" dirty="0" smtClean="0">
                <a:latin typeface="Cambria Math" panose="02040503050406030204" pitchFamily="18" charset="0"/>
                <a:ea typeface="Cambria Math" panose="02040503050406030204" pitchFamily="18" charset="0"/>
              </a:rPr>
              <a:t>1,3</a:t>
            </a:r>
            <a:r>
              <a:rPr lang="en-US" dirty="0" smtClean="0"/>
              <a:t>),(</a:t>
            </a:r>
            <a:r>
              <a:rPr lang="en-US" dirty="0" smtClean="0">
                <a:latin typeface="Cambria Math" panose="02040503050406030204" pitchFamily="18" charset="0"/>
                <a:ea typeface="Cambria Math" panose="02040503050406030204" pitchFamily="18" charset="0"/>
              </a:rPr>
              <a:t>1,4</a:t>
            </a:r>
            <a:r>
              <a:rPr lang="en-US" dirty="0" smtClean="0"/>
              <a:t>)} can be combined using basic set operations to form new relations:</a:t>
            </a:r>
            <a:endParaRPr lang="en-US" dirty="0" smtClean="0"/>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smtClean="0"/>
              <a:t>R</a:t>
            </a:r>
            <a:r>
              <a:rPr lang="en-US" sz="2800" baseline="-25000" dirty="0" smtClean="0">
                <a:latin typeface="Cambria Math" panose="02040503050406030204" pitchFamily="18" charset="0"/>
                <a:ea typeface="Cambria Math" panose="02040503050406030204" pitchFamily="18" charset="0"/>
              </a:rPr>
              <a:t>1</a:t>
            </a:r>
            <a:r>
              <a:rPr lang="en-US" sz="2800" dirty="0" smtClean="0"/>
              <a:t> </a:t>
            </a:r>
            <a:r>
              <a:rPr lang="en-US" sz="2800" dirty="0" smtClean="0">
                <a:latin typeface="Cambria Math" panose="02040503050406030204"/>
                <a:ea typeface="Cambria Math" panose="02040503050406030204"/>
              </a:rPr>
              <a:t>∪</a:t>
            </a:r>
            <a:r>
              <a:rPr lang="en-US" sz="2800" dirty="0" smtClean="0"/>
              <a:t> </a:t>
            </a:r>
            <a:r>
              <a:rPr lang="en-US" sz="2800" i="1" dirty="0" smtClean="0"/>
              <a:t>R</a:t>
            </a:r>
            <a:r>
              <a:rPr lang="en-US" sz="2800" baseline="-25000" dirty="0" smtClean="0">
                <a:latin typeface="Cambria Math" panose="02040503050406030204" pitchFamily="18" charset="0"/>
                <a:ea typeface="Cambria Math" panose="02040503050406030204" pitchFamily="18" charset="0"/>
              </a:rPr>
              <a:t>2 </a:t>
            </a:r>
            <a:r>
              <a:rPr lang="en-US" sz="2800" dirty="0" smtClean="0"/>
              <a:t>={(</a:t>
            </a:r>
            <a:r>
              <a:rPr lang="en-US" sz="2800" dirty="0" smtClean="0">
                <a:latin typeface="Cambria Math" panose="02040503050406030204" pitchFamily="18" charset="0"/>
                <a:ea typeface="Cambria Math" panose="02040503050406030204" pitchFamily="18" charset="0"/>
              </a:rPr>
              <a:t>1,1</a:t>
            </a:r>
            <a:r>
              <a:rPr lang="en-US" sz="2800" dirty="0" smtClean="0"/>
              <a:t>),(</a:t>
            </a:r>
            <a:r>
              <a:rPr lang="en-US" sz="2800" dirty="0" smtClean="0">
                <a:latin typeface="Cambria Math" panose="02040503050406030204" pitchFamily="18" charset="0"/>
                <a:ea typeface="Cambria Math" panose="02040503050406030204" pitchFamily="18" charset="0"/>
              </a:rPr>
              <a:t>1,2</a:t>
            </a:r>
            <a:r>
              <a:rPr lang="en-US" sz="2800" dirty="0" smtClean="0"/>
              <a:t>),(</a:t>
            </a:r>
            <a:r>
              <a:rPr lang="en-US" sz="2800" dirty="0" smtClean="0">
                <a:latin typeface="Cambria Math" panose="02040503050406030204" pitchFamily="18" charset="0"/>
                <a:ea typeface="Cambria Math" panose="02040503050406030204" pitchFamily="18" charset="0"/>
              </a:rPr>
              <a:t>1,3</a:t>
            </a:r>
            <a:r>
              <a:rPr lang="en-US" sz="2800" dirty="0" smtClean="0"/>
              <a:t>),(</a:t>
            </a:r>
            <a:r>
              <a:rPr lang="en-US" sz="2800" dirty="0" smtClean="0">
                <a:latin typeface="Cambria Math" panose="02040503050406030204" pitchFamily="18" charset="0"/>
                <a:ea typeface="Cambria Math" panose="02040503050406030204" pitchFamily="18" charset="0"/>
              </a:rPr>
              <a:t>1,4</a:t>
            </a:r>
            <a:r>
              <a:rPr lang="en-US" sz="2800" dirty="0" smtClean="0"/>
              <a:t>),(</a:t>
            </a:r>
            <a:r>
              <a:rPr lang="en-US" sz="2800" dirty="0" smtClean="0">
                <a:latin typeface="Cambria Math" panose="02040503050406030204" pitchFamily="18" charset="0"/>
                <a:ea typeface="Cambria Math" panose="02040503050406030204" pitchFamily="18" charset="0"/>
              </a:rPr>
              <a:t>2,2</a:t>
            </a:r>
            <a:r>
              <a:rPr lang="en-US" sz="2800" dirty="0" smtClean="0"/>
              <a:t>),(</a:t>
            </a:r>
            <a:r>
              <a:rPr lang="en-US" sz="2800" dirty="0" smtClean="0">
                <a:latin typeface="Cambria Math" panose="02040503050406030204" pitchFamily="18" charset="0"/>
                <a:ea typeface="Cambria Math" panose="02040503050406030204" pitchFamily="18" charset="0"/>
              </a:rPr>
              <a:t>3,3</a:t>
            </a:r>
            <a:r>
              <a:rPr lang="en-US" sz="2800" dirty="0" smtClean="0"/>
              <a:t>)} </a:t>
            </a:r>
            <a:endParaRPr lang="en-US" sz="2800" dirty="0"/>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smtClean="0"/>
              <a:t>R</a:t>
            </a:r>
            <a:r>
              <a:rPr lang="en-US" sz="2800" baseline="-25000" dirty="0" smtClean="0">
                <a:latin typeface="Cambria Math" panose="02040503050406030204" pitchFamily="18" charset="0"/>
                <a:ea typeface="Cambria Math" panose="02040503050406030204" pitchFamily="18" charset="0"/>
              </a:rPr>
              <a:t>1</a:t>
            </a:r>
            <a:r>
              <a:rPr lang="en-US" sz="2800" dirty="0" smtClean="0"/>
              <a:t> </a:t>
            </a:r>
            <a:r>
              <a:rPr lang="en-US" sz="2800" dirty="0" smtClean="0">
                <a:latin typeface="Cambria Math" panose="02040503050406030204"/>
                <a:ea typeface="Cambria Math" panose="02040503050406030204"/>
              </a:rPr>
              <a:t>∩</a:t>
            </a:r>
            <a:r>
              <a:rPr lang="en-US" sz="2800" dirty="0" smtClean="0"/>
              <a:t> </a:t>
            </a:r>
            <a:r>
              <a:rPr lang="en-US" sz="2800" i="1" dirty="0" smtClean="0"/>
              <a:t>R</a:t>
            </a:r>
            <a:r>
              <a:rPr lang="en-US" sz="2800" baseline="-25000" dirty="0" smtClean="0">
                <a:latin typeface="Cambria Math" panose="02040503050406030204" pitchFamily="18" charset="0"/>
                <a:ea typeface="Cambria Math" panose="02040503050406030204" pitchFamily="18" charset="0"/>
              </a:rPr>
              <a:t>2 </a:t>
            </a:r>
            <a:r>
              <a:rPr lang="en-US" sz="2800" dirty="0" smtClean="0"/>
              <a:t>={(</a:t>
            </a:r>
            <a:r>
              <a:rPr lang="en-US" sz="2800" dirty="0" smtClean="0">
                <a:latin typeface="Cambria Math" panose="02040503050406030204" pitchFamily="18" charset="0"/>
                <a:ea typeface="Cambria Math" panose="02040503050406030204" pitchFamily="18" charset="0"/>
              </a:rPr>
              <a:t>1,1</a:t>
            </a:r>
            <a:r>
              <a:rPr lang="en-US" sz="2800" dirty="0" smtClean="0"/>
              <a:t>)} </a:t>
            </a:r>
            <a:endParaRPr lang="en-US" sz="2800" dirty="0"/>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smtClean="0"/>
              <a:t>R</a:t>
            </a:r>
            <a:r>
              <a:rPr lang="en-US" sz="2800" baseline="-25000" dirty="0" smtClean="0">
                <a:latin typeface="Cambria Math" panose="02040503050406030204" pitchFamily="18" charset="0"/>
                <a:ea typeface="Cambria Math" panose="02040503050406030204" pitchFamily="18" charset="0"/>
              </a:rPr>
              <a:t>1</a:t>
            </a:r>
            <a:r>
              <a:rPr lang="en-US" sz="2800" dirty="0" smtClean="0"/>
              <a:t> </a:t>
            </a:r>
            <a:r>
              <a:rPr lang="en-US" sz="2800" dirty="0" smtClean="0">
                <a:latin typeface="Cambria Math" panose="02040503050406030204"/>
                <a:ea typeface="Cambria Math" panose="02040503050406030204"/>
              </a:rPr>
              <a:t>− </a:t>
            </a:r>
            <a:r>
              <a:rPr lang="en-US" sz="2800" i="1" dirty="0" smtClean="0"/>
              <a:t>R</a:t>
            </a:r>
            <a:r>
              <a:rPr lang="en-US" sz="2800" baseline="-25000" dirty="0" smtClean="0">
                <a:latin typeface="Cambria Math" panose="02040503050406030204" pitchFamily="18" charset="0"/>
                <a:ea typeface="Cambria Math" panose="02040503050406030204" pitchFamily="18" charset="0"/>
              </a:rPr>
              <a:t>2 </a:t>
            </a:r>
            <a:r>
              <a:rPr lang="en-US" sz="2800" dirty="0" smtClean="0"/>
              <a:t>={(</a:t>
            </a:r>
            <a:r>
              <a:rPr lang="en-US" sz="2800" dirty="0" smtClean="0">
                <a:latin typeface="Cambria Math" panose="02040503050406030204" pitchFamily="18" charset="0"/>
                <a:ea typeface="Cambria Math" panose="02040503050406030204" pitchFamily="18" charset="0"/>
              </a:rPr>
              <a:t>2,2</a:t>
            </a:r>
            <a:r>
              <a:rPr lang="en-US" sz="2800" dirty="0" smtClean="0"/>
              <a:t>),(</a:t>
            </a:r>
            <a:r>
              <a:rPr lang="en-US" sz="2800" dirty="0" smtClean="0">
                <a:latin typeface="Cambria Math" panose="02040503050406030204" pitchFamily="18" charset="0"/>
                <a:ea typeface="Cambria Math" panose="02040503050406030204" pitchFamily="18" charset="0"/>
              </a:rPr>
              <a:t>3,3</a:t>
            </a:r>
            <a:r>
              <a:rPr lang="en-US" sz="2800" dirty="0" smtClean="0"/>
              <a:t>)} </a:t>
            </a:r>
            <a:endParaRPr lang="en-US" sz="2800" dirty="0"/>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smtClean="0"/>
              <a:t>R</a:t>
            </a:r>
            <a:r>
              <a:rPr lang="en-US" sz="2800" baseline="-25000" dirty="0" smtClean="0">
                <a:latin typeface="Cambria Math" panose="02040503050406030204" pitchFamily="18" charset="0"/>
                <a:ea typeface="Cambria Math" panose="02040503050406030204" pitchFamily="18" charset="0"/>
              </a:rPr>
              <a:t>2</a:t>
            </a:r>
            <a:r>
              <a:rPr lang="en-US" sz="2800" dirty="0" smtClean="0"/>
              <a:t> </a:t>
            </a:r>
            <a:r>
              <a:rPr lang="en-US" sz="2800" dirty="0" smtClean="0">
                <a:latin typeface="Cambria Math" panose="02040503050406030204"/>
                <a:ea typeface="Cambria Math" panose="02040503050406030204"/>
              </a:rPr>
              <a:t>−</a:t>
            </a:r>
            <a:r>
              <a:rPr lang="en-US" sz="2800" dirty="0" smtClean="0"/>
              <a:t> </a:t>
            </a:r>
            <a:r>
              <a:rPr lang="en-US" sz="2800" i="1" dirty="0" smtClean="0"/>
              <a:t>R</a:t>
            </a:r>
            <a:r>
              <a:rPr lang="en-US" sz="2800" baseline="-25000" dirty="0" smtClean="0">
                <a:latin typeface="Cambria Math" panose="02040503050406030204" pitchFamily="18" charset="0"/>
                <a:ea typeface="Cambria Math" panose="02040503050406030204" pitchFamily="18" charset="0"/>
              </a:rPr>
              <a:t>1 </a:t>
            </a:r>
            <a:r>
              <a:rPr lang="en-US" sz="2800" dirty="0" smtClean="0"/>
              <a:t>={(</a:t>
            </a:r>
            <a:r>
              <a:rPr lang="en-US" sz="2800" dirty="0" smtClean="0">
                <a:latin typeface="Cambria Math" panose="02040503050406030204" pitchFamily="18" charset="0"/>
                <a:ea typeface="Cambria Math" panose="02040503050406030204" pitchFamily="18" charset="0"/>
              </a:rPr>
              <a:t>1,2</a:t>
            </a:r>
            <a:r>
              <a:rPr lang="en-US" sz="2800" dirty="0" smtClean="0"/>
              <a:t>),(</a:t>
            </a:r>
            <a:r>
              <a:rPr lang="en-US" sz="2800" dirty="0" smtClean="0">
                <a:latin typeface="Cambria Math" panose="02040503050406030204" pitchFamily="18" charset="0"/>
                <a:ea typeface="Cambria Math" panose="02040503050406030204" pitchFamily="18" charset="0"/>
              </a:rPr>
              <a:t>1,3</a:t>
            </a:r>
            <a:r>
              <a:rPr lang="en-US" sz="2800" dirty="0" smtClean="0"/>
              <a:t>),(</a:t>
            </a:r>
            <a:r>
              <a:rPr lang="en-US" sz="2800" dirty="0" smtClean="0">
                <a:latin typeface="Cambria Math" panose="02040503050406030204" pitchFamily="18" charset="0"/>
                <a:ea typeface="Cambria Math" panose="02040503050406030204" pitchFamily="18" charset="0"/>
              </a:rPr>
              <a:t>1,4</a:t>
            </a:r>
            <a:r>
              <a:rPr lang="en-US" sz="2800" dirty="0" smtClean="0"/>
              <a: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Suppose</a:t>
            </a:r>
            <a:endParaRPr lang="en-US" dirty="0" smtClean="0"/>
          </a:p>
          <a:p>
            <a:pPr lvl="1"/>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 is a relation from a set </a:t>
            </a:r>
            <a:r>
              <a:rPr lang="en-US" i="1" dirty="0" smtClean="0"/>
              <a:t>A</a:t>
            </a:r>
            <a:r>
              <a:rPr lang="en-US" dirty="0" smtClean="0"/>
              <a:t> to a set </a:t>
            </a:r>
            <a:r>
              <a:rPr lang="en-US" i="1" dirty="0" smtClean="0"/>
              <a:t>B</a:t>
            </a:r>
            <a:r>
              <a:rPr lang="en-US" dirty="0" smtClean="0"/>
              <a:t>.</a:t>
            </a:r>
            <a:endParaRPr lang="en-US" dirty="0" smtClean="0"/>
          </a:p>
          <a:p>
            <a:pPr lvl="1"/>
            <a:r>
              <a:rPr lang="en-US" i="1" dirty="0" smtClean="0"/>
              <a:t>R</a:t>
            </a:r>
            <a:r>
              <a:rPr lang="en-US" baseline="-25000" dirty="0" smtClean="0">
                <a:latin typeface="Cambria Math" panose="02040503050406030204" pitchFamily="18" charset="0"/>
                <a:ea typeface="Cambria Math" panose="02040503050406030204" pitchFamily="18" charset="0"/>
              </a:rPr>
              <a:t>2</a:t>
            </a:r>
            <a:r>
              <a:rPr lang="en-US" dirty="0" smtClean="0"/>
              <a:t> is a relation from </a:t>
            </a:r>
            <a:r>
              <a:rPr lang="en-US" i="1" dirty="0" smtClean="0"/>
              <a:t>B</a:t>
            </a:r>
            <a:r>
              <a:rPr lang="en-US" dirty="0" smtClean="0"/>
              <a:t> to a set </a:t>
            </a:r>
            <a:r>
              <a:rPr lang="en-US" i="1" dirty="0" smtClean="0"/>
              <a:t>C</a:t>
            </a:r>
            <a:r>
              <a:rPr lang="en-US" dirty="0" smtClean="0"/>
              <a:t>.</a:t>
            </a:r>
            <a:endParaRPr lang="en-US" dirty="0" smtClean="0"/>
          </a:p>
          <a:p>
            <a:pPr>
              <a:buNone/>
            </a:pPr>
            <a:r>
              <a:rPr lang="en-US" dirty="0" smtClean="0"/>
              <a:t>   Then the </a:t>
            </a:r>
            <a:r>
              <a:rPr lang="en-US" i="1" dirty="0" smtClean="0"/>
              <a:t>composition</a:t>
            </a:r>
            <a:r>
              <a:rPr lang="en-US" dirty="0" smtClean="0"/>
              <a:t> (or </a:t>
            </a:r>
            <a:r>
              <a:rPr lang="en-US" i="1" dirty="0" smtClean="0"/>
              <a:t>composite</a:t>
            </a:r>
            <a:r>
              <a:rPr lang="en-US" dirty="0" smtClean="0"/>
              <a:t>) of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b="1" baseline="-25000" dirty="0" smtClean="0"/>
              <a:t>  </a:t>
            </a:r>
            <a:r>
              <a:rPr lang="en-US" dirty="0" smtClean="0"/>
              <a:t>with</a:t>
            </a:r>
            <a:r>
              <a:rPr lang="en-US" b="1" baseline="-25000" dirty="0" smtClean="0"/>
              <a:t>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dirty="0" smtClean="0"/>
              <a:t>,</a:t>
            </a:r>
            <a:r>
              <a:rPr lang="en-US" b="1" dirty="0" smtClean="0"/>
              <a:t> </a:t>
            </a:r>
            <a:r>
              <a:rPr lang="en-US" dirty="0" smtClean="0"/>
              <a:t>is a relation from </a:t>
            </a:r>
            <a:r>
              <a:rPr lang="en-US" i="1" dirty="0" smtClean="0"/>
              <a:t>A</a:t>
            </a:r>
            <a:r>
              <a:rPr lang="en-US" dirty="0" smtClean="0"/>
              <a:t> to </a:t>
            </a:r>
            <a:r>
              <a:rPr lang="en-US" i="1" dirty="0" smtClean="0"/>
              <a:t>C</a:t>
            </a:r>
            <a:r>
              <a:rPr lang="en-US" dirty="0" smtClean="0"/>
              <a:t> where</a:t>
            </a:r>
            <a:endParaRPr lang="en-US" dirty="0" smtClean="0"/>
          </a:p>
          <a:p>
            <a:pPr lvl="1"/>
            <a:r>
              <a:rPr lang="en-US" dirty="0" smtClean="0"/>
              <a:t>if (</a:t>
            </a:r>
            <a:r>
              <a:rPr lang="en-US" i="1" dirty="0" err="1" smtClean="0"/>
              <a:t>x,y</a:t>
            </a:r>
            <a:r>
              <a:rPr lang="en-US" dirty="0" smtClean="0"/>
              <a:t>)</a:t>
            </a:r>
            <a:r>
              <a:rPr lang="en-US" i="1" dirty="0" smtClean="0"/>
              <a:t> </a:t>
            </a:r>
            <a:r>
              <a:rPr lang="en-US" dirty="0" smtClean="0"/>
              <a:t>is a member of </a:t>
            </a:r>
            <a:r>
              <a:rPr lang="en-US" i="1" dirty="0" smtClean="0"/>
              <a:t>R</a:t>
            </a:r>
            <a:r>
              <a:rPr lang="en-US" baseline="-25000" dirty="0" smtClean="0">
                <a:latin typeface="Cambria Math" panose="02040503050406030204" pitchFamily="18" charset="0"/>
                <a:ea typeface="Cambria Math" panose="02040503050406030204" pitchFamily="18" charset="0"/>
              </a:rPr>
              <a:t>1</a:t>
            </a:r>
            <a:r>
              <a:rPr lang="en-US" b="1" dirty="0" smtClean="0"/>
              <a:t>  </a:t>
            </a:r>
            <a:r>
              <a:rPr lang="en-US" dirty="0" smtClean="0"/>
              <a:t>and</a:t>
            </a:r>
            <a:r>
              <a:rPr lang="en-US" b="1" dirty="0" smtClean="0"/>
              <a:t> </a:t>
            </a:r>
            <a:r>
              <a:rPr lang="en-US" dirty="0" smtClean="0"/>
              <a:t>(</a:t>
            </a:r>
            <a:r>
              <a:rPr lang="en-US" i="1" dirty="0" err="1" smtClean="0"/>
              <a:t>y,z</a:t>
            </a:r>
            <a:r>
              <a:rPr lang="en-US" dirty="0" smtClean="0"/>
              <a:t>)</a:t>
            </a:r>
            <a:r>
              <a:rPr lang="en-US" i="1" dirty="0" smtClean="0"/>
              <a:t>  </a:t>
            </a:r>
            <a:r>
              <a:rPr lang="en-US" dirty="0" smtClean="0"/>
              <a:t>is a member of </a:t>
            </a:r>
            <a:r>
              <a:rPr lang="en-US" i="1" dirty="0" smtClean="0"/>
              <a:t>R</a:t>
            </a:r>
            <a:r>
              <a:rPr lang="en-US" baseline="-25000" dirty="0" smtClean="0">
                <a:latin typeface="Cambria Math" panose="02040503050406030204" pitchFamily="18" charset="0"/>
                <a:ea typeface="Cambria Math" panose="02040503050406030204" pitchFamily="18" charset="0"/>
              </a:rPr>
              <a:t>2</a:t>
            </a:r>
            <a:r>
              <a:rPr lang="en-US" b="1" dirty="0" smtClean="0"/>
              <a:t>,</a:t>
            </a:r>
            <a:r>
              <a:rPr lang="en-US" dirty="0" smtClean="0"/>
              <a:t> then (</a:t>
            </a:r>
            <a:r>
              <a:rPr lang="en-US" i="1" dirty="0" err="1" smtClean="0"/>
              <a:t>x,z</a:t>
            </a:r>
            <a:r>
              <a:rPr lang="en-US" dirty="0" smtClean="0"/>
              <a:t>)</a:t>
            </a:r>
            <a:r>
              <a:rPr lang="en-US" i="1" dirty="0" smtClean="0"/>
              <a:t> </a:t>
            </a:r>
            <a:r>
              <a:rPr lang="en-US" dirty="0" smtClean="0"/>
              <a:t>is a member of </a:t>
            </a:r>
            <a:r>
              <a:rPr lang="en-US" i="1" dirty="0" smtClean="0">
                <a:solidFill>
                  <a:srgbClr val="FF0000"/>
                </a:solidFill>
              </a:rPr>
              <a:t>R</a:t>
            </a:r>
            <a:r>
              <a:rPr lang="en-US" baseline="-25000" dirty="0" smtClean="0">
                <a:solidFill>
                  <a:srgbClr val="FF0000"/>
                </a:solidFill>
                <a:latin typeface="Cambria Math" panose="02040503050406030204" pitchFamily="18" charset="0"/>
                <a:ea typeface="Cambria Math" panose="02040503050406030204" pitchFamily="18" charset="0"/>
              </a:rPr>
              <a:t>2</a:t>
            </a:r>
            <a:r>
              <a:rPr lang="en-US" b="1" dirty="0" smtClean="0">
                <a:solidFill>
                  <a:srgbClr val="FF0000"/>
                </a:solidFill>
                <a:latin typeface="Cambria Math" panose="02040503050406030204"/>
                <a:ea typeface="Cambria Math" panose="02040503050406030204"/>
              </a:rPr>
              <a:t>∘</a:t>
            </a:r>
            <a:r>
              <a:rPr lang="en-US" dirty="0" smtClean="0">
                <a:solidFill>
                  <a:srgbClr val="FF0000"/>
                </a:solidFill>
              </a:rPr>
              <a:t> </a:t>
            </a:r>
            <a:r>
              <a:rPr lang="en-US" i="1" dirty="0" smtClean="0">
                <a:solidFill>
                  <a:srgbClr val="FF0000"/>
                </a:solidFill>
              </a:rPr>
              <a:t>R</a:t>
            </a:r>
            <a:r>
              <a:rPr lang="en-US" baseline="-25000" dirty="0" smtClean="0">
                <a:solidFill>
                  <a:srgbClr val="FF0000"/>
                </a:solidFill>
                <a:latin typeface="Cambria Math" panose="02040503050406030204" pitchFamily="18" charset="0"/>
                <a:ea typeface="Cambria Math" panose="02040503050406030204" pitchFamily="18" charset="0"/>
              </a:rPr>
              <a:t>1</a:t>
            </a:r>
            <a:r>
              <a:rPr lang="en-US" dirty="0" smtClean="0"/>
              <a:t>.</a:t>
            </a:r>
            <a:endParaRPr lang="en-US" i="1" dirty="0" smtClean="0"/>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Representing the  Composition of a Relation</a:t>
            </a:r>
            <a:endParaRPr lang="en-US" dirty="0"/>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smtClean="0"/>
              <a:t>a</a:t>
            </a:r>
            <a:endParaRPr lang="en-US" sz="2800" i="1" dirty="0"/>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smtClean="0"/>
              <a:t>b</a:t>
            </a:r>
            <a:endParaRPr lang="en-US" sz="2800" i="1" dirty="0"/>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smtClean="0"/>
              <a:t>w</a:t>
            </a:r>
            <a:endParaRPr lang="en-US" sz="2800" i="1" dirty="0"/>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smtClean="0"/>
              <a:t>x</a:t>
            </a:r>
            <a:endParaRPr lang="en-US" sz="2800" i="1" dirty="0"/>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smtClean="0"/>
              <a:t>y</a:t>
            </a:r>
            <a:endParaRPr lang="en-US" sz="2800" i="1" dirty="0"/>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smtClean="0"/>
              <a:t>z</a:t>
            </a:r>
            <a:endParaRPr lang="en-US" sz="2800" i="1" dirty="0"/>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smtClean="0"/>
              <a:t>R</a:t>
            </a:r>
            <a:r>
              <a:rPr lang="en-US" sz="2800" baseline="-25000" dirty="0" smtClean="0">
                <a:latin typeface="Cambria Math" panose="02040503050406030204" pitchFamily="18" charset="0"/>
                <a:ea typeface="Cambria Math" panose="02040503050406030204" pitchFamily="18" charset="0"/>
              </a:rPr>
              <a:t>1</a:t>
            </a:r>
            <a:endParaRPr lang="en-US" sz="2800" baseline="-25000" dirty="0">
              <a:latin typeface="Cambria Math" panose="02040503050406030204" pitchFamily="18" charset="0"/>
              <a:ea typeface="Cambria Math" panose="02040503050406030204" pitchFamily="18" charset="0"/>
            </a:endParaRP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smtClean="0"/>
              <a:t>R</a:t>
            </a:r>
            <a:r>
              <a:rPr lang="en-US" sz="2800" baseline="-25000" dirty="0" smtClean="0">
                <a:latin typeface="Cambria Math" panose="02040503050406030204" pitchFamily="18" charset="0"/>
                <a:ea typeface="Cambria Math" panose="02040503050406030204" pitchFamily="18" charset="0"/>
              </a:rPr>
              <a:t>2</a:t>
            </a:r>
            <a:endParaRPr lang="en-US" sz="2800" baseline="-25000" dirty="0">
              <a:latin typeface="Cambria Math" panose="02040503050406030204" pitchFamily="18" charset="0"/>
              <a:ea typeface="Cambria Math" panose="02040503050406030204" pitchFamily="18" charset="0"/>
            </a:endParaRP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smtClean="0"/>
              <a:t>n</a:t>
            </a:r>
            <a:endParaRPr lang="en-US" sz="2800" i="1" dirty="0"/>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smtClean="0"/>
              <a:t>m</a:t>
            </a:r>
            <a:endParaRPr lang="en-US" sz="2800" i="1" dirty="0"/>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smtClean="0"/>
              <a:t>o</a:t>
            </a:r>
            <a:endParaRPr lang="en-US" sz="2800" i="1" dirty="0"/>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smtClean="0"/>
              <a:t>p</a:t>
            </a:r>
            <a:endParaRPr lang="en-US" sz="2800"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Composition of a relation with itself</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Suppose </a:t>
            </a:r>
            <a:r>
              <a:rPr lang="en-US" i="1" dirty="0" smtClean="0"/>
              <a:t>R</a:t>
            </a:r>
            <a:r>
              <a:rPr lang="en-US" dirty="0" smtClean="0"/>
              <a:t> is a relation on a set </a:t>
            </a:r>
            <a:r>
              <a:rPr lang="en-US" i="1" dirty="0" smtClean="0"/>
              <a:t>A</a:t>
            </a:r>
            <a:r>
              <a:rPr lang="en-US" dirty="0" smtClean="0"/>
              <a:t>.</a:t>
            </a:r>
            <a:endParaRPr lang="en-US" dirty="0" smtClean="0"/>
          </a:p>
          <a:p>
            <a:pPr>
              <a:buNone/>
            </a:pPr>
            <a:r>
              <a:rPr lang="en-US" dirty="0" smtClean="0"/>
              <a:t>   Then the </a:t>
            </a:r>
            <a:r>
              <a:rPr lang="en-US" i="1" dirty="0" smtClean="0"/>
              <a:t>composition</a:t>
            </a:r>
            <a:r>
              <a:rPr lang="en-US" dirty="0" smtClean="0"/>
              <a:t> (or </a:t>
            </a:r>
            <a:r>
              <a:rPr lang="en-US" i="1" dirty="0" smtClean="0"/>
              <a:t>composite</a:t>
            </a:r>
            <a:r>
              <a:rPr lang="en-US" dirty="0" smtClean="0"/>
              <a:t>) of </a:t>
            </a:r>
            <a:r>
              <a:rPr lang="en-US" i="1" dirty="0" smtClean="0"/>
              <a:t>R</a:t>
            </a:r>
            <a:r>
              <a:rPr lang="en-US" baseline="-25000" dirty="0" smtClean="0">
                <a:latin typeface="Cambria Math" panose="02040503050406030204" pitchFamily="18" charset="0"/>
                <a:ea typeface="Cambria Math" panose="02040503050406030204" pitchFamily="18" charset="0"/>
              </a:rPr>
              <a:t> </a:t>
            </a:r>
            <a:r>
              <a:rPr lang="en-US" b="1" baseline="-25000" dirty="0" smtClean="0"/>
              <a:t> </a:t>
            </a:r>
            <a:r>
              <a:rPr lang="en-US" dirty="0" smtClean="0"/>
              <a:t>with</a:t>
            </a:r>
            <a:r>
              <a:rPr lang="en-US" b="1" baseline="-25000" dirty="0" smtClean="0"/>
              <a:t> </a:t>
            </a:r>
            <a:r>
              <a:rPr lang="en-US" i="1" dirty="0" smtClean="0"/>
              <a:t>R</a:t>
            </a:r>
            <a:r>
              <a:rPr lang="en-US" dirty="0" smtClean="0"/>
              <a:t>,</a:t>
            </a:r>
            <a:r>
              <a:rPr lang="en-US" b="1" dirty="0" smtClean="0"/>
              <a:t> </a:t>
            </a:r>
            <a:r>
              <a:rPr lang="en-US" dirty="0" smtClean="0"/>
              <a:t>denoted by </a:t>
            </a:r>
            <a:r>
              <a:rPr lang="en-US" i="1" dirty="0" smtClean="0"/>
              <a:t>R</a:t>
            </a:r>
            <a:r>
              <a:rPr lang="en-US" b="1" dirty="0" smtClean="0">
                <a:latin typeface="Cambria Math" panose="02040503050406030204"/>
                <a:ea typeface="Cambria Math" panose="02040503050406030204"/>
              </a:rPr>
              <a:t>∘</a:t>
            </a:r>
            <a:r>
              <a:rPr lang="en-US" dirty="0" smtClean="0"/>
              <a:t> </a:t>
            </a:r>
            <a:r>
              <a:rPr lang="en-US" i="1" dirty="0" smtClean="0"/>
              <a:t>R, </a:t>
            </a:r>
            <a:r>
              <a:rPr lang="en-US" dirty="0" smtClean="0"/>
              <a:t>is a relation on  </a:t>
            </a:r>
            <a:r>
              <a:rPr lang="en-US" i="1" dirty="0" smtClean="0"/>
              <a:t>A</a:t>
            </a:r>
            <a:r>
              <a:rPr lang="en-US" dirty="0" smtClean="0"/>
              <a:t>  where</a:t>
            </a:r>
            <a:endParaRPr lang="en-US" dirty="0" smtClean="0"/>
          </a:p>
          <a:p>
            <a:pPr lvl="1"/>
            <a:r>
              <a:rPr lang="en-US" dirty="0" smtClean="0"/>
              <a:t>if (</a:t>
            </a:r>
            <a:r>
              <a:rPr lang="en-US" i="1" dirty="0" err="1" smtClean="0"/>
              <a:t>x,y</a:t>
            </a:r>
            <a:r>
              <a:rPr lang="en-US" dirty="0" smtClean="0"/>
              <a:t>)</a:t>
            </a:r>
            <a:r>
              <a:rPr lang="en-US" i="1" dirty="0" smtClean="0"/>
              <a:t> </a:t>
            </a:r>
            <a:r>
              <a:rPr lang="en-US" dirty="0" smtClean="0"/>
              <a:t>is a member of </a:t>
            </a:r>
            <a:r>
              <a:rPr lang="en-US" i="1" dirty="0" smtClean="0"/>
              <a:t>R</a:t>
            </a:r>
            <a:r>
              <a:rPr lang="en-US" b="1" dirty="0" smtClean="0"/>
              <a:t>  </a:t>
            </a:r>
            <a:r>
              <a:rPr lang="en-US" dirty="0" smtClean="0"/>
              <a:t>and</a:t>
            </a:r>
            <a:r>
              <a:rPr lang="en-US" b="1" dirty="0" smtClean="0"/>
              <a:t> </a:t>
            </a:r>
            <a:r>
              <a:rPr lang="en-US" dirty="0" smtClean="0"/>
              <a:t>(</a:t>
            </a:r>
            <a:r>
              <a:rPr lang="en-US" i="1" dirty="0" err="1" smtClean="0"/>
              <a:t>y,z</a:t>
            </a:r>
            <a:r>
              <a:rPr lang="en-US" dirty="0" smtClean="0"/>
              <a:t>)</a:t>
            </a:r>
            <a:r>
              <a:rPr lang="en-US" i="1" dirty="0" smtClean="0"/>
              <a:t>  </a:t>
            </a:r>
            <a:r>
              <a:rPr lang="en-US" dirty="0" smtClean="0"/>
              <a:t>is a member of </a:t>
            </a:r>
            <a:r>
              <a:rPr lang="en-US" i="1" dirty="0" smtClean="0"/>
              <a:t>R</a:t>
            </a:r>
            <a:r>
              <a:rPr lang="en-US" b="1" dirty="0" smtClean="0"/>
              <a:t>,</a:t>
            </a:r>
            <a:r>
              <a:rPr lang="en-US" dirty="0" smtClean="0"/>
              <a:t> then (</a:t>
            </a:r>
            <a:r>
              <a:rPr lang="en-US" i="1" dirty="0" err="1" smtClean="0"/>
              <a:t>x,z</a:t>
            </a:r>
            <a:r>
              <a:rPr lang="en-US" dirty="0" smtClean="0"/>
              <a:t>)</a:t>
            </a:r>
            <a:r>
              <a:rPr lang="en-US" i="1" dirty="0" smtClean="0"/>
              <a:t> </a:t>
            </a:r>
            <a:r>
              <a:rPr lang="en-US" dirty="0" smtClean="0"/>
              <a:t>is a member of </a:t>
            </a:r>
            <a:r>
              <a:rPr lang="en-US" i="1" dirty="0" smtClean="0"/>
              <a:t>R</a:t>
            </a:r>
            <a:r>
              <a:rPr lang="en-US" b="1" dirty="0" smtClean="0">
                <a:latin typeface="Cambria Math" panose="02040503050406030204"/>
                <a:ea typeface="Cambria Math" panose="02040503050406030204"/>
              </a:rPr>
              <a:t>∘</a:t>
            </a:r>
            <a:r>
              <a:rPr lang="en-US" dirty="0" smtClean="0"/>
              <a:t> </a:t>
            </a:r>
            <a:r>
              <a:rPr lang="en-US" i="1" dirty="0" smtClean="0"/>
              <a:t>R</a:t>
            </a:r>
            <a:r>
              <a:rPr lang="en-US" dirty="0" smtClean="0"/>
              <a:t>.</a:t>
            </a:r>
            <a:endParaRPr lang="en-US" dirty="0" smtClean="0"/>
          </a:p>
          <a:p>
            <a:pPr lvl="1">
              <a:buNone/>
            </a:pPr>
            <a:r>
              <a:rPr lang="en-US" b="1" dirty="0" smtClean="0"/>
              <a:t>Example: </a:t>
            </a:r>
            <a:r>
              <a:rPr lang="en-US" dirty="0" smtClean="0"/>
              <a:t>Let  </a:t>
            </a:r>
            <a:r>
              <a:rPr lang="en-US" i="1" dirty="0" smtClean="0"/>
              <a:t>R </a:t>
            </a:r>
            <a:r>
              <a:rPr lang="en-US" dirty="0" smtClean="0"/>
              <a:t>be the relation on the set of all people</a:t>
            </a:r>
            <a:endParaRPr lang="en-US" dirty="0" smtClean="0"/>
          </a:p>
          <a:p>
            <a:pPr lvl="1">
              <a:buNone/>
            </a:pPr>
            <a:r>
              <a:rPr lang="en-US" dirty="0" smtClean="0"/>
              <a:t>such that </a:t>
            </a:r>
            <a:r>
              <a:rPr lang="en-US" i="1" dirty="0" smtClean="0"/>
              <a:t>(a, b) </a:t>
            </a:r>
            <a:r>
              <a:rPr lang="en-US" dirty="0" smtClean="0"/>
              <a:t>is</a:t>
            </a:r>
            <a:r>
              <a:rPr lang="en-US" i="1" dirty="0" smtClean="0"/>
              <a:t> </a:t>
            </a:r>
            <a:r>
              <a:rPr lang="en-US" dirty="0" smtClean="0"/>
              <a:t>in </a:t>
            </a:r>
            <a:r>
              <a:rPr lang="en-US" i="1" dirty="0" smtClean="0"/>
              <a:t>R</a:t>
            </a:r>
            <a:r>
              <a:rPr lang="en-US" dirty="0" smtClean="0"/>
              <a:t> if person </a:t>
            </a:r>
            <a:r>
              <a:rPr lang="en-US" i="1" dirty="0" smtClean="0"/>
              <a:t>a</a:t>
            </a:r>
            <a:r>
              <a:rPr lang="en-US" dirty="0" smtClean="0"/>
              <a:t> is parent of person </a:t>
            </a:r>
            <a:r>
              <a:rPr lang="en-US" i="1" dirty="0" smtClean="0"/>
              <a:t>b</a:t>
            </a:r>
            <a:r>
              <a:rPr lang="en-US" dirty="0" smtClean="0"/>
              <a:t>. Then </a:t>
            </a:r>
            <a:r>
              <a:rPr lang="en-US" i="1" dirty="0" smtClean="0"/>
              <a:t>(a, c) </a:t>
            </a:r>
            <a:r>
              <a:rPr lang="en-US" dirty="0" smtClean="0"/>
              <a:t>is in (</a:t>
            </a:r>
            <a:r>
              <a:rPr lang="en-US" i="1" dirty="0" smtClean="0"/>
              <a:t>R</a:t>
            </a:r>
            <a:r>
              <a:rPr lang="en-US" b="1" dirty="0" smtClean="0">
                <a:latin typeface="Cambria Math" panose="02040503050406030204"/>
                <a:ea typeface="Cambria Math" panose="02040503050406030204"/>
              </a:rPr>
              <a:t>∘</a:t>
            </a:r>
            <a:r>
              <a:rPr lang="en-US" dirty="0" smtClean="0"/>
              <a:t> </a:t>
            </a:r>
            <a:r>
              <a:rPr lang="en-US" i="1" dirty="0" smtClean="0"/>
              <a:t>R)  </a:t>
            </a:r>
            <a:r>
              <a:rPr lang="en-US" dirty="0" err="1" smtClean="0"/>
              <a:t>iff</a:t>
            </a:r>
            <a:r>
              <a:rPr lang="en-US" dirty="0" smtClean="0"/>
              <a:t> there is a person </a:t>
            </a:r>
            <a:r>
              <a:rPr lang="en-US" i="1" dirty="0" smtClean="0"/>
              <a:t>b </a:t>
            </a:r>
            <a:r>
              <a:rPr lang="en-US" dirty="0" smtClean="0"/>
              <a:t>such that </a:t>
            </a:r>
            <a:endParaRPr lang="en-US" dirty="0" smtClean="0"/>
          </a:p>
          <a:p>
            <a:pPr lvl="1">
              <a:buNone/>
            </a:pPr>
            <a:r>
              <a:rPr lang="en-US" i="1" dirty="0" smtClean="0"/>
              <a:t>    (a, b) </a:t>
            </a:r>
            <a:r>
              <a:rPr lang="en-US" dirty="0" smtClean="0"/>
              <a:t>is in </a:t>
            </a:r>
            <a:r>
              <a:rPr lang="en-US" i="1" dirty="0" smtClean="0"/>
              <a:t>R </a:t>
            </a:r>
            <a:r>
              <a:rPr lang="en-US" dirty="0" smtClean="0"/>
              <a:t>and</a:t>
            </a:r>
            <a:r>
              <a:rPr lang="en-US" i="1" dirty="0" smtClean="0"/>
              <a:t> (b, c) </a:t>
            </a:r>
            <a:r>
              <a:rPr lang="en-US" dirty="0" smtClean="0"/>
              <a:t>is in </a:t>
            </a:r>
            <a:r>
              <a:rPr lang="en-US" i="1" dirty="0" smtClean="0"/>
              <a:t>R</a:t>
            </a:r>
            <a:r>
              <a:rPr lang="en-US" dirty="0" smtClean="0"/>
              <a:t>. In other words, </a:t>
            </a:r>
            <a:r>
              <a:rPr lang="en-US" i="1" dirty="0" smtClean="0"/>
              <a:t>(a, c) </a:t>
            </a:r>
            <a:r>
              <a:rPr lang="en-US" dirty="0" smtClean="0"/>
              <a:t>is in </a:t>
            </a:r>
            <a:r>
              <a:rPr lang="en-US" i="1" dirty="0" smtClean="0"/>
              <a:t>R</a:t>
            </a:r>
            <a:r>
              <a:rPr lang="en-US" dirty="0" smtClean="0"/>
              <a:t> if and only if </a:t>
            </a:r>
            <a:r>
              <a:rPr lang="en-US" i="1" dirty="0" smtClean="0"/>
              <a:t>a</a:t>
            </a:r>
            <a:r>
              <a:rPr lang="en-US" dirty="0" smtClean="0"/>
              <a:t> is a grandparent of </a:t>
            </a:r>
            <a:r>
              <a:rPr lang="en-US" i="1" dirty="0" smtClean="0"/>
              <a:t>c</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Powers of a Relation</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Let </a:t>
            </a:r>
            <a:r>
              <a:rPr lang="en-US" i="1" dirty="0" smtClean="0"/>
              <a:t>R</a:t>
            </a:r>
            <a:r>
              <a:rPr lang="en-US" dirty="0" smtClean="0"/>
              <a:t> be a binary relation on </a:t>
            </a:r>
            <a:r>
              <a:rPr lang="en-US" i="1" dirty="0" smtClean="0"/>
              <a:t>A</a:t>
            </a:r>
            <a:r>
              <a:rPr lang="en-US" dirty="0" smtClean="0"/>
              <a:t>. Then the powers </a:t>
            </a:r>
            <a:r>
              <a:rPr lang="en-US" i="1" dirty="0" err="1" smtClean="0"/>
              <a:t>R</a:t>
            </a:r>
            <a:r>
              <a:rPr lang="en-US" i="1" baseline="30000" dirty="0" err="1" smtClean="0"/>
              <a:t>n</a:t>
            </a:r>
            <a:r>
              <a:rPr lang="en-US" dirty="0" smtClean="0"/>
              <a:t> of the relation </a:t>
            </a:r>
            <a:r>
              <a:rPr lang="en-US" i="1" dirty="0" smtClean="0"/>
              <a:t>R</a:t>
            </a:r>
            <a:r>
              <a:rPr lang="en-US" dirty="0" smtClean="0"/>
              <a:t> can be defined recursively by:</a:t>
            </a:r>
            <a:endParaRPr lang="en-US" dirty="0" smtClean="0"/>
          </a:p>
          <a:p>
            <a:pPr lvl="1"/>
            <a:r>
              <a:rPr lang="en-US" dirty="0" smtClean="0"/>
              <a:t>Basis Step: </a:t>
            </a:r>
            <a:r>
              <a:rPr lang="en-US" i="1" dirty="0" smtClean="0"/>
              <a:t>R</a:t>
            </a:r>
            <a:r>
              <a:rPr lang="en-US" baseline="30000" dirty="0" smtClean="0">
                <a:latin typeface="Cambria Math" panose="02040503050406030204" pitchFamily="18" charset="0"/>
                <a:ea typeface="Cambria Math" panose="02040503050406030204" pitchFamily="18" charset="0"/>
              </a:rPr>
              <a:t>1</a:t>
            </a:r>
            <a:r>
              <a:rPr lang="en-US" dirty="0" smtClean="0"/>
              <a:t> = </a:t>
            </a:r>
            <a:r>
              <a:rPr lang="en-US" i="1" dirty="0" smtClean="0"/>
              <a:t>R</a:t>
            </a:r>
            <a:endParaRPr lang="en-US" i="1" dirty="0" smtClean="0"/>
          </a:p>
          <a:p>
            <a:pPr lvl="1"/>
            <a:r>
              <a:rPr lang="en-US" dirty="0" smtClean="0"/>
              <a:t>Recursive Step:  </a:t>
            </a:r>
            <a:r>
              <a:rPr lang="en-US" i="1" dirty="0" smtClean="0"/>
              <a:t>R</a:t>
            </a:r>
            <a:r>
              <a:rPr lang="en-US" i="1" baseline="30000" dirty="0" smtClean="0"/>
              <a:t>n</a:t>
            </a:r>
            <a:r>
              <a:rPr lang="en-US" baseline="30000" dirty="0" smtClean="0"/>
              <a:t>+</a:t>
            </a:r>
            <a:r>
              <a:rPr lang="en-US" baseline="30000" dirty="0" smtClean="0">
                <a:latin typeface="Cambria Math" panose="02040503050406030204" pitchFamily="18" charset="0"/>
                <a:ea typeface="Cambria Math" panose="02040503050406030204" pitchFamily="18" charset="0"/>
              </a:rPr>
              <a:t>1</a:t>
            </a:r>
            <a:r>
              <a:rPr lang="en-US" dirty="0" smtClean="0"/>
              <a:t> = </a:t>
            </a:r>
            <a:r>
              <a:rPr lang="en-US" i="1" dirty="0" err="1" smtClean="0"/>
              <a:t>R</a:t>
            </a:r>
            <a:r>
              <a:rPr lang="en-US" i="1" baseline="30000" dirty="0" err="1" smtClean="0"/>
              <a:t>n</a:t>
            </a:r>
            <a:r>
              <a:rPr lang="en-US" b="1" baseline="30000" dirty="0" smtClean="0"/>
              <a:t> </a:t>
            </a:r>
            <a:r>
              <a:rPr lang="en-US" b="1" dirty="0" smtClean="0">
                <a:latin typeface="Cambria Math" panose="02040503050406030204"/>
                <a:ea typeface="Cambria Math" panose="02040503050406030204"/>
              </a:rPr>
              <a:t>∘</a:t>
            </a:r>
            <a:r>
              <a:rPr lang="en-US" dirty="0" smtClean="0"/>
              <a:t> </a:t>
            </a:r>
            <a:r>
              <a:rPr lang="en-US" i="1" dirty="0" smtClean="0"/>
              <a:t>R</a:t>
            </a:r>
            <a:endParaRPr lang="en-US" i="1" dirty="0" smtClean="0"/>
          </a:p>
          <a:p>
            <a:pPr lvl="1">
              <a:buNone/>
            </a:pPr>
            <a:endParaRPr lang="en-US" i="1" dirty="0" smtClean="0"/>
          </a:p>
          <a:p>
            <a:pPr>
              <a:buNone/>
            </a:pPr>
            <a:r>
              <a:rPr lang="en-US" dirty="0" smtClean="0"/>
              <a:t>   The powers of a transitive relation are subsets of the </a:t>
            </a:r>
            <a:endParaRPr lang="en-US" dirty="0" smtClean="0"/>
          </a:p>
          <a:p>
            <a:pPr>
              <a:buNone/>
            </a:pPr>
            <a:r>
              <a:rPr lang="en-US" dirty="0" smtClean="0"/>
              <a:t>    relation. This is established by the following theorem:</a:t>
            </a:r>
            <a:endParaRPr lang="en-US" dirty="0" smtClean="0"/>
          </a:p>
          <a:p>
            <a:pPr>
              <a:buNone/>
            </a:pPr>
            <a:r>
              <a:rPr lang="en-US" b="1" dirty="0" smtClean="0"/>
              <a:t>    Theorem </a:t>
            </a:r>
            <a:r>
              <a:rPr lang="en-US" b="1" dirty="0" smtClean="0">
                <a:latin typeface="Cambria Math" panose="02040503050406030204" pitchFamily="18" charset="0"/>
                <a:ea typeface="Cambria Math" panose="02040503050406030204" pitchFamily="18" charset="0"/>
              </a:rPr>
              <a:t>1</a:t>
            </a:r>
            <a:r>
              <a:rPr lang="en-US" b="1" dirty="0" smtClean="0"/>
              <a:t>: </a:t>
            </a:r>
            <a:r>
              <a:rPr lang="en-US" dirty="0" smtClean="0"/>
              <a:t>The relation </a:t>
            </a:r>
            <a:r>
              <a:rPr lang="en-US" i="1" dirty="0" smtClean="0"/>
              <a:t>R</a:t>
            </a:r>
            <a:r>
              <a:rPr lang="en-US" dirty="0" smtClean="0"/>
              <a:t> on a set </a:t>
            </a:r>
            <a:r>
              <a:rPr lang="en-US" i="1" dirty="0" smtClean="0"/>
              <a:t>A</a:t>
            </a:r>
            <a:r>
              <a:rPr lang="en-US" dirty="0" smtClean="0"/>
              <a:t> is transitive </a:t>
            </a:r>
            <a:r>
              <a:rPr lang="en-US" dirty="0" err="1" smtClean="0"/>
              <a:t>iff</a:t>
            </a:r>
            <a:r>
              <a:rPr lang="en-US" dirty="0" smtClean="0"/>
              <a:t>                 </a:t>
            </a:r>
            <a:r>
              <a:rPr lang="en-US" i="1" dirty="0" err="1" smtClean="0"/>
              <a:t>R</a:t>
            </a:r>
            <a:r>
              <a:rPr lang="en-US" i="1" baseline="30000" dirty="0" err="1" smtClean="0"/>
              <a:t>n</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dirty="0" smtClean="0"/>
              <a:t> for all positive integers </a:t>
            </a:r>
            <a:r>
              <a:rPr lang="en-US" i="1" dirty="0" smtClean="0"/>
              <a:t>n.</a:t>
            </a:r>
            <a:endParaRPr lang="en-US" i="1" dirty="0" smtClean="0"/>
          </a:p>
          <a:p>
            <a:pPr>
              <a:buNone/>
            </a:pPr>
            <a:r>
              <a:rPr lang="en-US" i="1" dirty="0" smtClean="0"/>
              <a:t>   </a:t>
            </a:r>
            <a:r>
              <a:rPr lang="en-US" dirty="0" smtClean="0"/>
              <a:t>(</a:t>
            </a:r>
            <a:r>
              <a:rPr lang="en-US" i="1" dirty="0" smtClean="0"/>
              <a:t>see the text for a proof via mathematical induction</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Relations and Their Properties</a:t>
            </a:r>
            <a:endParaRPr lang="en-US" dirty="0" smtClean="0"/>
          </a:p>
          <a:p>
            <a:r>
              <a:rPr lang="en-US" dirty="0" smtClean="0"/>
              <a:t>Representing Relations</a:t>
            </a:r>
            <a:endParaRPr lang="en-US" dirty="0" smtClean="0"/>
          </a:p>
          <a:p>
            <a:r>
              <a:rPr lang="en-US" dirty="0" smtClean="0"/>
              <a:t>Equivalence Relations</a:t>
            </a:r>
            <a:endParaRPr lang="en-US" dirty="0" smtClean="0"/>
          </a:p>
          <a:p>
            <a:r>
              <a:rPr lang="en-US" dirty="0" smtClean="0"/>
              <a:t>Partial Orderings</a:t>
            </a:r>
            <a:endParaRPr lang="en-US" dirty="0" smtClean="0"/>
          </a:p>
          <a:p>
            <a:pPr lvl="1">
              <a:buNone/>
            </a:pPr>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lstStyle/>
          <a:p>
            <a:pPr algn="ctr"/>
            <a:r>
              <a:rPr lang="en-CA" i="1" dirty="0" smtClean="0"/>
              <a:t>N</a:t>
            </a:r>
            <a:r>
              <a:rPr lang="en-CA" dirty="0" smtClean="0"/>
              <a:t>-</a:t>
            </a:r>
            <a:r>
              <a:rPr lang="en-CA" dirty="0" err="1" smtClean="0"/>
              <a:t>ary</a:t>
            </a:r>
            <a:r>
              <a:rPr lang="en-CA" dirty="0" smtClean="0"/>
              <a:t> relations</a:t>
            </a:r>
            <a:endParaRPr lang="en-CA" dirty="0"/>
          </a:p>
        </p:txBody>
      </p:sp>
      <p:sp>
        <p:nvSpPr>
          <p:cNvPr id="3" name="Content Placeholder 2"/>
          <p:cNvSpPr>
            <a:spLocks noGrp="1"/>
          </p:cNvSpPr>
          <p:nvPr>
            <p:ph idx="1"/>
          </p:nvPr>
        </p:nvSpPr>
        <p:spPr/>
        <p:txBody>
          <a:bodyPr>
            <a:normAutofit fontScale="92500" lnSpcReduction="20000"/>
          </a:bodyPr>
          <a:lstStyle/>
          <a:p>
            <a:r>
              <a:rPr lang="en-CA" b="1" dirty="0" smtClean="0"/>
              <a:t>Definition</a:t>
            </a:r>
            <a:r>
              <a:rPr lang="en-CA" dirty="0" smtClean="0"/>
              <a:t>: Let </a:t>
            </a:r>
            <a:r>
              <a:rPr lang="en-CA" i="1" dirty="0" smtClean="0"/>
              <a:t>A</a:t>
            </a:r>
            <a:r>
              <a:rPr lang="en-CA" sz="1900" i="1" dirty="0" smtClean="0"/>
              <a:t>1</a:t>
            </a:r>
            <a:r>
              <a:rPr lang="en-CA" i="1" dirty="0" smtClean="0"/>
              <a:t>, A</a:t>
            </a:r>
            <a:r>
              <a:rPr lang="en-CA" sz="1900" i="1" dirty="0" smtClean="0"/>
              <a:t>2</a:t>
            </a:r>
            <a:r>
              <a:rPr lang="en-CA" i="1" dirty="0" smtClean="0"/>
              <a:t>, ..., A</a:t>
            </a:r>
            <a:r>
              <a:rPr lang="en-CA" sz="1900" i="1" dirty="0" smtClean="0"/>
              <a:t>n</a:t>
            </a:r>
            <a:r>
              <a:rPr lang="en-CA" i="1" dirty="0" smtClean="0"/>
              <a:t> </a:t>
            </a:r>
            <a:r>
              <a:rPr lang="en-CA" dirty="0" smtClean="0"/>
              <a:t>be sets. An </a:t>
            </a:r>
            <a:r>
              <a:rPr lang="en-CA" i="1" dirty="0" smtClean="0"/>
              <a:t>n</a:t>
            </a:r>
            <a:r>
              <a:rPr lang="en-CA" dirty="0" smtClean="0"/>
              <a:t>-</a:t>
            </a:r>
            <a:r>
              <a:rPr lang="en-CA" dirty="0" err="1" smtClean="0"/>
              <a:t>ary</a:t>
            </a:r>
            <a:r>
              <a:rPr lang="en-CA" dirty="0" smtClean="0"/>
              <a:t> relation on these sets is a subset of </a:t>
            </a:r>
            <a:r>
              <a:rPr lang="en-CA" i="1" dirty="0" smtClean="0"/>
              <a:t>A</a:t>
            </a:r>
            <a:r>
              <a:rPr lang="en-CA" sz="1900" i="1" dirty="0" smtClean="0"/>
              <a:t>1</a:t>
            </a:r>
            <a:r>
              <a:rPr lang="en-CA" i="1" dirty="0" smtClean="0"/>
              <a:t> </a:t>
            </a:r>
            <a:r>
              <a:rPr lang="en-CA" dirty="0" smtClean="0"/>
              <a:t>x</a:t>
            </a:r>
            <a:r>
              <a:rPr lang="en-CA" i="1" dirty="0" smtClean="0"/>
              <a:t> A</a:t>
            </a:r>
            <a:r>
              <a:rPr lang="en-CA" sz="1900" i="1" dirty="0" smtClean="0"/>
              <a:t>2</a:t>
            </a:r>
            <a:r>
              <a:rPr lang="en-CA" i="1" dirty="0" smtClean="0"/>
              <a:t> </a:t>
            </a:r>
            <a:r>
              <a:rPr lang="en-CA" dirty="0" smtClean="0"/>
              <a:t>x</a:t>
            </a:r>
            <a:r>
              <a:rPr lang="en-CA" i="1" dirty="0" smtClean="0"/>
              <a:t> ... </a:t>
            </a:r>
            <a:r>
              <a:rPr lang="en-CA" dirty="0" smtClean="0"/>
              <a:t>x</a:t>
            </a:r>
            <a:r>
              <a:rPr lang="en-CA" i="1" dirty="0" smtClean="0"/>
              <a:t> A</a:t>
            </a:r>
            <a:r>
              <a:rPr lang="en-CA" sz="1900" i="1" dirty="0" smtClean="0"/>
              <a:t>n</a:t>
            </a:r>
            <a:r>
              <a:rPr lang="en-CA" dirty="0" smtClean="0"/>
              <a:t>. The sets </a:t>
            </a:r>
            <a:r>
              <a:rPr lang="en-CA" i="1" dirty="0" smtClean="0"/>
              <a:t>A</a:t>
            </a:r>
            <a:r>
              <a:rPr lang="en-CA" sz="1900" i="1" dirty="0" smtClean="0"/>
              <a:t>1</a:t>
            </a:r>
            <a:r>
              <a:rPr lang="en-CA" i="1" dirty="0" smtClean="0"/>
              <a:t>, A</a:t>
            </a:r>
            <a:r>
              <a:rPr lang="en-CA" sz="1900" i="1" dirty="0" smtClean="0"/>
              <a:t>2</a:t>
            </a:r>
            <a:r>
              <a:rPr lang="en-CA" dirty="0" smtClean="0"/>
              <a:t>, ..., </a:t>
            </a:r>
            <a:r>
              <a:rPr lang="en-CA" i="1" dirty="0" smtClean="0"/>
              <a:t>A</a:t>
            </a:r>
            <a:r>
              <a:rPr lang="en-CA" sz="1900" i="1" dirty="0" smtClean="0"/>
              <a:t>n</a:t>
            </a:r>
            <a:r>
              <a:rPr lang="en-CA" dirty="0" smtClean="0"/>
              <a:t> are called the domains of the relation and </a:t>
            </a:r>
            <a:r>
              <a:rPr lang="en-CA" i="1" dirty="0" smtClean="0"/>
              <a:t>n</a:t>
            </a:r>
            <a:r>
              <a:rPr lang="en-CA" dirty="0" smtClean="0"/>
              <a:t> is called the degree.</a:t>
            </a:r>
            <a:endParaRPr lang="en-CA" dirty="0" smtClean="0"/>
          </a:p>
          <a:p>
            <a:r>
              <a:rPr lang="en-CA" b="1" dirty="0" smtClean="0"/>
              <a:t>Example</a:t>
            </a:r>
            <a:r>
              <a:rPr lang="en-CA" dirty="0" smtClean="0"/>
              <a:t>:  Let </a:t>
            </a:r>
            <a:r>
              <a:rPr lang="en-CA" i="1" dirty="0" smtClean="0"/>
              <a:t>R</a:t>
            </a:r>
            <a:r>
              <a:rPr lang="en-CA" dirty="0" smtClean="0"/>
              <a:t> be the ternary relation on </a:t>
            </a:r>
            <a:r>
              <a:rPr lang="en-CA" i="1" dirty="0" smtClean="0"/>
              <a:t>Z </a:t>
            </a:r>
            <a:r>
              <a:rPr lang="en-CA" dirty="0" smtClean="0"/>
              <a:t>x</a:t>
            </a:r>
            <a:r>
              <a:rPr lang="en-CA" i="1" dirty="0" smtClean="0"/>
              <a:t> Z </a:t>
            </a:r>
            <a:r>
              <a:rPr lang="en-CA" dirty="0" smtClean="0"/>
              <a:t>x</a:t>
            </a:r>
            <a:r>
              <a:rPr lang="en-CA" i="1" dirty="0" smtClean="0"/>
              <a:t> Z+ </a:t>
            </a:r>
            <a:r>
              <a:rPr lang="en-CA" dirty="0" smtClean="0"/>
              <a:t>consisting of triples </a:t>
            </a:r>
            <a:r>
              <a:rPr lang="en-CA" i="1" dirty="0" smtClean="0"/>
              <a:t>(a, b, m) </a:t>
            </a:r>
            <a:r>
              <a:rPr lang="en-CA" dirty="0" smtClean="0"/>
              <a:t>where   </a:t>
            </a:r>
            <a:r>
              <a:rPr lang="en-CA" i="1" dirty="0" smtClean="0"/>
              <a:t> </a:t>
            </a:r>
            <a:endParaRPr lang="en-CA" i="1" dirty="0" smtClean="0"/>
          </a:p>
          <a:p>
            <a:pPr>
              <a:buNone/>
            </a:pPr>
            <a:r>
              <a:rPr lang="en-CA" i="1" dirty="0" smtClean="0"/>
              <a:t>    </a:t>
            </a:r>
            <a:r>
              <a:rPr lang="en-CA" dirty="0" smtClean="0"/>
              <a:t>Then </a:t>
            </a:r>
            <a:r>
              <a:rPr lang="en-CA" i="1" dirty="0" smtClean="0"/>
              <a:t>(-1, 9, 5), (8, 2, 3) </a:t>
            </a:r>
            <a:r>
              <a:rPr lang="en-CA" dirty="0" smtClean="0"/>
              <a:t>and </a:t>
            </a:r>
            <a:r>
              <a:rPr lang="en-CA" i="1" dirty="0" smtClean="0"/>
              <a:t>(14, 0, 7) </a:t>
            </a:r>
            <a:r>
              <a:rPr lang="en-CA" dirty="0" smtClean="0"/>
              <a:t> belong to </a:t>
            </a:r>
            <a:r>
              <a:rPr lang="en-CA" i="1" dirty="0" smtClean="0"/>
              <a:t>R</a:t>
            </a:r>
            <a:r>
              <a:rPr lang="en-CA" dirty="0" smtClean="0"/>
              <a:t>, but</a:t>
            </a:r>
            <a:endParaRPr lang="en-CA" dirty="0" smtClean="0"/>
          </a:p>
          <a:p>
            <a:pPr>
              <a:buNone/>
            </a:pPr>
            <a:r>
              <a:rPr lang="en-CA" dirty="0" smtClean="0"/>
              <a:t>     </a:t>
            </a:r>
            <a:r>
              <a:rPr lang="en-CA" i="1" dirty="0" smtClean="0"/>
              <a:t>(7, 2, 3) </a:t>
            </a:r>
            <a:r>
              <a:rPr lang="en-CA" dirty="0" smtClean="0"/>
              <a:t>does not.</a:t>
            </a:r>
            <a:endParaRPr lang="en-CA" dirty="0" smtClean="0"/>
          </a:p>
          <a:p>
            <a:r>
              <a:rPr lang="en-CA" b="1" dirty="0" smtClean="0"/>
              <a:t>Example</a:t>
            </a:r>
            <a:r>
              <a:rPr lang="en-CA" dirty="0" smtClean="0"/>
              <a:t>: Let </a:t>
            </a:r>
            <a:r>
              <a:rPr lang="en-CA" i="1" dirty="0" smtClean="0"/>
              <a:t>R’</a:t>
            </a:r>
            <a:r>
              <a:rPr lang="en-CA" dirty="0" smtClean="0"/>
              <a:t> be the relation consisting of 5-tuples</a:t>
            </a:r>
            <a:endParaRPr lang="en-CA" dirty="0" smtClean="0"/>
          </a:p>
          <a:p>
            <a:pPr>
              <a:buNone/>
            </a:pPr>
            <a:r>
              <a:rPr lang="en-CA" i="1" dirty="0" smtClean="0"/>
              <a:t>   (A, N, S, D, T) </a:t>
            </a:r>
            <a:r>
              <a:rPr lang="en-CA" dirty="0" smtClean="0"/>
              <a:t>representing airplane flights, where </a:t>
            </a:r>
            <a:r>
              <a:rPr lang="en-CA" i="1" dirty="0" smtClean="0"/>
              <a:t>A</a:t>
            </a:r>
            <a:r>
              <a:rPr lang="en-CA" dirty="0" smtClean="0"/>
              <a:t> is the airline, </a:t>
            </a:r>
            <a:r>
              <a:rPr lang="en-CA" i="1" dirty="0" smtClean="0"/>
              <a:t>N </a:t>
            </a:r>
            <a:r>
              <a:rPr lang="en-CA" dirty="0" smtClean="0"/>
              <a:t>is the flight number, </a:t>
            </a:r>
            <a:r>
              <a:rPr lang="en-CA" i="1" dirty="0" smtClean="0"/>
              <a:t>S</a:t>
            </a:r>
            <a:r>
              <a:rPr lang="en-CA" dirty="0" smtClean="0"/>
              <a:t> is the starting point, </a:t>
            </a:r>
            <a:r>
              <a:rPr lang="en-CA" i="1" dirty="0" smtClean="0"/>
              <a:t>D</a:t>
            </a:r>
            <a:r>
              <a:rPr lang="en-CA" dirty="0" smtClean="0"/>
              <a:t> is the destination and  </a:t>
            </a:r>
            <a:r>
              <a:rPr lang="en-CA" i="1" dirty="0" smtClean="0"/>
              <a:t>T</a:t>
            </a:r>
            <a:r>
              <a:rPr lang="en-CA" dirty="0" smtClean="0"/>
              <a:t> is the departure time. The degree of this relation is 5.</a:t>
            </a:r>
            <a:endParaRPr lang="en-CA" dirty="0"/>
          </a:p>
        </p:txBody>
      </p:sp>
      <p:graphicFrame>
        <p:nvGraphicFramePr>
          <p:cNvPr id="82949" name="Object 5"/>
          <p:cNvGraphicFramePr>
            <a:graphicFrameLocks noChangeAspect="1"/>
          </p:cNvGraphicFramePr>
          <p:nvPr/>
        </p:nvGraphicFramePr>
        <p:xfrm>
          <a:off x="5638800" y="3505200"/>
          <a:ext cx="1511300" cy="355600"/>
        </p:xfrm>
        <a:graphic>
          <a:graphicData uri="http://schemas.openxmlformats.org/presentationml/2006/ole">
            <mc:AlternateContent xmlns:mc="http://schemas.openxmlformats.org/markup-compatibility/2006">
              <mc:Choice xmlns:v="urn:schemas-microsoft-com:vml" Requires="v">
                <p:oleObj spid="_x0000_s2049" name="Equation" r:id="rId1" imgW="20726400" imgH="4876800" progId="Equation.3">
                  <p:embed/>
                </p:oleObj>
              </mc:Choice>
              <mc:Fallback>
                <p:oleObj name="Equation" r:id="rId1" imgW="20726400" imgH="4876800" progId="Equation.3">
                  <p:embed/>
                  <p:pic>
                    <p:nvPicPr>
                      <p:cNvPr id="0" name="图片 2048"/>
                      <p:cNvPicPr>
                        <a:picLocks noChangeAspect="1"/>
                      </p:cNvPicPr>
                      <p:nvPr/>
                    </p:nvPicPr>
                    <p:blipFill>
                      <a:blip r:embed="rId2"/>
                      <a:stretch>
                        <a:fillRect/>
                      </a:stretch>
                    </p:blipFill>
                    <p:spPr>
                      <a:xfrm>
                        <a:off x="5638800" y="3505200"/>
                        <a:ext cx="1511300" cy="355600"/>
                      </a:xfrm>
                      <a:prstGeom prst="rect">
                        <a:avLst/>
                      </a:prstGeom>
                      <a:noFill/>
                      <a:ln w="9525">
                        <a:no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CA" dirty="0" smtClean="0"/>
              <a:t> Databases and Relations</a:t>
            </a:r>
            <a:endParaRPr lang="en-CA" dirty="0"/>
          </a:p>
        </p:txBody>
      </p:sp>
      <p:sp>
        <p:nvSpPr>
          <p:cNvPr id="3" name="Content Placeholder 2"/>
          <p:cNvSpPr>
            <a:spLocks noGrp="1"/>
          </p:cNvSpPr>
          <p:nvPr>
            <p:ph idx="1"/>
          </p:nvPr>
        </p:nvSpPr>
        <p:spPr>
          <a:xfrm>
            <a:off x="457200" y="1295400"/>
            <a:ext cx="8229600" cy="5151120"/>
          </a:xfrm>
        </p:spPr>
        <p:txBody>
          <a:bodyPr>
            <a:normAutofit fontScale="85000" lnSpcReduction="10000"/>
          </a:bodyPr>
          <a:lstStyle/>
          <a:p>
            <a:pPr>
              <a:buNone/>
            </a:pPr>
            <a:endParaRPr lang="en-CA" dirty="0" smtClean="0"/>
          </a:p>
          <a:p>
            <a:r>
              <a:rPr lang="en-CA" sz="3100" dirty="0" smtClean="0"/>
              <a:t>Relations are often used to represent </a:t>
            </a:r>
            <a:r>
              <a:rPr lang="en-CA" sz="3100" b="1" dirty="0" smtClean="0">
                <a:solidFill>
                  <a:srgbClr val="FF0000"/>
                </a:solidFill>
              </a:rPr>
              <a:t>databases</a:t>
            </a:r>
            <a:endParaRPr lang="en-CA" sz="3100" b="1" dirty="0" smtClean="0">
              <a:solidFill>
                <a:srgbClr val="FF0000"/>
              </a:solidFill>
            </a:endParaRPr>
          </a:p>
          <a:p>
            <a:r>
              <a:rPr lang="en-CA" sz="3100" dirty="0" smtClean="0"/>
              <a:t>Relations used to represent databases are also called </a:t>
            </a:r>
            <a:r>
              <a:rPr lang="en-CA" sz="3100" i="1" dirty="0" smtClean="0"/>
              <a:t>tables, </a:t>
            </a:r>
            <a:r>
              <a:rPr lang="en-CA" sz="3100" dirty="0" smtClean="0"/>
              <a:t>because they are often displayed as tables</a:t>
            </a:r>
            <a:endParaRPr lang="en-CA" dirty="0" smtClean="0"/>
          </a:p>
          <a:p>
            <a:r>
              <a:rPr lang="en-CA" sz="3100" dirty="0" smtClean="0"/>
              <a:t>The database query language SQL (</a:t>
            </a:r>
            <a:r>
              <a:rPr lang="en-CA" sz="3100" i="1" dirty="0" smtClean="0"/>
              <a:t>Structured Query Language</a:t>
            </a:r>
            <a:r>
              <a:rPr lang="en-CA" sz="3100" dirty="0" smtClean="0"/>
              <a:t>) is used to carry out operations on tables</a:t>
            </a:r>
            <a:endParaRPr lang="en-CA" sz="3100" dirty="0" smtClean="0"/>
          </a:p>
          <a:p>
            <a:r>
              <a:rPr lang="en-CA" sz="3100" dirty="0" smtClean="0"/>
              <a:t>Each column of the table corresponds to an </a:t>
            </a:r>
            <a:r>
              <a:rPr lang="en-CA" sz="3100" i="1" dirty="0" smtClean="0"/>
              <a:t>attribute</a:t>
            </a:r>
            <a:endParaRPr lang="en-CA" sz="3100" i="1" dirty="0" smtClean="0"/>
          </a:p>
          <a:p>
            <a:r>
              <a:rPr lang="en-CA" sz="3100" dirty="0" smtClean="0"/>
              <a:t>The</a:t>
            </a:r>
            <a:r>
              <a:rPr lang="en-CA" sz="3100" i="1" dirty="0" smtClean="0"/>
              <a:t> </a:t>
            </a:r>
            <a:r>
              <a:rPr lang="en-CA" sz="3100" b="1" dirty="0" smtClean="0"/>
              <a:t>natural</a:t>
            </a:r>
            <a:r>
              <a:rPr lang="en-CA" sz="3100" dirty="0" smtClean="0"/>
              <a:t> </a:t>
            </a:r>
            <a:r>
              <a:rPr lang="en-CA" sz="3100" b="1" dirty="0" smtClean="0"/>
              <a:t>join</a:t>
            </a:r>
            <a:r>
              <a:rPr lang="en-CA" sz="3100" dirty="0" smtClean="0"/>
              <a:t> binary operator combines two tables into one, when these tables share some identical fields.</a:t>
            </a:r>
            <a:endParaRPr lang="en-CA" sz="3100" dirty="0" smtClean="0"/>
          </a:p>
          <a:p>
            <a:r>
              <a:rPr lang="en-CA" sz="3100" dirty="0" smtClean="0"/>
              <a:t>The result of the </a:t>
            </a:r>
            <a:r>
              <a:rPr lang="en-CA" sz="3100" b="1" dirty="0" smtClean="0"/>
              <a:t>natural join </a:t>
            </a:r>
            <a:r>
              <a:rPr lang="en-CA" sz="3100" dirty="0" smtClean="0"/>
              <a:t>between </a:t>
            </a:r>
            <a:r>
              <a:rPr lang="en-CA" sz="3100" i="1" dirty="0" smtClean="0"/>
              <a:t>R </a:t>
            </a:r>
            <a:r>
              <a:rPr lang="en-CA" sz="3100" dirty="0" smtClean="0"/>
              <a:t>and </a:t>
            </a:r>
            <a:r>
              <a:rPr lang="en-CA" sz="3100" i="1" dirty="0" smtClean="0"/>
              <a:t>S</a:t>
            </a:r>
            <a:r>
              <a:rPr lang="en-CA" sz="3100" dirty="0" smtClean="0"/>
              <a:t> is the set of all combinations of </a:t>
            </a:r>
            <a:r>
              <a:rPr lang="en-CA" sz="3100" dirty="0" err="1" smtClean="0"/>
              <a:t>tuples</a:t>
            </a:r>
            <a:r>
              <a:rPr lang="en-CA" sz="3100" dirty="0" smtClean="0"/>
              <a:t> in </a:t>
            </a:r>
            <a:r>
              <a:rPr lang="en-CA" sz="3100" i="1" dirty="0" smtClean="0"/>
              <a:t>R</a:t>
            </a:r>
            <a:r>
              <a:rPr lang="en-CA" sz="3100" dirty="0" smtClean="0"/>
              <a:t> and </a:t>
            </a:r>
            <a:r>
              <a:rPr lang="en-CA" sz="3100" i="1" dirty="0" smtClean="0"/>
              <a:t>S</a:t>
            </a:r>
            <a:r>
              <a:rPr lang="en-CA" sz="3100" dirty="0" smtClean="0"/>
              <a:t> that are equal on their common attribute names.</a:t>
            </a:r>
            <a:endParaRPr lang="en-CA" sz="3100" dirty="0" smtClean="0"/>
          </a:p>
          <a:p>
            <a:pPr>
              <a:buNone/>
            </a:pPr>
            <a:endParaRPr lang="en-CA" sz="3100" dirty="0" smtClean="0">
              <a:solidFill>
                <a:schemeClr val="accent1"/>
              </a:solidFill>
            </a:endParaRPr>
          </a:p>
          <a:p>
            <a:pPr>
              <a:buNone/>
            </a:pPr>
            <a:endParaRPr lang="en-CA" dirty="0">
              <a:solidFill>
                <a:schemeClr val="accent1"/>
              </a:solidFill>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73" name="Equation" r:id="rId1" imgW="2743200" imgH="5181600" progId="Equation.3">
                  <p:embed/>
                </p:oleObj>
              </mc:Choice>
              <mc:Fallback>
                <p:oleObj name="Equation" r:id="rId1" imgW="2743200" imgH="5181600" progId="Equation.3">
                  <p:embed/>
                  <p:pic>
                    <p:nvPicPr>
                      <p:cNvPr id="0" name="图片 3072"/>
                      <p:cNvPicPr>
                        <a:picLocks noChangeAspect="1"/>
                      </p:cNvPicPr>
                      <p:nvPr/>
                    </p:nvPicPr>
                    <p:blipFill>
                      <a:blip r:embed="rId2"/>
                      <a:stretch>
                        <a:fillRect/>
                      </a:stretch>
                    </p:blipFill>
                    <p:spPr>
                      <a:xfrm>
                        <a:off x="4514850" y="3321050"/>
                        <a:ext cx="114300" cy="215900"/>
                      </a:xfrm>
                      <a:prstGeom prst="rect">
                        <a:avLst/>
                      </a:prstGeom>
                      <a:noFill/>
                      <a:ln w="9525">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Natural Join Example</a:t>
            </a:r>
            <a:endParaRPr lang="en-CA" dirty="0"/>
          </a:p>
        </p:txBody>
      </p:sp>
      <p:sp>
        <p:nvSpPr>
          <p:cNvPr id="3" name="Content Placeholder 2"/>
          <p:cNvSpPr>
            <a:spLocks noGrp="1"/>
          </p:cNvSpPr>
          <p:nvPr>
            <p:ph idx="1"/>
          </p:nvPr>
        </p:nvSpPr>
        <p:spPr/>
        <p:txBody>
          <a:bodyPr/>
          <a:lstStyle/>
          <a:p>
            <a:r>
              <a:rPr lang="en-CA" sz="2800" dirty="0" smtClean="0"/>
              <a:t>A table contains  fields  for </a:t>
            </a:r>
            <a:r>
              <a:rPr lang="en-CA" sz="2800" dirty="0" smtClean="0">
                <a:solidFill>
                  <a:schemeClr val="accent2"/>
                </a:solidFill>
              </a:rPr>
              <a:t>airline</a:t>
            </a:r>
            <a:r>
              <a:rPr lang="en-CA" sz="2800" dirty="0" smtClean="0"/>
              <a:t>, </a:t>
            </a:r>
            <a:r>
              <a:rPr lang="en-CA" sz="2800" u="sng" dirty="0" smtClean="0">
                <a:solidFill>
                  <a:schemeClr val="accent1"/>
                </a:solidFill>
              </a:rPr>
              <a:t>flight number</a:t>
            </a:r>
            <a:r>
              <a:rPr lang="en-CA" sz="2800" dirty="0" smtClean="0"/>
              <a:t>, and </a:t>
            </a:r>
            <a:r>
              <a:rPr lang="en-CA" sz="2800" u="sng" dirty="0" smtClean="0">
                <a:solidFill>
                  <a:schemeClr val="accent1"/>
                </a:solidFill>
              </a:rPr>
              <a:t>gate</a:t>
            </a:r>
            <a:endParaRPr lang="en-CA" sz="2800" dirty="0" smtClean="0"/>
          </a:p>
          <a:p>
            <a:r>
              <a:rPr lang="en-CA" sz="2800" dirty="0" smtClean="0"/>
              <a:t>A second table  contains fields for </a:t>
            </a:r>
            <a:r>
              <a:rPr lang="en-CA" sz="2800" u="sng" dirty="0" smtClean="0">
                <a:solidFill>
                  <a:srgbClr val="CC3399"/>
                </a:solidFill>
              </a:rPr>
              <a:t>flight number</a:t>
            </a:r>
            <a:r>
              <a:rPr lang="en-CA" sz="2800" dirty="0" smtClean="0"/>
              <a:t>, </a:t>
            </a:r>
            <a:r>
              <a:rPr lang="en-CA" sz="2800" u="sng" dirty="0" smtClean="0">
                <a:solidFill>
                  <a:srgbClr val="CC3399"/>
                </a:solidFill>
              </a:rPr>
              <a:t>gate</a:t>
            </a:r>
            <a:r>
              <a:rPr lang="en-CA" sz="2800" dirty="0" smtClean="0"/>
              <a:t>, and </a:t>
            </a:r>
            <a:r>
              <a:rPr lang="en-CA" sz="2800" dirty="0" smtClean="0">
                <a:solidFill>
                  <a:srgbClr val="CC3399"/>
                </a:solidFill>
              </a:rPr>
              <a:t>departure time</a:t>
            </a:r>
            <a:r>
              <a:rPr lang="en-CA" sz="2800" dirty="0" smtClean="0"/>
              <a:t>. </a:t>
            </a:r>
            <a:endParaRPr lang="en-CA" sz="2800" dirty="0" smtClean="0"/>
          </a:p>
          <a:p>
            <a:r>
              <a:rPr lang="en-CA" sz="2800" dirty="0" smtClean="0"/>
              <a:t>One can use </a:t>
            </a:r>
            <a:r>
              <a:rPr lang="en-CA" sz="2800" i="1" dirty="0" smtClean="0"/>
              <a:t>natural join </a:t>
            </a:r>
            <a:r>
              <a:rPr lang="en-CA" sz="2800" dirty="0" smtClean="0"/>
              <a:t>to combine these two relations into a third one containing fields for </a:t>
            </a:r>
            <a:r>
              <a:rPr lang="en-CA" sz="2800" dirty="0" smtClean="0">
                <a:solidFill>
                  <a:schemeClr val="accent5">
                    <a:lumMod val="75000"/>
                  </a:schemeClr>
                </a:solidFill>
              </a:rPr>
              <a:t>airline, flight number, gate </a:t>
            </a:r>
            <a:r>
              <a:rPr lang="en-CA" sz="2800" dirty="0" smtClean="0"/>
              <a:t>and </a:t>
            </a:r>
            <a:r>
              <a:rPr lang="en-CA" sz="2800" dirty="0" smtClean="0">
                <a:solidFill>
                  <a:schemeClr val="accent5">
                    <a:lumMod val="75000"/>
                  </a:schemeClr>
                </a:solidFill>
              </a:rPr>
              <a:t>departure time</a:t>
            </a:r>
            <a:r>
              <a:rPr lang="en-CA" sz="2800" dirty="0" smtClean="0">
                <a:solidFill>
                  <a:schemeClr val="accent1"/>
                </a:solidFill>
              </a:rPr>
              <a:t>. </a:t>
            </a:r>
            <a:endParaRPr lang="en-CA" sz="2800" dirty="0" smtClean="0">
              <a:solidFill>
                <a:schemeClr val="accent1"/>
              </a:solidFill>
            </a:endParaRPr>
          </a:p>
          <a:p>
            <a:endParaRPr lang="en-CA" sz="2800" dirty="0" smtClean="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4389120"/>
          </a:xfrm>
        </p:spPr>
        <p:txBody>
          <a:bodyPr/>
          <a:lstStyle/>
          <a:p>
            <a:pPr>
              <a:buNone/>
            </a:pPr>
            <a:r>
              <a:rPr lang="en-CA" dirty="0" smtClean="0"/>
              <a:t> </a:t>
            </a:r>
            <a:endParaRPr lang="en-CA" dirty="0"/>
          </a:p>
        </p:txBody>
      </p:sp>
      <p:pic>
        <p:nvPicPr>
          <p:cNvPr id="4" name="Picture 2"/>
          <p:cNvPicPr>
            <a:picLocks noChangeAspect="1" noChangeArrowheads="1"/>
          </p:cNvPicPr>
          <p:nvPr/>
        </p:nvPicPr>
        <p:blipFill>
          <a:blip r:embed="rId1" cstate="print"/>
          <a:srcRect/>
          <a:stretch>
            <a:fillRect/>
          </a:stretch>
        </p:blipFill>
        <p:spPr bwMode="auto">
          <a:xfrm>
            <a:off x="0" y="0"/>
            <a:ext cx="4171293" cy="3333750"/>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a:stretch>
            <a:fillRect/>
          </a:stretch>
        </p:blipFill>
        <p:spPr bwMode="auto">
          <a:xfrm>
            <a:off x="4495800" y="76200"/>
            <a:ext cx="4648200" cy="3054753"/>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685800" y="3552825"/>
            <a:ext cx="7639050" cy="3305175"/>
          </a:xfrm>
          <a:prstGeom prst="rect">
            <a:avLst/>
          </a:prstGeom>
          <a:noFill/>
          <a:ln w="9525">
            <a:noFill/>
            <a:miter lim="800000"/>
            <a:headEnd/>
            <a:tailEnd/>
          </a:ln>
        </p:spPr>
      </p:pic>
      <p:sp>
        <p:nvSpPr>
          <p:cNvPr id="8" name="TextBox 7"/>
          <p:cNvSpPr txBox="1"/>
          <p:nvPr/>
        </p:nvSpPr>
        <p:spPr>
          <a:xfrm>
            <a:off x="2667000" y="3200400"/>
            <a:ext cx="4807535" cy="369332"/>
          </a:xfrm>
          <a:prstGeom prst="rect">
            <a:avLst/>
          </a:prstGeom>
          <a:noFill/>
        </p:spPr>
        <p:txBody>
          <a:bodyPr wrap="none" rtlCol="0">
            <a:spAutoFit/>
          </a:bodyPr>
          <a:lstStyle/>
          <a:p>
            <a:r>
              <a:rPr lang="en-CA" b="1" dirty="0" smtClean="0"/>
              <a:t>(Table 5) </a:t>
            </a:r>
            <a:r>
              <a:rPr lang="en-CA" b="1" dirty="0" smtClean="0">
                <a:solidFill>
                  <a:srgbClr val="FF0000"/>
                </a:solidFill>
              </a:rPr>
              <a:t>natural join </a:t>
            </a:r>
            <a:r>
              <a:rPr lang="en-CA" b="1" dirty="0" smtClean="0">
                <a:solidFill>
                  <a:schemeClr val="bg1"/>
                </a:solidFill>
              </a:rPr>
              <a:t> (</a:t>
            </a:r>
            <a:r>
              <a:rPr lang="en-CA" b="1" dirty="0" smtClean="0"/>
              <a:t>(Table 6) </a:t>
            </a:r>
            <a:r>
              <a:rPr lang="en-CA" b="1" dirty="0" smtClean="0">
                <a:solidFill>
                  <a:srgbClr val="FF0000"/>
                </a:solidFill>
              </a:rPr>
              <a:t>=</a:t>
            </a:r>
            <a:r>
              <a:rPr lang="en-CA" b="1" dirty="0" smtClean="0"/>
              <a:t> (Table 7)</a:t>
            </a:r>
            <a:endParaRPr lang="en-CA"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Relations</a:t>
            </a:r>
            <a:endParaRPr lang="en-US" dirty="0"/>
          </a:p>
        </p:txBody>
      </p:sp>
      <p:sp>
        <p:nvSpPr>
          <p:cNvPr id="3" name="Subtitle 2"/>
          <p:cNvSpPr>
            <a:spLocks noGrp="1"/>
          </p:cNvSpPr>
          <p:nvPr>
            <p:ph type="subTitle" idx="1"/>
          </p:nvPr>
        </p:nvSpPr>
        <p:spPr/>
        <p:txBody>
          <a:bodyPr/>
          <a:lstStyle/>
          <a:p>
            <a:r>
              <a:rPr lang="en-US" dirty="0" smtClean="0"/>
              <a:t>Section 9.3</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Representing Relations using Matrices</a:t>
            </a:r>
            <a:endParaRPr lang="en-US" dirty="0" smtClean="0"/>
          </a:p>
          <a:p>
            <a:r>
              <a:rPr lang="en-US" dirty="0" smtClean="0"/>
              <a:t>Representing Relations using Digraphs</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Relations Using Matrices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relation between finite sets can be represented using a </a:t>
            </a:r>
            <a:r>
              <a:rPr lang="en-US" dirty="0" smtClean="0">
                <a:solidFill>
                  <a:schemeClr val="accent1"/>
                </a:solidFill>
              </a:rPr>
              <a:t>zero-one matrix</a:t>
            </a:r>
            <a:r>
              <a:rPr lang="en-US" dirty="0" smtClean="0"/>
              <a:t>. </a:t>
            </a:r>
            <a:endParaRPr lang="en-US" dirty="0" smtClean="0"/>
          </a:p>
          <a:p>
            <a:r>
              <a:rPr lang="en-US" dirty="0" smtClean="0"/>
              <a:t>Suppose </a:t>
            </a:r>
            <a:r>
              <a:rPr lang="en-US" i="1" dirty="0" smtClean="0"/>
              <a:t>R</a:t>
            </a:r>
            <a:r>
              <a:rPr lang="en-US" dirty="0" smtClean="0"/>
              <a:t> is a relation from </a:t>
            </a:r>
            <a:r>
              <a:rPr lang="en-US" i="1" dirty="0" smtClean="0"/>
              <a:t>A</a:t>
            </a:r>
            <a:r>
              <a:rPr lang="en-US" dirty="0" smtClean="0"/>
              <a:t> =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2</a:t>
            </a:r>
            <a:r>
              <a:rPr lang="en-US" dirty="0" smtClean="0"/>
              <a:t>, …, </a:t>
            </a:r>
            <a:r>
              <a:rPr lang="en-US" i="1" dirty="0" smtClean="0"/>
              <a:t>a</a:t>
            </a:r>
            <a:r>
              <a:rPr lang="en-US" i="1" baseline="-25000" dirty="0" smtClean="0"/>
              <a:t>m</a:t>
            </a:r>
            <a:r>
              <a:rPr lang="en-US" dirty="0" smtClean="0"/>
              <a:t>} to                         </a:t>
            </a:r>
            <a:r>
              <a:rPr lang="en-US" i="1" dirty="0" smtClean="0"/>
              <a:t>B</a:t>
            </a:r>
            <a:r>
              <a:rPr lang="en-US" dirty="0" smtClean="0"/>
              <a:t> = {</a:t>
            </a:r>
            <a:r>
              <a:rPr lang="en-US" i="1" dirty="0" smtClean="0"/>
              <a:t>b</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b</a:t>
            </a:r>
            <a:r>
              <a:rPr lang="en-US" baseline="-25000" dirty="0" smtClean="0">
                <a:latin typeface="Cambria Math" panose="02040503050406030204" pitchFamily="18" charset="0"/>
                <a:ea typeface="Cambria Math" panose="02040503050406030204" pitchFamily="18" charset="0"/>
              </a:rPr>
              <a:t>2</a:t>
            </a:r>
            <a:r>
              <a:rPr lang="en-US" dirty="0" smtClean="0"/>
              <a:t>, …, </a:t>
            </a:r>
            <a:r>
              <a:rPr lang="en-US" i="1" dirty="0" err="1" smtClean="0"/>
              <a:t>b</a:t>
            </a:r>
            <a:r>
              <a:rPr lang="en-US" i="1" baseline="-25000" dirty="0" err="1" smtClean="0"/>
              <a:t>n</a:t>
            </a:r>
            <a:r>
              <a:rPr lang="en-US" dirty="0" smtClean="0"/>
              <a:t>}.</a:t>
            </a:r>
            <a:endParaRPr lang="en-US" dirty="0" smtClean="0"/>
          </a:p>
          <a:p>
            <a:pPr lvl="1"/>
            <a:r>
              <a:rPr lang="en-US" dirty="0" smtClean="0"/>
              <a:t>The elements of the two sets can be listed in any particular arbitrary order. When </a:t>
            </a:r>
            <a:r>
              <a:rPr lang="en-US" i="1" dirty="0" smtClean="0"/>
              <a:t>A</a:t>
            </a:r>
            <a:r>
              <a:rPr lang="en-US" dirty="0" smtClean="0"/>
              <a:t> = </a:t>
            </a:r>
            <a:r>
              <a:rPr lang="en-US" i="1" dirty="0" smtClean="0"/>
              <a:t>B</a:t>
            </a:r>
            <a:r>
              <a:rPr lang="en-US" dirty="0" smtClean="0"/>
              <a:t>, we use the same ordering. </a:t>
            </a:r>
            <a:endParaRPr lang="en-US" dirty="0" smtClean="0"/>
          </a:p>
          <a:p>
            <a:r>
              <a:rPr lang="en-US" dirty="0" smtClean="0"/>
              <a:t>The relation </a:t>
            </a:r>
            <a:r>
              <a:rPr lang="en-US" i="1" dirty="0" smtClean="0"/>
              <a:t>R</a:t>
            </a:r>
            <a:r>
              <a:rPr lang="en-US" dirty="0" smtClean="0"/>
              <a:t> is represented by the </a:t>
            </a:r>
            <a:r>
              <a:rPr lang="en-US" i="1" dirty="0" smtClean="0"/>
              <a:t>m x n </a:t>
            </a:r>
            <a:r>
              <a:rPr lang="en-US" dirty="0" smtClean="0"/>
              <a:t>matrix                                         </a:t>
            </a:r>
            <a:r>
              <a:rPr lang="en-US" i="1" dirty="0" smtClean="0"/>
              <a:t>M</a:t>
            </a:r>
            <a:r>
              <a:rPr lang="en-US" i="1" baseline="-25000" dirty="0" smtClean="0"/>
              <a:t>R</a:t>
            </a:r>
            <a:r>
              <a:rPr lang="en-US" dirty="0" smtClean="0"/>
              <a:t> = [</a:t>
            </a:r>
            <a:r>
              <a:rPr lang="en-US" i="1" dirty="0" err="1" smtClean="0"/>
              <a:t>m</a:t>
            </a:r>
            <a:r>
              <a:rPr lang="en-US" i="1" baseline="-25000" dirty="0" err="1" smtClean="0"/>
              <a:t>ij</a:t>
            </a:r>
            <a:r>
              <a:rPr lang="en-US" dirty="0" smtClean="0"/>
              <a:t>], where</a:t>
            </a:r>
            <a:endParaRPr lang="en-US" dirty="0" smtClean="0"/>
          </a:p>
          <a:p>
            <a:endParaRPr lang="en-US" dirty="0" smtClean="0"/>
          </a:p>
          <a:p>
            <a:endParaRPr lang="en-US" dirty="0" smtClean="0"/>
          </a:p>
          <a:p>
            <a:pPr>
              <a:buNone/>
            </a:pPr>
            <a:endParaRPr lang="en-US" dirty="0" smtClean="0"/>
          </a:p>
          <a:p>
            <a:r>
              <a:rPr lang="en-US" dirty="0" smtClean="0"/>
              <a:t>The matrix representing </a:t>
            </a:r>
            <a:r>
              <a:rPr lang="en-US" i="1" dirty="0" smtClean="0"/>
              <a:t>R</a:t>
            </a:r>
            <a:r>
              <a:rPr lang="en-US" dirty="0" smtClean="0"/>
              <a:t> has a </a:t>
            </a:r>
            <a:r>
              <a:rPr lang="en-US" dirty="0" smtClean="0">
                <a:latin typeface="Cambria Math" panose="02040503050406030204" pitchFamily="18" charset="0"/>
                <a:ea typeface="Cambria Math" panose="02040503050406030204" pitchFamily="18" charset="0"/>
              </a:rPr>
              <a:t>1</a:t>
            </a:r>
            <a:r>
              <a:rPr lang="en-US" dirty="0" smtClean="0"/>
              <a:t> as its (</a:t>
            </a:r>
            <a:r>
              <a:rPr lang="en-US" i="1" dirty="0" err="1" smtClean="0"/>
              <a:t>i</a:t>
            </a:r>
            <a:r>
              <a:rPr lang="en-US" dirty="0" err="1" smtClean="0"/>
              <a:t>,</a:t>
            </a:r>
            <a:r>
              <a:rPr lang="en-US" i="1" dirty="0" err="1" smtClean="0"/>
              <a:t>j</a:t>
            </a:r>
            <a:r>
              <a:rPr lang="en-US" dirty="0" smtClean="0"/>
              <a:t>) entry when </a:t>
            </a:r>
            <a:r>
              <a:rPr lang="en-US" i="1" dirty="0" err="1" smtClean="0"/>
              <a:t>a</a:t>
            </a:r>
            <a:r>
              <a:rPr lang="en-US" i="1" baseline="-25000" dirty="0" err="1" smtClean="0"/>
              <a:t>i</a:t>
            </a:r>
            <a:r>
              <a:rPr lang="en-US" dirty="0" smtClean="0"/>
              <a:t> is related to </a:t>
            </a:r>
            <a:r>
              <a:rPr lang="en-US" i="1" dirty="0" err="1" smtClean="0"/>
              <a:t>b</a:t>
            </a:r>
            <a:r>
              <a:rPr lang="en-US" i="1" baseline="-25000" dirty="0" err="1" smtClean="0"/>
              <a:t>j</a:t>
            </a:r>
            <a:r>
              <a:rPr lang="en-US" i="1" dirty="0" smtClean="0"/>
              <a:t> </a:t>
            </a:r>
            <a:r>
              <a:rPr lang="en-US" dirty="0" smtClean="0"/>
              <a:t>and a </a:t>
            </a:r>
            <a:r>
              <a:rPr lang="en-US" dirty="0" smtClean="0">
                <a:latin typeface="Cambria Math" panose="02040503050406030204" pitchFamily="18" charset="0"/>
                <a:ea typeface="Cambria Math" panose="02040503050406030204" pitchFamily="18" charset="0"/>
              </a:rPr>
              <a:t>0</a:t>
            </a:r>
            <a:r>
              <a:rPr lang="en-US" dirty="0" smtClean="0"/>
              <a:t> if  </a:t>
            </a:r>
            <a:r>
              <a:rPr lang="en-US" i="1" dirty="0" err="1" smtClean="0"/>
              <a:t>a</a:t>
            </a:r>
            <a:r>
              <a:rPr lang="en-US" i="1" baseline="-25000" dirty="0" err="1" smtClean="0"/>
              <a:t>i</a:t>
            </a:r>
            <a:r>
              <a:rPr lang="en-US" dirty="0" smtClean="0"/>
              <a:t> is not related to </a:t>
            </a:r>
            <a:r>
              <a:rPr lang="en-US" i="1" dirty="0" err="1" smtClean="0"/>
              <a:t>b</a:t>
            </a:r>
            <a:r>
              <a:rPr lang="en-US" i="1" baseline="-25000" dirty="0" err="1" smtClean="0"/>
              <a:t>j</a:t>
            </a:r>
            <a:r>
              <a:rPr lang="en-US" dirty="0" smtClean="0"/>
              <a:t>. </a:t>
            </a:r>
            <a:endParaRPr lang="en-US" dirty="0"/>
          </a:p>
        </p:txBody>
      </p:sp>
      <p:pic>
        <p:nvPicPr>
          <p:cNvPr id="5" name="Picture 4" descr="addin_tmp.png"/>
          <p:cNvPicPr>
            <a:picLocks noChangeAspect="1"/>
          </p:cNvPicPr>
          <p:nvPr>
            <p:custDataLst>
              <p:tags r:id="rId1"/>
            </p:custDataLst>
          </p:nvPr>
        </p:nvPicPr>
        <p:blipFill>
          <a:blip r:embed="rId2" cstate="print"/>
          <a:stretch>
            <a:fillRect/>
          </a:stretch>
        </p:blipFill>
        <p:spPr>
          <a:xfrm>
            <a:off x="2971800" y="4572000"/>
            <a:ext cx="2760345" cy="609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1</a:t>
            </a:r>
            <a:r>
              <a:rPr lang="en-US" dirty="0" smtClean="0"/>
              <a:t>: Suppose that </a:t>
            </a:r>
            <a:r>
              <a:rPr lang="en-US" i="1" dirty="0" smtClean="0"/>
              <a:t>A</a:t>
            </a:r>
            <a:r>
              <a:rPr lang="en-US" dirty="0" smtClean="0"/>
              <a:t> = {</a:t>
            </a:r>
            <a:r>
              <a:rPr lang="en-US" dirty="0" smtClean="0">
                <a:latin typeface="Cambria Math" panose="02040503050406030204" pitchFamily="18" charset="0"/>
                <a:ea typeface="Cambria Math" panose="02040503050406030204" pitchFamily="18" charset="0"/>
              </a:rPr>
              <a:t>1,2,3</a:t>
            </a:r>
            <a:r>
              <a:rPr lang="en-US" dirty="0" smtClean="0"/>
              <a:t>} and </a:t>
            </a:r>
            <a:r>
              <a:rPr lang="en-US" i="1" dirty="0" smtClean="0"/>
              <a:t>B</a:t>
            </a:r>
            <a:r>
              <a:rPr lang="en-US" dirty="0" smtClean="0"/>
              <a:t> = {</a:t>
            </a:r>
            <a:r>
              <a:rPr lang="en-US" dirty="0" smtClean="0">
                <a:latin typeface="Cambria Math" panose="02040503050406030204" pitchFamily="18" charset="0"/>
                <a:ea typeface="Cambria Math" panose="02040503050406030204" pitchFamily="18" charset="0"/>
              </a:rPr>
              <a:t>1,2</a:t>
            </a:r>
            <a:r>
              <a:rPr lang="en-US" dirty="0" smtClean="0"/>
              <a:t>}. Let  </a:t>
            </a:r>
            <a:r>
              <a:rPr lang="en-US" i="1" dirty="0" smtClean="0"/>
              <a:t>R</a:t>
            </a:r>
            <a:r>
              <a:rPr lang="en-US" dirty="0" smtClean="0"/>
              <a:t> be  the relation from </a:t>
            </a:r>
            <a:r>
              <a:rPr lang="en-US" i="1" dirty="0" smtClean="0"/>
              <a:t>A</a:t>
            </a:r>
            <a:r>
              <a:rPr lang="en-US" dirty="0" smtClean="0"/>
              <a:t> to </a:t>
            </a:r>
            <a:r>
              <a:rPr lang="en-US" i="1" dirty="0" smtClean="0"/>
              <a:t>B</a:t>
            </a:r>
            <a:r>
              <a:rPr lang="en-US" dirty="0" smtClean="0"/>
              <a:t> containing (</a:t>
            </a:r>
            <a:r>
              <a:rPr lang="en-US" i="1" dirty="0" err="1" smtClean="0"/>
              <a:t>a</a:t>
            </a:r>
            <a:r>
              <a:rPr lang="en-US" dirty="0" err="1" smtClean="0"/>
              <a:t>,</a:t>
            </a:r>
            <a:r>
              <a:rPr lang="en-US" i="1" dirty="0" err="1" smtClean="0"/>
              <a:t>b</a:t>
            </a:r>
            <a:r>
              <a:rPr lang="en-US" dirty="0" smtClean="0"/>
              <a:t>) if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and </a:t>
            </a:r>
            <a:r>
              <a:rPr lang="en-US" i="1" dirty="0" smtClean="0"/>
              <a:t>a</a:t>
            </a:r>
            <a:r>
              <a:rPr lang="en-US" dirty="0" smtClean="0"/>
              <a:t> &gt; </a:t>
            </a:r>
            <a:r>
              <a:rPr lang="en-US" i="1" dirty="0" smtClean="0"/>
              <a:t>b</a:t>
            </a:r>
            <a:r>
              <a:rPr lang="en-US" dirty="0" smtClean="0"/>
              <a:t>. What is the matrix representing </a:t>
            </a:r>
            <a:r>
              <a:rPr lang="en-US" i="1" dirty="0" smtClean="0"/>
              <a:t>R </a:t>
            </a:r>
            <a:r>
              <a:rPr lang="en-US" dirty="0" smtClean="0"/>
              <a:t> (assuming the ordering of elements is the same as the increasing numerical order)?</a:t>
            </a:r>
            <a:endParaRPr lang="en-US" dirty="0" smtClean="0"/>
          </a:p>
          <a:p>
            <a:pPr>
              <a:buNone/>
            </a:pPr>
            <a:r>
              <a:rPr lang="en-US" b="1" dirty="0" smtClean="0"/>
              <a:t>   Solution: </a:t>
            </a:r>
            <a:r>
              <a:rPr lang="en-US" dirty="0" smtClean="0"/>
              <a:t>Because </a:t>
            </a:r>
            <a:r>
              <a:rPr lang="en-US" i="1" dirty="0" smtClean="0"/>
              <a:t>R</a:t>
            </a:r>
            <a:r>
              <a:rPr lang="en-US" dirty="0" smtClean="0"/>
              <a:t> = {(</a:t>
            </a:r>
            <a:r>
              <a:rPr lang="en-US" dirty="0" smtClean="0">
                <a:latin typeface="Cambria Math" panose="02040503050406030204" pitchFamily="18" charset="0"/>
                <a:ea typeface="Cambria Math" panose="02040503050406030204" pitchFamily="18" charset="0"/>
              </a:rPr>
              <a:t>2,1</a:t>
            </a:r>
            <a:r>
              <a:rPr lang="en-US" dirty="0" smtClean="0"/>
              <a:t>), (</a:t>
            </a:r>
            <a:r>
              <a:rPr lang="en-US" dirty="0" smtClean="0">
                <a:latin typeface="Cambria Math" panose="02040503050406030204" pitchFamily="18" charset="0"/>
                <a:ea typeface="Cambria Math" panose="02040503050406030204" pitchFamily="18" charset="0"/>
              </a:rPr>
              <a:t>3,1</a:t>
            </a:r>
            <a:r>
              <a:rPr lang="en-US" dirty="0" smtClean="0"/>
              <a:t>),(</a:t>
            </a:r>
            <a:r>
              <a:rPr lang="en-US" dirty="0" smtClean="0">
                <a:latin typeface="Cambria Math" panose="02040503050406030204" pitchFamily="18" charset="0"/>
                <a:ea typeface="Cambria Math" panose="02040503050406030204" pitchFamily="18" charset="0"/>
              </a:rPr>
              <a:t>3,2</a:t>
            </a:r>
            <a:r>
              <a:rPr lang="en-US" dirty="0" smtClean="0"/>
              <a:t>)}, the matrix is</a:t>
            </a:r>
            <a:endParaRPr lang="en-US" dirty="0"/>
          </a:p>
        </p:txBody>
      </p:sp>
      <p:pic>
        <p:nvPicPr>
          <p:cNvPr id="7" name="Picture 6" descr="addin_tmp.png"/>
          <p:cNvPicPr>
            <a:picLocks noChangeAspect="1"/>
          </p:cNvPicPr>
          <p:nvPr>
            <p:custDataLst>
              <p:tags r:id="rId1"/>
            </p:custDataLst>
          </p:nvPr>
        </p:nvPicPr>
        <p:blipFill>
          <a:blip r:embed="rId2" cstate="print"/>
          <a:stretch>
            <a:fillRect/>
          </a:stretch>
        </p:blipFill>
        <p:spPr>
          <a:xfrm>
            <a:off x="3505200" y="4648201"/>
            <a:ext cx="1927860" cy="91249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2</a:t>
            </a:r>
            <a:r>
              <a:rPr lang="en-US" dirty="0" smtClean="0"/>
              <a:t>: Let </a:t>
            </a:r>
            <a:r>
              <a:rPr lang="en-US" i="1" dirty="0" smtClean="0"/>
              <a:t>A</a:t>
            </a:r>
            <a:r>
              <a:rPr lang="en-US" dirty="0" smtClean="0"/>
              <a:t> =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a</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a</a:t>
            </a:r>
            <a:r>
              <a:rPr lang="en-US" baseline="-25000" dirty="0" smtClean="0">
                <a:latin typeface="Cambria Math" panose="02040503050406030204" pitchFamily="18" charset="0"/>
                <a:ea typeface="Cambria Math" panose="02040503050406030204" pitchFamily="18" charset="0"/>
              </a:rPr>
              <a:t>3</a:t>
            </a:r>
            <a:r>
              <a:rPr lang="en-US" dirty="0" smtClean="0"/>
              <a:t>} and </a:t>
            </a:r>
            <a:r>
              <a:rPr lang="en-US" i="1" dirty="0" smtClean="0"/>
              <a:t>B</a:t>
            </a:r>
            <a:r>
              <a:rPr lang="en-US" dirty="0" smtClean="0"/>
              <a:t> = {</a:t>
            </a:r>
            <a:r>
              <a:rPr lang="en-US" i="1" dirty="0" smtClean="0"/>
              <a:t>b</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b</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b</a:t>
            </a:r>
            <a:r>
              <a:rPr lang="en-US" baseline="-25000" dirty="0" smtClean="0">
                <a:latin typeface="Cambria Math" panose="02040503050406030204" pitchFamily="18" charset="0"/>
                <a:ea typeface="Cambria Math" panose="02040503050406030204" pitchFamily="18" charset="0"/>
              </a:rPr>
              <a:t>3</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b</a:t>
            </a:r>
            <a:r>
              <a:rPr lang="en-US" baseline="-25000" dirty="0" smtClean="0">
                <a:latin typeface="Cambria Math" panose="02040503050406030204" pitchFamily="18" charset="0"/>
                <a:ea typeface="Cambria Math" panose="02040503050406030204" pitchFamily="18" charset="0"/>
              </a:rPr>
              <a:t>4</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b</a:t>
            </a:r>
            <a:r>
              <a:rPr lang="en-US" baseline="-25000" dirty="0" smtClean="0">
                <a:latin typeface="Cambria Math" panose="02040503050406030204" pitchFamily="18" charset="0"/>
                <a:ea typeface="Cambria Math" panose="02040503050406030204" pitchFamily="18" charset="0"/>
              </a:rPr>
              <a:t>5</a:t>
            </a:r>
            <a:r>
              <a:rPr lang="en-US" dirty="0" smtClean="0"/>
              <a:t>}. Which ordered pairs are in the relation </a:t>
            </a:r>
            <a:r>
              <a:rPr lang="en-US" i="1" dirty="0" smtClean="0"/>
              <a:t>R</a:t>
            </a:r>
            <a:r>
              <a:rPr lang="en-US" dirty="0" smtClean="0"/>
              <a:t> represented by the matrix</a:t>
            </a: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a:t>
            </a:r>
            <a:endParaRPr lang="en-US" sz="2000"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3505200" y="3124200"/>
            <a:ext cx="3082290" cy="91249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2</a:t>
            </a:r>
            <a:r>
              <a:rPr lang="en-US" dirty="0" smtClean="0"/>
              <a:t>: Let </a:t>
            </a:r>
            <a:r>
              <a:rPr lang="en-US" i="1" dirty="0" smtClean="0"/>
              <a:t>A</a:t>
            </a:r>
            <a:r>
              <a:rPr lang="en-US" dirty="0" smtClean="0"/>
              <a:t> =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a</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a</a:t>
            </a:r>
            <a:r>
              <a:rPr lang="en-US" baseline="-25000" dirty="0" smtClean="0">
                <a:latin typeface="Cambria Math" panose="02040503050406030204" pitchFamily="18" charset="0"/>
                <a:ea typeface="Cambria Math" panose="02040503050406030204" pitchFamily="18" charset="0"/>
              </a:rPr>
              <a:t>3</a:t>
            </a:r>
            <a:r>
              <a:rPr lang="en-US" dirty="0" smtClean="0"/>
              <a:t>} and </a:t>
            </a:r>
            <a:r>
              <a:rPr lang="en-US" i="1" dirty="0" smtClean="0"/>
              <a:t>B</a:t>
            </a:r>
            <a:r>
              <a:rPr lang="en-US" dirty="0" smtClean="0"/>
              <a:t> = {</a:t>
            </a:r>
            <a:r>
              <a:rPr lang="en-US" i="1" dirty="0" smtClean="0"/>
              <a:t>b</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b</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b</a:t>
            </a:r>
            <a:r>
              <a:rPr lang="en-US" baseline="-25000" dirty="0" smtClean="0">
                <a:latin typeface="Cambria Math" panose="02040503050406030204" pitchFamily="18" charset="0"/>
                <a:ea typeface="Cambria Math" panose="02040503050406030204" pitchFamily="18" charset="0"/>
              </a:rPr>
              <a:t>3</a:t>
            </a:r>
            <a:r>
              <a:rPr lang="en-US" dirty="0" smtClean="0">
                <a:latin typeface="Cambria Math" panose="02040503050406030204" pitchFamily="18" charset="0"/>
                <a:ea typeface="Cambria Math" panose="02040503050406030204" pitchFamily="18" charset="0"/>
              </a:rPr>
              <a:t>,</a:t>
            </a:r>
            <a:r>
              <a:rPr lang="en-US" i="1" dirty="0" smtClean="0">
                <a:ea typeface="Cambria Math" panose="02040503050406030204" pitchFamily="18" charset="0"/>
              </a:rPr>
              <a:t>b</a:t>
            </a:r>
            <a:r>
              <a:rPr lang="en-US" baseline="-25000" dirty="0" smtClean="0">
                <a:latin typeface="Cambria Math" panose="02040503050406030204" pitchFamily="18" charset="0"/>
                <a:ea typeface="Cambria Math" panose="02040503050406030204" pitchFamily="18" charset="0"/>
              </a:rPr>
              <a:t>4</a:t>
            </a:r>
            <a:r>
              <a:rPr lang="en-US" dirty="0" smtClean="0">
                <a:latin typeface="Cambria Math" panose="02040503050406030204" pitchFamily="18" charset="0"/>
                <a:ea typeface="Cambria Math" panose="02040503050406030204" pitchFamily="18" charset="0"/>
              </a:rPr>
              <a:t>, </a:t>
            </a:r>
            <a:r>
              <a:rPr lang="en-US" i="1" dirty="0" smtClean="0">
                <a:ea typeface="Cambria Math" panose="02040503050406030204" pitchFamily="18" charset="0"/>
              </a:rPr>
              <a:t>b</a:t>
            </a:r>
            <a:r>
              <a:rPr lang="en-US" baseline="-25000" dirty="0" smtClean="0">
                <a:latin typeface="Cambria Math" panose="02040503050406030204" pitchFamily="18" charset="0"/>
                <a:ea typeface="Cambria Math" panose="02040503050406030204" pitchFamily="18" charset="0"/>
              </a:rPr>
              <a:t>5</a:t>
            </a:r>
            <a:r>
              <a:rPr lang="en-US" dirty="0" smtClean="0"/>
              <a:t>}. Which ordered pairs are in the relation </a:t>
            </a:r>
            <a:r>
              <a:rPr lang="en-US" i="1" dirty="0" smtClean="0"/>
              <a:t>R</a:t>
            </a:r>
            <a:r>
              <a:rPr lang="en-US" dirty="0" smtClean="0"/>
              <a:t> represented by the matrix</a:t>
            </a: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Solution: </a:t>
            </a:r>
            <a:r>
              <a:rPr lang="en-US" dirty="0" smtClean="0"/>
              <a:t>Because </a:t>
            </a:r>
            <a:r>
              <a:rPr lang="en-US" i="1" dirty="0" smtClean="0"/>
              <a:t>R</a:t>
            </a:r>
            <a:r>
              <a:rPr lang="en-US" dirty="0" smtClean="0"/>
              <a:t>  consists of those ordered pairs (</a:t>
            </a:r>
            <a:r>
              <a:rPr lang="en-US" i="1" dirty="0" err="1" smtClean="0"/>
              <a:t>a</a:t>
            </a:r>
            <a:r>
              <a:rPr lang="en-US" i="1" baseline="-25000" dirty="0" err="1" smtClean="0"/>
              <a:t>i</a:t>
            </a:r>
            <a:r>
              <a:rPr lang="en-US" dirty="0" err="1" smtClean="0"/>
              <a:t>,</a:t>
            </a:r>
            <a:r>
              <a:rPr lang="en-US" i="1" dirty="0" err="1" smtClean="0"/>
              <a:t>b</a:t>
            </a:r>
            <a:r>
              <a:rPr lang="en-US" i="1" baseline="-25000" dirty="0" err="1" smtClean="0"/>
              <a:t>j</a:t>
            </a:r>
            <a:r>
              <a:rPr lang="en-US" dirty="0" smtClean="0"/>
              <a:t>) with </a:t>
            </a:r>
            <a:r>
              <a:rPr lang="en-US" i="1" dirty="0" err="1" smtClean="0"/>
              <a:t>m</a:t>
            </a:r>
            <a:r>
              <a:rPr lang="en-US" i="1" baseline="-25000" dirty="0" err="1" smtClean="0"/>
              <a:t>ij</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it follows that:</a:t>
            </a:r>
            <a:endParaRPr lang="en-US" dirty="0" smtClean="0"/>
          </a:p>
          <a:p>
            <a:pPr>
              <a:buNone/>
            </a:pPr>
            <a:endParaRPr lang="en-US" dirty="0" smtClean="0"/>
          </a:p>
          <a:p>
            <a:pPr>
              <a:buNone/>
            </a:pPr>
            <a:r>
              <a:rPr lang="en-US" sz="2000" i="1" dirty="0" smtClean="0"/>
              <a:t>          R </a:t>
            </a:r>
            <a:r>
              <a:rPr lang="en-US" sz="2000" dirty="0" smtClean="0"/>
              <a:t>= {(</a:t>
            </a:r>
            <a:r>
              <a:rPr lang="en-US" sz="2000" i="1" dirty="0" smtClean="0"/>
              <a:t>a</a:t>
            </a:r>
            <a:r>
              <a:rPr lang="en-US" sz="2000" baseline="-25000" dirty="0" smtClean="0">
                <a:latin typeface="Cambria Math" panose="02040503050406030204" pitchFamily="18" charset="0"/>
                <a:ea typeface="Cambria Math" panose="02040503050406030204" pitchFamily="18" charset="0"/>
              </a:rPr>
              <a:t>1</a:t>
            </a:r>
            <a:r>
              <a:rPr lang="en-US" sz="2000" dirty="0" smtClean="0">
                <a:latin typeface="Cambria Math" panose="02040503050406030204" pitchFamily="18" charset="0"/>
                <a:ea typeface="Cambria Math" panose="02040503050406030204" pitchFamily="18" charset="0"/>
              </a:rPr>
              <a:t>,</a:t>
            </a:r>
            <a:r>
              <a:rPr lang="en-US" sz="2000" i="1" dirty="0" smtClean="0">
                <a:ea typeface="Cambria Math" panose="02040503050406030204" pitchFamily="18" charset="0"/>
              </a:rPr>
              <a:t> b</a:t>
            </a:r>
            <a:r>
              <a:rPr lang="en-US" sz="2000" baseline="-25000" dirty="0" smtClean="0">
                <a:latin typeface="Cambria Math" panose="02040503050406030204" pitchFamily="18" charset="0"/>
                <a:ea typeface="Cambria Math" panose="02040503050406030204" pitchFamily="18" charset="0"/>
              </a:rPr>
              <a:t>2</a:t>
            </a:r>
            <a:r>
              <a:rPr lang="en-US" sz="2000" dirty="0" smtClean="0"/>
              <a:t>), (</a:t>
            </a:r>
            <a:r>
              <a:rPr lang="en-US" sz="2000" i="1" dirty="0" smtClean="0">
                <a:ea typeface="Cambria Math" panose="02040503050406030204" pitchFamily="18" charset="0"/>
              </a:rPr>
              <a:t>a</a:t>
            </a:r>
            <a:r>
              <a:rPr lang="en-US" sz="2000" baseline="-25000" dirty="0" smtClean="0">
                <a:latin typeface="Cambria Math" panose="02040503050406030204" pitchFamily="18" charset="0"/>
                <a:ea typeface="Cambria Math" panose="02040503050406030204" pitchFamily="18" charset="0"/>
              </a:rPr>
              <a:t>2</a:t>
            </a:r>
            <a:r>
              <a:rPr lang="en-US" sz="2000" dirty="0" smtClean="0">
                <a:latin typeface="Cambria Math" panose="02040503050406030204" pitchFamily="18" charset="0"/>
                <a:ea typeface="Cambria Math" panose="02040503050406030204" pitchFamily="18" charset="0"/>
              </a:rPr>
              <a:t>,</a:t>
            </a:r>
            <a:r>
              <a:rPr lang="en-US" sz="2000" i="1" dirty="0" smtClean="0"/>
              <a:t> b</a:t>
            </a:r>
            <a:r>
              <a:rPr lang="en-US" sz="2000" baseline="-25000" dirty="0" smtClean="0">
                <a:latin typeface="Cambria Math" panose="02040503050406030204" pitchFamily="18" charset="0"/>
                <a:ea typeface="Cambria Math" panose="02040503050406030204" pitchFamily="18" charset="0"/>
              </a:rPr>
              <a:t>1</a:t>
            </a:r>
            <a:r>
              <a:rPr lang="en-US" sz="2000" dirty="0" smtClean="0"/>
              <a:t>),(</a:t>
            </a:r>
            <a:r>
              <a:rPr lang="en-US" sz="2000" i="1" dirty="0" smtClean="0">
                <a:ea typeface="Cambria Math" panose="02040503050406030204" pitchFamily="18" charset="0"/>
              </a:rPr>
              <a:t>a</a:t>
            </a:r>
            <a:r>
              <a:rPr lang="en-US" sz="2000" baseline="-25000" dirty="0" smtClean="0">
                <a:latin typeface="Cambria Math" panose="02040503050406030204" pitchFamily="18" charset="0"/>
                <a:ea typeface="Cambria Math" panose="02040503050406030204" pitchFamily="18" charset="0"/>
              </a:rPr>
              <a:t>2</a:t>
            </a:r>
            <a:r>
              <a:rPr lang="en-US" sz="2000" dirty="0" smtClean="0">
                <a:latin typeface="Cambria Math" panose="02040503050406030204" pitchFamily="18" charset="0"/>
                <a:ea typeface="Cambria Math" panose="02040503050406030204" pitchFamily="18" charset="0"/>
              </a:rPr>
              <a:t>,</a:t>
            </a:r>
            <a:r>
              <a:rPr lang="en-US" sz="2000" i="1" dirty="0" smtClean="0">
                <a:ea typeface="Cambria Math" panose="02040503050406030204" pitchFamily="18" charset="0"/>
              </a:rPr>
              <a:t> b</a:t>
            </a:r>
            <a:r>
              <a:rPr lang="en-US" sz="2000" baseline="-25000" dirty="0" smtClean="0">
                <a:latin typeface="Cambria Math" panose="02040503050406030204" pitchFamily="18" charset="0"/>
                <a:ea typeface="Cambria Math" panose="02040503050406030204" pitchFamily="18" charset="0"/>
              </a:rPr>
              <a:t>3</a:t>
            </a:r>
            <a:r>
              <a:rPr lang="en-US" sz="2000" dirty="0" smtClean="0"/>
              <a:t>), (</a:t>
            </a:r>
            <a:r>
              <a:rPr lang="en-US" sz="2000" i="1" dirty="0" smtClean="0">
                <a:ea typeface="Cambria Math" panose="02040503050406030204" pitchFamily="18" charset="0"/>
              </a:rPr>
              <a:t>a</a:t>
            </a:r>
            <a:r>
              <a:rPr lang="en-US" sz="2000" baseline="-25000" dirty="0" smtClean="0">
                <a:latin typeface="Cambria Math" panose="02040503050406030204" pitchFamily="18" charset="0"/>
                <a:ea typeface="Cambria Math" panose="02040503050406030204" pitchFamily="18" charset="0"/>
              </a:rPr>
              <a:t>2</a:t>
            </a:r>
            <a:r>
              <a:rPr lang="en-US" sz="2000" dirty="0" smtClean="0">
                <a:latin typeface="Cambria Math" panose="02040503050406030204" pitchFamily="18" charset="0"/>
                <a:ea typeface="Cambria Math" panose="02040503050406030204" pitchFamily="18" charset="0"/>
              </a:rPr>
              <a:t>,</a:t>
            </a:r>
            <a:r>
              <a:rPr lang="en-US" sz="2000" i="1" dirty="0" smtClean="0"/>
              <a:t> b</a:t>
            </a:r>
            <a:r>
              <a:rPr lang="en-US" sz="2000" baseline="-25000" dirty="0" smtClean="0">
                <a:latin typeface="Cambria Math" panose="02040503050406030204" pitchFamily="18" charset="0"/>
                <a:ea typeface="Cambria Math" panose="02040503050406030204" pitchFamily="18" charset="0"/>
              </a:rPr>
              <a:t>4</a:t>
            </a:r>
            <a:r>
              <a:rPr lang="en-US" sz="2000" dirty="0" smtClean="0"/>
              <a:t>),(</a:t>
            </a:r>
            <a:r>
              <a:rPr lang="en-US" sz="2000" i="1" dirty="0" smtClean="0">
                <a:ea typeface="Cambria Math" panose="02040503050406030204" pitchFamily="18" charset="0"/>
              </a:rPr>
              <a:t>a</a:t>
            </a:r>
            <a:r>
              <a:rPr lang="en-US" sz="2000" baseline="-25000" dirty="0" smtClean="0">
                <a:latin typeface="Cambria Math" panose="02040503050406030204" pitchFamily="18" charset="0"/>
                <a:ea typeface="Cambria Math" panose="02040503050406030204" pitchFamily="18" charset="0"/>
              </a:rPr>
              <a:t>3</a:t>
            </a:r>
            <a:r>
              <a:rPr lang="en-US" sz="2000" dirty="0" smtClean="0">
                <a:latin typeface="Cambria Math" panose="02040503050406030204" pitchFamily="18" charset="0"/>
                <a:ea typeface="Cambria Math" panose="02040503050406030204" pitchFamily="18" charset="0"/>
              </a:rPr>
              <a:t>,</a:t>
            </a:r>
            <a:r>
              <a:rPr lang="en-US" sz="2000" i="1" dirty="0" smtClean="0">
                <a:ea typeface="Cambria Math" panose="02040503050406030204" pitchFamily="18" charset="0"/>
              </a:rPr>
              <a:t> b</a:t>
            </a:r>
            <a:r>
              <a:rPr lang="en-US" sz="2000" baseline="-25000" dirty="0" smtClean="0">
                <a:latin typeface="Cambria Math" panose="02040503050406030204" pitchFamily="18" charset="0"/>
                <a:ea typeface="Cambria Math" panose="02040503050406030204" pitchFamily="18" charset="0"/>
              </a:rPr>
              <a:t>1</a:t>
            </a:r>
            <a:r>
              <a:rPr lang="en-US" sz="2000" dirty="0" smtClean="0"/>
              <a:t>), {(</a:t>
            </a:r>
            <a:r>
              <a:rPr lang="en-US" sz="2000" i="1" dirty="0" smtClean="0"/>
              <a:t>a</a:t>
            </a:r>
            <a:r>
              <a:rPr lang="en-US" sz="2000" baseline="-25000" dirty="0" smtClean="0">
                <a:latin typeface="Cambria Math" panose="02040503050406030204" pitchFamily="18" charset="0"/>
                <a:ea typeface="Cambria Math" panose="02040503050406030204" pitchFamily="18" charset="0"/>
              </a:rPr>
              <a:t>3</a:t>
            </a:r>
            <a:r>
              <a:rPr lang="en-US" sz="2000" dirty="0" smtClean="0">
                <a:latin typeface="Cambria Math" panose="02040503050406030204" pitchFamily="18" charset="0"/>
                <a:ea typeface="Cambria Math" panose="02040503050406030204" pitchFamily="18" charset="0"/>
              </a:rPr>
              <a:t>,</a:t>
            </a:r>
            <a:r>
              <a:rPr lang="en-US" sz="2000" i="1" dirty="0" smtClean="0">
                <a:ea typeface="Cambria Math" panose="02040503050406030204" pitchFamily="18" charset="0"/>
              </a:rPr>
              <a:t> b</a:t>
            </a:r>
            <a:r>
              <a:rPr lang="en-US" sz="2000" baseline="-25000" dirty="0" smtClean="0">
                <a:latin typeface="Cambria Math" panose="02040503050406030204" pitchFamily="18" charset="0"/>
                <a:ea typeface="Cambria Math" panose="02040503050406030204" pitchFamily="18" charset="0"/>
              </a:rPr>
              <a:t>3</a:t>
            </a:r>
            <a:r>
              <a:rPr lang="en-US" sz="2000" dirty="0" smtClean="0"/>
              <a:t>), (</a:t>
            </a:r>
            <a:r>
              <a:rPr lang="en-US" sz="2000" i="1" dirty="0" smtClean="0">
                <a:ea typeface="Cambria Math" panose="02040503050406030204" pitchFamily="18" charset="0"/>
              </a:rPr>
              <a:t>a</a:t>
            </a:r>
            <a:r>
              <a:rPr lang="en-US" sz="2000" baseline="-25000" dirty="0" smtClean="0">
                <a:latin typeface="Cambria Math" panose="02040503050406030204" pitchFamily="18" charset="0"/>
                <a:ea typeface="Cambria Math" panose="02040503050406030204" pitchFamily="18" charset="0"/>
              </a:rPr>
              <a:t>3</a:t>
            </a:r>
            <a:r>
              <a:rPr lang="en-US" sz="2000" dirty="0" smtClean="0">
                <a:latin typeface="Cambria Math" panose="02040503050406030204" pitchFamily="18" charset="0"/>
                <a:ea typeface="Cambria Math" panose="02040503050406030204" pitchFamily="18" charset="0"/>
              </a:rPr>
              <a:t>,</a:t>
            </a:r>
            <a:r>
              <a:rPr lang="en-US" sz="2000" i="1" dirty="0" smtClean="0"/>
              <a:t> b</a:t>
            </a:r>
            <a:r>
              <a:rPr lang="en-US" sz="2000" baseline="-25000" dirty="0" smtClean="0">
                <a:latin typeface="Cambria Math" panose="02040503050406030204" pitchFamily="18" charset="0"/>
                <a:ea typeface="Cambria Math" panose="02040503050406030204" pitchFamily="18" charset="0"/>
              </a:rPr>
              <a:t>5</a:t>
            </a:r>
            <a:r>
              <a:rPr lang="en-US" sz="2000" dirty="0" smtClean="0"/>
              <a:t>)}. </a:t>
            </a:r>
            <a:endParaRPr lang="en-US" sz="2000"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3505200" y="3124200"/>
            <a:ext cx="3082290" cy="91249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 and Their Properties</a:t>
            </a:r>
            <a:endParaRPr lang="en-US" dirty="0"/>
          </a:p>
        </p:txBody>
      </p:sp>
      <p:sp>
        <p:nvSpPr>
          <p:cNvPr id="3" name="Subtitle 2"/>
          <p:cNvSpPr>
            <a:spLocks noGrp="1"/>
          </p:cNvSpPr>
          <p:nvPr>
            <p:ph type="subTitle" idx="1"/>
          </p:nvPr>
        </p:nvSpPr>
        <p:spPr/>
        <p:txBody>
          <a:bodyPr/>
          <a:lstStyle/>
          <a:p>
            <a:r>
              <a:rPr lang="en-US" dirty="0" smtClean="0"/>
              <a:t>Section 9.1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Matrices of Relations on Sets</a:t>
            </a:r>
            <a:endParaRPr lang="en-US" dirty="0"/>
          </a:p>
        </p:txBody>
      </p:sp>
      <p:sp>
        <p:nvSpPr>
          <p:cNvPr id="3" name="Content Placeholder 2"/>
          <p:cNvSpPr>
            <a:spLocks noGrp="1"/>
          </p:cNvSpPr>
          <p:nvPr>
            <p:ph idx="1"/>
          </p:nvPr>
        </p:nvSpPr>
        <p:spPr/>
        <p:txBody>
          <a:bodyPr/>
          <a:lstStyle/>
          <a:p>
            <a:r>
              <a:rPr lang="en-US" dirty="0" smtClean="0"/>
              <a:t>If </a:t>
            </a:r>
            <a:r>
              <a:rPr lang="en-US" i="1" dirty="0" smtClean="0"/>
              <a:t>R</a:t>
            </a:r>
            <a:r>
              <a:rPr lang="en-US" dirty="0" smtClean="0"/>
              <a:t> is a </a:t>
            </a:r>
            <a:r>
              <a:rPr lang="en-US" dirty="0" smtClean="0">
                <a:solidFill>
                  <a:schemeClr val="accent1"/>
                </a:solidFill>
              </a:rPr>
              <a:t>reflexive</a:t>
            </a:r>
            <a:r>
              <a:rPr lang="en-US" dirty="0" smtClean="0"/>
              <a:t> relation, all the elements on the main diagonal of </a:t>
            </a:r>
            <a:r>
              <a:rPr lang="en-US" i="1" dirty="0" smtClean="0"/>
              <a:t>M</a:t>
            </a:r>
            <a:r>
              <a:rPr lang="en-US" i="1" baseline="-25000" dirty="0" smtClean="0"/>
              <a:t>R</a:t>
            </a:r>
            <a:r>
              <a:rPr lang="en-US" dirty="0" smtClean="0"/>
              <a:t> are equal to </a:t>
            </a:r>
            <a:r>
              <a:rPr lang="en-US" dirty="0" smtClean="0">
                <a:latin typeface="Cambria Math" panose="02040503050406030204" pitchFamily="18" charset="0"/>
                <a:ea typeface="Cambria Math" panose="02040503050406030204" pitchFamily="18" charset="0"/>
              </a:rPr>
              <a:t>1</a:t>
            </a:r>
            <a:r>
              <a:rPr lang="en-US" dirty="0" smtClean="0"/>
              <a:t>.</a:t>
            </a:r>
            <a:endParaRPr lang="en-US" dirty="0" smtClean="0"/>
          </a:p>
          <a:p>
            <a:endParaRPr lang="en-US" dirty="0" smtClean="0"/>
          </a:p>
          <a:p>
            <a:pPr>
              <a:buNone/>
            </a:pPr>
            <a:endParaRPr lang="en-US" dirty="0" smtClean="0"/>
          </a:p>
          <a:p>
            <a:r>
              <a:rPr lang="en-US" dirty="0" smtClean="0"/>
              <a:t> </a:t>
            </a:r>
            <a:r>
              <a:rPr lang="en-US" i="1" dirty="0" smtClean="0"/>
              <a:t>R</a:t>
            </a:r>
            <a:r>
              <a:rPr lang="en-US" dirty="0" smtClean="0"/>
              <a:t> is a </a:t>
            </a:r>
            <a:r>
              <a:rPr lang="en-US" dirty="0" smtClean="0">
                <a:solidFill>
                  <a:schemeClr val="accent1"/>
                </a:solidFill>
              </a:rPr>
              <a:t>symmetric</a:t>
            </a:r>
            <a:r>
              <a:rPr lang="en-US" dirty="0" smtClean="0"/>
              <a:t> relation, if and only if </a:t>
            </a:r>
            <a:r>
              <a:rPr lang="en-US" i="1" dirty="0" err="1" smtClean="0"/>
              <a:t>m</a:t>
            </a:r>
            <a:r>
              <a:rPr lang="en-US" i="1" baseline="-25000" dirty="0" err="1" smtClean="0"/>
              <a:t>ij</a:t>
            </a:r>
            <a:r>
              <a:rPr lang="en-US" dirty="0" smtClean="0"/>
              <a:t> = </a:t>
            </a:r>
            <a:r>
              <a:rPr lang="en-US" dirty="0" smtClean="0">
                <a:latin typeface="Cambria Math" panose="02040503050406030204" pitchFamily="18" charset="0"/>
                <a:ea typeface="Cambria Math" panose="02040503050406030204" pitchFamily="18" charset="0"/>
              </a:rPr>
              <a:t>1 </a:t>
            </a:r>
            <a:r>
              <a:rPr lang="en-US" dirty="0" smtClean="0"/>
              <a:t>whenever </a:t>
            </a:r>
            <a:r>
              <a:rPr lang="en-US" i="1" dirty="0" err="1" smtClean="0"/>
              <a:t>m</a:t>
            </a:r>
            <a:r>
              <a:rPr lang="en-US" i="1" baseline="-25000" dirty="0" err="1" smtClean="0"/>
              <a:t>ji</a:t>
            </a:r>
            <a:r>
              <a:rPr lang="en-US" dirty="0" smtClean="0"/>
              <a:t> = </a:t>
            </a:r>
            <a:r>
              <a:rPr lang="en-US" dirty="0" smtClean="0">
                <a:latin typeface="Cambria Math" panose="02040503050406030204" pitchFamily="18" charset="0"/>
                <a:ea typeface="Cambria Math" panose="02040503050406030204" pitchFamily="18" charset="0"/>
              </a:rPr>
              <a:t>1</a:t>
            </a:r>
            <a:r>
              <a:rPr lang="en-US" dirty="0" smtClean="0"/>
              <a:t>. </a:t>
            </a:r>
            <a:r>
              <a:rPr lang="en-US" i="1" dirty="0" smtClean="0"/>
              <a:t>R</a:t>
            </a:r>
            <a:r>
              <a:rPr lang="en-US" dirty="0" smtClean="0"/>
              <a:t> is an </a:t>
            </a:r>
            <a:r>
              <a:rPr lang="en-US" dirty="0" err="1" smtClean="0">
                <a:solidFill>
                  <a:schemeClr val="accent1"/>
                </a:solidFill>
              </a:rPr>
              <a:t>antisymmetric</a:t>
            </a:r>
            <a:r>
              <a:rPr lang="en-US" dirty="0" smtClean="0"/>
              <a:t> relation, if and only if </a:t>
            </a:r>
            <a:r>
              <a:rPr lang="en-US" i="1" dirty="0" err="1" smtClean="0"/>
              <a:t>m</a:t>
            </a:r>
            <a:r>
              <a:rPr lang="en-US" i="1" baseline="-25000" dirty="0" err="1" smtClean="0"/>
              <a:t>ij</a:t>
            </a:r>
            <a:r>
              <a:rPr lang="en-US" dirty="0" smtClean="0"/>
              <a:t> = </a:t>
            </a:r>
            <a:r>
              <a:rPr lang="en-US" dirty="0" smtClean="0">
                <a:latin typeface="Cambria Math" panose="02040503050406030204" pitchFamily="18" charset="0"/>
                <a:ea typeface="Cambria Math" panose="02040503050406030204" pitchFamily="18" charset="0"/>
              </a:rPr>
              <a:t>0  or </a:t>
            </a:r>
            <a:r>
              <a:rPr lang="en-US" i="1" dirty="0" err="1" smtClean="0"/>
              <a:t>m</a:t>
            </a:r>
            <a:r>
              <a:rPr lang="en-US" i="1" baseline="-25000" dirty="0" err="1" smtClean="0"/>
              <a:t>ji</a:t>
            </a:r>
            <a:r>
              <a:rPr lang="en-US" dirty="0" smtClean="0"/>
              <a:t> = </a:t>
            </a:r>
            <a:r>
              <a:rPr lang="en-US" dirty="0" smtClean="0">
                <a:latin typeface="Cambria Math" panose="02040503050406030204" pitchFamily="18" charset="0"/>
                <a:ea typeface="Cambria Math" panose="02040503050406030204" pitchFamily="18" charset="0"/>
              </a:rPr>
              <a:t>0 when  </a:t>
            </a:r>
            <a:r>
              <a:rPr lang="en-US" i="1" dirty="0" err="1" smtClean="0">
                <a:ea typeface="Cambria Math" panose="02040503050406030204" pitchFamily="18" charset="0"/>
              </a:rPr>
              <a:t>i</a:t>
            </a:r>
            <a:r>
              <a:rPr lang="en-US" dirty="0" smtClean="0">
                <a:latin typeface="Cambria Math" panose="02040503050406030204"/>
                <a:ea typeface="Cambria Math" panose="02040503050406030204"/>
              </a:rPr>
              <a:t>≠</a:t>
            </a:r>
            <a:r>
              <a:rPr lang="en-US" i="1" dirty="0" smtClean="0">
                <a:ea typeface="Cambria Math" panose="02040503050406030204" pitchFamily="18" charset="0"/>
              </a:rPr>
              <a:t> j</a:t>
            </a:r>
            <a:r>
              <a:rPr lang="en-US" dirty="0" smtClean="0"/>
              <a:t>. </a:t>
            </a:r>
            <a:endParaRPr lang="en-US" dirty="0" smtClean="0"/>
          </a:p>
          <a:p>
            <a:endParaRPr lang="en-US" dirty="0"/>
          </a:p>
        </p:txBody>
      </p:sp>
      <p:pic>
        <p:nvPicPr>
          <p:cNvPr id="4" name="Content Placeholder 3" descr="0803.jpg"/>
          <p:cNvPicPr>
            <a:picLocks noChangeAspect="1"/>
          </p:cNvPicPr>
          <p:nvPr/>
        </p:nvPicPr>
        <p:blipFill>
          <a:blip r:embed="rId1" cstate="print"/>
          <a:stretch>
            <a:fillRect/>
          </a:stretch>
        </p:blipFill>
        <p:spPr>
          <a:xfrm>
            <a:off x="6172200" y="2514600"/>
            <a:ext cx="1219200" cy="1238480"/>
          </a:xfrm>
          <a:prstGeom prst="rect">
            <a:avLst/>
          </a:prstGeom>
        </p:spPr>
      </p:pic>
      <p:pic>
        <p:nvPicPr>
          <p:cNvPr id="5" name="Content Placeholder 5" descr="0804.jpg"/>
          <p:cNvPicPr>
            <a:picLocks noChangeAspect="1"/>
          </p:cNvPicPr>
          <p:nvPr/>
        </p:nvPicPr>
        <p:blipFill>
          <a:blip r:embed="rId2" cstate="print"/>
          <a:stretch>
            <a:fillRect/>
          </a:stretch>
        </p:blipFill>
        <p:spPr>
          <a:xfrm>
            <a:off x="2819400" y="5079531"/>
            <a:ext cx="2895600" cy="1459191"/>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Relation on a Set</a:t>
            </a:r>
            <a:endParaRPr lang="en-US" dirty="0"/>
          </a:p>
        </p:txBody>
      </p:sp>
      <p:sp>
        <p:nvSpPr>
          <p:cNvPr id="7" name="Content Placeholder 6"/>
          <p:cNvSpPr>
            <a:spLocks noGrp="1"/>
          </p:cNvSpPr>
          <p:nvPr>
            <p:ph idx="1"/>
          </p:nvPr>
        </p:nvSpPr>
        <p:spPr/>
        <p:txBody>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3</a:t>
            </a:r>
            <a:r>
              <a:rPr lang="en-US" dirty="0" smtClean="0"/>
              <a:t>: Suppose that the relation </a:t>
            </a:r>
            <a:r>
              <a:rPr lang="en-US" i="1" dirty="0" smtClean="0"/>
              <a:t>R</a:t>
            </a:r>
            <a:r>
              <a:rPr lang="en-US" dirty="0" smtClean="0"/>
              <a:t> on a set is represented by the matrix</a:t>
            </a:r>
            <a:endParaRPr lang="en-US" dirty="0" smtClean="0"/>
          </a:p>
          <a:p>
            <a:pPr>
              <a:buNone/>
            </a:pPr>
            <a:endParaRPr lang="en-US" dirty="0" smtClean="0"/>
          </a:p>
          <a:p>
            <a:pPr>
              <a:buNone/>
            </a:pPr>
            <a:endParaRPr lang="en-US" dirty="0" smtClean="0"/>
          </a:p>
          <a:p>
            <a:pPr>
              <a:buNone/>
            </a:pPr>
            <a:r>
              <a:rPr lang="en-US" dirty="0" smtClean="0"/>
              <a:t>   Is </a:t>
            </a:r>
            <a:r>
              <a:rPr lang="en-US" i="1" dirty="0" smtClean="0"/>
              <a:t>R</a:t>
            </a:r>
            <a:r>
              <a:rPr lang="en-US" dirty="0" smtClean="0"/>
              <a:t> reflexive, symmetric, and/or </a:t>
            </a:r>
            <a:r>
              <a:rPr lang="en-US" dirty="0" err="1" smtClean="0"/>
              <a:t>antisymmetric</a:t>
            </a:r>
            <a:r>
              <a:rPr lang="en-US" dirty="0" smtClean="0"/>
              <a:t>?</a:t>
            </a:r>
            <a:endParaRPr lang="en-US" dirty="0" smtClean="0"/>
          </a:p>
        </p:txBody>
      </p:sp>
      <p:pic>
        <p:nvPicPr>
          <p:cNvPr id="10" name="Picture 9" descr="addin_tmp.png"/>
          <p:cNvPicPr>
            <a:picLocks noChangeAspect="1"/>
          </p:cNvPicPr>
          <p:nvPr>
            <p:custDataLst>
              <p:tags r:id="rId1"/>
            </p:custDataLst>
          </p:nvPr>
        </p:nvPicPr>
        <p:blipFill>
          <a:blip r:embed="rId2" cstate="print"/>
          <a:stretch>
            <a:fillRect/>
          </a:stretch>
        </p:blipFill>
        <p:spPr>
          <a:xfrm>
            <a:off x="4648200" y="2743200"/>
            <a:ext cx="2308860" cy="91249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Relation on a Set</a:t>
            </a:r>
            <a:endParaRPr lang="en-US" dirty="0"/>
          </a:p>
        </p:txBody>
      </p:sp>
      <p:sp>
        <p:nvSpPr>
          <p:cNvPr id="7" name="Content Placeholder 6"/>
          <p:cNvSpPr>
            <a:spLocks noGrp="1"/>
          </p:cNvSpPr>
          <p:nvPr>
            <p:ph idx="1"/>
          </p:nvPr>
        </p:nvSpPr>
        <p:spPr/>
        <p:txBody>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3</a:t>
            </a:r>
            <a:r>
              <a:rPr lang="en-US" dirty="0" smtClean="0"/>
              <a:t>: Suppose that the relation </a:t>
            </a:r>
            <a:r>
              <a:rPr lang="en-US" i="1" dirty="0" smtClean="0"/>
              <a:t>R</a:t>
            </a:r>
            <a:r>
              <a:rPr lang="en-US" dirty="0" smtClean="0"/>
              <a:t> on a set is represented by the matrix</a:t>
            </a:r>
            <a:endParaRPr lang="en-US" dirty="0" smtClean="0"/>
          </a:p>
          <a:p>
            <a:pPr>
              <a:buNone/>
            </a:pPr>
            <a:endParaRPr lang="en-US" dirty="0" smtClean="0"/>
          </a:p>
          <a:p>
            <a:pPr>
              <a:buNone/>
            </a:pPr>
            <a:endParaRPr lang="en-US" dirty="0" smtClean="0"/>
          </a:p>
          <a:p>
            <a:pPr>
              <a:buNone/>
            </a:pPr>
            <a:r>
              <a:rPr lang="en-US" dirty="0" smtClean="0"/>
              <a:t>   Is </a:t>
            </a:r>
            <a:r>
              <a:rPr lang="en-US" i="1" dirty="0" smtClean="0"/>
              <a:t>R</a:t>
            </a:r>
            <a:r>
              <a:rPr lang="en-US" dirty="0" smtClean="0"/>
              <a:t> reflexive, symmetric, and/or </a:t>
            </a:r>
            <a:r>
              <a:rPr lang="en-US" dirty="0" err="1" smtClean="0"/>
              <a:t>antisymmetric</a:t>
            </a:r>
            <a:r>
              <a:rPr lang="en-US" dirty="0" smtClean="0"/>
              <a:t>?</a:t>
            </a:r>
            <a:endParaRPr lang="en-US" dirty="0" smtClean="0"/>
          </a:p>
          <a:p>
            <a:pPr>
              <a:buNone/>
            </a:pPr>
            <a:r>
              <a:rPr lang="en-US" b="1" dirty="0" smtClean="0"/>
              <a:t>   Solution</a:t>
            </a:r>
            <a:r>
              <a:rPr lang="en-US" dirty="0" smtClean="0"/>
              <a:t>: Because all the diagonal elements are equal to</a:t>
            </a:r>
            <a:r>
              <a:rPr lang="en-US" dirty="0" smtClean="0">
                <a:latin typeface="Cambria Math" panose="02040503050406030204" pitchFamily="18" charset="0"/>
                <a:ea typeface="Cambria Math" panose="02040503050406030204" pitchFamily="18" charset="0"/>
              </a:rPr>
              <a:t> 1</a:t>
            </a:r>
            <a:r>
              <a:rPr lang="en-US" dirty="0" smtClean="0"/>
              <a:t>, </a:t>
            </a:r>
            <a:r>
              <a:rPr lang="en-US" i="1" dirty="0" smtClean="0"/>
              <a:t>R</a:t>
            </a:r>
            <a:r>
              <a:rPr lang="en-US" dirty="0" smtClean="0"/>
              <a:t> is reflexive. Because </a:t>
            </a:r>
            <a:r>
              <a:rPr lang="en-US" i="1" dirty="0" smtClean="0"/>
              <a:t>M</a:t>
            </a:r>
            <a:r>
              <a:rPr lang="en-US" i="1" baseline="-25000" dirty="0" smtClean="0"/>
              <a:t>R</a:t>
            </a:r>
            <a:r>
              <a:rPr lang="en-US" dirty="0" smtClean="0"/>
              <a:t> is symmetric, </a:t>
            </a:r>
            <a:r>
              <a:rPr lang="en-US" i="1" dirty="0" smtClean="0"/>
              <a:t>R</a:t>
            </a:r>
            <a:r>
              <a:rPr lang="en-US" dirty="0" smtClean="0"/>
              <a:t> is symmetric and not </a:t>
            </a:r>
            <a:r>
              <a:rPr lang="en-US" dirty="0" err="1" smtClean="0"/>
              <a:t>antisymmetric</a:t>
            </a:r>
            <a:r>
              <a:rPr lang="en-US" dirty="0" smtClean="0"/>
              <a:t> because both </a:t>
            </a:r>
            <a:r>
              <a:rPr lang="en-US" i="1" dirty="0" smtClean="0"/>
              <a:t>m</a:t>
            </a:r>
            <a:r>
              <a:rPr lang="en-US" baseline="-25000" dirty="0" smtClean="0">
                <a:latin typeface="Cambria" panose="02040503050406030204" pitchFamily="18" charset="0"/>
              </a:rPr>
              <a:t>1,2</a:t>
            </a:r>
            <a:r>
              <a:rPr lang="en-US" dirty="0" smtClean="0"/>
              <a:t> and </a:t>
            </a:r>
            <a:r>
              <a:rPr lang="en-US" i="1" dirty="0" smtClean="0"/>
              <a:t>m</a:t>
            </a:r>
            <a:r>
              <a:rPr lang="en-US" baseline="-25000" dirty="0" smtClean="0">
                <a:latin typeface="Cambria Math" panose="02040503050406030204" pitchFamily="18" charset="0"/>
                <a:ea typeface="Cambria Math" panose="02040503050406030204" pitchFamily="18" charset="0"/>
              </a:rPr>
              <a:t>2,1</a:t>
            </a:r>
            <a:r>
              <a:rPr lang="en-US" dirty="0" smtClean="0"/>
              <a:t> are </a:t>
            </a:r>
            <a:r>
              <a:rPr lang="en-US" dirty="0" smtClean="0">
                <a:latin typeface="Cambria Math" panose="02040503050406030204" pitchFamily="18" charset="0"/>
                <a:ea typeface="Cambria Math" panose="02040503050406030204" pitchFamily="18" charset="0"/>
              </a:rPr>
              <a:t>1</a:t>
            </a:r>
            <a:r>
              <a:rPr lang="en-US" dirty="0" smtClean="0"/>
              <a:t>. </a:t>
            </a:r>
            <a:endParaRPr lang="en-US" dirty="0" smtClean="0"/>
          </a:p>
        </p:txBody>
      </p:sp>
      <p:pic>
        <p:nvPicPr>
          <p:cNvPr id="10" name="Picture 9" descr="addin_tmp.png"/>
          <p:cNvPicPr>
            <a:picLocks noChangeAspect="1"/>
          </p:cNvPicPr>
          <p:nvPr>
            <p:custDataLst>
              <p:tags r:id="rId1"/>
            </p:custDataLst>
          </p:nvPr>
        </p:nvPicPr>
        <p:blipFill>
          <a:blip r:embed="rId2" cstate="print"/>
          <a:stretch>
            <a:fillRect/>
          </a:stretch>
        </p:blipFill>
        <p:spPr>
          <a:xfrm>
            <a:off x="4648200" y="2743200"/>
            <a:ext cx="2308860" cy="91249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smtClean="0"/>
              <a:t>Matrices for combinations of relations</a:t>
            </a:r>
            <a:endParaRPr lang="en-CA" dirty="0"/>
          </a:p>
        </p:txBody>
      </p:sp>
      <p:sp>
        <p:nvSpPr>
          <p:cNvPr id="3" name="Content Placeholder 2"/>
          <p:cNvSpPr>
            <a:spLocks noGrp="1"/>
          </p:cNvSpPr>
          <p:nvPr>
            <p:ph idx="1"/>
          </p:nvPr>
        </p:nvSpPr>
        <p:spPr/>
        <p:txBody>
          <a:bodyPr/>
          <a:lstStyle/>
          <a:p>
            <a:r>
              <a:rPr lang="en-CA" dirty="0" smtClean="0"/>
              <a:t>The matrix of the </a:t>
            </a:r>
            <a:r>
              <a:rPr lang="en-CA" dirty="0" smtClean="0">
                <a:solidFill>
                  <a:schemeClr val="accent1"/>
                </a:solidFill>
              </a:rPr>
              <a:t>union</a:t>
            </a:r>
            <a:r>
              <a:rPr lang="en-CA" dirty="0" smtClean="0"/>
              <a:t> of two relations is the </a:t>
            </a:r>
            <a:r>
              <a:rPr lang="en-CA" dirty="0" smtClean="0">
                <a:solidFill>
                  <a:srgbClr val="FF0000"/>
                </a:solidFill>
              </a:rPr>
              <a:t>join</a:t>
            </a:r>
            <a:r>
              <a:rPr lang="en-CA" dirty="0" smtClean="0"/>
              <a:t> (Boolean OR) between the  matrices of the component relations</a:t>
            </a:r>
            <a:endParaRPr lang="en-CA" dirty="0" smtClean="0"/>
          </a:p>
          <a:p>
            <a:r>
              <a:rPr lang="en-CA" dirty="0" smtClean="0"/>
              <a:t>The matrix of the </a:t>
            </a:r>
            <a:r>
              <a:rPr lang="en-CA" dirty="0" smtClean="0">
                <a:solidFill>
                  <a:schemeClr val="accent1"/>
                </a:solidFill>
              </a:rPr>
              <a:t>intersection</a:t>
            </a:r>
            <a:r>
              <a:rPr lang="en-CA" dirty="0" smtClean="0"/>
              <a:t> of two relations if the  </a:t>
            </a:r>
            <a:r>
              <a:rPr lang="en-CA" dirty="0" smtClean="0">
                <a:solidFill>
                  <a:srgbClr val="FF0000"/>
                </a:solidFill>
              </a:rPr>
              <a:t>meet </a:t>
            </a:r>
            <a:r>
              <a:rPr lang="en-CA" dirty="0" smtClean="0"/>
              <a:t>(Boolean AND) between the matrices of the component relations</a:t>
            </a:r>
            <a:endParaRPr lang="en-CA" dirty="0" smtClean="0"/>
          </a:p>
          <a:p>
            <a:r>
              <a:rPr lang="en-CA" dirty="0" smtClean="0"/>
              <a:t>The matrix of the </a:t>
            </a:r>
            <a:r>
              <a:rPr lang="en-CA" dirty="0" smtClean="0">
                <a:solidFill>
                  <a:schemeClr val="accent1"/>
                </a:solidFill>
              </a:rPr>
              <a:t>composite relation </a:t>
            </a:r>
            <a:r>
              <a:rPr lang="en-US" dirty="0" smtClean="0">
                <a:solidFill>
                  <a:schemeClr val="accent1"/>
                </a:solidFill>
              </a:rPr>
              <a:t>(</a:t>
            </a:r>
            <a:r>
              <a:rPr lang="en-US" i="1" dirty="0" smtClean="0">
                <a:solidFill>
                  <a:schemeClr val="accent1"/>
                </a:solidFill>
              </a:rPr>
              <a:t>R</a:t>
            </a:r>
            <a:r>
              <a:rPr lang="en-US" b="1" dirty="0" smtClean="0">
                <a:solidFill>
                  <a:schemeClr val="accent1"/>
                </a:solidFill>
                <a:latin typeface="Cambria Math" panose="02040503050406030204"/>
                <a:ea typeface="Cambria Math" panose="02040503050406030204"/>
              </a:rPr>
              <a:t>∘</a:t>
            </a:r>
            <a:r>
              <a:rPr lang="en-US" dirty="0" smtClean="0">
                <a:solidFill>
                  <a:schemeClr val="accent1"/>
                </a:solidFill>
              </a:rPr>
              <a:t> </a:t>
            </a:r>
            <a:r>
              <a:rPr lang="en-US" i="1" dirty="0" smtClean="0">
                <a:solidFill>
                  <a:schemeClr val="accent1"/>
                </a:solidFill>
              </a:rPr>
              <a:t>R)  </a:t>
            </a:r>
            <a:r>
              <a:rPr lang="en-US" dirty="0" smtClean="0"/>
              <a:t>is the </a:t>
            </a:r>
            <a:r>
              <a:rPr lang="en-US" dirty="0" smtClean="0">
                <a:solidFill>
                  <a:srgbClr val="FF0000"/>
                </a:solidFill>
              </a:rPr>
              <a:t>Boolean Product </a:t>
            </a:r>
            <a:r>
              <a:rPr lang="en-US" dirty="0" smtClean="0"/>
              <a:t>between the matrix representing </a:t>
            </a:r>
            <a:r>
              <a:rPr lang="en-US" i="1" dirty="0" smtClean="0"/>
              <a:t>R </a:t>
            </a:r>
            <a:r>
              <a:rPr lang="en-US" dirty="0" smtClean="0"/>
              <a:t>and itself.</a:t>
            </a:r>
            <a:endParaRPr lang="en-C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Joins and Meets of Zero-One Matrices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sz="2800" b="1" dirty="0" smtClean="0"/>
              <a:t>A</a:t>
            </a:r>
            <a:r>
              <a:rPr lang="en-US" sz="2800" dirty="0" smtClean="0"/>
              <a:t> = [</a:t>
            </a:r>
            <a:r>
              <a:rPr lang="en-US" sz="2800" i="1" dirty="0" err="1" smtClean="0">
                <a:ea typeface="Cambria Math" panose="02040503050406030204" pitchFamily="18" charset="0"/>
              </a:rPr>
              <a:t>a</a:t>
            </a:r>
            <a:r>
              <a:rPr lang="en-US" sz="2800" i="1" baseline="-25000" dirty="0" err="1" smtClean="0">
                <a:ea typeface="Cambria Math" panose="02040503050406030204" pitchFamily="18" charset="0"/>
              </a:rPr>
              <a:t>ij</a:t>
            </a:r>
            <a:r>
              <a:rPr lang="en-US" sz="2800" dirty="0" smtClean="0">
                <a:latin typeface="Cambria Math" panose="02040503050406030204" pitchFamily="18" charset="0"/>
                <a:ea typeface="Cambria Math" panose="02040503050406030204" pitchFamily="18" charset="0"/>
              </a:rPr>
              <a:t>]  and </a:t>
            </a:r>
            <a:r>
              <a:rPr lang="en-US" sz="2800" b="1" dirty="0" smtClean="0"/>
              <a:t>B</a:t>
            </a:r>
            <a:r>
              <a:rPr lang="en-US" sz="2800" dirty="0" smtClean="0"/>
              <a:t> = [</a:t>
            </a:r>
            <a:r>
              <a:rPr lang="en-US" sz="2800" i="1" dirty="0" err="1" smtClean="0">
                <a:ea typeface="Cambria Math" panose="02040503050406030204" pitchFamily="18" charset="0"/>
              </a:rPr>
              <a:t>b</a:t>
            </a:r>
            <a:r>
              <a:rPr lang="en-US" sz="2800" i="1" baseline="-25000" dirty="0" err="1" smtClean="0">
                <a:ea typeface="Cambria Math" panose="02040503050406030204" pitchFamily="18" charset="0"/>
              </a:rPr>
              <a:t>ij</a:t>
            </a:r>
            <a:r>
              <a:rPr lang="en-US" sz="2800" dirty="0" smtClean="0">
                <a:latin typeface="Cambria Math" panose="02040503050406030204" pitchFamily="18" charset="0"/>
                <a:ea typeface="Cambria Math" panose="02040503050406030204" pitchFamily="18" charset="0"/>
              </a:rPr>
              <a:t>] be an </a:t>
            </a:r>
            <a:r>
              <a:rPr lang="en-US" i="1" dirty="0" smtClean="0">
                <a:ea typeface="Cambria Math" panose="02040503050406030204" pitchFamily="18" charset="0"/>
              </a:rPr>
              <a:t>m</a:t>
            </a:r>
            <a:r>
              <a:rPr lang="en-US" i="1"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sym typeface="Symbol" panose="05050102010706020507"/>
              </a:rPr>
              <a:t></a:t>
            </a:r>
            <a:r>
              <a:rPr lang="en-US" i="1" dirty="0" smtClean="0">
                <a:latin typeface="Cambria Math" panose="02040503050406030204" pitchFamily="18" charset="0"/>
                <a:ea typeface="Cambria Math" panose="02040503050406030204" pitchFamily="18" charset="0"/>
                <a:sym typeface="Symbol" panose="05050102010706020507"/>
              </a:rPr>
              <a:t> </a:t>
            </a:r>
            <a:r>
              <a:rPr lang="en-US" i="1" dirty="0" smtClean="0">
                <a:ea typeface="Cambria Math" panose="02040503050406030204" pitchFamily="18" charset="0"/>
                <a:sym typeface="Symbol" panose="05050102010706020507"/>
              </a:rPr>
              <a:t>n</a:t>
            </a:r>
            <a:r>
              <a:rPr lang="en-US" dirty="0" smtClean="0">
                <a:latin typeface="Cambria Math" panose="02040503050406030204"/>
                <a:ea typeface="Cambria Math" panose="02040503050406030204"/>
                <a:sym typeface="Symbol" panose="05050102010706020507"/>
              </a:rPr>
              <a:t> zero-one matrices. </a:t>
            </a:r>
            <a:endParaRPr lang="en-US" dirty="0" smtClean="0">
              <a:latin typeface="Cambria Math" panose="02040503050406030204"/>
              <a:ea typeface="Cambria Math" panose="02040503050406030204"/>
              <a:sym typeface="Symbol" panose="05050102010706020507"/>
            </a:endParaRPr>
          </a:p>
          <a:p>
            <a:pPr lvl="1"/>
            <a:r>
              <a:rPr lang="en-US" dirty="0" smtClean="0">
                <a:latin typeface="Cambria Math" panose="02040503050406030204"/>
                <a:ea typeface="Cambria Math" panose="02040503050406030204"/>
                <a:sym typeface="Symbol" panose="05050102010706020507"/>
              </a:rPr>
              <a:t>The </a:t>
            </a:r>
            <a:r>
              <a:rPr lang="en-US" i="1" dirty="0" smtClean="0">
                <a:solidFill>
                  <a:srgbClr val="FF0000"/>
                </a:solidFill>
                <a:ea typeface="Cambria Math" panose="02040503050406030204"/>
                <a:sym typeface="Symbol" panose="05050102010706020507"/>
              </a:rPr>
              <a:t>join</a:t>
            </a:r>
            <a:r>
              <a:rPr lang="en-US" dirty="0" smtClean="0">
                <a:ea typeface="Cambria Math" panose="02040503050406030204"/>
                <a:sym typeface="Symbol" panose="05050102010706020507"/>
              </a:rPr>
              <a:t> </a:t>
            </a:r>
            <a:r>
              <a:rPr lang="en-US" dirty="0" smtClean="0">
                <a:latin typeface="Cambria Math" panose="02040503050406030204"/>
                <a:ea typeface="Cambria Math" panose="02040503050406030204"/>
                <a:sym typeface="Symbol" panose="05050102010706020507"/>
              </a:rPr>
              <a:t>of </a:t>
            </a:r>
            <a:r>
              <a:rPr lang="en-US" b="1" dirty="0" smtClean="0">
                <a:ea typeface="Cambria Math" panose="02040503050406030204"/>
                <a:sym typeface="Symbol" panose="05050102010706020507"/>
              </a:rPr>
              <a:t>A </a:t>
            </a:r>
            <a:r>
              <a:rPr lang="en-US" dirty="0" smtClean="0">
                <a:ea typeface="Cambria Math" panose="02040503050406030204"/>
                <a:sym typeface="Symbol" panose="05050102010706020507"/>
              </a:rPr>
              <a:t>and </a:t>
            </a:r>
            <a:r>
              <a:rPr lang="en-US" b="1" dirty="0" smtClean="0">
                <a:ea typeface="Cambria Math" panose="02040503050406030204"/>
                <a:sym typeface="Symbol" panose="05050102010706020507"/>
              </a:rPr>
              <a:t>B </a:t>
            </a:r>
            <a:r>
              <a:rPr lang="en-US" dirty="0" smtClean="0">
                <a:ea typeface="Cambria Math" panose="02040503050406030204"/>
                <a:sym typeface="Symbol" panose="05050102010706020507"/>
              </a:rPr>
              <a:t>is the zero-one matrix with (</a:t>
            </a:r>
            <a:r>
              <a:rPr lang="en-US" i="1" dirty="0" err="1" smtClean="0">
                <a:ea typeface="Cambria Math" panose="02040503050406030204"/>
                <a:sym typeface="Symbol" panose="05050102010706020507"/>
              </a:rPr>
              <a:t>i,j</a:t>
            </a:r>
            <a:r>
              <a:rPr lang="en-US" dirty="0" smtClean="0">
                <a:ea typeface="Cambria Math" panose="02040503050406030204"/>
                <a:sym typeface="Symbol" panose="05050102010706020507"/>
              </a:rPr>
              <a:t>)</a:t>
            </a:r>
            <a:r>
              <a:rPr lang="en-US" dirty="0" err="1" smtClean="0">
                <a:ea typeface="Cambria Math" panose="02040503050406030204"/>
                <a:sym typeface="Symbol" panose="05050102010706020507"/>
              </a:rPr>
              <a:t>th</a:t>
            </a:r>
            <a:r>
              <a:rPr lang="en-US" dirty="0" smtClean="0">
                <a:ea typeface="Cambria Math" panose="02040503050406030204"/>
                <a:sym typeface="Symbol" panose="05050102010706020507"/>
              </a:rPr>
              <a:t>  entry  </a:t>
            </a:r>
            <a:r>
              <a:rPr lang="en-US" i="1" dirty="0" err="1" smtClean="0">
                <a:ea typeface="Cambria Math" panose="02040503050406030204"/>
                <a:sym typeface="Symbol" panose="05050102010706020507"/>
              </a:rPr>
              <a:t>a</a:t>
            </a:r>
            <a:r>
              <a:rPr lang="en-US" baseline="-25000" dirty="0" err="1" smtClean="0">
                <a:ea typeface="Cambria Math" panose="02040503050406030204"/>
                <a:sym typeface="Symbol" panose="05050102010706020507"/>
              </a:rPr>
              <a:t>ij</a:t>
            </a:r>
            <a:r>
              <a:rPr lang="en-US" dirty="0" smtClean="0">
                <a:latin typeface="Cambria Math" panose="02040503050406030204"/>
                <a:ea typeface="Cambria Math" panose="02040503050406030204"/>
                <a:sym typeface="Symbol" panose="05050102010706020507"/>
              </a:rPr>
              <a:t> ∨ </a:t>
            </a:r>
            <a:r>
              <a:rPr lang="en-US" i="1" dirty="0" err="1" smtClean="0">
                <a:ea typeface="Cambria Math" panose="02040503050406030204"/>
                <a:sym typeface="Symbol" panose="05050102010706020507"/>
              </a:rPr>
              <a:t>b</a:t>
            </a:r>
            <a:r>
              <a:rPr lang="en-US" baseline="-25000" dirty="0" err="1" smtClean="0">
                <a:ea typeface="Cambria Math" panose="02040503050406030204"/>
                <a:sym typeface="Symbol" panose="05050102010706020507"/>
              </a:rPr>
              <a:t>ij</a:t>
            </a:r>
            <a:r>
              <a:rPr lang="en-US" dirty="0" smtClean="0">
                <a:ea typeface="Cambria Math" panose="02040503050406030204"/>
                <a:sym typeface="Symbol" panose="05050102010706020507"/>
              </a:rPr>
              <a:t>. </a:t>
            </a:r>
            <a:r>
              <a:rPr lang="en-US" dirty="0" smtClean="0">
                <a:latin typeface="Cambria Math" panose="02040503050406030204"/>
                <a:ea typeface="Cambria Math" panose="02040503050406030204"/>
                <a:sym typeface="Symbol" panose="05050102010706020507"/>
              </a:rPr>
              <a:t>The </a:t>
            </a:r>
            <a:r>
              <a:rPr lang="en-US" i="1" dirty="0" smtClean="0">
                <a:ea typeface="Cambria Math" panose="02040503050406030204"/>
                <a:sym typeface="Symbol" panose="05050102010706020507"/>
              </a:rPr>
              <a:t>join</a:t>
            </a:r>
            <a:r>
              <a:rPr lang="en-US" dirty="0" smtClean="0">
                <a:ea typeface="Cambria Math" panose="02040503050406030204"/>
                <a:sym typeface="Symbol" panose="05050102010706020507"/>
              </a:rPr>
              <a:t> </a:t>
            </a:r>
            <a:r>
              <a:rPr lang="en-US" dirty="0" smtClean="0">
                <a:latin typeface="Cambria Math" panose="02040503050406030204"/>
                <a:ea typeface="Cambria Math" panose="02040503050406030204"/>
                <a:sym typeface="Symbol" panose="05050102010706020507"/>
              </a:rPr>
              <a:t>of </a:t>
            </a:r>
            <a:r>
              <a:rPr lang="en-US" b="1" dirty="0" smtClean="0">
                <a:ea typeface="Cambria Math" panose="02040503050406030204"/>
                <a:sym typeface="Symbol" panose="05050102010706020507"/>
              </a:rPr>
              <a:t>A </a:t>
            </a:r>
            <a:r>
              <a:rPr lang="en-US" dirty="0" smtClean="0">
                <a:ea typeface="Cambria Math" panose="02040503050406030204"/>
                <a:sym typeface="Symbol" panose="05050102010706020507"/>
              </a:rPr>
              <a:t>and </a:t>
            </a:r>
            <a:r>
              <a:rPr lang="en-US" b="1" dirty="0" smtClean="0">
                <a:ea typeface="Cambria Math" panose="02040503050406030204"/>
                <a:sym typeface="Symbol" panose="05050102010706020507"/>
              </a:rPr>
              <a:t>B </a:t>
            </a:r>
            <a:r>
              <a:rPr lang="en-US" dirty="0" smtClean="0"/>
              <a:t>is denoted by </a:t>
            </a:r>
            <a:r>
              <a:rPr lang="en-US" b="1" dirty="0" smtClean="0">
                <a:ea typeface="Cambria Math" panose="02040503050406030204"/>
                <a:sym typeface="Symbol" panose="05050102010706020507"/>
              </a:rPr>
              <a:t>A </a:t>
            </a:r>
            <a:r>
              <a:rPr lang="en-US" dirty="0" smtClean="0">
                <a:latin typeface="Cambria Math" panose="02040503050406030204"/>
                <a:ea typeface="Cambria Math" panose="02040503050406030204"/>
                <a:sym typeface="Symbol" panose="05050102010706020507"/>
              </a:rPr>
              <a:t>∨</a:t>
            </a:r>
            <a:r>
              <a:rPr lang="en-US" dirty="0" smtClean="0">
                <a:ea typeface="Cambria Math" panose="02040503050406030204"/>
                <a:sym typeface="Symbol" panose="05050102010706020507"/>
              </a:rPr>
              <a:t> </a:t>
            </a:r>
            <a:r>
              <a:rPr lang="en-US" b="1" dirty="0" smtClean="0">
                <a:ea typeface="Cambria Math" panose="02040503050406030204"/>
                <a:sym typeface="Symbol" panose="05050102010706020507"/>
              </a:rPr>
              <a:t>B</a:t>
            </a:r>
            <a:r>
              <a:rPr lang="en-US" dirty="0" smtClean="0">
                <a:ea typeface="Cambria Math" panose="02040503050406030204"/>
                <a:sym typeface="Symbol" panose="05050102010706020507"/>
              </a:rPr>
              <a:t>. </a:t>
            </a:r>
            <a:endParaRPr lang="en-US" dirty="0" smtClean="0">
              <a:ea typeface="Cambria Math" panose="02040503050406030204"/>
              <a:sym typeface="Symbol" panose="05050102010706020507"/>
            </a:endParaRPr>
          </a:p>
          <a:p>
            <a:pPr lvl="1"/>
            <a:r>
              <a:rPr lang="en-US" dirty="0" smtClean="0">
                <a:sym typeface="Symbol" panose="05050102010706020507"/>
              </a:rPr>
              <a:t> T</a:t>
            </a:r>
            <a:r>
              <a:rPr lang="en-US" dirty="0" smtClean="0"/>
              <a:t>he </a:t>
            </a:r>
            <a:r>
              <a:rPr lang="en-US" dirty="0" smtClean="0">
                <a:solidFill>
                  <a:srgbClr val="FF0000"/>
                </a:solidFill>
              </a:rPr>
              <a:t>meet </a:t>
            </a:r>
            <a:r>
              <a:rPr lang="en-US" dirty="0" smtClean="0"/>
              <a:t>of </a:t>
            </a:r>
            <a:r>
              <a:rPr lang="en-US" dirty="0" err="1" smtClean="0">
                <a:latin typeface="Cambria Math" panose="02040503050406030204"/>
                <a:ea typeface="Cambria Math" panose="02040503050406030204"/>
                <a:sym typeface="Symbol" panose="05050102010706020507"/>
              </a:rPr>
              <a:t>of</a:t>
            </a:r>
            <a:r>
              <a:rPr lang="en-US" dirty="0" smtClean="0">
                <a:latin typeface="Cambria Math" panose="02040503050406030204"/>
                <a:ea typeface="Cambria Math" panose="02040503050406030204"/>
                <a:sym typeface="Symbol" panose="05050102010706020507"/>
              </a:rPr>
              <a:t> </a:t>
            </a:r>
            <a:r>
              <a:rPr lang="en-US" b="1" dirty="0" smtClean="0">
                <a:ea typeface="Cambria Math" panose="02040503050406030204"/>
                <a:sym typeface="Symbol" panose="05050102010706020507"/>
              </a:rPr>
              <a:t>A </a:t>
            </a:r>
            <a:r>
              <a:rPr lang="en-US" dirty="0" smtClean="0">
                <a:ea typeface="Cambria Math" panose="02040503050406030204"/>
                <a:sym typeface="Symbol" panose="05050102010706020507"/>
              </a:rPr>
              <a:t>and </a:t>
            </a:r>
            <a:r>
              <a:rPr lang="en-US" b="1" dirty="0" smtClean="0">
                <a:ea typeface="Cambria Math" panose="02040503050406030204"/>
                <a:sym typeface="Symbol" panose="05050102010706020507"/>
              </a:rPr>
              <a:t>B </a:t>
            </a:r>
            <a:r>
              <a:rPr lang="en-US" dirty="0" smtClean="0"/>
              <a:t>is the zero-one matrix with </a:t>
            </a:r>
            <a:r>
              <a:rPr lang="en-US" dirty="0" smtClean="0">
                <a:ea typeface="Cambria Math" panose="02040503050406030204"/>
                <a:sym typeface="Symbol" panose="05050102010706020507"/>
              </a:rPr>
              <a:t>(</a:t>
            </a:r>
            <a:r>
              <a:rPr lang="en-US" i="1" dirty="0" err="1" smtClean="0">
                <a:ea typeface="Cambria Math" panose="02040503050406030204"/>
                <a:sym typeface="Symbol" panose="05050102010706020507"/>
              </a:rPr>
              <a:t>i,j</a:t>
            </a:r>
            <a:r>
              <a:rPr lang="en-US" dirty="0" smtClean="0">
                <a:ea typeface="Cambria Math" panose="02040503050406030204"/>
                <a:sym typeface="Symbol" panose="05050102010706020507"/>
              </a:rPr>
              <a:t>)</a:t>
            </a:r>
            <a:r>
              <a:rPr lang="en-US" dirty="0" err="1" smtClean="0">
                <a:ea typeface="Cambria Math" panose="02040503050406030204"/>
                <a:sym typeface="Symbol" panose="05050102010706020507"/>
              </a:rPr>
              <a:t>th</a:t>
            </a:r>
            <a:r>
              <a:rPr lang="en-US" dirty="0" smtClean="0"/>
              <a:t> </a:t>
            </a:r>
            <a:r>
              <a:rPr lang="en-US" dirty="0" smtClean="0">
                <a:ea typeface="Cambria Math" panose="02040503050406030204" pitchFamily="18" charset="0"/>
              </a:rPr>
              <a:t>entry</a:t>
            </a:r>
            <a:r>
              <a:rPr lang="en-US" i="1" dirty="0" smtClean="0">
                <a:ea typeface="Cambria Math" panose="02040503050406030204" pitchFamily="18" charset="0"/>
              </a:rPr>
              <a:t> </a:t>
            </a:r>
            <a:r>
              <a:rPr lang="en-US" i="1" dirty="0" err="1" smtClean="0">
                <a:ea typeface="Cambria Math" panose="02040503050406030204"/>
                <a:sym typeface="Symbol" panose="05050102010706020507"/>
              </a:rPr>
              <a:t>a</a:t>
            </a:r>
            <a:r>
              <a:rPr lang="en-US" baseline="-25000" dirty="0" err="1" smtClean="0">
                <a:ea typeface="Cambria Math" panose="02040503050406030204"/>
                <a:sym typeface="Symbol" panose="05050102010706020507"/>
              </a:rPr>
              <a:t>ij</a:t>
            </a:r>
            <a:r>
              <a:rPr lang="en-US" dirty="0" smtClean="0">
                <a:latin typeface="Cambria Math" panose="02040503050406030204"/>
                <a:ea typeface="Cambria Math" panose="02040503050406030204"/>
                <a:sym typeface="Symbol" panose="05050102010706020507"/>
              </a:rPr>
              <a:t> ∧ </a:t>
            </a:r>
            <a:r>
              <a:rPr lang="en-US" i="1" dirty="0" err="1" smtClean="0">
                <a:ea typeface="Cambria Math" panose="02040503050406030204"/>
                <a:sym typeface="Symbol" panose="05050102010706020507"/>
              </a:rPr>
              <a:t>b</a:t>
            </a:r>
            <a:r>
              <a:rPr lang="en-US" baseline="-25000" dirty="0" err="1" smtClean="0">
                <a:ea typeface="Cambria Math" panose="02040503050406030204"/>
                <a:sym typeface="Symbol" panose="05050102010706020507"/>
              </a:rPr>
              <a:t>ij</a:t>
            </a:r>
            <a:r>
              <a:rPr lang="en-US" dirty="0" smtClean="0">
                <a:sym typeface="Symbol" panose="05050102010706020507"/>
              </a:rPr>
              <a:t>.</a:t>
            </a:r>
            <a:r>
              <a:rPr lang="en-US" dirty="0" smtClean="0"/>
              <a:t> </a:t>
            </a:r>
            <a:r>
              <a:rPr lang="en-US" dirty="0" smtClean="0">
                <a:latin typeface="Cambria Math" panose="02040503050406030204"/>
                <a:ea typeface="Cambria Math" panose="02040503050406030204"/>
                <a:sym typeface="Symbol" panose="05050102010706020507"/>
              </a:rPr>
              <a:t> The </a:t>
            </a:r>
            <a:r>
              <a:rPr lang="en-US" i="1" dirty="0" smtClean="0">
                <a:ea typeface="Cambria Math" panose="02040503050406030204"/>
                <a:sym typeface="Symbol" panose="05050102010706020507"/>
              </a:rPr>
              <a:t>meet</a:t>
            </a:r>
            <a:r>
              <a:rPr lang="en-US" dirty="0" smtClean="0">
                <a:ea typeface="Cambria Math" panose="02040503050406030204"/>
                <a:sym typeface="Symbol" panose="05050102010706020507"/>
              </a:rPr>
              <a:t> </a:t>
            </a:r>
            <a:r>
              <a:rPr lang="en-US" dirty="0" smtClean="0">
                <a:latin typeface="Cambria Math" panose="02040503050406030204"/>
                <a:ea typeface="Cambria Math" panose="02040503050406030204"/>
                <a:sym typeface="Symbol" panose="05050102010706020507"/>
              </a:rPr>
              <a:t>of </a:t>
            </a:r>
            <a:r>
              <a:rPr lang="en-US" b="1" dirty="0" smtClean="0">
                <a:ea typeface="Cambria Math" panose="02040503050406030204"/>
                <a:sym typeface="Symbol" panose="05050102010706020507"/>
              </a:rPr>
              <a:t>A </a:t>
            </a:r>
            <a:r>
              <a:rPr lang="en-US" dirty="0" smtClean="0">
                <a:ea typeface="Cambria Math" panose="02040503050406030204"/>
                <a:sym typeface="Symbol" panose="05050102010706020507"/>
              </a:rPr>
              <a:t>and </a:t>
            </a:r>
            <a:r>
              <a:rPr lang="en-US" b="1" dirty="0" smtClean="0">
                <a:ea typeface="Cambria Math" panose="02040503050406030204"/>
                <a:sym typeface="Symbol" panose="05050102010706020507"/>
              </a:rPr>
              <a:t>B </a:t>
            </a:r>
            <a:r>
              <a:rPr lang="en-US" dirty="0" smtClean="0"/>
              <a:t>is denoted       by </a:t>
            </a:r>
            <a:r>
              <a:rPr lang="en-US" b="1" dirty="0" smtClean="0">
                <a:ea typeface="Cambria Math" panose="02040503050406030204"/>
                <a:sym typeface="Symbol" panose="05050102010706020507"/>
              </a:rPr>
              <a:t>A </a:t>
            </a:r>
            <a:r>
              <a:rPr lang="en-US" dirty="0" smtClean="0">
                <a:latin typeface="Cambria Math" panose="02040503050406030204"/>
                <a:ea typeface="Cambria Math" panose="02040503050406030204"/>
                <a:sym typeface="Symbol" panose="05050102010706020507"/>
              </a:rPr>
              <a:t>∧</a:t>
            </a:r>
            <a:r>
              <a:rPr lang="en-US" dirty="0" smtClean="0">
                <a:ea typeface="Cambria Math" panose="02040503050406030204"/>
                <a:sym typeface="Symbol" panose="05050102010706020507"/>
              </a:rPr>
              <a:t> </a:t>
            </a:r>
            <a:r>
              <a:rPr lang="en-US" b="1" dirty="0" smtClean="0">
                <a:ea typeface="Cambria Math" panose="02040503050406030204"/>
                <a:sym typeface="Symbol" panose="05050102010706020507"/>
              </a:rPr>
              <a:t>B</a:t>
            </a:r>
            <a:r>
              <a:rPr lang="en-US" dirty="0" smtClean="0">
                <a:ea typeface="Cambria Math" panose="02040503050406030204"/>
                <a:sym typeface="Symbol" panose="05050102010706020507"/>
              </a:rPr>
              <a: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Joins and Meets of Zero-One Matrices</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join and meet of the zero-one matrices</a:t>
            </a: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7" name="Picture 6" descr="addin_tmp.png"/>
          <p:cNvPicPr>
            <a:picLocks noChangeAspect="1"/>
          </p:cNvPicPr>
          <p:nvPr>
            <p:custDataLst>
              <p:tags r:id="rId1"/>
            </p:custDataLst>
          </p:nvPr>
        </p:nvPicPr>
        <p:blipFill>
          <a:blip r:embed="rId2" cstate="print"/>
          <a:stretch>
            <a:fillRect/>
          </a:stretch>
        </p:blipFill>
        <p:spPr>
          <a:xfrm>
            <a:off x="1828801" y="2895600"/>
            <a:ext cx="2047875" cy="609600"/>
          </a:xfrm>
          <a:prstGeom prst="rect">
            <a:avLst/>
          </a:prstGeom>
        </p:spPr>
      </p:pic>
      <p:pic>
        <p:nvPicPr>
          <p:cNvPr id="10" name="Picture 9" descr="addin_tmp.png"/>
          <p:cNvPicPr>
            <a:picLocks noChangeAspect="1"/>
          </p:cNvPicPr>
          <p:nvPr>
            <p:custDataLst>
              <p:tags r:id="rId3"/>
            </p:custDataLst>
          </p:nvPr>
        </p:nvPicPr>
        <p:blipFill>
          <a:blip r:embed="rId4" cstate="print"/>
          <a:stretch>
            <a:fillRect/>
          </a:stretch>
        </p:blipFill>
        <p:spPr>
          <a:xfrm>
            <a:off x="4419600" y="2895600"/>
            <a:ext cx="2034540" cy="609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Joins and Meets of Zero-One Matrices</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join and meet of the zero-one matrices</a:t>
            </a:r>
            <a:endParaRPr lang="en-US" dirty="0" smtClean="0"/>
          </a:p>
          <a:p>
            <a:pPr>
              <a:buNone/>
            </a:pPr>
            <a:endParaRPr lang="en-US" dirty="0" smtClean="0"/>
          </a:p>
          <a:p>
            <a:pPr>
              <a:buNone/>
            </a:pPr>
            <a:endParaRPr lang="en-US" dirty="0" smtClean="0"/>
          </a:p>
          <a:p>
            <a:pPr>
              <a:buNone/>
            </a:pPr>
            <a:r>
              <a:rPr lang="en-US" dirty="0" smtClean="0"/>
              <a:t>   </a:t>
            </a:r>
            <a:r>
              <a:rPr lang="en-US" b="1" dirty="0" smtClean="0"/>
              <a:t>Solution</a:t>
            </a:r>
            <a:r>
              <a:rPr lang="en-US" dirty="0" smtClean="0"/>
              <a:t>: The join of  </a:t>
            </a:r>
            <a:r>
              <a:rPr lang="en-US" b="1" dirty="0" smtClean="0"/>
              <a:t>A</a:t>
            </a:r>
            <a:r>
              <a:rPr lang="en-US" dirty="0" smtClean="0"/>
              <a:t> and </a:t>
            </a:r>
            <a:r>
              <a:rPr lang="en-US" b="1" dirty="0" smtClean="0"/>
              <a:t>B</a:t>
            </a:r>
            <a:r>
              <a:rPr lang="en-US" dirty="0" smtClean="0"/>
              <a:t> is</a:t>
            </a:r>
            <a:endParaRPr lang="en-US" dirty="0" smtClean="0"/>
          </a:p>
          <a:p>
            <a:pPr>
              <a:buNone/>
            </a:pPr>
            <a:endParaRPr lang="en-US" dirty="0" smtClean="0"/>
          </a:p>
          <a:p>
            <a:pPr>
              <a:buNone/>
            </a:pPr>
            <a:endParaRPr lang="en-US" dirty="0" smtClean="0"/>
          </a:p>
          <a:p>
            <a:pPr>
              <a:buNone/>
            </a:pPr>
            <a:r>
              <a:rPr lang="en-US" dirty="0" smtClean="0"/>
              <a:t>                   The meet of </a:t>
            </a:r>
            <a:r>
              <a:rPr lang="en-US" b="1" dirty="0" smtClean="0"/>
              <a:t>A</a:t>
            </a:r>
            <a:r>
              <a:rPr lang="en-US" dirty="0" smtClean="0"/>
              <a:t> and </a:t>
            </a:r>
            <a:r>
              <a:rPr lang="en-US" b="1" dirty="0" smtClean="0"/>
              <a:t>B</a:t>
            </a:r>
            <a:r>
              <a:rPr lang="en-US" dirty="0" smtClean="0"/>
              <a:t> is</a:t>
            </a:r>
            <a:endParaRPr lang="en-US" dirty="0"/>
          </a:p>
        </p:txBody>
      </p:sp>
      <p:pic>
        <p:nvPicPr>
          <p:cNvPr id="7" name="Picture 6" descr="addin_tmp.png"/>
          <p:cNvPicPr>
            <a:picLocks noChangeAspect="1"/>
          </p:cNvPicPr>
          <p:nvPr>
            <p:custDataLst>
              <p:tags r:id="rId1"/>
            </p:custDataLst>
          </p:nvPr>
        </p:nvPicPr>
        <p:blipFill>
          <a:blip r:embed="rId2" cstate="print"/>
          <a:stretch>
            <a:fillRect/>
          </a:stretch>
        </p:blipFill>
        <p:spPr>
          <a:xfrm>
            <a:off x="1828801" y="2895600"/>
            <a:ext cx="2047875" cy="609600"/>
          </a:xfrm>
          <a:prstGeom prst="rect">
            <a:avLst/>
          </a:prstGeom>
        </p:spPr>
      </p:pic>
      <p:pic>
        <p:nvPicPr>
          <p:cNvPr id="10" name="Picture 9" descr="addin_tmp.png"/>
          <p:cNvPicPr>
            <a:picLocks noChangeAspect="1"/>
          </p:cNvPicPr>
          <p:nvPr>
            <p:custDataLst>
              <p:tags r:id="rId3"/>
            </p:custDataLst>
          </p:nvPr>
        </p:nvPicPr>
        <p:blipFill>
          <a:blip r:embed="rId4" cstate="print"/>
          <a:stretch>
            <a:fillRect/>
          </a:stretch>
        </p:blipFill>
        <p:spPr>
          <a:xfrm>
            <a:off x="4419600" y="2895600"/>
            <a:ext cx="2034540" cy="609600"/>
          </a:xfrm>
          <a:prstGeom prst="rect">
            <a:avLst/>
          </a:prstGeom>
        </p:spPr>
      </p:pic>
      <p:pic>
        <p:nvPicPr>
          <p:cNvPr id="13" name="Picture 12" descr="addin_tmp.png"/>
          <p:cNvPicPr>
            <a:picLocks noChangeAspect="1"/>
          </p:cNvPicPr>
          <p:nvPr>
            <p:custDataLst>
              <p:tags r:id="rId5"/>
            </p:custDataLst>
          </p:nvPr>
        </p:nvPicPr>
        <p:blipFill>
          <a:blip r:embed="rId6" cstate="print"/>
          <a:stretch>
            <a:fillRect/>
          </a:stretch>
        </p:blipFill>
        <p:spPr>
          <a:xfrm>
            <a:off x="2438400" y="4419600"/>
            <a:ext cx="5501640" cy="609600"/>
          </a:xfrm>
          <a:prstGeom prst="rect">
            <a:avLst/>
          </a:prstGeom>
        </p:spPr>
      </p:pic>
      <p:pic>
        <p:nvPicPr>
          <p:cNvPr id="15" name="Picture 14" descr="addin_tmp.png"/>
          <p:cNvPicPr>
            <a:picLocks noChangeAspect="1"/>
          </p:cNvPicPr>
          <p:nvPr>
            <p:custDataLst>
              <p:tags r:id="rId7"/>
            </p:custDataLst>
          </p:nvPr>
        </p:nvPicPr>
        <p:blipFill>
          <a:blip r:embed="rId8" cstate="print"/>
          <a:stretch>
            <a:fillRect/>
          </a:stretch>
        </p:blipFill>
        <p:spPr>
          <a:xfrm>
            <a:off x="2514600" y="5715000"/>
            <a:ext cx="5501640" cy="6096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smtClean="0"/>
              <a:t>Matrices for combinations of relations</a:t>
            </a:r>
            <a:endParaRPr lang="en-CA" dirty="0"/>
          </a:p>
        </p:txBody>
      </p:sp>
      <p:sp>
        <p:nvSpPr>
          <p:cNvPr id="3" name="Content Placeholder 2"/>
          <p:cNvSpPr>
            <a:spLocks noGrp="1"/>
          </p:cNvSpPr>
          <p:nvPr>
            <p:ph idx="1"/>
          </p:nvPr>
        </p:nvSpPr>
        <p:spPr/>
        <p:txBody>
          <a:bodyPr/>
          <a:lstStyle/>
          <a:p>
            <a:r>
              <a:rPr lang="en-CA" dirty="0" smtClean="0"/>
              <a:t>The matrix of the </a:t>
            </a:r>
            <a:r>
              <a:rPr lang="en-CA" dirty="0" smtClean="0">
                <a:solidFill>
                  <a:schemeClr val="accent1"/>
                </a:solidFill>
              </a:rPr>
              <a:t>union</a:t>
            </a:r>
            <a:r>
              <a:rPr lang="en-CA" dirty="0" smtClean="0"/>
              <a:t> of two relations is the </a:t>
            </a:r>
            <a:r>
              <a:rPr lang="en-CA" dirty="0" smtClean="0">
                <a:solidFill>
                  <a:srgbClr val="FF0000"/>
                </a:solidFill>
              </a:rPr>
              <a:t>join</a:t>
            </a:r>
            <a:r>
              <a:rPr lang="en-CA" dirty="0" smtClean="0"/>
              <a:t> (Boolean OR) between the  matrices of the component relations</a:t>
            </a:r>
            <a:endParaRPr lang="en-CA" dirty="0" smtClean="0"/>
          </a:p>
          <a:p>
            <a:r>
              <a:rPr lang="en-CA" dirty="0" smtClean="0"/>
              <a:t>The matrix of the </a:t>
            </a:r>
            <a:r>
              <a:rPr lang="en-CA" dirty="0" smtClean="0">
                <a:solidFill>
                  <a:schemeClr val="accent1"/>
                </a:solidFill>
              </a:rPr>
              <a:t>intersection</a:t>
            </a:r>
            <a:r>
              <a:rPr lang="en-CA" dirty="0" smtClean="0"/>
              <a:t> of two relations if the  </a:t>
            </a:r>
            <a:r>
              <a:rPr lang="en-CA" dirty="0" smtClean="0">
                <a:solidFill>
                  <a:srgbClr val="FF0000"/>
                </a:solidFill>
              </a:rPr>
              <a:t>meet </a:t>
            </a:r>
            <a:r>
              <a:rPr lang="en-CA" dirty="0" smtClean="0"/>
              <a:t>(Boolean AND) between the matrices of the component relations</a:t>
            </a:r>
            <a:endParaRPr lang="en-CA" dirty="0" smtClean="0"/>
          </a:p>
          <a:p>
            <a:r>
              <a:rPr lang="en-CA" dirty="0" smtClean="0"/>
              <a:t>The matrix of the </a:t>
            </a:r>
            <a:r>
              <a:rPr lang="en-CA" dirty="0" smtClean="0">
                <a:solidFill>
                  <a:schemeClr val="accent1"/>
                </a:solidFill>
              </a:rPr>
              <a:t>composite relation </a:t>
            </a:r>
            <a:r>
              <a:rPr lang="en-US" dirty="0" smtClean="0">
                <a:solidFill>
                  <a:schemeClr val="accent1"/>
                </a:solidFill>
              </a:rPr>
              <a:t>(</a:t>
            </a:r>
            <a:r>
              <a:rPr lang="en-US" i="1" dirty="0" smtClean="0">
                <a:solidFill>
                  <a:schemeClr val="accent1"/>
                </a:solidFill>
              </a:rPr>
              <a:t>R</a:t>
            </a:r>
            <a:r>
              <a:rPr lang="en-US" b="1" dirty="0" smtClean="0">
                <a:solidFill>
                  <a:schemeClr val="accent1"/>
                </a:solidFill>
                <a:latin typeface="Cambria Math" panose="02040503050406030204"/>
                <a:ea typeface="Cambria Math" panose="02040503050406030204"/>
              </a:rPr>
              <a:t>∘</a:t>
            </a:r>
            <a:r>
              <a:rPr lang="en-US" dirty="0" smtClean="0">
                <a:solidFill>
                  <a:schemeClr val="accent1"/>
                </a:solidFill>
              </a:rPr>
              <a:t> </a:t>
            </a:r>
            <a:r>
              <a:rPr lang="en-US" i="1" dirty="0" smtClean="0">
                <a:solidFill>
                  <a:schemeClr val="accent1"/>
                </a:solidFill>
              </a:rPr>
              <a:t>R)  </a:t>
            </a:r>
            <a:r>
              <a:rPr lang="en-US" dirty="0" smtClean="0"/>
              <a:t>is the </a:t>
            </a:r>
            <a:r>
              <a:rPr lang="en-US" dirty="0" smtClean="0">
                <a:solidFill>
                  <a:srgbClr val="FF0000"/>
                </a:solidFill>
              </a:rPr>
              <a:t>Boolean Product </a:t>
            </a:r>
            <a:r>
              <a:rPr lang="en-US" dirty="0" smtClean="0"/>
              <a:t>between the matrix representing </a:t>
            </a:r>
            <a:r>
              <a:rPr lang="en-US" i="1" dirty="0" smtClean="0"/>
              <a:t>R </a:t>
            </a:r>
            <a:r>
              <a:rPr lang="en-US" dirty="0" smtClean="0"/>
              <a:t>and itself.</a:t>
            </a:r>
            <a:endParaRPr lang="en-CA"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Recall Matrix Multiplication </a:t>
            </a:r>
            <a:endParaRPr lang="en-US" dirty="0"/>
          </a:p>
        </p:txBody>
      </p:sp>
      <p:sp>
        <p:nvSpPr>
          <p:cNvPr id="3" name="Content Placeholder 2"/>
          <p:cNvSpPr>
            <a:spLocks noGrp="1"/>
          </p:cNvSpPr>
          <p:nvPr>
            <p:ph idx="1"/>
          </p:nvPr>
        </p:nvSpPr>
        <p:spPr/>
        <p:txBody>
          <a:bodyPr/>
          <a:lstStyle/>
          <a:p>
            <a:r>
              <a:rPr lang="en-US" dirty="0" smtClean="0"/>
              <a:t>The </a:t>
            </a:r>
            <a:r>
              <a:rPr lang="en-US" dirty="0" smtClean="0">
                <a:solidFill>
                  <a:srgbClr val="FF0000"/>
                </a:solidFill>
              </a:rPr>
              <a:t>product</a:t>
            </a:r>
            <a:r>
              <a:rPr lang="en-US" dirty="0" smtClean="0"/>
              <a:t> of an </a:t>
            </a:r>
            <a:r>
              <a:rPr lang="en-US" i="1" dirty="0" smtClean="0"/>
              <a:t>(</a:t>
            </a:r>
            <a:r>
              <a:rPr lang="en-US" i="1" dirty="0" err="1" smtClean="0"/>
              <a:t>mxk</a:t>
            </a:r>
            <a:r>
              <a:rPr lang="en-US" i="1" dirty="0" smtClean="0"/>
              <a:t>) </a:t>
            </a:r>
            <a:r>
              <a:rPr lang="en-US" dirty="0" smtClean="0"/>
              <a:t>matrix </a:t>
            </a:r>
            <a:r>
              <a:rPr lang="en-US" sz="2800" b="1" dirty="0" smtClean="0"/>
              <a:t>A</a:t>
            </a:r>
            <a:r>
              <a:rPr lang="en-US" sz="2800" dirty="0" smtClean="0"/>
              <a:t> = [</a:t>
            </a:r>
            <a:r>
              <a:rPr lang="en-US" sz="2800" dirty="0" err="1" smtClean="0">
                <a:latin typeface="Cambria Math" panose="02040503050406030204" pitchFamily="18" charset="0"/>
                <a:ea typeface="Cambria Math" panose="02040503050406030204" pitchFamily="18" charset="0"/>
              </a:rPr>
              <a:t>a</a:t>
            </a:r>
            <a:r>
              <a:rPr lang="en-US" sz="2800" i="1" baseline="-25000" dirty="0" err="1" smtClean="0">
                <a:ea typeface="Cambria Math" panose="02040503050406030204" pitchFamily="18" charset="0"/>
              </a:rPr>
              <a:t>is</a:t>
            </a:r>
            <a:r>
              <a:rPr lang="en-US" sz="2800" dirty="0" smtClean="0">
                <a:latin typeface="Cambria Math" panose="02040503050406030204" pitchFamily="18" charset="0"/>
                <a:ea typeface="Cambria Math" panose="02040503050406030204" pitchFamily="18" charset="0"/>
              </a:rPr>
              <a:t>], and  </a:t>
            </a:r>
            <a:endParaRPr lang="en-US" sz="2800" dirty="0" smtClean="0">
              <a:latin typeface="Cambria Math" panose="02040503050406030204" pitchFamily="18" charset="0"/>
              <a:ea typeface="Cambria Math" panose="02040503050406030204" pitchFamily="18" charset="0"/>
            </a:endParaRPr>
          </a:p>
          <a:p>
            <a:pPr>
              <a:buNone/>
            </a:pPr>
            <a:r>
              <a:rPr lang="en-US" sz="2800" dirty="0" smtClean="0">
                <a:latin typeface="Cambria Math" panose="02040503050406030204" pitchFamily="18" charset="0"/>
                <a:ea typeface="Cambria Math" panose="02040503050406030204" pitchFamily="18" charset="0"/>
              </a:rPr>
              <a:t>                                 a (</a:t>
            </a:r>
            <a:r>
              <a:rPr lang="en-US" sz="2800" i="1" dirty="0" smtClean="0">
                <a:latin typeface="Cambria Math" panose="02040503050406030204" pitchFamily="18" charset="0"/>
                <a:ea typeface="Cambria Math" panose="02040503050406030204" pitchFamily="18" charset="0"/>
              </a:rPr>
              <a:t>k x</a:t>
            </a:r>
            <a:r>
              <a:rPr lang="en-US" sz="2800" dirty="0" smtClean="0">
                <a:latin typeface="Cambria Math" panose="02040503050406030204" pitchFamily="18" charset="0"/>
                <a:ea typeface="Cambria Math" panose="02040503050406030204" pitchFamily="18" charset="0"/>
              </a:rPr>
              <a:t> </a:t>
            </a:r>
            <a:r>
              <a:rPr lang="en-US" sz="2800" i="1" dirty="0" smtClean="0">
                <a:latin typeface="Cambria Math" panose="02040503050406030204" pitchFamily="18" charset="0"/>
                <a:ea typeface="Cambria Math" panose="02040503050406030204" pitchFamily="18" charset="0"/>
              </a:rPr>
              <a:t>n) </a:t>
            </a:r>
            <a:r>
              <a:rPr lang="en-US" sz="2800" dirty="0" smtClean="0">
                <a:latin typeface="Cambria Math" panose="02040503050406030204" pitchFamily="18" charset="0"/>
                <a:ea typeface="Cambria Math" panose="02040503050406030204" pitchFamily="18" charset="0"/>
              </a:rPr>
              <a:t>matrix </a:t>
            </a:r>
            <a:r>
              <a:rPr lang="en-US" sz="2800" b="1" dirty="0" smtClean="0"/>
              <a:t>B</a:t>
            </a:r>
            <a:r>
              <a:rPr lang="en-US" sz="2800" dirty="0" smtClean="0"/>
              <a:t> = [</a:t>
            </a:r>
            <a:r>
              <a:rPr lang="en-US" sz="2800" dirty="0" err="1" smtClean="0">
                <a:latin typeface="Cambria Math" panose="02040503050406030204" pitchFamily="18" charset="0"/>
                <a:ea typeface="Cambria Math" panose="02040503050406030204" pitchFamily="18" charset="0"/>
              </a:rPr>
              <a:t>b</a:t>
            </a:r>
            <a:r>
              <a:rPr lang="en-US" sz="2800" i="1" baseline="-25000" dirty="0" err="1" smtClean="0">
                <a:ea typeface="Cambria Math" panose="02040503050406030204" pitchFamily="18" charset="0"/>
              </a:rPr>
              <a:t>sj</a:t>
            </a:r>
            <a:r>
              <a:rPr lang="en-US" sz="2800" dirty="0" smtClean="0">
                <a:latin typeface="Cambria Math" panose="02040503050406030204" pitchFamily="18" charset="0"/>
                <a:ea typeface="Cambria Math" panose="02040503050406030204" pitchFamily="18" charset="0"/>
              </a:rPr>
              <a:t>]  is</a:t>
            </a:r>
            <a:endParaRPr lang="en-US" dirty="0"/>
          </a:p>
        </p:txBody>
      </p:sp>
      <p:pic>
        <p:nvPicPr>
          <p:cNvPr id="7" name="Picture 6" descr="addin_tmp.png"/>
          <p:cNvPicPr>
            <a:picLocks noChangeAspect="1"/>
          </p:cNvPicPr>
          <p:nvPr>
            <p:custDataLst>
              <p:tags r:id="rId1"/>
            </p:custDataLst>
          </p:nvPr>
        </p:nvPicPr>
        <p:blipFill>
          <a:blip r:embed="rId2" cstate="print"/>
          <a:stretch>
            <a:fillRect/>
          </a:stretch>
        </p:blipFill>
        <p:spPr>
          <a:xfrm>
            <a:off x="914400" y="2971800"/>
            <a:ext cx="2658904" cy="1823085"/>
          </a:xfrm>
          <a:prstGeom prst="rect">
            <a:avLst/>
          </a:prstGeom>
        </p:spPr>
      </p:pic>
      <p:pic>
        <p:nvPicPr>
          <p:cNvPr id="9" name="Picture 8" descr="addin_tmp.png"/>
          <p:cNvPicPr>
            <a:picLocks noChangeAspect="1"/>
          </p:cNvPicPr>
          <p:nvPr>
            <p:custDataLst>
              <p:tags r:id="rId3"/>
            </p:custDataLst>
          </p:nvPr>
        </p:nvPicPr>
        <p:blipFill>
          <a:blip r:embed="rId4" cstate="print"/>
          <a:stretch>
            <a:fillRect/>
          </a:stretch>
        </p:blipFill>
        <p:spPr>
          <a:xfrm>
            <a:off x="4191000" y="3124200"/>
            <a:ext cx="3307556" cy="1140143"/>
          </a:xfrm>
          <a:prstGeom prst="rect">
            <a:avLst/>
          </a:prstGeom>
        </p:spPr>
      </p:pic>
      <p:pic>
        <p:nvPicPr>
          <p:cNvPr id="10" name="Picture 9" descr="addin_tmp.png"/>
          <p:cNvPicPr>
            <a:picLocks noChangeAspect="1"/>
          </p:cNvPicPr>
          <p:nvPr>
            <p:custDataLst>
              <p:tags r:id="rId5"/>
            </p:custDataLst>
          </p:nvPr>
        </p:nvPicPr>
        <p:blipFill>
          <a:blip r:embed="rId6" cstate="print"/>
          <a:stretch>
            <a:fillRect/>
          </a:stretch>
        </p:blipFill>
        <p:spPr>
          <a:xfrm>
            <a:off x="3886200" y="4572000"/>
            <a:ext cx="2768918" cy="1367314"/>
          </a:xfrm>
          <a:prstGeom prst="rect">
            <a:avLst/>
          </a:prstGeom>
        </p:spPr>
      </p:pic>
      <p:pic>
        <p:nvPicPr>
          <p:cNvPr id="8" name="Picture 7" descr="addin_tmp.png"/>
          <p:cNvPicPr>
            <a:picLocks noChangeAspect="1"/>
          </p:cNvPicPr>
          <p:nvPr>
            <p:custDataLst>
              <p:tags r:id="rId7"/>
            </p:custDataLst>
          </p:nvPr>
        </p:nvPicPr>
        <p:blipFill>
          <a:blip r:embed="rId8" cstate="print"/>
          <a:stretch>
            <a:fillRect/>
          </a:stretch>
        </p:blipFill>
        <p:spPr>
          <a:xfrm>
            <a:off x="1295400" y="6248400"/>
            <a:ext cx="3737610" cy="25146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Boolean Product of Zero-One Matrices</a:t>
            </a:r>
            <a:endParaRPr lang="en-US" sz="4000"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Let </a:t>
            </a:r>
            <a:r>
              <a:rPr lang="en-US" sz="2800" b="1" dirty="0" smtClean="0"/>
              <a:t>A</a:t>
            </a:r>
            <a:r>
              <a:rPr lang="en-US" sz="2800" dirty="0" smtClean="0"/>
              <a:t> = [</a:t>
            </a:r>
            <a:r>
              <a:rPr lang="en-US" sz="2800" i="1" dirty="0" err="1" smtClean="0">
                <a:ea typeface="Cambria Math" panose="02040503050406030204" pitchFamily="18" charset="0"/>
              </a:rPr>
              <a:t>a</a:t>
            </a:r>
            <a:r>
              <a:rPr lang="en-US" sz="2800" i="1" baseline="-25000" dirty="0" err="1" smtClean="0">
                <a:ea typeface="Cambria Math" panose="02040503050406030204" pitchFamily="18" charset="0"/>
              </a:rPr>
              <a:t>is</a:t>
            </a:r>
            <a:r>
              <a:rPr lang="en-US" sz="2800" dirty="0" smtClean="0">
                <a:latin typeface="Cambria Math" panose="02040503050406030204" pitchFamily="18" charset="0"/>
                <a:ea typeface="Cambria Math" panose="02040503050406030204" pitchFamily="18" charset="0"/>
              </a:rPr>
              <a:t>]  be an </a:t>
            </a:r>
            <a:r>
              <a:rPr lang="en-US" sz="2800" i="1" dirty="0" smtClean="0">
                <a:ea typeface="Cambria Math" panose="02040503050406030204" pitchFamily="18" charset="0"/>
              </a:rPr>
              <a:t>m</a:t>
            </a:r>
            <a:r>
              <a:rPr lang="en-US" sz="2800" i="1"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sym typeface="Symbol" panose="05050102010706020507"/>
              </a:rPr>
              <a:t>  </a:t>
            </a:r>
            <a:r>
              <a:rPr lang="en-US" sz="2800" i="1" dirty="0" smtClean="0">
                <a:latin typeface="Cambria Math" panose="02040503050406030204" pitchFamily="18" charset="0"/>
                <a:ea typeface="Cambria Math" panose="02040503050406030204" pitchFamily="18" charset="0"/>
                <a:sym typeface="Symbol" panose="05050102010706020507"/>
              </a:rPr>
              <a:t> </a:t>
            </a:r>
            <a:r>
              <a:rPr lang="en-US" sz="2800" i="1" dirty="0" smtClean="0">
                <a:ea typeface="Cambria Math" panose="02040503050406030204" pitchFamily="18" charset="0"/>
                <a:sym typeface="Symbol" panose="05050102010706020507"/>
              </a:rPr>
              <a:t>k</a:t>
            </a:r>
            <a:r>
              <a:rPr lang="en-US" sz="2800" dirty="0" smtClean="0">
                <a:latin typeface="Cambria Math" panose="02040503050406030204"/>
                <a:ea typeface="Cambria Math" panose="02040503050406030204"/>
                <a:sym typeface="Symbol" panose="05050102010706020507"/>
              </a:rPr>
              <a:t> zero-one matrix </a:t>
            </a:r>
            <a:r>
              <a:rPr lang="en-US" sz="2800" dirty="0" smtClean="0">
                <a:latin typeface="Cambria Math" panose="02040503050406030204" pitchFamily="18" charset="0"/>
                <a:ea typeface="Cambria Math" panose="02040503050406030204" pitchFamily="18" charset="0"/>
              </a:rPr>
              <a:t>and </a:t>
            </a:r>
            <a:r>
              <a:rPr lang="en-US" sz="2800" b="1" dirty="0" smtClean="0"/>
              <a:t>B</a:t>
            </a:r>
            <a:r>
              <a:rPr lang="en-US" sz="2800" dirty="0" smtClean="0"/>
              <a:t> = [</a:t>
            </a:r>
            <a:r>
              <a:rPr lang="en-US" sz="2800" i="1" dirty="0" err="1" smtClean="0">
                <a:ea typeface="Cambria Math" panose="02040503050406030204" pitchFamily="18" charset="0"/>
              </a:rPr>
              <a:t>b</a:t>
            </a:r>
            <a:r>
              <a:rPr lang="en-US" sz="2800" i="1" baseline="-25000" dirty="0" err="1" smtClean="0">
                <a:ea typeface="Cambria Math" panose="02040503050406030204" pitchFamily="18" charset="0"/>
              </a:rPr>
              <a:t>sj</a:t>
            </a:r>
            <a:r>
              <a:rPr lang="en-US" sz="2800" dirty="0" smtClean="0">
                <a:latin typeface="Cambria Math" panose="02040503050406030204" pitchFamily="18" charset="0"/>
                <a:ea typeface="Cambria Math" panose="02040503050406030204" pitchFamily="18" charset="0"/>
              </a:rPr>
              <a:t>] be a </a:t>
            </a:r>
            <a:r>
              <a:rPr lang="en-US" i="1" dirty="0" smtClean="0">
                <a:ea typeface="Cambria Math" panose="02040503050406030204" pitchFamily="18" charset="0"/>
              </a:rPr>
              <a:t>k</a:t>
            </a:r>
            <a:r>
              <a:rPr lang="en-US" i="1"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sym typeface="Symbol" panose="05050102010706020507"/>
              </a:rPr>
              <a:t>  </a:t>
            </a:r>
            <a:r>
              <a:rPr lang="en-US" i="1" dirty="0" smtClean="0">
                <a:latin typeface="Cambria Math" panose="02040503050406030204" pitchFamily="18" charset="0"/>
                <a:ea typeface="Cambria Math" panose="02040503050406030204" pitchFamily="18" charset="0"/>
                <a:sym typeface="Symbol" panose="05050102010706020507"/>
              </a:rPr>
              <a:t> </a:t>
            </a:r>
            <a:r>
              <a:rPr lang="en-US" i="1" dirty="0" smtClean="0">
                <a:ea typeface="Cambria Math" panose="02040503050406030204" pitchFamily="18" charset="0"/>
                <a:sym typeface="Symbol" panose="05050102010706020507"/>
              </a:rPr>
              <a:t>n</a:t>
            </a:r>
            <a:r>
              <a:rPr lang="en-US" dirty="0" smtClean="0">
                <a:latin typeface="Cambria Math" panose="02040503050406030204"/>
                <a:ea typeface="Cambria Math" panose="02040503050406030204"/>
                <a:sym typeface="Symbol" panose="05050102010706020507"/>
              </a:rPr>
              <a:t> zero-one matrix. The </a:t>
            </a:r>
            <a:r>
              <a:rPr lang="en-US" i="1" dirty="0" smtClean="0">
                <a:solidFill>
                  <a:srgbClr val="FF0000"/>
                </a:solidFill>
                <a:ea typeface="Cambria Math" panose="02040503050406030204"/>
                <a:sym typeface="Symbol" panose="05050102010706020507"/>
              </a:rPr>
              <a:t>Boolean product</a:t>
            </a:r>
            <a:r>
              <a:rPr lang="en-US" dirty="0" smtClean="0">
                <a:solidFill>
                  <a:srgbClr val="FF0000"/>
                </a:solidFill>
                <a:ea typeface="Cambria Math" panose="02040503050406030204"/>
                <a:sym typeface="Symbol" panose="05050102010706020507"/>
              </a:rPr>
              <a:t> </a:t>
            </a:r>
            <a:r>
              <a:rPr lang="en-US" dirty="0" smtClean="0">
                <a:latin typeface="Cambria Math" panose="02040503050406030204"/>
                <a:ea typeface="Cambria Math" panose="02040503050406030204"/>
                <a:sym typeface="Symbol" panose="05050102010706020507"/>
              </a:rPr>
              <a:t>of </a:t>
            </a:r>
            <a:r>
              <a:rPr lang="en-US" b="1" dirty="0" smtClean="0">
                <a:ea typeface="Cambria Math" panose="02040503050406030204"/>
                <a:sym typeface="Symbol" panose="05050102010706020507"/>
              </a:rPr>
              <a:t>A </a:t>
            </a:r>
            <a:r>
              <a:rPr lang="en-US" dirty="0" smtClean="0">
                <a:ea typeface="Cambria Math" panose="02040503050406030204"/>
                <a:sym typeface="Symbol" panose="05050102010706020507"/>
              </a:rPr>
              <a:t>and </a:t>
            </a:r>
            <a:r>
              <a:rPr lang="en-US" b="1" dirty="0" smtClean="0">
                <a:ea typeface="Cambria Math" panose="02040503050406030204"/>
                <a:sym typeface="Symbol" panose="05050102010706020507"/>
              </a:rPr>
              <a:t>B</a:t>
            </a:r>
            <a:r>
              <a:rPr lang="en-US" dirty="0" smtClean="0">
                <a:ea typeface="Cambria Math" panose="02040503050406030204"/>
                <a:sym typeface="Symbol" panose="05050102010706020507"/>
              </a:rPr>
              <a:t>,</a:t>
            </a:r>
            <a:r>
              <a:rPr lang="en-US" b="1" dirty="0" smtClean="0">
                <a:ea typeface="Cambria Math" panose="02040503050406030204"/>
                <a:sym typeface="Symbol" panose="05050102010706020507"/>
              </a:rPr>
              <a:t> </a:t>
            </a:r>
            <a:r>
              <a:rPr lang="en-US" dirty="0" smtClean="0"/>
              <a:t>denoted by </a:t>
            </a:r>
            <a:r>
              <a:rPr lang="en-US" b="1" dirty="0" smtClean="0">
                <a:ea typeface="Cambria Math" panose="02040503050406030204"/>
                <a:sym typeface="Symbol" panose="05050102010706020507"/>
              </a:rPr>
              <a:t>A </a:t>
            </a:r>
            <a:r>
              <a:rPr lang="en-US" dirty="0" smtClean="0">
                <a:latin typeface="Cambria Math" panose="02040503050406030204"/>
                <a:ea typeface="Cambria Math" panose="02040503050406030204"/>
                <a:sym typeface="Symbol" panose="05050102010706020507"/>
              </a:rPr>
              <a:t>⊙</a:t>
            </a:r>
            <a:r>
              <a:rPr lang="en-US" dirty="0" smtClean="0">
                <a:ea typeface="Cambria Math" panose="02040503050406030204"/>
                <a:sym typeface="Symbol" panose="05050102010706020507"/>
              </a:rPr>
              <a:t> </a:t>
            </a:r>
            <a:r>
              <a:rPr lang="en-US" b="1" dirty="0" smtClean="0">
                <a:ea typeface="Cambria Math" panose="02040503050406030204"/>
                <a:sym typeface="Symbol" panose="05050102010706020507"/>
              </a:rPr>
              <a:t>B</a:t>
            </a:r>
            <a:r>
              <a:rPr lang="en-US" dirty="0" smtClean="0">
                <a:ea typeface="Cambria Math" panose="02040503050406030204"/>
                <a:sym typeface="Symbol" panose="05050102010706020507"/>
              </a:rPr>
              <a:t>, is the </a:t>
            </a:r>
            <a:r>
              <a:rPr lang="en-US" i="1" dirty="0" smtClean="0">
                <a:ea typeface="Cambria Math" panose="02040503050406030204" pitchFamily="18" charset="0"/>
              </a:rPr>
              <a:t>m</a:t>
            </a:r>
            <a:r>
              <a:rPr lang="en-US" i="1"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sym typeface="Symbol" panose="05050102010706020507"/>
              </a:rPr>
              <a:t>  </a:t>
            </a:r>
            <a:r>
              <a:rPr lang="en-US" i="1" dirty="0" smtClean="0">
                <a:latin typeface="Cambria Math" panose="02040503050406030204" pitchFamily="18" charset="0"/>
                <a:ea typeface="Cambria Math" panose="02040503050406030204" pitchFamily="18" charset="0"/>
                <a:sym typeface="Symbol" panose="05050102010706020507"/>
              </a:rPr>
              <a:t> </a:t>
            </a:r>
            <a:r>
              <a:rPr lang="en-US" i="1" dirty="0" smtClean="0">
                <a:ea typeface="Cambria Math" panose="02040503050406030204" pitchFamily="18" charset="0"/>
                <a:sym typeface="Symbol" panose="05050102010706020507"/>
              </a:rPr>
              <a:t>n</a:t>
            </a:r>
            <a:r>
              <a:rPr lang="en-US" dirty="0" smtClean="0">
                <a:latin typeface="Cambria Math" panose="02040503050406030204"/>
                <a:ea typeface="Cambria Math" panose="02040503050406030204"/>
                <a:sym typeface="Symbol" panose="05050102010706020507"/>
              </a:rPr>
              <a:t> </a:t>
            </a:r>
            <a:r>
              <a:rPr lang="en-US" dirty="0" smtClean="0">
                <a:ea typeface="Cambria Math" panose="02040503050406030204"/>
                <a:sym typeface="Symbol" panose="05050102010706020507"/>
              </a:rPr>
              <a:t>zero-one matrix with the (</a:t>
            </a:r>
            <a:r>
              <a:rPr lang="en-US" i="1" dirty="0" err="1" smtClean="0">
                <a:ea typeface="Cambria Math" panose="02040503050406030204"/>
                <a:sym typeface="Symbol" panose="05050102010706020507"/>
              </a:rPr>
              <a:t>i,j</a:t>
            </a:r>
            <a:r>
              <a:rPr lang="en-US" dirty="0" smtClean="0">
                <a:ea typeface="Cambria Math" panose="02040503050406030204"/>
                <a:sym typeface="Symbol" panose="05050102010706020507"/>
              </a:rPr>
              <a:t>)</a:t>
            </a:r>
            <a:r>
              <a:rPr lang="en-US" dirty="0" err="1" smtClean="0">
                <a:ea typeface="Cambria Math" panose="02040503050406030204"/>
                <a:sym typeface="Symbol" panose="05050102010706020507"/>
              </a:rPr>
              <a:t>th</a:t>
            </a:r>
            <a:r>
              <a:rPr lang="en-US" dirty="0" smtClean="0">
                <a:ea typeface="Cambria Math" panose="02040503050406030204"/>
                <a:sym typeface="Symbol" panose="05050102010706020507"/>
              </a:rPr>
              <a:t> entry defined as</a:t>
            </a:r>
            <a:endParaRPr lang="en-US" dirty="0" smtClean="0">
              <a:latin typeface="Cambria Math" panose="02040503050406030204"/>
              <a:ea typeface="Cambria Math" panose="02040503050406030204"/>
              <a:sym typeface="Symbol" panose="05050102010706020507"/>
            </a:endParaRPr>
          </a:p>
          <a:p>
            <a:pPr lvl="1">
              <a:buNone/>
            </a:pPr>
            <a:r>
              <a:rPr lang="en-US" dirty="0" smtClean="0">
                <a:solidFill>
                  <a:srgbClr val="FF0000"/>
                </a:solidFill>
                <a:latin typeface="Cambria Math" panose="02040503050406030204"/>
                <a:ea typeface="Cambria Math" panose="02040503050406030204"/>
                <a:sym typeface="Symbol" panose="05050102010706020507"/>
              </a:rPr>
              <a:t>           </a:t>
            </a:r>
            <a:r>
              <a:rPr lang="en-US" i="1" dirty="0" err="1" smtClean="0">
                <a:solidFill>
                  <a:srgbClr val="FF0000"/>
                </a:solidFill>
                <a:ea typeface="Cambria Math" panose="02040503050406030204"/>
                <a:sym typeface="Symbol" panose="05050102010706020507"/>
              </a:rPr>
              <a:t>c</a:t>
            </a:r>
            <a:r>
              <a:rPr lang="en-US" i="1" baseline="-25000" dirty="0" err="1" smtClean="0">
                <a:solidFill>
                  <a:srgbClr val="FF0000"/>
                </a:solidFill>
                <a:ea typeface="Cambria Math" panose="02040503050406030204"/>
                <a:sym typeface="Symbol" panose="05050102010706020507"/>
              </a:rPr>
              <a:t>ij</a:t>
            </a:r>
            <a:r>
              <a:rPr lang="en-US" baseline="-25000" dirty="0" smtClean="0">
                <a:solidFill>
                  <a:srgbClr val="FF0000"/>
                </a:solidFill>
                <a:ea typeface="Cambria Math" panose="02040503050406030204"/>
                <a:sym typeface="Symbol" panose="05050102010706020507"/>
              </a:rPr>
              <a:t> </a:t>
            </a:r>
            <a:r>
              <a:rPr lang="en-US" dirty="0" smtClean="0">
                <a:solidFill>
                  <a:srgbClr val="FF0000"/>
                </a:solidFill>
                <a:ea typeface="Cambria Math" panose="02040503050406030204"/>
                <a:sym typeface="Symbol" panose="05050102010706020507"/>
              </a:rPr>
              <a:t>= (</a:t>
            </a:r>
            <a:r>
              <a:rPr lang="en-US" i="1" dirty="0" smtClean="0">
                <a:solidFill>
                  <a:srgbClr val="FF0000"/>
                </a:solidFill>
                <a:ea typeface="Cambria Math" panose="02040503050406030204"/>
                <a:sym typeface="Symbol" panose="05050102010706020507"/>
              </a:rPr>
              <a:t>a</a:t>
            </a:r>
            <a:r>
              <a:rPr lang="en-US" i="1" baseline="-25000" dirty="0" smtClean="0">
                <a:solidFill>
                  <a:srgbClr val="FF0000"/>
                </a:solidFill>
                <a:ea typeface="Cambria Math" panose="02040503050406030204"/>
                <a:sym typeface="Symbol" panose="05050102010706020507"/>
              </a:rPr>
              <a:t>i</a:t>
            </a:r>
            <a:r>
              <a:rPr lang="en-US" baseline="-25000" dirty="0" smtClean="0">
                <a:solidFill>
                  <a:srgbClr val="FF0000"/>
                </a:solidFill>
                <a:ea typeface="Cambria Math" panose="02040503050406030204"/>
                <a:sym typeface="Symbol" panose="05050102010706020507"/>
              </a:rPr>
              <a:t>1</a:t>
            </a:r>
            <a:r>
              <a:rPr lang="en-US" dirty="0" smtClean="0">
                <a:solidFill>
                  <a:srgbClr val="FF0000"/>
                </a:solidFill>
                <a:latin typeface="Cambria Math" panose="02040503050406030204"/>
                <a:ea typeface="Cambria Math" panose="02040503050406030204"/>
                <a:sym typeface="Symbol" panose="05050102010706020507"/>
              </a:rPr>
              <a:t> ∧ </a:t>
            </a:r>
            <a:r>
              <a:rPr lang="en-US" i="1" dirty="0" smtClean="0">
                <a:solidFill>
                  <a:srgbClr val="FF0000"/>
                </a:solidFill>
                <a:ea typeface="Cambria Math" panose="02040503050406030204"/>
                <a:sym typeface="Symbol" panose="05050102010706020507"/>
              </a:rPr>
              <a:t>b</a:t>
            </a:r>
            <a:r>
              <a:rPr lang="en-US" baseline="-25000" dirty="0" smtClean="0">
                <a:solidFill>
                  <a:srgbClr val="FF0000"/>
                </a:solidFill>
                <a:ea typeface="Cambria Math" panose="02040503050406030204"/>
                <a:sym typeface="Symbol" panose="05050102010706020507"/>
              </a:rPr>
              <a:t>1</a:t>
            </a:r>
            <a:r>
              <a:rPr lang="en-US" i="1" baseline="-25000" dirty="0" smtClean="0">
                <a:solidFill>
                  <a:srgbClr val="FF0000"/>
                </a:solidFill>
                <a:ea typeface="Cambria Math" panose="02040503050406030204"/>
                <a:sym typeface="Symbol" panose="05050102010706020507"/>
              </a:rPr>
              <a:t>j</a:t>
            </a:r>
            <a:r>
              <a:rPr lang="en-US" dirty="0" smtClean="0">
                <a:solidFill>
                  <a:srgbClr val="FF0000"/>
                </a:solidFill>
                <a:ea typeface="Cambria Math" panose="02040503050406030204"/>
                <a:sym typeface="Symbol" panose="05050102010706020507"/>
              </a:rPr>
              <a:t>)</a:t>
            </a:r>
            <a:r>
              <a:rPr lang="en-US" dirty="0" smtClean="0">
                <a:solidFill>
                  <a:srgbClr val="FF0000"/>
                </a:solidFill>
                <a:latin typeface="Cambria Math" panose="02040503050406030204"/>
                <a:ea typeface="Cambria Math" panose="02040503050406030204"/>
                <a:sym typeface="Symbol" panose="05050102010706020507"/>
              </a:rPr>
              <a:t>∨</a:t>
            </a:r>
            <a:r>
              <a:rPr lang="en-US" dirty="0" smtClean="0">
                <a:solidFill>
                  <a:srgbClr val="FF0000"/>
                </a:solidFill>
                <a:ea typeface="Cambria Math" panose="02040503050406030204"/>
                <a:sym typeface="Symbol" panose="05050102010706020507"/>
              </a:rPr>
              <a:t> (</a:t>
            </a:r>
            <a:r>
              <a:rPr lang="en-US" i="1" dirty="0" smtClean="0">
                <a:solidFill>
                  <a:srgbClr val="FF0000"/>
                </a:solidFill>
                <a:ea typeface="Cambria Math" panose="02040503050406030204"/>
                <a:sym typeface="Symbol" panose="05050102010706020507"/>
              </a:rPr>
              <a:t>a</a:t>
            </a:r>
            <a:r>
              <a:rPr lang="en-US" baseline="-25000" dirty="0" smtClean="0">
                <a:solidFill>
                  <a:srgbClr val="FF0000"/>
                </a:solidFill>
                <a:ea typeface="Cambria Math" panose="02040503050406030204"/>
                <a:sym typeface="Symbol" panose="05050102010706020507"/>
              </a:rPr>
              <a:t>i2</a:t>
            </a:r>
            <a:r>
              <a:rPr lang="en-US" dirty="0" smtClean="0">
                <a:solidFill>
                  <a:srgbClr val="FF0000"/>
                </a:solidFill>
                <a:latin typeface="Cambria Math" panose="02040503050406030204"/>
                <a:ea typeface="Cambria Math" panose="02040503050406030204"/>
                <a:sym typeface="Symbol" panose="05050102010706020507"/>
              </a:rPr>
              <a:t> ∧ </a:t>
            </a:r>
            <a:r>
              <a:rPr lang="en-US" i="1" dirty="0" smtClean="0">
                <a:solidFill>
                  <a:srgbClr val="FF0000"/>
                </a:solidFill>
                <a:ea typeface="Cambria Math" panose="02040503050406030204"/>
                <a:sym typeface="Symbol" panose="05050102010706020507"/>
              </a:rPr>
              <a:t>b</a:t>
            </a:r>
            <a:r>
              <a:rPr lang="en-US" baseline="-25000" dirty="0" smtClean="0">
                <a:solidFill>
                  <a:srgbClr val="FF0000"/>
                </a:solidFill>
                <a:ea typeface="Cambria Math" panose="02040503050406030204"/>
                <a:sym typeface="Symbol" panose="05050102010706020507"/>
              </a:rPr>
              <a:t>2j</a:t>
            </a:r>
            <a:r>
              <a:rPr lang="en-US" dirty="0" smtClean="0">
                <a:solidFill>
                  <a:srgbClr val="FF0000"/>
                </a:solidFill>
                <a:ea typeface="Cambria Math" panose="02040503050406030204"/>
                <a:sym typeface="Symbol" panose="05050102010706020507"/>
              </a:rPr>
              <a:t>)</a:t>
            </a:r>
            <a:r>
              <a:rPr lang="en-US" dirty="0" smtClean="0">
                <a:solidFill>
                  <a:srgbClr val="FF0000"/>
                </a:solidFill>
                <a:latin typeface="Cambria Math" panose="02040503050406030204"/>
                <a:ea typeface="Cambria Math" panose="02040503050406030204"/>
                <a:sym typeface="Symbol" panose="05050102010706020507"/>
              </a:rPr>
              <a:t> ∨ … ∨ </a:t>
            </a:r>
            <a:r>
              <a:rPr lang="en-US" dirty="0" smtClean="0">
                <a:solidFill>
                  <a:srgbClr val="FF0000"/>
                </a:solidFill>
                <a:ea typeface="Cambria Math" panose="02040503050406030204"/>
                <a:sym typeface="Symbol" panose="05050102010706020507"/>
              </a:rPr>
              <a:t>(</a:t>
            </a:r>
            <a:r>
              <a:rPr lang="en-US" i="1" dirty="0" err="1" smtClean="0">
                <a:solidFill>
                  <a:srgbClr val="FF0000"/>
                </a:solidFill>
                <a:ea typeface="Cambria Math" panose="02040503050406030204"/>
                <a:sym typeface="Symbol" panose="05050102010706020507"/>
              </a:rPr>
              <a:t>a</a:t>
            </a:r>
            <a:r>
              <a:rPr lang="en-US" i="1" baseline="-25000" dirty="0" err="1" smtClean="0">
                <a:solidFill>
                  <a:srgbClr val="FF0000"/>
                </a:solidFill>
                <a:ea typeface="Cambria Math" panose="02040503050406030204"/>
                <a:sym typeface="Symbol" panose="05050102010706020507"/>
              </a:rPr>
              <a:t>ik</a:t>
            </a:r>
            <a:r>
              <a:rPr lang="en-US" dirty="0" smtClean="0">
                <a:solidFill>
                  <a:srgbClr val="FF0000"/>
                </a:solidFill>
                <a:latin typeface="Cambria Math" panose="02040503050406030204"/>
                <a:ea typeface="Cambria Math" panose="02040503050406030204"/>
                <a:sym typeface="Symbol" panose="05050102010706020507"/>
              </a:rPr>
              <a:t> ∧ </a:t>
            </a:r>
            <a:r>
              <a:rPr lang="en-US" i="1" dirty="0" err="1" smtClean="0">
                <a:solidFill>
                  <a:srgbClr val="FF0000"/>
                </a:solidFill>
                <a:ea typeface="Cambria Math" panose="02040503050406030204"/>
                <a:sym typeface="Symbol" panose="05050102010706020507"/>
              </a:rPr>
              <a:t>b</a:t>
            </a:r>
            <a:r>
              <a:rPr lang="en-US" i="1" baseline="-25000" dirty="0" err="1" smtClean="0">
                <a:solidFill>
                  <a:srgbClr val="FF0000"/>
                </a:solidFill>
                <a:ea typeface="Cambria Math" panose="02040503050406030204"/>
                <a:sym typeface="Symbol" panose="05050102010706020507"/>
              </a:rPr>
              <a:t>kj</a:t>
            </a:r>
            <a:r>
              <a:rPr lang="en-US" dirty="0" smtClean="0">
                <a:solidFill>
                  <a:srgbClr val="FF0000"/>
                </a:solidFill>
                <a:ea typeface="Cambria Math" panose="02040503050406030204"/>
                <a:sym typeface="Symbol" panose="05050102010706020507"/>
              </a:rPr>
              <a:t>)</a:t>
            </a:r>
            <a:r>
              <a:rPr lang="en-US" dirty="0" smtClean="0">
                <a:solidFill>
                  <a:srgbClr val="FF0000"/>
                </a:solidFill>
                <a:latin typeface="Cambria Math" panose="02040503050406030204"/>
                <a:ea typeface="Cambria Math" panose="02040503050406030204"/>
                <a:sym typeface="Symbol" panose="05050102010706020507"/>
              </a:rPr>
              <a:t>.</a:t>
            </a:r>
            <a:endParaRPr lang="en-US" dirty="0" smtClean="0">
              <a:solidFill>
                <a:srgbClr val="FF0000"/>
              </a:solidFill>
              <a:latin typeface="Cambria Math" panose="02040503050406030204"/>
              <a:ea typeface="Cambria Math" panose="02040503050406030204"/>
              <a:sym typeface="Symbol" panose="05050102010706020507"/>
            </a:endParaRPr>
          </a:p>
          <a:p>
            <a:pPr>
              <a:buNone/>
            </a:pPr>
            <a:r>
              <a:rPr lang="en-US" b="1" dirty="0" smtClean="0">
                <a:latin typeface="Cambria Math" panose="02040503050406030204"/>
                <a:ea typeface="Cambria Math" panose="02040503050406030204"/>
                <a:sym typeface="Symbol" panose="05050102010706020507"/>
              </a:rPr>
              <a:t>    </a:t>
            </a:r>
            <a:r>
              <a:rPr lang="en-US" b="1" dirty="0" smtClean="0">
                <a:ea typeface="Cambria Math" panose="02040503050406030204"/>
                <a:sym typeface="Symbol" panose="05050102010706020507"/>
              </a:rPr>
              <a:t>Example</a:t>
            </a:r>
            <a:r>
              <a:rPr lang="en-US" dirty="0" smtClean="0">
                <a:latin typeface="Cambria Math" panose="02040503050406030204"/>
                <a:ea typeface="Cambria Math" panose="02040503050406030204"/>
                <a:sym typeface="Symbol" panose="05050102010706020507"/>
              </a:rPr>
              <a:t>: </a:t>
            </a:r>
            <a:r>
              <a:rPr lang="en-US" dirty="0" smtClean="0">
                <a:ea typeface="Cambria Math" panose="02040503050406030204"/>
                <a:sym typeface="Symbol" panose="05050102010706020507"/>
              </a:rPr>
              <a:t>Find the Boolean product of </a:t>
            </a:r>
            <a:r>
              <a:rPr lang="en-US" b="1" dirty="0" smtClean="0">
                <a:ea typeface="Cambria Math" panose="02040503050406030204"/>
                <a:sym typeface="Symbol" panose="05050102010706020507"/>
              </a:rPr>
              <a:t>A</a:t>
            </a:r>
            <a:r>
              <a:rPr lang="en-US" dirty="0" smtClean="0">
                <a:ea typeface="Cambria Math" panose="02040503050406030204"/>
                <a:sym typeface="Symbol" panose="05050102010706020507"/>
              </a:rPr>
              <a:t> and </a:t>
            </a:r>
            <a:r>
              <a:rPr lang="en-US" b="1" dirty="0" smtClean="0">
                <a:ea typeface="Cambria Math" panose="02040503050406030204"/>
                <a:sym typeface="Symbol" panose="05050102010706020507"/>
              </a:rPr>
              <a:t>B</a:t>
            </a:r>
            <a:r>
              <a:rPr lang="en-US" dirty="0" smtClean="0">
                <a:ea typeface="Cambria Math" panose="02040503050406030204"/>
                <a:sym typeface="Symbol" panose="05050102010706020507"/>
              </a:rPr>
              <a:t>, where</a:t>
            </a:r>
            <a:endParaRPr lang="en-US" dirty="0"/>
          </a:p>
        </p:txBody>
      </p:sp>
      <p:pic>
        <p:nvPicPr>
          <p:cNvPr id="6" name="Picture 5" descr="addin_tmp.png"/>
          <p:cNvPicPr>
            <a:picLocks noChangeAspect="1"/>
          </p:cNvPicPr>
          <p:nvPr>
            <p:custDataLst>
              <p:tags r:id="rId1"/>
            </p:custDataLst>
          </p:nvPr>
        </p:nvPicPr>
        <p:blipFill>
          <a:blip r:embed="rId2" cstate="print"/>
          <a:stretch>
            <a:fillRect/>
          </a:stretch>
        </p:blipFill>
        <p:spPr>
          <a:xfrm>
            <a:off x="1600200" y="4953000"/>
            <a:ext cx="1739265" cy="912495"/>
          </a:xfrm>
          <a:prstGeom prst="rect">
            <a:avLst/>
          </a:prstGeom>
        </p:spPr>
      </p:pic>
      <p:pic>
        <p:nvPicPr>
          <p:cNvPr id="7" name="Picture 6" descr="addin_tmp.png"/>
          <p:cNvPicPr>
            <a:picLocks noChangeAspect="1"/>
          </p:cNvPicPr>
          <p:nvPr>
            <p:custDataLst>
              <p:tags r:id="rId3"/>
            </p:custDataLst>
          </p:nvPr>
        </p:nvPicPr>
        <p:blipFill>
          <a:blip r:embed="rId4" cstate="print"/>
          <a:stretch>
            <a:fillRect/>
          </a:stretch>
        </p:blipFill>
        <p:spPr>
          <a:xfrm>
            <a:off x="4572000" y="5181600"/>
            <a:ext cx="2034540" cy="609600"/>
          </a:xfrm>
          <a:prstGeom prst="rect">
            <a:avLst/>
          </a:prstGeom>
        </p:spPr>
      </p:pic>
      <p:sp>
        <p:nvSpPr>
          <p:cNvPr id="8" name="TextBox 7"/>
          <p:cNvSpPr txBox="1"/>
          <p:nvPr/>
        </p:nvSpPr>
        <p:spPr>
          <a:xfrm>
            <a:off x="4419600" y="60198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anose="05000000000000000000" pitchFamily="2" charset="2"/>
              </a:rPr>
              <a:t></a:t>
            </a:r>
            <a:endParaRPr lang="en-US" dirty="0"/>
          </a:p>
        </p:txBody>
      </p:sp>
      <p:pic>
        <p:nvPicPr>
          <p:cNvPr id="9" name="Picture 8" descr="addin_tmp.png"/>
          <p:cNvPicPr>
            <a:picLocks noChangeAspect="1"/>
          </p:cNvPicPr>
          <p:nvPr>
            <p:custDataLst>
              <p:tags r:id="rId5"/>
            </p:custDataLst>
          </p:nvPr>
        </p:nvPicPr>
        <p:blipFill>
          <a:blip r:embed="rId6" cstate="print"/>
          <a:stretch>
            <a:fillRect/>
          </a:stretch>
        </p:blipFill>
        <p:spPr>
          <a:xfrm>
            <a:off x="5715000" y="2133600"/>
            <a:ext cx="154781" cy="152400"/>
          </a:xfrm>
          <a:prstGeom prst="rect">
            <a:avLst/>
          </a:prstGeom>
        </p:spPr>
      </p:pic>
      <p:pic>
        <p:nvPicPr>
          <p:cNvPr id="10" name="Picture 9" descr="addin_tmp.png"/>
          <p:cNvPicPr>
            <a:picLocks noChangeAspect="1"/>
          </p:cNvPicPr>
          <p:nvPr>
            <p:custDataLst>
              <p:tags r:id="rId7"/>
            </p:custDataLst>
          </p:nvPr>
        </p:nvPicPr>
        <p:blipFill>
          <a:blip r:embed="rId6" cstate="print"/>
          <a:stretch>
            <a:fillRect/>
          </a:stretch>
        </p:blipFill>
        <p:spPr>
          <a:xfrm>
            <a:off x="4724400" y="2590800"/>
            <a:ext cx="154781" cy="152400"/>
          </a:xfrm>
          <a:prstGeom prst="rect">
            <a:avLst/>
          </a:prstGeom>
        </p:spPr>
      </p:pic>
      <p:pic>
        <p:nvPicPr>
          <p:cNvPr id="11" name="Picture 10" descr="addin_tmp.png"/>
          <p:cNvPicPr>
            <a:picLocks noChangeAspect="1"/>
          </p:cNvPicPr>
          <p:nvPr>
            <p:custDataLst>
              <p:tags r:id="rId8"/>
            </p:custDataLst>
          </p:nvPr>
        </p:nvPicPr>
        <p:blipFill>
          <a:blip r:embed="rId6" cstate="print"/>
          <a:stretch>
            <a:fillRect/>
          </a:stretch>
        </p:blipFill>
        <p:spPr>
          <a:xfrm>
            <a:off x="1143000" y="3352800"/>
            <a:ext cx="154781" cy="152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Relations and Functions</a:t>
            </a:r>
            <a:endParaRPr lang="en-US" dirty="0" smtClean="0"/>
          </a:p>
          <a:p>
            <a:r>
              <a:rPr lang="en-US" dirty="0" smtClean="0"/>
              <a:t>Properties of Relations</a:t>
            </a:r>
            <a:endParaRPr lang="en-US" dirty="0" smtClean="0"/>
          </a:p>
          <a:p>
            <a:pPr lvl="1"/>
            <a:r>
              <a:rPr lang="en-US" dirty="0" smtClean="0"/>
              <a:t>Reflexive Relations</a:t>
            </a:r>
            <a:endParaRPr lang="en-US" dirty="0" smtClean="0"/>
          </a:p>
          <a:p>
            <a:pPr lvl="1"/>
            <a:r>
              <a:rPr lang="en-US" dirty="0" smtClean="0"/>
              <a:t>Symmetric and </a:t>
            </a:r>
            <a:r>
              <a:rPr lang="en-US" dirty="0" err="1" smtClean="0"/>
              <a:t>Antisymmetric</a:t>
            </a:r>
            <a:r>
              <a:rPr lang="en-US" dirty="0" smtClean="0"/>
              <a:t> Relations</a:t>
            </a:r>
            <a:endParaRPr lang="en-US" dirty="0" smtClean="0"/>
          </a:p>
          <a:p>
            <a:pPr lvl="1"/>
            <a:r>
              <a:rPr lang="en-US" dirty="0" smtClean="0"/>
              <a:t>Transitive Relations</a:t>
            </a:r>
            <a:endParaRPr lang="en-US" dirty="0" smtClean="0"/>
          </a:p>
          <a:p>
            <a:r>
              <a:rPr lang="en-US" dirty="0" smtClean="0"/>
              <a:t>Combining Relations</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Boolean Product of Zero-One Matrices</a:t>
            </a:r>
            <a:endParaRPr lang="en-US" sz="4000" dirty="0"/>
          </a:p>
        </p:txBody>
      </p:sp>
      <p:sp>
        <p:nvSpPr>
          <p:cNvPr id="3" name="Content Placeholder 2"/>
          <p:cNvSpPr>
            <a:spLocks noGrp="1"/>
          </p:cNvSpPr>
          <p:nvPr>
            <p:ph idx="1"/>
          </p:nvPr>
        </p:nvSpPr>
        <p:spPr/>
        <p:txBody>
          <a:bodyPr/>
          <a:lstStyle/>
          <a:p>
            <a:pPr>
              <a:buNone/>
            </a:pPr>
            <a:r>
              <a:rPr lang="en-US" dirty="0" smtClean="0"/>
              <a:t>   S</a:t>
            </a:r>
            <a:r>
              <a:rPr lang="en-US" b="1" dirty="0" smtClean="0"/>
              <a:t>olution</a:t>
            </a:r>
            <a:r>
              <a:rPr lang="en-US" dirty="0" smtClean="0"/>
              <a:t>: The Boolean product </a:t>
            </a:r>
            <a:r>
              <a:rPr lang="en-US" b="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b="1" dirty="0" smtClean="0"/>
              <a:t>B</a:t>
            </a:r>
            <a:r>
              <a:rPr lang="en-US" dirty="0" smtClean="0"/>
              <a:t> is given by</a:t>
            </a:r>
            <a:endParaRPr lang="en-US" dirty="0"/>
          </a:p>
        </p:txBody>
      </p:sp>
      <p:pic>
        <p:nvPicPr>
          <p:cNvPr id="12" name="Picture 11" descr="addin_tmp.png"/>
          <p:cNvPicPr>
            <a:picLocks noChangeAspect="1"/>
          </p:cNvPicPr>
          <p:nvPr>
            <p:custDataLst>
              <p:tags r:id="rId1"/>
            </p:custDataLst>
          </p:nvPr>
        </p:nvPicPr>
        <p:blipFill>
          <a:blip r:embed="rId2" cstate="print"/>
          <a:stretch>
            <a:fillRect/>
          </a:stretch>
        </p:blipFill>
        <p:spPr>
          <a:xfrm>
            <a:off x="2133600" y="5029200"/>
            <a:ext cx="1821180" cy="912495"/>
          </a:xfrm>
          <a:prstGeom prst="rect">
            <a:avLst/>
          </a:prstGeom>
        </p:spPr>
      </p:pic>
      <p:pic>
        <p:nvPicPr>
          <p:cNvPr id="17" name="Picture 16" descr="addin_tmp.png"/>
          <p:cNvPicPr>
            <a:picLocks noChangeAspect="1"/>
          </p:cNvPicPr>
          <p:nvPr>
            <p:custDataLst>
              <p:tags r:id="rId3"/>
            </p:custDataLst>
          </p:nvPr>
        </p:nvPicPr>
        <p:blipFill>
          <a:blip r:embed="rId4" cstate="print"/>
          <a:stretch>
            <a:fillRect/>
          </a:stretch>
        </p:blipFill>
        <p:spPr>
          <a:xfrm>
            <a:off x="2133600" y="3886200"/>
            <a:ext cx="2872740" cy="912495"/>
          </a:xfrm>
          <a:prstGeom prst="rect">
            <a:avLst/>
          </a:prstGeom>
        </p:spPr>
      </p:pic>
      <p:pic>
        <p:nvPicPr>
          <p:cNvPr id="20" name="Picture 19" descr="addin_tmp.png"/>
          <p:cNvPicPr>
            <a:picLocks noChangeAspect="1"/>
          </p:cNvPicPr>
          <p:nvPr>
            <p:custDataLst>
              <p:tags r:id="rId5"/>
            </p:custDataLst>
          </p:nvPr>
        </p:nvPicPr>
        <p:blipFill>
          <a:blip r:embed="rId6" cstate="print"/>
          <a:stretch>
            <a:fillRect/>
          </a:stretch>
        </p:blipFill>
        <p:spPr>
          <a:xfrm>
            <a:off x="1295400" y="2590800"/>
            <a:ext cx="7311390" cy="91249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smtClean="0"/>
              <a:t>Matrices for combinations of relations</a:t>
            </a:r>
            <a:endParaRPr lang="en-CA" dirty="0"/>
          </a:p>
        </p:txBody>
      </p:sp>
      <p:sp>
        <p:nvSpPr>
          <p:cNvPr id="3" name="Content Placeholder 2"/>
          <p:cNvSpPr>
            <a:spLocks noGrp="1"/>
          </p:cNvSpPr>
          <p:nvPr>
            <p:ph idx="1"/>
          </p:nvPr>
        </p:nvSpPr>
        <p:spPr/>
        <p:txBody>
          <a:bodyPr/>
          <a:lstStyle/>
          <a:p>
            <a:r>
              <a:rPr lang="en-CA" dirty="0" smtClean="0"/>
              <a:t>The matrix of the </a:t>
            </a:r>
            <a:r>
              <a:rPr lang="en-CA" dirty="0" smtClean="0">
                <a:solidFill>
                  <a:schemeClr val="accent1"/>
                </a:solidFill>
              </a:rPr>
              <a:t>union</a:t>
            </a:r>
            <a:r>
              <a:rPr lang="en-CA" dirty="0" smtClean="0"/>
              <a:t> of two relations is the </a:t>
            </a:r>
            <a:r>
              <a:rPr lang="en-CA" dirty="0" smtClean="0">
                <a:solidFill>
                  <a:srgbClr val="FF0000"/>
                </a:solidFill>
              </a:rPr>
              <a:t>join</a:t>
            </a:r>
            <a:r>
              <a:rPr lang="en-CA" dirty="0" smtClean="0"/>
              <a:t> (Boolean OR) between the  matrices of the component relations</a:t>
            </a:r>
            <a:endParaRPr lang="en-CA" dirty="0" smtClean="0"/>
          </a:p>
          <a:p>
            <a:r>
              <a:rPr lang="en-CA" dirty="0" smtClean="0"/>
              <a:t>The matrix of the </a:t>
            </a:r>
            <a:r>
              <a:rPr lang="en-CA" dirty="0" smtClean="0">
                <a:solidFill>
                  <a:schemeClr val="accent1"/>
                </a:solidFill>
              </a:rPr>
              <a:t>intersection</a:t>
            </a:r>
            <a:r>
              <a:rPr lang="en-CA" dirty="0" smtClean="0"/>
              <a:t> of two relations if the  </a:t>
            </a:r>
            <a:r>
              <a:rPr lang="en-CA" dirty="0" smtClean="0">
                <a:solidFill>
                  <a:srgbClr val="FF0000"/>
                </a:solidFill>
              </a:rPr>
              <a:t>meet </a:t>
            </a:r>
            <a:r>
              <a:rPr lang="en-CA" dirty="0" smtClean="0"/>
              <a:t>(Boolean AND) between the matrices of the component relations</a:t>
            </a:r>
            <a:endParaRPr lang="en-CA" dirty="0" smtClean="0"/>
          </a:p>
          <a:p>
            <a:r>
              <a:rPr lang="en-CA" dirty="0" smtClean="0"/>
              <a:t>The matrix of the </a:t>
            </a:r>
            <a:r>
              <a:rPr lang="en-CA" dirty="0" smtClean="0">
                <a:solidFill>
                  <a:schemeClr val="accent1"/>
                </a:solidFill>
              </a:rPr>
              <a:t>composite relation </a:t>
            </a:r>
            <a:r>
              <a:rPr lang="en-US" dirty="0" smtClean="0">
                <a:solidFill>
                  <a:schemeClr val="accent1"/>
                </a:solidFill>
              </a:rPr>
              <a:t>(</a:t>
            </a:r>
            <a:r>
              <a:rPr lang="en-US" i="1" dirty="0" smtClean="0">
                <a:solidFill>
                  <a:schemeClr val="accent1"/>
                </a:solidFill>
              </a:rPr>
              <a:t>R</a:t>
            </a:r>
            <a:r>
              <a:rPr lang="en-US" b="1" dirty="0" smtClean="0">
                <a:solidFill>
                  <a:schemeClr val="accent1"/>
                </a:solidFill>
                <a:latin typeface="Cambria Math" panose="02040503050406030204"/>
                <a:ea typeface="Cambria Math" panose="02040503050406030204"/>
              </a:rPr>
              <a:t>∘</a:t>
            </a:r>
            <a:r>
              <a:rPr lang="en-US" dirty="0" smtClean="0">
                <a:solidFill>
                  <a:schemeClr val="accent1"/>
                </a:solidFill>
              </a:rPr>
              <a:t> </a:t>
            </a:r>
            <a:r>
              <a:rPr lang="en-US" i="1" dirty="0" smtClean="0">
                <a:solidFill>
                  <a:schemeClr val="accent1"/>
                </a:solidFill>
              </a:rPr>
              <a:t>R)  </a:t>
            </a:r>
            <a:r>
              <a:rPr lang="en-US" dirty="0" smtClean="0"/>
              <a:t>is the </a:t>
            </a:r>
            <a:r>
              <a:rPr lang="en-US" dirty="0" smtClean="0">
                <a:solidFill>
                  <a:srgbClr val="FF0000"/>
                </a:solidFill>
              </a:rPr>
              <a:t>Boolean Product </a:t>
            </a:r>
            <a:r>
              <a:rPr lang="en-US" dirty="0" smtClean="0"/>
              <a:t>between the matrix representing </a:t>
            </a:r>
            <a:r>
              <a:rPr lang="en-US" i="1" dirty="0" smtClean="0"/>
              <a:t>R </a:t>
            </a:r>
            <a:r>
              <a:rPr lang="en-US" dirty="0" smtClean="0"/>
              <a:t>and itself.</a:t>
            </a:r>
            <a:endParaRPr lang="en-CA"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Representing Relations Using Digraphs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A </a:t>
            </a:r>
            <a:r>
              <a:rPr lang="en-US" i="1" dirty="0" smtClean="0"/>
              <a:t>directed graph</a:t>
            </a:r>
            <a:r>
              <a:rPr lang="en-US" dirty="0" smtClean="0"/>
              <a:t>, or </a:t>
            </a:r>
            <a:r>
              <a:rPr lang="en-US" i="1" dirty="0" smtClean="0"/>
              <a:t>digraph</a:t>
            </a:r>
            <a:r>
              <a:rPr lang="en-US" dirty="0" smtClean="0"/>
              <a:t>, consists of a set </a:t>
            </a:r>
            <a:r>
              <a:rPr lang="en-US" i="1" dirty="0" smtClean="0"/>
              <a:t>V</a:t>
            </a:r>
            <a:r>
              <a:rPr lang="en-US" dirty="0" smtClean="0"/>
              <a:t> of </a:t>
            </a:r>
            <a:r>
              <a:rPr lang="en-US" i="1" dirty="0" smtClean="0"/>
              <a:t>vertices</a:t>
            </a:r>
            <a:r>
              <a:rPr lang="en-US" dirty="0" smtClean="0"/>
              <a:t> (or </a:t>
            </a:r>
            <a:r>
              <a:rPr lang="en-US" i="1" dirty="0" smtClean="0"/>
              <a:t>nodes</a:t>
            </a:r>
            <a:r>
              <a:rPr lang="en-US" dirty="0" smtClean="0"/>
              <a:t>) together with a set </a:t>
            </a:r>
            <a:r>
              <a:rPr lang="en-US" i="1" dirty="0" smtClean="0"/>
              <a:t>E</a:t>
            </a:r>
            <a:r>
              <a:rPr lang="en-US" dirty="0" smtClean="0"/>
              <a:t> of ordered pairs of elements of </a:t>
            </a:r>
            <a:r>
              <a:rPr lang="en-US" i="1" dirty="0" smtClean="0"/>
              <a:t>V</a:t>
            </a:r>
            <a:r>
              <a:rPr lang="en-US" dirty="0" smtClean="0"/>
              <a:t> called </a:t>
            </a:r>
            <a:r>
              <a:rPr lang="en-US" i="1" dirty="0" smtClean="0"/>
              <a:t>edges</a:t>
            </a:r>
            <a:r>
              <a:rPr lang="en-US" dirty="0" smtClean="0"/>
              <a:t> (or </a:t>
            </a:r>
            <a:r>
              <a:rPr lang="en-US" i="1" dirty="0" smtClean="0"/>
              <a:t>arcs</a:t>
            </a:r>
            <a:r>
              <a:rPr lang="en-US" dirty="0" smtClean="0"/>
              <a:t>). The vertex </a:t>
            </a:r>
            <a:r>
              <a:rPr lang="en-US" i="1" dirty="0" smtClean="0"/>
              <a:t>a</a:t>
            </a:r>
            <a:r>
              <a:rPr lang="en-US" dirty="0" smtClean="0"/>
              <a:t> is called the </a:t>
            </a:r>
            <a:r>
              <a:rPr lang="en-US" i="1" dirty="0" smtClean="0"/>
              <a:t>initial vertex</a:t>
            </a:r>
            <a:r>
              <a:rPr lang="en-US" dirty="0" smtClean="0"/>
              <a:t> of the edge (</a:t>
            </a:r>
            <a:r>
              <a:rPr lang="en-US" i="1" dirty="0" err="1" smtClean="0"/>
              <a:t>a</a:t>
            </a:r>
            <a:r>
              <a:rPr lang="en-US" dirty="0" err="1" smtClean="0"/>
              <a:t>,</a:t>
            </a:r>
            <a:r>
              <a:rPr lang="en-US" i="1" dirty="0" err="1" smtClean="0"/>
              <a:t>b</a:t>
            </a:r>
            <a:r>
              <a:rPr lang="en-US" dirty="0" smtClean="0"/>
              <a:t>), and the vertex </a:t>
            </a:r>
            <a:r>
              <a:rPr lang="en-US" i="1" dirty="0" smtClean="0"/>
              <a:t>b</a:t>
            </a:r>
            <a:r>
              <a:rPr lang="en-US" dirty="0" smtClean="0"/>
              <a:t> is called the </a:t>
            </a:r>
            <a:r>
              <a:rPr lang="en-US" i="1" dirty="0" smtClean="0"/>
              <a:t>terminal vertex </a:t>
            </a:r>
            <a:r>
              <a:rPr lang="en-US" dirty="0" smtClean="0"/>
              <a:t>of this edge.</a:t>
            </a:r>
            <a:endParaRPr lang="en-US" dirty="0" smtClean="0"/>
          </a:p>
          <a:p>
            <a:pPr lvl="1"/>
            <a:r>
              <a:rPr lang="en-US" dirty="0" smtClean="0"/>
              <a:t>An edge of the form (</a:t>
            </a:r>
            <a:r>
              <a:rPr lang="en-US" i="1" dirty="0" err="1" smtClean="0"/>
              <a:t>a</a:t>
            </a:r>
            <a:r>
              <a:rPr lang="en-US" dirty="0" err="1" smtClean="0"/>
              <a:t>,</a:t>
            </a:r>
            <a:r>
              <a:rPr lang="en-US" i="1" dirty="0" err="1" smtClean="0"/>
              <a:t>a</a:t>
            </a:r>
            <a:r>
              <a:rPr lang="en-US" dirty="0" smtClean="0"/>
              <a:t>) is called a </a:t>
            </a:r>
            <a:r>
              <a:rPr lang="en-US" i="1" dirty="0" smtClean="0"/>
              <a:t>loop</a:t>
            </a:r>
            <a:r>
              <a:rPr lang="en-US" dirty="0" smtClean="0"/>
              <a:t>.  </a:t>
            </a:r>
            <a:endParaRPr lang="en-US" dirty="0" smtClean="0"/>
          </a:p>
          <a:p>
            <a:pPr>
              <a:buNone/>
            </a:pPr>
            <a:r>
              <a:rPr lang="en-US" b="1" dirty="0" smtClean="0"/>
              <a:t>    </a:t>
            </a:r>
            <a:endParaRPr lang="en-US" b="1" dirty="0" smtClean="0"/>
          </a:p>
          <a:p>
            <a:pPr>
              <a:buNone/>
            </a:pPr>
            <a:r>
              <a:rPr lang="en-US" b="1" dirty="0" smtClean="0"/>
              <a:t>    Example </a:t>
            </a:r>
            <a:r>
              <a:rPr lang="en-US" b="1" dirty="0" smtClean="0">
                <a:latin typeface="Cambria Math" panose="02040503050406030204" pitchFamily="18" charset="0"/>
                <a:ea typeface="Cambria Math" panose="02040503050406030204" pitchFamily="18" charset="0"/>
              </a:rPr>
              <a:t>7</a:t>
            </a:r>
            <a:r>
              <a:rPr lang="en-US" dirty="0" smtClean="0"/>
              <a:t>:  A drawing of the directed graph with vertices </a:t>
            </a:r>
            <a:r>
              <a:rPr lang="en-US" i="1" dirty="0" smtClean="0"/>
              <a:t>a</a:t>
            </a:r>
            <a:r>
              <a:rPr lang="en-US" dirty="0" smtClean="0"/>
              <a:t>, </a:t>
            </a:r>
            <a:r>
              <a:rPr lang="en-US" i="1" dirty="0" smtClean="0"/>
              <a:t>b</a:t>
            </a:r>
            <a:r>
              <a:rPr lang="en-US" dirty="0" smtClean="0"/>
              <a:t>, </a:t>
            </a:r>
            <a:r>
              <a:rPr lang="en-US" i="1" dirty="0" smtClean="0"/>
              <a:t>c</a:t>
            </a:r>
            <a:r>
              <a:rPr lang="en-US" dirty="0" smtClean="0"/>
              <a:t>, and </a:t>
            </a:r>
            <a:r>
              <a:rPr lang="en-US" i="1" dirty="0" smtClean="0"/>
              <a:t>d</a:t>
            </a:r>
            <a:r>
              <a:rPr lang="en-US" dirty="0" smtClean="0"/>
              <a:t>, and edges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b</a:t>
            </a:r>
            <a:r>
              <a:rPr lang="en-US" dirty="0" smtClean="0"/>
              <a:t>), (</a:t>
            </a:r>
            <a:r>
              <a:rPr lang="en-US" i="1" dirty="0" smtClean="0"/>
              <a:t>b</a:t>
            </a:r>
            <a:r>
              <a:rPr lang="en-US" dirty="0" smtClean="0"/>
              <a:t>, </a:t>
            </a:r>
            <a:r>
              <a:rPr lang="en-US" i="1" dirty="0" smtClean="0"/>
              <a:t>d</a:t>
            </a:r>
            <a:r>
              <a:rPr lang="en-US" dirty="0" smtClean="0"/>
              <a:t>), (</a:t>
            </a:r>
            <a:r>
              <a:rPr lang="en-US" i="1" dirty="0" smtClean="0"/>
              <a:t>c</a:t>
            </a:r>
            <a:r>
              <a:rPr lang="en-US" dirty="0" smtClean="0"/>
              <a:t>, a), (</a:t>
            </a:r>
            <a:r>
              <a:rPr lang="en-US" i="1" dirty="0" smtClean="0"/>
              <a:t>c,</a:t>
            </a:r>
            <a:r>
              <a:rPr lang="en-US" dirty="0" smtClean="0"/>
              <a:t> </a:t>
            </a:r>
            <a:r>
              <a:rPr lang="en-US" i="1" dirty="0" smtClean="0"/>
              <a:t>b</a:t>
            </a:r>
            <a:r>
              <a:rPr lang="en-US" dirty="0" smtClean="0"/>
              <a:t>), and (</a:t>
            </a:r>
            <a:r>
              <a:rPr lang="en-US" i="1" dirty="0" smtClean="0"/>
              <a:t>d</a:t>
            </a:r>
            <a:r>
              <a:rPr lang="en-US" dirty="0" smtClean="0"/>
              <a:t>, </a:t>
            </a:r>
            <a:r>
              <a:rPr lang="en-US" i="1" dirty="0" smtClean="0"/>
              <a:t>b</a:t>
            </a:r>
            <a:r>
              <a:rPr lang="en-US" dirty="0" smtClean="0"/>
              <a:t>) is shown here.</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smtClean="0"/>
          </a:p>
          <a:p>
            <a:pPr>
              <a:buNone/>
            </a:pPr>
            <a:endParaRPr lang="en-US" dirty="0" smtClean="0"/>
          </a:p>
          <a:p>
            <a:pPr>
              <a:buNone/>
            </a:pPr>
            <a:endParaRPr lang="en-US" dirty="0" smtClean="0"/>
          </a:p>
          <a:p>
            <a:pPr>
              <a:buNone/>
            </a:pPr>
            <a:endParaRPr lang="en-US" dirty="0"/>
          </a:p>
        </p:txBody>
      </p:sp>
      <p:pic>
        <p:nvPicPr>
          <p:cNvPr id="4" name="Content Placeholder 3" descr="0805.jpg"/>
          <p:cNvPicPr>
            <a:picLocks noChangeAspect="1"/>
          </p:cNvPicPr>
          <p:nvPr/>
        </p:nvPicPr>
        <p:blipFill>
          <a:blip r:embed="rId1" cstate="print"/>
          <a:stretch>
            <a:fillRect/>
          </a:stretch>
        </p:blipFill>
        <p:spPr>
          <a:xfrm>
            <a:off x="2895600" y="4419600"/>
            <a:ext cx="976122" cy="110871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Digraphs Representing Relations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8</a:t>
            </a:r>
            <a:r>
              <a:rPr lang="en-US" dirty="0" smtClean="0"/>
              <a:t>: What are the ordered pairs in the relation </a:t>
            </a:r>
            <a:endParaRPr lang="en-US" i="1" dirty="0" smtClean="0"/>
          </a:p>
          <a:p>
            <a:pPr>
              <a:buNone/>
            </a:pPr>
            <a:r>
              <a:rPr lang="en-US" i="1" dirty="0" smtClean="0"/>
              <a:t>   </a:t>
            </a:r>
            <a:r>
              <a:rPr lang="en-US" dirty="0" smtClean="0"/>
              <a:t>represented by this directed graph?</a:t>
            </a: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b="1" dirty="0" smtClean="0"/>
              <a:t>Solution</a:t>
            </a:r>
            <a:r>
              <a:rPr lang="en-US" dirty="0" smtClean="0"/>
              <a:t>: The ordered pairs in the relation are</a:t>
            </a:r>
            <a:endParaRPr lang="en-US" dirty="0" smtClean="0"/>
          </a:p>
          <a:p>
            <a:pPr>
              <a:buNone/>
            </a:pPr>
            <a:r>
              <a:rPr lang="en-US" sz="2800" i="1" dirty="0" smtClean="0"/>
              <a:t>   </a:t>
            </a:r>
            <a:r>
              <a:rPr lang="en-US" sz="2800" dirty="0" smtClean="0"/>
              <a:t>(</a:t>
            </a:r>
            <a:r>
              <a:rPr lang="en-US" sz="2800" dirty="0" smtClean="0">
                <a:latin typeface="Cambria Math" panose="02040503050406030204" pitchFamily="18" charset="0"/>
                <a:ea typeface="Cambria Math" panose="02040503050406030204" pitchFamily="18" charset="0"/>
              </a:rPr>
              <a:t>1, 3</a:t>
            </a:r>
            <a:r>
              <a:rPr lang="en-US" sz="2800" dirty="0" smtClean="0"/>
              <a:t>), (</a:t>
            </a:r>
            <a:r>
              <a:rPr lang="en-US" sz="2800" dirty="0" smtClean="0">
                <a:latin typeface="Cambria Math" panose="02040503050406030204" pitchFamily="18" charset="0"/>
                <a:ea typeface="Cambria Math" panose="02040503050406030204" pitchFamily="18" charset="0"/>
              </a:rPr>
              <a:t>1, 4</a:t>
            </a:r>
            <a:r>
              <a:rPr lang="en-US" sz="2800" dirty="0" smtClean="0"/>
              <a:t>), (</a:t>
            </a:r>
            <a:r>
              <a:rPr lang="en-US" sz="2800" dirty="0" smtClean="0">
                <a:latin typeface="Cambria Math" panose="02040503050406030204" pitchFamily="18" charset="0"/>
                <a:ea typeface="Cambria Math" panose="02040503050406030204" pitchFamily="18" charset="0"/>
              </a:rPr>
              <a:t>2, 1</a:t>
            </a:r>
            <a:r>
              <a:rPr lang="en-US" sz="2800" dirty="0" smtClean="0"/>
              <a:t>), (</a:t>
            </a:r>
            <a:r>
              <a:rPr lang="en-US" sz="2800" dirty="0" smtClean="0">
                <a:latin typeface="Cambria Math" panose="02040503050406030204" pitchFamily="18" charset="0"/>
                <a:ea typeface="Cambria Math" panose="02040503050406030204" pitchFamily="18" charset="0"/>
              </a:rPr>
              <a:t>2, 2</a:t>
            </a:r>
            <a:r>
              <a:rPr lang="en-US" sz="2800" dirty="0" smtClean="0"/>
              <a:t>), (</a:t>
            </a:r>
            <a:r>
              <a:rPr lang="en-US" sz="2800" dirty="0" smtClean="0">
                <a:latin typeface="Cambria Math" panose="02040503050406030204" pitchFamily="18" charset="0"/>
                <a:ea typeface="Cambria Math" panose="02040503050406030204" pitchFamily="18" charset="0"/>
              </a:rPr>
              <a:t>2, 3</a:t>
            </a:r>
            <a:r>
              <a:rPr lang="en-US" sz="2800" dirty="0" smtClean="0"/>
              <a:t>), (</a:t>
            </a:r>
            <a:r>
              <a:rPr lang="en-US" sz="2800" dirty="0" smtClean="0">
                <a:latin typeface="Cambria Math" panose="02040503050406030204" pitchFamily="18" charset="0"/>
                <a:ea typeface="Cambria Math" panose="02040503050406030204" pitchFamily="18" charset="0"/>
              </a:rPr>
              <a:t>3, 1</a:t>
            </a:r>
            <a:r>
              <a:rPr lang="en-US" sz="2800" dirty="0" smtClean="0"/>
              <a:t>), (</a:t>
            </a:r>
            <a:r>
              <a:rPr lang="en-US" sz="2800" dirty="0" smtClean="0">
                <a:latin typeface="Cambria Math" panose="02040503050406030204" pitchFamily="18" charset="0"/>
                <a:ea typeface="Cambria Math" panose="02040503050406030204" pitchFamily="18" charset="0"/>
              </a:rPr>
              <a:t>3, 3</a:t>
            </a:r>
            <a:r>
              <a:rPr lang="en-US" sz="2800" dirty="0" smtClean="0"/>
              <a:t>),        (</a:t>
            </a:r>
            <a:r>
              <a:rPr lang="en-US" sz="2800" dirty="0" smtClean="0">
                <a:latin typeface="Cambria Math" panose="02040503050406030204" pitchFamily="18" charset="0"/>
                <a:ea typeface="Cambria Math" panose="02040503050406030204" pitchFamily="18" charset="0"/>
              </a:rPr>
              <a:t>4, 1</a:t>
            </a:r>
            <a:r>
              <a:rPr lang="en-US" sz="2800" dirty="0" smtClean="0"/>
              <a:t>),  and (</a:t>
            </a:r>
            <a:r>
              <a:rPr lang="en-US" sz="2800" dirty="0" smtClean="0">
                <a:latin typeface="Cambria Math" panose="02040503050406030204" pitchFamily="18" charset="0"/>
                <a:ea typeface="Cambria Math" panose="02040503050406030204" pitchFamily="18" charset="0"/>
              </a:rPr>
              <a:t>4, 3</a:t>
            </a:r>
            <a:r>
              <a:rPr lang="en-US" sz="2800" dirty="0" smtClean="0"/>
              <a:t>)</a:t>
            </a:r>
            <a:endParaRPr lang="en-US" dirty="0" smtClean="0"/>
          </a:p>
          <a:p>
            <a:endParaRPr lang="en-US" dirty="0"/>
          </a:p>
        </p:txBody>
      </p:sp>
      <p:pic>
        <p:nvPicPr>
          <p:cNvPr id="6" name="Content Placeholder 5" descr="0807.jpg"/>
          <p:cNvPicPr>
            <a:picLocks noChangeAspect="1"/>
          </p:cNvPicPr>
          <p:nvPr/>
        </p:nvPicPr>
        <p:blipFill>
          <a:blip r:embed="rId1" cstate="print"/>
          <a:stretch>
            <a:fillRect/>
          </a:stretch>
        </p:blipFill>
        <p:spPr>
          <a:xfrm>
            <a:off x="4038600" y="2971800"/>
            <a:ext cx="994410" cy="1066038"/>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Determining  Properties of a Relation from its Digraph</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a:t>
            </a:r>
            <a:endParaRPr lang="en-US" i="1" dirty="0" smtClean="0"/>
          </a:p>
          <a:p>
            <a:r>
              <a:rPr lang="en-US" i="1" dirty="0" smtClean="0">
                <a:ea typeface="Cambria Math" panose="02040503050406030204"/>
              </a:rPr>
              <a:t>Reflexivity</a:t>
            </a:r>
            <a:r>
              <a:rPr lang="en-US" dirty="0" smtClean="0">
                <a:ea typeface="Cambria Math" panose="02040503050406030204"/>
              </a:rPr>
              <a:t>: A loop must be present at all vertices in the graph.</a:t>
            </a:r>
            <a:endParaRPr lang="en-US" dirty="0" smtClean="0">
              <a:ea typeface="Cambria Math" panose="02040503050406030204"/>
            </a:endParaRPr>
          </a:p>
          <a:p>
            <a:r>
              <a:rPr lang="en-US" i="1" dirty="0" smtClean="0">
                <a:ea typeface="Cambria Math" panose="02040503050406030204"/>
              </a:rPr>
              <a:t>Symmetry</a:t>
            </a:r>
            <a:r>
              <a:rPr lang="en-US" dirty="0" smtClean="0">
                <a:latin typeface="Cambria Math" panose="02040503050406030204"/>
                <a:ea typeface="Cambria Math" panose="02040503050406030204"/>
              </a:rPr>
              <a:t>: If </a:t>
            </a:r>
            <a:r>
              <a:rPr lang="en-US" dirty="0" smtClean="0">
                <a:ea typeface="Cambria Math" panose="02040503050406030204"/>
              </a:rPr>
              <a:t> (</a:t>
            </a:r>
            <a:r>
              <a:rPr lang="en-US" i="1" dirty="0" err="1" smtClean="0">
                <a:ea typeface="Cambria Math" panose="02040503050406030204"/>
              </a:rPr>
              <a:t>x,y</a:t>
            </a:r>
            <a:r>
              <a:rPr lang="en-US" dirty="0" smtClean="0">
                <a:ea typeface="Cambria Math" panose="02040503050406030204"/>
              </a:rPr>
              <a:t>) is an edge,</a:t>
            </a:r>
            <a:r>
              <a:rPr lang="en-US" i="1" dirty="0" smtClean="0">
                <a:ea typeface="Cambria Math" panose="02040503050406030204"/>
              </a:rPr>
              <a:t> </a:t>
            </a:r>
            <a:r>
              <a:rPr lang="en-US" dirty="0" smtClean="0">
                <a:ea typeface="Cambria Math" panose="02040503050406030204"/>
              </a:rPr>
              <a:t>then so is (</a:t>
            </a:r>
            <a:r>
              <a:rPr lang="en-US" i="1" dirty="0" err="1" smtClean="0">
                <a:ea typeface="Cambria Math" panose="02040503050406030204"/>
              </a:rPr>
              <a:t>y,x</a:t>
            </a:r>
            <a:r>
              <a:rPr lang="en-US" dirty="0" smtClean="0">
                <a:ea typeface="Cambria Math" panose="02040503050406030204"/>
              </a:rPr>
              <a:t>)</a:t>
            </a:r>
            <a:r>
              <a:rPr lang="en-US" i="1" dirty="0" smtClean="0">
                <a:ea typeface="Cambria Math" panose="02040503050406030204"/>
              </a:rPr>
              <a:t>.</a:t>
            </a:r>
            <a:endParaRPr lang="en-US" i="1" dirty="0" smtClean="0">
              <a:ea typeface="Cambria Math" panose="02040503050406030204"/>
            </a:endParaRPr>
          </a:p>
          <a:p>
            <a:r>
              <a:rPr lang="en-US" i="1" dirty="0" err="1" smtClean="0">
                <a:ea typeface="Cambria Math" panose="02040503050406030204"/>
              </a:rPr>
              <a:t>Antisymmetry</a:t>
            </a:r>
            <a:r>
              <a:rPr lang="en-US" dirty="0" smtClean="0">
                <a:ea typeface="Cambria Math" panose="02040503050406030204"/>
              </a:rPr>
              <a:t>: If (</a:t>
            </a:r>
            <a:r>
              <a:rPr lang="en-US" i="1" dirty="0" err="1" smtClean="0">
                <a:ea typeface="Cambria Math" panose="02040503050406030204"/>
              </a:rPr>
              <a:t>x,y</a:t>
            </a:r>
            <a:r>
              <a:rPr lang="en-US" dirty="0" smtClean="0">
                <a:ea typeface="Cambria Math" panose="02040503050406030204"/>
              </a:rPr>
              <a:t>) with </a:t>
            </a:r>
            <a:r>
              <a:rPr lang="en-US" i="1" dirty="0" smtClean="0">
                <a:ea typeface="Cambria Math" panose="02040503050406030204"/>
              </a:rPr>
              <a:t>x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t>
            </a:r>
            <a:r>
              <a:rPr lang="en-US" i="1" dirty="0" smtClean="0">
                <a:ea typeface="Cambria Math" panose="02040503050406030204"/>
              </a:rPr>
              <a:t>y</a:t>
            </a:r>
            <a:r>
              <a:rPr lang="en-US" dirty="0" smtClean="0">
                <a:ea typeface="Cambria Math" panose="02040503050406030204"/>
              </a:rPr>
              <a:t> is an edge, then (</a:t>
            </a:r>
            <a:r>
              <a:rPr lang="en-US" i="1" dirty="0" err="1" smtClean="0">
                <a:ea typeface="Cambria Math" panose="02040503050406030204"/>
              </a:rPr>
              <a:t>y,x</a:t>
            </a:r>
            <a:r>
              <a:rPr lang="en-US" dirty="0" smtClean="0">
                <a:ea typeface="Cambria Math" panose="02040503050406030204"/>
              </a:rPr>
              <a:t>) is not an edge. </a:t>
            </a:r>
            <a:endParaRPr lang="en-US" dirty="0" smtClean="0">
              <a:ea typeface="Cambria Math" panose="02040503050406030204"/>
            </a:endParaRPr>
          </a:p>
          <a:p>
            <a:r>
              <a:rPr lang="en-US" i="1" dirty="0" smtClean="0">
                <a:ea typeface="Cambria Math" panose="02040503050406030204"/>
              </a:rPr>
              <a:t>Transitivity</a:t>
            </a:r>
            <a:r>
              <a:rPr lang="en-US" dirty="0" smtClean="0">
                <a:latin typeface="Cambria Math" panose="02040503050406030204"/>
                <a:ea typeface="Cambria Math" panose="02040503050406030204"/>
              </a:rPr>
              <a:t>: If </a:t>
            </a:r>
            <a:r>
              <a:rPr lang="en-US" dirty="0" smtClean="0">
                <a:ea typeface="Cambria Math" panose="02040503050406030204"/>
              </a:rPr>
              <a:t>(</a:t>
            </a:r>
            <a:r>
              <a:rPr lang="en-US" i="1" dirty="0" err="1" smtClean="0">
                <a:ea typeface="Cambria Math" panose="02040503050406030204"/>
              </a:rPr>
              <a:t>x,y</a:t>
            </a:r>
            <a:r>
              <a:rPr lang="en-US" dirty="0" smtClean="0">
                <a:ea typeface="Cambria Math" panose="02040503050406030204"/>
              </a:rPr>
              <a:t>) and (</a:t>
            </a:r>
            <a:r>
              <a:rPr lang="en-US" i="1" dirty="0" err="1" smtClean="0">
                <a:ea typeface="Cambria Math" panose="02040503050406030204"/>
              </a:rPr>
              <a:t>y,z</a:t>
            </a:r>
            <a:r>
              <a:rPr lang="en-US" dirty="0" smtClean="0">
                <a:ea typeface="Cambria Math" panose="02040503050406030204"/>
              </a:rPr>
              <a:t>)</a:t>
            </a:r>
            <a:r>
              <a:rPr lang="en-US" i="1" dirty="0" smtClean="0">
                <a:ea typeface="Cambria Math" panose="02040503050406030204"/>
              </a:rPr>
              <a:t> </a:t>
            </a:r>
            <a:r>
              <a:rPr lang="en-US" dirty="0" smtClean="0">
                <a:ea typeface="Cambria Math" panose="02040503050406030204"/>
              </a:rPr>
              <a:t>are edges, then so is (</a:t>
            </a:r>
            <a:r>
              <a:rPr lang="en-US" i="1" dirty="0" err="1" smtClean="0">
                <a:ea typeface="Cambria Math" panose="02040503050406030204"/>
              </a:rPr>
              <a:t>x,z</a:t>
            </a:r>
            <a:r>
              <a:rPr lang="en-US" dirty="0" smtClean="0">
                <a:ea typeface="Cambria Math" panose="02040503050406030204"/>
              </a:rPr>
              <a:t>)</a:t>
            </a:r>
            <a:r>
              <a:rPr lang="en-US" i="1" dirty="0" smtClean="0">
                <a:ea typeface="Cambria Math" panose="02040503050406030204"/>
              </a:rPr>
              <a:t>. </a:t>
            </a:r>
            <a:endParaRPr lang="en-US" dirty="0" smtClean="0">
              <a:ea typeface="Cambria Math" panose="02040503050406030204"/>
            </a:endParaRPr>
          </a:p>
          <a:p>
            <a:pPr lvl="1"/>
            <a:endParaRPr lang="en-US" dirty="0" smtClean="0"/>
          </a:p>
          <a:p>
            <a:pPr lvl="1"/>
            <a:endParaRPr lang="en-US" i="1" dirty="0" smtClean="0"/>
          </a:p>
          <a:p>
            <a:pPr lvl="1"/>
            <a:endParaRPr lang="en-US" i="1" dirty="0" smtClean="0"/>
          </a:p>
          <a:p>
            <a:pPr lvl="1"/>
            <a:endParaRPr lang="en-US" i="1"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953000"/>
            <a:ext cx="8001000" cy="1477328"/>
          </a:xfrm>
          <a:prstGeom prst="rect">
            <a:avLst/>
          </a:prstGeom>
          <a:noFill/>
        </p:spPr>
        <p:txBody>
          <a:bodyPr wrap="square" rtlCol="0">
            <a:spAutoFit/>
          </a:bodyPr>
          <a:lstStyle/>
          <a:p>
            <a:pPr>
              <a:buFont typeface="Arial" panose="020B0604020202020204" pitchFamily="34" charset="0"/>
              <a:buChar char="•"/>
            </a:pPr>
            <a:r>
              <a:rPr lang="en-US" dirty="0" smtClean="0"/>
              <a:t> </a:t>
            </a:r>
            <a:r>
              <a:rPr lang="en-US" i="1" dirty="0" smtClean="0"/>
              <a:t>Reflexive?</a:t>
            </a:r>
            <a:r>
              <a:rPr lang="en-US" dirty="0" smtClean="0"/>
              <a:t> No, not every vertex has a loop</a:t>
            </a:r>
            <a:endParaRPr lang="en-US" dirty="0" smtClean="0"/>
          </a:p>
          <a:p>
            <a:pPr>
              <a:buFont typeface="Arial" panose="020B0604020202020204" pitchFamily="34" charset="0"/>
              <a:buChar char="•"/>
            </a:pPr>
            <a:r>
              <a:rPr lang="en-US" dirty="0" smtClean="0"/>
              <a:t> </a:t>
            </a:r>
            <a:r>
              <a:rPr lang="en-US" i="1" dirty="0" smtClean="0"/>
              <a:t>Symmetric?</a:t>
            </a:r>
            <a:r>
              <a:rPr lang="en-US" dirty="0" smtClean="0"/>
              <a:t> Yes  (trivially), there is no edge from  any one vertex to another</a:t>
            </a:r>
            <a:endParaRPr lang="en-US" dirty="0" smtClean="0"/>
          </a:p>
          <a:p>
            <a:pPr>
              <a:buFont typeface="Arial" panose="020B0604020202020204" pitchFamily="34" charset="0"/>
              <a:buChar char="•"/>
            </a:pPr>
            <a:r>
              <a:rPr lang="en-US" dirty="0" smtClean="0"/>
              <a:t> </a:t>
            </a:r>
            <a:r>
              <a:rPr lang="en-US" i="1" dirty="0" err="1" smtClean="0"/>
              <a:t>Antisymmetric</a:t>
            </a:r>
            <a:r>
              <a:rPr lang="en-US" i="1" dirty="0" smtClean="0"/>
              <a:t>?</a:t>
            </a:r>
            <a:r>
              <a:rPr lang="en-US" dirty="0" smtClean="0"/>
              <a:t> Yes  (trivially), there is no edge from any one vertex</a:t>
            </a:r>
            <a:endParaRPr lang="en-US" dirty="0" smtClean="0"/>
          </a:p>
          <a:p>
            <a:r>
              <a:rPr lang="en-US" dirty="0" smtClean="0"/>
              <a:t>                 to another</a:t>
            </a:r>
            <a:endParaRPr lang="en-US" dirty="0" smtClean="0"/>
          </a:p>
          <a:p>
            <a:pPr>
              <a:buFont typeface="Arial" panose="020B0604020202020204" pitchFamily="34" charset="0"/>
              <a:buChar char="•"/>
            </a:pPr>
            <a:r>
              <a:rPr lang="en-US" dirty="0" smtClean="0"/>
              <a:t> </a:t>
            </a:r>
            <a:r>
              <a:rPr lang="en-US" i="1" dirty="0" smtClean="0"/>
              <a:t>Transitive?</a:t>
            </a:r>
            <a:r>
              <a:rPr lang="en-US" dirty="0" smtClean="0"/>
              <a:t> Yes, (trivially) since there is no edge from any one vertex to another</a:t>
            </a:r>
            <a:endParaRPr lang="en-US" dirty="0"/>
          </a:p>
        </p:txBody>
      </p:sp>
      <p:sp>
        <p:nvSpPr>
          <p:cNvPr id="21" name="Oval 20"/>
          <p:cNvSpPr/>
          <p:nvPr/>
        </p:nvSpPr>
        <p:spPr>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42" name="TextBox 41"/>
          <p:cNvSpPr txBox="1"/>
          <p:nvPr/>
        </p:nvSpPr>
        <p:spPr>
          <a:xfrm>
            <a:off x="42672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43" name="TextBox 42"/>
          <p:cNvSpPr txBox="1"/>
          <p:nvPr/>
        </p:nvSpPr>
        <p:spPr>
          <a:xfrm>
            <a:off x="2286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44" name="TextBox 43"/>
          <p:cNvSpPr txBox="1"/>
          <p:nvPr/>
        </p:nvSpPr>
        <p:spPr>
          <a:xfrm>
            <a:off x="4267200" y="2667000"/>
            <a:ext cx="381000" cy="523220"/>
          </a:xfrm>
          <a:prstGeom prst="rect">
            <a:avLst/>
          </a:prstGeom>
          <a:noFill/>
        </p:spPr>
        <p:txBody>
          <a:bodyPr wrap="square" rtlCol="0">
            <a:spAutoFit/>
          </a:bodyPr>
          <a:lstStyle/>
          <a:p>
            <a:r>
              <a:rPr lang="en-US" sz="2800" i="1" dirty="0" smtClean="0"/>
              <a:t>b</a:t>
            </a:r>
            <a:endParaRPr lang="en-US" sz="2800" i="1" dirty="0"/>
          </a:p>
        </p:txBody>
      </p:sp>
      <p:sp>
        <p:nvSpPr>
          <p:cNvPr id="14" name="Title 1"/>
          <p:cNvSpPr txBox="1"/>
          <p:nvPr/>
        </p:nvSpPr>
        <p:spPr>
          <a:xfrm>
            <a:off x="609600" y="856488"/>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Properties of a Relation from its Digraph – Example 1</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smtClean="0"/>
              <a:t>a</a:t>
            </a:r>
            <a:endParaRPr lang="en-US" sz="2800" i="1" dirty="0"/>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smtClean="0"/>
              <a:t>b</a:t>
            </a:r>
            <a:endParaRPr lang="en-US" sz="2800" i="1" dirty="0"/>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smtClean="0"/>
              <a:t>c</a:t>
            </a:r>
            <a:endParaRPr lang="en-US" sz="2800" i="1" dirty="0"/>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p:nvPr/>
        </p:nvSpPr>
        <p:spPr>
          <a:xfrm>
            <a:off x="457200" y="685800"/>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Properties of a Relation  from its Digraph – Example 2</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4724400"/>
            <a:ext cx="7315200" cy="1477328"/>
          </a:xfrm>
          <a:prstGeom prst="rect">
            <a:avLst/>
          </a:prstGeom>
          <a:noFill/>
        </p:spPr>
        <p:txBody>
          <a:bodyPr wrap="square" rtlCol="0">
            <a:spAutoFit/>
          </a:bodyPr>
          <a:lstStyle/>
          <a:p>
            <a:pPr>
              <a:buFont typeface="Arial" panose="020B0604020202020204" pitchFamily="34" charset="0"/>
              <a:buChar char="•"/>
            </a:pPr>
            <a:r>
              <a:rPr lang="en-US" dirty="0" smtClean="0"/>
              <a:t> </a:t>
            </a:r>
            <a:r>
              <a:rPr lang="en-US" i="1" dirty="0" smtClean="0"/>
              <a:t>Reflexive?</a:t>
            </a:r>
            <a:r>
              <a:rPr lang="en-US" dirty="0" smtClean="0"/>
              <a:t> No, there are no loops</a:t>
            </a:r>
            <a:endParaRPr lang="en-US" dirty="0" smtClean="0"/>
          </a:p>
          <a:p>
            <a:pPr>
              <a:buFont typeface="Arial" panose="020B0604020202020204" pitchFamily="34" charset="0"/>
              <a:buChar char="•"/>
            </a:pPr>
            <a:r>
              <a:rPr lang="en-US" dirty="0" smtClean="0"/>
              <a:t> </a:t>
            </a:r>
            <a:r>
              <a:rPr lang="en-US" i="1" dirty="0" smtClean="0"/>
              <a:t>Symmetric?</a:t>
            </a:r>
            <a:r>
              <a:rPr lang="en-US" dirty="0" smtClean="0"/>
              <a:t> No, there is an edge from </a:t>
            </a:r>
            <a:r>
              <a:rPr lang="en-US" i="1" dirty="0" smtClean="0"/>
              <a:t>a</a:t>
            </a:r>
            <a:r>
              <a:rPr lang="en-US" dirty="0" smtClean="0"/>
              <a:t> to </a:t>
            </a:r>
            <a:r>
              <a:rPr lang="en-US" i="1" dirty="0" smtClean="0"/>
              <a:t>b</a:t>
            </a:r>
            <a:r>
              <a:rPr lang="en-US" dirty="0" smtClean="0"/>
              <a:t>, but not from </a:t>
            </a:r>
            <a:r>
              <a:rPr lang="en-US" i="1" dirty="0" smtClean="0"/>
              <a:t>b</a:t>
            </a:r>
            <a:r>
              <a:rPr lang="en-US" dirty="0" smtClean="0"/>
              <a:t> to </a:t>
            </a:r>
            <a:r>
              <a:rPr lang="en-US" i="1" dirty="0" smtClean="0"/>
              <a:t>a</a:t>
            </a:r>
            <a:endParaRPr lang="en-US" dirty="0" smtClean="0"/>
          </a:p>
          <a:p>
            <a:pPr>
              <a:buFont typeface="Arial" panose="020B0604020202020204" pitchFamily="34" charset="0"/>
              <a:buChar char="•"/>
            </a:pPr>
            <a:r>
              <a:rPr lang="en-US" dirty="0" smtClean="0"/>
              <a:t> </a:t>
            </a:r>
            <a:r>
              <a:rPr lang="en-US" i="1" dirty="0" err="1" smtClean="0"/>
              <a:t>Antisymmetric</a:t>
            </a:r>
            <a:r>
              <a:rPr lang="en-US" i="1" dirty="0" smtClean="0"/>
              <a:t>?</a:t>
            </a:r>
            <a:r>
              <a:rPr lang="en-US" dirty="0" smtClean="0"/>
              <a:t> No, there is an edge from </a:t>
            </a:r>
            <a:r>
              <a:rPr lang="en-US" i="1" dirty="0" smtClean="0"/>
              <a:t>d</a:t>
            </a:r>
            <a:r>
              <a:rPr lang="en-US" dirty="0" smtClean="0"/>
              <a:t> to </a:t>
            </a:r>
            <a:r>
              <a:rPr lang="en-US" i="1" dirty="0" smtClean="0"/>
              <a:t>b</a:t>
            </a:r>
            <a:r>
              <a:rPr lang="en-US" dirty="0" smtClean="0"/>
              <a:t> and </a:t>
            </a:r>
            <a:r>
              <a:rPr lang="en-US" i="1" dirty="0" smtClean="0"/>
              <a:t>b</a:t>
            </a:r>
            <a:r>
              <a:rPr lang="en-US" dirty="0" smtClean="0"/>
              <a:t> to </a:t>
            </a:r>
            <a:r>
              <a:rPr lang="en-US" i="1" dirty="0" smtClean="0"/>
              <a:t>d</a:t>
            </a:r>
            <a:r>
              <a:rPr lang="en-US" dirty="0" smtClean="0"/>
              <a:t> </a:t>
            </a:r>
            <a:endParaRPr lang="en-US" dirty="0" smtClean="0"/>
          </a:p>
          <a:p>
            <a:pPr>
              <a:buFont typeface="Arial" panose="020B0604020202020204" pitchFamily="34" charset="0"/>
              <a:buChar char="•"/>
            </a:pPr>
            <a:r>
              <a:rPr lang="en-US" dirty="0" smtClean="0"/>
              <a:t> </a:t>
            </a:r>
            <a:r>
              <a:rPr lang="en-US" i="1" dirty="0" smtClean="0"/>
              <a:t>Transitive?</a:t>
            </a:r>
            <a:r>
              <a:rPr lang="en-US" dirty="0" smtClean="0"/>
              <a:t> No, there are edges from </a:t>
            </a:r>
            <a:r>
              <a:rPr lang="en-US" i="1" dirty="0" smtClean="0"/>
              <a:t>a</a:t>
            </a:r>
            <a:r>
              <a:rPr lang="en-US" dirty="0" smtClean="0"/>
              <a:t> to </a:t>
            </a:r>
            <a:r>
              <a:rPr lang="en-US" i="1" dirty="0" smtClean="0"/>
              <a:t>c</a:t>
            </a:r>
            <a:r>
              <a:rPr lang="en-US" dirty="0" smtClean="0"/>
              <a:t> and from </a:t>
            </a:r>
            <a:r>
              <a:rPr lang="en-US" i="1" dirty="0" smtClean="0"/>
              <a:t>c</a:t>
            </a:r>
            <a:r>
              <a:rPr lang="en-US" dirty="0" smtClean="0"/>
              <a:t> to </a:t>
            </a:r>
            <a:r>
              <a:rPr lang="en-US" i="1" dirty="0" smtClean="0"/>
              <a:t>b</a:t>
            </a:r>
            <a:r>
              <a:rPr lang="en-US" dirty="0" smtClean="0"/>
              <a:t>, </a:t>
            </a:r>
            <a:endParaRPr lang="en-US" dirty="0" smtClean="0"/>
          </a:p>
          <a:p>
            <a:r>
              <a:rPr lang="en-US" dirty="0" smtClean="0"/>
              <a:t>                 but  there is no edge from </a:t>
            </a:r>
            <a:r>
              <a:rPr lang="en-US" i="1" dirty="0" smtClean="0"/>
              <a:t>a</a:t>
            </a:r>
            <a:r>
              <a:rPr lang="en-US" dirty="0" smtClean="0"/>
              <a:t> to </a:t>
            </a:r>
            <a:r>
              <a:rPr lang="en-US" i="1" dirty="0" smtClean="0"/>
              <a:t>d</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smtClean="0"/>
              <a:t>a</a:t>
            </a:r>
            <a:endParaRPr lang="en-US" sz="2800" i="1" dirty="0"/>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smtClean="0"/>
              <a:t>b</a:t>
            </a:r>
            <a:endParaRPr lang="en-US" sz="2800" i="1" dirty="0"/>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smtClean="0"/>
              <a:t>c</a:t>
            </a:r>
            <a:endParaRPr lang="en-US" sz="2800" i="1" dirty="0"/>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p:nvPr/>
        </p:nvSpPr>
        <p:spPr>
          <a:xfrm>
            <a:off x="457200" y="685800"/>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Properties of a Relation  from its Digraph – Example 2</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smtClean="0"/>
              <a:t>d</a:t>
            </a:r>
            <a:endParaRPr lang="en-US" sz="2800" i="1" dirty="0"/>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smtClean="0"/>
              <a:t>c</a:t>
            </a:r>
            <a:endParaRPr lang="en-US" sz="2800" i="1" dirty="0"/>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smtClean="0"/>
              <a:t>b</a:t>
            </a:r>
            <a:endParaRPr lang="en-US" sz="2800" i="1" dirty="0"/>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p:nvPr/>
        </p:nvSpPr>
        <p:spPr>
          <a:xfrm>
            <a:off x="457200" y="685800"/>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Properties of a Relation from its Digraph – Example </a:t>
            </a:r>
            <a:r>
              <a:rPr lang="en-US" sz="5000" dirty="0" smtClean="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477328"/>
          </a:xfrm>
          <a:prstGeom prst="rect">
            <a:avLst/>
          </a:prstGeom>
          <a:noFill/>
        </p:spPr>
        <p:txBody>
          <a:bodyPr wrap="square" rtlCol="0">
            <a:spAutoFit/>
          </a:bodyPr>
          <a:lstStyle/>
          <a:p>
            <a:r>
              <a:rPr lang="en-US" i="1" dirty="0" smtClean="0"/>
              <a:t>Reflexive?</a:t>
            </a:r>
            <a:r>
              <a:rPr lang="en-US" dirty="0" smtClean="0"/>
              <a:t> No, there are no loops</a:t>
            </a:r>
            <a:endParaRPr lang="en-US" dirty="0" smtClean="0"/>
          </a:p>
          <a:p>
            <a:r>
              <a:rPr lang="en-US" i="1" dirty="0" smtClean="0"/>
              <a:t>Symmetric?</a:t>
            </a:r>
            <a:r>
              <a:rPr lang="en-US" dirty="0" smtClean="0"/>
              <a:t>  No, for example, there is no edge from </a:t>
            </a:r>
            <a:r>
              <a:rPr lang="en-US" i="1" dirty="0" smtClean="0"/>
              <a:t>c</a:t>
            </a:r>
            <a:r>
              <a:rPr lang="en-US" dirty="0" smtClean="0"/>
              <a:t> to </a:t>
            </a:r>
            <a:r>
              <a:rPr lang="en-US" i="1" dirty="0" smtClean="0"/>
              <a:t>a</a:t>
            </a:r>
            <a:r>
              <a:rPr lang="en-US" dirty="0" smtClean="0"/>
              <a:t> </a:t>
            </a:r>
            <a:endParaRPr lang="en-US" dirty="0" smtClean="0"/>
          </a:p>
          <a:p>
            <a:r>
              <a:rPr lang="en-US" i="1" dirty="0" err="1" smtClean="0"/>
              <a:t>Antisymmetric</a:t>
            </a:r>
            <a:r>
              <a:rPr lang="en-US" i="1" dirty="0" smtClean="0"/>
              <a:t>?</a:t>
            </a:r>
            <a:r>
              <a:rPr lang="en-US" dirty="0" smtClean="0"/>
              <a:t> Yes, whenever there is an edge from one</a:t>
            </a:r>
            <a:endParaRPr lang="en-US" dirty="0" smtClean="0"/>
          </a:p>
          <a:p>
            <a:r>
              <a:rPr lang="en-US" dirty="0" smtClean="0"/>
              <a:t>         vertex  to another, there is not one going back  </a:t>
            </a:r>
            <a:endParaRPr lang="en-US" dirty="0" smtClean="0"/>
          </a:p>
          <a:p>
            <a:r>
              <a:rPr lang="en-US" i="1" dirty="0" smtClean="0"/>
              <a:t>Transitive? </a:t>
            </a:r>
            <a:r>
              <a:rPr lang="en-US" dirty="0" smtClean="0"/>
              <a:t>Yes</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smtClean="0"/>
              <a:t>d</a:t>
            </a:r>
            <a:endParaRPr lang="en-US" sz="2800" i="1" dirty="0"/>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smtClean="0"/>
              <a:t>c</a:t>
            </a:r>
            <a:endParaRPr lang="en-US" sz="2800" i="1" dirty="0"/>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smtClean="0"/>
              <a:t>b</a:t>
            </a:r>
            <a:endParaRPr lang="en-US" sz="2800" i="1" dirty="0"/>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p:nvPr/>
        </p:nvSpPr>
        <p:spPr>
          <a:xfrm>
            <a:off x="457200" y="685800"/>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Properties of a Relation from its Digraph – Example </a:t>
            </a:r>
            <a:r>
              <a:rPr lang="en-US" sz="5000" dirty="0" smtClean="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binary relation R</a:t>
            </a:r>
            <a:r>
              <a:rPr lang="en-US" dirty="0" smtClean="0"/>
              <a:t> from a set </a:t>
            </a:r>
            <a:r>
              <a:rPr lang="en-US" i="1" dirty="0" smtClean="0"/>
              <a:t>A</a:t>
            </a:r>
            <a:r>
              <a:rPr lang="en-US" dirty="0" smtClean="0"/>
              <a:t> to a set </a:t>
            </a:r>
            <a:r>
              <a:rPr lang="en-US" i="1" dirty="0" smtClean="0"/>
              <a:t>B</a:t>
            </a:r>
            <a:r>
              <a:rPr lang="en-US" dirty="0" smtClean="0"/>
              <a:t> is a subset </a:t>
            </a:r>
            <a:r>
              <a:rPr lang="en-US" i="1" dirty="0" smtClean="0"/>
              <a:t>R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A </a:t>
            </a:r>
            <a:r>
              <a:rPr lang="en-US" dirty="0" smtClean="0">
                <a:latin typeface="Cambria Math" panose="02040503050406030204"/>
                <a:ea typeface="Cambria Math" panose="02040503050406030204"/>
              </a:rPr>
              <a:t>×</a:t>
            </a:r>
            <a:r>
              <a:rPr lang="en-US" i="1" dirty="0" smtClean="0">
                <a:latin typeface="Cambria Math" panose="02040503050406030204"/>
                <a:ea typeface="Cambria Math" panose="02040503050406030204"/>
              </a:rPr>
              <a:t> B.</a:t>
            </a:r>
            <a:endParaRPr lang="en-US" i="1" dirty="0" smtClean="0">
              <a:latin typeface="Cambria Math" panose="02040503050406030204"/>
              <a:ea typeface="Cambria Math" panose="02040503050406030204"/>
            </a:endParaRPr>
          </a:p>
          <a:p>
            <a:pPr>
              <a:buNone/>
            </a:pPr>
            <a:r>
              <a:rPr lang="en-US" b="1" dirty="0" smtClean="0">
                <a:ea typeface="Cambria Math" panose="02040503050406030204"/>
              </a:rPr>
              <a:t>    Example</a:t>
            </a:r>
            <a:r>
              <a:rPr lang="en-US" dirty="0" smtClean="0">
                <a:ea typeface="Cambria Math" panose="02040503050406030204"/>
              </a:rPr>
              <a:t>:</a:t>
            </a:r>
            <a:endParaRPr lang="en-US" dirty="0" smtClean="0">
              <a:ea typeface="Cambria Math" panose="02040503050406030204"/>
            </a:endParaRPr>
          </a:p>
          <a:p>
            <a:pPr lvl="1"/>
            <a:r>
              <a:rPr lang="en-US" dirty="0" smtClean="0">
                <a:ea typeface="Cambria Math" panose="02040503050406030204"/>
              </a:rPr>
              <a:t>Let </a:t>
            </a:r>
            <a:r>
              <a:rPr lang="en-US" i="1" dirty="0" smtClean="0">
                <a:ea typeface="Cambria Math" panose="02040503050406030204"/>
              </a:rPr>
              <a:t>A = </a:t>
            </a:r>
            <a:r>
              <a:rPr lang="en-US" dirty="0" smtClean="0">
                <a:ea typeface="Cambria Math" panose="02040503050406030204"/>
              </a:rPr>
              <a:t>{</a:t>
            </a:r>
            <a:r>
              <a:rPr lang="en-US" dirty="0" smtClean="0">
                <a:latin typeface="Cambria Math" panose="02040503050406030204" pitchFamily="18" charset="0"/>
                <a:ea typeface="Cambria Math" panose="02040503050406030204" pitchFamily="18" charset="0"/>
              </a:rPr>
              <a:t>0</a:t>
            </a:r>
            <a:r>
              <a:rPr lang="en-US" dirty="0" smtClean="0">
                <a:ea typeface="Cambria Math" panose="02040503050406030204"/>
              </a:rPr>
              <a:t>,</a:t>
            </a:r>
            <a:r>
              <a:rPr lang="en-US" dirty="0" smtClean="0">
                <a:latin typeface="Cambria Math" panose="02040503050406030204" pitchFamily="18" charset="0"/>
                <a:ea typeface="Cambria Math" panose="02040503050406030204" pitchFamily="18" charset="0"/>
              </a:rPr>
              <a:t>1,2</a:t>
            </a:r>
            <a:r>
              <a:rPr lang="en-US" dirty="0" smtClean="0">
                <a:ea typeface="Cambria Math" panose="02040503050406030204"/>
              </a:rPr>
              <a:t>}</a:t>
            </a:r>
            <a:r>
              <a:rPr lang="en-US" i="1" dirty="0" smtClean="0">
                <a:ea typeface="Cambria Math" panose="02040503050406030204"/>
              </a:rPr>
              <a:t> </a:t>
            </a:r>
            <a:r>
              <a:rPr lang="en-US" dirty="0" smtClean="0">
                <a:ea typeface="Cambria Math" panose="02040503050406030204"/>
              </a:rPr>
              <a:t>and</a:t>
            </a:r>
            <a:r>
              <a:rPr lang="en-US" i="1" dirty="0" smtClean="0">
                <a:ea typeface="Cambria Math" panose="02040503050406030204"/>
              </a:rPr>
              <a:t> B = </a:t>
            </a:r>
            <a:r>
              <a:rPr lang="en-US" dirty="0" smtClean="0">
                <a:ea typeface="Cambria Math" panose="02040503050406030204"/>
              </a:rPr>
              <a:t>{</a:t>
            </a:r>
            <a:r>
              <a:rPr lang="en-US" i="1" dirty="0" err="1" smtClean="0">
                <a:ea typeface="Cambria Math" panose="02040503050406030204"/>
              </a:rPr>
              <a:t>a,b</a:t>
            </a:r>
            <a:r>
              <a:rPr lang="en-US" dirty="0" smtClean="0">
                <a:ea typeface="Cambria Math" panose="02040503050406030204"/>
              </a:rPr>
              <a:t>} </a:t>
            </a:r>
            <a:endParaRPr lang="en-US" dirty="0" smtClean="0">
              <a:ea typeface="Cambria Math" panose="02040503050406030204"/>
            </a:endParaRPr>
          </a:p>
          <a:p>
            <a:pPr lvl="1"/>
            <a:r>
              <a:rPr lang="en-US" dirty="0" smtClean="0">
                <a:ea typeface="Cambria Math" panose="02040503050406030204"/>
              </a:rPr>
              <a:t>{(</a:t>
            </a:r>
            <a:r>
              <a:rPr lang="en-US" dirty="0" smtClean="0">
                <a:latin typeface="Cambria Math" panose="02040503050406030204" pitchFamily="18" charset="0"/>
                <a:ea typeface="Cambria Math" panose="02040503050406030204" pitchFamily="18" charset="0"/>
              </a:rPr>
              <a:t>0, </a:t>
            </a:r>
            <a:r>
              <a:rPr lang="en-US" i="1" dirty="0" smtClean="0">
                <a:ea typeface="Cambria Math" panose="02040503050406030204"/>
              </a:rPr>
              <a:t>a</a:t>
            </a:r>
            <a:r>
              <a:rPr lang="en-US" dirty="0" smtClean="0">
                <a:ea typeface="Cambria Math" panose="02040503050406030204"/>
              </a:rPr>
              <a:t>)</a:t>
            </a:r>
            <a:r>
              <a:rPr lang="en-US" i="1" dirty="0" smtClean="0">
                <a:ea typeface="Cambria Math" panose="02040503050406030204"/>
              </a:rPr>
              <a:t>, </a:t>
            </a:r>
            <a:r>
              <a:rPr lang="en-US" dirty="0" smtClean="0">
                <a:ea typeface="Cambria Math" panose="02040503050406030204"/>
              </a:rPr>
              <a:t>(</a:t>
            </a:r>
            <a:r>
              <a:rPr lang="en-US" dirty="0" smtClean="0">
                <a:latin typeface="Cambria Math" panose="02040503050406030204" pitchFamily="18" charset="0"/>
                <a:ea typeface="Cambria Math" panose="02040503050406030204" pitchFamily="18" charset="0"/>
              </a:rPr>
              <a:t>0, </a:t>
            </a:r>
            <a:r>
              <a:rPr lang="en-US" i="1" dirty="0" smtClean="0">
                <a:ea typeface="Cambria Math" panose="02040503050406030204"/>
              </a:rPr>
              <a:t>b</a:t>
            </a:r>
            <a:r>
              <a:rPr lang="en-US" dirty="0" smtClean="0">
                <a:ea typeface="Cambria Math" panose="02040503050406030204"/>
              </a:rPr>
              <a:t>)</a:t>
            </a:r>
            <a:r>
              <a:rPr lang="en-US" i="1" dirty="0" smtClean="0">
                <a:ea typeface="Cambria Math" panose="02040503050406030204"/>
              </a:rPr>
              <a:t>, </a:t>
            </a:r>
            <a:r>
              <a:rPr lang="en-US" dirty="0" smtClean="0">
                <a:ea typeface="Cambria Math" panose="02040503050406030204"/>
              </a:rPr>
              <a:t>(</a:t>
            </a:r>
            <a:r>
              <a:rPr lang="en-US" dirty="0" smtClean="0">
                <a:latin typeface="Cambria Math" panose="02040503050406030204" pitchFamily="18" charset="0"/>
                <a:ea typeface="Cambria Math" panose="02040503050406030204" pitchFamily="18" charset="0"/>
              </a:rPr>
              <a:t>1,</a:t>
            </a:r>
            <a:r>
              <a:rPr lang="en-US" i="1" dirty="0" smtClean="0">
                <a:ea typeface="Cambria Math" panose="02040503050406030204"/>
              </a:rPr>
              <a:t>a</a:t>
            </a:r>
            <a:r>
              <a:rPr lang="en-US" dirty="0" smtClean="0">
                <a:ea typeface="Cambria Math" panose="02040503050406030204"/>
              </a:rPr>
              <a:t>) </a:t>
            </a:r>
            <a:r>
              <a:rPr lang="en-US" i="1" dirty="0" smtClean="0">
                <a:ea typeface="Cambria Math" panose="02040503050406030204"/>
              </a:rPr>
              <a:t>, </a:t>
            </a:r>
            <a:r>
              <a:rPr lang="en-US" dirty="0" smtClean="0">
                <a:ea typeface="Cambria Math" panose="02040503050406030204"/>
              </a:rPr>
              <a:t>(</a:t>
            </a:r>
            <a:r>
              <a:rPr lang="en-US" dirty="0" smtClean="0">
                <a:latin typeface="Cambria Math" panose="02040503050406030204" pitchFamily="18" charset="0"/>
                <a:ea typeface="Cambria Math" panose="02040503050406030204" pitchFamily="18" charset="0"/>
              </a:rPr>
              <a:t>2, </a:t>
            </a:r>
            <a:r>
              <a:rPr lang="en-US" i="1" dirty="0" smtClean="0">
                <a:ea typeface="Cambria Math" panose="02040503050406030204"/>
              </a:rPr>
              <a:t>b</a:t>
            </a:r>
            <a:r>
              <a:rPr lang="en-US" dirty="0" smtClean="0">
                <a:ea typeface="Cambria Math" panose="02040503050406030204"/>
              </a:rPr>
              <a:t>)} is a relation from </a:t>
            </a:r>
            <a:r>
              <a:rPr lang="en-US" i="1" dirty="0" smtClean="0">
                <a:ea typeface="Cambria Math" panose="02040503050406030204"/>
              </a:rPr>
              <a:t>A</a:t>
            </a:r>
            <a:r>
              <a:rPr lang="en-US" dirty="0" smtClean="0">
                <a:ea typeface="Cambria Math" panose="02040503050406030204"/>
              </a:rPr>
              <a:t> to </a:t>
            </a:r>
            <a:r>
              <a:rPr lang="en-US" i="1" dirty="0" smtClean="0">
                <a:ea typeface="Cambria Math" panose="02040503050406030204"/>
              </a:rPr>
              <a:t>B</a:t>
            </a:r>
            <a:r>
              <a:rPr lang="en-US" dirty="0" smtClean="0">
                <a:ea typeface="Cambria Math" panose="02040503050406030204"/>
              </a:rPr>
              <a:t>. </a:t>
            </a:r>
            <a:endParaRPr lang="en-US" dirty="0" smtClean="0">
              <a:ea typeface="Cambria Math" panose="02040503050406030204"/>
            </a:endParaRPr>
          </a:p>
          <a:p>
            <a:pPr lvl="1"/>
            <a:r>
              <a:rPr lang="en-US" dirty="0" smtClean="0">
                <a:ea typeface="Cambria Math" panose="02040503050406030204"/>
              </a:rPr>
              <a:t>We can represent relations from a set </a:t>
            </a:r>
            <a:r>
              <a:rPr lang="en-US" i="1" dirty="0" smtClean="0">
                <a:ea typeface="Cambria Math" panose="02040503050406030204"/>
              </a:rPr>
              <a:t>A</a:t>
            </a:r>
            <a:r>
              <a:rPr lang="en-US" dirty="0" smtClean="0">
                <a:ea typeface="Cambria Math" panose="02040503050406030204"/>
              </a:rPr>
              <a:t> to a set </a:t>
            </a:r>
            <a:r>
              <a:rPr lang="en-US" i="1" dirty="0" smtClean="0">
                <a:ea typeface="Cambria Math" panose="02040503050406030204"/>
              </a:rPr>
              <a:t>B</a:t>
            </a:r>
            <a:r>
              <a:rPr lang="en-US" dirty="0" smtClean="0">
                <a:ea typeface="Cambria Math" panose="02040503050406030204"/>
              </a:rPr>
              <a:t> graphically or using a table:</a:t>
            </a:r>
            <a:endParaRPr lang="en-US" dirty="0" smtClean="0">
              <a:ea typeface="Cambria Math" panose="02040503050406030204"/>
            </a:endParaRPr>
          </a:p>
          <a:p>
            <a:endParaRPr lang="en-US" dirty="0">
              <a:latin typeface="+mj-lt"/>
            </a:endParaRPr>
          </a:p>
        </p:txBody>
      </p:sp>
      <p:pic>
        <p:nvPicPr>
          <p:cNvPr id="4" name="Picture 3" descr="0801.jpg"/>
          <p:cNvPicPr>
            <a:picLocks noChangeAspect="1"/>
          </p:cNvPicPr>
          <p:nvPr/>
        </p:nvPicPr>
        <p:blipFill>
          <a:blip r:embed="rId1"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smtClean="0"/>
              <a:t>Relations are more general than functions. A function is a relation where exactly one element of </a:t>
            </a:r>
            <a:r>
              <a:rPr lang="en-US" i="1" dirty="0" smtClean="0"/>
              <a:t>B</a:t>
            </a:r>
            <a:r>
              <a:rPr lang="en-US" dirty="0" smtClean="0"/>
              <a:t> is related to each element of </a:t>
            </a:r>
            <a:r>
              <a:rPr lang="en-US" i="1" dirty="0" smtClean="0"/>
              <a:t>A.</a:t>
            </a:r>
            <a:r>
              <a:rPr lang="en-US" dirty="0" smtClean="0"/>
              <a: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smtClean="0"/>
              <a:t>c</a:t>
            </a:r>
            <a:endParaRPr lang="en-US" sz="2800" i="1" dirty="0"/>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smtClean="0"/>
              <a:t>b</a:t>
            </a:r>
            <a:endParaRPr lang="en-US" sz="2800" i="1" dirty="0"/>
          </a:p>
        </p:txBody>
      </p:sp>
      <p:sp>
        <p:nvSpPr>
          <p:cNvPr id="21" name="Title 1"/>
          <p:cNvSpPr txBox="1"/>
          <p:nvPr/>
        </p:nvSpPr>
        <p:spPr>
          <a:xfrm>
            <a:off x="609600" y="381000"/>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Properties of a Relation from its Digraph – Example </a:t>
            </a:r>
            <a:r>
              <a:rPr lang="en-US" sz="5000" dirty="0" smtClean="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754326"/>
          </a:xfrm>
          <a:prstGeom prst="rect">
            <a:avLst/>
          </a:prstGeom>
          <a:noFill/>
        </p:spPr>
        <p:txBody>
          <a:bodyPr wrap="square" rtlCol="0">
            <a:spAutoFit/>
          </a:bodyPr>
          <a:lstStyle/>
          <a:p>
            <a:pPr>
              <a:buFont typeface="Arial" panose="020B0604020202020204" pitchFamily="34" charset="0"/>
              <a:buChar char="•"/>
            </a:pPr>
            <a:r>
              <a:rPr lang="en-US" dirty="0" smtClean="0"/>
              <a:t> </a:t>
            </a:r>
            <a:r>
              <a:rPr lang="en-US" i="1" dirty="0" smtClean="0"/>
              <a:t>Reflexive?</a:t>
            </a:r>
            <a:r>
              <a:rPr lang="en-US" dirty="0" smtClean="0"/>
              <a:t> No, there are no loops</a:t>
            </a:r>
            <a:endParaRPr lang="en-US" dirty="0" smtClean="0"/>
          </a:p>
          <a:p>
            <a:pPr>
              <a:buFont typeface="Arial" panose="020B0604020202020204" pitchFamily="34" charset="0"/>
              <a:buChar char="•"/>
            </a:pPr>
            <a:r>
              <a:rPr lang="en-US" dirty="0" smtClean="0"/>
              <a:t> </a:t>
            </a:r>
            <a:r>
              <a:rPr lang="en-US" i="1" dirty="0" smtClean="0"/>
              <a:t>Symmetric?</a:t>
            </a:r>
            <a:r>
              <a:rPr lang="en-US" dirty="0" smtClean="0"/>
              <a:t> No, for example, there is no edge from </a:t>
            </a:r>
            <a:r>
              <a:rPr lang="en-US" i="1" dirty="0" smtClean="0"/>
              <a:t>d</a:t>
            </a:r>
            <a:r>
              <a:rPr lang="en-US" dirty="0" smtClean="0"/>
              <a:t> to </a:t>
            </a:r>
            <a:r>
              <a:rPr lang="en-US" i="1" dirty="0" smtClean="0"/>
              <a:t>a</a:t>
            </a:r>
            <a:r>
              <a:rPr lang="en-US" dirty="0" smtClean="0"/>
              <a:t> </a:t>
            </a:r>
            <a:endParaRPr lang="en-US" dirty="0" smtClean="0"/>
          </a:p>
          <a:p>
            <a:pPr>
              <a:buFont typeface="Arial" panose="020B0604020202020204" pitchFamily="34" charset="0"/>
              <a:buChar char="•"/>
            </a:pPr>
            <a:r>
              <a:rPr lang="en-US" dirty="0" smtClean="0"/>
              <a:t> </a:t>
            </a:r>
            <a:r>
              <a:rPr lang="en-US" i="1" dirty="0" err="1" smtClean="0"/>
              <a:t>Antisymmetric</a:t>
            </a:r>
            <a:r>
              <a:rPr lang="en-US" i="1" dirty="0" smtClean="0"/>
              <a:t>?</a:t>
            </a:r>
            <a:r>
              <a:rPr lang="en-US" dirty="0" smtClean="0"/>
              <a:t> Yes, whenever there is an edge from one vertex</a:t>
            </a:r>
            <a:endParaRPr lang="en-US" dirty="0" smtClean="0"/>
          </a:p>
          <a:p>
            <a:r>
              <a:rPr lang="en-US" dirty="0" smtClean="0"/>
              <a:t>                  to another, there is not one going back  </a:t>
            </a:r>
            <a:endParaRPr lang="en-US" dirty="0" smtClean="0"/>
          </a:p>
          <a:p>
            <a:pPr>
              <a:buFont typeface="Arial" panose="020B0604020202020204" pitchFamily="34" charset="0"/>
              <a:buChar char="•"/>
            </a:pPr>
            <a:r>
              <a:rPr lang="en-US" dirty="0" smtClean="0"/>
              <a:t> </a:t>
            </a:r>
            <a:r>
              <a:rPr lang="en-US" i="1" dirty="0" smtClean="0"/>
              <a:t>Transitive? </a:t>
            </a:r>
            <a:r>
              <a:rPr lang="en-US" dirty="0" smtClean="0"/>
              <a:t>Yes (trivially), there  are no two edges where the first</a:t>
            </a:r>
            <a:endParaRPr lang="en-US" dirty="0" smtClean="0"/>
          </a:p>
          <a:p>
            <a:r>
              <a:rPr lang="en-US" dirty="0" smtClean="0"/>
              <a:t>                  edge ends at the vertex where the second edge begins</a:t>
            </a:r>
            <a:endParaRPr lang="en-US" dirty="0"/>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smtClean="0"/>
              <a:t>c</a:t>
            </a:r>
            <a:endParaRPr lang="en-US" sz="2800" i="1" dirty="0"/>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smtClean="0"/>
              <a:t>b</a:t>
            </a:r>
            <a:endParaRPr lang="en-US" sz="2800" i="1" dirty="0"/>
          </a:p>
        </p:txBody>
      </p:sp>
      <p:sp>
        <p:nvSpPr>
          <p:cNvPr id="21" name="Title 1"/>
          <p:cNvSpPr txBox="1"/>
          <p:nvPr/>
        </p:nvSpPr>
        <p:spPr>
          <a:xfrm>
            <a:off x="609600" y="381000"/>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Properties of a Relation from its Digraph – Example </a:t>
            </a:r>
            <a:r>
              <a:rPr lang="en-US" sz="5000" dirty="0" smtClean="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smtClean="0"/>
              <a:t>Example of the Powers of a Relation</a:t>
            </a:r>
            <a:endParaRPr lang="en-US" sz="4000" dirty="0"/>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smtClean="0"/>
                <a:t>b</a:t>
              </a:r>
              <a:endParaRPr lang="en-US" sz="2800" i="1" dirty="0"/>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smtClean="0"/>
                <a:t>c</a:t>
              </a:r>
              <a:endParaRPr lang="en-US" sz="2800" i="1" dirty="0"/>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smtClean="0"/>
                <a:t>R</a:t>
              </a:r>
              <a:endParaRPr lang="en-US" sz="3200" i="1" dirty="0"/>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smtClean="0"/>
                <a:t>a</a:t>
              </a:r>
              <a:endParaRPr lang="en-US" sz="2800" i="1" dirty="0"/>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smtClean="0"/>
                <a:t>R</a:t>
              </a:r>
              <a:r>
                <a:rPr lang="en-US" sz="3200" baseline="30000" dirty="0" smtClean="0">
                  <a:latin typeface="Cambria Math" panose="02040503050406030204" pitchFamily="18" charset="0"/>
                  <a:ea typeface="Cambria Math" panose="02040503050406030204" pitchFamily="18" charset="0"/>
                </a:rPr>
                <a:t>2</a:t>
              </a:r>
              <a:endParaRPr lang="en-US" sz="3200" baseline="30000" dirty="0">
                <a:latin typeface="Cambria Math" panose="02040503050406030204" pitchFamily="18" charset="0"/>
                <a:ea typeface="Cambria Math" panose="02040503050406030204" pitchFamily="18" charset="0"/>
              </a:endParaRP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smtClean="0"/>
              <a:t>a</a:t>
            </a:r>
            <a:endParaRPr lang="en-US" sz="2800" i="1" dirty="0"/>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smtClean="0"/>
              <a:t>b</a:t>
            </a:r>
            <a:endParaRPr lang="en-US" sz="2800" i="1" dirty="0"/>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smtClean="0"/>
              <a:t>c</a:t>
            </a:r>
            <a:endParaRPr lang="en-US" sz="2800" i="1" dirty="0"/>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smtClean="0"/>
              <a:t>d</a:t>
            </a:r>
            <a:endParaRPr lang="en-US" sz="2800" i="1" dirty="0"/>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smtClean="0"/>
              <a:t>R</a:t>
            </a:r>
            <a:r>
              <a:rPr lang="en-US" sz="3200" baseline="30000" dirty="0" smtClean="0">
                <a:latin typeface="Cambria Math" panose="02040503050406030204" pitchFamily="18" charset="0"/>
                <a:ea typeface="Cambria Math" panose="02040503050406030204" pitchFamily="18" charset="0"/>
              </a:rPr>
              <a:t>3</a:t>
            </a:r>
            <a:endParaRPr lang="en-US" sz="3200" baseline="30000" dirty="0">
              <a:latin typeface="Cambria Math" panose="02040503050406030204" pitchFamily="18" charset="0"/>
              <a:ea typeface="Cambria Math" panose="02040503050406030204" pitchFamily="18" charset="0"/>
            </a:endParaRP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smtClean="0"/>
                <a:t>a</a:t>
              </a:r>
              <a:endParaRPr lang="en-US" sz="2800" i="1" dirty="0"/>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smtClean="0"/>
                <a:t>R</a:t>
              </a:r>
              <a:r>
                <a:rPr lang="en-US" sz="3200" baseline="30000" dirty="0" smtClean="0">
                  <a:latin typeface="Cambria Math" panose="02040503050406030204" pitchFamily="18" charset="0"/>
                  <a:ea typeface="Cambria Math" panose="02040503050406030204" pitchFamily="18" charset="0"/>
                </a:rPr>
                <a:t>4</a:t>
              </a:r>
              <a:endParaRPr lang="en-US" sz="3200" baseline="30000" dirty="0">
                <a:latin typeface="Cambria Math" panose="02040503050406030204" pitchFamily="18" charset="0"/>
                <a:ea typeface="Cambria Math" panose="02040503050406030204" pitchFamily="18" charset="0"/>
              </a:endParaRPr>
            </a:p>
          </p:txBody>
        </p:sp>
      </p:grpSp>
      <p:sp>
        <p:nvSpPr>
          <p:cNvPr id="80" name="TextBox 79"/>
          <p:cNvSpPr txBox="1"/>
          <p:nvPr/>
        </p:nvSpPr>
        <p:spPr>
          <a:xfrm>
            <a:off x="685800" y="6172200"/>
            <a:ext cx="8229600" cy="646331"/>
          </a:xfrm>
          <a:prstGeom prst="rect">
            <a:avLst/>
          </a:prstGeom>
          <a:noFill/>
          <a:ln>
            <a:solidFill>
              <a:schemeClr val="tx2"/>
            </a:solidFill>
          </a:ln>
        </p:spPr>
        <p:txBody>
          <a:bodyPr wrap="square" rtlCol="0">
            <a:spAutoFit/>
          </a:bodyPr>
          <a:lstStyle/>
          <a:p>
            <a:r>
              <a:rPr lang="en-US" dirty="0" smtClean="0"/>
              <a:t>The pair (</a:t>
            </a:r>
            <a:r>
              <a:rPr lang="en-US" dirty="0" err="1" smtClean="0"/>
              <a:t>x,y</a:t>
            </a:r>
            <a:r>
              <a:rPr lang="en-US" dirty="0" smtClean="0"/>
              <a:t>) is in  </a:t>
            </a:r>
            <a:r>
              <a:rPr lang="en-US" i="1" dirty="0" err="1" smtClean="0"/>
              <a:t>R</a:t>
            </a:r>
            <a:r>
              <a:rPr lang="en-US" i="1" baseline="30000" dirty="0" err="1" smtClean="0">
                <a:ea typeface="Cambria Math" panose="02040503050406030204" pitchFamily="18" charset="0"/>
              </a:rPr>
              <a:t>n</a:t>
            </a:r>
            <a:r>
              <a:rPr lang="en-US" baseline="30000" dirty="0" smtClean="0">
                <a:latin typeface="Cambria Math" panose="02040503050406030204" pitchFamily="18" charset="0"/>
                <a:ea typeface="Cambria Math" panose="02040503050406030204" pitchFamily="18" charset="0"/>
              </a:rPr>
              <a:t> </a:t>
            </a:r>
            <a:r>
              <a:rPr lang="en-US" dirty="0" smtClean="0"/>
              <a:t> if there is a path of length </a:t>
            </a:r>
            <a:r>
              <a:rPr lang="en-US" i="1" dirty="0" smtClean="0"/>
              <a:t>n</a:t>
            </a:r>
            <a:r>
              <a:rPr lang="en-US" dirty="0" smtClean="0"/>
              <a:t> from </a:t>
            </a:r>
            <a:r>
              <a:rPr lang="en-US" i="1" dirty="0" smtClean="0"/>
              <a:t>x</a:t>
            </a:r>
            <a:r>
              <a:rPr lang="en-US" dirty="0" smtClean="0"/>
              <a:t> to </a:t>
            </a:r>
            <a:r>
              <a:rPr lang="en-US" i="1" dirty="0" smtClean="0"/>
              <a:t>y</a:t>
            </a:r>
            <a:r>
              <a:rPr lang="en-US" dirty="0" smtClean="0"/>
              <a:t>  in </a:t>
            </a:r>
            <a:r>
              <a:rPr lang="en-US" i="1" dirty="0" smtClean="0"/>
              <a:t>R</a:t>
            </a:r>
            <a:endParaRPr lang="en-US" dirty="0" smtClean="0"/>
          </a:p>
          <a:p>
            <a:r>
              <a:rPr lang="en-US" dirty="0" smtClean="0"/>
              <a:t>             (following the direction of the arrows). </a:t>
            </a:r>
            <a:endParaRPr lang="en-US" baseline="30000" dirty="0" smtClean="0">
              <a:latin typeface="Cambria Math" panose="02040503050406030204" pitchFamily="18" charset="0"/>
              <a:ea typeface="Cambria Math" panose="02040503050406030204"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Equivalence Relations</a:t>
            </a:r>
            <a:endParaRPr lang="en-US" dirty="0"/>
          </a:p>
        </p:txBody>
      </p:sp>
      <p:sp>
        <p:nvSpPr>
          <p:cNvPr id="3" name="Subtitle 2"/>
          <p:cNvSpPr>
            <a:spLocks noGrp="1"/>
          </p:cNvSpPr>
          <p:nvPr>
            <p:ph type="subTitle" idx="1"/>
          </p:nvPr>
        </p:nvSpPr>
        <p:spPr/>
        <p:txBody>
          <a:bodyPr/>
          <a:lstStyle/>
          <a:p>
            <a:r>
              <a:rPr lang="en-US" dirty="0" smtClean="0"/>
              <a:t>Section 9.5</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Equivalence Relations</a:t>
            </a:r>
            <a:endParaRPr lang="en-US" dirty="0" smtClean="0"/>
          </a:p>
          <a:p>
            <a:r>
              <a:rPr lang="en-US" dirty="0" smtClean="0"/>
              <a:t>Equivalence Classes</a:t>
            </a:r>
            <a:endParaRPr lang="en-US" dirty="0" smtClean="0"/>
          </a:p>
          <a:p>
            <a:r>
              <a:rPr lang="en-US" dirty="0" smtClean="0"/>
              <a:t>Equivalence Classes and Partitions</a:t>
            </a: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anose="02040503050406030204" pitchFamily="18" charset="0"/>
                <a:ea typeface="Cambria Math" panose="02040503050406030204" pitchFamily="18" charset="0"/>
              </a:rPr>
              <a:t>1</a:t>
            </a:r>
            <a:r>
              <a:rPr lang="en-US" dirty="0" smtClean="0"/>
              <a:t>:  A relation on a set </a:t>
            </a:r>
            <a:r>
              <a:rPr lang="en-US" i="1" dirty="0" smtClean="0"/>
              <a:t>A</a:t>
            </a:r>
            <a:r>
              <a:rPr lang="en-US" dirty="0" smtClean="0"/>
              <a:t> is called an </a:t>
            </a:r>
            <a:r>
              <a:rPr lang="en-US" i="1" dirty="0" smtClean="0">
                <a:solidFill>
                  <a:srgbClr val="FF0000"/>
                </a:solidFill>
              </a:rPr>
              <a:t>equivalence relation </a:t>
            </a:r>
            <a:r>
              <a:rPr lang="en-US" dirty="0" smtClean="0"/>
              <a:t>if it is </a:t>
            </a:r>
            <a:r>
              <a:rPr lang="en-US" dirty="0" smtClean="0">
                <a:solidFill>
                  <a:schemeClr val="accent1"/>
                </a:solidFill>
              </a:rPr>
              <a:t>reflexive</a:t>
            </a:r>
            <a:r>
              <a:rPr lang="en-US" dirty="0" smtClean="0"/>
              <a:t>, </a:t>
            </a:r>
            <a:r>
              <a:rPr lang="en-US" dirty="0" smtClean="0">
                <a:solidFill>
                  <a:schemeClr val="accent1"/>
                </a:solidFill>
              </a:rPr>
              <a:t>symmetric</a:t>
            </a:r>
            <a:r>
              <a:rPr lang="en-US" dirty="0" smtClean="0"/>
              <a:t>, and </a:t>
            </a:r>
            <a:r>
              <a:rPr lang="en-US" dirty="0" smtClean="0">
                <a:solidFill>
                  <a:schemeClr val="accent1"/>
                </a:solidFill>
              </a:rPr>
              <a:t>transitive</a:t>
            </a:r>
            <a:r>
              <a:rPr lang="en-US" dirty="0" smtClean="0"/>
              <a:t>. </a:t>
            </a:r>
            <a:endParaRPr lang="en-US" dirty="0" smtClean="0"/>
          </a:p>
          <a:p>
            <a:pPr>
              <a:buNone/>
            </a:pPr>
            <a:endParaRPr lang="en-US" dirty="0" smtClean="0"/>
          </a:p>
          <a:p>
            <a:pPr>
              <a:buNone/>
            </a:pPr>
            <a:r>
              <a:rPr lang="en-US" b="1" dirty="0" smtClean="0"/>
              <a:t>   Definition </a:t>
            </a:r>
            <a:r>
              <a:rPr lang="en-US" b="1" dirty="0" smtClean="0">
                <a:latin typeface="Cambria Math" panose="02040503050406030204" pitchFamily="18" charset="0"/>
                <a:ea typeface="Cambria Math" panose="02040503050406030204" pitchFamily="18" charset="0"/>
              </a:rPr>
              <a:t>2</a:t>
            </a:r>
            <a:r>
              <a:rPr lang="en-US" dirty="0" smtClean="0"/>
              <a:t>:  Two elements </a:t>
            </a:r>
            <a:r>
              <a:rPr lang="en-US" i="1" dirty="0" smtClean="0"/>
              <a:t>a</a:t>
            </a:r>
            <a:r>
              <a:rPr lang="en-US" dirty="0" smtClean="0"/>
              <a:t>, and </a:t>
            </a:r>
            <a:r>
              <a:rPr lang="en-US" i="1" dirty="0" smtClean="0"/>
              <a:t>b</a:t>
            </a:r>
            <a:r>
              <a:rPr lang="en-US" dirty="0" smtClean="0"/>
              <a:t> that are related by an equivalence relation are called  </a:t>
            </a:r>
            <a:r>
              <a:rPr lang="en-US" i="1" dirty="0" smtClean="0"/>
              <a:t>equivalent.  </a:t>
            </a:r>
            <a:r>
              <a:rPr lang="en-US" dirty="0" smtClean="0"/>
              <a:t>The notation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t>b</a:t>
            </a:r>
            <a:r>
              <a:rPr lang="en-US" dirty="0" smtClean="0"/>
              <a:t> is often used to denote that </a:t>
            </a:r>
            <a:r>
              <a:rPr lang="en-US" i="1" dirty="0" smtClean="0"/>
              <a:t>a</a:t>
            </a:r>
            <a:r>
              <a:rPr lang="en-US" dirty="0" smtClean="0"/>
              <a:t> and </a:t>
            </a:r>
            <a:r>
              <a:rPr lang="en-US" i="1" dirty="0" smtClean="0"/>
              <a:t>b</a:t>
            </a:r>
            <a:r>
              <a:rPr lang="en-US" dirty="0" smtClean="0"/>
              <a:t> are equivalent elements with respect to a particular equivalence relation.</a:t>
            </a:r>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Strings</a:t>
            </a:r>
            <a:endParaRPr lang="en-US" dirty="0"/>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smtClean="0"/>
              <a:t>   </a:t>
            </a:r>
            <a:endParaRPr lang="en-US" b="1" dirty="0" smtClean="0"/>
          </a:p>
          <a:p>
            <a:pPr>
              <a:buNone/>
            </a:pPr>
            <a:r>
              <a:rPr lang="en-US" b="1" dirty="0" smtClean="0"/>
              <a:t>     </a:t>
            </a:r>
            <a:r>
              <a:rPr lang="en-US" sz="3400" b="1" dirty="0" smtClean="0"/>
              <a:t>Example</a:t>
            </a:r>
            <a:r>
              <a:rPr lang="en-US" sz="3400" dirty="0" smtClean="0"/>
              <a:t>: Suppose that </a:t>
            </a:r>
            <a:r>
              <a:rPr lang="en-US" sz="3400" i="1" dirty="0" smtClean="0"/>
              <a:t>R</a:t>
            </a:r>
            <a:r>
              <a:rPr lang="en-US" sz="3400" dirty="0" smtClean="0"/>
              <a:t> is the relation on the set of strings of English letters such that </a:t>
            </a:r>
            <a:r>
              <a:rPr lang="en-US" sz="3400" i="1" dirty="0" err="1" smtClean="0"/>
              <a:t>aRb</a:t>
            </a:r>
            <a:r>
              <a:rPr lang="en-US" sz="3400" dirty="0" smtClean="0"/>
              <a:t> if and only if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where </a:t>
            </a:r>
            <a:r>
              <a:rPr lang="en-US" sz="3400" i="1" dirty="0" smtClean="0"/>
              <a:t>l</a:t>
            </a:r>
            <a:r>
              <a:rPr lang="en-US" sz="3400" dirty="0" smtClean="0"/>
              <a:t>(</a:t>
            </a:r>
            <a:r>
              <a:rPr lang="en-US" sz="3400" i="1" dirty="0" smtClean="0"/>
              <a:t>x</a:t>
            </a:r>
            <a:r>
              <a:rPr lang="en-US" sz="3400" dirty="0" smtClean="0"/>
              <a:t>) is the length of the string </a:t>
            </a:r>
            <a:r>
              <a:rPr lang="en-US" sz="3400" i="1" dirty="0" smtClean="0"/>
              <a:t>x</a:t>
            </a:r>
            <a:r>
              <a:rPr lang="en-US" sz="3400" dirty="0" smtClean="0"/>
              <a:t>. Is </a:t>
            </a:r>
            <a:r>
              <a:rPr lang="en-US" sz="3400" i="1" dirty="0" smtClean="0"/>
              <a:t>R</a:t>
            </a:r>
            <a:r>
              <a:rPr lang="en-US" sz="3400" dirty="0" smtClean="0"/>
              <a:t> an equivalence relation? </a:t>
            </a:r>
            <a:endParaRPr lang="en-US" sz="3400" dirty="0" smtClean="0"/>
          </a:p>
          <a:p>
            <a:pPr>
              <a:buNone/>
            </a:pPr>
            <a:endParaRPr lang="en-US" sz="3400" dirty="0" smtClean="0"/>
          </a:p>
          <a:p>
            <a:pPr>
              <a:buNone/>
            </a:pPr>
            <a:r>
              <a:rPr lang="en-US" sz="3400" dirty="0" smtClean="0"/>
              <a:t>    </a:t>
            </a:r>
            <a:r>
              <a:rPr lang="en-US" sz="3400" b="1" dirty="0" smtClean="0"/>
              <a:t>Solution</a:t>
            </a:r>
            <a:r>
              <a:rPr lang="en-US" sz="3400" dirty="0" smtClean="0"/>
              <a:t>: Show that all of the properties of an equivalence relation hold.</a:t>
            </a:r>
            <a:endParaRPr lang="en-US" sz="3400" dirty="0" smtClean="0"/>
          </a:p>
          <a:p>
            <a:pPr lvl="1"/>
            <a:r>
              <a:rPr lang="en-US" sz="3400" i="1" dirty="0" smtClean="0"/>
              <a:t>Reflexivity</a:t>
            </a:r>
            <a:r>
              <a:rPr lang="en-US" sz="3400" dirty="0" smtClean="0"/>
              <a:t>: Because</a:t>
            </a:r>
            <a:r>
              <a:rPr lang="en-US" sz="3400" i="1" dirty="0" smtClean="0"/>
              <a:t> 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it follows that </a:t>
            </a:r>
            <a:r>
              <a:rPr lang="en-US" sz="3400" i="1" dirty="0" err="1" smtClean="0"/>
              <a:t>aRa</a:t>
            </a:r>
            <a:r>
              <a:rPr lang="en-US" sz="3400" dirty="0" smtClean="0"/>
              <a:t> for all strings </a:t>
            </a:r>
            <a:r>
              <a:rPr lang="en-US" sz="3400" i="1" dirty="0" smtClean="0"/>
              <a:t>a</a:t>
            </a:r>
            <a:r>
              <a:rPr lang="en-US" sz="3400" dirty="0" smtClean="0"/>
              <a:t>. </a:t>
            </a:r>
            <a:endParaRPr lang="en-US" sz="3400" dirty="0" smtClean="0"/>
          </a:p>
          <a:p>
            <a:pPr lvl="1"/>
            <a:r>
              <a:rPr lang="en-US" sz="3400" i="1" dirty="0" smtClean="0"/>
              <a:t>Symmetry</a:t>
            </a:r>
            <a:r>
              <a:rPr lang="en-US" sz="3400" dirty="0" smtClean="0"/>
              <a:t>: Suppose that </a:t>
            </a:r>
            <a:r>
              <a:rPr lang="en-US" sz="3400" i="1" dirty="0" err="1" smtClean="0"/>
              <a:t>aRb</a:t>
            </a:r>
            <a:r>
              <a:rPr lang="en-US" sz="3400" i="1" dirty="0" smtClean="0"/>
              <a:t>.</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bRa</a:t>
            </a:r>
            <a:r>
              <a:rPr lang="en-US" sz="3400" dirty="0" smtClean="0"/>
              <a:t>. </a:t>
            </a:r>
            <a:endParaRPr lang="en-US" sz="3400" dirty="0" smtClean="0"/>
          </a:p>
          <a:p>
            <a:pPr lvl="1"/>
            <a:r>
              <a:rPr lang="en-US" sz="3400" i="1" dirty="0" smtClean="0"/>
              <a:t>Transitivity</a:t>
            </a:r>
            <a:r>
              <a:rPr lang="en-US" sz="3400" dirty="0" smtClean="0"/>
              <a:t>: Suppose that </a:t>
            </a:r>
            <a:r>
              <a:rPr lang="en-US" sz="3400" dirty="0" err="1" smtClean="0"/>
              <a:t>a</a:t>
            </a:r>
            <a:r>
              <a:rPr lang="en-US" sz="3400" i="1" dirty="0" err="1" smtClean="0"/>
              <a:t>R</a:t>
            </a:r>
            <a:r>
              <a:rPr lang="en-US" sz="3400" dirty="0" err="1" smtClean="0"/>
              <a:t>b</a:t>
            </a:r>
            <a:r>
              <a:rPr lang="en-US" sz="3400" i="1" dirty="0" smtClean="0"/>
              <a:t> </a:t>
            </a:r>
            <a:r>
              <a:rPr lang="en-US" sz="3400" dirty="0" smtClean="0"/>
              <a:t>and </a:t>
            </a:r>
            <a:r>
              <a:rPr lang="en-US" sz="3400" i="1" dirty="0" err="1" smtClean="0"/>
              <a:t>bRc</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),and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c</a:t>
            </a:r>
            <a:r>
              <a:rPr lang="en-US" sz="3400" dirty="0" smtClean="0"/>
              <a:t>),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c</a:t>
            </a:r>
            <a:r>
              <a:rPr lang="en-US" sz="3400" dirty="0" smtClean="0"/>
              <a:t>) also holds and </a:t>
            </a:r>
            <a:r>
              <a:rPr lang="en-US" sz="3400" i="1" dirty="0" err="1" smtClean="0"/>
              <a:t>aRc</a:t>
            </a:r>
            <a:r>
              <a:rPr lang="en-US" sz="3400" dirty="0" smtClean="0"/>
              <a:t>. </a:t>
            </a:r>
            <a:endParaRPr lang="en-US" sz="3400" dirty="0" smtClean="0"/>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Modulo </a:t>
            </a:r>
            <a:r>
              <a:rPr lang="en-US" i="1" dirty="0" smtClean="0"/>
              <a:t>m</a:t>
            </a:r>
            <a:endParaRPr lang="en-US" i="1"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Example</a:t>
            </a:r>
            <a:r>
              <a:rPr lang="en-US" dirty="0" smtClean="0"/>
              <a:t>:  Let </a:t>
            </a:r>
            <a:r>
              <a:rPr lang="en-US" i="1" dirty="0" smtClean="0"/>
              <a:t>m</a:t>
            </a:r>
            <a:r>
              <a:rPr lang="en-US" dirty="0" smtClean="0"/>
              <a:t> be an integer with </a:t>
            </a:r>
            <a:r>
              <a:rPr lang="en-US" i="1" dirty="0" smtClean="0"/>
              <a:t>m</a:t>
            </a:r>
            <a:r>
              <a:rPr lang="en-US" dirty="0" smtClean="0"/>
              <a:t> &gt; </a:t>
            </a:r>
            <a:r>
              <a:rPr lang="en-US" dirty="0" smtClean="0">
                <a:latin typeface="Cambria Math" panose="02040503050406030204" pitchFamily="18" charset="0"/>
                <a:ea typeface="Cambria Math" panose="02040503050406030204" pitchFamily="18" charset="0"/>
              </a:rPr>
              <a:t>1</a:t>
            </a:r>
            <a:r>
              <a:rPr lang="en-US" dirty="0" smtClean="0"/>
              <a:t>. Show that the relation </a:t>
            </a:r>
            <a:endParaRPr lang="en-US" dirty="0" smtClean="0"/>
          </a:p>
          <a:p>
            <a:pPr>
              <a:buNone/>
            </a:pPr>
            <a:r>
              <a:rPr lang="en-US" dirty="0" smtClean="0"/>
              <a:t>         </a:t>
            </a:r>
            <a:r>
              <a:rPr lang="en-US" i="1" dirty="0" smtClean="0"/>
              <a:t>R</a:t>
            </a:r>
            <a:r>
              <a:rPr lang="en-US" dirty="0" smtClean="0"/>
              <a:t> =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(mod </a:t>
            </a:r>
            <a:r>
              <a:rPr lang="en-US" i="1" dirty="0" smtClean="0"/>
              <a:t>m</a:t>
            </a:r>
            <a:r>
              <a:rPr lang="en-US" dirty="0" smtClean="0"/>
              <a:t>)} </a:t>
            </a:r>
            <a:endParaRPr lang="en-US" dirty="0" smtClean="0"/>
          </a:p>
          <a:p>
            <a:pPr>
              <a:buNone/>
            </a:pPr>
            <a:r>
              <a:rPr lang="en-US" dirty="0" smtClean="0"/>
              <a:t>    is an equivalence relation on the set of integers.</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Let </a:t>
            </a:r>
            <a:r>
              <a:rPr lang="en-US" i="1" dirty="0" smtClean="0"/>
              <a:t>m</a:t>
            </a:r>
            <a:r>
              <a:rPr lang="en-US" dirty="0" smtClean="0"/>
              <a:t> be an integer with </a:t>
            </a:r>
            <a:r>
              <a:rPr lang="en-US" i="1" dirty="0" smtClean="0"/>
              <a:t>m</a:t>
            </a:r>
            <a:r>
              <a:rPr lang="en-US" dirty="0" smtClean="0"/>
              <a:t> &gt; </a:t>
            </a:r>
            <a:r>
              <a:rPr lang="en-US" dirty="0" smtClean="0">
                <a:latin typeface="Cambria Math" panose="02040503050406030204" pitchFamily="18" charset="0"/>
                <a:ea typeface="Cambria Math" panose="02040503050406030204" pitchFamily="18" charset="0"/>
              </a:rPr>
              <a:t>1</a:t>
            </a:r>
            <a:r>
              <a:rPr lang="en-US" dirty="0" smtClean="0"/>
              <a:t>. Show that the relation </a:t>
            </a:r>
            <a:endParaRPr lang="en-US" dirty="0" smtClean="0"/>
          </a:p>
          <a:p>
            <a:pPr>
              <a:buNone/>
            </a:pPr>
            <a:r>
              <a:rPr lang="en-US" dirty="0" smtClean="0"/>
              <a:t>         </a:t>
            </a:r>
            <a:r>
              <a:rPr lang="en-US" i="1" dirty="0" smtClean="0"/>
              <a:t>R</a:t>
            </a:r>
            <a:r>
              <a:rPr lang="en-US" dirty="0" smtClean="0"/>
              <a:t> =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(mod </a:t>
            </a:r>
            <a:r>
              <a:rPr lang="en-US" i="1" dirty="0" smtClean="0"/>
              <a:t>m</a:t>
            </a:r>
            <a:r>
              <a:rPr lang="en-US" dirty="0" smtClean="0"/>
              <a:t>)} </a:t>
            </a:r>
            <a:endParaRPr lang="en-US" dirty="0" smtClean="0"/>
          </a:p>
          <a:p>
            <a:pPr>
              <a:buNone/>
            </a:pPr>
            <a:r>
              <a:rPr lang="en-US" dirty="0" smtClean="0"/>
              <a:t>    is an equivalence relation on the set of integers.</a:t>
            </a:r>
            <a:endParaRPr lang="en-US" dirty="0" smtClean="0"/>
          </a:p>
          <a:p>
            <a:pPr>
              <a:buNone/>
            </a:pPr>
            <a:endParaRPr lang="en-US" dirty="0" smtClean="0"/>
          </a:p>
          <a:p>
            <a:pPr>
              <a:buNone/>
            </a:pPr>
            <a:r>
              <a:rPr lang="en-US" b="1" dirty="0" smtClean="0"/>
              <a:t>   Solution</a:t>
            </a:r>
            <a:r>
              <a:rPr lang="en-US" dirty="0" smtClean="0"/>
              <a:t>:  Recall that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(mod </a:t>
            </a:r>
            <a:r>
              <a:rPr lang="en-US" i="1" dirty="0" smtClean="0"/>
              <a:t>m</a:t>
            </a:r>
            <a:r>
              <a:rPr lang="en-US" dirty="0" smtClean="0"/>
              <a:t>) if and only if </a:t>
            </a:r>
            <a:r>
              <a:rPr lang="en-US" i="1" dirty="0" smtClean="0"/>
              <a:t>m</a:t>
            </a:r>
            <a:r>
              <a:rPr lang="en-US" dirty="0" smtClean="0"/>
              <a:t>  divides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a:t>
            </a:r>
            <a:endParaRPr lang="en-US" dirty="0" smtClean="0"/>
          </a:p>
          <a:p>
            <a:pPr lvl="1"/>
            <a:r>
              <a:rPr lang="en-US" i="1" dirty="0" smtClean="0"/>
              <a:t>Reflexivity</a:t>
            </a:r>
            <a:r>
              <a:rPr lang="en-US" dirty="0" smtClean="0"/>
              <a:t>: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(mod </a:t>
            </a:r>
            <a:r>
              <a:rPr lang="en-US" i="1" dirty="0" smtClean="0"/>
              <a:t>m</a:t>
            </a:r>
            <a:r>
              <a:rPr lang="en-US" dirty="0" smtClean="0"/>
              <a:t>) since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 </a:t>
            </a:r>
            <a:r>
              <a:rPr lang="en-US" dirty="0" smtClean="0"/>
              <a:t>= </a:t>
            </a:r>
            <a:r>
              <a:rPr lang="en-US" dirty="0" smtClean="0">
                <a:latin typeface="Cambria Math" panose="02040503050406030204" pitchFamily="18" charset="0"/>
                <a:ea typeface="Cambria Math" panose="02040503050406030204" pitchFamily="18" charset="0"/>
              </a:rPr>
              <a:t>0</a:t>
            </a:r>
            <a:r>
              <a:rPr lang="en-US" dirty="0" smtClean="0"/>
              <a:t> is divisible by </a:t>
            </a:r>
            <a:r>
              <a:rPr lang="en-US" i="1" dirty="0" smtClean="0"/>
              <a:t>m</a:t>
            </a:r>
            <a:r>
              <a:rPr lang="en-US" dirty="0" smtClean="0"/>
              <a:t> since              </a:t>
            </a:r>
            <a:r>
              <a:rPr lang="en-US" dirty="0" smtClean="0">
                <a:latin typeface="Cambria Math" panose="02040503050406030204" pitchFamily="18" charset="0"/>
                <a:ea typeface="Cambria Math" panose="02040503050406030204" pitchFamily="18" charset="0"/>
              </a:rPr>
              <a:t>0</a:t>
            </a:r>
            <a:r>
              <a:rPr lang="en-US" dirty="0" smtClean="0"/>
              <a:t> = </a:t>
            </a:r>
            <a:r>
              <a:rPr lang="en-US" dirty="0" smtClean="0">
                <a:latin typeface="Cambria Math" panose="02040503050406030204" pitchFamily="18" charset="0"/>
                <a:ea typeface="Cambria Math" panose="02040503050406030204" pitchFamily="18" charset="0"/>
              </a:rPr>
              <a:t>0</a:t>
            </a:r>
            <a:r>
              <a:rPr lang="en-US" dirty="0" smtClean="0"/>
              <a:t> </a:t>
            </a:r>
            <a:r>
              <a:rPr lang="en-US" dirty="0" smtClean="0">
                <a:latin typeface="Cambria Math" panose="02040503050406030204"/>
                <a:ea typeface="Cambria Math" panose="02040503050406030204"/>
              </a:rPr>
              <a:t>∙ </a:t>
            </a:r>
            <a:r>
              <a:rPr lang="en-US" i="1" dirty="0" smtClean="0"/>
              <a:t>m</a:t>
            </a:r>
            <a:r>
              <a:rPr lang="en-US" dirty="0" smtClean="0"/>
              <a:t>.</a:t>
            </a:r>
            <a:endParaRPr lang="en-US" dirty="0" smtClean="0"/>
          </a:p>
          <a:p>
            <a:pPr lvl="1"/>
            <a:r>
              <a:rPr lang="en-US" i="1" dirty="0" smtClean="0"/>
              <a:t>Symmetry</a:t>
            </a:r>
            <a:r>
              <a:rPr lang="en-US" dirty="0" smtClean="0"/>
              <a:t>:  Suppose that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(mod </a:t>
            </a:r>
            <a:r>
              <a:rPr lang="en-US" i="1" dirty="0" smtClean="0"/>
              <a:t>m</a:t>
            </a:r>
            <a:r>
              <a:rPr lang="en-US" dirty="0" smtClean="0"/>
              <a:t>). Then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is divisible by </a:t>
            </a:r>
            <a:r>
              <a:rPr lang="en-US" i="1" dirty="0" smtClean="0"/>
              <a:t>m</a:t>
            </a:r>
            <a:r>
              <a:rPr lang="en-US" dirty="0" smtClean="0"/>
              <a:t>, and so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 </a:t>
            </a:r>
            <a:r>
              <a:rPr lang="en-US" i="1" dirty="0" smtClean="0">
                <a:ea typeface="Cambria Math" panose="02040503050406030204" pitchFamily="18" charset="0"/>
              </a:rPr>
              <a:t>k</a:t>
            </a:r>
            <a:r>
              <a:rPr lang="en-US" i="1" dirty="0" smtClean="0"/>
              <a:t>m</a:t>
            </a:r>
            <a:r>
              <a:rPr lang="en-US" dirty="0" smtClean="0"/>
              <a:t>, where </a:t>
            </a:r>
            <a:r>
              <a:rPr lang="en-US" i="1" dirty="0" smtClean="0"/>
              <a:t>k</a:t>
            </a:r>
            <a:r>
              <a:rPr lang="en-US" dirty="0" smtClean="0"/>
              <a:t> is an integer. It follows that</a:t>
            </a:r>
            <a:r>
              <a:rPr lang="en-US" i="1" dirty="0" smtClean="0"/>
              <a:t> 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 (</a:t>
            </a:r>
            <a:r>
              <a:rPr lang="en-US" dirty="0" smtClean="0">
                <a:latin typeface="Cambria Math" panose="02040503050406030204"/>
                <a:ea typeface="Cambria Math" panose="02040503050406030204"/>
              </a:rPr>
              <a:t>− </a:t>
            </a:r>
            <a:r>
              <a:rPr lang="en-US" i="1" dirty="0" smtClean="0">
                <a:ea typeface="Cambria Math" panose="02040503050406030204" pitchFamily="18" charset="0"/>
              </a:rPr>
              <a:t>k</a:t>
            </a:r>
            <a:r>
              <a:rPr lang="en-US" dirty="0" smtClean="0">
                <a:ea typeface="Cambria Math" panose="02040503050406030204" pitchFamily="18" charset="0"/>
              </a:rPr>
              <a:t>)</a:t>
            </a:r>
            <a:r>
              <a:rPr lang="en-US" dirty="0" smtClean="0"/>
              <a:t> </a:t>
            </a:r>
            <a:r>
              <a:rPr lang="en-US" i="1" dirty="0" smtClean="0"/>
              <a:t>m, so 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(mod </a:t>
            </a:r>
            <a:r>
              <a:rPr lang="en-US" i="1" dirty="0" smtClean="0"/>
              <a:t>m</a:t>
            </a:r>
            <a:r>
              <a:rPr lang="en-US" dirty="0" smtClean="0"/>
              <a:t>). </a:t>
            </a:r>
            <a:endParaRPr lang="en-US" dirty="0" smtClean="0"/>
          </a:p>
          <a:p>
            <a:pPr lvl="1"/>
            <a:r>
              <a:rPr lang="en-US" i="1" dirty="0" smtClean="0"/>
              <a:t>Transitivity</a:t>
            </a:r>
            <a:r>
              <a:rPr lang="en-US" dirty="0" smtClean="0"/>
              <a:t>: Suppose that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(mod </a:t>
            </a:r>
            <a:r>
              <a:rPr lang="en-US" i="1" dirty="0" smtClean="0"/>
              <a:t>m</a:t>
            </a:r>
            <a:r>
              <a:rPr lang="en-US" dirty="0" smtClean="0"/>
              <a:t>) and </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 (mod </a:t>
            </a:r>
            <a:r>
              <a:rPr lang="en-US" i="1" dirty="0" smtClean="0"/>
              <a:t>m</a:t>
            </a:r>
            <a:r>
              <a:rPr lang="en-US" dirty="0" smtClean="0"/>
              <a:t>). Then </a:t>
            </a:r>
            <a:r>
              <a:rPr lang="en-US" i="1" dirty="0" smtClean="0"/>
              <a:t>m</a:t>
            </a:r>
            <a:r>
              <a:rPr lang="en-US" dirty="0" smtClean="0"/>
              <a:t> divides both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 Hence, there are integers </a:t>
            </a:r>
            <a:r>
              <a:rPr lang="en-US" i="1" dirty="0" smtClean="0"/>
              <a:t>k</a:t>
            </a:r>
            <a:r>
              <a:rPr lang="en-US" dirty="0" smtClean="0"/>
              <a:t> and </a:t>
            </a:r>
            <a:r>
              <a:rPr lang="en-US" i="1" dirty="0" smtClean="0"/>
              <a:t>l </a:t>
            </a:r>
            <a:r>
              <a:rPr lang="en-US" dirty="0" smtClean="0"/>
              <a:t>with          </a:t>
            </a:r>
            <a:r>
              <a:rPr lang="en-US" i="1" dirty="0" smtClean="0"/>
              <a:t> 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 </a:t>
            </a:r>
            <a:r>
              <a:rPr lang="en-US" i="1" dirty="0" smtClean="0">
                <a:ea typeface="Cambria Math" panose="02040503050406030204" pitchFamily="18" charset="0"/>
              </a:rPr>
              <a:t>k</a:t>
            </a:r>
            <a:r>
              <a:rPr lang="en-US" i="1" dirty="0" smtClean="0"/>
              <a:t>m  and 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 = </a:t>
            </a:r>
            <a:r>
              <a:rPr lang="en-US" i="1" dirty="0" smtClean="0">
                <a:ea typeface="Cambria Math" panose="02040503050406030204" pitchFamily="18" charset="0"/>
              </a:rPr>
              <a:t>l</a:t>
            </a:r>
            <a:r>
              <a:rPr lang="en-US" i="1" dirty="0" smtClean="0"/>
              <a:t>m. </a:t>
            </a:r>
            <a:r>
              <a:rPr lang="en-US" dirty="0" smtClean="0"/>
              <a:t>We obtain by adding the equations: </a:t>
            </a:r>
            <a:endParaRPr lang="en-US" dirty="0" smtClean="0"/>
          </a:p>
          <a:p>
            <a:pPr lvl="1">
              <a:buNone/>
            </a:pPr>
            <a:r>
              <a:rPr lang="en-US" dirty="0" smtClean="0"/>
              <a:t>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a:t>
            </a:r>
            <a:r>
              <a:rPr lang="en-US" i="1" dirty="0" smtClean="0">
                <a:ea typeface="Cambria Math" panose="02040503050406030204" pitchFamily="18" charset="0"/>
              </a:rPr>
              <a:t> + </a:t>
            </a:r>
            <a:r>
              <a:rPr lang="en-US" dirty="0" smtClean="0"/>
              <a:t>(</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  = </a:t>
            </a:r>
            <a:r>
              <a:rPr lang="en-US" i="1" dirty="0" smtClean="0">
                <a:ea typeface="Cambria Math" panose="02040503050406030204" pitchFamily="18" charset="0"/>
              </a:rPr>
              <a:t>k</a:t>
            </a:r>
            <a:r>
              <a:rPr lang="en-US" i="1" dirty="0" smtClean="0"/>
              <a:t>m</a:t>
            </a:r>
            <a:r>
              <a:rPr lang="en-US" dirty="0" smtClean="0"/>
              <a:t> +</a:t>
            </a:r>
            <a:r>
              <a:rPr lang="en-US" i="1" dirty="0" smtClean="0">
                <a:ea typeface="Cambria Math" panose="02040503050406030204" pitchFamily="18" charset="0"/>
              </a:rPr>
              <a:t> l</a:t>
            </a:r>
            <a:r>
              <a:rPr lang="en-US" i="1" dirty="0" smtClean="0"/>
              <a:t>m = </a:t>
            </a:r>
            <a:r>
              <a:rPr lang="en-US" dirty="0" smtClean="0"/>
              <a:t>(</a:t>
            </a:r>
            <a:r>
              <a:rPr lang="en-US" i="1" dirty="0" smtClean="0"/>
              <a:t>k + l</a:t>
            </a:r>
            <a:r>
              <a:rPr lang="en-US" dirty="0" smtClean="0"/>
              <a:t>)</a:t>
            </a:r>
            <a:r>
              <a:rPr lang="en-US" i="1" dirty="0" smtClean="0"/>
              <a:t> m.</a:t>
            </a:r>
            <a:endParaRPr lang="en-US" dirty="0" smtClean="0"/>
          </a:p>
          <a:p>
            <a:pPr lvl="1">
              <a:buNone/>
            </a:pPr>
            <a:r>
              <a:rPr lang="en-US" dirty="0" smtClean="0"/>
              <a:t>    Therefore,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 (mod </a:t>
            </a:r>
            <a:r>
              <a:rPr lang="en-US" i="1" dirty="0" smtClean="0"/>
              <a:t>m</a:t>
            </a:r>
            <a:r>
              <a:rPr lang="en-US" dirty="0" smtClean="0"/>
              <a:t>).</a:t>
            </a:r>
            <a:endParaRPr lang="en-US" dirty="0" smtClean="0"/>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Show that the “divides” relation on the set of positive integers is not an equivalence relation.</a:t>
            </a:r>
            <a:endParaRPr lang="en-US" dirty="0" smtClean="0"/>
          </a:p>
          <a:p>
            <a:pPr>
              <a:buNone/>
            </a:pPr>
            <a:r>
              <a:rPr lang="en-US" dirty="0" smtClean="0"/>
              <a:t>   </a:t>
            </a: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Definition:</a:t>
            </a:r>
            <a:r>
              <a:rPr lang="en-US" dirty="0" smtClean="0"/>
              <a:t> A binary relation </a:t>
            </a:r>
            <a:r>
              <a:rPr lang="en-US" i="1" dirty="0" smtClean="0"/>
              <a:t>R</a:t>
            </a:r>
            <a:r>
              <a:rPr lang="en-US" dirty="0" smtClean="0"/>
              <a:t> </a:t>
            </a:r>
            <a:r>
              <a:rPr lang="en-US" i="1" dirty="0" smtClean="0"/>
              <a:t>on a set A</a:t>
            </a:r>
            <a:r>
              <a:rPr lang="en-US" dirty="0" smtClean="0"/>
              <a:t> is a subset of </a:t>
            </a:r>
            <a:r>
              <a:rPr lang="en-US" i="1" dirty="0" smtClean="0"/>
              <a:t>A </a:t>
            </a:r>
            <a:r>
              <a:rPr lang="en-US" dirty="0" smtClean="0">
                <a:latin typeface="Cambria Math" panose="02040503050406030204"/>
                <a:ea typeface="Cambria Math" panose="02040503050406030204"/>
              </a:rPr>
              <a:t>×</a:t>
            </a:r>
            <a:r>
              <a:rPr lang="en-US" i="1" dirty="0" smtClean="0"/>
              <a:t> A </a:t>
            </a:r>
            <a:r>
              <a:rPr lang="en-US" dirty="0" smtClean="0"/>
              <a:t>or a relation from </a:t>
            </a:r>
            <a:r>
              <a:rPr lang="en-US" i="1" dirty="0" smtClean="0"/>
              <a:t>A</a:t>
            </a:r>
            <a:r>
              <a:rPr lang="en-US" dirty="0" smtClean="0"/>
              <a:t> to </a:t>
            </a:r>
            <a:r>
              <a:rPr lang="en-US" i="1" dirty="0" smtClean="0"/>
              <a:t>A</a:t>
            </a:r>
            <a:r>
              <a:rPr lang="en-US" dirty="0" smtClean="0"/>
              <a:t>.</a:t>
            </a:r>
            <a:endParaRPr lang="en-US" dirty="0" smtClean="0"/>
          </a:p>
          <a:p>
            <a:pPr>
              <a:buNone/>
            </a:pPr>
            <a:r>
              <a:rPr lang="en-US" b="1" dirty="0" smtClean="0"/>
              <a:t>   Example</a:t>
            </a:r>
            <a:r>
              <a:rPr lang="en-US" dirty="0" smtClean="0"/>
              <a:t>:</a:t>
            </a:r>
            <a:endParaRPr lang="en-US" dirty="0" smtClean="0"/>
          </a:p>
          <a:p>
            <a:pPr lvl="1"/>
            <a:r>
              <a:rPr lang="en-US" dirty="0" smtClean="0"/>
              <a:t>Suppose that </a:t>
            </a:r>
            <a:r>
              <a:rPr lang="en-US" i="1" dirty="0" smtClean="0"/>
              <a:t>   A = </a:t>
            </a:r>
            <a:r>
              <a:rPr lang="en-US" dirty="0" smtClean="0"/>
              <a:t>{</a:t>
            </a:r>
            <a:r>
              <a:rPr lang="en-US" i="1" dirty="0" err="1" smtClean="0"/>
              <a:t>a,b,c</a:t>
            </a:r>
            <a:r>
              <a:rPr lang="en-US" dirty="0" smtClean="0"/>
              <a:t>}. Then</a:t>
            </a:r>
            <a:r>
              <a:rPr lang="en-US" i="1" dirty="0" smtClean="0"/>
              <a:t> R = </a:t>
            </a:r>
            <a:r>
              <a:rPr lang="en-US" dirty="0" smtClean="0"/>
              <a:t>{(</a:t>
            </a:r>
            <a:r>
              <a:rPr lang="en-US" i="1" dirty="0" err="1" smtClean="0"/>
              <a:t>a,a</a:t>
            </a:r>
            <a:r>
              <a:rPr lang="en-US" dirty="0" smtClean="0"/>
              <a:t>)</a:t>
            </a:r>
            <a:r>
              <a:rPr lang="en-US" i="1" dirty="0" smtClean="0"/>
              <a:t>,</a:t>
            </a:r>
            <a:r>
              <a:rPr lang="en-US" dirty="0" smtClean="0"/>
              <a:t>(</a:t>
            </a:r>
            <a:r>
              <a:rPr lang="en-US" i="1" dirty="0" err="1" smtClean="0"/>
              <a:t>a,b</a:t>
            </a:r>
            <a:r>
              <a:rPr lang="en-US" dirty="0" smtClean="0"/>
              <a:t>)</a:t>
            </a:r>
            <a:r>
              <a:rPr lang="en-US" i="1" dirty="0" smtClean="0"/>
              <a:t>, </a:t>
            </a:r>
            <a:r>
              <a:rPr lang="en-US" dirty="0" smtClean="0"/>
              <a:t>(</a:t>
            </a:r>
            <a:r>
              <a:rPr lang="en-US" i="1" dirty="0" err="1" smtClean="0"/>
              <a:t>a,c</a:t>
            </a:r>
            <a:r>
              <a:rPr lang="en-US" dirty="0" smtClean="0"/>
              <a:t>)} is a relation on </a:t>
            </a:r>
            <a:r>
              <a:rPr lang="en-US" i="1" dirty="0" smtClean="0"/>
              <a:t>A</a:t>
            </a:r>
            <a:r>
              <a:rPr lang="en-US" dirty="0" smtClean="0"/>
              <a:t>. </a:t>
            </a:r>
            <a:endParaRPr lang="en-US" dirty="0" smtClean="0"/>
          </a:p>
          <a:p>
            <a:pPr lvl="1"/>
            <a:r>
              <a:rPr lang="en-US" dirty="0" smtClean="0"/>
              <a:t>Let  </a:t>
            </a:r>
            <a:r>
              <a:rPr lang="en-US" i="1" dirty="0" smtClean="0"/>
              <a:t>A = </a:t>
            </a:r>
            <a:r>
              <a:rPr lang="en-US" dirty="0" smtClean="0"/>
              <a:t>{</a:t>
            </a:r>
            <a:r>
              <a:rPr lang="en-US" dirty="0" smtClean="0">
                <a:latin typeface="Cambria Math" panose="02040503050406030204" pitchFamily="18" charset="0"/>
                <a:ea typeface="Cambria Math" panose="02040503050406030204" pitchFamily="18" charset="0"/>
              </a:rPr>
              <a:t>1, 2, 3, 4</a:t>
            </a:r>
            <a:r>
              <a:rPr lang="en-US" dirty="0" smtClean="0"/>
              <a:t>}. </a:t>
            </a:r>
            <a:endParaRPr lang="en-US" dirty="0" smtClean="0"/>
          </a:p>
          <a:p>
            <a:pPr lvl="1">
              <a:buNone/>
            </a:pPr>
            <a:r>
              <a:rPr lang="en-US" dirty="0" smtClean="0"/>
              <a:t>   The ordered pairs in the relation R </a:t>
            </a:r>
            <a:r>
              <a:rPr lang="en-US" baseline="-25000" dirty="0" smtClean="0">
                <a:latin typeface="Cambria Math" panose="02040503050406030204" pitchFamily="18" charset="0"/>
                <a:ea typeface="Cambria Math" panose="02040503050406030204" pitchFamily="18" charset="0"/>
              </a:rPr>
              <a:t>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divides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 are</a:t>
            </a:r>
            <a:endParaRPr lang="en-US" dirty="0" smtClean="0">
              <a:latin typeface="Cambria Math" panose="02040503050406030204"/>
              <a:ea typeface="Cambria Math" panose="02040503050406030204"/>
            </a:endParaRPr>
          </a:p>
          <a:p>
            <a:pPr lvl="1">
              <a:buNone/>
            </a:pPr>
            <a:r>
              <a:rPr lang="en-US" dirty="0" smtClean="0">
                <a:latin typeface="Cambria Math" panose="02040503050406030204"/>
                <a:ea typeface="Cambria Math" panose="02040503050406030204"/>
              </a:rPr>
              <a:t>     (1,1), (1, 2), (1,3), (1, 4), (2, 2), (2, 4), (3, 3), and  (4, 4).</a:t>
            </a:r>
            <a:endParaRPr lang="en-US" i="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Show that the “divides” relation on the set of positive integers is not an equivalence relation.</a:t>
            </a:r>
            <a:endParaRPr lang="en-US" dirty="0" smtClean="0"/>
          </a:p>
          <a:p>
            <a:pPr>
              <a:buNone/>
            </a:pPr>
            <a:r>
              <a:rPr lang="en-US" dirty="0" smtClean="0"/>
              <a:t>   </a:t>
            </a:r>
            <a:r>
              <a:rPr lang="en-US" b="1" dirty="0" smtClean="0"/>
              <a:t>Solution</a:t>
            </a:r>
            <a:r>
              <a:rPr lang="en-US" dirty="0" smtClean="0"/>
              <a:t>: The properties of reflexivity, and transitivity do hold, but there relation is not symmetric. Hence, “divides” is not an equivalence relation.</a:t>
            </a:r>
            <a:endParaRPr lang="en-US" dirty="0" smtClean="0"/>
          </a:p>
          <a:p>
            <a:pPr lvl="1"/>
            <a:r>
              <a:rPr lang="en-US" i="1" dirty="0" smtClean="0"/>
              <a:t>Reflexivity</a:t>
            </a:r>
            <a:r>
              <a:rPr lang="en-US" dirty="0" smtClean="0"/>
              <a:t>: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a</a:t>
            </a:r>
            <a:r>
              <a:rPr lang="en-US" dirty="0" smtClean="0">
                <a:latin typeface="Cambria Math" panose="02040503050406030204"/>
                <a:ea typeface="Cambria Math" panose="02040503050406030204"/>
              </a:rPr>
              <a:t> for all </a:t>
            </a:r>
            <a:r>
              <a:rPr lang="en-US" i="1" dirty="0" smtClean="0">
                <a:ea typeface="Cambria Math" panose="02040503050406030204"/>
              </a:rPr>
              <a:t>a</a:t>
            </a:r>
            <a:r>
              <a:rPr lang="en-US" dirty="0" smtClean="0">
                <a:latin typeface="Cambria Math" panose="02040503050406030204"/>
                <a:ea typeface="Cambria Math" panose="02040503050406030204"/>
              </a:rPr>
              <a:t>. </a:t>
            </a:r>
            <a:endParaRPr lang="en-US" dirty="0" smtClean="0"/>
          </a:p>
          <a:p>
            <a:pPr lvl="1"/>
            <a:r>
              <a:rPr lang="en-US" i="1" dirty="0" smtClean="0"/>
              <a:t>Not Symmetric</a:t>
            </a:r>
            <a:r>
              <a:rPr lang="en-US" dirty="0" smtClean="0"/>
              <a:t>: For example, </a:t>
            </a:r>
            <a:r>
              <a:rPr lang="en-US" dirty="0" smtClean="0">
                <a:latin typeface="Cambria Math" panose="02040503050406030204" pitchFamily="18" charset="0"/>
                <a:ea typeface="Cambria Math" panose="02040503050406030204" pitchFamily="18" charset="0"/>
              </a:rPr>
              <a:t>2</a:t>
            </a:r>
            <a:r>
              <a:rPr lang="en-US" dirty="0" smtClean="0"/>
              <a:t> </a:t>
            </a:r>
            <a:r>
              <a:rPr lang="en-US" dirty="0" smtClean="0">
                <a:latin typeface="Cambria Math" panose="02040503050406030204"/>
                <a:ea typeface="Cambria Math" panose="02040503050406030204"/>
              </a:rPr>
              <a:t>∣</a:t>
            </a:r>
            <a:r>
              <a:rPr lang="en-US" dirty="0" smtClean="0"/>
              <a:t> </a:t>
            </a:r>
            <a:r>
              <a:rPr lang="en-US" dirty="0" smtClean="0">
                <a:latin typeface="Cambria Math" panose="02040503050406030204" pitchFamily="18" charset="0"/>
                <a:ea typeface="Cambria Math" panose="02040503050406030204" pitchFamily="18" charset="0"/>
              </a:rPr>
              <a:t>4</a:t>
            </a:r>
            <a:r>
              <a:rPr lang="en-US" dirty="0" smtClean="0"/>
              <a:t>, but </a:t>
            </a:r>
            <a:r>
              <a:rPr lang="en-US" dirty="0" smtClean="0">
                <a:latin typeface="Cambria Math" panose="02040503050406030204" pitchFamily="18" charset="0"/>
                <a:ea typeface="Cambria Math" panose="02040503050406030204" pitchFamily="18" charset="0"/>
              </a:rPr>
              <a:t>4</a:t>
            </a:r>
            <a:r>
              <a:rPr lang="en-US" dirty="0" smtClean="0"/>
              <a:t> </a:t>
            </a:r>
            <a:r>
              <a:rPr lang="en-US" dirty="0" smtClean="0">
                <a:latin typeface="Cambria Math" panose="02040503050406030204"/>
                <a:ea typeface="Cambria Math" panose="02040503050406030204"/>
              </a:rPr>
              <a:t>∤ 2. </a:t>
            </a:r>
            <a:r>
              <a:rPr lang="en-US" dirty="0" smtClean="0">
                <a:ea typeface="Cambria Math" panose="02040503050406030204"/>
              </a:rPr>
              <a:t>Hence, the relation is not symmetric. </a:t>
            </a:r>
            <a:endParaRPr lang="en-US"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 </a:t>
            </a:r>
            <a:r>
              <a:rPr lang="en-US" dirty="0" smtClean="0"/>
              <a:t>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dirty="0" smtClean="0"/>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Classes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Definition </a:t>
            </a:r>
            <a:r>
              <a:rPr lang="en-US" b="1" dirty="0" smtClean="0">
                <a:latin typeface="Cambria Math" panose="02040503050406030204" pitchFamily="18" charset="0"/>
                <a:ea typeface="Cambria Math" panose="02040503050406030204" pitchFamily="18" charset="0"/>
              </a:rPr>
              <a:t>3</a:t>
            </a:r>
            <a:r>
              <a:rPr lang="en-US" dirty="0" smtClean="0"/>
              <a:t>:  Let </a:t>
            </a:r>
            <a:r>
              <a:rPr lang="en-US" i="1" dirty="0" smtClean="0"/>
              <a:t>R</a:t>
            </a:r>
            <a:r>
              <a:rPr lang="en-US" dirty="0" smtClean="0"/>
              <a:t> be an equivalence relation on a set </a:t>
            </a:r>
            <a:r>
              <a:rPr lang="en-US" i="1" dirty="0" smtClean="0"/>
              <a:t>A. </a:t>
            </a:r>
            <a:r>
              <a:rPr lang="en-US" dirty="0" smtClean="0"/>
              <a:t> The set of all elements that are related to an element </a:t>
            </a:r>
            <a:r>
              <a:rPr lang="en-US" i="1" dirty="0" smtClean="0"/>
              <a:t>a</a:t>
            </a:r>
            <a:r>
              <a:rPr lang="en-US" dirty="0" smtClean="0"/>
              <a:t> of </a:t>
            </a:r>
            <a:r>
              <a:rPr lang="en-US" i="1" dirty="0" smtClean="0"/>
              <a:t>A</a:t>
            </a:r>
            <a:r>
              <a:rPr lang="en-US" dirty="0" smtClean="0"/>
              <a:t> is called the  </a:t>
            </a:r>
            <a:r>
              <a:rPr lang="en-US" i="1" dirty="0" smtClean="0">
                <a:solidFill>
                  <a:srgbClr val="FF0000"/>
                </a:solidFill>
              </a:rPr>
              <a:t>equivalence class </a:t>
            </a:r>
            <a:r>
              <a:rPr lang="en-US" dirty="0" smtClean="0"/>
              <a:t>of </a:t>
            </a:r>
            <a:r>
              <a:rPr lang="en-US" i="1" dirty="0" smtClean="0"/>
              <a:t>a</a:t>
            </a:r>
            <a:r>
              <a:rPr lang="en-US" dirty="0" smtClean="0"/>
              <a:t>. The equivalence class of </a:t>
            </a:r>
            <a:r>
              <a:rPr lang="en-US" i="1" dirty="0" smtClean="0"/>
              <a:t>a</a:t>
            </a:r>
            <a:r>
              <a:rPr lang="en-US" dirty="0" smtClean="0"/>
              <a:t> with respect to </a:t>
            </a:r>
            <a:r>
              <a:rPr lang="en-US" i="1" dirty="0" smtClean="0"/>
              <a:t>R</a:t>
            </a:r>
            <a:r>
              <a:rPr lang="en-US" dirty="0" smtClean="0"/>
              <a:t> is denoted by [</a:t>
            </a:r>
            <a:r>
              <a:rPr lang="en-US" i="1" dirty="0" smtClean="0"/>
              <a:t>a</a:t>
            </a:r>
            <a:r>
              <a:rPr lang="en-US" dirty="0" smtClean="0"/>
              <a:t>]</a:t>
            </a:r>
            <a:r>
              <a:rPr lang="en-US" i="1" baseline="-25000" dirty="0" smtClean="0"/>
              <a:t>R</a:t>
            </a:r>
            <a:r>
              <a:rPr lang="en-US" dirty="0" smtClean="0"/>
              <a:t>.  </a:t>
            </a:r>
            <a:endParaRPr lang="en-US" dirty="0" smtClean="0"/>
          </a:p>
          <a:p>
            <a:pPr>
              <a:buNone/>
            </a:pPr>
            <a:r>
              <a:rPr lang="en-US" dirty="0" smtClean="0"/>
              <a:t>     When only one relation is under consideration, we can write [</a:t>
            </a:r>
            <a:r>
              <a:rPr lang="en-US" i="1" dirty="0" smtClean="0"/>
              <a:t>a</a:t>
            </a:r>
            <a:r>
              <a:rPr lang="en-US" dirty="0" smtClean="0"/>
              <a:t>], without the subscript </a:t>
            </a:r>
            <a:r>
              <a:rPr lang="en-US" i="1" dirty="0" smtClean="0"/>
              <a:t>R</a:t>
            </a:r>
            <a:r>
              <a:rPr lang="en-US" dirty="0" smtClean="0"/>
              <a:t>,  for this equivalence class. </a:t>
            </a:r>
            <a:endParaRPr lang="en-US" dirty="0" smtClean="0"/>
          </a:p>
          <a:p>
            <a:pPr>
              <a:buNone/>
            </a:pPr>
            <a:r>
              <a:rPr lang="en-US" dirty="0" smtClean="0"/>
              <a:t> </a:t>
            </a:r>
            <a:endParaRPr lang="en-US" dirty="0" smtClean="0"/>
          </a:p>
          <a:p>
            <a:pPr>
              <a:buNone/>
            </a:pPr>
            <a:r>
              <a:rPr lang="en-US" dirty="0" smtClean="0"/>
              <a:t>      Note that  [</a:t>
            </a:r>
            <a:r>
              <a:rPr lang="en-US" i="1" dirty="0" smtClean="0"/>
              <a:t>a</a:t>
            </a:r>
            <a:r>
              <a:rPr lang="en-US" dirty="0" smtClean="0"/>
              <a:t>]</a:t>
            </a:r>
            <a:r>
              <a:rPr lang="en-US" i="1" baseline="-25000" dirty="0" smtClean="0"/>
              <a:t>R </a:t>
            </a:r>
            <a:r>
              <a:rPr lang="en-US" i="1" dirty="0" smtClean="0"/>
              <a:t>= </a:t>
            </a:r>
            <a:r>
              <a:rPr lang="en-US" dirty="0" smtClean="0"/>
              <a:t>{</a:t>
            </a:r>
            <a:r>
              <a:rPr lang="en-US" i="1" dirty="0" smtClean="0"/>
              <a:t>s|</a:t>
            </a:r>
            <a:r>
              <a:rPr lang="en-US" dirty="0" smtClean="0"/>
              <a:t>(</a:t>
            </a:r>
            <a:r>
              <a:rPr lang="en-US" i="1" dirty="0" err="1" smtClean="0"/>
              <a:t>a</a:t>
            </a:r>
            <a:r>
              <a:rPr lang="en-US" dirty="0" err="1" smtClean="0"/>
              <a:t>,</a:t>
            </a:r>
            <a:r>
              <a:rPr lang="en-US" i="1" dirty="0" err="1" smtClean="0"/>
              <a:t>s</a:t>
            </a:r>
            <a:r>
              <a:rPr lang="en-US" dirty="0" smtClean="0"/>
              <a:t>)</a:t>
            </a:r>
            <a:r>
              <a:rPr lang="en-US" i="1" dirty="0" smtClean="0"/>
              <a:t> </a:t>
            </a:r>
            <a:r>
              <a:rPr lang="en-US" dirty="0" smtClean="0">
                <a:latin typeface="Cambria Math" panose="02040503050406030204"/>
                <a:ea typeface="Cambria Math" panose="02040503050406030204"/>
              </a:rPr>
              <a:t>∈</a:t>
            </a:r>
            <a:r>
              <a:rPr lang="en-US" i="1" dirty="0" smtClean="0"/>
              <a:t> R</a:t>
            </a:r>
            <a:r>
              <a:rPr lang="en-US" dirty="0" smtClean="0"/>
              <a:t>}</a:t>
            </a:r>
            <a:r>
              <a:rPr lang="en-US" i="1" dirty="0" smtClean="0"/>
              <a:t>.</a:t>
            </a:r>
            <a:endParaRPr lang="en-US" i="1" dirty="0" smtClean="0"/>
          </a:p>
          <a:p>
            <a:pPr>
              <a:buNone/>
            </a:pPr>
            <a:endParaRPr lang="en-US" dirty="0" smtClean="0"/>
          </a:p>
          <a:p>
            <a:r>
              <a:rPr lang="en-US" dirty="0" smtClean="0"/>
              <a:t>If</a:t>
            </a:r>
            <a:r>
              <a:rPr lang="en-US" i="1" dirty="0" smtClean="0"/>
              <a:t>  b </a:t>
            </a:r>
            <a:r>
              <a:rPr lang="en-US" dirty="0" smtClean="0">
                <a:latin typeface="Cambria Math" panose="02040503050406030204"/>
                <a:ea typeface="Cambria Math" panose="02040503050406030204"/>
              </a:rPr>
              <a:t>∈ </a:t>
            </a:r>
            <a:r>
              <a:rPr lang="en-US" dirty="0" smtClean="0"/>
              <a:t>[</a:t>
            </a:r>
            <a:r>
              <a:rPr lang="en-US" i="1" dirty="0" smtClean="0"/>
              <a:t>a</a:t>
            </a:r>
            <a:r>
              <a:rPr lang="en-US" dirty="0" smtClean="0"/>
              <a:t>]</a:t>
            </a:r>
            <a:r>
              <a:rPr lang="en-US" i="1" baseline="-25000" dirty="0" smtClean="0"/>
              <a:t>R</a:t>
            </a:r>
            <a:r>
              <a:rPr lang="en-US" dirty="0" smtClean="0"/>
              <a:t>, then </a:t>
            </a:r>
            <a:r>
              <a:rPr lang="en-US" i="1" dirty="0" smtClean="0"/>
              <a:t>b</a:t>
            </a:r>
            <a:r>
              <a:rPr lang="en-US" dirty="0" smtClean="0"/>
              <a:t> is called a representative of this equivalence class. Any element of a class can be used as a representative of the class. </a:t>
            </a:r>
            <a:endParaRPr lang="en-US" dirty="0" smtClean="0"/>
          </a:p>
          <a:p>
            <a:r>
              <a:rPr lang="en-US" dirty="0" smtClean="0"/>
              <a:t>The equivalence classes of the relation congruence modulo </a:t>
            </a:r>
            <a:r>
              <a:rPr lang="en-US" i="1" dirty="0" smtClean="0"/>
              <a:t>m</a:t>
            </a:r>
            <a:r>
              <a:rPr lang="en-US" dirty="0" smtClean="0"/>
              <a:t> are called the </a:t>
            </a:r>
            <a:r>
              <a:rPr lang="en-US" i="1" dirty="0" smtClean="0"/>
              <a:t>congruence classes modulo m</a:t>
            </a:r>
            <a:r>
              <a:rPr lang="en-US" dirty="0" smtClean="0"/>
              <a:t>. The congruence class of an integer </a:t>
            </a:r>
            <a:r>
              <a:rPr lang="en-US" i="1" dirty="0" smtClean="0"/>
              <a:t>a </a:t>
            </a:r>
            <a:r>
              <a:rPr lang="en-US" dirty="0" smtClean="0"/>
              <a:t>modulo </a:t>
            </a:r>
            <a:r>
              <a:rPr lang="en-US" i="1" dirty="0" smtClean="0"/>
              <a:t>m</a:t>
            </a:r>
            <a:r>
              <a:rPr lang="en-US" dirty="0" smtClean="0"/>
              <a:t> is denoted by [</a:t>
            </a:r>
            <a:r>
              <a:rPr lang="en-US" i="1" dirty="0" smtClean="0"/>
              <a:t>a</a:t>
            </a:r>
            <a:r>
              <a:rPr lang="en-US" dirty="0" smtClean="0"/>
              <a:t>]</a:t>
            </a:r>
            <a:r>
              <a:rPr lang="en-US" i="1" baseline="-25000" dirty="0" smtClean="0"/>
              <a:t>m</a:t>
            </a:r>
            <a:r>
              <a:rPr lang="en-US" dirty="0" smtClean="0"/>
              <a:t>, so [</a:t>
            </a:r>
            <a:r>
              <a:rPr lang="en-US" i="1" dirty="0" smtClean="0"/>
              <a:t>a</a:t>
            </a:r>
            <a:r>
              <a:rPr lang="en-US" dirty="0" smtClean="0"/>
              <a:t>]</a:t>
            </a:r>
            <a:r>
              <a:rPr lang="en-US" i="1" baseline="-25000" dirty="0" smtClean="0"/>
              <a:t>m</a:t>
            </a:r>
            <a:r>
              <a:rPr lang="en-US" i="1" dirty="0" smtClean="0"/>
              <a:t> = </a:t>
            </a:r>
            <a:r>
              <a:rPr lang="en-US" dirty="0" smtClean="0"/>
              <a:t>{…, </a:t>
            </a:r>
            <a:r>
              <a:rPr lang="en-US" i="1" dirty="0" smtClean="0"/>
              <a:t>a</a:t>
            </a:r>
            <a:r>
              <a:rPr lang="en-US" dirty="0" smtClean="0">
                <a:latin typeface="Cambria Math" panose="02040503050406030204"/>
                <a:ea typeface="Cambria Math" panose="02040503050406030204"/>
              </a:rPr>
              <a:t>−2</a:t>
            </a:r>
            <a:r>
              <a:rPr lang="en-US" i="1" dirty="0" smtClean="0">
                <a:ea typeface="Cambria Math" panose="02040503050406030204"/>
              </a:rPr>
              <a:t>m</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latin typeface="Cambria Math" panose="02040503050406030204"/>
                <a:ea typeface="Cambria Math" panose="02040503050406030204"/>
              </a:rPr>
              <a:t>−</a:t>
            </a:r>
            <a:r>
              <a:rPr lang="en-US" i="1" dirty="0" smtClean="0">
                <a:ea typeface="Cambria Math" panose="02040503050406030204"/>
              </a:rPr>
              <a:t>m</a:t>
            </a:r>
            <a:r>
              <a:rPr lang="en-US" dirty="0" smtClean="0">
                <a:latin typeface="Cambria Math" panose="02040503050406030204"/>
                <a:ea typeface="Cambria Math" panose="02040503050406030204"/>
              </a:rPr>
              <a:t>, </a:t>
            </a:r>
            <a:r>
              <a:rPr lang="en-US" i="1" dirty="0" err="1" smtClean="0"/>
              <a:t>a</a:t>
            </a:r>
            <a:r>
              <a:rPr lang="en-US" dirty="0" err="1" smtClean="0">
                <a:latin typeface="Cambria Math" panose="02040503050406030204"/>
                <a:ea typeface="Cambria Math" panose="02040503050406030204"/>
              </a:rPr>
              <a:t>+</a:t>
            </a:r>
            <a:r>
              <a:rPr lang="en-US" i="1" dirty="0" err="1" smtClean="0">
                <a:ea typeface="Cambria Math" panose="02040503050406030204"/>
              </a:rPr>
              <a:t>m</a:t>
            </a:r>
            <a:r>
              <a:rPr lang="en-US" dirty="0" smtClean="0">
                <a:latin typeface="Cambria Math" panose="02040503050406030204"/>
                <a:ea typeface="Cambria Math" panose="02040503050406030204"/>
              </a:rPr>
              <a:t>, </a:t>
            </a:r>
            <a:r>
              <a:rPr lang="en-US" i="1" dirty="0" smtClean="0"/>
              <a:t>a</a:t>
            </a:r>
            <a:r>
              <a:rPr lang="en-US" dirty="0" smtClean="0">
                <a:latin typeface="Cambria Math" panose="02040503050406030204"/>
                <a:ea typeface="Cambria Math" panose="02040503050406030204"/>
              </a:rPr>
              <a:t>+2</a:t>
            </a:r>
            <a:r>
              <a:rPr lang="en-US" i="1" dirty="0" smtClean="0">
                <a:latin typeface="Cambria Math" panose="02040503050406030204"/>
                <a:ea typeface="Cambria Math" panose="02040503050406030204"/>
              </a:rPr>
              <a:t>m</a:t>
            </a:r>
            <a:r>
              <a:rPr lang="en-US" dirty="0" smtClean="0">
                <a:latin typeface="Cambria Math" panose="02040503050406030204"/>
                <a:ea typeface="Cambria Math" panose="02040503050406030204"/>
              </a:rPr>
              <a:t>, … </a:t>
            </a:r>
            <a:r>
              <a:rPr lang="en-US" dirty="0" smtClean="0"/>
              <a:t>}</a:t>
            </a:r>
            <a:r>
              <a:rPr lang="en-US" i="1" dirty="0" smtClean="0"/>
              <a:t>. </a:t>
            </a:r>
            <a:r>
              <a:rPr lang="en-US" dirty="0" smtClean="0"/>
              <a:t>For example, </a:t>
            </a:r>
            <a:endParaRPr lang="en-US" dirty="0" smtClean="0"/>
          </a:p>
          <a:p>
            <a:pPr>
              <a:buNone/>
            </a:pPr>
            <a:endParaRPr lang="en-US" dirty="0" smtClean="0"/>
          </a:p>
          <a:p>
            <a:pPr lvl="1">
              <a:buNone/>
            </a:pPr>
            <a:r>
              <a:rPr lang="en-US" dirty="0" smtClean="0"/>
              <a:t>   [</a:t>
            </a:r>
            <a:r>
              <a:rPr lang="en-US" dirty="0" smtClean="0">
                <a:latin typeface="Cambria Math" panose="02040503050406030204" pitchFamily="18" charset="0"/>
                <a:ea typeface="Cambria Math" panose="02040503050406030204" pitchFamily="18" charset="0"/>
              </a:rPr>
              <a:t>0</a:t>
            </a:r>
            <a:r>
              <a:rPr lang="en-US" dirty="0" smtClean="0"/>
              <a:t>]</a:t>
            </a:r>
            <a:r>
              <a:rPr lang="en-US" baseline="-25000" dirty="0" smtClean="0">
                <a:latin typeface="Cambria Math" panose="02040503050406030204" pitchFamily="18" charset="0"/>
                <a:ea typeface="Cambria Math" panose="02040503050406030204" pitchFamily="18" charset="0"/>
              </a:rPr>
              <a:t>4</a:t>
            </a:r>
            <a:r>
              <a:rPr lang="en-US" dirty="0" smtClean="0"/>
              <a:t> = {…,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8,</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4 , 0, 4 , 8 , …}                        </a:t>
            </a:r>
            <a:r>
              <a:rPr lang="en-US" dirty="0" smtClean="0"/>
              <a:t>[</a:t>
            </a:r>
            <a:r>
              <a:rPr lang="en-US" dirty="0" smtClean="0">
                <a:latin typeface="Cambria Math" panose="02040503050406030204" pitchFamily="18" charset="0"/>
                <a:ea typeface="Cambria Math" panose="02040503050406030204" pitchFamily="18" charset="0"/>
              </a:rPr>
              <a:t>1</a:t>
            </a:r>
            <a:r>
              <a:rPr lang="en-US" dirty="0" smtClean="0"/>
              <a:t>]</a:t>
            </a:r>
            <a:r>
              <a:rPr lang="en-US" baseline="-25000" dirty="0" smtClean="0">
                <a:latin typeface="Cambria Math" panose="02040503050406030204" pitchFamily="18" charset="0"/>
                <a:ea typeface="Cambria Math" panose="02040503050406030204" pitchFamily="18" charset="0"/>
              </a:rPr>
              <a:t>4</a:t>
            </a:r>
            <a:r>
              <a:rPr lang="en-US" dirty="0" smtClean="0"/>
              <a:t> = {…,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7,</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3 , 1, 5 , 9 , …}</a:t>
            </a:r>
            <a:endParaRPr lang="en-US" dirty="0" smtClean="0">
              <a:latin typeface="Cambria Math" panose="02040503050406030204" pitchFamily="18" charset="0"/>
              <a:ea typeface="Cambria Math" panose="02040503050406030204" pitchFamily="18" charset="0"/>
            </a:endParaRPr>
          </a:p>
          <a:p>
            <a:pPr lvl="1">
              <a:buNone/>
            </a:pPr>
            <a:endParaRPr lang="en-US" dirty="0" smtClean="0">
              <a:latin typeface="Cambria Math" panose="02040503050406030204" pitchFamily="18" charset="0"/>
              <a:ea typeface="Cambria Math" panose="02040503050406030204" pitchFamily="18" charset="0"/>
            </a:endParaRPr>
          </a:p>
          <a:p>
            <a:pPr marL="274320" lvl="1" indent="-274320">
              <a:buClr>
                <a:schemeClr val="accent3"/>
              </a:buClr>
              <a:buSzPct val="95000"/>
              <a:buNone/>
            </a:pPr>
            <a:r>
              <a:rPr lang="en-US" dirty="0" smtClean="0"/>
              <a:t>          [</a:t>
            </a:r>
            <a:r>
              <a:rPr lang="en-US" dirty="0" smtClean="0">
                <a:latin typeface="Cambria Math" panose="02040503050406030204" pitchFamily="18" charset="0"/>
                <a:ea typeface="Cambria Math" panose="02040503050406030204" pitchFamily="18" charset="0"/>
              </a:rPr>
              <a:t>2</a:t>
            </a:r>
            <a:r>
              <a:rPr lang="en-US" dirty="0" smtClean="0"/>
              <a:t>]</a:t>
            </a:r>
            <a:r>
              <a:rPr lang="en-US" baseline="-25000" dirty="0" smtClean="0">
                <a:latin typeface="Cambria Math" panose="02040503050406030204" pitchFamily="18" charset="0"/>
                <a:ea typeface="Cambria Math" panose="02040503050406030204" pitchFamily="18" charset="0"/>
              </a:rPr>
              <a:t>4</a:t>
            </a:r>
            <a:r>
              <a:rPr lang="en-US" dirty="0" smtClean="0"/>
              <a:t> = {…,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6,</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2 , 2, 6 , 10 , …}                      </a:t>
            </a:r>
            <a:r>
              <a:rPr lang="en-US" dirty="0" smtClean="0"/>
              <a:t>[</a:t>
            </a:r>
            <a:r>
              <a:rPr lang="en-US" dirty="0" smtClean="0">
                <a:latin typeface="Cambria Math" panose="02040503050406030204" pitchFamily="18" charset="0"/>
                <a:ea typeface="Cambria Math" panose="02040503050406030204" pitchFamily="18" charset="0"/>
              </a:rPr>
              <a:t>3</a:t>
            </a:r>
            <a:r>
              <a:rPr lang="en-US" dirty="0" smtClean="0"/>
              <a:t>]</a:t>
            </a:r>
            <a:r>
              <a:rPr lang="en-US" baseline="-25000" dirty="0" smtClean="0">
                <a:latin typeface="Cambria Math" panose="02040503050406030204" pitchFamily="18" charset="0"/>
                <a:ea typeface="Cambria Math" panose="02040503050406030204" pitchFamily="18" charset="0"/>
              </a:rPr>
              <a:t>4</a:t>
            </a:r>
            <a:r>
              <a:rPr lang="en-US" dirty="0" smtClean="0"/>
              <a:t> = {…, </a:t>
            </a:r>
            <a:r>
              <a:rPr lang="en-US" dirty="0" smtClean="0">
                <a:latin typeface="Cambria Math" panose="02040503050406030204"/>
                <a:ea typeface="Cambria Math" panose="02040503050406030204"/>
              </a:rPr>
              <a:t>−</a:t>
            </a:r>
            <a:r>
              <a:rPr lang="en-US" dirty="0" smtClean="0">
                <a:latin typeface="Cambria Math" panose="02040503050406030204" pitchFamily="18" charset="0"/>
                <a:ea typeface="Cambria Math" panose="02040503050406030204" pitchFamily="18" charset="0"/>
              </a:rPr>
              <a:t>5,</a:t>
            </a:r>
            <a:r>
              <a:rPr lang="en-US" dirty="0" smtClean="0">
                <a:latin typeface="Cambria Math" panose="02040503050406030204"/>
                <a:ea typeface="Cambria Math" panose="02040503050406030204"/>
              </a:rPr>
              <a:t> −</a:t>
            </a:r>
            <a:r>
              <a:rPr lang="en-US" dirty="0" smtClean="0">
                <a:latin typeface="Cambria Math" panose="02040503050406030204" pitchFamily="18" charset="0"/>
                <a:ea typeface="Cambria Math" panose="02040503050406030204" pitchFamily="18" charset="0"/>
              </a:rPr>
              <a:t>1 , 3, 7 , 11 , …}</a:t>
            </a:r>
            <a:endParaRPr lang="en-US" dirty="0" smtClean="0">
              <a:latin typeface="Cambria Math" panose="02040503050406030204" pitchFamily="18" charset="0"/>
              <a:ea typeface="Cambria Math" panose="02040503050406030204" pitchFamily="18" charset="0"/>
            </a:endParaRPr>
          </a:p>
          <a:p>
            <a:pPr>
              <a:buNone/>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Classes and Partitions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Theorem  </a:t>
            </a:r>
            <a:r>
              <a:rPr lang="en-US" b="1" dirty="0" smtClean="0">
                <a:latin typeface="Cambria Math" panose="02040503050406030204" pitchFamily="18" charset="0"/>
                <a:ea typeface="Cambria Math" panose="02040503050406030204" pitchFamily="18" charset="0"/>
              </a:rPr>
              <a:t>1</a:t>
            </a:r>
            <a:r>
              <a:rPr lang="en-US" dirty="0" smtClean="0"/>
              <a:t>:  Let </a:t>
            </a:r>
            <a:r>
              <a:rPr lang="en-US" i="1" dirty="0" smtClean="0"/>
              <a:t>R</a:t>
            </a:r>
            <a:r>
              <a:rPr lang="en-US" dirty="0" smtClean="0"/>
              <a:t> be an equivalence relation on a set </a:t>
            </a:r>
            <a:r>
              <a:rPr lang="en-US" i="1" dirty="0" smtClean="0"/>
              <a:t>A. </a:t>
            </a:r>
            <a:r>
              <a:rPr lang="en-US" dirty="0" smtClean="0"/>
              <a:t> These statements for elements </a:t>
            </a:r>
            <a:r>
              <a:rPr lang="en-US" i="1" dirty="0" smtClean="0"/>
              <a:t>a</a:t>
            </a:r>
            <a:r>
              <a:rPr lang="en-US" dirty="0" smtClean="0"/>
              <a:t> and </a:t>
            </a:r>
            <a:r>
              <a:rPr lang="en-US" i="1" dirty="0" smtClean="0"/>
              <a:t>b</a:t>
            </a:r>
            <a:r>
              <a:rPr lang="en-US" dirty="0" smtClean="0"/>
              <a:t> of </a:t>
            </a:r>
            <a:r>
              <a:rPr lang="en-US" i="1" dirty="0" smtClean="0"/>
              <a:t>A </a:t>
            </a:r>
            <a:r>
              <a:rPr lang="en-US" dirty="0" smtClean="0"/>
              <a:t>are equivalent: </a:t>
            </a:r>
            <a:endParaRPr lang="en-US" dirty="0" smtClean="0"/>
          </a:p>
          <a:p>
            <a:pPr lvl="1">
              <a:buNone/>
            </a:pPr>
            <a:r>
              <a:rPr lang="en-US" dirty="0" smtClean="0"/>
              <a:t>    (</a:t>
            </a:r>
            <a:r>
              <a:rPr lang="en-US" i="1" dirty="0" err="1" smtClean="0"/>
              <a:t>i</a:t>
            </a:r>
            <a:r>
              <a:rPr lang="en-US" dirty="0" smtClean="0"/>
              <a:t>)   </a:t>
            </a:r>
            <a:r>
              <a:rPr lang="en-US" i="1" dirty="0" err="1" smtClean="0"/>
              <a:t>aRb</a:t>
            </a:r>
            <a:endParaRPr lang="en-US" i="1" dirty="0" smtClean="0"/>
          </a:p>
          <a:p>
            <a:pPr lvl="1">
              <a:buNone/>
            </a:pPr>
            <a:r>
              <a:rPr lang="en-US" dirty="0" smtClean="0"/>
              <a:t>    (</a:t>
            </a:r>
            <a:r>
              <a:rPr lang="en-US" i="1" dirty="0" smtClean="0"/>
              <a:t>ii</a:t>
            </a:r>
            <a:r>
              <a:rPr lang="en-US" dirty="0" smtClean="0"/>
              <a:t>)  [</a:t>
            </a:r>
            <a:r>
              <a:rPr lang="en-US" i="1" dirty="0" smtClean="0"/>
              <a:t>a</a:t>
            </a:r>
            <a:r>
              <a:rPr lang="en-US" dirty="0" smtClean="0"/>
              <a:t>] = [</a:t>
            </a:r>
            <a:r>
              <a:rPr lang="en-US" i="1" dirty="0" smtClean="0"/>
              <a:t>b</a:t>
            </a:r>
            <a:r>
              <a:rPr lang="en-US" dirty="0" smtClean="0"/>
              <a:t>]</a:t>
            </a:r>
            <a:endParaRPr lang="en-US" dirty="0" smtClean="0"/>
          </a:p>
          <a:p>
            <a:pPr lvl="1">
              <a:buNone/>
            </a:pPr>
            <a:r>
              <a:rPr lang="en-US" dirty="0" smtClean="0"/>
              <a:t>    (</a:t>
            </a:r>
            <a:r>
              <a:rPr lang="en-US" i="1" dirty="0" smtClean="0"/>
              <a:t>iii</a:t>
            </a:r>
            <a:r>
              <a:rPr lang="en-US" dirty="0" smtClean="0"/>
              <a:t>)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 </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r>
              <a:rPr lang="en-US" b="1" dirty="0" smtClean="0">
                <a:latin typeface="Cambria Math" panose="02040503050406030204"/>
                <a:ea typeface="Cambria Math" panose="02040503050406030204"/>
              </a:rPr>
              <a:t>Proof</a:t>
            </a:r>
            <a:r>
              <a:rPr lang="en-US" dirty="0" smtClean="0">
                <a:latin typeface="Cambria Math" panose="02040503050406030204"/>
                <a:ea typeface="Cambria Math" panose="02040503050406030204"/>
              </a:rPr>
              <a:t>: We show that (</a:t>
            </a:r>
            <a:r>
              <a:rPr lang="en-US" i="1" dirty="0" err="1" smtClean="0">
                <a:ea typeface="Cambria Math" panose="02040503050406030204"/>
              </a:rPr>
              <a:t>i</a:t>
            </a:r>
            <a:r>
              <a:rPr lang="en-US" dirty="0" smtClean="0">
                <a:latin typeface="Cambria Math" panose="02040503050406030204"/>
                <a:ea typeface="Cambria Math" panose="02040503050406030204"/>
              </a:rPr>
              <a:t>) implies (</a:t>
            </a:r>
            <a:r>
              <a:rPr lang="en-US" i="1" dirty="0" smtClean="0">
                <a:ea typeface="Cambria Math" panose="02040503050406030204" pitchFamily="18" charset="0"/>
              </a:rPr>
              <a:t>ii</a:t>
            </a:r>
            <a:r>
              <a:rPr lang="en-US" dirty="0" smtClean="0">
                <a:latin typeface="Cambria Math" panose="02040503050406030204"/>
                <a:ea typeface="Cambria Math" panose="02040503050406030204"/>
              </a:rPr>
              <a:t>). Assume that </a:t>
            </a:r>
            <a:r>
              <a:rPr lang="en-US" i="1" dirty="0" err="1" smtClean="0">
                <a:ea typeface="Cambria Math" panose="02040503050406030204"/>
              </a:rPr>
              <a:t>aRb</a:t>
            </a:r>
            <a:r>
              <a:rPr lang="en-US" dirty="0" smtClean="0">
                <a:latin typeface="Cambria Math" panose="02040503050406030204"/>
                <a:ea typeface="Cambria Math" panose="02040503050406030204"/>
              </a:rPr>
              <a:t>. Now suppose that c ∈</a:t>
            </a:r>
            <a:r>
              <a:rPr lang="en-US" dirty="0" smtClean="0"/>
              <a:t> [</a:t>
            </a:r>
            <a:r>
              <a:rPr lang="en-US" i="1" dirty="0" smtClean="0"/>
              <a:t>a</a:t>
            </a:r>
            <a:r>
              <a:rPr lang="en-US" dirty="0" smtClean="0"/>
              <a:t>]. Then </a:t>
            </a:r>
            <a:r>
              <a:rPr lang="en-US" i="1" dirty="0" err="1" smtClean="0"/>
              <a:t>aRc</a:t>
            </a:r>
            <a:r>
              <a:rPr lang="en-US" dirty="0" smtClean="0"/>
              <a:t>. Because </a:t>
            </a:r>
            <a:r>
              <a:rPr lang="en-US" i="1" dirty="0" err="1" smtClean="0"/>
              <a:t>aRb</a:t>
            </a:r>
            <a:r>
              <a:rPr lang="en-US" dirty="0" smtClean="0"/>
              <a:t> and </a:t>
            </a:r>
            <a:r>
              <a:rPr lang="en-US" i="1" dirty="0" smtClean="0"/>
              <a:t>R</a:t>
            </a:r>
            <a:r>
              <a:rPr lang="en-US" dirty="0" smtClean="0"/>
              <a:t> is symmetric, </a:t>
            </a:r>
            <a:r>
              <a:rPr lang="en-US" i="1" dirty="0" err="1" smtClean="0"/>
              <a:t>bRa</a:t>
            </a:r>
            <a:r>
              <a:rPr lang="en-US" dirty="0" smtClean="0"/>
              <a:t>. Because </a:t>
            </a:r>
            <a:r>
              <a:rPr lang="en-US" i="1" dirty="0" smtClean="0"/>
              <a:t>R</a:t>
            </a:r>
            <a:r>
              <a:rPr lang="en-US" dirty="0" smtClean="0"/>
              <a:t> is transitive and </a:t>
            </a:r>
            <a:r>
              <a:rPr lang="en-US" i="1" dirty="0" err="1" smtClean="0"/>
              <a:t>bRa</a:t>
            </a:r>
            <a:r>
              <a:rPr lang="en-US" dirty="0" smtClean="0"/>
              <a:t> and </a:t>
            </a:r>
            <a:r>
              <a:rPr lang="en-US" i="1" dirty="0" err="1" smtClean="0"/>
              <a:t>aRc</a:t>
            </a:r>
            <a:r>
              <a:rPr lang="en-US" dirty="0" smtClean="0"/>
              <a:t>, it follows that </a:t>
            </a:r>
            <a:r>
              <a:rPr lang="en-US" i="1" dirty="0" err="1" smtClean="0"/>
              <a:t>bRc</a:t>
            </a:r>
            <a:r>
              <a:rPr lang="en-US" dirty="0" smtClean="0"/>
              <a:t>. Hence,</a:t>
            </a:r>
            <a:r>
              <a:rPr lang="en-US" dirty="0" smtClean="0">
                <a:latin typeface="Cambria Math" panose="02040503050406030204"/>
                <a:ea typeface="Cambria Math" panose="02040503050406030204"/>
              </a:rPr>
              <a:t> </a:t>
            </a:r>
            <a:r>
              <a:rPr lang="en-US" i="1" dirty="0" smtClean="0">
                <a:ea typeface="Cambria Math" panose="02040503050406030204"/>
              </a:rPr>
              <a:t>c</a:t>
            </a:r>
            <a:r>
              <a:rPr lang="en-US" dirty="0" smtClean="0">
                <a:latin typeface="Cambria Math" panose="02040503050406030204"/>
                <a:ea typeface="Cambria Math" panose="02040503050406030204"/>
              </a:rPr>
              <a:t> ∈</a:t>
            </a:r>
            <a:r>
              <a:rPr lang="en-US" dirty="0" smtClean="0"/>
              <a:t> [</a:t>
            </a:r>
            <a:r>
              <a:rPr lang="en-US" i="1" dirty="0" smtClean="0"/>
              <a:t>b</a:t>
            </a:r>
            <a:r>
              <a:rPr lang="en-US" dirty="0" smtClean="0"/>
              <a:t>]. Therefore, [</a:t>
            </a:r>
            <a:r>
              <a:rPr lang="en-US" i="1" dirty="0" smtClean="0"/>
              <a:t>a</a:t>
            </a:r>
            <a:r>
              <a:rPr lang="en-US" dirty="0" smtClean="0"/>
              <a:t>]</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A similar argument (omitted here) shows that [</a:t>
            </a:r>
            <a:r>
              <a:rPr lang="en-US" i="1" dirty="0" smtClean="0"/>
              <a:t>b</a:t>
            </a:r>
            <a:r>
              <a:rPr lang="en-US" dirty="0" smtClean="0"/>
              <a:t>]</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Since [</a:t>
            </a:r>
            <a:r>
              <a:rPr lang="en-US" i="1" dirty="0" smtClean="0"/>
              <a:t>a</a:t>
            </a:r>
            <a:r>
              <a:rPr lang="en-US" dirty="0" smtClean="0"/>
              <a:t>]</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and [</a:t>
            </a:r>
            <a:r>
              <a:rPr lang="en-US" i="1" dirty="0" smtClean="0"/>
              <a:t>b</a:t>
            </a:r>
            <a:r>
              <a:rPr lang="en-US" dirty="0" smtClean="0"/>
              <a:t>]</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we have shown that [</a:t>
            </a:r>
            <a:r>
              <a:rPr lang="en-US" i="1" dirty="0" smtClean="0"/>
              <a:t>a</a:t>
            </a:r>
            <a:r>
              <a:rPr lang="en-US" dirty="0" smtClean="0"/>
              <a:t>] = [</a:t>
            </a:r>
            <a:r>
              <a:rPr lang="en-US" i="1" dirty="0" smtClean="0"/>
              <a:t>b</a:t>
            </a:r>
            <a:r>
              <a:rPr lang="en-US" dirty="0" smtClean="0"/>
              <a:t>].</a:t>
            </a:r>
            <a:endParaRPr lang="en-US" dirty="0" smtClean="0"/>
          </a:p>
          <a:p>
            <a:pPr lvl="1">
              <a:buNone/>
            </a:pPr>
            <a:endParaRPr lang="en-US" dirty="0"/>
          </a:p>
        </p:txBody>
      </p:sp>
      <p:sp>
        <p:nvSpPr>
          <p:cNvPr id="4" name="TextBox 3"/>
          <p:cNvSpPr txBox="1"/>
          <p:nvPr/>
        </p:nvSpPr>
        <p:spPr>
          <a:xfrm>
            <a:off x="1524000" y="6096000"/>
            <a:ext cx="6477000" cy="369332"/>
          </a:xfrm>
          <a:prstGeom prst="rect">
            <a:avLst/>
          </a:prstGeom>
          <a:noFill/>
        </p:spPr>
        <p:txBody>
          <a:bodyPr wrap="square" rtlCol="0">
            <a:spAutoFit/>
          </a:bodyPr>
          <a:lstStyle/>
          <a:p>
            <a:r>
              <a:rPr lang="en-US" dirty="0" smtClean="0"/>
              <a:t>(</a:t>
            </a:r>
            <a:r>
              <a:rPr lang="en-US" i="1" dirty="0" smtClean="0"/>
              <a:t>see text for proof  that </a:t>
            </a:r>
            <a:r>
              <a:rPr lang="en-US" dirty="0" smtClean="0"/>
              <a:t>(</a:t>
            </a:r>
            <a:r>
              <a:rPr lang="en-US" i="1" dirty="0" smtClean="0"/>
              <a:t>ii</a:t>
            </a:r>
            <a:r>
              <a:rPr lang="en-US" dirty="0" smtClean="0"/>
              <a:t>) </a:t>
            </a:r>
            <a:r>
              <a:rPr lang="en-US" i="1" dirty="0" smtClean="0"/>
              <a:t>implies </a:t>
            </a:r>
            <a:r>
              <a:rPr lang="en-US" dirty="0" smtClean="0"/>
              <a:t>(</a:t>
            </a:r>
            <a:r>
              <a:rPr lang="en-US" i="1" dirty="0" smtClean="0"/>
              <a:t>iii</a:t>
            </a:r>
            <a:r>
              <a:rPr lang="en-US" dirty="0" smtClean="0"/>
              <a:t>) </a:t>
            </a:r>
            <a:r>
              <a:rPr lang="en-US" i="1" dirty="0" smtClean="0"/>
              <a:t>and </a:t>
            </a:r>
            <a:r>
              <a:rPr lang="en-US" dirty="0" smtClean="0"/>
              <a:t>(</a:t>
            </a:r>
            <a:r>
              <a:rPr lang="en-US" i="1" dirty="0" smtClean="0"/>
              <a:t>iii</a:t>
            </a:r>
            <a:r>
              <a:rPr lang="en-US" dirty="0" smtClean="0"/>
              <a:t>) </a:t>
            </a:r>
            <a:r>
              <a:rPr lang="en-US" i="1" dirty="0" smtClean="0"/>
              <a:t>implies </a:t>
            </a:r>
            <a:r>
              <a:rPr lang="en-US" dirty="0" smtClean="0"/>
              <a:t>(</a:t>
            </a:r>
            <a:r>
              <a:rPr lang="en-US" i="1" dirty="0" err="1" smtClean="0"/>
              <a:t>i</a:t>
            </a:r>
            <a:r>
              <a:rPr lang="en-US" dirty="0" smtClean="0"/>
              <a: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of a Set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partition</a:t>
            </a:r>
            <a:r>
              <a:rPr lang="en-US" dirty="0" smtClean="0"/>
              <a:t> of a set </a:t>
            </a:r>
            <a:r>
              <a:rPr lang="en-US" i="1" dirty="0" smtClean="0"/>
              <a:t>S </a:t>
            </a:r>
            <a:r>
              <a:rPr lang="en-US" dirty="0" smtClean="0"/>
              <a:t>is a collection of disjoint nonempty subsets of </a:t>
            </a:r>
            <a:r>
              <a:rPr lang="en-US" i="1" dirty="0" smtClean="0"/>
              <a:t>S</a:t>
            </a:r>
            <a:r>
              <a:rPr lang="en-US" dirty="0" smtClean="0"/>
              <a:t> that have </a:t>
            </a:r>
            <a:r>
              <a:rPr lang="en-US" i="1" dirty="0" smtClean="0"/>
              <a:t>S</a:t>
            </a:r>
            <a:r>
              <a:rPr lang="en-US" dirty="0" smtClean="0"/>
              <a:t> as their union. In other words, the collection of subsets </a:t>
            </a:r>
            <a:r>
              <a:rPr lang="en-US" i="1" dirty="0" smtClean="0"/>
              <a:t>A</a:t>
            </a:r>
            <a:r>
              <a:rPr lang="en-US" i="1" baseline="-25000" dirty="0" smtClean="0"/>
              <a:t>i</a:t>
            </a:r>
            <a:r>
              <a:rPr lang="en-US" dirty="0" smtClean="0"/>
              <a:t>, where </a:t>
            </a:r>
            <a:r>
              <a:rPr lang="en-US" i="1" dirty="0" err="1" smtClean="0"/>
              <a:t>i</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I</a:t>
            </a:r>
            <a:r>
              <a:rPr lang="en-US" dirty="0" smtClean="0"/>
              <a:t> (where </a:t>
            </a:r>
            <a:r>
              <a:rPr lang="en-US" i="1" dirty="0" smtClean="0"/>
              <a:t>I</a:t>
            </a:r>
            <a:r>
              <a:rPr lang="en-US" dirty="0" smtClean="0"/>
              <a:t> is an index set), forms a partition of </a:t>
            </a:r>
            <a:r>
              <a:rPr lang="en-US" i="1" dirty="0" smtClean="0"/>
              <a:t>S</a:t>
            </a:r>
            <a:r>
              <a:rPr lang="en-US" dirty="0" smtClean="0"/>
              <a:t> if and only if</a:t>
            </a:r>
            <a:endParaRPr lang="en-US" dirty="0" smtClean="0"/>
          </a:p>
          <a:p>
            <a:pPr lvl="1"/>
            <a:r>
              <a:rPr lang="en-US" i="1" dirty="0" smtClean="0"/>
              <a:t>A</a:t>
            </a:r>
            <a:r>
              <a:rPr lang="en-US" i="1" baseline="-25000" dirty="0" smtClean="0"/>
              <a:t>i</a:t>
            </a:r>
            <a:r>
              <a:rPr lang="en-US" dirty="0" smtClean="0">
                <a:latin typeface="Cambria Math" panose="02040503050406030204"/>
                <a:ea typeface="Cambria Math" panose="02040503050406030204"/>
              </a:rPr>
              <a:t> ≠ ∅ for </a:t>
            </a:r>
            <a:r>
              <a:rPr lang="en-US" i="1" dirty="0" err="1" smtClean="0"/>
              <a:t>i</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I,</a:t>
            </a:r>
            <a:endParaRPr lang="en-US" i="1" dirty="0" smtClean="0"/>
          </a:p>
          <a:p>
            <a:pPr lvl="1"/>
            <a:r>
              <a:rPr lang="en-US" i="1" dirty="0" smtClean="0"/>
              <a:t>A</a:t>
            </a:r>
            <a:r>
              <a:rPr lang="en-US" i="1" baseline="-25000" dirty="0" smtClean="0"/>
              <a:t>i</a:t>
            </a:r>
            <a:r>
              <a:rPr lang="en-US" dirty="0" smtClean="0"/>
              <a:t> </a:t>
            </a:r>
            <a:r>
              <a:rPr lang="en-US" dirty="0" smtClean="0">
                <a:latin typeface="Cambria Math" panose="02040503050406030204"/>
                <a:ea typeface="Cambria Math" panose="02040503050406030204"/>
              </a:rPr>
              <a:t>∩</a:t>
            </a:r>
            <a:r>
              <a:rPr lang="en-US" dirty="0" smtClean="0"/>
              <a:t> </a:t>
            </a:r>
            <a:r>
              <a:rPr lang="en-US" i="1" dirty="0" err="1" smtClean="0"/>
              <a:t>A</a:t>
            </a:r>
            <a:r>
              <a:rPr lang="en-US" i="1" baseline="-25000" dirty="0" err="1" smtClean="0"/>
              <a:t>j</a:t>
            </a:r>
            <a:r>
              <a:rPr lang="en-US" i="1" dirty="0" smtClean="0"/>
              <a:t>=</a:t>
            </a:r>
            <a:r>
              <a:rPr lang="en-US" dirty="0" smtClean="0">
                <a:latin typeface="Cambria Math" panose="02040503050406030204"/>
                <a:ea typeface="Cambria Math" panose="02040503050406030204"/>
              </a:rPr>
              <a:t>∅ </a:t>
            </a:r>
            <a:r>
              <a:rPr lang="en-US" dirty="0" smtClean="0"/>
              <a:t>when </a:t>
            </a:r>
            <a:r>
              <a:rPr lang="en-US" i="1" dirty="0" err="1" smtClean="0"/>
              <a:t>i</a:t>
            </a:r>
            <a:r>
              <a:rPr lang="en-US" dirty="0" smtClean="0"/>
              <a:t> </a:t>
            </a:r>
            <a:r>
              <a:rPr lang="en-US" dirty="0" smtClean="0">
                <a:latin typeface="Cambria Math" panose="02040503050406030204"/>
                <a:ea typeface="Cambria Math" panose="02040503050406030204"/>
              </a:rPr>
              <a:t>≠ </a:t>
            </a:r>
            <a:r>
              <a:rPr lang="en-US" i="1" dirty="0" smtClean="0"/>
              <a:t>j,</a:t>
            </a:r>
            <a:endParaRPr lang="en-US" i="1" dirty="0" smtClean="0"/>
          </a:p>
          <a:p>
            <a:pPr lvl="1"/>
            <a:r>
              <a:rPr lang="en-US" dirty="0" smtClean="0"/>
              <a:t>and</a:t>
            </a:r>
            <a:r>
              <a:rPr lang="en-US" i="1" dirty="0" smtClean="0"/>
              <a:t> </a:t>
            </a:r>
            <a:endParaRPr lang="en-US" i="1" dirty="0"/>
          </a:p>
        </p:txBody>
      </p:sp>
      <p:pic>
        <p:nvPicPr>
          <p:cNvPr id="4" name="Picture 3" descr="addin_tmp.png"/>
          <p:cNvPicPr>
            <a:picLocks noChangeAspect="1"/>
          </p:cNvPicPr>
          <p:nvPr>
            <p:custDataLst>
              <p:tags r:id="rId1"/>
            </p:custDataLst>
          </p:nvPr>
        </p:nvPicPr>
        <p:blipFill>
          <a:blip r:embed="rId2"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3"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smtClean="0"/>
              <a:t>A Partition of a Set</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R</a:t>
            </a:r>
            <a:r>
              <a:rPr lang="en-US" dirty="0" smtClean="0"/>
              <a:t> be an equivalence relation on a set </a:t>
            </a:r>
            <a:r>
              <a:rPr lang="en-US" i="1" dirty="0" smtClean="0"/>
              <a:t>A</a:t>
            </a:r>
            <a:r>
              <a:rPr lang="en-US" dirty="0" smtClean="0"/>
              <a:t>.  The union of all the equivalence classes of </a:t>
            </a:r>
            <a:r>
              <a:rPr lang="en-US" i="1" dirty="0" smtClean="0"/>
              <a:t>R</a:t>
            </a:r>
            <a:r>
              <a:rPr lang="en-US" dirty="0" smtClean="0"/>
              <a:t> is all of </a:t>
            </a:r>
            <a:r>
              <a:rPr lang="en-US" i="1" dirty="0" smtClean="0"/>
              <a:t>A</a:t>
            </a:r>
            <a:r>
              <a:rPr lang="en-US" dirty="0" smtClean="0"/>
              <a:t>, since  an element </a:t>
            </a:r>
            <a:r>
              <a:rPr lang="en-US" i="1" dirty="0" smtClean="0"/>
              <a:t>a</a:t>
            </a:r>
            <a:r>
              <a:rPr lang="en-US" dirty="0" smtClean="0"/>
              <a:t> of </a:t>
            </a:r>
            <a:r>
              <a:rPr lang="en-US" i="1" dirty="0" smtClean="0"/>
              <a:t>A</a:t>
            </a:r>
            <a:r>
              <a:rPr lang="en-US" dirty="0" smtClean="0"/>
              <a:t> is in its own equivalence class [</a:t>
            </a:r>
            <a:r>
              <a:rPr lang="en-US" i="1" dirty="0" smtClean="0"/>
              <a:t>a</a:t>
            </a:r>
            <a:r>
              <a:rPr lang="en-US" dirty="0" smtClean="0"/>
              <a:t>]</a:t>
            </a:r>
            <a:r>
              <a:rPr lang="en-US" i="1" baseline="-25000" dirty="0" smtClean="0"/>
              <a:t>R</a:t>
            </a:r>
            <a:r>
              <a:rPr lang="en-US" dirty="0" smtClean="0"/>
              <a:t>.  In other words, </a:t>
            </a:r>
            <a:endParaRPr lang="en-US" dirty="0" smtClean="0"/>
          </a:p>
          <a:p>
            <a:pPr>
              <a:buNone/>
            </a:pPr>
            <a:r>
              <a:rPr lang="en-US" dirty="0" smtClean="0"/>
              <a:t>   </a:t>
            </a:r>
            <a:endParaRPr lang="en-US" dirty="0" smtClean="0"/>
          </a:p>
          <a:p>
            <a:pPr>
              <a:buNone/>
            </a:pPr>
            <a:endParaRPr lang="en-US" dirty="0" smtClean="0"/>
          </a:p>
          <a:p>
            <a:r>
              <a:rPr lang="en-US" dirty="0" smtClean="0"/>
              <a:t>From Theorem </a:t>
            </a:r>
            <a:r>
              <a:rPr lang="en-US" dirty="0" smtClean="0">
                <a:latin typeface="Cambria Math" panose="02040503050406030204" pitchFamily="18" charset="0"/>
                <a:ea typeface="Cambria Math" panose="02040503050406030204" pitchFamily="18" charset="0"/>
              </a:rPr>
              <a:t>1</a:t>
            </a:r>
            <a:r>
              <a:rPr lang="en-US" dirty="0" smtClean="0"/>
              <a:t>, it follows that these equivalence classes are either equal or disjoint, so [</a:t>
            </a:r>
            <a:r>
              <a:rPr lang="en-US" i="1" dirty="0" smtClean="0"/>
              <a:t>a</a:t>
            </a:r>
            <a:r>
              <a:rPr lang="en-US" dirty="0" smtClean="0"/>
              <a:t>]</a:t>
            </a:r>
            <a:r>
              <a:rPr lang="en-US" i="1" baseline="-25000" dirty="0" smtClean="0"/>
              <a:t>R</a:t>
            </a:r>
            <a:r>
              <a:rPr lang="en-US" dirty="0" smtClean="0"/>
              <a:t> </a:t>
            </a:r>
            <a:r>
              <a:rPr lang="en-US" dirty="0" smtClean="0">
                <a:latin typeface="Cambria Math" panose="02040503050406030204"/>
                <a:ea typeface="Cambria Math" panose="02040503050406030204"/>
              </a:rPr>
              <a:t>∩</a:t>
            </a:r>
            <a:r>
              <a:rPr lang="en-US" dirty="0" smtClean="0"/>
              <a:t>[</a:t>
            </a:r>
            <a:r>
              <a:rPr lang="en-US" i="1" dirty="0" smtClean="0"/>
              <a:t>b</a:t>
            </a:r>
            <a:r>
              <a:rPr lang="en-US" dirty="0" smtClean="0"/>
              <a:t>]</a:t>
            </a:r>
            <a:r>
              <a:rPr lang="en-US" i="1" baseline="-25000" dirty="0" smtClean="0"/>
              <a:t>R</a:t>
            </a:r>
            <a:r>
              <a:rPr lang="en-US" i="1" dirty="0" smtClean="0"/>
              <a:t>=</a:t>
            </a:r>
            <a:r>
              <a:rPr lang="en-US" dirty="0" smtClean="0">
                <a:latin typeface="Cambria Math" panose="02040503050406030204"/>
                <a:ea typeface="Cambria Math" panose="02040503050406030204"/>
              </a:rPr>
              <a:t>∅ </a:t>
            </a:r>
            <a:r>
              <a:rPr lang="en-US" dirty="0" smtClean="0"/>
              <a:t>when [</a:t>
            </a:r>
            <a:r>
              <a:rPr lang="en-US" i="1" dirty="0" smtClean="0"/>
              <a:t>a</a:t>
            </a:r>
            <a:r>
              <a:rPr lang="en-US" dirty="0" smtClean="0"/>
              <a:t>]</a:t>
            </a:r>
            <a:r>
              <a:rPr lang="en-US" i="1" baseline="-25000" dirty="0" smtClean="0"/>
              <a:t>R</a:t>
            </a:r>
            <a:r>
              <a:rPr lang="en-US" dirty="0" smtClean="0"/>
              <a:t> </a:t>
            </a:r>
            <a:r>
              <a:rPr lang="en-US" dirty="0" smtClean="0">
                <a:latin typeface="Cambria Math" panose="02040503050406030204"/>
                <a:ea typeface="Cambria Math" panose="02040503050406030204"/>
              </a:rPr>
              <a:t>≠ </a:t>
            </a:r>
            <a:r>
              <a:rPr lang="en-US" dirty="0" smtClean="0"/>
              <a:t>[</a:t>
            </a:r>
            <a:r>
              <a:rPr lang="en-US" i="1" dirty="0" smtClean="0"/>
              <a:t>b</a:t>
            </a:r>
            <a:r>
              <a:rPr lang="en-US" dirty="0" smtClean="0"/>
              <a:t>]</a:t>
            </a:r>
            <a:r>
              <a:rPr lang="en-US" i="1" baseline="-25000" dirty="0" smtClean="0"/>
              <a:t>R</a:t>
            </a:r>
            <a:r>
              <a:rPr lang="en-US" i="1" dirty="0" smtClean="0"/>
              <a:t>.</a:t>
            </a:r>
            <a:endParaRPr lang="en-US" i="1" dirty="0" smtClean="0"/>
          </a:p>
          <a:p>
            <a:r>
              <a:rPr lang="en-US" dirty="0" smtClean="0"/>
              <a:t>Therefore, the equivalence classes form a partition of </a:t>
            </a:r>
            <a:r>
              <a:rPr lang="en-US" i="1" dirty="0" smtClean="0"/>
              <a:t>A</a:t>
            </a:r>
            <a:r>
              <a:rPr lang="en-US" dirty="0" smtClean="0"/>
              <a:t>, because they split </a:t>
            </a:r>
            <a:r>
              <a:rPr lang="en-US" i="1" dirty="0" smtClean="0"/>
              <a:t>A</a:t>
            </a:r>
            <a:r>
              <a:rPr lang="en-US" dirty="0" smtClean="0"/>
              <a:t> into disjoint subsets. </a:t>
            </a:r>
            <a:endParaRPr lang="en-US" dirty="0"/>
          </a:p>
        </p:txBody>
      </p:sp>
      <p:pic>
        <p:nvPicPr>
          <p:cNvPr id="9" name="Picture 8" descr="addin_tmp.png"/>
          <p:cNvPicPr>
            <a:picLocks noChangeAspect="1"/>
          </p:cNvPicPr>
          <p:nvPr>
            <p:custDataLst>
              <p:tags r:id="rId1"/>
            </p:custDataLst>
          </p:nvPr>
        </p:nvPicPr>
        <p:blipFill>
          <a:blip r:embed="rId2" cstate="print"/>
          <a:stretch>
            <a:fillRect/>
          </a:stretch>
        </p:blipFill>
        <p:spPr>
          <a:xfrm>
            <a:off x="304800" y="3352801"/>
            <a:ext cx="5044440" cy="786765"/>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anose="02040503050406030204" pitchFamily="18" charset="0"/>
                <a:ea typeface="Cambria Math" panose="02040503050406030204" pitchFamily="18" charset="0"/>
              </a:rPr>
              <a:t>2</a:t>
            </a:r>
            <a:r>
              <a:rPr lang="en-US" dirty="0" smtClean="0"/>
              <a:t>: Let </a:t>
            </a:r>
            <a:r>
              <a:rPr lang="en-US" i="1" dirty="0" smtClean="0"/>
              <a:t>R</a:t>
            </a:r>
            <a:r>
              <a:rPr lang="en-US" dirty="0" smtClean="0"/>
              <a:t> be an equivalence relation on a set </a:t>
            </a:r>
            <a:r>
              <a:rPr lang="en-US" i="1" dirty="0" smtClean="0"/>
              <a:t>S</a:t>
            </a:r>
            <a:r>
              <a:rPr lang="en-US" dirty="0" smtClean="0"/>
              <a:t>.  Then the equivalence classes of </a:t>
            </a:r>
            <a:r>
              <a:rPr lang="en-US" i="1" dirty="0" smtClean="0"/>
              <a:t>R</a:t>
            </a:r>
            <a:r>
              <a:rPr lang="en-US" dirty="0" smtClean="0"/>
              <a:t> form a partition of </a:t>
            </a:r>
            <a:r>
              <a:rPr lang="en-US" i="1" dirty="0" smtClean="0"/>
              <a:t>S</a:t>
            </a:r>
            <a:r>
              <a:rPr lang="en-US" dirty="0" smtClean="0"/>
              <a:t>. Conversely, given a partition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I</a:t>
            </a:r>
            <a:r>
              <a:rPr lang="en-US" dirty="0" smtClean="0"/>
              <a:t>} of the set </a:t>
            </a:r>
            <a:r>
              <a:rPr lang="en-US" i="1" dirty="0" smtClean="0"/>
              <a:t>S</a:t>
            </a:r>
            <a:r>
              <a:rPr lang="en-US" dirty="0" smtClean="0"/>
              <a:t>, there is an equivalence relation </a:t>
            </a:r>
            <a:r>
              <a:rPr lang="en-US" i="1" dirty="0" smtClean="0"/>
              <a:t>R</a:t>
            </a:r>
            <a:r>
              <a:rPr lang="en-US" dirty="0" smtClean="0"/>
              <a:t> that has the sets </a:t>
            </a:r>
            <a:r>
              <a:rPr lang="en-US" i="1" dirty="0" smtClean="0"/>
              <a:t>A</a:t>
            </a:r>
            <a:r>
              <a:rPr lang="en-US" i="1" baseline="-25000" dirty="0" smtClean="0"/>
              <a:t>i</a:t>
            </a:r>
            <a:r>
              <a:rPr lang="en-US" dirty="0" smtClean="0"/>
              <a:t>, </a:t>
            </a:r>
            <a:r>
              <a:rPr lang="en-US" i="1" dirty="0" err="1" smtClean="0"/>
              <a:t>i</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I</a:t>
            </a:r>
            <a:r>
              <a:rPr lang="en-US" dirty="0" smtClean="0"/>
              <a:t>, as its equivalence classes. </a:t>
            </a:r>
            <a:endParaRPr lang="en-US" dirty="0" smtClean="0"/>
          </a:p>
          <a:p>
            <a:pPr>
              <a:buNone/>
            </a:pPr>
            <a:endParaRPr lang="en-US" dirty="0" smtClean="0"/>
          </a:p>
          <a:p>
            <a:pPr>
              <a:buNone/>
            </a:pPr>
            <a:r>
              <a:rPr lang="en-US" b="1" dirty="0" smtClean="0"/>
              <a:t>     Proof</a:t>
            </a:r>
            <a:r>
              <a:rPr lang="en-US" dirty="0" smtClean="0"/>
              <a:t>: We have already shown the first part of the theorem.</a:t>
            </a:r>
            <a:endParaRPr lang="en-US" dirty="0" smtClean="0"/>
          </a:p>
          <a:p>
            <a:pPr>
              <a:buNone/>
            </a:pPr>
            <a:r>
              <a:rPr lang="en-US" dirty="0" smtClean="0"/>
              <a:t>     For the second part, assume that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I</a:t>
            </a:r>
            <a:r>
              <a:rPr lang="en-US" dirty="0" smtClean="0"/>
              <a:t>} is a partition of </a:t>
            </a:r>
            <a:r>
              <a:rPr lang="en-US" i="1" dirty="0" smtClean="0"/>
              <a:t>S</a:t>
            </a:r>
            <a:r>
              <a:rPr lang="en-US" dirty="0" smtClean="0"/>
              <a:t>. Let </a:t>
            </a:r>
            <a:r>
              <a:rPr lang="en-US" i="1" dirty="0" smtClean="0"/>
              <a:t>R</a:t>
            </a:r>
            <a:r>
              <a:rPr lang="en-US" dirty="0" smtClean="0"/>
              <a:t> be the relation on </a:t>
            </a:r>
            <a:r>
              <a:rPr lang="en-US" i="1" dirty="0" smtClean="0"/>
              <a:t>S</a:t>
            </a:r>
            <a:r>
              <a:rPr lang="en-US" dirty="0" smtClean="0"/>
              <a:t> consisting of the pairs (</a:t>
            </a:r>
            <a:r>
              <a:rPr lang="en-US" i="1" dirty="0" smtClean="0"/>
              <a:t>x</a:t>
            </a:r>
            <a:r>
              <a:rPr lang="en-US" dirty="0" smtClean="0"/>
              <a:t>, </a:t>
            </a:r>
            <a:r>
              <a:rPr lang="en-US" i="1" dirty="0" smtClean="0"/>
              <a:t>y</a:t>
            </a:r>
            <a:r>
              <a:rPr lang="en-US" dirty="0" smtClean="0"/>
              <a:t>) where </a:t>
            </a:r>
            <a:r>
              <a:rPr lang="en-US" i="1" dirty="0" smtClean="0"/>
              <a:t>x</a:t>
            </a:r>
            <a:r>
              <a:rPr lang="en-US" dirty="0" smtClean="0"/>
              <a:t> and </a:t>
            </a:r>
            <a:r>
              <a:rPr lang="en-US" i="1" dirty="0" smtClean="0"/>
              <a:t>y</a:t>
            </a:r>
            <a:r>
              <a:rPr lang="en-US" dirty="0" smtClean="0"/>
              <a:t> belong to the same subset </a:t>
            </a:r>
            <a:r>
              <a:rPr lang="en-US" i="1" dirty="0" smtClean="0"/>
              <a:t>A</a:t>
            </a:r>
            <a:r>
              <a:rPr lang="en-US" i="1" baseline="-25000" dirty="0" smtClean="0"/>
              <a:t>i</a:t>
            </a:r>
            <a:r>
              <a:rPr lang="en-US" dirty="0" smtClean="0"/>
              <a:t> in the partition. We must show that </a:t>
            </a:r>
            <a:r>
              <a:rPr lang="en-US" i="1" dirty="0" smtClean="0"/>
              <a:t>R</a:t>
            </a:r>
            <a:r>
              <a:rPr lang="en-US" dirty="0" smtClean="0"/>
              <a:t> satisfies the properties of an equivalence relation.</a:t>
            </a:r>
            <a:endParaRPr lang="en-US" dirty="0" smtClean="0"/>
          </a:p>
          <a:p>
            <a:pPr lvl="1"/>
            <a:r>
              <a:rPr lang="en-US" i="1" dirty="0" smtClean="0"/>
              <a:t>Reflexivity</a:t>
            </a:r>
            <a:r>
              <a:rPr lang="en-US" dirty="0" smtClean="0"/>
              <a:t>: For every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t>S</a:t>
            </a:r>
            <a:r>
              <a:rPr lang="en-US" dirty="0" smtClean="0"/>
              <a:t>, (</a:t>
            </a:r>
            <a:r>
              <a:rPr lang="en-US" i="1" dirty="0" err="1" smtClean="0"/>
              <a:t>a,a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dirty="0" smtClean="0"/>
              <a:t>, because </a:t>
            </a:r>
            <a:r>
              <a:rPr lang="en-US" i="1" dirty="0" smtClean="0"/>
              <a:t>a</a:t>
            </a:r>
            <a:r>
              <a:rPr lang="en-US" dirty="0" smtClean="0"/>
              <a:t> is in the same subset as itself. </a:t>
            </a:r>
            <a:endParaRPr lang="en-US" dirty="0" smtClean="0"/>
          </a:p>
          <a:p>
            <a:pPr lvl="1"/>
            <a:r>
              <a:rPr lang="en-US" i="1" dirty="0" smtClean="0"/>
              <a:t>Symmetry</a:t>
            </a:r>
            <a:r>
              <a:rPr lang="en-US" dirty="0" smtClean="0"/>
              <a:t>: If (</a:t>
            </a:r>
            <a:r>
              <a:rPr lang="en-US" i="1" dirty="0" err="1" smtClean="0"/>
              <a:t>a,b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dirty="0" smtClean="0"/>
              <a:t>, then </a:t>
            </a:r>
            <a:r>
              <a:rPr lang="en-US" i="1" dirty="0" smtClean="0"/>
              <a:t>b</a:t>
            </a:r>
            <a:r>
              <a:rPr lang="en-US" dirty="0" smtClean="0"/>
              <a:t> and </a:t>
            </a:r>
            <a:r>
              <a:rPr lang="en-US" i="1" dirty="0" smtClean="0"/>
              <a:t>a</a:t>
            </a:r>
            <a:r>
              <a:rPr lang="en-US" dirty="0" smtClean="0"/>
              <a:t> are in the same subset of the partition, so (</a:t>
            </a:r>
            <a:r>
              <a:rPr lang="en-US" i="1" dirty="0" err="1" smtClean="0"/>
              <a:t>b,a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dirty="0" smtClean="0"/>
              <a:t>. </a:t>
            </a:r>
            <a:endParaRPr lang="en-US" dirty="0" smtClean="0"/>
          </a:p>
          <a:p>
            <a:pPr lvl="1"/>
            <a:r>
              <a:rPr lang="en-US" i="1" dirty="0" smtClean="0"/>
              <a:t>Transitivity</a:t>
            </a:r>
            <a:r>
              <a:rPr lang="en-US" dirty="0" smtClean="0"/>
              <a:t>: If (</a:t>
            </a:r>
            <a:r>
              <a:rPr lang="en-US" i="1" dirty="0" err="1" smtClean="0"/>
              <a:t>a,b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dirty="0" smtClean="0"/>
              <a:t> and  (</a:t>
            </a:r>
            <a:r>
              <a:rPr lang="en-US" i="1" dirty="0" err="1" smtClean="0"/>
              <a:t>b,c</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dirty="0" smtClean="0"/>
              <a:t>, then </a:t>
            </a:r>
            <a:r>
              <a:rPr lang="en-US" i="1" dirty="0" smtClean="0"/>
              <a:t>a</a:t>
            </a:r>
            <a:r>
              <a:rPr lang="en-US" dirty="0" smtClean="0"/>
              <a:t> and </a:t>
            </a:r>
            <a:r>
              <a:rPr lang="en-US" i="1" dirty="0" smtClean="0"/>
              <a:t>b</a:t>
            </a:r>
            <a:r>
              <a:rPr lang="en-US" dirty="0" smtClean="0"/>
              <a:t> are in the same subset of the partition, as are </a:t>
            </a:r>
            <a:r>
              <a:rPr lang="en-US" i="1" dirty="0" smtClean="0"/>
              <a:t> b</a:t>
            </a:r>
            <a:r>
              <a:rPr lang="en-US" dirty="0" smtClean="0"/>
              <a:t> and </a:t>
            </a:r>
            <a:r>
              <a:rPr lang="en-US" i="1" dirty="0" smtClean="0"/>
              <a:t>c</a:t>
            </a:r>
            <a:r>
              <a:rPr lang="en-US" dirty="0" smtClean="0"/>
              <a:t>. Since the subsets are disjoint and </a:t>
            </a:r>
            <a:r>
              <a:rPr lang="en-US" i="1" dirty="0" smtClean="0"/>
              <a:t>b</a:t>
            </a:r>
            <a:r>
              <a:rPr lang="en-US" dirty="0" smtClean="0"/>
              <a:t> belongs to both, the  two subsets of the partition must be identical. Therefore, (</a:t>
            </a:r>
            <a:r>
              <a:rPr lang="en-US" i="1" dirty="0" err="1" smtClean="0"/>
              <a:t>a,c</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R</a:t>
            </a:r>
            <a:r>
              <a:rPr lang="en-US" dirty="0" smtClean="0"/>
              <a:t> since </a:t>
            </a:r>
            <a:r>
              <a:rPr lang="en-US" i="1" dirty="0" smtClean="0"/>
              <a:t>a</a:t>
            </a:r>
            <a:r>
              <a:rPr lang="en-US" dirty="0" smtClean="0"/>
              <a:t> and </a:t>
            </a:r>
            <a:r>
              <a:rPr lang="en-US" i="1" dirty="0" smtClean="0"/>
              <a:t>c</a:t>
            </a:r>
            <a:r>
              <a:rPr lang="en-US" dirty="0" smtClean="0"/>
              <a:t> belong to the same subset of the partition. </a:t>
            </a:r>
            <a:endParaRPr lang="en-US" dirty="0" smtClean="0"/>
          </a:p>
          <a:p>
            <a:pPr>
              <a:buNone/>
            </a:pPr>
            <a:r>
              <a:rPr lang="en-US" dirty="0" smtClean="0"/>
              <a:t>   </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Partial Orderings</a:t>
            </a:r>
            <a:endParaRPr lang="en-US" dirty="0"/>
          </a:p>
        </p:txBody>
      </p:sp>
      <p:sp>
        <p:nvSpPr>
          <p:cNvPr id="3" name="Subtitle 2"/>
          <p:cNvSpPr>
            <a:spLocks noGrp="1"/>
          </p:cNvSpPr>
          <p:nvPr>
            <p:ph type="subTitle" idx="1"/>
          </p:nvPr>
        </p:nvSpPr>
        <p:spPr/>
        <p:txBody>
          <a:bodyPr/>
          <a:lstStyle/>
          <a:p>
            <a:r>
              <a:rPr lang="en-US" dirty="0" smtClean="0"/>
              <a:t>Section 9.6</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Partial Orderings and Partially-ordered Sets</a:t>
            </a:r>
            <a:endParaRPr lang="en-US" dirty="0" smtClean="0"/>
          </a:p>
          <a:p>
            <a:r>
              <a:rPr lang="en-US" dirty="0" smtClean="0"/>
              <a:t>Lexicographic Orderings</a:t>
            </a: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anose="02040503050406030204" pitchFamily="18" charset="0"/>
                <a:ea typeface="Cambria Math" panose="02040503050406030204" pitchFamily="18" charset="0"/>
              </a:rPr>
              <a:t>1</a:t>
            </a:r>
            <a:r>
              <a:rPr lang="en-US" dirty="0" smtClean="0"/>
              <a:t>: A relation </a:t>
            </a:r>
            <a:r>
              <a:rPr lang="en-US" i="1" dirty="0" smtClean="0"/>
              <a:t>R</a:t>
            </a:r>
            <a:r>
              <a:rPr lang="en-US" dirty="0" smtClean="0"/>
              <a:t> on a set S is called a </a:t>
            </a:r>
            <a:r>
              <a:rPr lang="en-US" i="1" dirty="0" smtClean="0"/>
              <a:t>partial ordering,</a:t>
            </a:r>
            <a:r>
              <a:rPr lang="en-US" dirty="0" smtClean="0"/>
              <a:t> or </a:t>
            </a:r>
            <a:r>
              <a:rPr lang="en-US" i="1" dirty="0" smtClean="0">
                <a:solidFill>
                  <a:srgbClr val="FF0000"/>
                </a:solidFill>
              </a:rPr>
              <a:t>partial order</a:t>
            </a:r>
            <a:r>
              <a:rPr lang="en-US" i="1" dirty="0" smtClean="0"/>
              <a:t>, </a:t>
            </a:r>
            <a:r>
              <a:rPr lang="en-US" dirty="0" smtClean="0"/>
              <a:t>if it is </a:t>
            </a:r>
            <a:r>
              <a:rPr lang="en-US" dirty="0" smtClean="0">
                <a:solidFill>
                  <a:schemeClr val="accent1"/>
                </a:solidFill>
              </a:rPr>
              <a:t>reflexive</a:t>
            </a:r>
            <a:r>
              <a:rPr lang="en-US" dirty="0" smtClean="0"/>
              <a:t>, </a:t>
            </a:r>
            <a:r>
              <a:rPr lang="en-US" dirty="0" err="1" smtClean="0">
                <a:solidFill>
                  <a:schemeClr val="accent1"/>
                </a:solidFill>
              </a:rPr>
              <a:t>antisymmetric</a:t>
            </a:r>
            <a:r>
              <a:rPr lang="en-US" dirty="0" smtClean="0"/>
              <a:t>, and </a:t>
            </a:r>
            <a:r>
              <a:rPr lang="en-US" dirty="0" smtClean="0">
                <a:solidFill>
                  <a:schemeClr val="accent1"/>
                </a:solidFill>
              </a:rPr>
              <a:t>transitive</a:t>
            </a:r>
            <a:r>
              <a:rPr lang="en-US" dirty="0" smtClean="0"/>
              <a:t>. </a:t>
            </a:r>
            <a:endParaRPr lang="en-US" dirty="0" smtClean="0"/>
          </a:p>
          <a:p>
            <a:pPr>
              <a:buNone/>
            </a:pPr>
            <a:r>
              <a:rPr lang="en-US" dirty="0" smtClean="0"/>
              <a:t>   A set together with a partial ordering </a:t>
            </a:r>
            <a:r>
              <a:rPr lang="en-US" i="1" dirty="0" smtClean="0"/>
              <a:t>R</a:t>
            </a:r>
            <a:r>
              <a:rPr lang="en-US" dirty="0" smtClean="0"/>
              <a:t> is called a </a:t>
            </a:r>
            <a:r>
              <a:rPr lang="en-US" i="1" dirty="0" smtClean="0"/>
              <a:t>partially ordered set</a:t>
            </a:r>
            <a:r>
              <a:rPr lang="en-US" dirty="0" smtClean="0"/>
              <a:t>, or </a:t>
            </a:r>
            <a:r>
              <a:rPr lang="en-US" i="1" dirty="0" err="1" smtClean="0"/>
              <a:t>poset</a:t>
            </a:r>
            <a:r>
              <a:rPr lang="en-US" dirty="0" smtClean="0"/>
              <a:t>, and is denoted by (</a:t>
            </a:r>
            <a:r>
              <a:rPr lang="en-US" i="1" dirty="0" smtClean="0"/>
              <a:t>S</a:t>
            </a:r>
            <a:r>
              <a:rPr lang="en-US" dirty="0" smtClean="0"/>
              <a:t>, </a:t>
            </a:r>
            <a:r>
              <a:rPr lang="en-US" i="1" dirty="0" smtClean="0"/>
              <a:t>R</a:t>
            </a:r>
            <a:r>
              <a:rPr lang="en-US" dirty="0" smtClean="0"/>
              <a:t>). Members of </a:t>
            </a:r>
            <a:r>
              <a:rPr lang="en-US" i="1" dirty="0" smtClean="0"/>
              <a:t>S</a:t>
            </a:r>
            <a:r>
              <a:rPr lang="en-US" dirty="0" smtClean="0"/>
              <a:t> are called </a:t>
            </a:r>
            <a:r>
              <a:rPr lang="en-US" i="1" dirty="0" smtClean="0"/>
              <a:t>elements </a:t>
            </a:r>
            <a:r>
              <a:rPr lang="en-US" dirty="0" smtClean="0"/>
              <a:t>of the </a:t>
            </a:r>
            <a:r>
              <a:rPr lang="en-US" dirty="0" err="1" smtClean="0"/>
              <a:t>poset</a:t>
            </a:r>
            <a:r>
              <a:rPr lang="en-US" dirty="0" smtClean="0"/>
              <a:t>.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1</a:t>
            </a:r>
            <a:r>
              <a:rPr lang="en-US" dirty="0" smtClean="0"/>
              <a:t>: Show that the “greater than or equal” relation (</a:t>
            </a:r>
            <a:r>
              <a:rPr lang="en-US" dirty="0" smtClean="0">
                <a:latin typeface="Cambria Math" panose="02040503050406030204"/>
                <a:ea typeface="Cambria Math" panose="02040503050406030204"/>
              </a:rPr>
              <a:t>≥</a:t>
            </a:r>
            <a:r>
              <a:rPr lang="en-US" dirty="0" smtClean="0"/>
              <a:t>) is a partial ordering on the set of integers.</a:t>
            </a:r>
            <a:endParaRPr lang="en-US" dirty="0" smtClean="0"/>
          </a:p>
          <a:p>
            <a:pPr lvl="1"/>
            <a:r>
              <a:rPr lang="en-US" i="1" dirty="0" smtClean="0"/>
              <a:t>Reflexivity</a:t>
            </a:r>
            <a:r>
              <a:rPr lang="en-US" dirty="0" smtClean="0"/>
              <a:t>: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for every integer </a:t>
            </a:r>
            <a:r>
              <a:rPr lang="en-US" i="1" dirty="0" smtClean="0"/>
              <a:t>a</a:t>
            </a:r>
            <a:r>
              <a:rPr lang="en-US" dirty="0" smtClean="0"/>
              <a:t>.</a:t>
            </a:r>
            <a:endParaRPr lang="en-US" dirty="0" smtClean="0"/>
          </a:p>
          <a:p>
            <a:pPr lvl="1"/>
            <a:r>
              <a:rPr lang="en-US" i="1" dirty="0" err="1" smtClean="0"/>
              <a:t>Antisymmetry</a:t>
            </a:r>
            <a:r>
              <a:rPr lang="en-US" dirty="0" smtClean="0"/>
              <a:t>: If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 then </a:t>
            </a:r>
            <a:r>
              <a:rPr lang="en-US" i="1" dirty="0" smtClean="0"/>
              <a:t>a</a:t>
            </a:r>
            <a:r>
              <a:rPr lang="en-US" dirty="0" smtClean="0"/>
              <a:t> = </a:t>
            </a:r>
            <a:r>
              <a:rPr lang="en-US" i="1" dirty="0" smtClean="0"/>
              <a:t>b.</a:t>
            </a:r>
            <a:endParaRPr lang="en-US" i="1" dirty="0" smtClean="0"/>
          </a:p>
          <a:p>
            <a:pPr lvl="1"/>
            <a:r>
              <a:rPr lang="en-US" i="1" dirty="0" smtClean="0"/>
              <a:t>Transitivity</a:t>
            </a:r>
            <a:r>
              <a:rPr lang="en-US" dirty="0" smtClean="0"/>
              <a:t>: If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 , then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endParaRPr lang="en-US" i="1" dirty="0" smtClean="0"/>
          </a:p>
          <a:p>
            <a:pPr lvl="1"/>
            <a:endParaRPr lang="en-US" i="1" dirty="0" smtClean="0"/>
          </a:p>
          <a:p>
            <a:pPr lvl="1">
              <a:buNone/>
            </a:pPr>
            <a:endParaRPr lang="en-US" dirty="0"/>
          </a:p>
        </p:txBody>
      </p:sp>
      <p:sp>
        <p:nvSpPr>
          <p:cNvPr id="4" name="TextBox 3"/>
          <p:cNvSpPr txBox="1"/>
          <p:nvPr/>
        </p:nvSpPr>
        <p:spPr>
          <a:xfrm>
            <a:off x="990600" y="4648200"/>
            <a:ext cx="6629400" cy="646331"/>
          </a:xfrm>
          <a:prstGeom prst="rect">
            <a:avLst/>
          </a:prstGeom>
          <a:noFill/>
          <a:ln>
            <a:solidFill>
              <a:schemeClr val="accent1"/>
            </a:solidFill>
          </a:ln>
        </p:spPr>
        <p:txBody>
          <a:bodyPr wrap="square" rtlCol="0">
            <a:spAutoFit/>
          </a:bodyPr>
          <a:lstStyle/>
          <a:p>
            <a:r>
              <a:rPr lang="en-US" dirty="0" smtClean="0"/>
              <a:t>These properties all follow from the order axioms for the integers. (</a:t>
            </a:r>
            <a:r>
              <a:rPr lang="en-US" i="1" dirty="0" smtClean="0"/>
              <a:t>See Appendix </a:t>
            </a:r>
            <a:r>
              <a:rPr lang="en-US" dirty="0" smtClean="0">
                <a:latin typeface="Cambria Math" panose="02040503050406030204" pitchFamily="18" charset="0"/>
                <a:ea typeface="Cambria Math" panose="02040503050406030204" pitchFamily="18" charset="0"/>
              </a:rPr>
              <a:t>1</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smtClean="0"/>
              <a:t>    </a:t>
            </a:r>
            <a:r>
              <a:rPr lang="en-US" sz="2400" b="1" dirty="0" smtClean="0"/>
              <a:t>Question</a:t>
            </a:r>
            <a:r>
              <a:rPr lang="en-US" sz="2400" dirty="0" smtClean="0"/>
              <a:t>: How many relations are there on a set </a:t>
            </a:r>
            <a:r>
              <a:rPr lang="en-US" sz="2400" i="1" dirty="0" smtClean="0"/>
              <a:t>A</a:t>
            </a:r>
            <a:r>
              <a:rPr lang="en-US" sz="2400" dirty="0" smtClean="0"/>
              <a:t>?</a:t>
            </a:r>
            <a:r>
              <a:rPr lang="en-US" sz="2400" b="1" dirty="0" smtClean="0"/>
              <a:t> </a:t>
            </a:r>
            <a:endParaRPr lang="en-US" sz="2400" b="1" dirty="0" smtClean="0"/>
          </a:p>
          <a:p>
            <a:pPr marL="274320" lvl="2" indent="-274320">
              <a:buClr>
                <a:schemeClr val="accent3"/>
              </a:buClr>
              <a:buSzPct val="95000"/>
              <a:buNone/>
            </a:pPr>
            <a:endParaRPr lang="en-US" sz="2400" b="1" dirty="0" smtClean="0"/>
          </a:p>
          <a:p>
            <a:pPr>
              <a:buNone/>
            </a:pPr>
            <a:endParaRPr 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2</a:t>
            </a:r>
            <a:r>
              <a:rPr lang="en-US" dirty="0" smtClean="0"/>
              <a:t>: Show that the divisibility relation (</a:t>
            </a:r>
            <a:r>
              <a:rPr lang="en-US" dirty="0" smtClean="0">
                <a:latin typeface="Cambria Math" panose="02040503050406030204"/>
                <a:ea typeface="Cambria Math" panose="02040503050406030204"/>
              </a:rPr>
              <a:t>∣</a:t>
            </a:r>
            <a:r>
              <a:rPr lang="en-US" dirty="0" smtClean="0"/>
              <a:t>) is a partial ordering on the set of integers.</a:t>
            </a:r>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2</a:t>
            </a:r>
            <a:r>
              <a:rPr lang="en-US" dirty="0" smtClean="0"/>
              <a:t>: Show that the divisibility relation (</a:t>
            </a:r>
            <a:r>
              <a:rPr lang="en-US" dirty="0" smtClean="0">
                <a:latin typeface="Cambria Math" panose="02040503050406030204"/>
                <a:ea typeface="Cambria Math" panose="02040503050406030204"/>
              </a:rPr>
              <a:t>∣</a:t>
            </a:r>
            <a:r>
              <a:rPr lang="en-US" dirty="0" smtClean="0"/>
              <a:t>) is a partial ordering on the set of integers.</a:t>
            </a:r>
            <a:endParaRPr lang="en-US" dirty="0" smtClean="0"/>
          </a:p>
          <a:p>
            <a:pPr lvl="1"/>
            <a:r>
              <a:rPr lang="en-US" i="1" dirty="0" smtClean="0"/>
              <a:t>Reflexivity</a:t>
            </a:r>
            <a:r>
              <a:rPr lang="en-US" dirty="0" smtClean="0"/>
              <a:t>: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a</a:t>
            </a:r>
            <a:r>
              <a:rPr lang="en-US" dirty="0" smtClean="0">
                <a:latin typeface="Cambria Math" panose="02040503050406030204"/>
                <a:ea typeface="Cambria Math" panose="02040503050406030204"/>
              </a:rPr>
              <a:t> for all integers </a:t>
            </a:r>
            <a:r>
              <a:rPr lang="en-US" i="1" dirty="0" smtClean="0">
                <a:ea typeface="Cambria Math" panose="02040503050406030204"/>
              </a:rPr>
              <a:t>a</a:t>
            </a:r>
            <a:r>
              <a:rPr lang="en-US" dirty="0" smtClean="0">
                <a:latin typeface="Cambria Math" panose="02040503050406030204"/>
                <a:ea typeface="Cambria Math" panose="02040503050406030204"/>
              </a:rPr>
              <a:t>. (</a:t>
            </a:r>
            <a:r>
              <a:rPr lang="en-US" i="1" dirty="0" smtClean="0">
                <a:ea typeface="Cambria Math" panose="02040503050406030204"/>
              </a:rPr>
              <a:t>see Example </a:t>
            </a:r>
            <a:r>
              <a:rPr lang="en-US" dirty="0" smtClean="0">
                <a:latin typeface="Cambria Math" panose="02040503050406030204" pitchFamily="18" charset="0"/>
                <a:ea typeface="Cambria Math" panose="02040503050406030204" pitchFamily="18" charset="0"/>
              </a:rPr>
              <a:t>9</a:t>
            </a:r>
            <a:r>
              <a:rPr lang="en-US" i="1" dirty="0" smtClean="0">
                <a:ea typeface="Cambria Math" panose="02040503050406030204"/>
              </a:rPr>
              <a:t> in Section </a:t>
            </a:r>
            <a:r>
              <a:rPr lang="en-US" dirty="0" smtClean="0">
                <a:latin typeface="Cambria Math" panose="02040503050406030204" pitchFamily="18" charset="0"/>
                <a:ea typeface="Cambria Math" panose="02040503050406030204" pitchFamily="18" charset="0"/>
              </a:rPr>
              <a:t>9.1</a:t>
            </a:r>
            <a:r>
              <a:rPr lang="en-US" dirty="0" smtClean="0">
                <a:latin typeface="Cambria Math" panose="02040503050406030204"/>
                <a:ea typeface="Cambria Math" panose="02040503050406030204"/>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a</a:t>
            </a:r>
            <a:r>
              <a:rPr lang="en-US" dirty="0" smtClean="0"/>
              <a:t>, then </a:t>
            </a:r>
            <a:r>
              <a:rPr lang="en-US" i="1" dirty="0" smtClean="0"/>
              <a:t>a</a:t>
            </a:r>
            <a:r>
              <a:rPr lang="en-US" dirty="0" smtClean="0"/>
              <a:t> = </a:t>
            </a:r>
            <a:r>
              <a:rPr lang="en-US" i="1" dirty="0" smtClean="0"/>
              <a:t>b</a:t>
            </a:r>
            <a:r>
              <a:rPr lang="en-US" dirty="0" smtClean="0"/>
              <a:t>. (</a:t>
            </a:r>
            <a:r>
              <a:rPr lang="en-US" i="1" dirty="0" smtClean="0"/>
              <a:t>see Example </a:t>
            </a:r>
            <a:r>
              <a:rPr lang="en-US" dirty="0" smtClean="0">
                <a:latin typeface="Cambria Math" panose="02040503050406030204" pitchFamily="18" charset="0"/>
                <a:ea typeface="Cambria Math" panose="02040503050406030204" pitchFamily="18" charset="0"/>
              </a:rPr>
              <a:t>12</a:t>
            </a:r>
            <a:r>
              <a:rPr lang="en-US" dirty="0" smtClean="0"/>
              <a:t> </a:t>
            </a:r>
            <a:r>
              <a:rPr lang="en-US" i="1" dirty="0" smtClean="0"/>
              <a:t>in Section </a:t>
            </a:r>
            <a:r>
              <a:rPr lang="en-US" dirty="0" smtClean="0">
                <a:latin typeface="Cambria Math" panose="02040503050406030204" pitchFamily="18" charset="0"/>
                <a:ea typeface="Cambria Math" panose="02040503050406030204" pitchFamily="18" charset="0"/>
              </a:rPr>
              <a:t>9.1</a:t>
            </a:r>
            <a:r>
              <a:rPr lang="en-US" dirty="0" smtClean="0"/>
              <a:t>)</a:t>
            </a:r>
            <a:endParaRPr lang="en-US" i="1"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a:t>
            </a:r>
            <a:r>
              <a:rPr lang="en-US" dirty="0" smtClean="0"/>
              <a:t> 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i="1" dirty="0" smtClean="0"/>
          </a:p>
          <a:p>
            <a:r>
              <a:rPr lang="en-US" dirty="0" smtClean="0"/>
              <a:t>(</a:t>
            </a:r>
            <a:r>
              <a:rPr lang="en-US" b="1" i="1" dirty="0" smtClean="0"/>
              <a:t>Z</a:t>
            </a:r>
            <a:r>
              <a:rPr lang="en-US" baseline="30000" dirty="0" smtClean="0"/>
              <a:t>+</a:t>
            </a:r>
            <a:r>
              <a:rPr lang="en-US" dirty="0" smtClean="0"/>
              <a:t>, </a:t>
            </a:r>
            <a:r>
              <a:rPr lang="en-US" dirty="0" smtClean="0">
                <a:latin typeface="Cambria Math" panose="02040503050406030204"/>
                <a:ea typeface="Cambria Math" panose="02040503050406030204"/>
              </a:rPr>
              <a:t>∣</a:t>
            </a:r>
            <a:r>
              <a:rPr lang="en-US" dirty="0" smtClean="0"/>
              <a:t>) is a </a:t>
            </a:r>
            <a:r>
              <a:rPr lang="en-US" dirty="0" err="1" smtClean="0"/>
              <a:t>poset</a:t>
            </a:r>
            <a:r>
              <a:rPr lang="en-US" dirty="0" smtClean="0"/>
              <a: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3</a:t>
            </a:r>
            <a:r>
              <a:rPr lang="en-US" dirty="0" smtClean="0"/>
              <a:t>: Show that the inclusion relation (</a:t>
            </a:r>
            <a:r>
              <a:rPr lang="en-US" dirty="0" smtClean="0">
                <a:latin typeface="Cambria Math" panose="02040503050406030204"/>
                <a:ea typeface="Cambria Math" panose="02040503050406030204"/>
              </a:rPr>
              <a:t>⊆</a:t>
            </a:r>
            <a:r>
              <a:rPr lang="en-US" dirty="0" smtClean="0"/>
              <a:t>) is a partial ordering on the power set of a set </a:t>
            </a:r>
            <a:r>
              <a:rPr lang="en-US" i="1" dirty="0" smtClean="0"/>
              <a:t>S</a:t>
            </a:r>
            <a:r>
              <a:rPr lang="en-US" dirty="0" smtClean="0"/>
              <a:t>.</a:t>
            </a:r>
            <a:endParaRPr lang="en-US" dirty="0" smtClean="0"/>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anose="02040503050406030204" pitchFamily="18" charset="0"/>
                <a:ea typeface="Cambria Math" panose="02040503050406030204" pitchFamily="18" charset="0"/>
              </a:rPr>
              <a:t>3</a:t>
            </a:r>
            <a:r>
              <a:rPr lang="en-US" dirty="0" smtClean="0"/>
              <a:t>: Show that the inclusion relation (</a:t>
            </a:r>
            <a:r>
              <a:rPr lang="en-US" dirty="0" smtClean="0">
                <a:latin typeface="Cambria Math" panose="02040503050406030204"/>
                <a:ea typeface="Cambria Math" panose="02040503050406030204"/>
              </a:rPr>
              <a:t>⊆</a:t>
            </a:r>
            <a:r>
              <a:rPr lang="en-US" dirty="0" smtClean="0"/>
              <a:t>) is a partial ordering on the power set of a set </a:t>
            </a:r>
            <a:r>
              <a:rPr lang="en-US" i="1" dirty="0" smtClean="0"/>
              <a:t>S</a:t>
            </a:r>
            <a:r>
              <a:rPr lang="en-US" dirty="0" smtClean="0"/>
              <a:t>.</a:t>
            </a:r>
            <a:endParaRPr lang="en-US" dirty="0" smtClean="0"/>
          </a:p>
          <a:p>
            <a:pPr lvl="1"/>
            <a:r>
              <a:rPr lang="en-US" i="1" dirty="0" smtClean="0"/>
              <a:t>Reflexivity</a:t>
            </a:r>
            <a:r>
              <a:rPr lang="en-US" dirty="0" smtClean="0"/>
              <a:t>: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ea typeface="Cambria Math" panose="02040503050406030204"/>
              </a:rPr>
              <a:t>A</a:t>
            </a:r>
            <a:r>
              <a:rPr lang="en-US" dirty="0" smtClean="0">
                <a:latin typeface="Cambria Math" panose="02040503050406030204"/>
                <a:ea typeface="Cambria Math" panose="02040503050406030204"/>
              </a:rPr>
              <a:t>  whenever </a:t>
            </a:r>
            <a:r>
              <a:rPr lang="en-US" i="1" dirty="0" smtClean="0">
                <a:latin typeface="Cambria Math" panose="02040503050406030204"/>
                <a:ea typeface="Cambria Math" panose="02040503050406030204"/>
              </a:rPr>
              <a:t>A</a:t>
            </a:r>
            <a:r>
              <a:rPr lang="en-US" dirty="0" smtClean="0">
                <a:latin typeface="Cambria Math" panose="02040503050406030204"/>
                <a:ea typeface="Cambria Math" panose="02040503050406030204"/>
              </a:rPr>
              <a:t>  is a subset of </a:t>
            </a:r>
            <a:r>
              <a:rPr lang="en-US" i="1" dirty="0" smtClean="0">
                <a:latin typeface="Cambria Math" panose="02040503050406030204"/>
                <a:ea typeface="Cambria Math" panose="02040503050406030204"/>
              </a:rPr>
              <a:t>S</a:t>
            </a:r>
            <a:r>
              <a:rPr lang="en-US" dirty="0" smtClean="0">
                <a:latin typeface="Cambria Math" panose="02040503050406030204"/>
                <a:ea typeface="Cambria Math" panose="02040503050406030204"/>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then </a:t>
            </a:r>
            <a:r>
              <a:rPr lang="en-US" i="1" dirty="0" smtClean="0"/>
              <a:t>A</a:t>
            </a:r>
            <a:r>
              <a:rPr lang="en-US" dirty="0" smtClean="0"/>
              <a:t> = </a:t>
            </a:r>
            <a:r>
              <a:rPr lang="en-US" i="1" dirty="0" smtClean="0"/>
              <a:t>B</a:t>
            </a:r>
            <a:r>
              <a:rPr lang="en-US" dirty="0" smtClean="0"/>
              <a:t>.</a:t>
            </a:r>
            <a:endParaRPr lang="en-US" i="1" dirty="0" smtClean="0"/>
          </a:p>
          <a:p>
            <a:pPr lvl="1"/>
            <a:r>
              <a:rPr lang="en-US" i="1" dirty="0" smtClean="0"/>
              <a:t>Transitivity</a:t>
            </a:r>
            <a:r>
              <a:rPr lang="en-US" dirty="0" smtClean="0"/>
              <a:t>:</a:t>
            </a:r>
            <a:r>
              <a:rPr lang="en-US" i="1" dirty="0" smtClean="0"/>
              <a:t> </a:t>
            </a:r>
            <a:r>
              <a:rPr lang="en-US" dirty="0" smtClean="0"/>
              <a:t>If</a:t>
            </a:r>
            <a:r>
              <a:rPr lang="en-US" i="1" dirty="0" smtClean="0"/>
              <a:t> A</a:t>
            </a:r>
            <a:r>
              <a:rPr lang="en-US" dirty="0" smtClean="0"/>
              <a:t> </a:t>
            </a:r>
            <a:r>
              <a:rPr lang="en-US" dirty="0" smtClean="0">
                <a:latin typeface="Cambria Math" panose="02040503050406030204"/>
                <a:ea typeface="Cambria Math" panose="02040503050406030204"/>
              </a:rPr>
              <a:t>⊆ </a:t>
            </a:r>
            <a:r>
              <a:rPr lang="en-US" i="1" dirty="0" smtClean="0"/>
              <a:t>B</a:t>
            </a:r>
            <a:r>
              <a:rPr lang="en-US" dirty="0" smtClean="0"/>
              <a:t> and </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 then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C</a:t>
            </a:r>
            <a:r>
              <a:rPr lang="en-US" dirty="0" smtClean="0"/>
              <a:t>.</a:t>
            </a:r>
            <a:endParaRPr lang="en-US" i="1" dirty="0" smtClean="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smtClean="0"/>
              <a:t>The properties all follow from the definition of set inclusion.</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Comparability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 </a:t>
            </a:r>
            <a:r>
              <a:rPr lang="en-US" b="1" dirty="0" smtClean="0">
                <a:latin typeface="Cambria Math" panose="02040503050406030204" pitchFamily="18" charset="0"/>
                <a:ea typeface="Cambria Math" panose="02040503050406030204" pitchFamily="18" charset="0"/>
              </a:rPr>
              <a:t>2</a:t>
            </a:r>
            <a:r>
              <a:rPr lang="en-US" dirty="0" smtClean="0"/>
              <a:t>: The elements </a:t>
            </a:r>
            <a:r>
              <a:rPr lang="en-US" i="1" dirty="0" smtClean="0"/>
              <a:t>a</a:t>
            </a:r>
            <a:r>
              <a:rPr lang="en-US" dirty="0" smtClean="0"/>
              <a:t> and </a:t>
            </a:r>
            <a:r>
              <a:rPr lang="en-US" i="1" dirty="0" smtClean="0"/>
              <a:t>b</a:t>
            </a:r>
            <a:r>
              <a:rPr lang="en-US" dirty="0" smtClean="0"/>
              <a:t> of a </a:t>
            </a:r>
            <a:r>
              <a:rPr lang="en-US" dirty="0" err="1" smtClean="0"/>
              <a:t>poset</a:t>
            </a:r>
            <a:r>
              <a:rPr lang="en-US" dirty="0" smtClean="0"/>
              <a:t> (</a:t>
            </a:r>
            <a:r>
              <a:rPr lang="en-US" i="1" dirty="0" smtClean="0"/>
              <a:t>S</a:t>
            </a:r>
            <a:r>
              <a:rPr lang="en-US" dirty="0" smtClean="0"/>
              <a:t>,</a:t>
            </a:r>
            <a:r>
              <a:rPr lang="en-US" dirty="0" smtClean="0">
                <a:latin typeface="Cambria Math" panose="02040503050406030204"/>
                <a:ea typeface="Cambria Math" panose="02040503050406030204"/>
              </a:rPr>
              <a:t>≼</a:t>
            </a:r>
            <a:r>
              <a:rPr lang="en-US" dirty="0" smtClean="0"/>
              <a:t> ) are </a:t>
            </a:r>
            <a:r>
              <a:rPr lang="en-US" i="1" dirty="0" smtClean="0"/>
              <a:t>comparable</a:t>
            </a:r>
            <a:r>
              <a:rPr lang="en-US" dirty="0" smtClean="0"/>
              <a:t> if either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or </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When </a:t>
            </a:r>
            <a:r>
              <a:rPr lang="en-US" i="1" dirty="0" smtClean="0"/>
              <a:t>a</a:t>
            </a:r>
            <a:r>
              <a:rPr lang="en-US" dirty="0" smtClean="0"/>
              <a:t> and </a:t>
            </a:r>
            <a:r>
              <a:rPr lang="en-US" i="1" dirty="0" smtClean="0"/>
              <a:t>b</a:t>
            </a:r>
            <a:r>
              <a:rPr lang="en-US" dirty="0" smtClean="0"/>
              <a:t> are elements of </a:t>
            </a:r>
            <a:r>
              <a:rPr lang="en-US" i="1" dirty="0" smtClean="0"/>
              <a:t>S </a:t>
            </a:r>
            <a:r>
              <a:rPr lang="en-US" dirty="0" smtClean="0"/>
              <a:t>so that  neither          </a:t>
            </a:r>
            <a:r>
              <a:rPr lang="en-US" i="1" dirty="0" smtClean="0"/>
              <a:t>a</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b</a:t>
            </a:r>
            <a:r>
              <a:rPr lang="en-US" dirty="0" smtClean="0"/>
              <a:t> nor </a:t>
            </a:r>
            <a:r>
              <a:rPr lang="en-US" i="1" dirty="0" smtClean="0"/>
              <a:t>b</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called i</a:t>
            </a:r>
            <a:r>
              <a:rPr lang="en-US" i="1" dirty="0" smtClean="0"/>
              <a:t>ncomparable</a:t>
            </a:r>
            <a:r>
              <a:rPr lang="en-US" dirty="0" smtClean="0"/>
              <a:t>.</a:t>
            </a: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Definition </a:t>
            </a:r>
            <a:r>
              <a:rPr lang="en-US" b="1" dirty="0" smtClean="0">
                <a:latin typeface="Cambria Math" panose="02040503050406030204" pitchFamily="18" charset="0"/>
                <a:ea typeface="Cambria Math" panose="02040503050406030204" pitchFamily="18" charset="0"/>
              </a:rPr>
              <a:t>3</a:t>
            </a:r>
            <a:r>
              <a:rPr lang="en-US" dirty="0" smtClean="0"/>
              <a:t>: If  (</a:t>
            </a:r>
            <a:r>
              <a:rPr lang="en-US" i="1" dirty="0" smtClean="0"/>
              <a:t>S</a:t>
            </a:r>
            <a:r>
              <a:rPr lang="en-US" dirty="0" smtClean="0"/>
              <a:t>,</a:t>
            </a:r>
            <a:r>
              <a:rPr lang="en-US" dirty="0" smtClean="0">
                <a:latin typeface="Cambria Math" panose="02040503050406030204"/>
                <a:ea typeface="Cambria Math" panose="02040503050406030204"/>
              </a:rPr>
              <a:t>≼</a:t>
            </a:r>
            <a:r>
              <a:rPr lang="en-US" dirty="0" smtClean="0"/>
              <a:t> ) is a </a:t>
            </a:r>
            <a:r>
              <a:rPr lang="en-US" dirty="0" err="1" smtClean="0"/>
              <a:t>poset</a:t>
            </a:r>
            <a:r>
              <a:rPr lang="en-US" dirty="0" smtClean="0"/>
              <a:t> and every two elements of </a:t>
            </a:r>
            <a:r>
              <a:rPr lang="en-US" i="1" dirty="0" smtClean="0"/>
              <a:t>S</a:t>
            </a:r>
            <a:r>
              <a:rPr lang="en-US" dirty="0" smtClean="0"/>
              <a:t> are comparable, </a:t>
            </a:r>
            <a:r>
              <a:rPr lang="en-US" i="1" dirty="0" smtClean="0"/>
              <a:t>S</a:t>
            </a:r>
            <a:r>
              <a:rPr lang="en-US" dirty="0" smtClean="0"/>
              <a:t> is called a </a:t>
            </a:r>
            <a:r>
              <a:rPr lang="en-US" i="1" dirty="0" smtClean="0">
                <a:solidFill>
                  <a:srgbClr val="FF0000"/>
                </a:solidFill>
              </a:rPr>
              <a:t>totally ordered </a:t>
            </a:r>
            <a:r>
              <a:rPr lang="en-US" dirty="0" smtClean="0"/>
              <a:t>or </a:t>
            </a:r>
            <a:r>
              <a:rPr lang="en-US" i="1" dirty="0" smtClean="0"/>
              <a:t>linearly ordered set</a:t>
            </a:r>
            <a:r>
              <a:rPr lang="en-US" dirty="0" smtClean="0"/>
              <a:t>, and </a:t>
            </a:r>
            <a:r>
              <a:rPr lang="en-US" dirty="0" smtClean="0">
                <a:latin typeface="Cambria Math" panose="02040503050406030204"/>
                <a:ea typeface="Cambria Math" panose="02040503050406030204"/>
              </a:rPr>
              <a:t>≼ </a:t>
            </a:r>
            <a:r>
              <a:rPr lang="en-US" dirty="0" smtClean="0"/>
              <a:t>is called a </a:t>
            </a:r>
            <a:r>
              <a:rPr lang="en-US" i="1" dirty="0" smtClean="0"/>
              <a:t>total order </a:t>
            </a:r>
            <a:r>
              <a:rPr lang="en-US" dirty="0" smtClean="0"/>
              <a:t>or a </a:t>
            </a:r>
            <a:r>
              <a:rPr lang="en-US" i="1" dirty="0" smtClean="0"/>
              <a:t>linear order.  </a:t>
            </a:r>
            <a:r>
              <a:rPr lang="en-US" dirty="0" smtClean="0"/>
              <a:t>A totally ordered set is also called a </a:t>
            </a:r>
            <a:r>
              <a:rPr lang="en-US" i="1" dirty="0" smtClean="0"/>
              <a:t>chain. </a:t>
            </a:r>
            <a:endParaRPr lang="en-US" i="1" dirty="0" smtClean="0"/>
          </a:p>
          <a:p>
            <a:pPr>
              <a:buNone/>
            </a:pPr>
            <a:r>
              <a:rPr lang="en-US" b="1" dirty="0" smtClean="0"/>
              <a:t>    Definition </a:t>
            </a:r>
            <a:r>
              <a:rPr lang="en-US" b="1" dirty="0" smtClean="0">
                <a:latin typeface="Cambria Math" panose="02040503050406030204" pitchFamily="18" charset="0"/>
                <a:ea typeface="Cambria Math" panose="02040503050406030204" pitchFamily="18" charset="0"/>
              </a:rPr>
              <a:t>4</a:t>
            </a:r>
            <a:r>
              <a:rPr lang="en-US" dirty="0" smtClean="0"/>
              <a:t>: (</a:t>
            </a:r>
            <a:r>
              <a:rPr lang="en-US" i="1" dirty="0" smtClean="0"/>
              <a:t>S</a:t>
            </a:r>
            <a:r>
              <a:rPr lang="en-US" dirty="0" smtClean="0"/>
              <a:t>,</a:t>
            </a:r>
            <a:r>
              <a:rPr lang="en-US" dirty="0" smtClean="0">
                <a:latin typeface="Cambria Math" panose="02040503050406030204"/>
                <a:ea typeface="Cambria Math" panose="02040503050406030204"/>
              </a:rPr>
              <a:t>≼</a:t>
            </a:r>
            <a:r>
              <a:rPr lang="en-US" dirty="0" smtClean="0"/>
              <a:t> ) is a </a:t>
            </a:r>
            <a:r>
              <a:rPr lang="en-US" dirty="0" smtClean="0">
                <a:solidFill>
                  <a:srgbClr val="FF0000"/>
                </a:solidFill>
              </a:rPr>
              <a:t>well-ordered</a:t>
            </a:r>
            <a:r>
              <a:rPr lang="en-US" dirty="0" smtClean="0"/>
              <a:t> set if it is a </a:t>
            </a:r>
            <a:r>
              <a:rPr lang="en-US" dirty="0" err="1" smtClean="0"/>
              <a:t>poset</a:t>
            </a:r>
            <a:r>
              <a:rPr lang="en-US" dirty="0" smtClean="0"/>
              <a:t> such that </a:t>
            </a:r>
            <a:r>
              <a:rPr lang="en-US" dirty="0" smtClean="0">
                <a:latin typeface="Cambria Math" panose="02040503050406030204"/>
                <a:ea typeface="Cambria Math" panose="02040503050406030204"/>
              </a:rPr>
              <a:t>≼</a:t>
            </a:r>
            <a:r>
              <a:rPr lang="en-US" dirty="0" smtClean="0"/>
              <a:t> is a total ordering and every nonempty subset of </a:t>
            </a:r>
            <a:r>
              <a:rPr lang="en-US" i="1" dirty="0" smtClean="0"/>
              <a:t>S</a:t>
            </a:r>
            <a:r>
              <a:rPr lang="en-US" dirty="0" smtClean="0"/>
              <a:t> has a least element. </a:t>
            </a:r>
            <a:endParaRPr lang="en-US" dirty="0" smtClean="0"/>
          </a:p>
          <a:p>
            <a:pPr>
              <a:buNone/>
            </a:pPr>
            <a:r>
              <a:rPr lang="en-US" dirty="0" smtClean="0"/>
              <a:t>    </a:t>
            </a:r>
            <a:r>
              <a:rPr lang="en-US" b="1" dirty="0" smtClean="0"/>
              <a:t>Example: </a:t>
            </a:r>
            <a:r>
              <a:rPr lang="en-US" i="1" dirty="0" smtClean="0"/>
              <a:t>(Z, ≤) </a:t>
            </a:r>
            <a:r>
              <a:rPr lang="en-US" dirty="0" smtClean="0"/>
              <a:t>is a totally ordered set. </a:t>
            </a:r>
            <a:r>
              <a:rPr lang="en-US" i="1" dirty="0" smtClean="0"/>
              <a:t>(Z, |) </a:t>
            </a:r>
            <a:r>
              <a:rPr lang="en-US" dirty="0" smtClean="0"/>
              <a:t>is a partially ordered but not totally ordered set. </a:t>
            </a:r>
            <a:r>
              <a:rPr lang="en-US" i="1" dirty="0" smtClean="0"/>
              <a:t>(N, ≤) </a:t>
            </a:r>
            <a:r>
              <a:rPr lang="en-US" dirty="0" smtClean="0"/>
              <a:t>is a well-ordered set.</a:t>
            </a:r>
            <a:endParaRPr lang="en-US" dirty="0" smtClean="0"/>
          </a:p>
          <a:p>
            <a:pPr>
              <a:buNone/>
            </a:pPr>
            <a:r>
              <a:rPr lang="en-US" dirty="0" smtClean="0"/>
              <a:t> </a:t>
            </a:r>
            <a:endParaRPr lang="en-US" dirty="0"/>
          </a:p>
        </p:txBody>
      </p:sp>
      <p:sp>
        <p:nvSpPr>
          <p:cNvPr id="4" name="TextBox 3"/>
          <p:cNvSpPr txBox="1"/>
          <p:nvPr/>
        </p:nvSpPr>
        <p:spPr>
          <a:xfrm>
            <a:off x="2286000" y="2743200"/>
            <a:ext cx="5334000" cy="646331"/>
          </a:xfrm>
          <a:prstGeom prst="rect">
            <a:avLst/>
          </a:prstGeom>
          <a:noFill/>
          <a:ln>
            <a:solidFill>
              <a:schemeClr val="accent1"/>
            </a:solidFill>
          </a:ln>
        </p:spPr>
        <p:txBody>
          <a:bodyPr wrap="square" rtlCol="0">
            <a:spAutoFit/>
          </a:bodyPr>
          <a:lstStyle/>
          <a:p>
            <a:r>
              <a:rPr lang="en-US" dirty="0" smtClean="0"/>
              <a:t>The symbol</a:t>
            </a:r>
            <a:r>
              <a:rPr lang="en-US" dirty="0" smtClean="0">
                <a:latin typeface="Cambria Math" panose="02040503050406030204"/>
                <a:ea typeface="Cambria Math" panose="02040503050406030204"/>
              </a:rPr>
              <a:t> </a:t>
            </a:r>
            <a:r>
              <a:rPr lang="en-US" dirty="0" smtClean="0">
                <a:ea typeface="Cambria Math" panose="02040503050406030204"/>
              </a:rPr>
              <a:t>≼ is used to</a:t>
            </a:r>
            <a:r>
              <a:rPr lang="en-US" dirty="0" smtClean="0"/>
              <a:t>  denote the relation in any </a:t>
            </a:r>
            <a:r>
              <a:rPr lang="en-US" dirty="0" err="1" smtClean="0"/>
              <a:t>poset</a:t>
            </a:r>
            <a:r>
              <a:rPr lang="en-US" dirty="0" smtClean="0"/>
              <a:t>. </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Given two </a:t>
            </a:r>
            <a:r>
              <a:rPr lang="en-US" dirty="0" err="1" smtClean="0"/>
              <a:t>posets</a:t>
            </a: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a:t>
            </a:r>
            <a:r>
              <a:rPr lang="en-US" dirty="0" smtClean="0">
                <a:latin typeface="Cambria Math" panose="02040503050406030204"/>
                <a:ea typeface="Cambria Math" panose="02040503050406030204"/>
              </a:rPr>
              <a:t>≼</a:t>
            </a:r>
            <a:r>
              <a:rPr lang="en-US" baseline="-25000" dirty="0" smtClean="0">
                <a:latin typeface="Cambria Math" panose="02040503050406030204"/>
                <a:ea typeface="Cambria Math" panose="02040503050406030204"/>
              </a:rPr>
              <a:t>1</a:t>
            </a:r>
            <a:r>
              <a:rPr lang="en-US" dirty="0" smtClean="0"/>
              <a:t>) and (</a:t>
            </a:r>
            <a:r>
              <a:rPr lang="en-US" i="1" dirty="0" smtClean="0"/>
              <a:t>A</a:t>
            </a:r>
            <a:r>
              <a:rPr lang="en-US" baseline="-25000" dirty="0" smtClean="0">
                <a:latin typeface="Cambria Math" panose="02040503050406030204" pitchFamily="18" charset="0"/>
                <a:ea typeface="Cambria Math" panose="02040503050406030204" pitchFamily="18" charset="0"/>
              </a:rPr>
              <a:t>2</a:t>
            </a:r>
            <a:r>
              <a:rPr lang="en-US" dirty="0" smtClean="0"/>
              <a:t>,</a:t>
            </a:r>
            <a:r>
              <a:rPr lang="en-US" dirty="0" smtClean="0">
                <a:latin typeface="Cambria Math" panose="02040503050406030204"/>
                <a:ea typeface="Cambria Math" panose="02040503050406030204"/>
              </a:rPr>
              <a:t>≼</a:t>
            </a:r>
            <a:r>
              <a:rPr lang="en-US" baseline="-25000" dirty="0" smtClean="0">
                <a:latin typeface="Cambria Math" panose="02040503050406030204"/>
                <a:ea typeface="Cambria Math" panose="02040503050406030204"/>
              </a:rPr>
              <a:t>2</a:t>
            </a:r>
            <a:r>
              <a:rPr lang="en-US" dirty="0" smtClean="0"/>
              <a:t>), the </a:t>
            </a:r>
            <a:r>
              <a:rPr lang="en-US" i="1" dirty="0" smtClean="0">
                <a:solidFill>
                  <a:srgbClr val="FF0000"/>
                </a:solidFill>
              </a:rPr>
              <a:t>lexicographic ordering</a:t>
            </a:r>
            <a:r>
              <a:rPr lang="en-US" dirty="0" smtClean="0">
                <a:solidFill>
                  <a:srgbClr val="FF0000"/>
                </a:solidFill>
              </a:rPr>
              <a:t>  </a:t>
            </a:r>
            <a:r>
              <a:rPr lang="en-US" dirty="0" smtClean="0"/>
              <a:t>on </a:t>
            </a:r>
            <a:r>
              <a:rPr lang="en-US" i="1" dirty="0" smtClean="0"/>
              <a:t>A</a:t>
            </a:r>
            <a:r>
              <a:rPr lang="en-US" baseline="-25000" dirty="0" smtClean="0">
                <a:latin typeface="Cambria Math" panose="02040503050406030204" pitchFamily="18" charset="0"/>
                <a:ea typeface="Cambria Math" panose="02040503050406030204" pitchFamily="18" charset="0"/>
              </a:rPr>
              <a:t>1 </a:t>
            </a:r>
            <a:r>
              <a:rPr lang="en-US" dirty="0" smtClean="0">
                <a:latin typeface="Cambria Math" panose="02040503050406030204"/>
                <a:ea typeface="Cambria Math" panose="02040503050406030204"/>
              </a:rPr>
              <a:t>⨉</a:t>
            </a: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2</a:t>
            </a:r>
            <a:r>
              <a:rPr lang="en-US" dirty="0" smtClean="0"/>
              <a:t>  is defined by specifying that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2</a:t>
            </a:r>
            <a:r>
              <a:rPr lang="en-US" dirty="0" smtClean="0"/>
              <a:t>) is less than (</a:t>
            </a:r>
            <a:r>
              <a:rPr lang="en-US" i="1" dirty="0" smtClean="0"/>
              <a:t>b</a:t>
            </a:r>
            <a:r>
              <a:rPr lang="en-US" baseline="-25000" dirty="0" smtClean="0">
                <a:latin typeface="Cambria Math" panose="02040503050406030204" pitchFamily="18" charset="0"/>
                <a:ea typeface="Cambria Math" panose="02040503050406030204" pitchFamily="18" charset="0"/>
              </a:rPr>
              <a:t>1</a:t>
            </a:r>
            <a:r>
              <a:rPr lang="en-US" dirty="0" smtClean="0"/>
              <a:t>,</a:t>
            </a:r>
            <a:r>
              <a:rPr lang="en-US" i="1" dirty="0" smtClean="0"/>
              <a:t>b</a:t>
            </a:r>
            <a:r>
              <a:rPr lang="en-US" baseline="-25000" dirty="0" smtClean="0">
                <a:latin typeface="Cambria Math" panose="02040503050406030204" pitchFamily="18" charset="0"/>
                <a:ea typeface="Cambria Math" panose="02040503050406030204" pitchFamily="18" charset="0"/>
              </a:rPr>
              <a:t>2</a:t>
            </a:r>
            <a:r>
              <a:rPr lang="en-US" dirty="0" smtClean="0"/>
              <a:t>), that is,</a:t>
            </a:r>
            <a:endParaRPr lang="en-US" dirty="0" smtClean="0"/>
          </a:p>
          <a:p>
            <a:pPr>
              <a:buNone/>
            </a:pP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t>, </a:t>
            </a:r>
            <a:r>
              <a:rPr lang="en-US" i="1" dirty="0" smtClean="0"/>
              <a:t>a</a:t>
            </a:r>
            <a:r>
              <a:rPr lang="en-US" baseline="-25000" dirty="0" smtClean="0">
                <a:latin typeface="Cambria Math" panose="02040503050406030204" pitchFamily="18" charset="0"/>
                <a:ea typeface="Cambria Math" panose="02040503050406030204" pitchFamily="18" charset="0"/>
              </a:rPr>
              <a:t>2</a:t>
            </a:r>
            <a:r>
              <a:rPr lang="en-US" dirty="0" smtClean="0"/>
              <a:t>)</a:t>
            </a:r>
            <a:r>
              <a:rPr lang="en-US" dirty="0" smtClean="0">
                <a:latin typeface="Cambria Math" panose="02040503050406030204"/>
                <a:ea typeface="Cambria Math" panose="02040503050406030204"/>
              </a:rPr>
              <a:t> ≺</a:t>
            </a:r>
            <a:r>
              <a:rPr lang="en-US" dirty="0" smtClean="0"/>
              <a:t> (</a:t>
            </a:r>
            <a:r>
              <a:rPr lang="en-US" i="1" dirty="0" smtClean="0"/>
              <a:t>b</a:t>
            </a:r>
            <a:r>
              <a:rPr lang="en-US" baseline="-25000" dirty="0" smtClean="0">
                <a:latin typeface="Cambria Math" panose="02040503050406030204" pitchFamily="18" charset="0"/>
                <a:ea typeface="Cambria Math" panose="02040503050406030204" pitchFamily="18" charset="0"/>
              </a:rPr>
              <a:t>1</a:t>
            </a:r>
            <a:r>
              <a:rPr lang="en-US" dirty="0" smtClean="0"/>
              <a:t>,</a:t>
            </a:r>
            <a:r>
              <a:rPr lang="en-US" i="1" dirty="0" smtClean="0"/>
              <a:t>b</a:t>
            </a:r>
            <a:r>
              <a:rPr lang="en-US" baseline="-25000" dirty="0" smtClean="0">
                <a:latin typeface="Cambria Math" panose="02040503050406030204" pitchFamily="18" charset="0"/>
                <a:ea typeface="Cambria Math" panose="02040503050406030204" pitchFamily="18" charset="0"/>
              </a:rPr>
              <a:t>2</a:t>
            </a:r>
            <a:r>
              <a:rPr lang="en-US" dirty="0" smtClean="0"/>
              <a:t>), </a:t>
            </a:r>
            <a:endParaRPr lang="en-US" dirty="0" smtClean="0"/>
          </a:p>
          <a:p>
            <a:pPr>
              <a:buNone/>
            </a:pPr>
            <a:r>
              <a:rPr lang="en-US" dirty="0" smtClean="0"/>
              <a:t>    either if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a:ea typeface="Cambria Math" panose="02040503050406030204"/>
              </a:rPr>
              <a:t> ≺</a:t>
            </a:r>
            <a:r>
              <a:rPr lang="en-US" baseline="-25000" dirty="0" smtClean="0">
                <a:latin typeface="Cambria Math" panose="02040503050406030204"/>
                <a:ea typeface="Cambria Math" panose="02040503050406030204"/>
              </a:rPr>
              <a:t>1 </a:t>
            </a:r>
            <a:r>
              <a:rPr lang="en-US" i="1" dirty="0" smtClean="0"/>
              <a:t>b</a:t>
            </a:r>
            <a:r>
              <a:rPr lang="en-US" baseline="-25000" dirty="0" smtClean="0">
                <a:latin typeface="Cambria Math" panose="02040503050406030204" pitchFamily="18" charset="0"/>
                <a:ea typeface="Cambria Math" panose="02040503050406030204" pitchFamily="18" charset="0"/>
              </a:rPr>
              <a:t>1</a:t>
            </a:r>
            <a:r>
              <a:rPr lang="en-US" dirty="0" smtClean="0"/>
              <a:t> or if </a:t>
            </a:r>
            <a:r>
              <a:rPr lang="en-US" i="1" dirty="0" smtClean="0"/>
              <a:t>a</a:t>
            </a:r>
            <a:r>
              <a:rPr lang="en-US" baseline="-25000" dirty="0" smtClean="0">
                <a:latin typeface="Cambria Math" panose="02040503050406030204" pitchFamily="18" charset="0"/>
                <a:ea typeface="Cambria Math" panose="02040503050406030204" pitchFamily="18" charset="0"/>
              </a:rPr>
              <a:t>1</a:t>
            </a:r>
            <a:r>
              <a:rPr lang="en-US" dirty="0" smtClean="0">
                <a:latin typeface="Cambria Math" panose="02040503050406030204"/>
                <a:ea typeface="Cambria Math" panose="02040503050406030204"/>
              </a:rPr>
              <a:t> =</a:t>
            </a:r>
            <a:r>
              <a:rPr lang="en-US" baseline="-25000" dirty="0" smtClean="0">
                <a:latin typeface="Cambria Math" panose="02040503050406030204"/>
                <a:ea typeface="Cambria Math" panose="02040503050406030204"/>
              </a:rPr>
              <a:t> </a:t>
            </a:r>
            <a:r>
              <a:rPr lang="en-US" i="1" dirty="0" smtClean="0"/>
              <a:t>b</a:t>
            </a:r>
            <a:r>
              <a:rPr lang="en-US" baseline="-25000" dirty="0" smtClean="0">
                <a:latin typeface="Cambria Math" panose="02040503050406030204" pitchFamily="18" charset="0"/>
                <a:ea typeface="Cambria Math" panose="02040503050406030204" pitchFamily="18" charset="0"/>
              </a:rPr>
              <a:t>1</a:t>
            </a:r>
            <a:r>
              <a:rPr lang="en-US" dirty="0" smtClean="0"/>
              <a:t> and </a:t>
            </a:r>
            <a:r>
              <a:rPr lang="en-US" i="1" dirty="0" smtClean="0"/>
              <a:t>a</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a:ea typeface="Cambria Math" panose="02040503050406030204"/>
              </a:rPr>
              <a:t> ≺</a:t>
            </a:r>
            <a:r>
              <a:rPr lang="en-US" baseline="-25000" dirty="0" smtClean="0">
                <a:latin typeface="Cambria Math" panose="02040503050406030204"/>
                <a:ea typeface="Cambria Math" panose="02040503050406030204"/>
              </a:rPr>
              <a:t>2 </a:t>
            </a:r>
            <a:r>
              <a:rPr lang="en-US" i="1" dirty="0" smtClean="0"/>
              <a:t>b</a:t>
            </a:r>
            <a:r>
              <a:rPr lang="en-US" baseline="-25000" dirty="0" smtClean="0">
                <a:latin typeface="Cambria Math" panose="02040503050406030204" pitchFamily="18" charset="0"/>
                <a:ea typeface="Cambria Math" panose="02040503050406030204" pitchFamily="18" charset="0"/>
              </a:rPr>
              <a:t>2</a:t>
            </a:r>
            <a:r>
              <a:rPr lang="en-US" dirty="0" smtClean="0"/>
              <a:t>.</a:t>
            </a:r>
            <a:endParaRPr lang="en-US" dirty="0" smtClean="0"/>
          </a:p>
          <a:p>
            <a:r>
              <a:rPr lang="en-US" dirty="0" smtClean="0"/>
              <a:t>This definition can be easily extended to a lexicographic ordering on strings .</a:t>
            </a:r>
            <a:endParaRPr lang="en-US" dirty="0" smtClean="0"/>
          </a:p>
          <a:p>
            <a:pPr>
              <a:buNone/>
            </a:pPr>
            <a:r>
              <a:rPr lang="en-US" b="1" dirty="0" smtClean="0"/>
              <a:t>    Example</a:t>
            </a:r>
            <a:r>
              <a:rPr lang="en-US" dirty="0" smtClean="0"/>
              <a:t>:  Consider strings of lowercase English letters. A lexicographic ordering can be defined using the ordering of the letters in the alphabet. This is the same ordering as that used in dictionaries.</a:t>
            </a:r>
            <a:endParaRPr lang="en-US" dirty="0" smtClean="0"/>
          </a:p>
          <a:p>
            <a:pPr lvl="1"/>
            <a:r>
              <a:rPr lang="en-US" i="1" dirty="0" smtClean="0"/>
              <a:t>discreet</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discrete</a:t>
            </a:r>
            <a:r>
              <a:rPr lang="en-US" dirty="0" smtClean="0"/>
              <a:t>, because these strings differ in the seventh position and </a:t>
            </a:r>
            <a:r>
              <a:rPr lang="en-US" i="1" dirty="0" smtClean="0"/>
              <a:t>e</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t</a:t>
            </a:r>
            <a:r>
              <a:rPr lang="en-US" dirty="0" smtClean="0"/>
              <a:t>. </a:t>
            </a:r>
            <a:endParaRPr lang="en-US" dirty="0" smtClean="0"/>
          </a:p>
          <a:p>
            <a:pPr lvl="1"/>
            <a:r>
              <a:rPr lang="en-US" i="1" dirty="0" smtClean="0"/>
              <a:t>discreet</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discreetness</a:t>
            </a:r>
            <a:r>
              <a:rPr lang="en-US" dirty="0" smtClean="0"/>
              <a:t>, because the first eight letters agree, but the second string is longer. </a:t>
            </a:r>
            <a:endParaRPr lang="en-US" dirty="0" smtClean="0"/>
          </a:p>
          <a:p>
            <a:pPr lvl="1"/>
            <a:endParaRPr lang="en-US" dirty="0" smtClean="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Definition</a:t>
            </a:r>
            <a:r>
              <a:rPr lang="en-US" dirty="0" smtClean="0"/>
              <a:t>: A </a:t>
            </a:r>
            <a:r>
              <a:rPr lang="en-US" i="1" dirty="0" err="1" smtClean="0"/>
              <a:t>Hasse</a:t>
            </a:r>
            <a:r>
              <a:rPr lang="en-US" i="1" dirty="0" smtClean="0"/>
              <a:t> diagram </a:t>
            </a:r>
            <a:r>
              <a:rPr lang="en-US" dirty="0" smtClean="0"/>
              <a:t>is a visual representation of a partial ordering that leaves out edges that must be present because of the reflexive and transitive properties.</a:t>
            </a:r>
            <a:endParaRPr lang="en-US" dirty="0" smtClean="0"/>
          </a:p>
          <a:p>
            <a:pPr>
              <a:buNone/>
            </a:pPr>
            <a:r>
              <a:rPr lang="en-US" dirty="0" smtClean="0"/>
              <a:t>    </a:t>
            </a:r>
            <a:endParaRPr lang="en-US" dirty="0" smtClean="0"/>
          </a:p>
          <a:p>
            <a:pPr>
              <a:buNone/>
            </a:pPr>
            <a:r>
              <a:rPr lang="en-US" dirty="0" smtClean="0"/>
              <a:t>   </a:t>
            </a: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 partial ordering is shown in (a) of the figure above. The loops due to the reflexive property are deleted in (b). The edges that must be present due to the transitive property are deleted in (c). The </a:t>
            </a:r>
            <a:r>
              <a:rPr lang="en-US" dirty="0" err="1" smtClean="0"/>
              <a:t>Hasse</a:t>
            </a:r>
            <a:r>
              <a:rPr lang="en-US" dirty="0" smtClean="0"/>
              <a:t> diagram for the partial ordering (a), is depicted in (c). </a:t>
            </a:r>
            <a:endParaRPr lang="en-US" dirty="0"/>
          </a:p>
        </p:txBody>
      </p:sp>
      <p:pic>
        <p:nvPicPr>
          <p:cNvPr id="4" name="Picture 3" descr="0830.jpg"/>
          <p:cNvPicPr>
            <a:picLocks noChangeAspect="1"/>
          </p:cNvPicPr>
          <p:nvPr/>
        </p:nvPicPr>
        <p:blipFill>
          <a:blip r:embed="rId1" cstate="print"/>
          <a:stretch>
            <a:fillRect/>
          </a:stretch>
        </p:blipFill>
        <p:spPr>
          <a:xfrm>
            <a:off x="3733800" y="2971800"/>
            <a:ext cx="2057400" cy="1552517"/>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for Constructing a   </a:t>
            </a:r>
            <a:r>
              <a:rPr lang="en-US" dirty="0" err="1" smtClean="0"/>
              <a:t>Hasse</a:t>
            </a:r>
            <a:r>
              <a:rPr lang="en-US" dirty="0" smtClean="0"/>
              <a:t> Diagram</a:t>
            </a:r>
            <a:endParaRPr lang="en-US" dirty="0"/>
          </a:p>
        </p:txBody>
      </p:sp>
      <p:sp>
        <p:nvSpPr>
          <p:cNvPr id="3" name="Content Placeholder 2"/>
          <p:cNvSpPr>
            <a:spLocks noGrp="1"/>
          </p:cNvSpPr>
          <p:nvPr>
            <p:ph idx="1"/>
          </p:nvPr>
        </p:nvSpPr>
        <p:spPr/>
        <p:txBody>
          <a:bodyPr/>
          <a:lstStyle/>
          <a:p>
            <a:r>
              <a:rPr lang="en-US" dirty="0" smtClean="0"/>
              <a:t>To represent a finite </a:t>
            </a:r>
            <a:r>
              <a:rPr lang="en-US" dirty="0" err="1" smtClean="0"/>
              <a:t>poset</a:t>
            </a:r>
            <a:r>
              <a:rPr lang="en-US" dirty="0" smtClean="0"/>
              <a:t> (</a:t>
            </a:r>
            <a:r>
              <a:rPr lang="en-US" i="1" dirty="0" smtClean="0"/>
              <a:t>S</a:t>
            </a:r>
            <a:r>
              <a:rPr lang="en-US" dirty="0" smtClean="0"/>
              <a:t>,</a:t>
            </a:r>
            <a:r>
              <a:rPr lang="en-US" dirty="0" smtClean="0">
                <a:latin typeface="Cambria Math" panose="02040503050406030204"/>
                <a:ea typeface="Cambria Math" panose="02040503050406030204"/>
              </a:rPr>
              <a:t>≼</a:t>
            </a:r>
            <a:r>
              <a:rPr lang="en-US" dirty="0" smtClean="0"/>
              <a:t> )  using a </a:t>
            </a:r>
            <a:r>
              <a:rPr lang="en-US" dirty="0" err="1" smtClean="0"/>
              <a:t>Hasse</a:t>
            </a:r>
            <a:r>
              <a:rPr lang="en-US" dirty="0" smtClean="0"/>
              <a:t> diagram, start with the directed graph of the relation:</a:t>
            </a:r>
            <a:endParaRPr lang="en-US" dirty="0" smtClean="0"/>
          </a:p>
          <a:p>
            <a:pPr lvl="1"/>
            <a:r>
              <a:rPr lang="en-US" dirty="0" smtClean="0"/>
              <a:t>Remove the loops (</a:t>
            </a:r>
            <a:r>
              <a:rPr lang="en-US" i="1" dirty="0" smtClean="0"/>
              <a:t>a</a:t>
            </a:r>
            <a:r>
              <a:rPr lang="en-US" dirty="0" smtClean="0"/>
              <a:t>, </a:t>
            </a:r>
            <a:r>
              <a:rPr lang="en-US" i="1" dirty="0" smtClean="0"/>
              <a:t>a</a:t>
            </a:r>
            <a:r>
              <a:rPr lang="en-US" dirty="0" smtClean="0"/>
              <a:t>) present at every vertex due to the reflexive property.</a:t>
            </a:r>
            <a:endParaRPr lang="en-US" dirty="0" smtClean="0"/>
          </a:p>
          <a:p>
            <a:pPr lvl="1"/>
            <a:r>
              <a:rPr lang="en-US" dirty="0" smtClean="0"/>
              <a:t>Remove all edges (</a:t>
            </a:r>
            <a:r>
              <a:rPr lang="en-US" i="1" dirty="0" smtClean="0"/>
              <a:t>x</a:t>
            </a:r>
            <a:r>
              <a:rPr lang="en-US" dirty="0" smtClean="0"/>
              <a:t>, </a:t>
            </a:r>
            <a:r>
              <a:rPr lang="en-US" i="1" dirty="0" smtClean="0"/>
              <a:t>y</a:t>
            </a:r>
            <a:r>
              <a:rPr lang="en-US" dirty="0" smtClean="0"/>
              <a:t>) for which there is an element       </a:t>
            </a:r>
            <a:r>
              <a:rPr lang="en-US" i="1" dirty="0" smtClean="0"/>
              <a:t>z</a:t>
            </a:r>
            <a:r>
              <a:rPr lang="en-US" dirty="0" smtClean="0"/>
              <a:t> </a:t>
            </a:r>
            <a:r>
              <a:rPr lang="en-US" dirty="0" smtClean="0">
                <a:latin typeface="Cambria Math" panose="02040503050406030204"/>
                <a:ea typeface="Cambria Math" panose="02040503050406030204"/>
              </a:rPr>
              <a:t>∈ </a:t>
            </a:r>
            <a:r>
              <a:rPr lang="en-US" i="1" dirty="0" smtClean="0"/>
              <a:t>S</a:t>
            </a:r>
            <a:r>
              <a:rPr lang="en-US" dirty="0" smtClean="0"/>
              <a:t> such that </a:t>
            </a:r>
            <a:r>
              <a:rPr lang="en-US" i="1" dirty="0" smtClean="0"/>
              <a:t>x</a:t>
            </a:r>
            <a:r>
              <a:rPr lang="en-US" dirty="0" smtClean="0"/>
              <a:t> </a:t>
            </a:r>
            <a:r>
              <a:rPr lang="en-US" dirty="0" smtClean="0">
                <a:latin typeface="Cambria Math" panose="02040503050406030204"/>
                <a:ea typeface="Cambria Math" panose="02040503050406030204"/>
              </a:rPr>
              <a:t>≺ </a:t>
            </a:r>
            <a:r>
              <a:rPr lang="en-US" i="1" dirty="0" smtClean="0"/>
              <a:t>z</a:t>
            </a:r>
            <a:r>
              <a:rPr lang="en-US" dirty="0" smtClean="0"/>
              <a:t> and </a:t>
            </a:r>
            <a:r>
              <a:rPr lang="en-US" i="1" dirty="0" smtClean="0"/>
              <a:t>z</a:t>
            </a:r>
            <a:r>
              <a:rPr lang="en-US" dirty="0" smtClean="0"/>
              <a:t> </a:t>
            </a:r>
            <a:r>
              <a:rPr lang="en-US" dirty="0" smtClean="0">
                <a:latin typeface="Cambria Math" panose="02040503050406030204"/>
                <a:ea typeface="Cambria Math" panose="02040503050406030204"/>
              </a:rPr>
              <a:t>≺</a:t>
            </a:r>
            <a:r>
              <a:rPr lang="en-US" dirty="0" smtClean="0"/>
              <a:t> </a:t>
            </a:r>
            <a:r>
              <a:rPr lang="en-US" i="1" dirty="0" smtClean="0"/>
              <a:t>y</a:t>
            </a:r>
            <a:r>
              <a:rPr lang="en-US" dirty="0" smtClean="0"/>
              <a:t>. These are the edges that must be present due to the transitive property.</a:t>
            </a:r>
            <a:endParaRPr lang="en-US" dirty="0" smtClean="0"/>
          </a:p>
          <a:p>
            <a:pPr lvl="1"/>
            <a:r>
              <a:rPr lang="en-US" dirty="0" smtClean="0"/>
              <a:t>Arrange each edge so that its initial vertex is below the terminal vertex. Remove all the arrows, because all edges point upwards toward their terminal vertex.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smtClean="0"/>
              <a:t>    </a:t>
            </a:r>
            <a:r>
              <a:rPr lang="en-US" sz="2400" b="1" dirty="0" smtClean="0"/>
              <a:t>Question</a:t>
            </a:r>
            <a:r>
              <a:rPr lang="en-US" sz="2400" dirty="0" smtClean="0"/>
              <a:t>: How many relations are there on a set </a:t>
            </a:r>
            <a:r>
              <a:rPr lang="en-US" sz="2400" i="1" dirty="0" smtClean="0"/>
              <a:t>A</a:t>
            </a:r>
            <a:r>
              <a:rPr lang="en-US" sz="2400" dirty="0" smtClean="0"/>
              <a:t>?</a:t>
            </a:r>
            <a:r>
              <a:rPr lang="en-US" sz="2400" b="1" dirty="0" smtClean="0"/>
              <a:t> </a:t>
            </a:r>
            <a:endParaRPr lang="en-US" sz="2400" b="1" dirty="0" smtClean="0"/>
          </a:p>
          <a:p>
            <a:pPr marL="274320" lvl="2" indent="-274320">
              <a:buClr>
                <a:schemeClr val="accent3"/>
              </a:buClr>
              <a:buSzPct val="95000"/>
              <a:buNone/>
            </a:pPr>
            <a:endParaRPr lang="en-US" sz="2400" b="1" dirty="0" smtClean="0"/>
          </a:p>
          <a:p>
            <a:pPr marL="274320" lvl="2" indent="0">
              <a:spcBef>
                <a:spcPts val="0"/>
              </a:spcBef>
              <a:buNone/>
            </a:pPr>
            <a:r>
              <a:rPr lang="en-US" sz="2400" b="1" dirty="0" smtClean="0"/>
              <a:t>Solution</a:t>
            </a:r>
            <a:r>
              <a:rPr lang="en-US" sz="2400" dirty="0" smtClean="0"/>
              <a:t>:  Because a relation on </a:t>
            </a:r>
            <a:r>
              <a:rPr lang="en-US" sz="2400" i="1" dirty="0" smtClean="0"/>
              <a:t>A</a:t>
            </a:r>
            <a:r>
              <a:rPr lang="en-US" sz="2400" dirty="0" smtClean="0"/>
              <a:t> is the same thing as a subset of </a:t>
            </a:r>
            <a:r>
              <a:rPr lang="en-US" sz="2400" i="1" dirty="0" smtClean="0"/>
              <a:t>A</a:t>
            </a:r>
            <a:r>
              <a:rPr lang="en-US" sz="2400" dirty="0" smtClean="0"/>
              <a:t> </a:t>
            </a:r>
            <a:r>
              <a:rPr lang="en-US" sz="2400" dirty="0" smtClean="0">
                <a:latin typeface="Cambria Math" panose="02040503050406030204"/>
                <a:ea typeface="Cambria Math" panose="02040503050406030204"/>
              </a:rPr>
              <a:t>⨉</a:t>
            </a:r>
            <a:r>
              <a:rPr lang="en-US" sz="2400" dirty="0" smtClean="0"/>
              <a:t> </a:t>
            </a:r>
            <a:r>
              <a:rPr lang="en-US" sz="2400" i="1" dirty="0" smtClean="0"/>
              <a:t>A</a:t>
            </a:r>
            <a:r>
              <a:rPr lang="en-US" sz="2400" dirty="0" smtClean="0"/>
              <a:t>, we count the subsets of </a:t>
            </a:r>
            <a:r>
              <a:rPr lang="en-US" sz="2400" i="1" dirty="0" smtClean="0"/>
              <a:t>A </a:t>
            </a:r>
            <a:r>
              <a:rPr lang="en-US" sz="2400" dirty="0" smtClean="0">
                <a:latin typeface="Cambria Math" panose="02040503050406030204"/>
                <a:ea typeface="Cambria Math" panose="02040503050406030204"/>
              </a:rPr>
              <a:t>×</a:t>
            </a:r>
            <a:r>
              <a:rPr lang="en-US" sz="2400" dirty="0" smtClean="0"/>
              <a:t> </a:t>
            </a:r>
            <a:r>
              <a:rPr lang="en-US" sz="2400" i="1" dirty="0" smtClean="0"/>
              <a:t>A</a:t>
            </a:r>
            <a:r>
              <a:rPr lang="en-US" sz="2400" dirty="0" smtClean="0"/>
              <a:t>.</a:t>
            </a:r>
            <a:r>
              <a:rPr lang="en-US" sz="2400" dirty="0" smtClean="0">
                <a:latin typeface="Cambria Math" panose="02040503050406030204" pitchFamily="18" charset="0"/>
                <a:ea typeface="Cambria Math" panose="02040503050406030204" pitchFamily="18" charset="0"/>
              </a:rPr>
              <a:t> </a:t>
            </a:r>
            <a:r>
              <a:rPr lang="en-US" sz="2400" dirty="0" smtClean="0">
                <a:ea typeface="Cambria Math" panose="02040503050406030204" pitchFamily="18" charset="0"/>
              </a:rPr>
              <a:t>Since            </a:t>
            </a:r>
            <a:r>
              <a:rPr lang="en-US" sz="2400" i="1" dirty="0" smtClean="0"/>
              <a:t>A </a:t>
            </a:r>
            <a:r>
              <a:rPr lang="en-US" sz="2400" dirty="0" smtClean="0">
                <a:latin typeface="Cambria Math" panose="02040503050406030204"/>
                <a:ea typeface="Cambria Math" panose="02040503050406030204"/>
              </a:rPr>
              <a:t>×</a:t>
            </a:r>
            <a:r>
              <a:rPr lang="en-US" sz="2400" dirty="0" smtClean="0"/>
              <a:t> </a:t>
            </a:r>
            <a:r>
              <a:rPr lang="en-US" sz="2400" i="1" dirty="0" smtClean="0"/>
              <a:t>A</a:t>
            </a:r>
            <a:r>
              <a:rPr lang="en-US" sz="2400" dirty="0" smtClean="0">
                <a:ea typeface="Cambria Math" panose="02040503050406030204" pitchFamily="18" charset="0"/>
              </a:rPr>
              <a:t> has </a:t>
            </a:r>
            <a:r>
              <a:rPr lang="en-US" sz="2400" i="1" dirty="0" smtClean="0">
                <a:ea typeface="Cambria Math" panose="02040503050406030204" pitchFamily="18" charset="0"/>
              </a:rPr>
              <a:t>n</a:t>
            </a:r>
            <a:r>
              <a:rPr lang="en-US" sz="2400" baseline="30000" dirty="0" smtClean="0">
                <a:latin typeface="Cambria Math" panose="02040503050406030204" pitchFamily="18" charset="0"/>
                <a:ea typeface="Cambria Math" panose="02040503050406030204" pitchFamily="18" charset="0"/>
              </a:rPr>
              <a:t>2</a:t>
            </a:r>
            <a:r>
              <a:rPr lang="en-US" sz="2400" dirty="0" smtClean="0">
                <a:ea typeface="Cambria Math" panose="02040503050406030204" pitchFamily="18" charset="0"/>
              </a:rPr>
              <a:t> elements when </a:t>
            </a:r>
            <a:r>
              <a:rPr lang="en-US" sz="2400" i="1" dirty="0" smtClean="0">
                <a:ea typeface="Cambria Math" panose="02040503050406030204" pitchFamily="18" charset="0"/>
              </a:rPr>
              <a:t>A</a:t>
            </a:r>
            <a:r>
              <a:rPr lang="en-US" sz="2400" dirty="0" smtClean="0">
                <a:ea typeface="Cambria Math" panose="02040503050406030204" pitchFamily="18" charset="0"/>
              </a:rPr>
              <a:t> has </a:t>
            </a:r>
            <a:r>
              <a:rPr lang="en-US" sz="2400" i="1" dirty="0" smtClean="0">
                <a:ea typeface="Cambria Math" panose="02040503050406030204" pitchFamily="18" charset="0"/>
              </a:rPr>
              <a:t>n</a:t>
            </a:r>
            <a:r>
              <a:rPr lang="en-US" sz="2400" dirty="0" smtClean="0">
                <a:ea typeface="Cambria Math" panose="02040503050406030204" pitchFamily="18" charset="0"/>
              </a:rPr>
              <a:t> elements, and a set with </a:t>
            </a:r>
            <a:r>
              <a:rPr lang="en-US" sz="2400" i="1" dirty="0" smtClean="0">
                <a:ea typeface="Cambria Math" panose="02040503050406030204" pitchFamily="18" charset="0"/>
              </a:rPr>
              <a:t>m</a:t>
            </a:r>
            <a:r>
              <a:rPr lang="en-US" sz="2400" dirty="0" smtClean="0">
                <a:ea typeface="Cambria Math" panose="02040503050406030204" pitchFamily="18" charset="0"/>
              </a:rPr>
              <a:t> elements has </a:t>
            </a:r>
            <a:r>
              <a:rPr lang="en-US" sz="2400" dirty="0" smtClean="0">
                <a:latin typeface="Cambria Math" panose="02040503050406030204" pitchFamily="18" charset="0"/>
                <a:ea typeface="Cambria Math" panose="02040503050406030204" pitchFamily="18" charset="0"/>
              </a:rPr>
              <a:t>2</a:t>
            </a:r>
            <a:r>
              <a:rPr lang="en-US" sz="2400" i="1" baseline="30000" dirty="0" smtClean="0">
                <a:ea typeface="Cambria Math" panose="02040503050406030204" pitchFamily="18" charset="0"/>
              </a:rPr>
              <a:t>m</a:t>
            </a:r>
            <a:r>
              <a:rPr lang="en-US" sz="2400" dirty="0" smtClean="0">
                <a:ea typeface="Cambria Math" panose="02040503050406030204" pitchFamily="18" charset="0"/>
              </a:rPr>
              <a:t> subsets, there are         subsets of  </a:t>
            </a:r>
            <a:r>
              <a:rPr lang="en-US" sz="2400" i="1" dirty="0" smtClean="0"/>
              <a:t>A </a:t>
            </a:r>
            <a:r>
              <a:rPr lang="en-US" sz="2400" dirty="0" smtClean="0">
                <a:latin typeface="Cambria Math" panose="02040503050406030204"/>
                <a:ea typeface="Cambria Math" panose="02040503050406030204"/>
              </a:rPr>
              <a:t>×</a:t>
            </a:r>
            <a:r>
              <a:rPr lang="en-US" sz="2400" dirty="0" smtClean="0"/>
              <a:t> </a:t>
            </a:r>
            <a:r>
              <a:rPr lang="en-US" sz="2400" i="1" dirty="0" smtClean="0"/>
              <a:t>A</a:t>
            </a:r>
            <a:r>
              <a:rPr lang="en-US" sz="2400" dirty="0" smtClean="0">
                <a:ea typeface="Cambria Math" panose="02040503050406030204" pitchFamily="18" charset="0"/>
              </a:rPr>
              <a:t>. Therefore,  there are        relations on a set </a:t>
            </a:r>
            <a:r>
              <a:rPr lang="en-US" sz="2400" i="1" dirty="0" smtClean="0">
                <a:ea typeface="Cambria Math" panose="02040503050406030204" pitchFamily="18" charset="0"/>
              </a:rPr>
              <a:t>A</a:t>
            </a:r>
            <a:r>
              <a:rPr lang="en-US" sz="2400" dirty="0" smtClean="0">
                <a:ea typeface="Cambria Math" panose="02040503050406030204" pitchFamily="18" charset="0"/>
              </a:rPr>
              <a:t>.</a:t>
            </a:r>
            <a:endParaRPr lang="en-US" sz="2400" dirty="0" smtClean="0">
              <a:ea typeface="Cambria Math" panose="02040503050406030204" pitchFamily="18" charset="0"/>
            </a:endParaRPr>
          </a:p>
          <a:p>
            <a:pPr>
              <a:buNone/>
            </a:pPr>
            <a:endParaRPr lang="en-US" sz="2400" dirty="0"/>
          </a:p>
        </p:txBody>
      </p:sp>
      <p:graphicFrame>
        <p:nvGraphicFramePr>
          <p:cNvPr id="40964" name="Object 4"/>
          <p:cNvGraphicFramePr>
            <a:graphicFrameLocks noChangeAspect="1"/>
          </p:cNvGraphicFramePr>
          <p:nvPr/>
        </p:nvGraphicFramePr>
        <p:xfrm>
          <a:off x="6324600" y="3733800"/>
          <a:ext cx="612775" cy="728663"/>
        </p:xfrm>
        <a:graphic>
          <a:graphicData uri="http://schemas.openxmlformats.org/presentationml/2006/ole">
            <mc:AlternateContent xmlns:mc="http://schemas.openxmlformats.org/markup-compatibility/2006">
              <mc:Choice xmlns:v="urn:schemas-microsoft-com:vml" Requires="v">
                <p:oleObj spid="_x0000_s1025" name="Equation" r:id="rId1" imgW="203200" imgH="241300" progId="">
                  <p:embed/>
                </p:oleObj>
              </mc:Choice>
              <mc:Fallback>
                <p:oleObj name="Equation" r:id="rId1" imgW="203200" imgH="241300" progId="">
                  <p:embed/>
                  <p:pic>
                    <p:nvPicPr>
                      <p:cNvPr id="0" name="Object 4"/>
                      <p:cNvPicPr>
                        <a:picLocks noChangeAspect="1"/>
                      </p:cNvPicPr>
                      <p:nvPr/>
                    </p:nvPicPr>
                    <p:blipFill>
                      <a:blip r:embed="rId2"/>
                      <a:stretch>
                        <a:fillRect/>
                      </a:stretch>
                    </p:blipFill>
                    <p:spPr>
                      <a:xfrm>
                        <a:off x="6324600" y="3733800"/>
                        <a:ext cx="612775" cy="728663"/>
                      </a:xfrm>
                      <a:prstGeom prst="rect">
                        <a:avLst/>
                      </a:prstGeom>
                      <a:noFill/>
                      <a:ln w="9525">
                        <a:noFill/>
                      </a:ln>
                    </p:spPr>
                  </p:pic>
                </p:oleObj>
              </mc:Fallback>
            </mc:AlternateContent>
          </a:graphicData>
        </a:graphic>
      </p:graphicFrame>
      <p:graphicFrame>
        <p:nvGraphicFramePr>
          <p:cNvPr id="40965" name="Object 5"/>
          <p:cNvGraphicFramePr>
            <a:graphicFrameLocks noChangeAspect="1"/>
          </p:cNvGraphicFramePr>
          <p:nvPr/>
        </p:nvGraphicFramePr>
        <p:xfrm>
          <a:off x="4419600" y="4114800"/>
          <a:ext cx="612775" cy="728663"/>
        </p:xfrm>
        <a:graphic>
          <a:graphicData uri="http://schemas.openxmlformats.org/presentationml/2006/ole">
            <mc:AlternateContent xmlns:mc="http://schemas.openxmlformats.org/markup-compatibility/2006">
              <mc:Choice xmlns:v="urn:schemas-microsoft-com:vml" Requires="v">
                <p:oleObj spid="_x0000_s1026" name="Equation" r:id="rId3" imgW="203200" imgH="241300" progId="">
                  <p:embed/>
                </p:oleObj>
              </mc:Choice>
              <mc:Fallback>
                <p:oleObj name="Equation" r:id="rId3" imgW="203200" imgH="241300" progId="">
                  <p:embed/>
                  <p:pic>
                    <p:nvPicPr>
                      <p:cNvPr id="0" name="Object 5"/>
                      <p:cNvPicPr>
                        <a:picLocks noChangeAspect="1"/>
                      </p:cNvPicPr>
                      <p:nvPr/>
                    </p:nvPicPr>
                    <p:blipFill>
                      <a:blip r:embed="rId2"/>
                      <a:stretch>
                        <a:fillRect/>
                      </a:stretch>
                    </p:blipFill>
                    <p:spPr>
                      <a:xfrm>
                        <a:off x="4419600" y="4114800"/>
                        <a:ext cx="612775" cy="728663"/>
                      </a:xfrm>
                      <a:prstGeom prst="rect">
                        <a:avLst/>
                      </a:prstGeom>
                      <a:noFill/>
                      <a:ln w="9525">
                        <a:noFill/>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Relations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Example</a:t>
            </a:r>
            <a:r>
              <a:rPr lang="en-US" dirty="0" smtClean="0"/>
              <a:t>: Consider these relations on the set of integers:</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r>
              <a:rPr lang="en-US" i="1" dirty="0" smtClean="0"/>
              <a:t>                            R</a:t>
            </a:r>
            <a:r>
              <a:rPr lang="en-US" baseline="-25000" dirty="0" smtClean="0">
                <a:latin typeface="Cambria Math" panose="02040503050406030204" pitchFamily="18" charset="0"/>
                <a:ea typeface="Cambria Math" panose="02040503050406030204"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endParaRPr lang="en-US" dirty="0" smtClean="0">
              <a:latin typeface="Cambria Math" panose="02040503050406030204"/>
              <a:ea typeface="Cambria Math" panose="02040503050406030204"/>
            </a:endParaRPr>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&gt; </a:t>
            </a:r>
            <a:r>
              <a:rPr lang="en-US" i="1" dirty="0" smtClean="0">
                <a:latin typeface="Cambria Math" panose="02040503050406030204"/>
                <a:ea typeface="Cambria Math" panose="02040503050406030204"/>
              </a:rPr>
              <a:t>b</a:t>
            </a:r>
            <a:r>
              <a:rPr lang="en-US" dirty="0" smtClean="0">
                <a:latin typeface="Cambria Math" panose="02040503050406030204"/>
                <a:ea typeface="Cambria Math" panose="02040503050406030204"/>
              </a:rPr>
              <a:t>},</a:t>
            </a:r>
            <a:r>
              <a:rPr lang="en-US" i="1" dirty="0" smtClean="0"/>
              <a:t>                            R</a:t>
            </a:r>
            <a:r>
              <a:rPr lang="en-US" baseline="-25000" dirty="0" smtClean="0">
                <a:latin typeface="Cambria Math" panose="02040503050406030204" pitchFamily="18" charset="0"/>
                <a:ea typeface="Cambria Math" panose="02040503050406030204"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r>
              <a:rPr lang="en-US" dirty="0" smtClean="0">
                <a:latin typeface="Cambria Math" panose="02040503050406030204"/>
                <a:ea typeface="Cambria Math" panose="02040503050406030204"/>
              </a:rPr>
              <a:t>+ 1},</a:t>
            </a:r>
            <a:endParaRPr lang="en-US" dirty="0" smtClean="0"/>
          </a:p>
          <a:p>
            <a:pPr lvl="1">
              <a:buNone/>
            </a:pPr>
            <a:r>
              <a:rPr lang="en-US" i="1" dirty="0" smtClean="0"/>
              <a:t>R</a:t>
            </a:r>
            <a:r>
              <a:rPr lang="en-US" baseline="-25000" dirty="0" smtClean="0">
                <a:latin typeface="Cambria Math" panose="02040503050406030204" pitchFamily="18" charset="0"/>
                <a:ea typeface="Cambria Math" panose="02040503050406030204"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panose="02040503050406030204"/>
                <a:ea typeface="Cambria Math" panose="02040503050406030204"/>
              </a:rPr>
              <a:t>= |</a:t>
            </a:r>
            <a:r>
              <a:rPr lang="en-US" i="1" dirty="0" smtClean="0">
                <a:latin typeface="Cambria Math" panose="02040503050406030204"/>
                <a:ea typeface="Cambria Math" panose="02040503050406030204"/>
              </a:rPr>
              <a:t>b\ </a:t>
            </a:r>
            <a:r>
              <a:rPr lang="en-US" dirty="0" smtClean="0">
                <a:latin typeface="Cambria Math" panose="02040503050406030204"/>
                <a:ea typeface="Cambria Math" panose="02040503050406030204"/>
              </a:rPr>
              <a:t>},                     </a:t>
            </a:r>
            <a:r>
              <a:rPr lang="en-US" i="1" dirty="0" smtClean="0"/>
              <a:t> R</a:t>
            </a:r>
            <a:r>
              <a:rPr lang="en-US" baseline="-25000" dirty="0" smtClean="0">
                <a:latin typeface="Cambria Math" panose="02040503050406030204" pitchFamily="18" charset="0"/>
                <a:ea typeface="Cambria Math" panose="02040503050406030204"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panose="02040503050406030204"/>
                <a:ea typeface="Cambria Math" panose="02040503050406030204"/>
              </a:rPr>
              <a:t>≤ 3}.</a:t>
            </a:r>
            <a:endParaRPr lang="en-US" dirty="0" smtClean="0">
              <a:latin typeface="Cambria Math" panose="02040503050406030204"/>
              <a:ea typeface="Cambria Math" panose="02040503050406030204"/>
            </a:endParaRPr>
          </a:p>
          <a:p>
            <a:pPr lvl="1">
              <a:buNone/>
            </a:pPr>
            <a:endParaRPr lang="en-US" dirty="0" smtClean="0"/>
          </a:p>
          <a:p>
            <a:pPr lvl="1">
              <a:buNone/>
            </a:pPr>
            <a:endParaRPr lang="en-US" dirty="0" smtClean="0"/>
          </a:p>
          <a:p>
            <a:pPr lvl="1">
              <a:buNone/>
            </a:pPr>
            <a:endParaRPr lang="en-US" dirty="0" smtClean="0">
              <a:latin typeface="Cambria Math" panose="02040503050406030204"/>
              <a:ea typeface="Cambria Math" panose="02040503050406030204"/>
            </a:endParaRPr>
          </a:p>
          <a:p>
            <a:pPr lvl="1">
              <a:lnSpc>
                <a:spcPct val="120000"/>
              </a:lnSpc>
              <a:spcBef>
                <a:spcPts val="0"/>
              </a:spcBef>
              <a:buNone/>
            </a:pPr>
            <a:r>
              <a:rPr lang="en-US" dirty="0" smtClean="0">
                <a:latin typeface="Cambria Math" panose="02040503050406030204"/>
                <a:ea typeface="Cambria Math" panose="02040503050406030204"/>
              </a:rPr>
              <a:t>For each of these pairs, determine to which relations it belongs</a:t>
            </a:r>
            <a:endParaRPr lang="en-US" dirty="0" smtClean="0">
              <a:latin typeface="Cambria Math" panose="02040503050406030204"/>
              <a:ea typeface="Cambria Math" panose="02040503050406030204"/>
            </a:endParaRPr>
          </a:p>
          <a:p>
            <a:pPr lvl="1">
              <a:lnSpc>
                <a:spcPct val="120000"/>
              </a:lnSpc>
              <a:spcBef>
                <a:spcPts val="0"/>
              </a:spcBef>
              <a:buNone/>
            </a:pPr>
            <a:r>
              <a:rPr lang="en-US" dirty="0" smtClean="0">
                <a:latin typeface="Cambria Math" panose="02040503050406030204"/>
                <a:ea typeface="Cambria Math" panose="02040503050406030204"/>
              </a:rPr>
              <a:t>                          </a:t>
            </a:r>
            <a:endParaRPr lang="en-US" dirty="0" smtClean="0">
              <a:latin typeface="Cambria Math" panose="02040503050406030204"/>
              <a:ea typeface="Cambria Math" panose="02040503050406030204"/>
            </a:endParaRPr>
          </a:p>
          <a:p>
            <a:pPr lvl="1">
              <a:lnSpc>
                <a:spcPct val="120000"/>
              </a:lnSpc>
              <a:spcBef>
                <a:spcPts val="0"/>
              </a:spcBef>
              <a:buNone/>
            </a:pPr>
            <a:r>
              <a:rPr lang="en-US" dirty="0" smtClean="0">
                <a:latin typeface="Cambria Math" panose="02040503050406030204"/>
                <a:ea typeface="Cambria Math" panose="02040503050406030204"/>
              </a:rPr>
              <a:t>           (1,1), (1, 2), (2, 1), (1, −1), and (2, 2)</a:t>
            </a:r>
            <a:endParaRPr lang="en-US" dirty="0" smtClean="0">
              <a:latin typeface="Cambria Math" panose="02040503050406030204"/>
              <a:ea typeface="Cambria Math" panose="02040503050406030204"/>
            </a:endParaRPr>
          </a:p>
          <a:p>
            <a:pPr lvl="1">
              <a:lnSpc>
                <a:spcPct val="120000"/>
              </a:lnSpc>
              <a:spcBef>
                <a:spcPts val="0"/>
              </a:spcBef>
              <a:buNone/>
            </a:pPr>
            <a:endParaRPr lang="en-US" dirty="0" smtClean="0"/>
          </a:p>
          <a:p>
            <a:pPr>
              <a:buNone/>
            </a:pPr>
            <a:r>
              <a:rPr lang="en-US" b="1" dirty="0" smtClean="0"/>
              <a:t>    </a:t>
            </a:r>
            <a:endParaRPr lang="en-US" dirty="0"/>
          </a:p>
        </p:txBody>
      </p:sp>
      <p:sp>
        <p:nvSpPr>
          <p:cNvPr id="4" name="TextBox 3"/>
          <p:cNvSpPr txBox="1"/>
          <p:nvPr/>
        </p:nvSpPr>
        <p:spPr>
          <a:xfrm>
            <a:off x="1066800" y="3581400"/>
            <a:ext cx="6629400" cy="523220"/>
          </a:xfrm>
          <a:prstGeom prst="rect">
            <a:avLst/>
          </a:prstGeom>
          <a:noFill/>
          <a:ln>
            <a:solidFill>
              <a:schemeClr val="accent1"/>
            </a:solidFill>
          </a:ln>
        </p:spPr>
        <p:txBody>
          <a:bodyPr wrap="square" rtlCol="0">
            <a:spAutoFit/>
          </a:bodyPr>
          <a:lstStyle/>
          <a:p>
            <a:r>
              <a:rPr lang="en-US" sz="1400" dirty="0" smtClean="0"/>
              <a:t>Note that these relations are on an infinite set and each of these relations is an infinite set.</a:t>
            </a:r>
            <a:endParaRPr lang="en-US" sz="14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10.xml><?xml version="1.0" encoding="utf-8"?>
<p:tagLst xmlns:p="http://schemas.openxmlformats.org/presentationml/2006/main">
  <p:tag name="LATEXADDIN" val="\documentclass{article}&#10;\usepackage{amsmath}&#10;\pagestyle{empty}&#10;\begin{document}&#10;&#10;$$&#10;{\bf B} = &#10;\left[&#10;\begin{array}{lll}&#10;0 &amp;1 &amp; 0\\&#10;1 &amp;1&amp; 0&#10;\end{array}&#10;\right].&#10;$$&#10;&#10;\end{document}"/>
  <p:tag name="IGUANATEXSIZE" val="20"/>
</p:tagLst>
</file>

<file path=ppt/tags/tag11.xml><?xml version="1.0" encoding="utf-8"?>
<p:tagLst xmlns:p="http://schemas.openxmlformats.org/presentationml/2006/main">
  <p:tag name="LATEXADDIN" val="\documentclass{article}&#10;\usepackage{amsmath}&#10;\pagestyle{empty}&#10;\begin{document}&#10;&#10;$$&#10;{\bf A}\vee {\bf B} = &#10;\left[&#10;\begin{array}{lll}&#10;1\vee 0  &amp;0\vee 1 &amp; 1\vee 0\\&#10;0\vee 1 &amp;1\vee 1&amp; 0\vee 0&#10;\end{array}&#10;\right]&#10;=&#10;\left[&#10;\begin{array}{lll}&#10;1 &amp; 1 &amp; 1\\&#10;1 &amp; 1 &amp; 0&#10;\end{array}&#10;\right].&#10;$$&#10;&#10;\end{document}"/>
  <p:tag name="IGUANATEXSIZE" val="20"/>
</p:tagLst>
</file>

<file path=ppt/tags/tag12.xml><?xml version="1.0" encoding="utf-8"?>
<p:tagLst xmlns:p="http://schemas.openxmlformats.org/presentationml/2006/main">
  <p:tag name="LATEXADDIN" val="\documentclass{article}&#10;\usepackage{amsmath}&#10;\pagestyle{empty}&#10;\begin{document}&#10;&#10;$$&#10;{\bf A}\wedge {\bf B} = &#10;\left[&#10;\begin{array}{lll}&#10;1\wedge 0  &amp;0\wedge 1 &amp; 1\wedge 0\\&#10;0\wedge 1 &amp;1\wedge 1&amp; 0\wedge 0&#10;\end{array}&#10;\right]&#10;=&#10;\left[&#10;\begin{array}{lll}&#10;0 &amp; 0 &amp; 0\\&#10;0 &amp; 1 &amp; 0&#10;\end{array}&#10;\right].&#10;$$&#10;&#10;\end{document}"/>
  <p:tag name="IGUANATEXSIZE" val="20"/>
</p:tagLst>
</file>

<file path=ppt/tags/tag13.xml><?xml version="1.0" encoding="utf-8"?>
<p:tagLst xmlns:p="http://schemas.openxmlformats.org/presentationml/2006/main">
  <p:tag name="LATEXADDIN" val="\documentclass{article}&#10;\usepackage{amsmath}&#10;\pagestyle{empty}&#10;\usepackage{color}&#10;\begin{document}&#10;$${\bf A}\; = \;\left[\begin{array}{cccc}&#10;a_{11} &amp; a_{12}&amp; \ldots  &amp; a_{1k}\\&#10;a_{21} &amp; a_{22} &amp; \ldots &amp; a_{2k}\\&#10;. &amp; . &amp;  &amp; .\\&#10;. &amp; . &amp;   &amp; .\\&#10;{\color{red}a_{i1}} &amp; {\color{red}a_{i2}} &amp; {\color{red}\ldots} &amp; {\color{red}a_{ik}}\\&#10;. &amp; . &amp;   &amp; .\\&#10;. &amp; . &amp; &amp; .\\&#10;a_{m1} &amp; a_{m2} &amp; \ldots &amp; a_{mk}&#10;\end{array}&#10;\right]&#10;$$&#10;&#10;\end{document}"/>
  <p:tag name="IGUANATEXSIZE" val="15"/>
</p:tagLst>
</file>

<file path=ppt/tags/tag14.xml><?xml version="1.0" encoding="utf-8"?>
<p:tagLst xmlns:p="http://schemas.openxmlformats.org/presentationml/2006/main">
  <p:tag name="LATEXADDIN" val="\documentclass{article}&#10;\usepackage{amsmath}&#10;\pagestyle{empty}&#10;\usepackage{color}&#10;\begin{document}&#10;$${\bf B}\; = \;\left[\begin{array}{cccccc}&#10;b_{11} &amp; a_{12}&amp; \ldots &amp; {\color{red}b_{1j}}&amp; \ldots  &amp; b_{1n}\\&#10;b_{21} &amp; b_{22} &amp; \ldots &amp; {\color{red}b_{2j}} &amp; \ldots &amp; b_{2n}\\&#10;. &amp; . &amp;  &amp; .\\&#10;. &amp; . &amp;   &amp; .\\&#10;b_{k1} &amp; b_{k2} &amp; \ldots &amp; {\color{red} b_{kj}} &amp; \ldots &amp; b_{kn}&#10;\end{array}&#10;\right]&#10;$$&#10;&#10;\end{document}"/>
  <p:tag name="IGUANATEXSIZE" val="15"/>
</p:tagLst>
</file>

<file path=ppt/tags/tag15.xml><?xml version="1.0" encoding="utf-8"?>
<p:tagLst xmlns:p="http://schemas.openxmlformats.org/presentationml/2006/main">
  <p:tag name="LATEXADDIN" val="\documentclass{article}&#10;\usepackage{amsmath}&#10;\pagestyle{empty}&#10;\usepackage{color}&#10;\begin{document}&#10;$${\bf AB}\; = \;\left[\begin{array}{cccc}&#10;c_{11} &amp; c_{12}&amp; \ldots &amp; c_{1n}\\&#10;c_{21} &amp; c_{22} &amp; \ldots &amp; c_{2n}\\&#10;. &amp; . &amp;  &amp; .\\&#10;. &amp; . &amp; {\color{red}c_{ij}} &amp; .\\&#10;. &amp; . &amp;   &amp; .\\&#10;c_{m1} &amp; c_{m2} &amp; \ldots &amp; c_{mn}&#10;\end{array}&#10;\right]&#10;$$&#10;&#10;\end{document}"/>
  <p:tag name="IGUANATEXSIZE" val="15"/>
</p:tagLst>
</file>

<file path=ppt/tags/tag16.xml><?xml version="1.0" encoding="utf-8"?>
<p:tagLst xmlns:p="http://schemas.openxmlformats.org/presentationml/2006/main">
  <p:tag name="LATEXADDIN" val="\documentclass{article}&#10;\usepackage{amsmath}&#10;\usepackage{color}&#10;\pagestyle{empty}&#10;\begin{document}&#10;$$&#10;{\color{red}c_{ij} = a_{i1}b_{1j} + a_{i2}b_{2j} + \dots + a_{ik}b_{kj}}&#10;$$&#10;\end{document}"/>
  <p:tag name="IGUANATEXSIZE" val="20"/>
</p:tagLst>
</file>

<file path=ppt/tags/tag17.xml><?xml version="1.0" encoding="utf-8"?>
<p:tagLst xmlns:p="http://schemas.openxmlformats.org/presentationml/2006/main">
  <p:tag name="LATEXADDIN" val="\documentclass{article}&#10;\usepackage{amsmath}&#10;\pagestyle{empty}&#10;\begin{document}&#10;&#10;$$&#10;{\bf A} = &#10;\left[&#10;\begin{array}{ll}&#10;1 &amp;0\\&#10;0 &amp;1\\&#10;1&amp;0&#10;\end{array}&#10;\right],&#10;$$&#10;&#10;\end{document}"/>
  <p:tag name="IGUANATEXSIZE" val="20"/>
</p:tagLst>
</file>

<file path=ppt/tags/tag18.xml><?xml version="1.0" encoding="utf-8"?>
<p:tagLst xmlns:p="http://schemas.openxmlformats.org/presentationml/2006/main">
  <p:tag name="LATEXADDIN" val="\documentclass{article}&#10;\usepackage{amsmath}&#10;\pagestyle{empty}&#10;\begin{document}&#10;&#10;$$&#10;{\bf B} = &#10;\left[&#10;\begin{array}{lll}&#10;1 &amp;1 &amp; 0\\&#10;0 &amp;1&amp; 1&#10;\end{array}&#10;\right].&#10;$$&#10;&#10;\end{document}"/>
  <p:tag name="IGUANATEXSIZE" val="20"/>
</p:tagLst>
</file>

<file path=ppt/tags/tag19.xml><?xml version="1.0" encoding="utf-8"?>
<p:tagLst xmlns:p="http://schemas.openxmlformats.org/presentationml/2006/main">
  <p:tag name="LATEXADDIN" val="\documentclass{article}&#10;\usepackage{amsmath}&#10;\pagestyle{empty}&#10;\begin{document}&#10;&#10;$\times$&#10;\end{document}"/>
  <p:tag name="IGUANATEXSIZE" val="25"/>
</p:tagLst>
</file>

<file path=ppt/tags/tag2.xml><?xml version="1.0" encoding="utf-8"?>
<p:tagLst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20.xml><?xml version="1.0" encoding="utf-8"?>
<p:tagLst xmlns:p="http://schemas.openxmlformats.org/presentationml/2006/main">
  <p:tag name="LATEXADDIN" val="\documentclass{article}&#10;\usepackage{amsmath}&#10;\pagestyle{empty}&#10;\begin{document}&#10;&#10;$\times$&#10;\end{document}"/>
  <p:tag name="IGUANATEXSIZE" val="25"/>
</p:tagLst>
</file>

<file path=ppt/tags/tag21.xml><?xml version="1.0" encoding="utf-8"?>
<p:tagLst xmlns:p="http://schemas.openxmlformats.org/presentationml/2006/main">
  <p:tag name="LATEXADDIN" val="\documentclass{article}&#10;\usepackage{amsmath}&#10;\pagestyle{empty}&#10;\begin{document}&#10;&#10;$\times$&#10;\end{document}"/>
  <p:tag name="IGUANATEXSIZE" val="25"/>
</p:tagLst>
</file>

<file path=ppt/tags/tag22.xml><?xml version="1.0" encoding="utf-8"?>
<p:tagLst xmlns:p="http://schemas.openxmlformats.org/presentationml/2006/main">
  <p:tag name="LATEXADDIN" val="\documentclass{article}&#10;\usepackage{amsmath}&#10;\pagestyle{empty}&#10;\begin{document}&#10;&#10;$$&#10;=&#10;\left[&#10;\begin{array}{lll}&#10;1 &amp; 1 &amp; 0\\&#10;0 &amp; 1 &amp; 1\\&#10;1 &amp; 1 &amp; 0&#10;\end{array}&#10;\right].&#10;$$&#10;&#10;\end{document}"/>
  <p:tag name="IGUANATEXSIZE" val="20"/>
</p:tagLst>
</file>

<file path=ppt/tags/tag23.xml><?xml version="1.0" encoding="utf-8"?>
<p:tagLst xmlns:p="http://schemas.openxmlformats.org/presentationml/2006/main">
  <p:tag name="LATEXADDIN" val="\documentclass{article}&#10;\usepackage{amsmath}&#10;\pagestyle{empty}&#10;\begin{document}&#10;&#10;$$&#10;=&#10;\left[&#10;\begin{array}{lll}&#10;1\vee 0 &amp; 1\vee 0 &amp; 0\vee 0\\&#10;0\vee 0 &amp; 0\vee 1 &amp; 0\vee 1\\&#10;1\vee 0  &amp; 1\vee 0 &amp; 0\vee 0&#10;\end{array}&#10;\right]&#10;$$&#10;&#10;\end{document}"/>
  <p:tag name="IGUANATEXSIZE" val="20"/>
</p:tagLst>
</file>

<file path=ppt/tags/tag24.xml><?xml version="1.0" encoding="utf-8"?>
<p:tagLst xmlns:p="http://schemas.openxmlformats.org/presentationml/2006/main">
  <p:tag name="LATEXADDIN" val="\documentclass{article}&#10;\usepackage{amsmath}&#10;\pagestyle{empty}&#10;\begin{document}&#10;&#10;$$&#10;{\bf A} \odot {\bf B} =&#10;\left[&#10;\begin{array}{lll}&#10;(1\wedge 1)\vee (0\wedge 0) &amp; (1\wedge 1)\vee (0\wedge 1) &amp; (1\wedge0)\vee (0\wedge 1)\\&#10;(0\wedge 1)\vee (1\wedge0) &amp; (0\wedge 1)\vee (1\wedge 1) &amp; (0\wedge 0)\vee (1 \wedge 1)\\&#10;(1\wedge 1)\vee (0\wedge 0)  &amp; (1\wedge 1)\vee (0\wedge 1) &amp; (1 \wedge0) \vee (0\wedge 1)&#10;\end{array}&#10;\right]&#10;$$&#10;&#10;\end{document}"/>
  <p:tag name="IGUANATEXSIZE" val="20"/>
</p:tagLst>
</file>

<file path=ppt/tags/tag25.xml><?xml version="1.0" encoding="utf-8"?>
<p:tagLst xmlns:p="http://schemas.openxmlformats.org/presentationml/2006/main">
  <p:tag name="LATEXADDIN" val="\documentclass{article}&#10;\usepackage{amsmath}&#10;\pagestyle{empty}&#10;\begin{document}&#10;&#10;&#10;$$\bigcup_{i \in I} A_{i} = S.$$&#10;&#10;\end{document}"/>
  <p:tag name="IGUANATEXSIZE" val="20"/>
</p:tagLst>
</file>

<file path=ppt/tags/tag26.xml><?xml version="1.0" encoding="utf-8"?>
<p:tagLst xmlns:p="http://schemas.openxmlformats.org/presentationml/2006/main">
  <p:tag name="LATEXADDIN" val="\documentclass{article}&#10;\usepackage{amsmath}&#10;\pagestyle{empty}&#10;\begin{document}&#10;&#10;&#10;$$\bigcup_{a \in A}[a]_{R} = A.$$.&#10;&#10;\end{document}"/>
  <p:tag name="IGUANATEXSIZE" val="20"/>
</p:tagLst>
</file>

<file path=ppt/tags/tag3.xml><?xml version="1.0" encoding="utf-8"?>
<p:tagLst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5.xml><?xml version="1.0" encoding="utf-8"?>
<p:tagLst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6.xml><?xml version="1.0" encoding="utf-8"?>
<p:tagLst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7.xml><?xml version="1.0" encoding="utf-8"?>
<p:tagLst xmlns:p="http://schemas.openxmlformats.org/presentationml/2006/main">
  <p:tag name="LATEXADDIN" val="\documentclass{article}&#10;\usepackage{amsmath}&#10;\pagestyle{empty}&#10;\begin{document}&#10;&#10;$$&#10;{\bf A} = &#10;\left[&#10;\begin{array}{lll}&#10;1 &amp;0 &amp; 1\\&#10;0 &amp;1&amp; 0&#10;\end{array}&#10;\right],&#10;$$&#10;&#10;\end{document}"/>
  <p:tag name="IGUANATEXSIZE" val="20"/>
</p:tagLst>
</file>

<file path=ppt/tags/tag8.xml><?xml version="1.0" encoding="utf-8"?>
<p:tagLst xmlns:p="http://schemas.openxmlformats.org/presentationml/2006/main">
  <p:tag name="LATEXADDIN" val="\documentclass{article}&#10;\usepackage{amsmath}&#10;\pagestyle{empty}&#10;\begin{document}&#10;&#10;$$&#10;{\bf B} = &#10;\left[&#10;\begin{array}{lll}&#10;0 &amp;1 &amp; 0\\&#10;1 &amp;1&amp; 0&#10;\end{array}&#10;\right].&#10;$$&#10;&#10;\end{document}"/>
  <p:tag name="IGUANATEXSIZE" val="20"/>
</p:tagLst>
</file>

<file path=ppt/tags/tag9.xml><?xml version="1.0" encoding="utf-8"?>
<p:tagLst xmlns:p="http://schemas.openxmlformats.org/presentationml/2006/main">
  <p:tag name="LATEXADDIN" val="\documentclass{article}&#10;\usepackage{amsmath}&#10;\pagestyle{empty}&#10;\begin{document}&#10;&#10;$$&#10;{\bf A} = &#10;\left[&#10;\begin{array}{lll}&#10;1 &amp;0 &amp; 1\\&#10;0 &amp;1&amp; 0&#10;\end{array}&#10;\right],&#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Flow.thmx</Template>
  <TotalTime>0</TotalTime>
  <Words>27242</Words>
  <Application>WPS 演示</Application>
  <PresentationFormat>On-screen Show (4:3)</PresentationFormat>
  <Paragraphs>803</Paragraphs>
  <Slides>77</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92" baseType="lpstr">
      <vt:lpstr>Arial</vt:lpstr>
      <vt:lpstr>宋体</vt:lpstr>
      <vt:lpstr>Wingdings</vt:lpstr>
      <vt:lpstr>Wingdings 2</vt:lpstr>
      <vt:lpstr>Cambria Math</vt:lpstr>
      <vt:lpstr>Cambria Math</vt:lpstr>
      <vt:lpstr>Constantia</vt:lpstr>
      <vt:lpstr>Calibri</vt:lpstr>
      <vt:lpstr>微软雅黑</vt:lpstr>
      <vt:lpstr>Arial Unicode MS</vt:lpstr>
      <vt:lpstr>Cambria</vt:lpstr>
      <vt:lpstr>Symbol</vt:lpstr>
      <vt:lpstr>Flow</vt:lpstr>
      <vt:lpstr>Equation.3</vt:lpstr>
      <vt:lpstr>Equation.3</vt:lpstr>
      <vt:lpstr>Relations</vt:lpstr>
      <vt:lpstr>Chapter Summary</vt:lpstr>
      <vt:lpstr>Relations and Their Properties</vt:lpstr>
      <vt:lpstr>Section Summary</vt:lpstr>
      <vt:lpstr>Binary Relations</vt:lpstr>
      <vt:lpstr>Binary Relation on a Set</vt:lpstr>
      <vt:lpstr>Binary Relation on a Set (cont.)</vt:lpstr>
      <vt:lpstr>Binary Relation on a Set (cont.)</vt:lpstr>
      <vt:lpstr>Binary Relations on a Set (cont.)</vt:lpstr>
      <vt:lpstr>Binary Relations on a Set (cont.)</vt:lpstr>
      <vt:lpstr>Reflexive Relations</vt:lpstr>
      <vt:lpstr>Symmetric Relations</vt:lpstr>
      <vt:lpstr>Antisymmetric Relations</vt:lpstr>
      <vt:lpstr>Transitive Relations</vt:lpstr>
      <vt:lpstr>Combining Relations</vt:lpstr>
      <vt:lpstr>Composition</vt:lpstr>
      <vt:lpstr>Representing the  Composition of a Relation</vt:lpstr>
      <vt:lpstr>Composition of a relation with itself</vt:lpstr>
      <vt:lpstr>Powers of a Relation</vt:lpstr>
      <vt:lpstr>N-ary relations</vt:lpstr>
      <vt:lpstr> Databases and Relations</vt:lpstr>
      <vt:lpstr>Natural Join Example</vt:lpstr>
      <vt:lpstr>PowerPoint 演示文稿</vt:lpstr>
      <vt:lpstr>Representing Relations</vt:lpstr>
      <vt:lpstr>Section Summary</vt:lpstr>
      <vt:lpstr>Representing Relations Using Matrices</vt:lpstr>
      <vt:lpstr>Examples of Representing Relations Using Matrices</vt:lpstr>
      <vt:lpstr>Examples of Representing Relations Using Matrices (cont.)</vt:lpstr>
      <vt:lpstr>Examples of Representing Relations Using Matrices (cont.)</vt:lpstr>
      <vt:lpstr>Matrices of Relations on Sets</vt:lpstr>
      <vt:lpstr>Example of a Relation on a Set</vt:lpstr>
      <vt:lpstr>Example of a Relation on a Set</vt:lpstr>
      <vt:lpstr>Matrices for combinations of relations</vt:lpstr>
      <vt:lpstr>Joins and Meets of Zero-One Matrices</vt:lpstr>
      <vt:lpstr>Joins and Meets of Zero-One Matrices</vt:lpstr>
      <vt:lpstr>Joins and Meets of Zero-One Matrices</vt:lpstr>
      <vt:lpstr>Matrices for combinations of relations</vt:lpstr>
      <vt:lpstr>Recall Matrix Multiplication </vt:lpstr>
      <vt:lpstr>Boolean Product of Zero-One Matrices</vt:lpstr>
      <vt:lpstr>Boolean Product of Zero-One Matrices</vt:lpstr>
      <vt:lpstr>Matrices for combinations of relations</vt:lpstr>
      <vt:lpstr>Representing Relations Using Digraphs</vt:lpstr>
      <vt:lpstr>Examples of Digraphs Representing Relations</vt:lpstr>
      <vt:lpstr>Determining  Properties of a Relation from its Digraph</vt:lpstr>
      <vt:lpstr> </vt:lpstr>
      <vt:lpstr>PowerPoint 演示文稿</vt:lpstr>
      <vt:lpstr>PowerPoint 演示文稿</vt:lpstr>
      <vt:lpstr>PowerPoint 演示文稿</vt:lpstr>
      <vt:lpstr>PowerPoint 演示文稿</vt:lpstr>
      <vt:lpstr>PowerPoint 演示文稿</vt:lpstr>
      <vt:lpstr>PowerPoint 演示文稿</vt:lpstr>
      <vt:lpstr>Example of the Powers of a Relation</vt:lpstr>
      <vt:lpstr>Equivalence Relations</vt:lpstr>
      <vt:lpstr>Section Summary</vt:lpstr>
      <vt:lpstr>Equivalence Relations</vt:lpstr>
      <vt:lpstr>Strings</vt:lpstr>
      <vt:lpstr>Congruence Modulo m</vt:lpstr>
      <vt:lpstr>Congruence Modulo m</vt:lpstr>
      <vt:lpstr>Divides</vt:lpstr>
      <vt:lpstr>Divides</vt:lpstr>
      <vt:lpstr>Equivalence Classes</vt:lpstr>
      <vt:lpstr>Equivalence Classes and Partitions</vt:lpstr>
      <vt:lpstr>Partition of a Set</vt:lpstr>
      <vt:lpstr>An Equivalence Relation Partitions a Set</vt:lpstr>
      <vt:lpstr>An Equivalence Relation Partitions a Set (continued)</vt:lpstr>
      <vt:lpstr>Partial Orderings</vt:lpstr>
      <vt:lpstr>Section Summary</vt:lpstr>
      <vt:lpstr>Partial Orderings</vt:lpstr>
      <vt:lpstr>Partial Orderings (continued)</vt:lpstr>
      <vt:lpstr>Partial Orderings (continued)</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皑亚玛雅·hz</cp:lastModifiedBy>
  <cp:revision>582</cp:revision>
  <dcterms:created xsi:type="dcterms:W3CDTF">2011-12-08T02:09:00Z</dcterms:created>
  <dcterms:modified xsi:type="dcterms:W3CDTF">2018-10-11T05:42:19Z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