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webextensions/webextension1.xml" ContentType="application/vnd.ms-office.webextension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webextensions/taskpanes.xml" ContentType="application/vnd.ms-office.webextensiontaskpan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69"/>
  </p:notesMasterIdLst>
  <p:sldIdLst>
    <p:sldId id="635" r:id="rId2"/>
    <p:sldId id="269" r:id="rId3"/>
    <p:sldId id="526" r:id="rId4"/>
    <p:sldId id="636" r:id="rId5"/>
    <p:sldId id="637" r:id="rId6"/>
    <p:sldId id="638" r:id="rId7"/>
    <p:sldId id="544" r:id="rId8"/>
    <p:sldId id="545" r:id="rId9"/>
    <p:sldId id="546" r:id="rId10"/>
    <p:sldId id="547" r:id="rId11"/>
    <p:sldId id="548" r:id="rId12"/>
    <p:sldId id="529" r:id="rId13"/>
    <p:sldId id="549" r:id="rId14"/>
    <p:sldId id="550" r:id="rId15"/>
    <p:sldId id="527" r:id="rId16"/>
    <p:sldId id="552" r:id="rId17"/>
    <p:sldId id="553" r:id="rId18"/>
    <p:sldId id="557" r:id="rId19"/>
    <p:sldId id="560" r:id="rId20"/>
    <p:sldId id="559" r:id="rId21"/>
    <p:sldId id="561" r:id="rId22"/>
    <p:sldId id="562" r:id="rId23"/>
    <p:sldId id="563" r:id="rId24"/>
    <p:sldId id="607" r:id="rId25"/>
    <p:sldId id="567" r:id="rId26"/>
    <p:sldId id="606" r:id="rId27"/>
    <p:sldId id="568" r:id="rId28"/>
    <p:sldId id="569" r:id="rId29"/>
    <p:sldId id="570" r:id="rId30"/>
    <p:sldId id="574" r:id="rId31"/>
    <p:sldId id="565" r:id="rId32"/>
    <p:sldId id="571" r:id="rId33"/>
    <p:sldId id="575" r:id="rId34"/>
    <p:sldId id="573" r:id="rId35"/>
    <p:sldId id="576" r:id="rId36"/>
    <p:sldId id="577" r:id="rId37"/>
    <p:sldId id="579" r:id="rId38"/>
    <p:sldId id="580" r:id="rId39"/>
    <p:sldId id="581" r:id="rId40"/>
    <p:sldId id="582" r:id="rId41"/>
    <p:sldId id="583" r:id="rId42"/>
    <p:sldId id="584" r:id="rId43"/>
    <p:sldId id="585" r:id="rId44"/>
    <p:sldId id="611" r:id="rId45"/>
    <p:sldId id="612" r:id="rId46"/>
    <p:sldId id="613" r:id="rId47"/>
    <p:sldId id="614" r:id="rId48"/>
    <p:sldId id="615" r:id="rId49"/>
    <p:sldId id="616" r:id="rId50"/>
    <p:sldId id="617" r:id="rId51"/>
    <p:sldId id="618" r:id="rId52"/>
    <p:sldId id="619" r:id="rId53"/>
    <p:sldId id="620" r:id="rId54"/>
    <p:sldId id="621" r:id="rId55"/>
    <p:sldId id="622" r:id="rId56"/>
    <p:sldId id="623" r:id="rId57"/>
    <p:sldId id="624" r:id="rId58"/>
    <p:sldId id="625" r:id="rId59"/>
    <p:sldId id="626" r:id="rId60"/>
    <p:sldId id="627" r:id="rId61"/>
    <p:sldId id="628" r:id="rId62"/>
    <p:sldId id="629" r:id="rId63"/>
    <p:sldId id="630" r:id="rId64"/>
    <p:sldId id="631" r:id="rId65"/>
    <p:sldId id="632" r:id="rId66"/>
    <p:sldId id="633" r:id="rId67"/>
    <p:sldId id="634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Lecture 16" id="{B03D0D13-5FFE-A84D-9439-5934219D1B86}">
          <p14:sldIdLst>
            <p14:sldId id="256"/>
            <p14:sldId id="269"/>
          </p14:sldIdLst>
        </p14:section>
        <p14:section name="Lecture 16 &gt; Indexing" id="{9A784581-BA98-5449-A99F-984D2F8457A5}">
          <p14:sldIdLst>
            <p14:sldId id="526"/>
            <p14:sldId id="542"/>
            <p14:sldId id="543"/>
            <p14:sldId id="544"/>
            <p14:sldId id="545"/>
            <p14:sldId id="546"/>
            <p14:sldId id="547"/>
            <p14:sldId id="548"/>
          </p14:sldIdLst>
        </p14:section>
        <p14:section name="Lecture 16 &gt; Indexes" id="{F52EACCC-AC0A-C244-ACDD-1C07EBA40327}">
          <p14:sldIdLst>
            <p14:sldId id="529"/>
            <p14:sldId id="549"/>
            <p14:sldId id="550"/>
            <p14:sldId id="527"/>
            <p14:sldId id="552"/>
            <p14:sldId id="553"/>
          </p14:sldIdLst>
        </p14:section>
        <p14:section name="Lecture 16 &gt; B+tree" id="{0068C9B2-F029-B34C-A85A-B6B15B5B03F1}">
          <p14:sldIdLst>
            <p14:sldId id="557"/>
            <p14:sldId id="560"/>
            <p14:sldId id="559"/>
            <p14:sldId id="561"/>
            <p14:sldId id="562"/>
            <p14:sldId id="563"/>
            <p14:sldId id="607"/>
            <p14:sldId id="567"/>
            <p14:sldId id="606"/>
            <p14:sldId id="568"/>
            <p14:sldId id="569"/>
            <p14:sldId id="570"/>
            <p14:sldId id="574"/>
            <p14:sldId id="565"/>
            <p14:sldId id="571"/>
            <p14:sldId id="575"/>
            <p14:sldId id="573"/>
            <p14:sldId id="576"/>
            <p14:sldId id="577"/>
            <p14:sldId id="579"/>
            <p14:sldId id="580"/>
            <p14:sldId id="581"/>
            <p14:sldId id="582"/>
            <p14:sldId id="583"/>
            <p14:sldId id="584"/>
            <p14:sldId id="585"/>
            <p14:sldId id="587"/>
            <p14:sldId id="509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00"/>
    <a:srgbClr val="E3ECF3"/>
    <a:srgbClr val="B4AFDF"/>
    <a:srgbClr val="DFB95B"/>
    <a:srgbClr val="DAB459"/>
    <a:srgbClr val="B08400"/>
    <a:srgbClr val="F0FFE6"/>
    <a:srgbClr val="C4B792"/>
    <a:srgbClr val="954F72"/>
    <a:srgbClr val="AD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80"/>
    <p:restoredTop sz="86401"/>
  </p:normalViewPr>
  <p:slideViewPr>
    <p:cSldViewPr snapToGrid="0" snapToObjects="1">
      <p:cViewPr varScale="1">
        <p:scale>
          <a:sx n="114" d="100"/>
          <a:sy n="114" d="100"/>
        </p:scale>
        <p:origin x="-744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7324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0308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5351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910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17859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1026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5086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6077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5190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8420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74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97156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05802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036720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10671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08416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817881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97986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3391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4021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1114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59156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59024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48692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951528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58468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25624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7612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55703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20172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4294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89395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4622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08628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6043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16188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53802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716287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7128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53013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44879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68522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5805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959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786712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26163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261377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8826023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126456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044278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738283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974313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639898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984534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90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207053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51873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195419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24768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220263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55550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69801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5669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3447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7" y="189790"/>
            <a:ext cx="11313226" cy="101529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87" y="1413164"/>
            <a:ext cx="11313226" cy="4763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9387" y="6356352"/>
            <a:ext cx="3142013" cy="365125"/>
          </a:xfrm>
        </p:spPr>
        <p:txBody>
          <a:bodyPr/>
          <a:lstStyle/>
          <a:p>
            <a:fld id="{169021DC-0885-1D4E-AFF9-606D9C7382F9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599" y="6356352"/>
            <a:ext cx="3142013" cy="365125"/>
          </a:xfrm>
        </p:spPr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2902" y="1205081"/>
            <a:ext cx="1130971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403" y="411061"/>
            <a:ext cx="10769600" cy="923330"/>
          </a:xfrm>
        </p:spPr>
        <p:txBody>
          <a:bodyPr/>
          <a:lstStyle/>
          <a:p>
            <a:pPr algn="ctr">
              <a:defRPr/>
            </a:pPr>
            <a:r>
              <a:rPr kumimoji="1" lang="en-US" altLang="zh-CN" sz="6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Database Systems</a:t>
            </a:r>
            <a:endParaRPr kumimoji="1" lang="zh-CN" altLang="en-US" sz="60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35560" y="1686188"/>
            <a:ext cx="11699845" cy="1023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altLang="zh-CN" sz="4400" dirty="0" smtClean="0">
                <a:latin typeface="Calibri" pitchFamily="34" charset="0"/>
              </a:rPr>
              <a:t>Indexing: Faster Access to Data  for a Price</a:t>
            </a:r>
            <a:endParaRPr kumimoji="1" lang="en-US" altLang="zh-CN" sz="4400" b="1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4" name="Subtitle 2"/>
          <p:cNvSpPr txBox="1">
            <a:spLocks noChangeArrowheads="1"/>
          </p:cNvSpPr>
          <p:nvPr/>
        </p:nvSpPr>
        <p:spPr bwMode="auto">
          <a:xfrm>
            <a:off x="1583499" y="3140968"/>
            <a:ext cx="9821333" cy="323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zh-CN" altLang="en-US" sz="2400" kern="0" dirty="0">
                <a:solidFill>
                  <a:srgbClr val="00B0F0"/>
                </a:solidFill>
                <a:latin typeface="Arial Unicode MS" pitchFamily="34" charset="-122"/>
                <a:ea typeface="黑体" pitchFamily="49" charset="-122"/>
              </a:rPr>
              <a:t>何明昕  </a:t>
            </a:r>
            <a:r>
              <a:rPr kumimoji="1" lang="en-US" altLang="zh-CN" sz="2400" kern="0" dirty="0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HE Mingxin, Max</a:t>
            </a: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kern="0" dirty="0">
                <a:latin typeface="Arial Unicode MS" pitchFamily="34" charset="-122"/>
                <a:ea typeface="黑体" pitchFamily="49" charset="-122"/>
              </a:rPr>
              <a:t>Send your email to </a:t>
            </a:r>
            <a:r>
              <a:rPr kumimoji="1" lang="en-US" altLang="zh-CN" sz="2400" b="1" kern="0" dirty="0">
                <a:solidFill>
                  <a:srgbClr val="C00000"/>
                </a:solidFill>
                <a:latin typeface="Courier New" pitchFamily="49" charset="0"/>
                <a:ea typeface="黑体" pitchFamily="49" charset="-122"/>
              </a:rPr>
              <a:t>c.max@yeah.net</a:t>
            </a:r>
            <a:r>
              <a:rPr kumimoji="1" lang="en-US" altLang="zh-CN" sz="2400" kern="0" dirty="0">
                <a:solidFill>
                  <a:srgbClr val="898989"/>
                </a:solidFill>
                <a:latin typeface="Arial Unicode MS" pitchFamily="34" charset="-122"/>
                <a:ea typeface="黑体" pitchFamily="49" charset="-122"/>
              </a:rPr>
              <a:t>  </a:t>
            </a:r>
            <a:r>
              <a:rPr kumimoji="1" lang="en-US" altLang="zh-CN" sz="2400" kern="0" dirty="0">
                <a:latin typeface="Arial Unicode MS" pitchFamily="34" charset="-122"/>
                <a:ea typeface="黑体" pitchFamily="49" charset="-122"/>
              </a:rPr>
              <a:t>with</a:t>
            </a: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kern="0" dirty="0">
                <a:latin typeface="Arial Unicode MS" pitchFamily="34" charset="-122"/>
                <a:ea typeface="黑体" pitchFamily="49" charset="-122"/>
              </a:rPr>
              <a:t>a subject like:  </a:t>
            </a:r>
            <a:r>
              <a:rPr kumimoji="1" lang="en-US" altLang="zh-CN" sz="2400" b="1" kern="0" dirty="0">
                <a:solidFill>
                  <a:schemeClr val="tx2"/>
                </a:solidFill>
                <a:latin typeface="Comic Sans MS" pitchFamily="66" charset="0"/>
                <a:ea typeface="黑体" pitchFamily="49" charset="-122"/>
              </a:rPr>
              <a:t>DBS</a:t>
            </a:r>
            <a:r>
              <a:rPr kumimoji="1" lang="en-US" altLang="zh-CN" sz="2400" i="1" kern="0" dirty="0">
                <a:solidFill>
                  <a:schemeClr val="tx2"/>
                </a:solidFill>
                <a:latin typeface="Comic Sans MS" pitchFamily="66" charset="0"/>
                <a:ea typeface="黑体" pitchFamily="49" charset="-122"/>
              </a:rPr>
              <a:t>345-Andy: On What …</a:t>
            </a:r>
          </a:p>
          <a:p>
            <a:pPr eaLnBrk="1" hangingPunct="1">
              <a:lnSpc>
                <a:spcPct val="20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kern="0" dirty="0">
                <a:solidFill>
                  <a:srgbClr val="002060"/>
                </a:solidFill>
                <a:latin typeface="Arial Unicode MS" pitchFamily="34" charset="-122"/>
                <a:ea typeface="黑体" pitchFamily="49" charset="-122"/>
              </a:rPr>
              <a:t>Download from </a:t>
            </a:r>
            <a:r>
              <a:rPr kumimoji="1" lang="en-US" altLang="zh-CN" sz="2400" b="1" kern="0" dirty="0" smtClean="0">
                <a:solidFill>
                  <a:srgbClr val="C00000"/>
                </a:solidFill>
                <a:latin typeface="Courier New" pitchFamily="49" charset="0"/>
                <a:ea typeface="黑体" pitchFamily="49" charset="-122"/>
              </a:rPr>
              <a:t>c.program@yeah.net</a:t>
            </a:r>
            <a:endParaRPr kumimoji="1" lang="en-US" altLang="zh-CN" sz="2400" b="1" kern="0" dirty="0">
              <a:solidFill>
                <a:srgbClr val="FF0000"/>
              </a:solidFill>
              <a:latin typeface="Courier New" pitchFamily="49" charset="0"/>
              <a:ea typeface="黑体" pitchFamily="49" charset="-122"/>
            </a:endParaRP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kern="0" dirty="0">
                <a:solidFill>
                  <a:srgbClr val="000099"/>
                </a:solidFill>
                <a:latin typeface="+mn-lt"/>
                <a:ea typeface="黑体" pitchFamily="49" charset="-122"/>
              </a:rPr>
              <a:t>/</a:t>
            </a:r>
            <a:r>
              <a:rPr kumimoji="1" lang="zh-CN" altLang="en-US" sz="2400" kern="0" dirty="0">
                <a:solidFill>
                  <a:srgbClr val="000099"/>
                </a:solidFill>
                <a:latin typeface="+mn-lt"/>
                <a:ea typeface="黑体" pitchFamily="49" charset="-122"/>
              </a:rPr>
              <a:t>文件中心</a:t>
            </a:r>
            <a:r>
              <a:rPr kumimoji="1" lang="en-US" altLang="zh-CN" sz="2400" kern="0" dirty="0">
                <a:solidFill>
                  <a:srgbClr val="000099"/>
                </a:solidFill>
                <a:latin typeface="+mn-lt"/>
                <a:ea typeface="黑体" pitchFamily="49" charset="-122"/>
              </a:rPr>
              <a:t>/</a:t>
            </a:r>
            <a:r>
              <a:rPr kumimoji="1" lang="zh-CN" altLang="en-US" sz="2400" kern="0" dirty="0">
                <a:solidFill>
                  <a:srgbClr val="000099"/>
                </a:solidFill>
                <a:latin typeface="+mn-lt"/>
                <a:ea typeface="黑体" pitchFamily="49" charset="-122"/>
              </a:rPr>
              <a:t>网盘</a:t>
            </a:r>
            <a:r>
              <a:rPr kumimoji="1" lang="en-US" altLang="zh-CN" sz="2400" kern="0" dirty="0">
                <a:solidFill>
                  <a:srgbClr val="000099"/>
                </a:solidFill>
                <a:latin typeface="+mn-lt"/>
                <a:ea typeface="黑体" pitchFamily="49" charset="-122"/>
              </a:rPr>
              <a:t>/</a:t>
            </a:r>
            <a:r>
              <a:rPr kumimoji="1" lang="en-US" altLang="zh-CN" sz="2400" kern="0" dirty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DatabaseSystems2021</a:t>
            </a:r>
            <a:endParaRPr kumimoji="1" lang="en-US" altLang="zh-CN" sz="2400" kern="0" dirty="0">
              <a:solidFill>
                <a:srgbClr val="000099"/>
              </a:solidFill>
              <a:latin typeface="+mn-lt"/>
              <a:ea typeface="黑体" pitchFamily="49" charset="-122"/>
            </a:endParaRPr>
          </a:p>
          <a:p>
            <a:pPr algn="ctr"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endParaRPr kumimoji="1" lang="en-US" altLang="zh-CN" sz="2800" kern="0" dirty="0">
              <a:solidFill>
                <a:srgbClr val="898989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>
                <a:latin typeface="Calibri" pitchFamily="34" charset="0"/>
              </a:rPr>
              <a:t>Another example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r>
              <a:rPr lang="en-US" sz="3200" dirty="0" smtClean="0">
                <a:latin typeface="Calibri" pitchFamily="34" charset="0"/>
              </a:rPr>
              <a:t>Way to efficiently evaluate these queries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>
                <a:latin typeface="Calibri" pitchFamily="34" charset="0"/>
              </a:rPr>
              <a:t>Store the table as a </a:t>
            </a:r>
            <a:r>
              <a:rPr lang="en-US" sz="2800" dirty="0" smtClean="0">
                <a:latin typeface="Calibri" pitchFamily="34" charset="0"/>
              </a:rPr>
              <a:t>heap file</a:t>
            </a:r>
            <a:r>
              <a:rPr lang="en-US" sz="2800" dirty="0">
                <a:latin typeface="Calibri" pitchFamily="34" charset="0"/>
              </a:rPr>
              <a:t>, scan the </a:t>
            </a:r>
            <a:r>
              <a:rPr lang="en-US" sz="2800" dirty="0" smtClean="0">
                <a:latin typeface="Calibri" pitchFamily="34" charset="0"/>
              </a:rPr>
              <a:t>file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>
                <a:latin typeface="Calibri" pitchFamily="34" charset="0"/>
              </a:rPr>
              <a:t>Store </a:t>
            </a:r>
            <a:r>
              <a:rPr lang="en-US" sz="2800" dirty="0">
                <a:latin typeface="Calibri" pitchFamily="34" charset="0"/>
              </a:rPr>
              <a:t>the table as a sorted file, binary search the </a:t>
            </a:r>
            <a:r>
              <a:rPr lang="en-US" sz="2800" dirty="0" smtClean="0">
                <a:latin typeface="Calibri" pitchFamily="34" charset="0"/>
              </a:rPr>
              <a:t>file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>
                <a:latin typeface="Calibri" pitchFamily="34" charset="0"/>
              </a:rPr>
              <a:t>Store </a:t>
            </a:r>
            <a:r>
              <a:rPr lang="en-US" sz="2800" dirty="0">
                <a:latin typeface="Calibri" pitchFamily="34" charset="0"/>
              </a:rPr>
              <a:t>the table as a </a:t>
            </a:r>
            <a:r>
              <a:rPr lang="en-US" sz="2800" dirty="0" smtClean="0">
                <a:latin typeface="Calibri" pitchFamily="34" charset="0"/>
              </a:rPr>
              <a:t>heap file</a:t>
            </a:r>
            <a:r>
              <a:rPr lang="en-US" sz="2800" dirty="0">
                <a:latin typeface="Calibri" pitchFamily="34" charset="0"/>
              </a:rPr>
              <a:t>, build an index, and search using the </a:t>
            </a:r>
            <a:r>
              <a:rPr lang="en-US" sz="2800" dirty="0" smtClean="0">
                <a:latin typeface="Calibri" pitchFamily="34" charset="0"/>
              </a:rPr>
              <a:t>index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800" dirty="0" smtClean="0">
                <a:latin typeface="Calibri" pitchFamily="34" charset="0"/>
              </a:rPr>
              <a:t>Store </a:t>
            </a:r>
            <a:r>
              <a:rPr lang="en-US" sz="2800" dirty="0">
                <a:latin typeface="Calibri" pitchFamily="34" charset="0"/>
              </a:rPr>
              <a:t>the table in an index file. The entire tuple is stored in the index! </a:t>
            </a:r>
            <a:endParaRPr lang="en-US" sz="2800" dirty="0" smtClean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Revisiting File Organization (Cont.)</a:t>
            </a:r>
            <a:endParaRPr lang="en-US" sz="4800" dirty="0">
              <a:latin typeface="Calibri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7049" y="1959139"/>
            <a:ext cx="6800193" cy="181588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 smtClean="0">
                <a:latin typeface="Consolas" pitchFamily="49" charset="0"/>
                <a:ea typeface="Courier New" charset="0"/>
                <a:cs typeface="Courier New" charset="0"/>
              </a:rPr>
              <a:t>CREATE TABLE Tweet (</a:t>
            </a:r>
          </a:p>
          <a:p>
            <a:r>
              <a:rPr lang="en-US" sz="1600" dirty="0" smtClean="0">
                <a:latin typeface="Consolas" pitchFamily="49" charset="0"/>
                <a:ea typeface="Courier New" charset="0"/>
                <a:cs typeface="Courier New" charset="0"/>
              </a:rPr>
              <a:t>     </a:t>
            </a:r>
            <a:r>
              <a:rPr lang="en-US" sz="1600" dirty="0" err="1" smtClean="0">
                <a:latin typeface="Consolas" pitchFamily="49" charset="0"/>
                <a:ea typeface="Courier New" charset="0"/>
                <a:cs typeface="Courier New" charset="0"/>
              </a:rPr>
              <a:t>uniqueMsgID</a:t>
            </a:r>
            <a:r>
              <a:rPr lang="en-US" sz="1600" dirty="0" smtClean="0">
                <a:latin typeface="Consolas" pitchFamily="49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nsolas" pitchFamily="49" charset="0"/>
                <a:ea typeface="Courier New" charset="0"/>
                <a:cs typeface="Courier New" charset="0"/>
              </a:rPr>
              <a:t>INTEGER,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ea typeface="Courier New" charset="0"/>
                <a:cs typeface="Courier New" charset="0"/>
              </a:rPr>
              <a:t>-- unique message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ea typeface="Courier New" charset="0"/>
                <a:cs typeface="Courier New" charset="0"/>
              </a:rPr>
              <a:t>id</a:t>
            </a:r>
          </a:p>
          <a:p>
            <a:r>
              <a:rPr lang="en-US" sz="1600" dirty="0">
                <a:latin typeface="Consolas" pitchFamily="49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nsolas" pitchFamily="49" charset="0"/>
                <a:ea typeface="Courier New" charset="0"/>
                <a:cs typeface="Courier New" charset="0"/>
              </a:rPr>
              <a:t>    </a:t>
            </a:r>
            <a:r>
              <a:rPr lang="en-US" sz="1600" dirty="0" err="1" smtClean="0">
                <a:latin typeface="Consolas" pitchFamily="49" charset="0"/>
                <a:ea typeface="Courier New" charset="0"/>
                <a:cs typeface="Courier New" charset="0"/>
              </a:rPr>
              <a:t>tstamp</a:t>
            </a:r>
            <a:r>
              <a:rPr lang="en-US" sz="1600" dirty="0" smtClean="0">
                <a:latin typeface="Consolas" pitchFamily="49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nsolas" pitchFamily="49" charset="0"/>
                <a:ea typeface="Courier New" charset="0"/>
                <a:cs typeface="Courier New" charset="0"/>
              </a:rPr>
              <a:t>TIMESTAMP, </a:t>
            </a:r>
            <a:r>
              <a:rPr lang="en-US" sz="1600" dirty="0" smtClean="0">
                <a:latin typeface="Consolas" pitchFamily="49" charset="0"/>
                <a:ea typeface="Courier New" charset="0"/>
                <a:cs typeface="Courier New" charset="0"/>
              </a:rPr>
              <a:t>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ea typeface="Courier New" charset="0"/>
                <a:cs typeface="Courier New" charset="0"/>
              </a:rPr>
              <a:t>--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ea typeface="Courier New" charset="0"/>
                <a:cs typeface="Courier New" charset="0"/>
              </a:rPr>
              <a:t>when was the tweet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ea typeface="Courier New" charset="0"/>
                <a:cs typeface="Courier New" charset="0"/>
              </a:rPr>
              <a:t>posted</a:t>
            </a:r>
          </a:p>
          <a:p>
            <a:r>
              <a:rPr lang="en-US" sz="1600" dirty="0">
                <a:latin typeface="Consolas" pitchFamily="49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nsolas" pitchFamily="49" charset="0"/>
                <a:ea typeface="Courier New" charset="0"/>
                <a:cs typeface="Courier New" charset="0"/>
              </a:rPr>
              <a:t>    </a:t>
            </a:r>
            <a:r>
              <a:rPr lang="en-US" sz="1600" dirty="0" err="1" smtClean="0">
                <a:latin typeface="Consolas" pitchFamily="49" charset="0"/>
                <a:ea typeface="Courier New" charset="0"/>
                <a:cs typeface="Courier New" charset="0"/>
              </a:rPr>
              <a:t>uid</a:t>
            </a:r>
            <a:r>
              <a:rPr lang="en-US" sz="1600" dirty="0" smtClean="0">
                <a:latin typeface="Consolas" pitchFamily="49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nsolas" pitchFamily="49" charset="0"/>
                <a:ea typeface="Courier New" charset="0"/>
                <a:cs typeface="Courier New" charset="0"/>
              </a:rPr>
              <a:t>INTEGER, </a:t>
            </a:r>
            <a:r>
              <a:rPr lang="en-US" sz="1600" dirty="0" smtClean="0">
                <a:latin typeface="Consolas" pitchFamily="49" charset="0"/>
                <a:ea typeface="Courier New" charset="0"/>
                <a:cs typeface="Courier New" charset="0"/>
              </a:rPr>
              <a:t>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ea typeface="Courier New" charset="0"/>
                <a:cs typeface="Courier New" charset="0"/>
              </a:rPr>
              <a:t>--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ea typeface="Courier New" charset="0"/>
                <a:cs typeface="Courier New" charset="0"/>
              </a:rPr>
              <a:t>unique id of the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ea typeface="Courier New" charset="0"/>
                <a:cs typeface="Courier New" charset="0"/>
              </a:rPr>
              <a:t>user</a:t>
            </a:r>
          </a:p>
          <a:p>
            <a:r>
              <a:rPr lang="en-US" sz="1600" dirty="0">
                <a:latin typeface="Consolas" pitchFamily="49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nsolas" pitchFamily="49" charset="0"/>
                <a:ea typeface="Courier New" charset="0"/>
                <a:cs typeface="Courier New" charset="0"/>
              </a:rPr>
              <a:t>    </a:t>
            </a:r>
            <a:r>
              <a:rPr lang="en-US" sz="1600" dirty="0" err="1" smtClean="0">
                <a:latin typeface="Consolas" pitchFamily="49" charset="0"/>
                <a:ea typeface="Courier New" charset="0"/>
                <a:cs typeface="Courier New" charset="0"/>
              </a:rPr>
              <a:t>msg</a:t>
            </a:r>
            <a:r>
              <a:rPr lang="en-US" sz="1600" dirty="0" smtClean="0">
                <a:latin typeface="Consolas" pitchFamily="49" charset="0"/>
                <a:ea typeface="Courier New" charset="0"/>
                <a:cs typeface="Courier New" charset="0"/>
              </a:rPr>
              <a:t> </a:t>
            </a:r>
            <a:r>
              <a:rPr lang="en-US" sz="1600" dirty="0">
                <a:latin typeface="Consolas" pitchFamily="49" charset="0"/>
                <a:ea typeface="Courier New" charset="0"/>
                <a:cs typeface="Courier New" charset="0"/>
              </a:rPr>
              <a:t>VARCHAR (140), </a:t>
            </a:r>
            <a:r>
              <a:rPr lang="en-US" sz="1600" dirty="0" smtClean="0">
                <a:latin typeface="Consolas" pitchFamily="49" charset="0"/>
                <a:ea typeface="Courier New" charset="0"/>
                <a:cs typeface="Courier New" charset="0"/>
              </a:rPr>
              <a:t>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ea typeface="Courier New" charset="0"/>
                <a:cs typeface="Courier New" charset="0"/>
              </a:rPr>
              <a:t>--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ea typeface="Courier New" charset="0"/>
                <a:cs typeface="Courier New" charset="0"/>
              </a:rPr>
              <a:t>the actual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ea typeface="Courier New" charset="0"/>
                <a:cs typeface="Courier New" charset="0"/>
              </a:rPr>
              <a:t>message</a:t>
            </a:r>
          </a:p>
          <a:p>
            <a:r>
              <a:rPr lang="en-US" sz="1600" dirty="0">
                <a:latin typeface="Consolas" pitchFamily="49" charset="0"/>
                <a:ea typeface="Courier New" charset="0"/>
                <a:cs typeface="Courier New" charset="0"/>
              </a:rPr>
              <a:t> </a:t>
            </a:r>
            <a:r>
              <a:rPr lang="en-US" sz="1600" dirty="0" smtClean="0">
                <a:latin typeface="Consolas" pitchFamily="49" charset="0"/>
                <a:ea typeface="Courier New" charset="0"/>
                <a:cs typeface="Courier New" charset="0"/>
              </a:rPr>
              <a:t>    zip </a:t>
            </a:r>
            <a:r>
              <a:rPr lang="en-US" sz="1600" dirty="0">
                <a:latin typeface="Consolas" pitchFamily="49" charset="0"/>
                <a:ea typeface="Courier New" charset="0"/>
                <a:cs typeface="Courier New" charset="0"/>
              </a:rPr>
              <a:t>INTEGER </a:t>
            </a:r>
            <a:r>
              <a:rPr lang="en-US" sz="1600" dirty="0" smtClean="0">
                <a:latin typeface="Consolas" pitchFamily="49" charset="0"/>
                <a:ea typeface="Courier New" charset="0"/>
                <a:cs typeface="Courier New" charset="0"/>
              </a:rPr>
              <a:t>        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ea typeface="Courier New" charset="0"/>
                <a:cs typeface="Courier New" charset="0"/>
              </a:rPr>
              <a:t>--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ea typeface="Courier New" charset="0"/>
                <a:cs typeface="Courier New" charset="0"/>
              </a:rPr>
              <a:t>zipcode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ea typeface="Courier New" charset="0"/>
                <a:cs typeface="Courier New" charset="0"/>
              </a:rPr>
              <a:t> when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  <a:ea typeface="Courier New" charset="0"/>
                <a:cs typeface="Courier New" charset="0"/>
              </a:rPr>
              <a:t>posted</a:t>
            </a:r>
          </a:p>
          <a:p>
            <a:r>
              <a:rPr lang="en-US" sz="1600" dirty="0" smtClean="0">
                <a:latin typeface="Consolas" pitchFamily="49" charset="0"/>
                <a:ea typeface="Courier New" charset="0"/>
                <a:cs typeface="Courier New" charset="0"/>
              </a:rPr>
              <a:t>); </a:t>
            </a:r>
            <a:endParaRPr lang="en-US" sz="1600" dirty="0">
              <a:latin typeface="Consolas" pitchFamily="49" charset="0"/>
              <a:ea typeface="Courier New" charset="0"/>
              <a:cs typeface="Courier New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440745" y="2944024"/>
            <a:ext cx="4225157" cy="830997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1600" b="1" dirty="0" smtClean="0"/>
              <a:t>Q2:</a:t>
            </a:r>
          </a:p>
          <a:p>
            <a:pPr>
              <a:buClr>
                <a:srgbClr val="92D050"/>
              </a:buClr>
            </a:pPr>
            <a:r>
              <a:rPr lang="en-US" sz="1600" dirty="0" smtClean="0">
                <a:latin typeface="Consolas" pitchFamily="49" charset="0"/>
                <a:cs typeface="Courier New" pitchFamily="49" charset="0"/>
              </a:rPr>
              <a:t>SELECT </a:t>
            </a:r>
            <a:r>
              <a:rPr lang="en-US" sz="1600" dirty="0">
                <a:latin typeface="Consolas" pitchFamily="49" charset="0"/>
                <a:cs typeface="Courier New" pitchFamily="49" charset="0"/>
              </a:rPr>
              <a:t>* FROM </a:t>
            </a:r>
            <a:r>
              <a:rPr lang="en-US" sz="1600" dirty="0" smtClean="0">
                <a:latin typeface="Consolas" pitchFamily="49" charset="0"/>
                <a:cs typeface="Courier New" pitchFamily="49" charset="0"/>
              </a:rPr>
              <a:t>Tweet </a:t>
            </a:r>
          </a:p>
          <a:p>
            <a:pPr>
              <a:buClr>
                <a:srgbClr val="92D050"/>
              </a:buClr>
            </a:pPr>
            <a:r>
              <a:rPr lang="en-US" sz="1600" dirty="0" smtClean="0">
                <a:latin typeface="Consolas" pitchFamily="49" charset="0"/>
                <a:cs typeface="Courier New" pitchFamily="49" charset="0"/>
              </a:rPr>
              <a:t>WHERE </a:t>
            </a:r>
            <a:r>
              <a:rPr lang="en-US" sz="1600" dirty="0" err="1">
                <a:latin typeface="Consolas" pitchFamily="49" charset="0"/>
                <a:cs typeface="Courier New" pitchFamily="49" charset="0"/>
              </a:rPr>
              <a:t>uid</a:t>
            </a:r>
            <a:r>
              <a:rPr lang="en-US" sz="1600" dirty="0">
                <a:latin typeface="Consolas" pitchFamily="49" charset="0"/>
                <a:cs typeface="Courier New" pitchFamily="49" charset="0"/>
              </a:rPr>
              <a:t> = 145;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440744" y="1959139"/>
            <a:ext cx="4225158" cy="830997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1600" b="1" dirty="0" smtClean="0"/>
              <a:t>Q1:</a:t>
            </a:r>
            <a:endParaRPr lang="en-US" sz="1600" b="1" dirty="0"/>
          </a:p>
          <a:p>
            <a:pPr>
              <a:buClr>
                <a:srgbClr val="92D050"/>
              </a:buClr>
            </a:pPr>
            <a:r>
              <a:rPr lang="en-US" sz="1600" dirty="0" smtClean="0">
                <a:latin typeface="Consolas" pitchFamily="49" charset="0"/>
                <a:cs typeface="Courier New" pitchFamily="49" charset="0"/>
              </a:rPr>
              <a:t>SELECT </a:t>
            </a:r>
            <a:r>
              <a:rPr lang="en-US" sz="1600" dirty="0">
                <a:latin typeface="Consolas" pitchFamily="49" charset="0"/>
                <a:cs typeface="Courier New" pitchFamily="49" charset="0"/>
              </a:rPr>
              <a:t>* FROM </a:t>
            </a:r>
            <a:r>
              <a:rPr lang="en-US" sz="1600" dirty="0" smtClean="0">
                <a:latin typeface="Consolas" pitchFamily="49" charset="0"/>
                <a:cs typeface="Courier New" pitchFamily="49" charset="0"/>
              </a:rPr>
              <a:t>Tweet </a:t>
            </a:r>
          </a:p>
          <a:p>
            <a:pPr>
              <a:buClr>
                <a:srgbClr val="92D050"/>
              </a:buClr>
            </a:pPr>
            <a:r>
              <a:rPr lang="en-US" sz="1600" dirty="0" smtClean="0">
                <a:latin typeface="Consolas" pitchFamily="49" charset="0"/>
                <a:cs typeface="Courier New" pitchFamily="49" charset="0"/>
              </a:rPr>
              <a:t>WHERE </a:t>
            </a:r>
            <a:r>
              <a:rPr lang="en-US" sz="1600" dirty="0">
                <a:latin typeface="Consolas" pitchFamily="49" charset="0"/>
                <a:cs typeface="Courier New" pitchFamily="49" charset="0"/>
              </a:rPr>
              <a:t>zip BETWEEN 53000 AND 54999</a:t>
            </a:r>
          </a:p>
        </p:txBody>
      </p:sp>
    </p:spTree>
    <p:extLst>
      <p:ext uri="{BB962C8B-B14F-4D97-AF65-F5344CB8AC3E}">
        <p14:creationId xmlns:p14="http://schemas.microsoft.com/office/powerpoint/2010/main" xmlns="" val="147125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Suppose the records of Tweet are stored in a </a:t>
            </a:r>
            <a:r>
              <a:rPr lang="en-US" i="1" dirty="0">
                <a:latin typeface="Calibri" pitchFamily="34" charset="0"/>
              </a:rPr>
              <a:t>sorted file</a:t>
            </a:r>
            <a:r>
              <a:rPr lang="en-US" dirty="0">
                <a:latin typeface="Calibri" pitchFamily="34" charset="0"/>
              </a:rPr>
              <a:t>, they are sorted by the value of their zip attribute, and we can access the </a:t>
            </a:r>
            <a:r>
              <a:rPr lang="en-US" i="1" dirty="0" err="1">
                <a:latin typeface="Calibri" pitchFamily="34" charset="0"/>
              </a:rPr>
              <a:t>i</a:t>
            </a:r>
            <a:r>
              <a:rPr lang="en-US" i="1" baseline="30000" dirty="0" err="1">
                <a:latin typeface="Calibri" pitchFamily="34" charset="0"/>
              </a:rPr>
              <a:t>th</a:t>
            </a:r>
            <a:r>
              <a:rPr lang="en-US" dirty="0">
                <a:latin typeface="Calibri" pitchFamily="34" charset="0"/>
              </a:rPr>
              <a:t> page of the file in one disk I/O</a:t>
            </a:r>
          </a:p>
          <a:p>
            <a:pPr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Let 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B: number of data pages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R: number of records per page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D: average time to read or write a disk page</a:t>
            </a:r>
          </a:p>
          <a:p>
            <a:pPr lvl="1"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C: average time to process a record (e.g. evaluate</a:t>
            </a:r>
            <a:r>
              <a:rPr lang="en-US" sz="1800" dirty="0">
                <a:solidFill>
                  <a:prstClr val="black"/>
                </a:solidFill>
                <a:latin typeface="Calibri" pitchFamily="34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zip BETWEEN 53000 AND </a:t>
            </a:r>
            <a:r>
              <a:rPr lang="en-US" sz="1800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54999</a:t>
            </a:r>
            <a:r>
              <a:rPr lang="en-US" dirty="0" smtClean="0">
                <a:latin typeface="Calibri" pitchFamily="34" charset="0"/>
              </a:rPr>
              <a:t>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Sorted Files</a:t>
            </a:r>
            <a:endParaRPr lang="en-US" sz="4800" dirty="0">
              <a:latin typeface="Calibri" pitchFamily="34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717628" y="2515849"/>
            <a:ext cx="5305676" cy="1015663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>
              <a:buClr>
                <a:srgbClr val="92D050"/>
              </a:buClr>
            </a:pPr>
            <a:r>
              <a:rPr lang="en-US" b="1" dirty="0" smtClean="0"/>
              <a:t>Q1:</a:t>
            </a:r>
            <a:endParaRPr lang="en-US" b="1" dirty="0"/>
          </a:p>
          <a:p>
            <a:pPr>
              <a:buClr>
                <a:srgbClr val="92D050"/>
              </a:buClr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SELECT </a:t>
            </a:r>
            <a:r>
              <a:rPr lang="en-US" dirty="0">
                <a:latin typeface="Consolas" pitchFamily="49" charset="0"/>
                <a:cs typeface="Courier New" pitchFamily="49" charset="0"/>
              </a:rPr>
              <a:t>* FROM 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Tweet </a:t>
            </a:r>
          </a:p>
          <a:p>
            <a:pPr>
              <a:buClr>
                <a:srgbClr val="92D050"/>
              </a:buClr>
            </a:pPr>
            <a:r>
              <a:rPr lang="en-US" dirty="0" smtClean="0">
                <a:latin typeface="Consolas" pitchFamily="49" charset="0"/>
                <a:cs typeface="Courier New" pitchFamily="49" charset="0"/>
              </a:rPr>
              <a:t>WHERE </a:t>
            </a:r>
            <a:r>
              <a:rPr lang="en-US" dirty="0">
                <a:latin typeface="Consolas" pitchFamily="49" charset="0"/>
                <a:cs typeface="Courier New" pitchFamily="49" charset="0"/>
              </a:rPr>
              <a:t>zip BETWEEN 53000 AND 54999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7355" y="5258933"/>
            <a:ext cx="6695469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How long would it take (on average) to read in the first tuple in the result set of Q1?</a:t>
            </a:r>
            <a:endParaRPr lang="en-US" sz="24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79977" y="5443598"/>
            <a:ext cx="344476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D log</a:t>
            </a:r>
            <a:r>
              <a:rPr lang="en-US" sz="2400" baseline="-25000" dirty="0" smtClean="0">
                <a:latin typeface="Calibri" pitchFamily="34" charset="0"/>
                <a:ea typeface="Linux Libertine" charset="0"/>
                <a:cs typeface="Linux Libertine" charset="0"/>
              </a:rPr>
              <a:t>2</a:t>
            </a:r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B + C log</a:t>
            </a:r>
            <a:r>
              <a:rPr lang="en-US" sz="2400" baseline="-25000" dirty="0" smtClean="0">
                <a:latin typeface="Calibri" pitchFamily="34" charset="0"/>
                <a:ea typeface="Linux Libertine" charset="0"/>
                <a:cs typeface="Linux Libertine" charset="0"/>
              </a:rPr>
              <a:t>2</a:t>
            </a:r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R (Why?)</a:t>
            </a:r>
            <a:endParaRPr lang="en-US" sz="24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335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Data </a:t>
            </a:r>
            <a:r>
              <a:rPr lang="en-US" sz="4000" dirty="0">
                <a:latin typeface="Calibri" pitchFamily="34" charset="0"/>
              </a:rPr>
              <a:t>structure that organizes records </a:t>
            </a:r>
            <a:r>
              <a:rPr lang="en-US" sz="4000" dirty="0" smtClean="0">
                <a:latin typeface="Calibri" pitchFamily="34" charset="0"/>
              </a:rPr>
              <a:t>on secondary storage to </a:t>
            </a:r>
            <a:r>
              <a:rPr lang="en-US" sz="4000" dirty="0">
                <a:latin typeface="Calibri" pitchFamily="34" charset="0"/>
              </a:rPr>
              <a:t>optimize </a:t>
            </a:r>
            <a:r>
              <a:rPr lang="en-US" sz="4000" dirty="0" smtClean="0">
                <a:latin typeface="Calibri" pitchFamily="34" charset="0"/>
              </a:rPr>
              <a:t>certain kinds of retrieval operations</a:t>
            </a:r>
            <a:endParaRPr lang="en-US" sz="40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Speed </a:t>
            </a:r>
            <a:r>
              <a:rPr lang="en-US" sz="4000" dirty="0">
                <a:latin typeface="Calibri" pitchFamily="34" charset="0"/>
              </a:rPr>
              <a:t>up </a:t>
            </a:r>
            <a:r>
              <a:rPr lang="en-US" sz="4000" dirty="0" smtClean="0">
                <a:latin typeface="Calibri" pitchFamily="34" charset="0"/>
              </a:rPr>
              <a:t>retrieving all records that satisfy search conditions on the </a:t>
            </a:r>
            <a:r>
              <a:rPr lang="en-US" sz="4000" i="1" dirty="0" smtClean="0">
                <a:latin typeface="Calibri" pitchFamily="34" charset="0"/>
              </a:rPr>
              <a:t>search key</a:t>
            </a:r>
            <a:r>
              <a:rPr lang="en-US" sz="4000" dirty="0" smtClean="0">
                <a:latin typeface="Calibri" pitchFamily="34" charset="0"/>
              </a:rPr>
              <a:t> </a:t>
            </a:r>
            <a:r>
              <a:rPr lang="en-US" sz="4000" dirty="0">
                <a:latin typeface="Calibri" pitchFamily="34" charset="0"/>
              </a:rPr>
              <a:t>fields</a:t>
            </a:r>
          </a:p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Any </a:t>
            </a:r>
            <a:r>
              <a:rPr lang="en-US" sz="4000" dirty="0">
                <a:latin typeface="Calibri" pitchFamily="34" charset="0"/>
              </a:rPr>
              <a:t>subset of the fields of a relation can be the search key </a:t>
            </a:r>
            <a:endParaRPr lang="en-US" sz="4000" dirty="0" smtClean="0">
              <a:latin typeface="Calibri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Can have multiple indexes with different search key fields</a:t>
            </a:r>
            <a:endParaRPr lang="en-US" sz="36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A </a:t>
            </a:r>
            <a:r>
              <a:rPr lang="en-US" sz="4000" dirty="0">
                <a:latin typeface="Calibri" pitchFamily="34" charset="0"/>
              </a:rPr>
              <a:t>search key is </a:t>
            </a:r>
            <a:r>
              <a:rPr lang="en-US" sz="4000" b="1" dirty="0">
                <a:latin typeface="Calibri" pitchFamily="34" charset="0"/>
              </a:rPr>
              <a:t>not </a:t>
            </a:r>
            <a:r>
              <a:rPr lang="en-US" sz="4000" dirty="0">
                <a:latin typeface="Calibri" pitchFamily="34" charset="0"/>
              </a:rPr>
              <a:t>the same as the primary key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latin typeface="Calibri" pitchFamily="34" charset="0"/>
              </a:rPr>
              <a:t>An index contains a collection of </a:t>
            </a:r>
            <a:r>
              <a:rPr lang="en-US" sz="4000" i="1" dirty="0">
                <a:latin typeface="Calibri" pitchFamily="34" charset="0"/>
              </a:rPr>
              <a:t>data entries </a:t>
            </a:r>
            <a:r>
              <a:rPr lang="en-US" sz="4000" dirty="0">
                <a:latin typeface="Calibri" pitchFamily="34" charset="0"/>
              </a:rPr>
              <a:t>(each entry with enough info to locate the </a:t>
            </a:r>
            <a:r>
              <a:rPr lang="en-US" sz="4000" dirty="0" smtClean="0">
                <a:latin typeface="Calibri" pitchFamily="34" charset="0"/>
              </a:rPr>
              <a:t>data records)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Basics of Indexes</a:t>
            </a:r>
            <a:endParaRPr lang="en-US" sz="4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2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A data entry </a:t>
            </a:r>
            <a:r>
              <a:rPr lang="en-US" sz="4000" i="1" dirty="0" smtClean="0">
                <a:latin typeface="Calibri" pitchFamily="34" charset="0"/>
              </a:rPr>
              <a:t>k* </a:t>
            </a:r>
            <a:r>
              <a:rPr lang="en-US" sz="4000" dirty="0" smtClean="0">
                <a:latin typeface="Calibri" pitchFamily="34" charset="0"/>
              </a:rPr>
              <a:t>with search key value </a:t>
            </a:r>
            <a:r>
              <a:rPr lang="en-US" sz="4000" i="1" dirty="0" smtClean="0">
                <a:latin typeface="Calibri" pitchFamily="34" charset="0"/>
              </a:rPr>
              <a:t>k</a:t>
            </a:r>
            <a:r>
              <a:rPr lang="en-US" sz="4000" dirty="0" smtClean="0">
                <a:latin typeface="Calibri" pitchFamily="34" charset="0"/>
              </a:rPr>
              <a:t> can look like one of the following</a:t>
            </a:r>
          </a:p>
          <a:p>
            <a:pPr marL="915988" lvl="1" indent="-458788">
              <a:lnSpc>
                <a:spcPct val="100000"/>
              </a:lnSpc>
              <a:buFont typeface="+mj-lt"/>
              <a:buAutoNum type="arabicPeriod"/>
            </a:pPr>
            <a:r>
              <a:rPr lang="en-US" sz="3600" dirty="0" smtClean="0">
                <a:latin typeface="Calibri" pitchFamily="34" charset="0"/>
              </a:rPr>
              <a:t>An actual data record</a:t>
            </a:r>
          </a:p>
          <a:p>
            <a:pPr marL="915988" lvl="1" indent="-458788">
              <a:lnSpc>
                <a:spcPct val="100000"/>
              </a:lnSpc>
              <a:buFont typeface="+mj-lt"/>
              <a:buAutoNum type="arabicPeriod"/>
            </a:pPr>
            <a:r>
              <a:rPr lang="en-US" sz="3600" dirty="0" smtClean="0">
                <a:latin typeface="Calibri" pitchFamily="34" charset="0"/>
              </a:rPr>
              <a:t>⟨</a:t>
            </a:r>
            <a:r>
              <a:rPr lang="en-US" sz="3600" i="1" dirty="0" smtClean="0">
                <a:latin typeface="Calibri" pitchFamily="34" charset="0"/>
              </a:rPr>
              <a:t>k</a:t>
            </a:r>
            <a:r>
              <a:rPr lang="en-US" sz="3600" dirty="0" smtClean="0">
                <a:latin typeface="Calibri" pitchFamily="34" charset="0"/>
              </a:rPr>
              <a:t>, </a:t>
            </a:r>
            <a:r>
              <a:rPr lang="en-US" sz="3600" i="1" dirty="0" smtClean="0">
                <a:latin typeface="Calibri" pitchFamily="34" charset="0"/>
              </a:rPr>
              <a:t>rid</a:t>
            </a:r>
            <a:r>
              <a:rPr lang="en-US" sz="3600" dirty="0" smtClean="0">
                <a:latin typeface="Calibri" pitchFamily="34" charset="0"/>
              </a:rPr>
              <a:t>⟩</a:t>
            </a:r>
          </a:p>
          <a:p>
            <a:pPr marL="915988" lvl="1" indent="-458788">
              <a:lnSpc>
                <a:spcPct val="100000"/>
              </a:lnSpc>
              <a:buFont typeface="+mj-lt"/>
              <a:buAutoNum type="arabicPeriod"/>
            </a:pPr>
            <a:r>
              <a:rPr lang="en-US" sz="3600" dirty="0">
                <a:latin typeface="Calibri" pitchFamily="34" charset="0"/>
              </a:rPr>
              <a:t>⟨</a:t>
            </a:r>
            <a:r>
              <a:rPr lang="en-US" sz="3600" i="1" dirty="0">
                <a:latin typeface="Calibri" pitchFamily="34" charset="0"/>
              </a:rPr>
              <a:t>k</a:t>
            </a:r>
            <a:r>
              <a:rPr lang="en-US" sz="3600" dirty="0">
                <a:latin typeface="Calibri" pitchFamily="34" charset="0"/>
              </a:rPr>
              <a:t>, </a:t>
            </a:r>
            <a:r>
              <a:rPr lang="en-US" sz="3600" i="1" dirty="0" smtClean="0">
                <a:latin typeface="Calibri" pitchFamily="34" charset="0"/>
              </a:rPr>
              <a:t>rid-list</a:t>
            </a:r>
            <a:r>
              <a:rPr lang="en-US" sz="3600" dirty="0" smtClean="0">
                <a:latin typeface="Calibri" pitchFamily="34" charset="0"/>
              </a:rPr>
              <a:t>⟩</a:t>
            </a:r>
          </a:p>
          <a:p>
            <a:pPr>
              <a:lnSpc>
                <a:spcPct val="100000"/>
              </a:lnSpc>
            </a:pPr>
            <a:endParaRPr lang="en-US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Data Entry</a:t>
            </a:r>
            <a:endParaRPr lang="en-US" sz="4800" dirty="0">
              <a:latin typeface="Calibri" pitchFamily="34" charset="0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5812221" y="2743201"/>
            <a:ext cx="283779" cy="630620"/>
          </a:xfrm>
          <a:prstGeom prst="rightBrace">
            <a:avLst>
              <a:gd name="adj1" fmla="val 8333"/>
              <a:gd name="adj2" fmla="val 3591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5812221" y="3373820"/>
            <a:ext cx="283779" cy="1114098"/>
          </a:xfrm>
          <a:prstGeom prst="rightBrace">
            <a:avLst>
              <a:gd name="adj1" fmla="val 8333"/>
              <a:gd name="adj2" fmla="val 7849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56331" y="2361997"/>
            <a:ext cx="4811062" cy="1200329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Data file and index file can be the same; i.e. the whole table can be  organized as an index</a:t>
            </a:r>
            <a:endParaRPr lang="en-US" sz="24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56331" y="3872881"/>
            <a:ext cx="4811062" cy="193899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Data file and index file are different; i.e. data entries are stored in a separate file (of its own structure) and are used to access data records in the data file</a:t>
            </a:r>
            <a:endParaRPr lang="en-US" sz="24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273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4000" dirty="0" smtClean="0"/>
                  <a:t>Two main types of indexes</a:t>
                </a:r>
              </a:p>
              <a:p>
                <a:pPr marL="1200150" lvl="1" indent="-7429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sz="3600" dirty="0" smtClean="0"/>
                  <a:t>Hash indexes: good for equality search (e.g. Q2)</a:t>
                </a:r>
              </a:p>
              <a:p>
                <a:pPr marL="1200150" lvl="1" indent="-74295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sz="3600" dirty="0" smtClean="0"/>
                  <a:t>Tree-based indexes: good for both range search (e.g. Q1) and equality search (e.g. Q2)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4000" dirty="0" smtClean="0"/>
                  <a:t>Generally, a hash index is faster than a tree-based index for equality search (why?)</a:t>
                </a:r>
              </a:p>
              <a:p>
                <a:pPr lvl="0">
                  <a:lnSpc>
                    <a:spcPct val="100000"/>
                  </a:lnSpc>
                </a:pPr>
                <a:r>
                  <a:rPr lang="en-US" sz="4000" dirty="0" smtClean="0"/>
                  <a:t>Refresher</a:t>
                </a:r>
                <a:r>
                  <a:rPr lang="en-US" sz="4000" dirty="0"/>
                  <a:t>: </a:t>
                </a:r>
                <a:r>
                  <a:rPr lang="en-US" sz="4000" dirty="0" smtClean="0"/>
                  <a:t>a </a:t>
                </a:r>
                <a:r>
                  <a:rPr lang="en-US" sz="4000" i="1" dirty="0"/>
                  <a:t>hash function</a:t>
                </a:r>
                <a:r>
                  <a:rPr lang="en-US" sz="4000" dirty="0"/>
                  <a:t> </a:t>
                </a:r>
                <a:r>
                  <a:rPr lang="en-US" sz="4000" i="1" dirty="0" smtClean="0"/>
                  <a:t>H</a:t>
                </a:r>
                <a:r>
                  <a:rPr lang="en-US" sz="4000" dirty="0" smtClean="0"/>
                  <a:t> projects </a:t>
                </a:r>
                <a:r>
                  <a:rPr lang="en-US" sz="4000" dirty="0"/>
                  <a:t>a value from a set with many (or even an infinite number of) members to a value from a set with a fixed number of (fewer) </a:t>
                </a:r>
                <a:r>
                  <a:rPr lang="en-US" sz="4000" dirty="0" smtClean="0"/>
                  <a:t>members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3600" dirty="0" smtClean="0"/>
                  <a:t>Hash functions are not reversible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3600" dirty="0" smtClean="0"/>
                  <a:t>Example: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charset="0"/>
                      </a:rPr>
                      <m:t>𝐻</m:t>
                    </m:r>
                    <m:d>
                      <m:dPr>
                        <m:ctrlPr>
                          <a:rPr lang="en-US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3600" b="0" i="1" smtClean="0">
                        <a:latin typeface="Cambria Math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36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charset="0"/>
                          </a:rPr>
                          <m:t>10</m:t>
                        </m:r>
                        <m:r>
                          <a:rPr lang="en-US" sz="3600" b="0" i="1" smtClean="0">
                            <a:latin typeface="Cambria Math" charset="0"/>
                          </a:rPr>
                          <m:t>𝑥</m:t>
                        </m:r>
                        <m:r>
                          <a:rPr lang="en-US" sz="36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charset="0"/>
                          </a:rPr>
                          <m:t>𝑚𝑜𝑑</m:t>
                        </m:r>
                        <m:r>
                          <a:rPr lang="en-US" sz="3600" b="0" i="1" smtClean="0">
                            <a:latin typeface="Cambria Math" charset="0"/>
                          </a:rPr>
                          <m:t> 1</m:t>
                        </m:r>
                      </m:e>
                    </m:d>
                  </m:oMath>
                </a14:m>
                <a:endParaRPr lang="en-US" sz="3600" dirty="0"/>
              </a:p>
              <a:p>
                <a:pPr lvl="0">
                  <a:lnSpc>
                    <a:spcPct val="100000"/>
                  </a:lnSpc>
                </a:pPr>
                <a:endParaRPr lang="en-US" sz="4000" dirty="0" smtClean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185" t="-3313" r="-700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Index Types</a:t>
            </a:r>
            <a:endParaRPr lang="en-US" sz="4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78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 smtClean="0"/>
                  <a:t>Hash index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</a:rPr>
                      <m:t>𝑘</m:t>
                    </m:r>
                    <m:r>
                      <a:rPr lang="en-US" sz="2400" i="1" dirty="0" smtClean="0">
                        <a:latin typeface="Cambria Math" charset="0"/>
                      </a:rPr>
                      <m:t>=</m:t>
                    </m:r>
                    <m:r>
                      <a:rPr lang="en-US" sz="2400" i="1" dirty="0" smtClean="0">
                        <a:latin typeface="Cambria Math" charset="0"/>
                      </a:rPr>
                      <m:t>𝐻</m:t>
                    </m:r>
                    <m:r>
                      <a:rPr lang="en-US" sz="2400" i="1" dirty="0" smtClean="0">
                        <a:latin typeface="Cambria Math" charset="0"/>
                      </a:rPr>
                      <m:t>(</m:t>
                    </m:r>
                    <m:r>
                      <a:rPr lang="en-US" sz="2400" i="1" dirty="0" smtClean="0">
                        <a:latin typeface="Cambria Math" charset="0"/>
                      </a:rPr>
                      <m:t>𝑡</m:t>
                    </m:r>
                    <m:r>
                      <a:rPr lang="en-US" sz="2400" i="1" dirty="0" smtClean="0">
                        <a:latin typeface="Cambria Math" charset="0"/>
                      </a:rPr>
                      <m:t>)=</m:t>
                    </m:r>
                    <m:r>
                      <a:rPr lang="en-US" sz="2400" i="1" dirty="0" err="1" smtClean="0">
                        <a:latin typeface="Cambria Math" charset="0"/>
                      </a:rPr>
                      <m:t>𝑡</m:t>
                    </m:r>
                    <m:r>
                      <a:rPr lang="en-US" sz="2400" i="1" dirty="0" err="1" smtClean="0">
                        <a:latin typeface="Cambria Math" charset="0"/>
                      </a:rPr>
                      <m:t>.</m:t>
                    </m:r>
                    <m:r>
                      <m:rPr>
                        <m:nor/>
                      </m:rPr>
                      <a:rPr lang="en-US" sz="2400" i="0" dirty="0" err="1" smtClean="0">
                        <a:latin typeface="Cambria Math" charset="0"/>
                      </a:rPr>
                      <m:t>Stars</m:t>
                    </m:r>
                  </m:oMath>
                </a14:m>
                <a:endParaRPr lang="en-US" sz="2400" dirty="0" smtClean="0"/>
              </a:p>
            </p:txBody>
          </p:sp>
        </mc:Choice>
        <mc:Fallback>
          <p:sp>
            <p:nvSpPr>
              <p:cNvPr id="1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700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Example</a:t>
            </a:r>
            <a:endParaRPr lang="en-US" sz="4800" dirty="0">
              <a:latin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78390180"/>
              </p:ext>
            </p:extLst>
          </p:nvPr>
        </p:nvGraphicFramePr>
        <p:xfrm>
          <a:off x="691636" y="3246636"/>
          <a:ext cx="479213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921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ea typeface="Courier New" charset="0"/>
                          <a:cs typeface="Courier New" pitchFamily="49" charset="0"/>
                        </a:rPr>
                        <a:t>&lt;3.0,</a:t>
                      </a:r>
                      <a:r>
                        <a:rPr lang="en-US" sz="2400" b="1" baseline="0" dirty="0" smtClean="0">
                          <a:latin typeface="Courier New" pitchFamily="49" charset="0"/>
                          <a:ea typeface="Courier New" charset="0"/>
                          <a:cs typeface="Courier New" pitchFamily="49" charset="0"/>
                        </a:rPr>
                        <a:t> [1600, 1900, 2400]&gt;</a:t>
                      </a:r>
                      <a:endParaRPr lang="en-US" sz="2400" b="1" dirty="0">
                        <a:latin typeface="Courier New" pitchFamily="49" charset="0"/>
                        <a:ea typeface="Courier New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B45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ea typeface="Courier New" charset="0"/>
                          <a:cs typeface="Courier New" pitchFamily="49" charset="0"/>
                        </a:rPr>
                        <a:t>&lt;3.5, [1728]&gt;</a:t>
                      </a:r>
                      <a:endParaRPr lang="en-US" sz="2400" b="1" dirty="0">
                        <a:latin typeface="Courier New" pitchFamily="49" charset="0"/>
                        <a:ea typeface="Courier New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B45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pitchFamily="49" charset="0"/>
                          <a:ea typeface="Courier New" charset="0"/>
                          <a:cs typeface="Courier New" pitchFamily="49" charset="0"/>
                        </a:rPr>
                        <a:t>&lt;4.0, [2028, 2528]&gt;</a:t>
                      </a:r>
                      <a:endParaRPr lang="en-US" sz="2400" b="1" dirty="0">
                        <a:latin typeface="Courier New" pitchFamily="49" charset="0"/>
                        <a:ea typeface="Courier New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B459"/>
                    </a:solidFill>
                  </a:tcPr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691636" y="1962216"/>
            <a:ext cx="4059040" cy="52322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800" dirty="0" smtClean="0">
                <a:latin typeface="Calibri" pitchFamily="34" charset="0"/>
              </a:rPr>
              <a:t>Rating(User, Movie, Stars)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412" y="2689861"/>
            <a:ext cx="26548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Index (logical view)</a:t>
            </a:r>
            <a:endParaRPr lang="en-US" sz="24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89258227"/>
              </p:ext>
            </p:extLst>
          </p:nvPr>
        </p:nvGraphicFramePr>
        <p:xfrm>
          <a:off x="5749160" y="3243131"/>
          <a:ext cx="5578365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230"/>
                <a:gridCol w="4856135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1600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Joe</a:t>
                      </a:r>
                      <a:r>
                        <a:rPr lang="en-US" sz="2400" b="1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   Blade Runner   3.0</a:t>
                      </a:r>
                      <a:endParaRPr lang="en-US" sz="24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1728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Joe    Pulp Fiction</a:t>
                      </a:r>
                      <a:r>
                        <a:rPr lang="en-US" sz="2400" b="1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  </a:t>
                      </a:r>
                      <a:r>
                        <a:rPr lang="en-US" sz="24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3.5</a:t>
                      </a:r>
                      <a:endParaRPr lang="en-US" sz="24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6364848" y="2689861"/>
            <a:ext cx="12554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Data file</a:t>
            </a:r>
            <a:endParaRPr lang="en-US" sz="24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9816647"/>
              </p:ext>
            </p:extLst>
          </p:nvPr>
        </p:nvGraphicFramePr>
        <p:xfrm>
          <a:off x="5749159" y="4268758"/>
          <a:ext cx="5578365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230"/>
                <a:gridCol w="4856135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1900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Venkat</a:t>
                      </a:r>
                      <a:r>
                        <a:rPr lang="en-US" sz="24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</a:t>
                      </a:r>
                      <a:r>
                        <a:rPr lang="en-US" sz="2400" b="1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12 Angry Men   3.0</a:t>
                      </a:r>
                      <a:endParaRPr lang="en-US" sz="24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2028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Venkat</a:t>
                      </a:r>
                      <a:r>
                        <a:rPr lang="en-US" sz="24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Pulp Fiction</a:t>
                      </a:r>
                      <a:r>
                        <a:rPr lang="en-US" sz="2400" b="1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</a:t>
                      </a:r>
                      <a:r>
                        <a:rPr lang="en-US" sz="24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 4.0</a:t>
                      </a:r>
                      <a:endParaRPr lang="en-US" sz="24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82314867"/>
              </p:ext>
            </p:extLst>
          </p:nvPr>
        </p:nvGraphicFramePr>
        <p:xfrm>
          <a:off x="5749159" y="5294385"/>
          <a:ext cx="5578365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230"/>
                <a:gridCol w="4856135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2400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Xin    </a:t>
                      </a:r>
                      <a:r>
                        <a:rPr lang="en-US" sz="2400" b="1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Blade Runner   3.0</a:t>
                      </a:r>
                      <a:endParaRPr lang="en-US" sz="24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2528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Xin    Se7en          4.0</a:t>
                      </a:r>
                      <a:endParaRPr lang="en-US" sz="24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Content Placeholder 2"/>
          <p:cNvSpPr txBox="1">
            <a:spLocks/>
          </p:cNvSpPr>
          <p:nvPr/>
        </p:nvSpPr>
        <p:spPr>
          <a:xfrm>
            <a:off x="7620320" y="1654439"/>
            <a:ext cx="2712249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 smtClean="0">
                <a:latin typeface="Calibri" pitchFamily="34" charset="0"/>
              </a:rPr>
              <a:t>Simulate  Answering: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dirty="0">
                <a:latin typeface="Consolas" pitchFamily="49" charset="0"/>
                <a:ea typeface="Courier New" charset="0"/>
                <a:cs typeface="Courier New" charset="0"/>
              </a:rPr>
              <a:t>SELECT * FROM </a:t>
            </a:r>
            <a:r>
              <a:rPr lang="en-US" sz="1600" dirty="0" smtClean="0">
                <a:latin typeface="Consolas" pitchFamily="49" charset="0"/>
                <a:ea typeface="Courier New" charset="0"/>
                <a:cs typeface="Courier New" charset="0"/>
              </a:rPr>
              <a:t>Rating</a:t>
            </a:r>
            <a:endParaRPr lang="en-US" sz="1600" dirty="0">
              <a:latin typeface="Consolas" pitchFamily="49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nsolas" pitchFamily="49" charset="0"/>
                <a:ea typeface="Courier New" charset="0"/>
                <a:cs typeface="Courier New" charset="0"/>
              </a:rPr>
              <a:t>WHERE </a:t>
            </a:r>
            <a:r>
              <a:rPr lang="en-US" sz="1600" dirty="0" smtClean="0">
                <a:latin typeface="Consolas" pitchFamily="49" charset="0"/>
                <a:ea typeface="Courier New" charset="0"/>
                <a:cs typeface="Courier New" charset="0"/>
              </a:rPr>
              <a:t>Stars = 3.0;</a:t>
            </a:r>
            <a:endParaRPr lang="en-US" sz="1600" dirty="0">
              <a:latin typeface="Consolas" pitchFamily="49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4072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481959" y="3468414"/>
            <a:ext cx="4130565" cy="107205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 smtClean="0"/>
                  <a:t>Hash index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</a:rPr>
                      <m:t>𝑘</m:t>
                    </m:r>
                    <m:r>
                      <a:rPr lang="en-US" sz="2400" i="1" dirty="0" smtClean="0">
                        <a:latin typeface="Cambria Math" charset="0"/>
                      </a:rPr>
                      <m:t>=</m:t>
                    </m:r>
                    <m:r>
                      <a:rPr lang="en-US" sz="2400" i="1" dirty="0" smtClean="0">
                        <a:latin typeface="Cambria Math" charset="0"/>
                      </a:rPr>
                      <m:t>𝐻</m:t>
                    </m:r>
                    <m:r>
                      <a:rPr lang="en-US" sz="2400" i="1" dirty="0" smtClean="0">
                        <a:latin typeface="Cambria Math" charset="0"/>
                      </a:rPr>
                      <m:t>(</m:t>
                    </m:r>
                    <m:r>
                      <a:rPr lang="en-US" sz="2400" i="1" dirty="0" smtClean="0">
                        <a:latin typeface="Cambria Math" charset="0"/>
                      </a:rPr>
                      <m:t>𝑡</m:t>
                    </m:r>
                    <m:r>
                      <a:rPr lang="en-US" sz="2400" i="1" dirty="0" smtClean="0">
                        <a:latin typeface="Cambria Math" charset="0"/>
                      </a:rPr>
                      <m:t>)=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charset="0"/>
                          </a:rPr>
                          <m:t>𝑡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sz="2400" dirty="0" err="1">
                            <a:latin typeface="Cambria Math" charset="0"/>
                          </a:rPr>
                          <m:t>Stars</m:t>
                        </m:r>
                      </m:e>
                    </m:d>
                  </m:oMath>
                </a14:m>
                <a:endParaRPr lang="en-US" sz="2400" dirty="0" smtClean="0"/>
              </a:p>
            </p:txBody>
          </p:sp>
        </mc:Choice>
        <mc:Fallback>
          <p:sp>
            <p:nvSpPr>
              <p:cNvPr id="1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700" t="-982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Example (Cont.)</a:t>
            </a:r>
            <a:endParaRPr lang="en-US" sz="4800" dirty="0">
              <a:latin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87314543"/>
              </p:ext>
            </p:extLst>
          </p:nvPr>
        </p:nvGraphicFramePr>
        <p:xfrm>
          <a:off x="439388" y="3243131"/>
          <a:ext cx="800833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258"/>
                <a:gridCol w="602575"/>
              </a:tblGrid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B45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B45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B45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B45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B45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B459"/>
                    </a:solidFill>
                  </a:tcPr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760504" y="1962216"/>
            <a:ext cx="4059040" cy="52322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800" dirty="0" smtClean="0">
                <a:latin typeface="Calibri" pitchFamily="34" charset="0"/>
              </a:rPr>
              <a:t>Rating(User, Movie, Stars)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06334" y="2689861"/>
            <a:ext cx="13612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Index file</a:t>
            </a:r>
            <a:endParaRPr lang="en-US" sz="24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02581514"/>
              </p:ext>
            </p:extLst>
          </p:nvPr>
        </p:nvGraphicFramePr>
        <p:xfrm>
          <a:off x="5749159" y="3243131"/>
          <a:ext cx="5578365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230"/>
                <a:gridCol w="4856135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1600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Joe</a:t>
                      </a:r>
                      <a:r>
                        <a:rPr lang="en-US" sz="2400" b="1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   Blade Runner   3.0</a:t>
                      </a:r>
                      <a:endParaRPr lang="en-US" sz="24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1728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Joe    Pulp Fiction</a:t>
                      </a:r>
                      <a:r>
                        <a:rPr lang="en-US" sz="2400" b="1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  </a:t>
                      </a:r>
                      <a:r>
                        <a:rPr lang="en-US" sz="24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3.5</a:t>
                      </a:r>
                      <a:endParaRPr lang="en-US" sz="24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6364848" y="2689861"/>
            <a:ext cx="12231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Data file</a:t>
            </a:r>
            <a:endParaRPr lang="en-US" sz="24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9816647"/>
              </p:ext>
            </p:extLst>
          </p:nvPr>
        </p:nvGraphicFramePr>
        <p:xfrm>
          <a:off x="5749159" y="4268758"/>
          <a:ext cx="5578365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230"/>
                <a:gridCol w="4856135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1900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Venkat</a:t>
                      </a:r>
                      <a:r>
                        <a:rPr lang="en-US" sz="24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</a:t>
                      </a:r>
                      <a:r>
                        <a:rPr lang="en-US" sz="2400" b="1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12 Angry Men   3.0</a:t>
                      </a:r>
                      <a:endParaRPr lang="en-US" sz="24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2028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Venkat</a:t>
                      </a:r>
                      <a:r>
                        <a:rPr lang="en-US" sz="24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Pulp Fiction</a:t>
                      </a:r>
                      <a:r>
                        <a:rPr lang="en-US" sz="2400" b="1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</a:t>
                      </a:r>
                      <a:r>
                        <a:rPr lang="en-US" sz="24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 4.0</a:t>
                      </a:r>
                      <a:endParaRPr lang="en-US" sz="24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82314867"/>
              </p:ext>
            </p:extLst>
          </p:nvPr>
        </p:nvGraphicFramePr>
        <p:xfrm>
          <a:off x="5749158" y="5294385"/>
          <a:ext cx="5578365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2230"/>
                <a:gridCol w="4856135"/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2400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Xin    </a:t>
                      </a:r>
                      <a:r>
                        <a:rPr lang="en-US" sz="2400" b="1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Blade Runner   3.0</a:t>
                      </a:r>
                      <a:endParaRPr lang="en-US" sz="24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2528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Xin    Se7en          4.0</a:t>
                      </a:r>
                      <a:endParaRPr lang="en-US" sz="24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02870417"/>
              </p:ext>
            </p:extLst>
          </p:nvPr>
        </p:nvGraphicFramePr>
        <p:xfrm>
          <a:off x="1611789" y="3604062"/>
          <a:ext cx="1635551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5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3.0  1600</a:t>
                      </a:r>
                      <a:endParaRPr lang="en-US" sz="20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B45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3.0  1900</a:t>
                      </a:r>
                      <a:endParaRPr lang="en-US" sz="20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B45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56129527"/>
              </p:ext>
            </p:extLst>
          </p:nvPr>
        </p:nvGraphicFramePr>
        <p:xfrm>
          <a:off x="3837709" y="3604062"/>
          <a:ext cx="1635551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5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3.0  2400</a:t>
                      </a:r>
                      <a:endParaRPr lang="en-US" sz="20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B45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3.5  1728</a:t>
                      </a:r>
                      <a:endParaRPr lang="en-US" sz="20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B45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4558715"/>
              </p:ext>
            </p:extLst>
          </p:nvPr>
        </p:nvGraphicFramePr>
        <p:xfrm>
          <a:off x="1611789" y="4731946"/>
          <a:ext cx="1635551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55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4.0  2028</a:t>
                      </a:r>
                      <a:endParaRPr lang="en-US" sz="20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B45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4.0  2528</a:t>
                      </a:r>
                      <a:endParaRPr lang="en-US" sz="20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B459"/>
                    </a:solidFill>
                  </a:tcPr>
                </a:tc>
              </a:tr>
            </a:tbl>
          </a:graphicData>
        </a:graphic>
      </p:graphicFrame>
      <p:sp>
        <p:nvSpPr>
          <p:cNvPr id="3" name="Freeform 2"/>
          <p:cNvSpPr/>
          <p:nvPr/>
        </p:nvSpPr>
        <p:spPr>
          <a:xfrm>
            <a:off x="893378" y="3710152"/>
            <a:ext cx="718411" cy="1051034"/>
          </a:xfrm>
          <a:custGeom>
            <a:avLst/>
            <a:gdLst>
              <a:gd name="connsiteX0" fmla="*/ 0 w 1030014"/>
              <a:gd name="connsiteY0" fmla="*/ 1030290 h 1030290"/>
              <a:gd name="connsiteX1" fmla="*/ 441435 w 1030014"/>
              <a:gd name="connsiteY1" fmla="*/ 157932 h 1030290"/>
              <a:gd name="connsiteX2" fmla="*/ 1030014 w 1030014"/>
              <a:gd name="connsiteY2" fmla="*/ 276 h 103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0014" h="1030290">
                <a:moveTo>
                  <a:pt x="0" y="1030290"/>
                </a:moveTo>
                <a:cubicBezTo>
                  <a:pt x="134883" y="679945"/>
                  <a:pt x="269766" y="329601"/>
                  <a:pt x="441435" y="157932"/>
                </a:cubicBezTo>
                <a:cubicBezTo>
                  <a:pt x="613104" y="-13737"/>
                  <a:pt x="1030014" y="276"/>
                  <a:pt x="1030014" y="276"/>
                </a:cubicBezTo>
              </a:path>
            </a:pathLst>
          </a:custGeom>
          <a:noFill/>
          <a:ln w="31750">
            <a:solidFill>
              <a:schemeClr val="tx1"/>
            </a:solidFill>
            <a:headEnd type="oval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893378" y="4890656"/>
            <a:ext cx="718411" cy="403730"/>
          </a:xfrm>
          <a:custGeom>
            <a:avLst/>
            <a:gdLst>
              <a:gd name="connsiteX0" fmla="*/ 0 w 1030014"/>
              <a:gd name="connsiteY0" fmla="*/ 1030290 h 1030290"/>
              <a:gd name="connsiteX1" fmla="*/ 441435 w 1030014"/>
              <a:gd name="connsiteY1" fmla="*/ 157932 h 1030290"/>
              <a:gd name="connsiteX2" fmla="*/ 1030014 w 1030014"/>
              <a:gd name="connsiteY2" fmla="*/ 276 h 1030290"/>
              <a:gd name="connsiteX0" fmla="*/ 0 w 988451"/>
              <a:gd name="connsiteY0" fmla="*/ 874833 h 874833"/>
              <a:gd name="connsiteX1" fmla="*/ 441435 w 988451"/>
              <a:gd name="connsiteY1" fmla="*/ 2475 h 874833"/>
              <a:gd name="connsiteX2" fmla="*/ 988451 w 988451"/>
              <a:gd name="connsiteY2" fmla="*/ 592965 h 874833"/>
              <a:gd name="connsiteX0" fmla="*/ 0 w 988451"/>
              <a:gd name="connsiteY0" fmla="*/ 344862 h 344862"/>
              <a:gd name="connsiteX1" fmla="*/ 455290 w 988451"/>
              <a:gd name="connsiteY1" fmla="*/ 12831 h 344862"/>
              <a:gd name="connsiteX2" fmla="*/ 988451 w 988451"/>
              <a:gd name="connsiteY2" fmla="*/ 62994 h 344862"/>
              <a:gd name="connsiteX0" fmla="*/ 0 w 974596"/>
              <a:gd name="connsiteY0" fmla="*/ 359595 h 359595"/>
              <a:gd name="connsiteX1" fmla="*/ 441435 w 974596"/>
              <a:gd name="connsiteY1" fmla="*/ 13709 h 359595"/>
              <a:gd name="connsiteX2" fmla="*/ 974596 w 974596"/>
              <a:gd name="connsiteY2" fmla="*/ 63872 h 359595"/>
              <a:gd name="connsiteX0" fmla="*/ 0 w 974596"/>
              <a:gd name="connsiteY0" fmla="*/ 359595 h 359595"/>
              <a:gd name="connsiteX1" fmla="*/ 441435 w 974596"/>
              <a:gd name="connsiteY1" fmla="*/ 13709 h 359595"/>
              <a:gd name="connsiteX2" fmla="*/ 974596 w 974596"/>
              <a:gd name="connsiteY2" fmla="*/ 63872 h 359595"/>
              <a:gd name="connsiteX0" fmla="*/ 0 w 974596"/>
              <a:gd name="connsiteY0" fmla="*/ 304868 h 304868"/>
              <a:gd name="connsiteX1" fmla="*/ 455289 w 974596"/>
              <a:gd name="connsiteY1" fmla="*/ 28254 h 304868"/>
              <a:gd name="connsiteX2" fmla="*/ 974596 w 974596"/>
              <a:gd name="connsiteY2" fmla="*/ 9145 h 304868"/>
              <a:gd name="connsiteX0" fmla="*/ 0 w 974596"/>
              <a:gd name="connsiteY0" fmla="*/ 323739 h 323739"/>
              <a:gd name="connsiteX1" fmla="*/ 455289 w 974596"/>
              <a:gd name="connsiteY1" fmla="*/ 47125 h 323739"/>
              <a:gd name="connsiteX2" fmla="*/ 974596 w 974596"/>
              <a:gd name="connsiteY2" fmla="*/ 307 h 323739"/>
              <a:gd name="connsiteX0" fmla="*/ 0 w 988451"/>
              <a:gd name="connsiteY0" fmla="*/ 295744 h 295744"/>
              <a:gd name="connsiteX1" fmla="*/ 469144 w 988451"/>
              <a:gd name="connsiteY1" fmla="*/ 46839 h 295744"/>
              <a:gd name="connsiteX2" fmla="*/ 988451 w 988451"/>
              <a:gd name="connsiteY2" fmla="*/ 21 h 29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451" h="295744">
                <a:moveTo>
                  <a:pt x="0" y="295744"/>
                </a:moveTo>
                <a:cubicBezTo>
                  <a:pt x="245719" y="111653"/>
                  <a:pt x="304402" y="96126"/>
                  <a:pt x="469144" y="46839"/>
                </a:cubicBezTo>
                <a:cubicBezTo>
                  <a:pt x="633886" y="-2448"/>
                  <a:pt x="988451" y="21"/>
                  <a:pt x="988451" y="21"/>
                </a:cubicBezTo>
              </a:path>
            </a:pathLst>
          </a:custGeom>
          <a:noFill/>
          <a:ln w="31750">
            <a:solidFill>
              <a:schemeClr val="tx1"/>
            </a:solidFill>
            <a:headEnd type="oval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247340" y="3710152"/>
            <a:ext cx="590369" cy="530449"/>
          </a:xfrm>
          <a:custGeom>
            <a:avLst/>
            <a:gdLst>
              <a:gd name="connsiteX0" fmla="*/ 0 w 831273"/>
              <a:gd name="connsiteY0" fmla="*/ 610913 h 661573"/>
              <a:gd name="connsiteX1" fmla="*/ 346364 w 831273"/>
              <a:gd name="connsiteY1" fmla="*/ 610913 h 661573"/>
              <a:gd name="connsiteX2" fmla="*/ 498764 w 831273"/>
              <a:gd name="connsiteY2" fmla="*/ 84440 h 661573"/>
              <a:gd name="connsiteX3" fmla="*/ 831273 w 831273"/>
              <a:gd name="connsiteY3" fmla="*/ 1313 h 661573"/>
              <a:gd name="connsiteX4" fmla="*/ 831273 w 831273"/>
              <a:gd name="connsiteY4" fmla="*/ 1313 h 661573"/>
              <a:gd name="connsiteX0" fmla="*/ 0 w 825731"/>
              <a:gd name="connsiteY0" fmla="*/ 641747 h 677725"/>
              <a:gd name="connsiteX1" fmla="*/ 340822 w 825731"/>
              <a:gd name="connsiteY1" fmla="*/ 610913 h 677725"/>
              <a:gd name="connsiteX2" fmla="*/ 493222 w 825731"/>
              <a:gd name="connsiteY2" fmla="*/ 84440 h 677725"/>
              <a:gd name="connsiteX3" fmla="*/ 825731 w 825731"/>
              <a:gd name="connsiteY3" fmla="*/ 1313 h 677725"/>
              <a:gd name="connsiteX4" fmla="*/ 825731 w 825731"/>
              <a:gd name="connsiteY4" fmla="*/ 1313 h 677725"/>
              <a:gd name="connsiteX0" fmla="*/ 0 w 825731"/>
              <a:gd name="connsiteY0" fmla="*/ 641747 h 667666"/>
              <a:gd name="connsiteX1" fmla="*/ 340822 w 825731"/>
              <a:gd name="connsiteY1" fmla="*/ 610913 h 667666"/>
              <a:gd name="connsiteX2" fmla="*/ 493222 w 825731"/>
              <a:gd name="connsiteY2" fmla="*/ 84440 h 667666"/>
              <a:gd name="connsiteX3" fmla="*/ 825731 w 825731"/>
              <a:gd name="connsiteY3" fmla="*/ 1313 h 667666"/>
              <a:gd name="connsiteX4" fmla="*/ 825731 w 825731"/>
              <a:gd name="connsiteY4" fmla="*/ 1313 h 667666"/>
              <a:gd name="connsiteX0" fmla="*/ 0 w 825731"/>
              <a:gd name="connsiteY0" fmla="*/ 640529 h 645164"/>
              <a:gd name="connsiteX1" fmla="*/ 368531 w 825731"/>
              <a:gd name="connsiteY1" fmla="*/ 536462 h 645164"/>
              <a:gd name="connsiteX2" fmla="*/ 493222 w 825731"/>
              <a:gd name="connsiteY2" fmla="*/ 83222 h 645164"/>
              <a:gd name="connsiteX3" fmla="*/ 825731 w 825731"/>
              <a:gd name="connsiteY3" fmla="*/ 95 h 645164"/>
              <a:gd name="connsiteX4" fmla="*/ 825731 w 825731"/>
              <a:gd name="connsiteY4" fmla="*/ 95 h 6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731" h="645164">
                <a:moveTo>
                  <a:pt x="0" y="640529"/>
                </a:moveTo>
                <a:cubicBezTo>
                  <a:pt x="142702" y="657421"/>
                  <a:pt x="286327" y="629347"/>
                  <a:pt x="368531" y="536462"/>
                </a:cubicBezTo>
                <a:cubicBezTo>
                  <a:pt x="450735" y="443578"/>
                  <a:pt x="417022" y="172616"/>
                  <a:pt x="493222" y="83222"/>
                </a:cubicBezTo>
                <a:cubicBezTo>
                  <a:pt x="569422" y="-6172"/>
                  <a:pt x="825731" y="95"/>
                  <a:pt x="825731" y="95"/>
                </a:cubicBezTo>
                <a:lnTo>
                  <a:pt x="825731" y="95"/>
                </a:lnTo>
              </a:path>
            </a:pathLst>
          </a:custGeom>
          <a:noFill/>
          <a:ln w="31750">
            <a:solidFill>
              <a:schemeClr val="tx1"/>
            </a:solidFill>
            <a:headEnd type="oval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016321" y="4584561"/>
            <a:ext cx="1269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A </a:t>
            </a:r>
            <a:r>
              <a:rPr lang="en-US" sz="2400" i="1" dirty="0" smtClean="0">
                <a:latin typeface="Linux Libertine" charset="0"/>
                <a:ea typeface="Linux Libertine" charset="0"/>
                <a:cs typeface="Linux Libertine" charset="0"/>
              </a:rPr>
              <a:t>bucket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7620320" y="1654439"/>
            <a:ext cx="2712249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 smtClean="0">
                <a:latin typeface="Calibri" pitchFamily="34" charset="0"/>
              </a:rPr>
              <a:t>Simulate   Answering: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dirty="0">
                <a:latin typeface="Consolas" pitchFamily="49" charset="0"/>
                <a:ea typeface="Courier New" charset="0"/>
                <a:cs typeface="Courier New" charset="0"/>
              </a:rPr>
              <a:t>SELECT * FROM </a:t>
            </a:r>
            <a:r>
              <a:rPr lang="en-US" sz="1600" dirty="0" smtClean="0">
                <a:latin typeface="Consolas" pitchFamily="49" charset="0"/>
                <a:ea typeface="Courier New" charset="0"/>
                <a:cs typeface="Courier New" charset="0"/>
              </a:rPr>
              <a:t>Rating</a:t>
            </a:r>
            <a:endParaRPr lang="en-US" sz="1600" dirty="0">
              <a:latin typeface="Consolas" pitchFamily="49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nsolas" pitchFamily="49" charset="0"/>
                <a:ea typeface="Courier New" charset="0"/>
                <a:cs typeface="Courier New" charset="0"/>
              </a:rPr>
              <a:t>WHERE </a:t>
            </a:r>
            <a:r>
              <a:rPr lang="en-US" sz="1600" dirty="0" smtClean="0">
                <a:latin typeface="Consolas" pitchFamily="49" charset="0"/>
                <a:ea typeface="Courier New" charset="0"/>
                <a:cs typeface="Courier New" charset="0"/>
              </a:rPr>
              <a:t>Stars = 3.0;</a:t>
            </a:r>
            <a:endParaRPr lang="en-US" sz="1600" dirty="0">
              <a:latin typeface="Consolas" pitchFamily="49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442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dirty="0" smtClean="0"/>
                  <a:t>Hash index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charset="0"/>
                      </a:rPr>
                      <m:t>𝑘</m:t>
                    </m:r>
                    <m:r>
                      <a:rPr lang="en-US" sz="2400" i="1" dirty="0" smtClean="0">
                        <a:latin typeface="Cambria Math" charset="0"/>
                      </a:rPr>
                      <m:t>=</m:t>
                    </m:r>
                    <m:r>
                      <a:rPr lang="en-US" sz="2400" i="1" dirty="0" smtClean="0">
                        <a:latin typeface="Cambria Math" charset="0"/>
                      </a:rPr>
                      <m:t>𝐻</m:t>
                    </m:r>
                    <m:r>
                      <a:rPr lang="en-US" sz="2400" i="1" dirty="0" smtClean="0">
                        <a:latin typeface="Cambria Math" charset="0"/>
                      </a:rPr>
                      <m:t>(</m:t>
                    </m:r>
                    <m:r>
                      <a:rPr lang="en-US" sz="2400" i="1" dirty="0" smtClean="0">
                        <a:latin typeface="Cambria Math" charset="0"/>
                      </a:rPr>
                      <m:t>𝑡</m:t>
                    </m:r>
                    <m:r>
                      <a:rPr lang="en-US" sz="2400" i="1" dirty="0" smtClean="0">
                        <a:latin typeface="Cambria Math" charset="0"/>
                      </a:rPr>
                      <m:t>)=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 dirty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charset="0"/>
                          </a:rPr>
                          <m:t>𝑡</m:t>
                        </m:r>
                        <m:r>
                          <a:rPr lang="en-US" sz="2400" i="1" dirty="0">
                            <a:latin typeface="Cambria Math" charset="0"/>
                          </a:rPr>
                          <m:t>.</m:t>
                        </m:r>
                        <m:r>
                          <m:rPr>
                            <m:nor/>
                          </m:rPr>
                          <a:rPr lang="en-US" sz="2400" dirty="0" err="1">
                            <a:latin typeface="Cambria Math" charset="0"/>
                          </a:rPr>
                          <m:t>Stars</m:t>
                        </m:r>
                      </m:e>
                    </m:d>
                  </m:oMath>
                </a14:m>
                <a:endParaRPr lang="en-US" sz="2400" dirty="0" smtClean="0"/>
              </a:p>
            </p:txBody>
          </p:sp>
        </mc:Choice>
        <mc:Fallback>
          <p:sp>
            <p:nvSpPr>
              <p:cNvPr id="1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700" t="-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Example (Cont.)</a:t>
            </a:r>
            <a:endParaRPr lang="en-US" sz="4800" dirty="0">
              <a:latin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97205958"/>
              </p:ext>
            </p:extLst>
          </p:nvPr>
        </p:nvGraphicFramePr>
        <p:xfrm>
          <a:off x="592618" y="3373027"/>
          <a:ext cx="800833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258"/>
                <a:gridCol w="602575"/>
              </a:tblGrid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B79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B79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B79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B79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B79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B792"/>
                    </a:solidFill>
                  </a:tcPr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691636" y="2056414"/>
            <a:ext cx="4059040" cy="52322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800" dirty="0" smtClean="0">
                <a:latin typeface="Calibri" pitchFamily="34" charset="0"/>
              </a:rPr>
              <a:t>Rating(User, Movie, Stars)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18434" y="2880246"/>
            <a:ext cx="23551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Calibri" pitchFamily="34" charset="0"/>
                <a:ea typeface="Linux Libertine" charset="0"/>
                <a:cs typeface="Linux Libertine" charset="0"/>
              </a:rPr>
              <a:t>Data/index file</a:t>
            </a:r>
            <a:endParaRPr lang="en-US" sz="28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61998582"/>
              </p:ext>
            </p:extLst>
          </p:nvPr>
        </p:nvGraphicFramePr>
        <p:xfrm>
          <a:off x="2358024" y="3815601"/>
          <a:ext cx="4105839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583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Joe</a:t>
                      </a:r>
                      <a:r>
                        <a:rPr lang="en-US" sz="2000" b="1" baseline="0" dirty="0" smtClean="0">
                          <a:latin typeface="Courier New" charset="0"/>
                          <a:ea typeface="Courier New" charset="0"/>
                          <a:cs typeface="Courier New" charset="0"/>
                        </a:rPr>
                        <a:t>    Blade Runner   3.0</a:t>
                      </a:r>
                      <a:endParaRPr lang="en-US" sz="2000" b="1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B79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Venkat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 12 Angry Men   3.0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B79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70066746"/>
              </p:ext>
            </p:extLst>
          </p:nvPr>
        </p:nvGraphicFramePr>
        <p:xfrm>
          <a:off x="7428435" y="3815601"/>
          <a:ext cx="4105840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584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Xin    Blade Runner   3.0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B79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Joe    Pulp Fiction   3.5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B79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4762008"/>
              </p:ext>
            </p:extLst>
          </p:nvPr>
        </p:nvGraphicFramePr>
        <p:xfrm>
          <a:off x="2358023" y="4891082"/>
          <a:ext cx="4105840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5840"/>
              </a:tblGrid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err="1" smtClean="0">
                          <a:solidFill>
                            <a:schemeClr val="tx1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Venkat</a:t>
                      </a:r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 Pulp Fiction   4.0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B79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b="1" kern="1200" dirty="0" smtClean="0">
                          <a:solidFill>
                            <a:schemeClr val="tx1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Xin    Se7en          4.0</a:t>
                      </a:r>
                      <a:endParaRPr lang="en-US" sz="2000" b="1" kern="1200" dirty="0">
                        <a:solidFill>
                          <a:schemeClr val="tx1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4B792"/>
                    </a:solidFill>
                  </a:tcPr>
                </a:tc>
              </a:tr>
            </a:tbl>
          </a:graphicData>
        </a:graphic>
      </p:graphicFrame>
      <p:sp>
        <p:nvSpPr>
          <p:cNvPr id="3" name="Freeform 2"/>
          <p:cNvSpPr/>
          <p:nvPr/>
        </p:nvSpPr>
        <p:spPr>
          <a:xfrm>
            <a:off x="1075619" y="3899338"/>
            <a:ext cx="1282405" cy="1121214"/>
          </a:xfrm>
          <a:custGeom>
            <a:avLst/>
            <a:gdLst>
              <a:gd name="connsiteX0" fmla="*/ 0 w 1030014"/>
              <a:gd name="connsiteY0" fmla="*/ 1030290 h 1030290"/>
              <a:gd name="connsiteX1" fmla="*/ 441435 w 1030014"/>
              <a:gd name="connsiteY1" fmla="*/ 157932 h 1030290"/>
              <a:gd name="connsiteX2" fmla="*/ 1030014 w 1030014"/>
              <a:gd name="connsiteY2" fmla="*/ 276 h 1030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0014" h="1030290">
                <a:moveTo>
                  <a:pt x="0" y="1030290"/>
                </a:moveTo>
                <a:cubicBezTo>
                  <a:pt x="134883" y="679945"/>
                  <a:pt x="269766" y="329601"/>
                  <a:pt x="441435" y="157932"/>
                </a:cubicBezTo>
                <a:cubicBezTo>
                  <a:pt x="613104" y="-13737"/>
                  <a:pt x="1030014" y="276"/>
                  <a:pt x="1030014" y="276"/>
                </a:cubicBezTo>
              </a:path>
            </a:pathLst>
          </a:custGeom>
          <a:noFill/>
          <a:ln w="31750">
            <a:solidFill>
              <a:schemeClr val="tx1"/>
            </a:solidFill>
            <a:headEnd type="oval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1075619" y="5020552"/>
            <a:ext cx="1282405" cy="403730"/>
          </a:xfrm>
          <a:custGeom>
            <a:avLst/>
            <a:gdLst>
              <a:gd name="connsiteX0" fmla="*/ 0 w 1030014"/>
              <a:gd name="connsiteY0" fmla="*/ 1030290 h 1030290"/>
              <a:gd name="connsiteX1" fmla="*/ 441435 w 1030014"/>
              <a:gd name="connsiteY1" fmla="*/ 157932 h 1030290"/>
              <a:gd name="connsiteX2" fmla="*/ 1030014 w 1030014"/>
              <a:gd name="connsiteY2" fmla="*/ 276 h 1030290"/>
              <a:gd name="connsiteX0" fmla="*/ 0 w 988451"/>
              <a:gd name="connsiteY0" fmla="*/ 874833 h 874833"/>
              <a:gd name="connsiteX1" fmla="*/ 441435 w 988451"/>
              <a:gd name="connsiteY1" fmla="*/ 2475 h 874833"/>
              <a:gd name="connsiteX2" fmla="*/ 988451 w 988451"/>
              <a:gd name="connsiteY2" fmla="*/ 592965 h 874833"/>
              <a:gd name="connsiteX0" fmla="*/ 0 w 988451"/>
              <a:gd name="connsiteY0" fmla="*/ 344862 h 344862"/>
              <a:gd name="connsiteX1" fmla="*/ 455290 w 988451"/>
              <a:gd name="connsiteY1" fmla="*/ 12831 h 344862"/>
              <a:gd name="connsiteX2" fmla="*/ 988451 w 988451"/>
              <a:gd name="connsiteY2" fmla="*/ 62994 h 344862"/>
              <a:gd name="connsiteX0" fmla="*/ 0 w 974596"/>
              <a:gd name="connsiteY0" fmla="*/ 359595 h 359595"/>
              <a:gd name="connsiteX1" fmla="*/ 441435 w 974596"/>
              <a:gd name="connsiteY1" fmla="*/ 13709 h 359595"/>
              <a:gd name="connsiteX2" fmla="*/ 974596 w 974596"/>
              <a:gd name="connsiteY2" fmla="*/ 63872 h 359595"/>
              <a:gd name="connsiteX0" fmla="*/ 0 w 974596"/>
              <a:gd name="connsiteY0" fmla="*/ 359595 h 359595"/>
              <a:gd name="connsiteX1" fmla="*/ 441435 w 974596"/>
              <a:gd name="connsiteY1" fmla="*/ 13709 h 359595"/>
              <a:gd name="connsiteX2" fmla="*/ 974596 w 974596"/>
              <a:gd name="connsiteY2" fmla="*/ 63872 h 359595"/>
              <a:gd name="connsiteX0" fmla="*/ 0 w 974596"/>
              <a:gd name="connsiteY0" fmla="*/ 304868 h 304868"/>
              <a:gd name="connsiteX1" fmla="*/ 455289 w 974596"/>
              <a:gd name="connsiteY1" fmla="*/ 28254 h 304868"/>
              <a:gd name="connsiteX2" fmla="*/ 974596 w 974596"/>
              <a:gd name="connsiteY2" fmla="*/ 9145 h 304868"/>
              <a:gd name="connsiteX0" fmla="*/ 0 w 974596"/>
              <a:gd name="connsiteY0" fmla="*/ 323739 h 323739"/>
              <a:gd name="connsiteX1" fmla="*/ 455289 w 974596"/>
              <a:gd name="connsiteY1" fmla="*/ 47125 h 323739"/>
              <a:gd name="connsiteX2" fmla="*/ 974596 w 974596"/>
              <a:gd name="connsiteY2" fmla="*/ 307 h 323739"/>
              <a:gd name="connsiteX0" fmla="*/ 0 w 988451"/>
              <a:gd name="connsiteY0" fmla="*/ 295744 h 295744"/>
              <a:gd name="connsiteX1" fmla="*/ 469144 w 988451"/>
              <a:gd name="connsiteY1" fmla="*/ 46839 h 295744"/>
              <a:gd name="connsiteX2" fmla="*/ 988451 w 988451"/>
              <a:gd name="connsiteY2" fmla="*/ 21 h 29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8451" h="295744">
                <a:moveTo>
                  <a:pt x="0" y="295744"/>
                </a:moveTo>
                <a:cubicBezTo>
                  <a:pt x="245719" y="111653"/>
                  <a:pt x="304402" y="96126"/>
                  <a:pt x="469144" y="46839"/>
                </a:cubicBezTo>
                <a:cubicBezTo>
                  <a:pt x="633886" y="-2448"/>
                  <a:pt x="988451" y="21"/>
                  <a:pt x="988451" y="21"/>
                </a:cubicBezTo>
              </a:path>
            </a:pathLst>
          </a:custGeom>
          <a:noFill/>
          <a:ln w="31750">
            <a:solidFill>
              <a:schemeClr val="tx1"/>
            </a:solidFill>
            <a:headEnd type="oval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6463863" y="3899338"/>
            <a:ext cx="964572" cy="531855"/>
          </a:xfrm>
          <a:custGeom>
            <a:avLst/>
            <a:gdLst>
              <a:gd name="connsiteX0" fmla="*/ 0 w 831273"/>
              <a:gd name="connsiteY0" fmla="*/ 610913 h 661573"/>
              <a:gd name="connsiteX1" fmla="*/ 346364 w 831273"/>
              <a:gd name="connsiteY1" fmla="*/ 610913 h 661573"/>
              <a:gd name="connsiteX2" fmla="*/ 498764 w 831273"/>
              <a:gd name="connsiteY2" fmla="*/ 84440 h 661573"/>
              <a:gd name="connsiteX3" fmla="*/ 831273 w 831273"/>
              <a:gd name="connsiteY3" fmla="*/ 1313 h 661573"/>
              <a:gd name="connsiteX4" fmla="*/ 831273 w 831273"/>
              <a:gd name="connsiteY4" fmla="*/ 1313 h 661573"/>
              <a:gd name="connsiteX0" fmla="*/ 0 w 825731"/>
              <a:gd name="connsiteY0" fmla="*/ 641747 h 677725"/>
              <a:gd name="connsiteX1" fmla="*/ 340822 w 825731"/>
              <a:gd name="connsiteY1" fmla="*/ 610913 h 677725"/>
              <a:gd name="connsiteX2" fmla="*/ 493222 w 825731"/>
              <a:gd name="connsiteY2" fmla="*/ 84440 h 677725"/>
              <a:gd name="connsiteX3" fmla="*/ 825731 w 825731"/>
              <a:gd name="connsiteY3" fmla="*/ 1313 h 677725"/>
              <a:gd name="connsiteX4" fmla="*/ 825731 w 825731"/>
              <a:gd name="connsiteY4" fmla="*/ 1313 h 677725"/>
              <a:gd name="connsiteX0" fmla="*/ 0 w 825731"/>
              <a:gd name="connsiteY0" fmla="*/ 641747 h 667666"/>
              <a:gd name="connsiteX1" fmla="*/ 340822 w 825731"/>
              <a:gd name="connsiteY1" fmla="*/ 610913 h 667666"/>
              <a:gd name="connsiteX2" fmla="*/ 493222 w 825731"/>
              <a:gd name="connsiteY2" fmla="*/ 84440 h 667666"/>
              <a:gd name="connsiteX3" fmla="*/ 825731 w 825731"/>
              <a:gd name="connsiteY3" fmla="*/ 1313 h 667666"/>
              <a:gd name="connsiteX4" fmla="*/ 825731 w 825731"/>
              <a:gd name="connsiteY4" fmla="*/ 1313 h 667666"/>
              <a:gd name="connsiteX0" fmla="*/ 0 w 825731"/>
              <a:gd name="connsiteY0" fmla="*/ 640529 h 645164"/>
              <a:gd name="connsiteX1" fmla="*/ 368531 w 825731"/>
              <a:gd name="connsiteY1" fmla="*/ 536462 h 645164"/>
              <a:gd name="connsiteX2" fmla="*/ 493222 w 825731"/>
              <a:gd name="connsiteY2" fmla="*/ 83222 h 645164"/>
              <a:gd name="connsiteX3" fmla="*/ 825731 w 825731"/>
              <a:gd name="connsiteY3" fmla="*/ 95 h 645164"/>
              <a:gd name="connsiteX4" fmla="*/ 825731 w 825731"/>
              <a:gd name="connsiteY4" fmla="*/ 95 h 645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5731" h="645164">
                <a:moveTo>
                  <a:pt x="0" y="640529"/>
                </a:moveTo>
                <a:cubicBezTo>
                  <a:pt x="142702" y="657421"/>
                  <a:pt x="286327" y="629347"/>
                  <a:pt x="368531" y="536462"/>
                </a:cubicBezTo>
                <a:cubicBezTo>
                  <a:pt x="450735" y="443578"/>
                  <a:pt x="417022" y="172616"/>
                  <a:pt x="493222" y="83222"/>
                </a:cubicBezTo>
                <a:cubicBezTo>
                  <a:pt x="569422" y="-6172"/>
                  <a:pt x="825731" y="95"/>
                  <a:pt x="825731" y="95"/>
                </a:cubicBezTo>
                <a:lnTo>
                  <a:pt x="825731" y="95"/>
                </a:lnTo>
              </a:path>
            </a:pathLst>
          </a:custGeom>
          <a:noFill/>
          <a:ln w="31750">
            <a:solidFill>
              <a:schemeClr val="tx1"/>
            </a:solidFill>
            <a:headEnd type="oval" w="med" len="me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7724523" y="2056414"/>
            <a:ext cx="2712249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 smtClean="0">
                <a:latin typeface="Calibri" pitchFamily="34" charset="0"/>
              </a:rPr>
              <a:t>Simulate  Answering:</a:t>
            </a:r>
            <a:endParaRPr lang="en-US" sz="1600" dirty="0">
              <a:latin typeface="Calibri" pitchFamily="34" charset="0"/>
            </a:endParaRPr>
          </a:p>
          <a:p>
            <a:r>
              <a:rPr lang="en-US" sz="1600" dirty="0">
                <a:latin typeface="Consolas" pitchFamily="49" charset="0"/>
                <a:ea typeface="Courier New" charset="0"/>
                <a:cs typeface="Courier New" charset="0"/>
              </a:rPr>
              <a:t>SELECT * FROM </a:t>
            </a:r>
            <a:r>
              <a:rPr lang="en-US" sz="1600" dirty="0" smtClean="0">
                <a:latin typeface="Consolas" pitchFamily="49" charset="0"/>
                <a:ea typeface="Courier New" charset="0"/>
                <a:cs typeface="Courier New" charset="0"/>
              </a:rPr>
              <a:t>Rating</a:t>
            </a:r>
            <a:endParaRPr lang="en-US" sz="1600" dirty="0">
              <a:latin typeface="Consolas" pitchFamily="49" charset="0"/>
              <a:ea typeface="Courier New" charset="0"/>
              <a:cs typeface="Courier New" charset="0"/>
            </a:endParaRPr>
          </a:p>
          <a:p>
            <a:r>
              <a:rPr lang="en-US" sz="1600" dirty="0">
                <a:latin typeface="Consolas" pitchFamily="49" charset="0"/>
                <a:ea typeface="Courier New" charset="0"/>
                <a:cs typeface="Courier New" charset="0"/>
              </a:rPr>
              <a:t>WHERE </a:t>
            </a:r>
            <a:r>
              <a:rPr lang="en-US" sz="1600" dirty="0" smtClean="0">
                <a:latin typeface="Consolas" pitchFamily="49" charset="0"/>
                <a:ea typeface="Courier New" charset="0"/>
                <a:cs typeface="Courier New" charset="0"/>
              </a:rPr>
              <a:t>Stars = 3.0;</a:t>
            </a:r>
            <a:endParaRPr lang="en-US" sz="1600" dirty="0">
              <a:latin typeface="Consolas" pitchFamily="49" charset="0"/>
              <a:ea typeface="Courier New" charset="0"/>
              <a:cs typeface="Courier New" charset="0"/>
            </a:endParaRPr>
          </a:p>
        </p:txBody>
      </p:sp>
      <p:pic>
        <p:nvPicPr>
          <p:cNvPr id="21" name="Content Placeholder 569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047025" y="1651771"/>
            <a:ext cx="411297" cy="30847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48299" y="1852158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0286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5425384" cy="514561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sz="4000" dirty="0" smtClean="0">
                <a:latin typeface="Calibri" pitchFamily="34" charset="0"/>
              </a:rPr>
              <a:t>Height-balanced (dynamic) tree structure</a:t>
            </a:r>
          </a:p>
          <a:p>
            <a:pPr>
              <a:lnSpc>
                <a:spcPct val="110000"/>
              </a:lnSpc>
            </a:pPr>
            <a:r>
              <a:rPr lang="en-US" sz="4000" dirty="0">
                <a:latin typeface="Calibri" pitchFamily="34" charset="0"/>
              </a:rPr>
              <a:t>Insert/delete at </a:t>
            </a:r>
            <a:r>
              <a:rPr lang="en-US" sz="4000" i="1" dirty="0" err="1">
                <a:latin typeface="Calibri" pitchFamily="34" charset="0"/>
              </a:rPr>
              <a:t>log</a:t>
            </a:r>
            <a:r>
              <a:rPr lang="en-US" sz="4000" i="1" baseline="-25000" dirty="0" err="1">
                <a:latin typeface="Calibri" pitchFamily="34" charset="0"/>
              </a:rPr>
              <a:t>F</a:t>
            </a:r>
            <a:r>
              <a:rPr lang="en-US" sz="4000" i="1" dirty="0">
                <a:latin typeface="Calibri" pitchFamily="34" charset="0"/>
              </a:rPr>
              <a:t> N</a:t>
            </a:r>
            <a:r>
              <a:rPr lang="en-US" sz="4000" dirty="0">
                <a:latin typeface="Calibri" pitchFamily="34" charset="0"/>
              </a:rPr>
              <a:t> </a:t>
            </a:r>
            <a:r>
              <a:rPr lang="en-US" sz="4000" dirty="0" smtClean="0">
                <a:latin typeface="Calibri" pitchFamily="34" charset="0"/>
              </a:rPr>
              <a:t>cost</a:t>
            </a:r>
          </a:p>
          <a:p>
            <a:pPr lvl="1">
              <a:lnSpc>
                <a:spcPct val="110000"/>
              </a:lnSpc>
            </a:pPr>
            <a:r>
              <a:rPr lang="en-US" sz="3600" i="1" dirty="0" smtClean="0">
                <a:latin typeface="Calibri" pitchFamily="34" charset="0"/>
              </a:rPr>
              <a:t>F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>
                <a:latin typeface="Calibri" pitchFamily="34" charset="0"/>
              </a:rPr>
              <a:t>= </a:t>
            </a:r>
            <a:r>
              <a:rPr lang="en-US" sz="3600" dirty="0" smtClean="0">
                <a:latin typeface="Calibri" pitchFamily="34" charset="0"/>
              </a:rPr>
              <a:t>fan-out</a:t>
            </a:r>
            <a:r>
              <a:rPr lang="en-US" sz="3600" dirty="0">
                <a:latin typeface="Calibri" pitchFamily="34" charset="0"/>
              </a:rPr>
              <a:t>, </a:t>
            </a:r>
            <a:r>
              <a:rPr lang="en-US" sz="3600" i="1" dirty="0">
                <a:latin typeface="Calibri" pitchFamily="34" charset="0"/>
              </a:rPr>
              <a:t>N</a:t>
            </a:r>
            <a:r>
              <a:rPr lang="en-US" sz="3600" dirty="0">
                <a:latin typeface="Calibri" pitchFamily="34" charset="0"/>
              </a:rPr>
              <a:t> = </a:t>
            </a:r>
            <a:r>
              <a:rPr lang="en-US" sz="3600" dirty="0" smtClean="0">
                <a:latin typeface="Calibri" pitchFamily="34" charset="0"/>
              </a:rPr>
              <a:t>#leaf pages</a:t>
            </a:r>
          </a:p>
          <a:p>
            <a:pPr>
              <a:lnSpc>
                <a:spcPct val="110000"/>
              </a:lnSpc>
            </a:pPr>
            <a:r>
              <a:rPr lang="en-US" sz="4000" dirty="0" smtClean="0">
                <a:latin typeface="Calibri" pitchFamily="34" charset="0"/>
              </a:rPr>
              <a:t>Each node contains </a:t>
            </a:r>
            <a:r>
              <a:rPr lang="en-US" sz="4000" i="1" dirty="0" smtClean="0">
                <a:latin typeface="Calibri" pitchFamily="34" charset="0"/>
              </a:rPr>
              <a:t>d </a:t>
            </a:r>
            <a:r>
              <a:rPr lang="en-US" sz="4000" dirty="0" smtClean="0">
                <a:latin typeface="Calibri" pitchFamily="34" charset="0"/>
              </a:rPr>
              <a:t>≤ m ≤ 2</a:t>
            </a:r>
            <a:r>
              <a:rPr lang="en-US" sz="4000" i="1" dirty="0" smtClean="0">
                <a:latin typeface="Calibri" pitchFamily="34" charset="0"/>
              </a:rPr>
              <a:t>d</a:t>
            </a:r>
            <a:r>
              <a:rPr lang="en-US" sz="4000" dirty="0" smtClean="0">
                <a:latin typeface="Calibri" pitchFamily="34" charset="0"/>
              </a:rPr>
              <a:t> entries </a:t>
            </a:r>
            <a:r>
              <a:rPr lang="en-US" sz="4000" dirty="0">
                <a:latin typeface="Calibri" pitchFamily="34" charset="0"/>
              </a:rPr>
              <a:t>(except for </a:t>
            </a:r>
            <a:r>
              <a:rPr lang="en-US" sz="4000" dirty="0" smtClean="0">
                <a:latin typeface="Calibri" pitchFamily="34" charset="0"/>
              </a:rPr>
              <a:t>root where 1</a:t>
            </a:r>
            <a:r>
              <a:rPr lang="en-US" sz="4000" i="1" dirty="0">
                <a:latin typeface="Calibri" pitchFamily="34" charset="0"/>
              </a:rPr>
              <a:t> </a:t>
            </a:r>
            <a:r>
              <a:rPr lang="en-US" sz="4000" dirty="0">
                <a:latin typeface="Calibri" pitchFamily="34" charset="0"/>
              </a:rPr>
              <a:t>≤ m ≤ 2</a:t>
            </a:r>
            <a:r>
              <a:rPr lang="en-US" sz="4000" i="1" dirty="0">
                <a:latin typeface="Calibri" pitchFamily="34" charset="0"/>
              </a:rPr>
              <a:t>d</a:t>
            </a:r>
            <a:r>
              <a:rPr lang="en-US" sz="4000" dirty="0" smtClean="0">
                <a:latin typeface="Calibri" pitchFamily="34" charset="0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sz="3600" dirty="0" smtClean="0">
                <a:latin typeface="Calibri" pitchFamily="34" charset="0"/>
              </a:rPr>
              <a:t>i.e. minimum </a:t>
            </a:r>
            <a:r>
              <a:rPr lang="en-US" sz="3600" dirty="0">
                <a:latin typeface="Calibri" pitchFamily="34" charset="0"/>
              </a:rPr>
              <a:t>50% </a:t>
            </a:r>
            <a:r>
              <a:rPr lang="en-US" sz="3600" dirty="0" smtClean="0">
                <a:latin typeface="Calibri" pitchFamily="34" charset="0"/>
              </a:rPr>
              <a:t>occupancy</a:t>
            </a:r>
          </a:p>
          <a:p>
            <a:pPr lvl="1">
              <a:lnSpc>
                <a:spcPct val="110000"/>
              </a:lnSpc>
            </a:pPr>
            <a:r>
              <a:rPr lang="en-US" sz="3600" i="1" dirty="0" smtClean="0">
                <a:latin typeface="Calibri" pitchFamily="34" charset="0"/>
              </a:rPr>
              <a:t>d</a:t>
            </a:r>
            <a:r>
              <a:rPr lang="en-US" sz="3600" dirty="0" smtClean="0">
                <a:latin typeface="Calibri" pitchFamily="34" charset="0"/>
              </a:rPr>
              <a:t> is called the </a:t>
            </a:r>
            <a:r>
              <a:rPr lang="en-US" sz="3600" i="1" dirty="0" smtClean="0">
                <a:latin typeface="Calibri" pitchFamily="34" charset="0"/>
              </a:rPr>
              <a:t>order </a:t>
            </a:r>
            <a:r>
              <a:rPr lang="en-US" sz="3600" dirty="0" smtClean="0">
                <a:latin typeface="Calibri" pitchFamily="34" charset="0"/>
              </a:rPr>
              <a:t>of the tree</a:t>
            </a:r>
          </a:p>
          <a:p>
            <a:pPr>
              <a:lnSpc>
                <a:spcPct val="110000"/>
              </a:lnSpc>
            </a:pPr>
            <a:r>
              <a:rPr lang="en-US" sz="4000" dirty="0" smtClean="0">
                <a:latin typeface="Calibri" pitchFamily="34" charset="0"/>
              </a:rPr>
              <a:t>Supports equality and range searches efficiently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(Ubiquitous) B</a:t>
            </a:r>
            <a:r>
              <a:rPr lang="en-US" sz="4800" baseline="30000" dirty="0" smtClean="0">
                <a:latin typeface="Calibri" pitchFamily="34" charset="0"/>
              </a:rPr>
              <a:t>+</a:t>
            </a:r>
            <a:r>
              <a:rPr lang="en-US" sz="4800" dirty="0" smtClean="0">
                <a:latin typeface="Calibri" pitchFamily="34" charset="0"/>
              </a:rPr>
              <a:t> tree</a:t>
            </a:r>
            <a:endParaRPr lang="en-US" sz="4800" dirty="0">
              <a:latin typeface="Calibri" pitchFamily="34" charset="0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5864356" y="2171085"/>
            <a:ext cx="5888256" cy="2779719"/>
            <a:chOff x="5839881" y="2325707"/>
            <a:chExt cx="5888256" cy="2779719"/>
          </a:xfrm>
        </p:grpSpPr>
        <p:sp>
          <p:nvSpPr>
            <p:cNvPr id="6" name="Rectangle 124"/>
            <p:cNvSpPr>
              <a:spLocks noChangeArrowheads="1"/>
            </p:cNvSpPr>
            <p:nvPr/>
          </p:nvSpPr>
          <p:spPr bwMode="auto">
            <a:xfrm>
              <a:off x="5839881" y="3270772"/>
              <a:ext cx="1593328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en-US" sz="1600" dirty="0" smtClean="0">
                  <a:solidFill>
                    <a:srgbClr val="AA0311"/>
                  </a:solidFill>
                  <a:latin typeface="Calibri" pitchFamily="34" charset="0"/>
                  <a:ea typeface="Linux Libertine" charset="0"/>
                  <a:cs typeface="Linux Libertine" charset="0"/>
                </a:rPr>
                <a:t>Non-leaf nodes</a:t>
              </a:r>
              <a:endParaRPr lang="en-US" altLang="en-US" sz="1600" dirty="0">
                <a:solidFill>
                  <a:srgbClr val="AA0311"/>
                </a:solidFill>
                <a:latin typeface="Calibri" pitchFamily="34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" name="Rectangle 126"/>
            <p:cNvSpPr>
              <a:spLocks noChangeArrowheads="1"/>
            </p:cNvSpPr>
            <p:nvPr/>
          </p:nvSpPr>
          <p:spPr bwMode="auto">
            <a:xfrm>
              <a:off x="5839881" y="4756019"/>
              <a:ext cx="1087877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r>
                <a:rPr lang="en-US" altLang="en-US" sz="1600" dirty="0">
                  <a:solidFill>
                    <a:srgbClr val="AA0311"/>
                  </a:solidFill>
                  <a:latin typeface="Calibri" pitchFamily="34" charset="0"/>
                  <a:ea typeface="Linux Libertine" charset="0"/>
                  <a:cs typeface="Linux Libertine" charset="0"/>
                </a:rPr>
                <a:t>L</a:t>
              </a:r>
              <a:r>
                <a:rPr lang="en-US" altLang="en-US" sz="1600" dirty="0" smtClean="0">
                  <a:solidFill>
                    <a:srgbClr val="AA0311"/>
                  </a:solidFill>
                  <a:latin typeface="Calibri" pitchFamily="34" charset="0"/>
                  <a:ea typeface="Linux Libertine" charset="0"/>
                  <a:cs typeface="Linux Libertine" charset="0"/>
                </a:rPr>
                <a:t>eaf nodes</a:t>
              </a:r>
              <a:endParaRPr lang="en-US" altLang="en-US" sz="1600" dirty="0">
                <a:solidFill>
                  <a:srgbClr val="AA0311"/>
                </a:solidFill>
                <a:latin typeface="Calibri" pitchFamily="34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Rectangle 126"/>
            <p:cNvSpPr>
              <a:spLocks noChangeArrowheads="1"/>
            </p:cNvSpPr>
            <p:nvPr/>
          </p:nvSpPr>
          <p:spPr bwMode="auto">
            <a:xfrm>
              <a:off x="8974048" y="2325707"/>
              <a:ext cx="1087877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altLang="en-US" sz="1600" dirty="0" smtClean="0">
                  <a:solidFill>
                    <a:srgbClr val="AA0311"/>
                  </a:solidFill>
                  <a:latin typeface="Calibri" pitchFamily="34" charset="0"/>
                  <a:ea typeface="Linux Libertine" charset="0"/>
                  <a:cs typeface="Linux Libertine" charset="0"/>
                </a:rPr>
                <a:t>Root node</a:t>
              </a:r>
              <a:endParaRPr lang="en-US" altLang="en-US" sz="1600" dirty="0">
                <a:solidFill>
                  <a:srgbClr val="AA0311"/>
                </a:solidFill>
                <a:latin typeface="Calibri" pitchFamily="34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216775" y="2726705"/>
              <a:ext cx="605247" cy="300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mpd="sng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952736" y="3562038"/>
              <a:ext cx="605247" cy="300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mpd="sng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483983" y="3562976"/>
              <a:ext cx="605247" cy="300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mpd="sng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2" name="Straight Arrow Connector 11"/>
            <p:cNvCxnSpPr>
              <a:endCxn id="10" idx="0"/>
            </p:cNvCxnSpPr>
            <p:nvPr/>
          </p:nvCxnSpPr>
          <p:spPr>
            <a:xfrm flipH="1">
              <a:off x="8255360" y="3036897"/>
              <a:ext cx="1124775" cy="5251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endCxn id="11" idx="0"/>
            </p:cNvCxnSpPr>
            <p:nvPr/>
          </p:nvCxnSpPr>
          <p:spPr>
            <a:xfrm>
              <a:off x="9661831" y="3036897"/>
              <a:ext cx="1124776" cy="5260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883051" y="4331806"/>
              <a:ext cx="5845086" cy="19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6969841" y="4791066"/>
              <a:ext cx="605247" cy="300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mpd="sng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952736" y="4791066"/>
              <a:ext cx="605247" cy="300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mpd="sng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8904500" y="4794691"/>
              <a:ext cx="605247" cy="300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mpd="sng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994615" y="4794440"/>
              <a:ext cx="605247" cy="300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mpd="sng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0965583" y="4804484"/>
              <a:ext cx="605247" cy="30094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mpd="sng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20" name="Straight Arrow Connector 19"/>
            <p:cNvCxnSpPr>
              <a:endCxn id="15" idx="0"/>
            </p:cNvCxnSpPr>
            <p:nvPr/>
          </p:nvCxnSpPr>
          <p:spPr>
            <a:xfrm flipH="1">
              <a:off x="7272465" y="3862980"/>
              <a:ext cx="813675" cy="9280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2"/>
              <a:endCxn id="16" idx="0"/>
            </p:cNvCxnSpPr>
            <p:nvPr/>
          </p:nvCxnSpPr>
          <p:spPr>
            <a:xfrm>
              <a:off x="8255360" y="3862980"/>
              <a:ext cx="0" cy="9280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7" idx="0"/>
            </p:cNvCxnSpPr>
            <p:nvPr/>
          </p:nvCxnSpPr>
          <p:spPr>
            <a:xfrm>
              <a:off x="8453094" y="3863845"/>
              <a:ext cx="754030" cy="9308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18" idx="0"/>
            </p:cNvCxnSpPr>
            <p:nvPr/>
          </p:nvCxnSpPr>
          <p:spPr>
            <a:xfrm flipH="1">
              <a:off x="10297239" y="3862980"/>
              <a:ext cx="365721" cy="9314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19" idx="0"/>
            </p:cNvCxnSpPr>
            <p:nvPr/>
          </p:nvCxnSpPr>
          <p:spPr>
            <a:xfrm>
              <a:off x="10937203" y="3862980"/>
              <a:ext cx="331004" cy="9415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7584111" y="4941537"/>
              <a:ext cx="36862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8561127" y="4945162"/>
              <a:ext cx="3433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9522625" y="4944911"/>
              <a:ext cx="4719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10607632" y="4954955"/>
              <a:ext cx="3579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126"/>
          <p:cNvSpPr>
            <a:spLocks noChangeArrowheads="1"/>
          </p:cNvSpPr>
          <p:nvPr/>
        </p:nvSpPr>
        <p:spPr bwMode="auto">
          <a:xfrm>
            <a:off x="5931577" y="1875262"/>
            <a:ext cx="2842665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600" b="1" dirty="0" smtClean="0">
                <a:latin typeface="Linux Libertine" charset="0"/>
                <a:ea typeface="Linux Libertine" charset="0"/>
                <a:cs typeface="Linux Libertine" charset="0"/>
              </a:rPr>
              <a:t>Index entries </a:t>
            </a:r>
            <a:endParaRPr lang="en-US" altLang="en-US" sz="1600" b="1" dirty="0">
              <a:latin typeface="Linux Libertine" charset="0"/>
              <a:ea typeface="Linux Libertine" charset="0"/>
              <a:cs typeface="Linux Libertine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alt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In all the non-leaf </a:t>
            </a:r>
            <a:r>
              <a:rPr lang="en-US" altLang="en-US" sz="1600" dirty="0">
                <a:latin typeface="Linux Libertine" charset="0"/>
                <a:ea typeface="Linux Libertine" charset="0"/>
                <a:cs typeface="Linux Libertine" charset="0"/>
              </a:rPr>
              <a:t>nodes 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en-US" sz="1600" dirty="0">
                <a:latin typeface="Linux Libertine" charset="0"/>
                <a:ea typeface="Linux Libertine" charset="0"/>
                <a:cs typeface="Linux Libertine" charset="0"/>
              </a:rPr>
              <a:t>(search key value, </a:t>
            </a:r>
            <a:r>
              <a:rPr lang="en-US" altLang="en-US" sz="1600" dirty="0" err="1" smtClean="0">
                <a:latin typeface="Linux Libertine" charset="0"/>
                <a:ea typeface="Linux Libertine" charset="0"/>
                <a:cs typeface="Linux Libertine" charset="0"/>
              </a:rPr>
              <a:t>pid</a:t>
            </a:r>
            <a:r>
              <a:rPr lang="en-US" altLang="en-US" sz="1600" dirty="0" smtClean="0">
                <a:latin typeface="Linux Libertine" charset="0"/>
                <a:ea typeface="Linux Libertine" charset="0"/>
                <a:cs typeface="Linux Libertine" charset="0"/>
              </a:rPr>
              <a:t>)</a:t>
            </a:r>
            <a:endParaRPr lang="en-US" altLang="en-US" sz="16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864125" y="1524754"/>
            <a:ext cx="23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Calibri" pitchFamily="34" charset="0"/>
                <a:ea typeface="Linux Libertine" charset="0"/>
                <a:cs typeface="Linux Libertine" charset="0"/>
              </a:rPr>
              <a:t>Each node corresponds to a disk page</a:t>
            </a:r>
            <a:endParaRPr lang="en-US" i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149619" y="5167618"/>
            <a:ext cx="48656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600" b="1" dirty="0">
                <a:latin typeface="Calibri" pitchFamily="34" charset="0"/>
                <a:ea typeface="Linux Libertine" charset="0"/>
                <a:cs typeface="Linux Libertine" charset="0"/>
              </a:rPr>
              <a:t>Data entries 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en-US" sz="1600" dirty="0">
                <a:latin typeface="Calibri" pitchFamily="34" charset="0"/>
                <a:ea typeface="Linux Libertine" charset="0"/>
                <a:cs typeface="Linux Libertine" charset="0"/>
              </a:rPr>
              <a:t>Exist </a:t>
            </a:r>
            <a:r>
              <a:rPr lang="en-US" altLang="en-US" sz="1600" i="1" dirty="0">
                <a:latin typeface="Calibri" pitchFamily="34" charset="0"/>
                <a:ea typeface="Linux Libertine" charset="0"/>
                <a:cs typeface="Linux Libertine" charset="0"/>
              </a:rPr>
              <a:t>only</a:t>
            </a:r>
            <a:r>
              <a:rPr lang="en-US" altLang="en-US" sz="1600" dirty="0">
                <a:latin typeface="Calibri" pitchFamily="34" charset="0"/>
                <a:ea typeface="Linux Libertine" charset="0"/>
                <a:cs typeface="Linux Libertine" charset="0"/>
              </a:rPr>
              <a:t> in the leaf nodes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en-US" sz="1600" dirty="0">
                <a:latin typeface="Calibri" pitchFamily="34" charset="0"/>
                <a:ea typeface="Linux Libertine" charset="0"/>
                <a:cs typeface="Linux Libertine" charset="0"/>
              </a:rPr>
              <a:t>(search key value, rid</a:t>
            </a:r>
            <a:r>
              <a:rPr lang="en-US" altLang="en-US" sz="1600" dirty="0" smtClean="0">
                <a:latin typeface="Calibri" pitchFamily="34" charset="0"/>
                <a:ea typeface="Linux Libertine" charset="0"/>
                <a:cs typeface="Linux Libertine" charset="0"/>
              </a:rPr>
              <a:t>) or (search </a:t>
            </a:r>
            <a:r>
              <a:rPr lang="en-US" altLang="en-US" sz="1600" dirty="0">
                <a:latin typeface="Calibri" pitchFamily="34" charset="0"/>
                <a:ea typeface="Linux Libertine" charset="0"/>
                <a:cs typeface="Linux Libertine" charset="0"/>
              </a:rPr>
              <a:t>key value, </a:t>
            </a:r>
            <a:r>
              <a:rPr lang="en-US" altLang="en-US" sz="1600" dirty="0" smtClean="0">
                <a:latin typeface="Calibri" pitchFamily="34" charset="0"/>
                <a:ea typeface="Linux Libertine" charset="0"/>
                <a:cs typeface="Linux Libertine" charset="0"/>
              </a:rPr>
              <a:t>record)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en-US" sz="1600" dirty="0" smtClean="0">
                <a:latin typeface="Calibri" pitchFamily="34" charset="0"/>
                <a:ea typeface="Linux Libertine" charset="0"/>
                <a:cs typeface="Linux Libertine" charset="0"/>
              </a:rPr>
              <a:t>Are sorted according to the search key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0475323" y="1958782"/>
            <a:ext cx="1303713" cy="1077218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 smtClean="0">
                <a:latin typeface="Calibri" pitchFamily="34" charset="0"/>
              </a:rPr>
              <a:t>Think about page and record organization</a:t>
            </a:r>
            <a:endParaRPr lang="en-US" sz="1600" dirty="0">
              <a:latin typeface="Calibri" pitchFamily="34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617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54" grpId="0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336331" y="4068240"/>
            <a:ext cx="11519338" cy="1164042"/>
          </a:xfrm>
          <a:prstGeom prst="roundRect">
            <a:avLst>
              <a:gd name="adj" fmla="val 829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36331" y="1407125"/>
            <a:ext cx="11519338" cy="2511973"/>
          </a:xfrm>
          <a:prstGeom prst="roundRect">
            <a:avLst>
              <a:gd name="adj" fmla="val 829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8" name="Table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56989288"/>
              </p:ext>
            </p:extLst>
          </p:nvPr>
        </p:nvGraphicFramePr>
        <p:xfrm>
          <a:off x="2555825" y="4366268"/>
          <a:ext cx="620849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62"/>
                <a:gridCol w="546537"/>
                <a:gridCol w="367863"/>
                <a:gridCol w="441434"/>
                <a:gridCol w="336331"/>
                <a:gridCol w="208280"/>
                <a:gridCol w="317237"/>
                <a:gridCol w="420414"/>
                <a:gridCol w="325821"/>
                <a:gridCol w="294289"/>
                <a:gridCol w="262759"/>
                <a:gridCol w="441435"/>
                <a:gridCol w="462455"/>
                <a:gridCol w="685715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Example</a:t>
            </a:r>
            <a:endParaRPr lang="en-US" sz="4800" dirty="0">
              <a:latin typeface="Calibri" pitchFamily="34" charset="0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30724721"/>
              </p:ext>
            </p:extLst>
          </p:nvPr>
        </p:nvGraphicFramePr>
        <p:xfrm>
          <a:off x="4637508" y="1933468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>
            <a:endCxn id="47" idx="0"/>
          </p:cNvCxnSpPr>
          <p:nvPr/>
        </p:nvCxnSpPr>
        <p:spPr>
          <a:xfrm>
            <a:off x="7483630" y="2123476"/>
            <a:ext cx="3308609" cy="1116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46" idx="0"/>
          </p:cNvCxnSpPr>
          <p:nvPr/>
        </p:nvCxnSpPr>
        <p:spPr>
          <a:xfrm>
            <a:off x="6744700" y="2129932"/>
            <a:ext cx="1709532" cy="1109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43" idx="0"/>
          </p:cNvCxnSpPr>
          <p:nvPr/>
        </p:nvCxnSpPr>
        <p:spPr>
          <a:xfrm flipH="1">
            <a:off x="1438398" y="2114169"/>
            <a:ext cx="3308386" cy="11257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44" idx="0"/>
          </p:cNvCxnSpPr>
          <p:nvPr/>
        </p:nvCxnSpPr>
        <p:spPr>
          <a:xfrm flipH="1">
            <a:off x="3781283" y="2114170"/>
            <a:ext cx="1620360" cy="1125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45" idx="0"/>
          </p:cNvCxnSpPr>
          <p:nvPr/>
        </p:nvCxnSpPr>
        <p:spPr>
          <a:xfrm>
            <a:off x="6123944" y="2092677"/>
            <a:ext cx="224" cy="11472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7897943"/>
              </p:ext>
            </p:extLst>
          </p:nvPr>
        </p:nvGraphicFramePr>
        <p:xfrm>
          <a:off x="539815" y="3239899"/>
          <a:ext cx="1797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1"/>
                <a:gridCol w="288005"/>
                <a:gridCol w="125891"/>
                <a:gridCol w="288005"/>
                <a:gridCol w="125891"/>
                <a:gridCol w="261859"/>
                <a:gridCol w="125891"/>
                <a:gridCol w="329843"/>
                <a:gridCol w="12589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17385400"/>
              </p:ext>
            </p:extLst>
          </p:nvPr>
        </p:nvGraphicFramePr>
        <p:xfrm>
          <a:off x="2983191" y="3239899"/>
          <a:ext cx="16966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"/>
                <a:gridCol w="288005"/>
                <a:gridCol w="125891"/>
                <a:gridCol w="288005"/>
                <a:gridCol w="125891"/>
                <a:gridCol w="261859"/>
                <a:gridCol w="125891"/>
                <a:gridCol w="329843"/>
                <a:gridCol w="12589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14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16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40017230"/>
              </p:ext>
            </p:extLst>
          </p:nvPr>
        </p:nvGraphicFramePr>
        <p:xfrm>
          <a:off x="5225585" y="3239899"/>
          <a:ext cx="1797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1"/>
                <a:gridCol w="288005"/>
                <a:gridCol w="125891"/>
                <a:gridCol w="288005"/>
                <a:gridCol w="125891"/>
                <a:gridCol w="261859"/>
                <a:gridCol w="125891"/>
                <a:gridCol w="329843"/>
                <a:gridCol w="12589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19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91784833"/>
              </p:ext>
            </p:extLst>
          </p:nvPr>
        </p:nvGraphicFramePr>
        <p:xfrm>
          <a:off x="7555649" y="3239899"/>
          <a:ext cx="1797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1"/>
                <a:gridCol w="288005"/>
                <a:gridCol w="125891"/>
                <a:gridCol w="288005"/>
                <a:gridCol w="125891"/>
                <a:gridCol w="261859"/>
                <a:gridCol w="125891"/>
                <a:gridCol w="329843"/>
                <a:gridCol w="12589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27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29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35805107"/>
              </p:ext>
            </p:extLst>
          </p:nvPr>
        </p:nvGraphicFramePr>
        <p:xfrm>
          <a:off x="9893656" y="3239899"/>
          <a:ext cx="1797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91"/>
                <a:gridCol w="288005"/>
                <a:gridCol w="125891"/>
                <a:gridCol w="288005"/>
                <a:gridCol w="125891"/>
                <a:gridCol w="261859"/>
                <a:gridCol w="125891"/>
                <a:gridCol w="329843"/>
                <a:gridCol w="12589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33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34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38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39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0" name="Straight Arrow Connector 69"/>
          <p:cNvCxnSpPr/>
          <p:nvPr/>
        </p:nvCxnSpPr>
        <p:spPr>
          <a:xfrm flipH="1">
            <a:off x="2336982" y="3300489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280197" y="3536346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4679867" y="3300489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623082" y="3536346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7013259" y="3300489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956474" y="3536346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9347938" y="3300489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9291153" y="3536346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1008993" y="3423504"/>
            <a:ext cx="2772290" cy="11051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438398" y="3423503"/>
            <a:ext cx="3145682" cy="11228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818290" y="3420601"/>
            <a:ext cx="1417275" cy="1125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3405714" y="3423502"/>
            <a:ext cx="746680" cy="11228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3779054" y="3420601"/>
            <a:ext cx="1145279" cy="11514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5666389" y="3430037"/>
            <a:ext cx="534715" cy="1116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>
            <a:off x="5143111" y="3430036"/>
            <a:ext cx="973910" cy="11406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6493050" y="3430035"/>
            <a:ext cx="1" cy="11284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5457230" y="3430035"/>
            <a:ext cx="2583185" cy="11162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H="1">
            <a:off x="6744700" y="3436363"/>
            <a:ext cx="1709533" cy="1109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5860428" y="3436363"/>
            <a:ext cx="2989283" cy="1109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8354534" y="3436363"/>
            <a:ext cx="2029688" cy="1109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7193568" y="3436363"/>
            <a:ext cx="3598672" cy="10923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>
            <a:off x="7655374" y="3436363"/>
            <a:ext cx="3506614" cy="1109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8550630" y="3436363"/>
            <a:ext cx="3073165" cy="1109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Rectangle 124"/>
          <p:cNvSpPr>
            <a:spLocks noChangeArrowheads="1"/>
          </p:cNvSpPr>
          <p:nvPr/>
        </p:nvSpPr>
        <p:spPr bwMode="auto">
          <a:xfrm>
            <a:off x="2982390" y="4765162"/>
            <a:ext cx="79666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600" b="1" dirty="0" smtClean="0">
                <a:latin typeface="Calibri" pitchFamily="34" charset="0"/>
                <a:ea typeface="Linux Libertine" charset="0"/>
                <a:cs typeface="Linux Libertine" charset="0"/>
              </a:rPr>
              <a:t>Page 1</a:t>
            </a:r>
            <a:endParaRPr lang="en-US" altLang="en-US" sz="1600" b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142" name="Rectangle 124"/>
          <p:cNvSpPr>
            <a:spLocks noChangeArrowheads="1"/>
          </p:cNvSpPr>
          <p:nvPr/>
        </p:nvSpPr>
        <p:spPr bwMode="auto">
          <a:xfrm>
            <a:off x="5190992" y="4765162"/>
            <a:ext cx="79666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600" b="1" dirty="0" smtClean="0">
                <a:latin typeface="Calibri" pitchFamily="34" charset="0"/>
                <a:ea typeface="Linux Libertine" charset="0"/>
                <a:cs typeface="Linux Libertine" charset="0"/>
              </a:rPr>
              <a:t>Page 2</a:t>
            </a:r>
            <a:endParaRPr lang="en-US" altLang="en-US" sz="1600" b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143" name="Rectangle 124"/>
          <p:cNvSpPr>
            <a:spLocks noChangeArrowheads="1"/>
          </p:cNvSpPr>
          <p:nvPr/>
        </p:nvSpPr>
        <p:spPr bwMode="auto">
          <a:xfrm>
            <a:off x="6563013" y="4760413"/>
            <a:ext cx="79666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600" b="1" dirty="0" smtClean="0">
                <a:latin typeface="Calibri" pitchFamily="34" charset="0"/>
                <a:ea typeface="Linux Libertine" charset="0"/>
                <a:cs typeface="Linux Libertine" charset="0"/>
              </a:rPr>
              <a:t>Page 3</a:t>
            </a:r>
            <a:endParaRPr lang="en-US" altLang="en-US" sz="1600" b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144" name="Rectangle 124"/>
          <p:cNvSpPr>
            <a:spLocks noChangeArrowheads="1"/>
          </p:cNvSpPr>
          <p:nvPr/>
        </p:nvSpPr>
        <p:spPr bwMode="auto">
          <a:xfrm>
            <a:off x="7834956" y="4760412"/>
            <a:ext cx="796664" cy="335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600" b="1" dirty="0" smtClean="0">
                <a:latin typeface="Calibri" pitchFamily="34" charset="0"/>
                <a:ea typeface="Linux Libertine" charset="0"/>
                <a:cs typeface="Linux Libertine" charset="0"/>
              </a:rPr>
              <a:t>Page 4</a:t>
            </a:r>
            <a:endParaRPr lang="en-US" altLang="en-US" sz="1600" b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48" name="Rectangle 124"/>
          <p:cNvSpPr>
            <a:spLocks noChangeArrowheads="1"/>
          </p:cNvSpPr>
          <p:nvPr/>
        </p:nvSpPr>
        <p:spPr bwMode="auto">
          <a:xfrm>
            <a:off x="451416" y="1609277"/>
            <a:ext cx="1713315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2800" b="1" i="1" dirty="0" smtClean="0">
                <a:latin typeface="Calibri" pitchFamily="34" charset="0"/>
                <a:ea typeface="Linux Libertine" charset="0"/>
                <a:cs typeface="Linux Libertine" charset="0"/>
              </a:rPr>
              <a:t>Index file</a:t>
            </a:r>
            <a:endParaRPr lang="en-US" altLang="en-US" sz="2800" b="1" i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49" name="Rectangle 124"/>
          <p:cNvSpPr>
            <a:spLocks noChangeArrowheads="1"/>
          </p:cNvSpPr>
          <p:nvPr/>
        </p:nvSpPr>
        <p:spPr bwMode="auto">
          <a:xfrm>
            <a:off x="451417" y="4389933"/>
            <a:ext cx="1713315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2800" b="1" i="1" dirty="0" smtClean="0">
                <a:latin typeface="Calibri" pitchFamily="34" charset="0"/>
                <a:ea typeface="Linux Libertine" charset="0"/>
                <a:cs typeface="Linux Libertine" charset="0"/>
              </a:rPr>
              <a:t>Data file</a:t>
            </a:r>
            <a:endParaRPr lang="en-US" altLang="en-US" sz="2800" b="1" i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9832138" y="1710351"/>
            <a:ext cx="1104167" cy="338554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 smtClean="0">
                <a:latin typeface="Calibri" pitchFamily="34" charset="0"/>
              </a:rPr>
              <a:t>Height = 1</a:t>
            </a:r>
            <a:endParaRPr lang="en-US" sz="1600" dirty="0">
              <a:latin typeface="Calibri" pitchFamily="34" charset="0"/>
              <a:ea typeface="Courier New" charset="0"/>
              <a:cs typeface="Courier New" charset="0"/>
            </a:endParaRPr>
          </a:p>
        </p:txBody>
      </p:sp>
      <p:sp>
        <p:nvSpPr>
          <p:cNvPr id="79" name="Content Placeholder 2"/>
          <p:cNvSpPr txBox="1">
            <a:spLocks/>
          </p:cNvSpPr>
          <p:nvPr/>
        </p:nvSpPr>
        <p:spPr>
          <a:xfrm>
            <a:off x="1734207" y="5593108"/>
            <a:ext cx="8723586" cy="40011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000" dirty="0" smtClean="0">
                <a:latin typeface="Calibri" pitchFamily="34" charset="0"/>
              </a:rPr>
              <a:t>For now, assume there are no duplicate keys; i.e. the search key is a candidate key</a:t>
            </a:r>
            <a:endParaRPr lang="en-US" sz="2000" dirty="0">
              <a:latin typeface="Calibri" pitchFamily="34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066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6" grpId="0" animBg="1"/>
      <p:bldP spid="48" grpId="0"/>
      <p:bldP spid="49" grpId="0"/>
      <p:bldP spid="52" grpId="0" animBg="1"/>
      <p:bldP spid="7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331" y="651640"/>
            <a:ext cx="10860734" cy="3559279"/>
          </a:xfrm>
        </p:spPr>
        <p:txBody>
          <a:bodyPr>
            <a:normAutofit/>
          </a:bodyPr>
          <a:lstStyle/>
          <a:p>
            <a:r>
              <a:rPr lang="en-US" sz="6600" dirty="0" smtClean="0">
                <a:latin typeface="Calibri" pitchFamily="34" charset="0"/>
              </a:rPr>
              <a:t>Indexing: </a:t>
            </a:r>
            <a:br>
              <a:rPr lang="en-US" sz="6600" dirty="0" smtClean="0">
                <a:latin typeface="Calibri" pitchFamily="34" charset="0"/>
              </a:rPr>
            </a:br>
            <a:r>
              <a:rPr lang="en-US" sz="6600" dirty="0" smtClean="0">
                <a:latin typeface="Calibri" pitchFamily="34" charset="0"/>
              </a:rPr>
              <a:t>Faster Access to Data </a:t>
            </a:r>
            <a:br>
              <a:rPr lang="en-US" sz="6600" dirty="0" smtClean="0">
                <a:latin typeface="Calibri" pitchFamily="34" charset="0"/>
              </a:rPr>
            </a:br>
            <a:r>
              <a:rPr lang="en-US" sz="6600" dirty="0" smtClean="0">
                <a:latin typeface="Calibri" pitchFamily="34" charset="0"/>
              </a:rPr>
              <a:t>for a Price</a:t>
            </a:r>
            <a:endParaRPr lang="en-US" sz="6600" dirty="0">
              <a:latin typeface="Calibr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145348" y="4723625"/>
            <a:ext cx="7886700" cy="771722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Use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responsibly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!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76894" y="4357637"/>
            <a:ext cx="10842171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ounded Rectangle 152"/>
          <p:cNvSpPr/>
          <p:nvPr/>
        </p:nvSpPr>
        <p:spPr>
          <a:xfrm>
            <a:off x="315310" y="2217294"/>
            <a:ext cx="11519338" cy="961311"/>
          </a:xfrm>
          <a:prstGeom prst="roundRect">
            <a:avLst>
              <a:gd name="adj" fmla="val 829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ounded Rectangle 153"/>
          <p:cNvSpPr/>
          <p:nvPr/>
        </p:nvSpPr>
        <p:spPr>
          <a:xfrm>
            <a:off x="2578575" y="1304407"/>
            <a:ext cx="6992808" cy="784492"/>
          </a:xfrm>
          <a:prstGeom prst="roundRect">
            <a:avLst>
              <a:gd name="adj" fmla="val 829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3464653"/>
            <a:ext cx="11163386" cy="309789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4000" dirty="0" smtClean="0">
                <a:latin typeface="Calibri" pitchFamily="34" charset="0"/>
              </a:rPr>
              <a:t>Search</a:t>
            </a:r>
          </a:p>
          <a:p>
            <a:pPr lvl="1">
              <a:lnSpc>
                <a:spcPct val="120000"/>
              </a:lnSpc>
            </a:pPr>
            <a:r>
              <a:rPr lang="en-US" sz="3600" dirty="0" smtClean="0">
                <a:latin typeface="Calibri" pitchFamily="34" charset="0"/>
              </a:rPr>
              <a:t>Starting </a:t>
            </a:r>
            <a:r>
              <a:rPr lang="en-US" sz="3600" dirty="0">
                <a:latin typeface="Calibri" pitchFamily="34" charset="0"/>
              </a:rPr>
              <a:t>from </a:t>
            </a:r>
            <a:r>
              <a:rPr lang="en-US" sz="3600" dirty="0" smtClean="0">
                <a:latin typeface="Calibri" pitchFamily="34" charset="0"/>
              </a:rPr>
              <a:t>root</a:t>
            </a:r>
          </a:p>
          <a:p>
            <a:pPr lvl="1">
              <a:lnSpc>
                <a:spcPct val="120000"/>
              </a:lnSpc>
            </a:pPr>
            <a:r>
              <a:rPr lang="en-US" sz="3600" dirty="0" smtClean="0">
                <a:latin typeface="Calibri" pitchFamily="34" charset="0"/>
              </a:rPr>
              <a:t>Examine </a:t>
            </a:r>
            <a:r>
              <a:rPr lang="en-US" sz="3600" dirty="0">
                <a:latin typeface="Calibri" pitchFamily="34" charset="0"/>
              </a:rPr>
              <a:t>index entries in non-leaf </a:t>
            </a:r>
            <a:r>
              <a:rPr lang="en-US" sz="3600" dirty="0" smtClean="0">
                <a:latin typeface="Calibri" pitchFamily="34" charset="0"/>
              </a:rPr>
              <a:t>nodes</a:t>
            </a:r>
          </a:p>
          <a:p>
            <a:pPr lvl="1">
              <a:lnSpc>
                <a:spcPct val="120000"/>
              </a:lnSpc>
            </a:pPr>
            <a:r>
              <a:rPr lang="en-US" sz="3600" dirty="0">
                <a:latin typeface="Calibri" pitchFamily="34" charset="0"/>
              </a:rPr>
              <a:t>T</a:t>
            </a:r>
            <a:r>
              <a:rPr lang="en-US" sz="3600" dirty="0" smtClean="0">
                <a:latin typeface="Calibri" pitchFamily="34" charset="0"/>
              </a:rPr>
              <a:t>raverse </a:t>
            </a:r>
            <a:r>
              <a:rPr lang="en-US" sz="3600" dirty="0">
                <a:latin typeface="Calibri" pitchFamily="34" charset="0"/>
              </a:rPr>
              <a:t>down the tree </a:t>
            </a:r>
            <a:r>
              <a:rPr lang="en-US" sz="3600" dirty="0" smtClean="0">
                <a:latin typeface="Calibri" pitchFamily="34" charset="0"/>
              </a:rPr>
              <a:t>in the same manner until </a:t>
            </a:r>
            <a:r>
              <a:rPr lang="en-US" sz="3600" dirty="0">
                <a:latin typeface="Calibri" pitchFamily="34" charset="0"/>
              </a:rPr>
              <a:t>a leaf node is reached </a:t>
            </a:r>
            <a:endParaRPr lang="en-US" sz="3600" dirty="0" smtClean="0">
              <a:latin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000" dirty="0" smtClean="0">
                <a:latin typeface="Calibri" pitchFamily="34" charset="0"/>
              </a:rPr>
              <a:t>Non-leaf </a:t>
            </a:r>
            <a:r>
              <a:rPr lang="en-US" sz="4000" dirty="0">
                <a:latin typeface="Calibri" pitchFamily="34" charset="0"/>
              </a:rPr>
              <a:t>nodes can be searched using a binary or a linear search</a:t>
            </a:r>
            <a:endParaRPr lang="en-US" sz="4000" dirty="0" smtClean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latin typeface="Calibri" pitchFamily="34" charset="0"/>
              </a:rPr>
              <a:t>Example (Cont.)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0604771"/>
              </p:ext>
            </p:extLst>
          </p:nvPr>
        </p:nvGraphicFramePr>
        <p:xfrm>
          <a:off x="4616487" y="1419722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5" name="Straight Arrow Connector 24"/>
          <p:cNvCxnSpPr>
            <a:endCxn id="47" idx="0"/>
          </p:cNvCxnSpPr>
          <p:nvPr/>
        </p:nvCxnSpPr>
        <p:spPr>
          <a:xfrm>
            <a:off x="7462609" y="1609730"/>
            <a:ext cx="3275095" cy="1116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46" idx="0"/>
          </p:cNvCxnSpPr>
          <p:nvPr/>
        </p:nvCxnSpPr>
        <p:spPr>
          <a:xfrm>
            <a:off x="6723679" y="1616186"/>
            <a:ext cx="1707093" cy="1109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43" idx="0"/>
          </p:cNvCxnSpPr>
          <p:nvPr/>
        </p:nvCxnSpPr>
        <p:spPr>
          <a:xfrm flipH="1">
            <a:off x="1417377" y="1600423"/>
            <a:ext cx="3308387" cy="11257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44" idx="0"/>
          </p:cNvCxnSpPr>
          <p:nvPr/>
        </p:nvCxnSpPr>
        <p:spPr>
          <a:xfrm flipH="1">
            <a:off x="3766673" y="1600424"/>
            <a:ext cx="1613950" cy="11257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45" idx="0"/>
          </p:cNvCxnSpPr>
          <p:nvPr/>
        </p:nvCxnSpPr>
        <p:spPr>
          <a:xfrm flipH="1">
            <a:off x="6098401" y="1578931"/>
            <a:ext cx="4526" cy="11472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8476803"/>
              </p:ext>
            </p:extLst>
          </p:nvPr>
        </p:nvGraphicFramePr>
        <p:xfrm>
          <a:off x="518793" y="2726153"/>
          <a:ext cx="1797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52"/>
                <a:gridCol w="348416"/>
                <a:gridCol w="348416"/>
                <a:gridCol w="348416"/>
                <a:gridCol w="348416"/>
                <a:gridCol w="20175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2*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3*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5*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7*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6760395"/>
              </p:ext>
            </p:extLst>
          </p:nvPr>
        </p:nvGraphicFramePr>
        <p:xfrm>
          <a:off x="2861679" y="2726153"/>
          <a:ext cx="18099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44"/>
                <a:gridCol w="365125"/>
                <a:gridCol w="365125"/>
                <a:gridCol w="365125"/>
                <a:gridCol w="365125"/>
                <a:gridCol w="17474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14*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16*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28569044"/>
              </p:ext>
            </p:extLst>
          </p:nvPr>
        </p:nvGraphicFramePr>
        <p:xfrm>
          <a:off x="5204565" y="2726153"/>
          <a:ext cx="17876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86"/>
                <a:gridCol w="346575"/>
                <a:gridCol w="346575"/>
                <a:gridCol w="346575"/>
                <a:gridCol w="346575"/>
                <a:gridCol w="2006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19*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20*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22*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56845145"/>
              </p:ext>
            </p:extLst>
          </p:nvPr>
        </p:nvGraphicFramePr>
        <p:xfrm>
          <a:off x="7534628" y="2726153"/>
          <a:ext cx="1792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02"/>
                <a:gridCol w="385302"/>
                <a:gridCol w="360727"/>
                <a:gridCol w="402671"/>
                <a:gridCol w="276837"/>
                <a:gridCol w="15774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24*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27*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29*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16900572"/>
              </p:ext>
            </p:extLst>
          </p:nvPr>
        </p:nvGraphicFramePr>
        <p:xfrm>
          <a:off x="9872633" y="2726153"/>
          <a:ext cx="17301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44"/>
                <a:gridCol w="406369"/>
                <a:gridCol w="348640"/>
                <a:gridCol w="394283"/>
                <a:gridCol w="369115"/>
                <a:gridCol w="84691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33*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34*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38*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39*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0" name="Straight Arrow Connector 69"/>
          <p:cNvCxnSpPr/>
          <p:nvPr/>
        </p:nvCxnSpPr>
        <p:spPr>
          <a:xfrm flipH="1">
            <a:off x="2315961" y="2786743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259176" y="3022600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4658846" y="2786743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602061" y="3022600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6992238" y="2786743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6935453" y="3022600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H="1">
            <a:off x="9326917" y="2786743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9270132" y="3022600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Rectangle 124"/>
          <p:cNvSpPr>
            <a:spLocks noChangeArrowheads="1"/>
          </p:cNvSpPr>
          <p:nvPr/>
        </p:nvSpPr>
        <p:spPr bwMode="auto">
          <a:xfrm>
            <a:off x="2585182" y="1432802"/>
            <a:ext cx="1713315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800" b="1" i="1" dirty="0" smtClean="0">
                <a:latin typeface="Linux Libertine" charset="0"/>
                <a:ea typeface="Linux Libertine" charset="0"/>
                <a:cs typeface="Linux Libertine" charset="0"/>
              </a:rPr>
              <a:t>Index file</a:t>
            </a:r>
            <a:endParaRPr lang="en-US" altLang="en-US" sz="1800" b="1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6" name="Rectangle 124"/>
          <p:cNvSpPr>
            <a:spLocks noChangeArrowheads="1"/>
          </p:cNvSpPr>
          <p:nvPr/>
        </p:nvSpPr>
        <p:spPr bwMode="auto">
          <a:xfrm>
            <a:off x="325534" y="2295188"/>
            <a:ext cx="1713315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800" b="1" i="1" dirty="0" smtClean="0">
                <a:latin typeface="Linux Libertine" charset="0"/>
                <a:ea typeface="Linux Libertine" charset="0"/>
                <a:cs typeface="Linux Libertine" charset="0"/>
              </a:rPr>
              <a:t>Data file</a:t>
            </a:r>
            <a:endParaRPr lang="en-US" altLang="en-US" sz="1800" b="1" i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8" name="Content Placeholder 2"/>
          <p:cNvSpPr txBox="1">
            <a:spLocks/>
          </p:cNvSpPr>
          <p:nvPr/>
        </p:nvSpPr>
        <p:spPr>
          <a:xfrm>
            <a:off x="9826898" y="1528118"/>
            <a:ext cx="1104167" cy="338554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 smtClean="0">
                <a:latin typeface="Calibri" pitchFamily="34" charset="0"/>
              </a:rPr>
              <a:t>Height = 1</a:t>
            </a:r>
            <a:endParaRPr lang="en-US" sz="1600" dirty="0">
              <a:latin typeface="Calibri" pitchFamily="34" charset="0"/>
              <a:ea typeface="Courier New" charset="0"/>
              <a:cs typeface="Courier New" charset="0"/>
            </a:endParaRPr>
          </a:p>
        </p:txBody>
      </p:sp>
      <p:sp>
        <p:nvSpPr>
          <p:cNvPr id="160" name="Content Placeholder 2"/>
          <p:cNvSpPr txBox="1">
            <a:spLocks/>
          </p:cNvSpPr>
          <p:nvPr/>
        </p:nvSpPr>
        <p:spPr>
          <a:xfrm>
            <a:off x="8539679" y="3590488"/>
            <a:ext cx="2391386" cy="1077218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600" dirty="0">
                <a:latin typeface="Calibri" pitchFamily="34" charset="0"/>
              </a:rPr>
              <a:t>Search for </a:t>
            </a:r>
          </a:p>
          <a:p>
            <a:pPr marL="285750" indent="-109538">
              <a:buFont typeface="Arial" charset="0"/>
              <a:buChar char="•"/>
            </a:pPr>
            <a:r>
              <a:rPr lang="en-US" sz="1600" dirty="0" smtClean="0">
                <a:latin typeface="Calibri" pitchFamily="34" charset="0"/>
              </a:rPr>
              <a:t>5*</a:t>
            </a:r>
          </a:p>
          <a:p>
            <a:pPr marL="285750" indent="-109538">
              <a:buFont typeface="Arial" charset="0"/>
              <a:buChar char="•"/>
            </a:pPr>
            <a:r>
              <a:rPr lang="en-US" sz="1600" dirty="0" smtClean="0">
                <a:latin typeface="Calibri" pitchFamily="34" charset="0"/>
              </a:rPr>
              <a:t>15*</a:t>
            </a:r>
          </a:p>
          <a:p>
            <a:pPr marL="285750" indent="-109538">
              <a:buFont typeface="Arial" charset="0"/>
              <a:buChar char="•"/>
            </a:pPr>
            <a:r>
              <a:rPr lang="en-US" sz="1600" dirty="0" smtClean="0">
                <a:latin typeface="Calibri" pitchFamily="34" charset="0"/>
              </a:rPr>
              <a:t>all </a:t>
            </a:r>
            <a:r>
              <a:rPr lang="en-US" sz="1600" dirty="0">
                <a:latin typeface="Calibri" pitchFamily="34" charset="0"/>
              </a:rPr>
              <a:t>data entries &gt;=24*</a:t>
            </a:r>
          </a:p>
        </p:txBody>
      </p:sp>
    </p:spTree>
    <p:extLst>
      <p:ext uri="{BB962C8B-B14F-4D97-AF65-F5344CB8AC3E}">
        <p14:creationId xmlns:p14="http://schemas.microsoft.com/office/powerpoint/2010/main" xmlns="" val="70646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B</a:t>
            </a:r>
            <a:r>
              <a:rPr lang="en-US" sz="4800" baseline="30000" dirty="0" smtClean="0">
                <a:latin typeface="Calibri" pitchFamily="34" charset="0"/>
              </a:rPr>
              <a:t>+</a:t>
            </a:r>
            <a:r>
              <a:rPr lang="en-US" sz="4800" dirty="0" smtClean="0">
                <a:latin typeface="Calibri" pitchFamily="34" charset="0"/>
              </a:rPr>
              <a:t> tree Node/Page Formats</a:t>
            </a:r>
            <a:endParaRPr lang="en-US" sz="4800" dirty="0">
              <a:latin typeface="Calibri" pitchFamily="34" charset="0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48639137"/>
              </p:ext>
            </p:extLst>
          </p:nvPr>
        </p:nvGraphicFramePr>
        <p:xfrm>
          <a:off x="2731659" y="1751419"/>
          <a:ext cx="8122052" cy="703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750"/>
                <a:gridCol w="1168798"/>
                <a:gridCol w="723064"/>
                <a:gridCol w="1147484"/>
                <a:gridCol w="1427551"/>
                <a:gridCol w="735724"/>
                <a:gridCol w="1177158"/>
                <a:gridCol w="1040523"/>
              </a:tblGrid>
              <a:tr h="703369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</a:t>
                      </a:r>
                      <a:r>
                        <a:rPr lang="en-US" sz="36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  <a:endParaRPr lang="en-US" sz="3600" b="0" baseline="-25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K</a:t>
                      </a:r>
                      <a:r>
                        <a:rPr lang="en-US" sz="36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  <a:endParaRPr lang="en-US" sz="3600" b="0" baseline="-25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</a:t>
                      </a:r>
                      <a:r>
                        <a:rPr lang="en-US" sz="36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3600" b="0" baseline="-25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K</a:t>
                      </a:r>
                      <a:r>
                        <a:rPr lang="en-US" sz="36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3600" b="0" baseline="-25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36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…</a:t>
                      </a:r>
                      <a:endParaRPr lang="en-US" sz="36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</a:t>
                      </a:r>
                      <a:r>
                        <a:rPr lang="en-US" sz="36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</a:t>
                      </a:r>
                      <a:endParaRPr lang="en-US" sz="3600" b="0" baseline="-25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K</a:t>
                      </a:r>
                      <a:r>
                        <a:rPr lang="en-US" sz="36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</a:t>
                      </a:r>
                      <a:endParaRPr lang="en-US" sz="3600" b="0" baseline="-25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</a:t>
                      </a:r>
                      <a:r>
                        <a:rPr lang="en-US" sz="36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m+1</a:t>
                      </a:r>
                      <a:endParaRPr lang="en-US" sz="36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96887829"/>
              </p:ext>
            </p:extLst>
          </p:nvPr>
        </p:nvGraphicFramePr>
        <p:xfrm>
          <a:off x="2360558" y="4162930"/>
          <a:ext cx="8864254" cy="703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967"/>
                <a:gridCol w="704967"/>
                <a:gridCol w="1174156"/>
                <a:gridCol w="726379"/>
                <a:gridCol w="1152745"/>
                <a:gridCol w="1434096"/>
                <a:gridCol w="739096"/>
                <a:gridCol w="1182555"/>
                <a:gridCol w="1045293"/>
              </a:tblGrid>
              <a:tr h="7033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</a:t>
                      </a:r>
                      <a:r>
                        <a:rPr lang="en-US" sz="36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36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  <a:endParaRPr lang="en-US" sz="3600" b="0" baseline="-25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K</a:t>
                      </a:r>
                      <a:r>
                        <a:rPr lang="en-US" sz="36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  <a:endParaRPr lang="en-US" sz="3600" b="0" baseline="-25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36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3600" b="0" baseline="-25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K</a:t>
                      </a:r>
                      <a:r>
                        <a:rPr lang="en-US" sz="36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3600" b="0" baseline="-25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36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…</a:t>
                      </a:r>
                      <a:endParaRPr lang="en-US" sz="36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36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</a:t>
                      </a:r>
                      <a:endParaRPr lang="en-US" sz="3600" b="0" baseline="-25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K</a:t>
                      </a:r>
                      <a:r>
                        <a:rPr lang="en-US" sz="3600" b="0" baseline="-250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</a:t>
                      </a:r>
                      <a:endParaRPr lang="en-US" sz="3600" b="0" baseline="-25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</a:t>
                      </a:r>
                      <a:r>
                        <a:rPr lang="en-US" sz="3600" b="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n+1</a:t>
                      </a:r>
                      <a:endParaRPr lang="en-US" sz="36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39" idx="0"/>
          </p:cNvCxnSpPr>
          <p:nvPr/>
        </p:nvCxnSpPr>
        <p:spPr>
          <a:xfrm flipH="1">
            <a:off x="2947666" y="2394170"/>
            <a:ext cx="77466" cy="44564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124"/>
          <p:cNvSpPr>
            <a:spLocks noChangeArrowheads="1"/>
          </p:cNvSpPr>
          <p:nvPr/>
        </p:nvSpPr>
        <p:spPr bwMode="auto">
          <a:xfrm rot="16200000">
            <a:off x="-107449" y="2166177"/>
            <a:ext cx="2168327" cy="1074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3200" dirty="0" smtClean="0">
                <a:solidFill>
                  <a:schemeClr val="accent2">
                    <a:lumMod val="50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Non-leaf Pages</a:t>
            </a:r>
            <a:endParaRPr lang="en-US" altLang="en-US" sz="3200" dirty="0">
              <a:solidFill>
                <a:schemeClr val="accent2">
                  <a:lumMod val="50000"/>
                </a:schemeClr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8" name="Rectangle 124"/>
          <p:cNvSpPr>
            <a:spLocks noChangeArrowheads="1"/>
          </p:cNvSpPr>
          <p:nvPr/>
        </p:nvSpPr>
        <p:spPr bwMode="auto">
          <a:xfrm rot="16200000">
            <a:off x="-107449" y="4556135"/>
            <a:ext cx="2168327" cy="1074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3200" dirty="0" smtClean="0">
                <a:solidFill>
                  <a:schemeClr val="accent2">
                    <a:lumMod val="50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Leaf </a:t>
            </a:r>
          </a:p>
          <a:p>
            <a:pPr algn="ctr"/>
            <a:r>
              <a:rPr lang="en-US" altLang="en-US" sz="3200" dirty="0" smtClean="0">
                <a:solidFill>
                  <a:schemeClr val="accent2">
                    <a:lumMod val="50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rPr>
              <a:t>Pages</a:t>
            </a:r>
            <a:endParaRPr lang="en-US" altLang="en-US" sz="3200" dirty="0">
              <a:solidFill>
                <a:schemeClr val="accent2">
                  <a:lumMod val="50000"/>
                </a:schemeClr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9" name="Rectangle 124"/>
          <p:cNvSpPr>
            <a:spLocks noChangeArrowheads="1"/>
          </p:cNvSpPr>
          <p:nvPr/>
        </p:nvSpPr>
        <p:spPr bwMode="auto">
          <a:xfrm>
            <a:off x="1924766" y="2839818"/>
            <a:ext cx="2045799" cy="6437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800" dirty="0" smtClean="0">
                <a:latin typeface="Calibri" pitchFamily="34" charset="0"/>
                <a:ea typeface="Linux Libertine" charset="0"/>
                <a:cs typeface="Linux Libertine" charset="0"/>
              </a:rPr>
              <a:t>Pointer to a page with SK values &lt; K</a:t>
            </a:r>
            <a:r>
              <a:rPr lang="en-US" altLang="en-US" sz="1800" baseline="-25000" dirty="0" smtClean="0">
                <a:latin typeface="Calibri" pitchFamily="34" charset="0"/>
                <a:ea typeface="Linux Libertine" charset="0"/>
                <a:cs typeface="Linux Libertine" charset="0"/>
              </a:rPr>
              <a:t>1</a:t>
            </a:r>
            <a:endParaRPr lang="en-US" altLang="en-US" sz="18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40" name="Rectangle 124"/>
          <p:cNvSpPr>
            <a:spLocks noChangeArrowheads="1"/>
          </p:cNvSpPr>
          <p:nvPr/>
        </p:nvSpPr>
        <p:spPr bwMode="auto">
          <a:xfrm>
            <a:off x="4064336" y="2839818"/>
            <a:ext cx="2252381" cy="6437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800" dirty="0" smtClean="0">
                <a:latin typeface="Calibri" pitchFamily="34" charset="0"/>
                <a:ea typeface="Linux Libertine" charset="0"/>
                <a:cs typeface="Linux Libertine" charset="0"/>
              </a:rPr>
              <a:t>Pointer to a page with K</a:t>
            </a:r>
            <a:r>
              <a:rPr lang="en-US" altLang="en-US" sz="1800" baseline="-25000" dirty="0" smtClean="0">
                <a:latin typeface="Calibri" pitchFamily="34" charset="0"/>
                <a:ea typeface="Linux Libertine" charset="0"/>
                <a:cs typeface="Linux Libertine" charset="0"/>
              </a:rPr>
              <a:t>1 </a:t>
            </a:r>
            <a:r>
              <a:rPr lang="en-US" altLang="en-US" sz="1800" dirty="0" smtClean="0">
                <a:latin typeface="Calibri" pitchFamily="34" charset="0"/>
                <a:ea typeface="Linux Libertine" charset="0"/>
                <a:cs typeface="Linux Libertine" charset="0"/>
              </a:rPr>
              <a:t>≤ SK values &lt; K</a:t>
            </a:r>
            <a:r>
              <a:rPr lang="en-US" altLang="en-US" sz="1800" baseline="-25000" dirty="0" smtClean="0">
                <a:latin typeface="Calibri" pitchFamily="34" charset="0"/>
                <a:ea typeface="Linux Libertine" charset="0"/>
                <a:cs typeface="Linux Libertine" charset="0"/>
              </a:rPr>
              <a:t>2</a:t>
            </a:r>
            <a:endParaRPr lang="en-US" altLang="en-US" sz="18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cxnSp>
        <p:nvCxnSpPr>
          <p:cNvPr id="41" name="Straight Arrow Connector 40"/>
          <p:cNvCxnSpPr>
            <a:endCxn id="40" idx="0"/>
          </p:cNvCxnSpPr>
          <p:nvPr/>
        </p:nvCxnSpPr>
        <p:spPr>
          <a:xfrm>
            <a:off x="4897821" y="2394170"/>
            <a:ext cx="292706" cy="44564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124"/>
          <p:cNvSpPr>
            <a:spLocks noChangeArrowheads="1"/>
          </p:cNvSpPr>
          <p:nvPr/>
        </p:nvSpPr>
        <p:spPr bwMode="auto">
          <a:xfrm>
            <a:off x="6999891" y="2839818"/>
            <a:ext cx="2249632" cy="6437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800" dirty="0" smtClean="0">
                <a:latin typeface="Calibri" pitchFamily="34" charset="0"/>
                <a:ea typeface="Linux Libertine" charset="0"/>
                <a:cs typeface="Linux Libertine" charset="0"/>
              </a:rPr>
              <a:t>Pointer to a page with K</a:t>
            </a:r>
            <a:r>
              <a:rPr lang="en-US" altLang="en-US" sz="1800" baseline="-25000" dirty="0" smtClean="0">
                <a:latin typeface="Calibri" pitchFamily="34" charset="0"/>
                <a:ea typeface="Linux Libertine" charset="0"/>
                <a:cs typeface="Linux Libertine" charset="0"/>
              </a:rPr>
              <a:t>m-1 </a:t>
            </a:r>
            <a:r>
              <a:rPr lang="en-US" altLang="en-US" sz="1800" dirty="0" smtClean="0">
                <a:latin typeface="Calibri" pitchFamily="34" charset="0"/>
                <a:ea typeface="Linux Libertine" charset="0"/>
                <a:cs typeface="Linux Libertine" charset="0"/>
              </a:rPr>
              <a:t>≤ SK values &lt; K</a:t>
            </a:r>
            <a:r>
              <a:rPr lang="en-US" altLang="en-US" sz="1800" baseline="-25000" dirty="0" smtClean="0">
                <a:latin typeface="Calibri" pitchFamily="34" charset="0"/>
                <a:ea typeface="Linux Libertine" charset="0"/>
                <a:cs typeface="Linux Libertine" charset="0"/>
              </a:rPr>
              <a:t>m</a:t>
            </a:r>
            <a:endParaRPr lang="en-US" altLang="en-US" sz="18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cxnSp>
        <p:nvCxnSpPr>
          <p:cNvPr id="50" name="Straight Arrow Connector 49"/>
          <p:cNvCxnSpPr>
            <a:endCxn id="49" idx="0"/>
          </p:cNvCxnSpPr>
          <p:nvPr/>
        </p:nvCxnSpPr>
        <p:spPr>
          <a:xfrm flipH="1">
            <a:off x="8124707" y="2394170"/>
            <a:ext cx="28694" cy="44564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53" idx="0"/>
          </p:cNvCxnSpPr>
          <p:nvPr/>
        </p:nvCxnSpPr>
        <p:spPr>
          <a:xfrm>
            <a:off x="10079421" y="2394170"/>
            <a:ext cx="338597" cy="44564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124"/>
          <p:cNvSpPr>
            <a:spLocks noChangeArrowheads="1"/>
          </p:cNvSpPr>
          <p:nvPr/>
        </p:nvSpPr>
        <p:spPr bwMode="auto">
          <a:xfrm>
            <a:off x="9354706" y="2839818"/>
            <a:ext cx="2126623" cy="6437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800" dirty="0" smtClean="0">
                <a:latin typeface="Calibri" pitchFamily="34" charset="0"/>
                <a:ea typeface="Linux Libertine" charset="0"/>
                <a:cs typeface="Linux Libertine" charset="0"/>
              </a:rPr>
              <a:t>Pointer to a page with SK values ≥ K</a:t>
            </a:r>
            <a:r>
              <a:rPr lang="en-US" altLang="en-US" sz="1800" baseline="-25000" dirty="0" smtClean="0">
                <a:latin typeface="Calibri" pitchFamily="34" charset="0"/>
                <a:ea typeface="Linux Libertine" charset="0"/>
                <a:cs typeface="Linux Libertine" charset="0"/>
              </a:rPr>
              <a:t>m</a:t>
            </a:r>
            <a:endParaRPr lang="en-US" altLang="en-US" sz="18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62" name="Rectangle 124"/>
          <p:cNvSpPr>
            <a:spLocks noChangeArrowheads="1"/>
          </p:cNvSpPr>
          <p:nvPr/>
        </p:nvSpPr>
        <p:spPr bwMode="auto">
          <a:xfrm>
            <a:off x="1793387" y="5251828"/>
            <a:ext cx="1154279" cy="920765"/>
          </a:xfrm>
          <a:prstGeom prst="rect">
            <a:avLst/>
          </a:prstGeom>
          <a:solidFill>
            <a:srgbClr val="F0FFE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800" dirty="0" smtClean="0">
                <a:latin typeface="Calibri" pitchFamily="34" charset="0"/>
                <a:ea typeface="Linux Libertine" charset="0"/>
                <a:cs typeface="Linux Libertine" charset="0"/>
              </a:rPr>
              <a:t>Pointer to previous leaf page</a:t>
            </a:r>
            <a:endParaRPr lang="en-US" altLang="en-US" sz="18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2575034" y="4795746"/>
            <a:ext cx="55961" cy="4560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124"/>
          <p:cNvSpPr>
            <a:spLocks noChangeArrowheads="1"/>
          </p:cNvSpPr>
          <p:nvPr/>
        </p:nvSpPr>
        <p:spPr bwMode="auto">
          <a:xfrm>
            <a:off x="10598333" y="5251828"/>
            <a:ext cx="1154279" cy="920765"/>
          </a:xfrm>
          <a:prstGeom prst="rect">
            <a:avLst/>
          </a:prstGeom>
          <a:solidFill>
            <a:srgbClr val="F0FFE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800" dirty="0" smtClean="0">
                <a:latin typeface="Calibri" pitchFamily="34" charset="0"/>
                <a:ea typeface="Linux Libertine" charset="0"/>
                <a:cs typeface="Linux Libertine" charset="0"/>
              </a:rPr>
              <a:t>Pointer to next </a:t>
            </a:r>
          </a:p>
          <a:p>
            <a:r>
              <a:rPr lang="en-US" altLang="en-US" sz="1800" dirty="0" smtClean="0">
                <a:latin typeface="Calibri" pitchFamily="34" charset="0"/>
                <a:ea typeface="Linux Libertine" charset="0"/>
                <a:cs typeface="Linux Libertine" charset="0"/>
              </a:rPr>
              <a:t>leaf page</a:t>
            </a:r>
            <a:endParaRPr lang="en-US" altLang="en-US" sz="18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0418018" y="4795746"/>
            <a:ext cx="961963" cy="45608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ight Arrow 31"/>
          <p:cNvSpPr/>
          <p:nvPr/>
        </p:nvSpPr>
        <p:spPr>
          <a:xfrm>
            <a:off x="11152133" y="4420831"/>
            <a:ext cx="600479" cy="129195"/>
          </a:xfrm>
          <a:prstGeom prst="rightArrow">
            <a:avLst>
              <a:gd name="adj1" fmla="val 33216"/>
              <a:gd name="adj2" fmla="val 1982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10800000">
            <a:off x="1793386" y="4420830"/>
            <a:ext cx="626617" cy="129195"/>
          </a:xfrm>
          <a:prstGeom prst="rightArrow">
            <a:avLst>
              <a:gd name="adj1" fmla="val 33216"/>
              <a:gd name="adj2" fmla="val 1982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124"/>
          <p:cNvSpPr>
            <a:spLocks noChangeArrowheads="1"/>
          </p:cNvSpPr>
          <p:nvPr/>
        </p:nvSpPr>
        <p:spPr bwMode="auto">
          <a:xfrm>
            <a:off x="3467578" y="5504758"/>
            <a:ext cx="1005973" cy="3667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800" dirty="0" smtClean="0">
                <a:latin typeface="Calibri" pitchFamily="34" charset="0"/>
                <a:ea typeface="Linux Libertine" charset="0"/>
                <a:cs typeface="Linux Libertine" charset="0"/>
              </a:rPr>
              <a:t>Record 1</a:t>
            </a:r>
            <a:endParaRPr lang="en-US" altLang="en-US" sz="18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72" name="Right Arrow 71"/>
          <p:cNvSpPr/>
          <p:nvPr/>
        </p:nvSpPr>
        <p:spPr>
          <a:xfrm rot="3244943">
            <a:off x="3198614" y="5077293"/>
            <a:ext cx="894343" cy="99523"/>
          </a:xfrm>
          <a:prstGeom prst="rightArrow">
            <a:avLst>
              <a:gd name="adj1" fmla="val 33216"/>
              <a:gd name="adj2" fmla="val 1982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124"/>
          <p:cNvSpPr>
            <a:spLocks noChangeArrowheads="1"/>
          </p:cNvSpPr>
          <p:nvPr/>
        </p:nvSpPr>
        <p:spPr bwMode="auto">
          <a:xfrm>
            <a:off x="5104162" y="5504758"/>
            <a:ext cx="1005973" cy="3667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800" dirty="0" smtClean="0">
                <a:latin typeface="Calibri" pitchFamily="34" charset="0"/>
                <a:ea typeface="Linux Libertine" charset="0"/>
                <a:cs typeface="Linux Libertine" charset="0"/>
              </a:rPr>
              <a:t>Record 2</a:t>
            </a:r>
            <a:endParaRPr lang="en-US" altLang="en-US" sz="18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75" name="Right Arrow 74"/>
          <p:cNvSpPr/>
          <p:nvPr/>
        </p:nvSpPr>
        <p:spPr>
          <a:xfrm rot="4534689">
            <a:off x="4973020" y="5065340"/>
            <a:ext cx="757867" cy="99523"/>
          </a:xfrm>
          <a:prstGeom prst="rightArrow">
            <a:avLst>
              <a:gd name="adj1" fmla="val 33216"/>
              <a:gd name="adj2" fmla="val 1982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124"/>
          <p:cNvSpPr>
            <a:spLocks noChangeArrowheads="1"/>
          </p:cNvSpPr>
          <p:nvPr/>
        </p:nvSpPr>
        <p:spPr bwMode="auto">
          <a:xfrm>
            <a:off x="8124497" y="5504758"/>
            <a:ext cx="1021163" cy="3667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en-US" altLang="en-US" sz="1800" dirty="0" smtClean="0">
                <a:latin typeface="Calibri" pitchFamily="34" charset="0"/>
                <a:ea typeface="Linux Libertine" charset="0"/>
                <a:cs typeface="Linux Libertine" charset="0"/>
              </a:rPr>
              <a:t>Record n</a:t>
            </a:r>
            <a:endParaRPr lang="en-US" altLang="en-US" sz="18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77" name="Right Arrow 76"/>
          <p:cNvSpPr/>
          <p:nvPr/>
        </p:nvSpPr>
        <p:spPr>
          <a:xfrm rot="5400000">
            <a:off x="8206653" y="5075483"/>
            <a:ext cx="748239" cy="110311"/>
          </a:xfrm>
          <a:prstGeom prst="rightArrow">
            <a:avLst>
              <a:gd name="adj1" fmla="val 27435"/>
              <a:gd name="adj2" fmla="val 15798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/>
          <p:cNvSpPr/>
          <p:nvPr/>
        </p:nvSpPr>
        <p:spPr>
          <a:xfrm rot="16200000">
            <a:off x="2982612" y="3355590"/>
            <a:ext cx="156793" cy="1400900"/>
          </a:xfrm>
          <a:prstGeom prst="rightBrace">
            <a:avLst>
              <a:gd name="adj1" fmla="val 46656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Brace 78"/>
          <p:cNvSpPr/>
          <p:nvPr/>
        </p:nvSpPr>
        <p:spPr>
          <a:xfrm rot="16200000">
            <a:off x="3587666" y="717658"/>
            <a:ext cx="156793" cy="1868807"/>
          </a:xfrm>
          <a:prstGeom prst="rightBrace">
            <a:avLst>
              <a:gd name="adj1" fmla="val 46656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124"/>
          <p:cNvSpPr>
            <a:spLocks noChangeArrowheads="1"/>
          </p:cNvSpPr>
          <p:nvPr/>
        </p:nvSpPr>
        <p:spPr bwMode="auto">
          <a:xfrm>
            <a:off x="3025132" y="1255632"/>
            <a:ext cx="1279418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dirty="0" smtClean="0">
                <a:solidFill>
                  <a:srgbClr val="B084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Index entry</a:t>
            </a:r>
            <a:endParaRPr lang="en-US" altLang="en-US" sz="1800" dirty="0">
              <a:solidFill>
                <a:srgbClr val="B08400"/>
              </a:solidFill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87" name="Rectangle 124"/>
          <p:cNvSpPr>
            <a:spLocks noChangeArrowheads="1"/>
          </p:cNvSpPr>
          <p:nvPr/>
        </p:nvSpPr>
        <p:spPr bwMode="auto">
          <a:xfrm>
            <a:off x="2407666" y="3642531"/>
            <a:ext cx="1279418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dirty="0" smtClean="0">
                <a:solidFill>
                  <a:srgbClr val="B084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Data entry</a:t>
            </a:r>
            <a:endParaRPr lang="en-US" altLang="en-US" sz="1800" dirty="0">
              <a:solidFill>
                <a:srgbClr val="B08400"/>
              </a:solidFill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801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62" grpId="0" animBg="1"/>
      <p:bldP spid="65" grpId="0" animBg="1"/>
      <p:bldP spid="32" grpId="0" animBg="1"/>
      <p:bldP spid="69" grpId="0" animBg="1"/>
      <p:bldP spid="71" grpId="0" animBg="1"/>
      <p:bldP spid="72" grpId="0" animBg="1"/>
      <p:bldP spid="73" grpId="0" animBg="1"/>
      <p:bldP spid="75" grpId="0" animBg="1"/>
      <p:bldP spid="76" grpId="0" animBg="1"/>
      <p:bldP spid="77" grpId="0" animBg="1"/>
      <p:bldP spid="33" grpId="0" animBg="1"/>
      <p:bldP spid="8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5746458" cy="49669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Typical order = 100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i.e. each (non-root) node contains between 100 and 200 entries</a:t>
            </a:r>
          </a:p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Typical fill factor = 67%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i.e. average fan-out = 133</a:t>
            </a:r>
          </a:p>
          <a:p>
            <a:pPr>
              <a:lnSpc>
                <a:spcPct val="100000"/>
              </a:lnSpc>
            </a:pPr>
            <a:endParaRPr lang="en-US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B</a:t>
            </a:r>
            <a:r>
              <a:rPr lang="en-US" sz="4800" baseline="30000" dirty="0" smtClean="0">
                <a:latin typeface="Calibri" pitchFamily="34" charset="0"/>
              </a:rPr>
              <a:t>+</a:t>
            </a:r>
            <a:r>
              <a:rPr lang="en-US" sz="4800" dirty="0" smtClean="0">
                <a:latin typeface="Calibri" pitchFamily="34" charset="0"/>
              </a:rPr>
              <a:t> trees in Practice</a:t>
            </a:r>
            <a:endParaRPr lang="en-US" sz="4800" dirty="0">
              <a:latin typeface="Calibri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31684" y="1389412"/>
            <a:ext cx="5720928" cy="49669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Typical capacities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Height = 4</a:t>
            </a:r>
          </a:p>
          <a:p>
            <a:pPr lvl="2">
              <a:lnSpc>
                <a:spcPct val="100000"/>
              </a:lnSpc>
            </a:pPr>
            <a:r>
              <a:rPr lang="en-US" sz="3200" dirty="0" smtClean="0">
                <a:latin typeface="Calibri" pitchFamily="34" charset="0"/>
              </a:rPr>
              <a:t>133</a:t>
            </a:r>
            <a:r>
              <a:rPr lang="en-US" sz="3200" baseline="30000" dirty="0" smtClean="0">
                <a:latin typeface="Calibri" pitchFamily="34" charset="0"/>
              </a:rPr>
              <a:t>4</a:t>
            </a:r>
            <a:r>
              <a:rPr lang="en-US" sz="3200" dirty="0" smtClean="0">
                <a:latin typeface="Calibri" pitchFamily="34" charset="0"/>
              </a:rPr>
              <a:t> = </a:t>
            </a:r>
            <a:r>
              <a:rPr lang="pt-BR" sz="3200" dirty="0">
                <a:latin typeface="Calibri" pitchFamily="34" charset="0"/>
              </a:rPr>
              <a:t>312,900,700 </a:t>
            </a:r>
            <a:r>
              <a:rPr lang="pt-BR" sz="3200" dirty="0" err="1" smtClean="0">
                <a:latin typeface="Calibri" pitchFamily="34" charset="0"/>
              </a:rPr>
              <a:t>records</a:t>
            </a:r>
            <a:endParaRPr lang="pt-BR" sz="3200" dirty="0" smtClean="0">
              <a:latin typeface="Calibri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Height = </a:t>
            </a:r>
            <a:r>
              <a:rPr lang="en-US" sz="3600" dirty="0" smtClean="0">
                <a:latin typeface="Calibri" pitchFamily="34" charset="0"/>
              </a:rPr>
              <a:t>3</a:t>
            </a:r>
            <a:endParaRPr lang="en-US" sz="3600" dirty="0">
              <a:latin typeface="Calibri" pitchFamily="34" charset="0"/>
            </a:endParaRPr>
          </a:p>
          <a:p>
            <a:pPr lvl="2">
              <a:lnSpc>
                <a:spcPct val="100000"/>
              </a:lnSpc>
            </a:pPr>
            <a:r>
              <a:rPr lang="en-US" sz="3200" dirty="0" smtClean="0">
                <a:latin typeface="Calibri" pitchFamily="34" charset="0"/>
              </a:rPr>
              <a:t>133</a:t>
            </a:r>
            <a:r>
              <a:rPr lang="en-US" sz="3200" baseline="30000" dirty="0" smtClean="0">
                <a:latin typeface="Calibri" pitchFamily="34" charset="0"/>
              </a:rPr>
              <a:t>3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>
                <a:latin typeface="Calibri" pitchFamily="34" charset="0"/>
              </a:rPr>
              <a:t>= </a:t>
            </a:r>
            <a:r>
              <a:rPr lang="en-US" sz="3200" dirty="0" smtClean="0">
                <a:latin typeface="Calibri" pitchFamily="34" charset="0"/>
              </a:rPr>
              <a:t>   </a:t>
            </a:r>
            <a:r>
              <a:rPr lang="is-IS" sz="3200" dirty="0" smtClean="0">
                <a:latin typeface="Calibri" pitchFamily="34" charset="0"/>
              </a:rPr>
              <a:t>2,352,637</a:t>
            </a:r>
            <a:r>
              <a:rPr lang="pt-BR" sz="3200" dirty="0" smtClean="0">
                <a:latin typeface="Calibri" pitchFamily="34" charset="0"/>
              </a:rPr>
              <a:t> </a:t>
            </a:r>
            <a:r>
              <a:rPr lang="pt-BR" sz="3200" dirty="0" err="1">
                <a:latin typeface="Calibri" pitchFamily="34" charset="0"/>
              </a:rPr>
              <a:t>records</a:t>
            </a:r>
            <a:endParaRPr lang="en-US" sz="4000" dirty="0" smtClean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Can often hold top levels in buffer pool</a:t>
            </a:r>
          </a:p>
          <a:p>
            <a:pPr lvl="1">
              <a:lnSpc>
                <a:spcPct val="100000"/>
              </a:lnSpc>
            </a:pPr>
            <a:r>
              <a:rPr lang="en-US" sz="3300" dirty="0" smtClean="0">
                <a:latin typeface="Calibri" pitchFamily="34" charset="0"/>
              </a:rPr>
              <a:t>Level 1 =           1 page = 8KB</a:t>
            </a:r>
          </a:p>
          <a:p>
            <a:pPr lvl="1">
              <a:lnSpc>
                <a:spcPct val="100000"/>
              </a:lnSpc>
            </a:pPr>
            <a:r>
              <a:rPr lang="en-US" sz="3300" dirty="0" smtClean="0">
                <a:latin typeface="Calibri" pitchFamily="34" charset="0"/>
              </a:rPr>
              <a:t>Level 2 =      133 pages = 1 MB</a:t>
            </a:r>
          </a:p>
          <a:p>
            <a:pPr lvl="1">
              <a:lnSpc>
                <a:spcPct val="100000"/>
              </a:lnSpc>
            </a:pPr>
            <a:r>
              <a:rPr lang="en-US" sz="3300" dirty="0" smtClean="0">
                <a:latin typeface="Calibri" pitchFamily="34" charset="0"/>
              </a:rPr>
              <a:t>Level 3 = 17,689 </a:t>
            </a:r>
            <a:r>
              <a:rPr lang="en-US" sz="3300" dirty="0">
                <a:latin typeface="Calibri" pitchFamily="34" charset="0"/>
              </a:rPr>
              <a:t>pages = 133 MB</a:t>
            </a:r>
          </a:p>
        </p:txBody>
      </p:sp>
    </p:spTree>
    <p:extLst>
      <p:ext uri="{BB962C8B-B14F-4D97-AF65-F5344CB8AC3E}">
        <p14:creationId xmlns:p14="http://schemas.microsoft.com/office/powerpoint/2010/main" xmlns="" val="84847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85000" lnSpcReduction="20000"/>
          </a:bodyPr>
          <a:lstStyle/>
          <a:p>
            <a:pPr marL="342900">
              <a:lnSpc>
                <a:spcPct val="100000"/>
              </a:lnSpc>
            </a:pPr>
            <a:r>
              <a:rPr lang="en-US" sz="4000" dirty="0">
                <a:latin typeface="Calibri" pitchFamily="34" charset="0"/>
              </a:rPr>
              <a:t>A </a:t>
            </a:r>
            <a:r>
              <a:rPr lang="en-US" sz="4000" dirty="0" err="1" smtClean="0">
                <a:latin typeface="Calibri" pitchFamily="34" charset="0"/>
              </a:rPr>
              <a:t>B+tree</a:t>
            </a:r>
            <a:r>
              <a:rPr lang="en-US" sz="4000" dirty="0" smtClean="0">
                <a:latin typeface="Calibri" pitchFamily="34" charset="0"/>
              </a:rPr>
              <a:t> </a:t>
            </a:r>
            <a:r>
              <a:rPr lang="en-US" sz="4000" dirty="0">
                <a:latin typeface="Calibri" pitchFamily="34" charset="0"/>
              </a:rPr>
              <a:t>supports the following </a:t>
            </a:r>
            <a:r>
              <a:rPr lang="en-US" sz="4000" dirty="0" smtClean="0">
                <a:latin typeface="Calibri" pitchFamily="34" charset="0"/>
              </a:rPr>
              <a:t>operations</a:t>
            </a:r>
          </a:p>
          <a:p>
            <a:pPr marL="800100"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Equality search</a:t>
            </a:r>
          </a:p>
          <a:p>
            <a:pPr marL="1257300" lvl="2">
              <a:lnSpc>
                <a:spcPct val="100000"/>
              </a:lnSpc>
            </a:pPr>
            <a:r>
              <a:rPr lang="en-US" sz="3300" dirty="0" smtClean="0">
                <a:latin typeface="Calibri" pitchFamily="34" charset="0"/>
              </a:rPr>
              <a:t>e.g. find all records with search key value equal to </a:t>
            </a:r>
            <a:r>
              <a:rPr lang="en-US" sz="3300" i="1" dirty="0" smtClean="0">
                <a:latin typeface="Calibri" pitchFamily="34" charset="0"/>
              </a:rPr>
              <a:t>v</a:t>
            </a:r>
            <a:endParaRPr lang="en-US" sz="3300" dirty="0" smtClean="0">
              <a:latin typeface="Calibri" pitchFamily="34" charset="0"/>
            </a:endParaRPr>
          </a:p>
          <a:p>
            <a:pPr marL="800100" lvl="1"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Range search</a:t>
            </a:r>
          </a:p>
          <a:p>
            <a:pPr marL="1257300" lvl="2">
              <a:lnSpc>
                <a:spcPct val="100000"/>
              </a:lnSpc>
            </a:pPr>
            <a:r>
              <a:rPr lang="en-US" sz="3300" dirty="0">
                <a:latin typeface="Calibri" pitchFamily="34" charset="0"/>
              </a:rPr>
              <a:t>e.g. find all records with search key </a:t>
            </a:r>
            <a:r>
              <a:rPr lang="en-US" sz="3300" dirty="0" smtClean="0">
                <a:latin typeface="Calibri" pitchFamily="34" charset="0"/>
              </a:rPr>
              <a:t>value between </a:t>
            </a:r>
            <a:r>
              <a:rPr lang="en-US" sz="3300" i="1" dirty="0" smtClean="0">
                <a:latin typeface="Calibri" pitchFamily="34" charset="0"/>
              </a:rPr>
              <a:t>v</a:t>
            </a:r>
            <a:r>
              <a:rPr lang="en-US" sz="3300" dirty="0" smtClean="0">
                <a:latin typeface="Calibri" pitchFamily="34" charset="0"/>
              </a:rPr>
              <a:t> and </a:t>
            </a:r>
            <a:r>
              <a:rPr lang="en-US" sz="3300" i="1" dirty="0" smtClean="0">
                <a:latin typeface="Calibri" pitchFamily="34" charset="0"/>
              </a:rPr>
              <a:t>v</a:t>
            </a:r>
            <a:r>
              <a:rPr lang="en-US" sz="3300" dirty="0" smtClean="0">
                <a:latin typeface="Calibri" pitchFamily="34" charset="0"/>
              </a:rPr>
              <a:t>’</a:t>
            </a:r>
          </a:p>
          <a:p>
            <a:pPr marL="800100" lvl="1"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Insert</a:t>
            </a:r>
          </a:p>
          <a:p>
            <a:pPr marL="1257300" lvl="2">
              <a:lnSpc>
                <a:spcPct val="100000"/>
              </a:lnSpc>
            </a:pPr>
            <a:r>
              <a:rPr lang="en-US" sz="3300" dirty="0" smtClean="0">
                <a:latin typeface="Calibri" pitchFamily="34" charset="0"/>
              </a:rPr>
              <a:t>e.g. insert a record with search key value </a:t>
            </a:r>
            <a:r>
              <a:rPr lang="en-US" sz="3300" i="1" dirty="0" smtClean="0">
                <a:latin typeface="Calibri" pitchFamily="34" charset="0"/>
              </a:rPr>
              <a:t>v</a:t>
            </a:r>
            <a:endParaRPr lang="en-US" sz="3300" dirty="0" smtClean="0">
              <a:latin typeface="Calibri" pitchFamily="34" charset="0"/>
            </a:endParaRPr>
          </a:p>
          <a:p>
            <a:pPr marL="800100" lvl="1"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Delete</a:t>
            </a:r>
          </a:p>
          <a:p>
            <a:pPr marL="1257300" lvl="2">
              <a:lnSpc>
                <a:spcPct val="100000"/>
              </a:lnSpc>
            </a:pPr>
            <a:r>
              <a:rPr lang="en-US" sz="3300" dirty="0" smtClean="0">
                <a:latin typeface="Calibri" pitchFamily="34" charset="0"/>
              </a:rPr>
              <a:t>e.g. delete </a:t>
            </a:r>
            <a:r>
              <a:rPr lang="en-US" sz="3300" dirty="0">
                <a:latin typeface="Calibri" pitchFamily="34" charset="0"/>
              </a:rPr>
              <a:t>a record with search key </a:t>
            </a:r>
            <a:r>
              <a:rPr lang="en-US" sz="3300" dirty="0" smtClean="0">
                <a:latin typeface="Calibri" pitchFamily="34" charset="0"/>
              </a:rPr>
              <a:t>value </a:t>
            </a:r>
            <a:r>
              <a:rPr lang="en-US" sz="3300" i="1" dirty="0" smtClean="0">
                <a:latin typeface="Calibri" pitchFamily="34" charset="0"/>
              </a:rPr>
              <a:t>v</a:t>
            </a:r>
            <a:endParaRPr lang="en-US" sz="3300" dirty="0" smtClean="0">
              <a:latin typeface="Calibri" pitchFamily="34" charset="0"/>
            </a:endParaRPr>
          </a:p>
          <a:p>
            <a:pPr marL="800100" lvl="1"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Bulk loading</a:t>
            </a:r>
          </a:p>
          <a:p>
            <a:pPr marL="1257300" lvl="2"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e.g. </a:t>
            </a:r>
            <a:r>
              <a:rPr lang="en-US" sz="3600" dirty="0" smtClean="0">
                <a:latin typeface="Calibri" pitchFamily="34" charset="0"/>
              </a:rPr>
              <a:t>insert a collection of records</a:t>
            </a:r>
            <a:endParaRPr lang="en-US" sz="36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Operations on </a:t>
            </a:r>
            <a:r>
              <a:rPr lang="en-US" sz="4800" dirty="0" err="1" smtClean="0">
                <a:latin typeface="Calibri" pitchFamily="34" charset="0"/>
              </a:rPr>
              <a:t>B+trees</a:t>
            </a:r>
            <a:endParaRPr lang="en-US" sz="4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464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Equality Search: Example</a:t>
            </a:r>
            <a:endParaRPr lang="en-US" sz="4800" dirty="0">
              <a:latin typeface="Calibri" pitchFamily="34" charset="0"/>
            </a:endParaRPr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491941" y="1378614"/>
            <a:ext cx="11163386" cy="14373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Calibri" pitchFamily="34" charset="0"/>
              </a:rPr>
              <a:t>Find </a:t>
            </a:r>
            <a:r>
              <a:rPr lang="en-US" sz="4000" dirty="0" smtClean="0">
                <a:latin typeface="Calibri" pitchFamily="34" charset="0"/>
              </a:rPr>
              <a:t>the record </a:t>
            </a:r>
            <a:r>
              <a:rPr lang="en-US" sz="4000" dirty="0">
                <a:latin typeface="Calibri" pitchFamily="34" charset="0"/>
              </a:rPr>
              <a:t>with search key value </a:t>
            </a:r>
            <a:r>
              <a:rPr lang="en-US" sz="4000" dirty="0" smtClean="0">
                <a:latin typeface="Calibri" pitchFamily="34" charset="0"/>
              </a:rPr>
              <a:t>38</a:t>
            </a:r>
            <a:endParaRPr lang="en-US" sz="4000" i="1" dirty="0" smtClean="0">
              <a:latin typeface="Calibri" pitchFamily="34" charset="0"/>
            </a:endParaRP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47196915"/>
              </p:ext>
            </p:extLst>
          </p:nvPr>
        </p:nvGraphicFramePr>
        <p:xfrm>
          <a:off x="4674811" y="3146142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6" name="Straight Arrow Connector 55"/>
          <p:cNvCxnSpPr>
            <a:endCxn id="65" idx="0"/>
          </p:cNvCxnSpPr>
          <p:nvPr/>
        </p:nvCxnSpPr>
        <p:spPr>
          <a:xfrm>
            <a:off x="7520933" y="3336150"/>
            <a:ext cx="3269323" cy="646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64" idx="0"/>
          </p:cNvCxnSpPr>
          <p:nvPr/>
        </p:nvCxnSpPr>
        <p:spPr>
          <a:xfrm>
            <a:off x="6782003" y="3342606"/>
            <a:ext cx="1701321" cy="639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61" idx="0"/>
          </p:cNvCxnSpPr>
          <p:nvPr/>
        </p:nvCxnSpPr>
        <p:spPr>
          <a:xfrm flipH="1">
            <a:off x="1469929" y="3326843"/>
            <a:ext cx="3314160" cy="6556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2" idx="0"/>
          </p:cNvCxnSpPr>
          <p:nvPr/>
        </p:nvCxnSpPr>
        <p:spPr>
          <a:xfrm flipH="1">
            <a:off x="3819225" y="3326844"/>
            <a:ext cx="1619722" cy="655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3" idx="0"/>
          </p:cNvCxnSpPr>
          <p:nvPr/>
        </p:nvCxnSpPr>
        <p:spPr>
          <a:xfrm flipH="1">
            <a:off x="6150953" y="3349793"/>
            <a:ext cx="3070" cy="6327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5558171"/>
              </p:ext>
            </p:extLst>
          </p:nvPr>
        </p:nvGraphicFramePr>
        <p:xfrm>
          <a:off x="571345" y="3982532"/>
          <a:ext cx="1797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52"/>
                <a:gridCol w="348416"/>
                <a:gridCol w="348416"/>
                <a:gridCol w="348416"/>
                <a:gridCol w="348416"/>
                <a:gridCol w="20175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7*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8885997"/>
              </p:ext>
            </p:extLst>
          </p:nvPr>
        </p:nvGraphicFramePr>
        <p:xfrm>
          <a:off x="2914231" y="3982532"/>
          <a:ext cx="18099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44"/>
                <a:gridCol w="365125"/>
                <a:gridCol w="365125"/>
                <a:gridCol w="365125"/>
                <a:gridCol w="365125"/>
                <a:gridCol w="17474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14*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16*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92396847"/>
              </p:ext>
            </p:extLst>
          </p:nvPr>
        </p:nvGraphicFramePr>
        <p:xfrm>
          <a:off x="5257117" y="3982532"/>
          <a:ext cx="17876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86"/>
                <a:gridCol w="346575"/>
                <a:gridCol w="346575"/>
                <a:gridCol w="346575"/>
                <a:gridCol w="346575"/>
                <a:gridCol w="2006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19*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20*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22*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6413725"/>
              </p:ext>
            </p:extLst>
          </p:nvPr>
        </p:nvGraphicFramePr>
        <p:xfrm>
          <a:off x="7587180" y="3982532"/>
          <a:ext cx="1792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81"/>
                <a:gridCol w="419449"/>
                <a:gridCol w="394283"/>
                <a:gridCol w="385893"/>
                <a:gridCol w="302004"/>
                <a:gridCol w="15157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24*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27*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29*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10898682"/>
              </p:ext>
            </p:extLst>
          </p:nvPr>
        </p:nvGraphicFramePr>
        <p:xfrm>
          <a:off x="9925185" y="3982532"/>
          <a:ext cx="18194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93"/>
                <a:gridCol w="383420"/>
                <a:gridCol w="371589"/>
                <a:gridCol w="352338"/>
                <a:gridCol w="385893"/>
                <a:gridCol w="17616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33*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34*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38*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39*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6" name="Straight Arrow Connector 65"/>
          <p:cNvCxnSpPr/>
          <p:nvPr/>
        </p:nvCxnSpPr>
        <p:spPr>
          <a:xfrm flipH="1">
            <a:off x="2368513" y="4043122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311728" y="4278979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711398" y="4043122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654613" y="4278979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7044790" y="4043122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988005" y="4278979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9379469" y="4043122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9322684" y="4278979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69541" y="2958353"/>
            <a:ext cx="2124635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289256" y="2971766"/>
            <a:ext cx="2540544" cy="923132"/>
          </a:xfrm>
          <a:prstGeom prst="straightConnector1">
            <a:avLst/>
          </a:prstGeom>
          <a:ln w="381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9925185" y="3866417"/>
            <a:ext cx="1063306" cy="1245"/>
          </a:xfrm>
          <a:prstGeom prst="straightConnector1">
            <a:avLst/>
          </a:prstGeom>
          <a:ln w="381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8861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Range Search: Example</a:t>
            </a:r>
            <a:endParaRPr lang="en-US" sz="4800" dirty="0">
              <a:latin typeface="Calibri" pitchFamily="34" charset="0"/>
            </a:endParaRPr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491941" y="1378614"/>
            <a:ext cx="11163386" cy="14373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Find all records with search key values </a:t>
            </a:r>
            <a:r>
              <a:rPr lang="en-US" sz="3600" dirty="0">
                <a:latin typeface="Calibri" pitchFamily="34" charset="0"/>
              </a:rPr>
              <a:t>≥ 15 and </a:t>
            </a:r>
            <a:r>
              <a:rPr lang="en-US" sz="3600" dirty="0" smtClean="0">
                <a:latin typeface="Calibri" pitchFamily="34" charset="0"/>
              </a:rPr>
              <a:t>&lt; 35</a:t>
            </a:r>
            <a:endParaRPr lang="en-US" sz="3600" i="1" dirty="0" smtClean="0">
              <a:latin typeface="Calibri" pitchFamily="34" charset="0"/>
            </a:endParaRP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47196915"/>
              </p:ext>
            </p:extLst>
          </p:nvPr>
        </p:nvGraphicFramePr>
        <p:xfrm>
          <a:off x="4674811" y="3146142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6" name="Straight Arrow Connector 55"/>
          <p:cNvCxnSpPr>
            <a:endCxn id="65" idx="0"/>
          </p:cNvCxnSpPr>
          <p:nvPr/>
        </p:nvCxnSpPr>
        <p:spPr>
          <a:xfrm>
            <a:off x="7520933" y="3336150"/>
            <a:ext cx="3269323" cy="646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64" idx="0"/>
          </p:cNvCxnSpPr>
          <p:nvPr/>
        </p:nvCxnSpPr>
        <p:spPr>
          <a:xfrm>
            <a:off x="6782003" y="3342606"/>
            <a:ext cx="1701321" cy="639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61" idx="0"/>
          </p:cNvCxnSpPr>
          <p:nvPr/>
        </p:nvCxnSpPr>
        <p:spPr>
          <a:xfrm flipH="1">
            <a:off x="1469929" y="3326843"/>
            <a:ext cx="3314160" cy="6556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2" idx="0"/>
          </p:cNvCxnSpPr>
          <p:nvPr/>
        </p:nvCxnSpPr>
        <p:spPr>
          <a:xfrm flipH="1">
            <a:off x="3819225" y="3326844"/>
            <a:ext cx="1619722" cy="655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3" idx="0"/>
          </p:cNvCxnSpPr>
          <p:nvPr/>
        </p:nvCxnSpPr>
        <p:spPr>
          <a:xfrm flipH="1">
            <a:off x="6150953" y="3349793"/>
            <a:ext cx="3070" cy="6327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5558171"/>
              </p:ext>
            </p:extLst>
          </p:nvPr>
        </p:nvGraphicFramePr>
        <p:xfrm>
          <a:off x="571345" y="3982532"/>
          <a:ext cx="1797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52"/>
                <a:gridCol w="348416"/>
                <a:gridCol w="348416"/>
                <a:gridCol w="348416"/>
                <a:gridCol w="348416"/>
                <a:gridCol w="20175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7*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8885997"/>
              </p:ext>
            </p:extLst>
          </p:nvPr>
        </p:nvGraphicFramePr>
        <p:xfrm>
          <a:off x="2914231" y="3982532"/>
          <a:ext cx="18099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44"/>
                <a:gridCol w="365125"/>
                <a:gridCol w="365125"/>
                <a:gridCol w="365125"/>
                <a:gridCol w="365125"/>
                <a:gridCol w="17474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14*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16*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92396847"/>
              </p:ext>
            </p:extLst>
          </p:nvPr>
        </p:nvGraphicFramePr>
        <p:xfrm>
          <a:off x="5257117" y="3982532"/>
          <a:ext cx="17876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86"/>
                <a:gridCol w="346575"/>
                <a:gridCol w="346575"/>
                <a:gridCol w="346575"/>
                <a:gridCol w="346575"/>
                <a:gridCol w="2006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19*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20*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22*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6413725"/>
              </p:ext>
            </p:extLst>
          </p:nvPr>
        </p:nvGraphicFramePr>
        <p:xfrm>
          <a:off x="7587180" y="3982532"/>
          <a:ext cx="1792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02"/>
                <a:gridCol w="343571"/>
                <a:gridCol w="343571"/>
                <a:gridCol w="343571"/>
                <a:gridCol w="343571"/>
                <a:gridCol w="20900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7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24*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27*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29*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10898682"/>
              </p:ext>
            </p:extLst>
          </p:nvPr>
        </p:nvGraphicFramePr>
        <p:xfrm>
          <a:off x="9925185" y="3982532"/>
          <a:ext cx="17301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55"/>
                <a:gridCol w="331658"/>
                <a:gridCol w="331658"/>
                <a:gridCol w="331658"/>
                <a:gridCol w="331658"/>
                <a:gridCol w="20175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7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33*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34*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38*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39*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6" name="Straight Arrow Connector 65"/>
          <p:cNvCxnSpPr/>
          <p:nvPr/>
        </p:nvCxnSpPr>
        <p:spPr>
          <a:xfrm flipH="1">
            <a:off x="2368513" y="4043122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311728" y="4278979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711398" y="4043122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654613" y="4278979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7044790" y="4043122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988005" y="4278979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9379469" y="4043122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9322684" y="4278979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081523" y="3018304"/>
            <a:ext cx="76083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914231" y="3030396"/>
            <a:ext cx="2768442" cy="878744"/>
          </a:xfrm>
          <a:prstGeom prst="straightConnector1">
            <a:avLst/>
          </a:prstGeom>
          <a:ln w="381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603812" y="3864753"/>
            <a:ext cx="727175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055499" y="3856504"/>
            <a:ext cx="548313" cy="8249"/>
          </a:xfrm>
          <a:prstGeom prst="straightConnector1">
            <a:avLst/>
          </a:prstGeom>
          <a:ln w="381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611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Insertion: Example</a:t>
            </a:r>
            <a:endParaRPr lang="en-US" sz="4800" dirty="0">
              <a:latin typeface="Calibri" pitchFamily="34" charset="0"/>
            </a:endParaRPr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491941" y="1378614"/>
            <a:ext cx="11163386" cy="14373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Insert 8*</a:t>
            </a:r>
            <a:endParaRPr lang="en-US" sz="4000" i="1" dirty="0" smtClean="0">
              <a:latin typeface="Calibri" pitchFamily="34" charset="0"/>
            </a:endParaRP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47196915"/>
              </p:ext>
            </p:extLst>
          </p:nvPr>
        </p:nvGraphicFramePr>
        <p:xfrm>
          <a:off x="4674811" y="3146142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6" name="Straight Arrow Connector 55"/>
          <p:cNvCxnSpPr>
            <a:endCxn id="65" idx="0"/>
          </p:cNvCxnSpPr>
          <p:nvPr/>
        </p:nvCxnSpPr>
        <p:spPr>
          <a:xfrm>
            <a:off x="7520933" y="3336150"/>
            <a:ext cx="3269323" cy="646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64" idx="0"/>
          </p:cNvCxnSpPr>
          <p:nvPr/>
        </p:nvCxnSpPr>
        <p:spPr>
          <a:xfrm>
            <a:off x="6782003" y="3342606"/>
            <a:ext cx="1701321" cy="639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61" idx="0"/>
          </p:cNvCxnSpPr>
          <p:nvPr/>
        </p:nvCxnSpPr>
        <p:spPr>
          <a:xfrm flipH="1">
            <a:off x="1469929" y="3326843"/>
            <a:ext cx="3314160" cy="6556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2" idx="0"/>
          </p:cNvCxnSpPr>
          <p:nvPr/>
        </p:nvCxnSpPr>
        <p:spPr>
          <a:xfrm flipH="1">
            <a:off x="3819225" y="3326844"/>
            <a:ext cx="1619722" cy="655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3" idx="0"/>
          </p:cNvCxnSpPr>
          <p:nvPr/>
        </p:nvCxnSpPr>
        <p:spPr>
          <a:xfrm flipH="1">
            <a:off x="6150953" y="3349793"/>
            <a:ext cx="3070" cy="6327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5558171"/>
              </p:ext>
            </p:extLst>
          </p:nvPr>
        </p:nvGraphicFramePr>
        <p:xfrm>
          <a:off x="571345" y="3982532"/>
          <a:ext cx="1797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52"/>
                <a:gridCol w="348416"/>
                <a:gridCol w="348416"/>
                <a:gridCol w="348416"/>
                <a:gridCol w="348416"/>
                <a:gridCol w="20175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7*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8885997"/>
              </p:ext>
            </p:extLst>
          </p:nvPr>
        </p:nvGraphicFramePr>
        <p:xfrm>
          <a:off x="2914231" y="3982532"/>
          <a:ext cx="18099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44"/>
                <a:gridCol w="365125"/>
                <a:gridCol w="365125"/>
                <a:gridCol w="365125"/>
                <a:gridCol w="365125"/>
                <a:gridCol w="17474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14*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16*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92396847"/>
              </p:ext>
            </p:extLst>
          </p:nvPr>
        </p:nvGraphicFramePr>
        <p:xfrm>
          <a:off x="5257117" y="3982532"/>
          <a:ext cx="17876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86"/>
                <a:gridCol w="346575"/>
                <a:gridCol w="346575"/>
                <a:gridCol w="346575"/>
                <a:gridCol w="346575"/>
                <a:gridCol w="2006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19*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20*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22*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6413725"/>
              </p:ext>
            </p:extLst>
          </p:nvPr>
        </p:nvGraphicFramePr>
        <p:xfrm>
          <a:off x="7587180" y="3982532"/>
          <a:ext cx="1792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02"/>
                <a:gridCol w="343571"/>
                <a:gridCol w="343571"/>
                <a:gridCol w="343571"/>
                <a:gridCol w="343571"/>
                <a:gridCol w="20900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7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24*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27*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29*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10898682"/>
              </p:ext>
            </p:extLst>
          </p:nvPr>
        </p:nvGraphicFramePr>
        <p:xfrm>
          <a:off x="9925185" y="3982532"/>
          <a:ext cx="17301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55"/>
                <a:gridCol w="331658"/>
                <a:gridCol w="331658"/>
                <a:gridCol w="331658"/>
                <a:gridCol w="331658"/>
                <a:gridCol w="20175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7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33*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34*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38*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39*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6" name="Straight Arrow Connector 65"/>
          <p:cNvCxnSpPr/>
          <p:nvPr/>
        </p:nvCxnSpPr>
        <p:spPr>
          <a:xfrm flipH="1">
            <a:off x="2368513" y="4043122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311728" y="4278979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711398" y="4043122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654613" y="4278979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7044790" y="4043122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988005" y="4278979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9379469" y="4043122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9322684" y="4278979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0303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Insertion: Example (Cont.)</a:t>
            </a:r>
            <a:endParaRPr lang="en-US" sz="4800" dirty="0">
              <a:latin typeface="Calibri" pitchFamily="34" charset="0"/>
            </a:endParaRPr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491941" y="1378614"/>
            <a:ext cx="11163386" cy="14373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Insert 8*</a:t>
            </a:r>
            <a:endParaRPr lang="en-US" sz="4000" i="1" dirty="0" smtClean="0">
              <a:latin typeface="Calibri" pitchFamily="34" charset="0"/>
            </a:endParaRP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3637023"/>
              </p:ext>
            </p:extLst>
          </p:nvPr>
        </p:nvGraphicFramePr>
        <p:xfrm>
          <a:off x="4674811" y="3146142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13</a:t>
                      </a:r>
                      <a:endParaRPr lang="en-US" b="0" dirty="0">
                        <a:solidFill>
                          <a:srgbClr val="FF0000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6" name="Straight Arrow Connector 55"/>
          <p:cNvCxnSpPr>
            <a:endCxn id="65" idx="0"/>
          </p:cNvCxnSpPr>
          <p:nvPr/>
        </p:nvCxnSpPr>
        <p:spPr>
          <a:xfrm>
            <a:off x="7520933" y="3336150"/>
            <a:ext cx="3269323" cy="646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64" idx="0"/>
          </p:cNvCxnSpPr>
          <p:nvPr/>
        </p:nvCxnSpPr>
        <p:spPr>
          <a:xfrm>
            <a:off x="6782003" y="3342606"/>
            <a:ext cx="1701321" cy="639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61" idx="0"/>
          </p:cNvCxnSpPr>
          <p:nvPr/>
        </p:nvCxnSpPr>
        <p:spPr>
          <a:xfrm flipH="1">
            <a:off x="1469929" y="3326843"/>
            <a:ext cx="3314160" cy="65568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62" idx="0"/>
          </p:cNvCxnSpPr>
          <p:nvPr/>
        </p:nvCxnSpPr>
        <p:spPr>
          <a:xfrm flipH="1">
            <a:off x="3819225" y="3326844"/>
            <a:ext cx="1619722" cy="655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63" idx="0"/>
          </p:cNvCxnSpPr>
          <p:nvPr/>
        </p:nvCxnSpPr>
        <p:spPr>
          <a:xfrm flipH="1">
            <a:off x="6150953" y="3349793"/>
            <a:ext cx="3070" cy="6327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66864889"/>
              </p:ext>
            </p:extLst>
          </p:nvPr>
        </p:nvGraphicFramePr>
        <p:xfrm>
          <a:off x="571345" y="3982532"/>
          <a:ext cx="1797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52"/>
                <a:gridCol w="348416"/>
                <a:gridCol w="348416"/>
                <a:gridCol w="348416"/>
                <a:gridCol w="348416"/>
                <a:gridCol w="20175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7*</a:t>
                      </a:r>
                      <a:endParaRPr lang="en-US" sz="1800" b="0" kern="1200" dirty="0">
                        <a:solidFill>
                          <a:srgbClr val="FF0000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6392777"/>
              </p:ext>
            </p:extLst>
          </p:nvPr>
        </p:nvGraphicFramePr>
        <p:xfrm>
          <a:off x="2914231" y="3982532"/>
          <a:ext cx="18099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44"/>
                <a:gridCol w="365125"/>
                <a:gridCol w="365125"/>
                <a:gridCol w="365125"/>
                <a:gridCol w="365125"/>
                <a:gridCol w="17474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14*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16*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50974357"/>
              </p:ext>
            </p:extLst>
          </p:nvPr>
        </p:nvGraphicFramePr>
        <p:xfrm>
          <a:off x="5257117" y="3982532"/>
          <a:ext cx="17876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86"/>
                <a:gridCol w="346575"/>
                <a:gridCol w="346575"/>
                <a:gridCol w="346575"/>
                <a:gridCol w="346575"/>
                <a:gridCol w="2006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19*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20*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22*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73021524"/>
              </p:ext>
            </p:extLst>
          </p:nvPr>
        </p:nvGraphicFramePr>
        <p:xfrm>
          <a:off x="7587180" y="3982532"/>
          <a:ext cx="1792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02"/>
                <a:gridCol w="343571"/>
                <a:gridCol w="343571"/>
                <a:gridCol w="343571"/>
                <a:gridCol w="343571"/>
                <a:gridCol w="20900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7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24*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27*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29*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76385119"/>
              </p:ext>
            </p:extLst>
          </p:nvPr>
        </p:nvGraphicFramePr>
        <p:xfrm>
          <a:off x="9925185" y="3982532"/>
          <a:ext cx="17301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55"/>
                <a:gridCol w="331658"/>
                <a:gridCol w="331658"/>
                <a:gridCol w="331658"/>
                <a:gridCol w="331658"/>
                <a:gridCol w="201755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7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33*</a:t>
                      </a:r>
                      <a:endParaRPr lang="en-US" sz="17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34*</a:t>
                      </a:r>
                      <a:endParaRPr lang="en-US" sz="17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38*</a:t>
                      </a:r>
                      <a:endParaRPr lang="en-US" sz="17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39*</a:t>
                      </a:r>
                      <a:endParaRPr lang="en-US" sz="17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7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6" name="Straight Arrow Connector 65"/>
          <p:cNvCxnSpPr/>
          <p:nvPr/>
        </p:nvCxnSpPr>
        <p:spPr>
          <a:xfrm flipH="1">
            <a:off x="2368513" y="4043122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311728" y="4278979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711398" y="4043122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654613" y="4278979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7044790" y="4043122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988005" y="4278979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flipH="1">
            <a:off x="9379469" y="4043122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9322684" y="4278979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2"/>
          <p:cNvSpPr txBox="1">
            <a:spLocks/>
          </p:cNvSpPr>
          <p:nvPr/>
        </p:nvSpPr>
        <p:spPr>
          <a:xfrm>
            <a:off x="917845" y="4638221"/>
            <a:ext cx="1104167" cy="52322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800" dirty="0" smtClean="0">
                <a:latin typeface="Calibri" pitchFamily="34" charset="0"/>
              </a:rPr>
              <a:t>Split!</a:t>
            </a:r>
            <a:endParaRPr lang="en-US" sz="2800" dirty="0">
              <a:latin typeface="Calibri" pitchFamily="34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843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Insertion: Example (Cont.)</a:t>
            </a:r>
            <a:endParaRPr lang="en-US" sz="4800" dirty="0">
              <a:latin typeface="Calibri" pitchFamily="34" charset="0"/>
            </a:endParaRPr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209552" y="1210853"/>
            <a:ext cx="11163386" cy="14373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Insert 8*</a:t>
            </a:r>
            <a:endParaRPr lang="en-US" sz="4000" i="1" dirty="0" smtClean="0">
              <a:latin typeface="Calibri" pitchFamily="34" charset="0"/>
            </a:endParaRPr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2840990"/>
              </p:ext>
            </p:extLst>
          </p:nvPr>
        </p:nvGraphicFramePr>
        <p:xfrm>
          <a:off x="4674811" y="3138923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9" name="Straight Arrow Connector 88"/>
          <p:cNvCxnSpPr/>
          <p:nvPr/>
        </p:nvCxnSpPr>
        <p:spPr>
          <a:xfrm>
            <a:off x="7520933" y="3328931"/>
            <a:ext cx="3269323" cy="6463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6782003" y="3335387"/>
            <a:ext cx="1701321" cy="6399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1469929" y="3319624"/>
            <a:ext cx="3314160" cy="6556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3819225" y="3319625"/>
            <a:ext cx="1619722" cy="655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6150953" y="3342574"/>
            <a:ext cx="3070" cy="6327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87772719"/>
              </p:ext>
            </p:extLst>
          </p:nvPr>
        </p:nvGraphicFramePr>
        <p:xfrm>
          <a:off x="571345" y="3975313"/>
          <a:ext cx="1797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52"/>
                <a:gridCol w="348416"/>
                <a:gridCol w="348416"/>
                <a:gridCol w="348416"/>
                <a:gridCol w="348416"/>
                <a:gridCol w="201752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35589368"/>
              </p:ext>
            </p:extLst>
          </p:nvPr>
        </p:nvGraphicFramePr>
        <p:xfrm>
          <a:off x="2914231" y="3975313"/>
          <a:ext cx="18099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44"/>
                <a:gridCol w="365125"/>
                <a:gridCol w="365125"/>
                <a:gridCol w="365125"/>
                <a:gridCol w="365125"/>
                <a:gridCol w="174744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14*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16*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88527619"/>
              </p:ext>
            </p:extLst>
          </p:nvPr>
        </p:nvGraphicFramePr>
        <p:xfrm>
          <a:off x="5257117" y="3975313"/>
          <a:ext cx="178767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86"/>
                <a:gridCol w="346575"/>
                <a:gridCol w="346575"/>
                <a:gridCol w="346575"/>
                <a:gridCol w="346575"/>
                <a:gridCol w="200686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19*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22*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4014451"/>
              </p:ext>
            </p:extLst>
          </p:nvPr>
        </p:nvGraphicFramePr>
        <p:xfrm>
          <a:off x="7587180" y="3975313"/>
          <a:ext cx="17922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02"/>
                <a:gridCol w="343571"/>
                <a:gridCol w="343571"/>
                <a:gridCol w="343571"/>
                <a:gridCol w="343571"/>
                <a:gridCol w="209002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7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24*</a:t>
                      </a:r>
                      <a:endParaRPr lang="en-US" sz="17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27*</a:t>
                      </a:r>
                      <a:endParaRPr lang="en-US" sz="17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29*</a:t>
                      </a:r>
                      <a:endParaRPr lang="en-US" sz="17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7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7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67846344"/>
              </p:ext>
            </p:extLst>
          </p:nvPr>
        </p:nvGraphicFramePr>
        <p:xfrm>
          <a:off x="9925185" y="3975313"/>
          <a:ext cx="17301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55"/>
                <a:gridCol w="331658"/>
                <a:gridCol w="331658"/>
                <a:gridCol w="331658"/>
                <a:gridCol w="331658"/>
                <a:gridCol w="201755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7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33*</a:t>
                      </a:r>
                      <a:endParaRPr lang="en-US" sz="17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34*</a:t>
                      </a:r>
                      <a:endParaRPr lang="en-US" sz="17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38*</a:t>
                      </a:r>
                      <a:endParaRPr lang="en-US" sz="17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39*</a:t>
                      </a:r>
                      <a:endParaRPr lang="en-US" sz="17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7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3" name="Straight Arrow Connector 102"/>
          <p:cNvCxnSpPr/>
          <p:nvPr/>
        </p:nvCxnSpPr>
        <p:spPr>
          <a:xfrm>
            <a:off x="3005961" y="4246181"/>
            <a:ext cx="231226" cy="443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>
            <a:off x="2067262" y="4271760"/>
            <a:ext cx="244466" cy="4180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4711398" y="4035903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4654613" y="4271760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7044790" y="4035903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6988005" y="4271760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9379469" y="4035903"/>
            <a:ext cx="608668" cy="3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9322684" y="4271760"/>
            <a:ext cx="602503" cy="3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4" name="Table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6176340"/>
              </p:ext>
            </p:extLst>
          </p:nvPr>
        </p:nvGraphicFramePr>
        <p:xfrm>
          <a:off x="1774263" y="4689827"/>
          <a:ext cx="17971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752"/>
                <a:gridCol w="348416"/>
                <a:gridCol w="348416"/>
                <a:gridCol w="348416"/>
                <a:gridCol w="348416"/>
                <a:gridCol w="201752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7*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6" name="Straight Arrow Connector 115"/>
          <p:cNvCxnSpPr/>
          <p:nvPr/>
        </p:nvCxnSpPr>
        <p:spPr>
          <a:xfrm flipV="1">
            <a:off x="1881353" y="4351285"/>
            <a:ext cx="262758" cy="4414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H="1" flipV="1">
            <a:off x="3184635" y="4351285"/>
            <a:ext cx="283780" cy="4414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2"/>
          <p:cNvSpPr txBox="1">
            <a:spLocks/>
          </p:cNvSpPr>
          <p:nvPr/>
        </p:nvSpPr>
        <p:spPr>
          <a:xfrm>
            <a:off x="1450428" y="2648181"/>
            <a:ext cx="1082565" cy="40011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000" dirty="0" smtClean="0">
                <a:latin typeface="Calibri" pitchFamily="34" charset="0"/>
              </a:rPr>
              <a:t>Copy up</a:t>
            </a:r>
            <a:endParaRPr lang="en-US" sz="2000" dirty="0">
              <a:latin typeface="Calibri" pitchFamily="34" charset="0"/>
              <a:ea typeface="Courier New" charset="0"/>
              <a:cs typeface="Courier New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87729411"/>
              </p:ext>
            </p:extLst>
          </p:nvPr>
        </p:nvGraphicFramePr>
        <p:xfrm>
          <a:off x="2532993" y="2640255"/>
          <a:ext cx="637354" cy="408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074"/>
                <a:gridCol w="208280"/>
              </a:tblGrid>
              <a:tr h="40803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Content Placeholder 2"/>
          <p:cNvSpPr txBox="1">
            <a:spLocks/>
          </p:cNvSpPr>
          <p:nvPr/>
        </p:nvSpPr>
        <p:spPr>
          <a:xfrm>
            <a:off x="4463648" y="2082475"/>
            <a:ext cx="1104167" cy="52322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800" dirty="0" smtClean="0">
                <a:latin typeface="Calibri" pitchFamily="34" charset="0"/>
              </a:rPr>
              <a:t>Split!</a:t>
            </a:r>
            <a:endParaRPr lang="en-US" sz="2800" dirty="0">
              <a:latin typeface="Calibri" pitchFamily="34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074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Insertion: Example (Cont.)</a:t>
            </a:r>
            <a:endParaRPr lang="en-US" sz="4800" dirty="0">
              <a:latin typeface="Calibri" pitchFamily="34" charset="0"/>
            </a:endParaRPr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491941" y="1378614"/>
            <a:ext cx="11163386" cy="14373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Insert 8*</a:t>
            </a:r>
            <a:endParaRPr lang="en-US" sz="4000" i="1" dirty="0" smtClean="0">
              <a:latin typeface="Calibri" pitchFamily="34" charset="0"/>
            </a:endParaRPr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50911966"/>
              </p:ext>
            </p:extLst>
          </p:nvPr>
        </p:nvGraphicFramePr>
        <p:xfrm>
          <a:off x="6482002" y="3140283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9" name="Straight Arrow Connector 88"/>
          <p:cNvCxnSpPr>
            <a:endCxn id="101" idx="0"/>
          </p:cNvCxnSpPr>
          <p:nvPr/>
        </p:nvCxnSpPr>
        <p:spPr>
          <a:xfrm>
            <a:off x="7945821" y="3342290"/>
            <a:ext cx="2739584" cy="6330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100" idx="0"/>
          </p:cNvCxnSpPr>
          <p:nvPr/>
        </p:nvCxnSpPr>
        <p:spPr>
          <a:xfrm>
            <a:off x="7273159" y="3342290"/>
            <a:ext cx="1650169" cy="63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99" idx="0"/>
          </p:cNvCxnSpPr>
          <p:nvPr/>
        </p:nvCxnSpPr>
        <p:spPr>
          <a:xfrm>
            <a:off x="6600497" y="3331779"/>
            <a:ext cx="535407" cy="638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70101655"/>
              </p:ext>
            </p:extLst>
          </p:nvPr>
        </p:nvGraphicFramePr>
        <p:xfrm>
          <a:off x="910727" y="3964740"/>
          <a:ext cx="1665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6"/>
                <a:gridCol w="322915"/>
                <a:gridCol w="322915"/>
                <a:gridCol w="322915"/>
                <a:gridCol w="322915"/>
                <a:gridCol w="186986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99156850"/>
              </p:ext>
            </p:extLst>
          </p:nvPr>
        </p:nvGraphicFramePr>
        <p:xfrm>
          <a:off x="4501523" y="3975313"/>
          <a:ext cx="1677512" cy="365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54"/>
                <a:gridCol w="338401"/>
                <a:gridCol w="338401"/>
                <a:gridCol w="338401"/>
                <a:gridCol w="338401"/>
                <a:gridCol w="161954"/>
              </a:tblGrid>
              <a:tr h="36545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7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14*</a:t>
                      </a:r>
                      <a:endParaRPr lang="en-US" sz="17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7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16*</a:t>
                      </a:r>
                      <a:endParaRPr lang="en-US" sz="17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7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7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7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5150855"/>
              </p:ext>
            </p:extLst>
          </p:nvPr>
        </p:nvGraphicFramePr>
        <p:xfrm>
          <a:off x="6307488" y="3969932"/>
          <a:ext cx="165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98"/>
                <a:gridCol w="321209"/>
                <a:gridCol w="321209"/>
                <a:gridCol w="321209"/>
                <a:gridCol w="321209"/>
                <a:gridCol w="185998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19*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20*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22*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72586617"/>
              </p:ext>
            </p:extLst>
          </p:nvPr>
        </p:nvGraphicFramePr>
        <p:xfrm>
          <a:off x="8092773" y="3977335"/>
          <a:ext cx="16611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05"/>
                <a:gridCol w="318425"/>
                <a:gridCol w="318425"/>
                <a:gridCol w="318425"/>
                <a:gridCol w="318425"/>
                <a:gridCol w="193705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24*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27*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29*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240244"/>
              </p:ext>
            </p:extLst>
          </p:nvPr>
        </p:nvGraphicFramePr>
        <p:xfrm>
          <a:off x="9883649" y="3975313"/>
          <a:ext cx="1603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8"/>
                <a:gridCol w="307384"/>
                <a:gridCol w="307384"/>
                <a:gridCol w="307384"/>
                <a:gridCol w="307384"/>
                <a:gridCol w="186988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5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33*</a:t>
                      </a:r>
                      <a:endParaRPr lang="en-US" sz="15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34*</a:t>
                      </a:r>
                      <a:endParaRPr lang="en-US" sz="15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38*</a:t>
                      </a:r>
                      <a:endParaRPr lang="en-US" sz="15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39*</a:t>
                      </a:r>
                      <a:endParaRPr lang="en-US" sz="15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5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8" name="Straight Arrow Connector 107"/>
          <p:cNvCxnSpPr/>
          <p:nvPr/>
        </p:nvCxnSpPr>
        <p:spPr>
          <a:xfrm flipH="1" flipV="1">
            <a:off x="7960557" y="4070870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4" name="Table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65096091"/>
              </p:ext>
            </p:extLst>
          </p:nvPr>
        </p:nvGraphicFramePr>
        <p:xfrm>
          <a:off x="2706125" y="3969932"/>
          <a:ext cx="1665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6"/>
                <a:gridCol w="322915"/>
                <a:gridCol w="322915"/>
                <a:gridCol w="322915"/>
                <a:gridCol w="322915"/>
                <a:gridCol w="186986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7*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 flipV="1">
            <a:off x="7844551" y="4234111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9745842" y="4070283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9629836" y="4233524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176521" y="4070283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060515" y="4233524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4374429" y="4071153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258423" y="4234394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2572339" y="4070283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456333" y="4233524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98705738"/>
              </p:ext>
            </p:extLst>
          </p:nvPr>
        </p:nvGraphicFramePr>
        <p:xfrm>
          <a:off x="2895874" y="3143511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13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2" name="Straight Arrow Connector 91"/>
          <p:cNvCxnSpPr>
            <a:endCxn id="96" idx="0"/>
          </p:cNvCxnSpPr>
          <p:nvPr/>
        </p:nvCxnSpPr>
        <p:spPr>
          <a:xfrm flipH="1">
            <a:off x="1743543" y="3342290"/>
            <a:ext cx="1262416" cy="622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14" idx="0"/>
          </p:cNvCxnSpPr>
          <p:nvPr/>
        </p:nvCxnSpPr>
        <p:spPr>
          <a:xfrm flipH="1">
            <a:off x="3538941" y="3342290"/>
            <a:ext cx="150190" cy="627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98" idx="0"/>
          </p:cNvCxnSpPr>
          <p:nvPr/>
        </p:nvCxnSpPr>
        <p:spPr>
          <a:xfrm>
            <a:off x="4371757" y="3325703"/>
            <a:ext cx="968522" cy="6496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 txBox="1">
            <a:spLocks/>
          </p:cNvSpPr>
          <p:nvPr/>
        </p:nvSpPr>
        <p:spPr>
          <a:xfrm>
            <a:off x="1100642" y="2426937"/>
            <a:ext cx="1082565" cy="40011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000" dirty="0" smtClean="0">
                <a:latin typeface="Calibri" pitchFamily="34" charset="0"/>
              </a:rPr>
              <a:t>Push up</a:t>
            </a:r>
            <a:endParaRPr lang="en-US" sz="2000" dirty="0">
              <a:latin typeface="Calibri" pitchFamily="34" charset="0"/>
              <a:ea typeface="Courier New" charset="0"/>
              <a:cs typeface="Courier New" charset="0"/>
            </a:endParaRP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9588057"/>
              </p:ext>
            </p:extLst>
          </p:nvPr>
        </p:nvGraphicFramePr>
        <p:xfrm>
          <a:off x="2183207" y="2419011"/>
          <a:ext cx="637354" cy="408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074"/>
                <a:gridCol w="208280"/>
              </a:tblGrid>
              <a:tr h="40803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8912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546858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4400" dirty="0" smtClean="0">
                <a:latin typeface="Calibri" pitchFamily="34" charset="0"/>
              </a:rPr>
              <a:t>Architecture of a typical DBMS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4400" dirty="0" smtClean="0">
                <a:latin typeface="Calibri" pitchFamily="34" charset="0"/>
              </a:rPr>
              <a:t>Memory hierarchy</a:t>
            </a:r>
            <a:endParaRPr lang="en-US" sz="3200" dirty="0">
              <a:latin typeface="Calibri" pitchFamily="34" charset="0"/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4000" dirty="0" smtClean="0">
                <a:latin typeface="Calibri" pitchFamily="34" charset="0"/>
              </a:rPr>
              <a:t>CPU cache, main memory, </a:t>
            </a:r>
            <a:r>
              <a:rPr lang="en-US" sz="4000" dirty="0">
                <a:latin typeface="Calibri" pitchFamily="34" charset="0"/>
              </a:rPr>
              <a:t>SSD, </a:t>
            </a:r>
            <a:r>
              <a:rPr lang="en-US" sz="4000" dirty="0" smtClean="0">
                <a:latin typeface="Calibri" pitchFamily="34" charset="0"/>
              </a:rPr>
              <a:t>disk, tape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4400" dirty="0" smtClean="0">
                <a:latin typeface="Calibri" pitchFamily="34" charset="0"/>
              </a:rPr>
              <a:t>Disk 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4000" dirty="0" smtClean="0">
                <a:latin typeface="Calibri" pitchFamily="34" charset="0"/>
              </a:rPr>
              <a:t>Anatomy, accessing the disk (s</a:t>
            </a:r>
            <a:r>
              <a:rPr lang="en-US" sz="3600" dirty="0" smtClean="0">
                <a:latin typeface="Calibri" pitchFamily="34" charset="0"/>
              </a:rPr>
              <a:t>eek time, rotational delay, data transfer time)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4400" dirty="0" smtClean="0">
                <a:latin typeface="Calibri" pitchFamily="34" charset="0"/>
              </a:rPr>
              <a:t>SSD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4400" dirty="0" smtClean="0">
                <a:latin typeface="Calibri" pitchFamily="34" charset="0"/>
              </a:rPr>
              <a:t>Buffer management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4000" dirty="0" smtClean="0">
                <a:latin typeface="Calibri" pitchFamily="34" charset="0"/>
              </a:rPr>
              <a:t>Buffer replacement policies, sequential flooding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4400" dirty="0" smtClean="0">
                <a:latin typeface="Calibri" pitchFamily="34" charset="0"/>
              </a:rPr>
              <a:t>File organization (a.k.a. files of (pages of) records)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4000" dirty="0" smtClean="0">
                <a:latin typeface="Calibri" pitchFamily="34" charset="0"/>
              </a:rPr>
              <a:t>Unordered (heap) files</a:t>
            </a:r>
            <a:r>
              <a:rPr lang="mr-IN" sz="4000" dirty="0" smtClean="0">
                <a:latin typeface="Calibri" pitchFamily="34" charset="0"/>
              </a:rPr>
              <a:t>–</a:t>
            </a:r>
            <a:r>
              <a:rPr lang="en-US" sz="4000" dirty="0" smtClean="0">
                <a:latin typeface="Calibri" pitchFamily="34" charset="0"/>
              </a:rPr>
              <a:t> using linked lists or page directories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4400" dirty="0" smtClean="0">
                <a:latin typeface="Calibri" pitchFamily="34" charset="0"/>
              </a:rPr>
              <a:t>Page organization (f</a:t>
            </a:r>
            <a:r>
              <a:rPr lang="en-US" sz="4000" dirty="0" smtClean="0">
                <a:latin typeface="Calibri" pitchFamily="34" charset="0"/>
              </a:rPr>
              <a:t>ixed-length vs variable-length records)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4400" dirty="0" smtClean="0">
                <a:latin typeface="Calibri" pitchFamily="34" charset="0"/>
              </a:rPr>
              <a:t>Column stores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Recap</a:t>
            </a:r>
            <a:endParaRPr lang="en-US" sz="4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148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Insertion: Example (Cont.)</a:t>
            </a:r>
            <a:endParaRPr lang="en-US" sz="4800" dirty="0">
              <a:latin typeface="Calibri" pitchFamily="34" charset="0"/>
            </a:endParaRPr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491941" y="1378614"/>
            <a:ext cx="11163386" cy="14373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Insert 8*</a:t>
            </a:r>
            <a:endParaRPr lang="en-US" sz="4000" i="1" dirty="0" smtClean="0">
              <a:latin typeface="Calibri" pitchFamily="34" charset="0"/>
            </a:endParaRPr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29244586"/>
              </p:ext>
            </p:extLst>
          </p:nvPr>
        </p:nvGraphicFramePr>
        <p:xfrm>
          <a:off x="6482002" y="3146475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9" name="Straight Arrow Connector 88"/>
          <p:cNvCxnSpPr>
            <a:endCxn id="101" idx="0"/>
          </p:cNvCxnSpPr>
          <p:nvPr/>
        </p:nvCxnSpPr>
        <p:spPr>
          <a:xfrm>
            <a:off x="7945821" y="3348482"/>
            <a:ext cx="2739584" cy="6330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100" idx="0"/>
          </p:cNvCxnSpPr>
          <p:nvPr/>
        </p:nvCxnSpPr>
        <p:spPr>
          <a:xfrm>
            <a:off x="7273159" y="3348482"/>
            <a:ext cx="1650169" cy="63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99" idx="0"/>
          </p:cNvCxnSpPr>
          <p:nvPr/>
        </p:nvCxnSpPr>
        <p:spPr>
          <a:xfrm>
            <a:off x="6600497" y="3337971"/>
            <a:ext cx="535407" cy="638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1377161"/>
              </p:ext>
            </p:extLst>
          </p:nvPr>
        </p:nvGraphicFramePr>
        <p:xfrm>
          <a:off x="910727" y="3970932"/>
          <a:ext cx="1665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6"/>
                <a:gridCol w="322915"/>
                <a:gridCol w="322915"/>
                <a:gridCol w="322915"/>
                <a:gridCol w="322915"/>
                <a:gridCol w="1869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97123790"/>
              </p:ext>
            </p:extLst>
          </p:nvPr>
        </p:nvGraphicFramePr>
        <p:xfrm>
          <a:off x="4501523" y="3981505"/>
          <a:ext cx="1677512" cy="365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54"/>
                <a:gridCol w="338401"/>
                <a:gridCol w="338401"/>
                <a:gridCol w="338401"/>
                <a:gridCol w="338401"/>
                <a:gridCol w="161954"/>
              </a:tblGrid>
              <a:tr h="365459">
                <a:tc>
                  <a:txBody>
                    <a:bodyPr/>
                    <a:lstStyle/>
                    <a:p>
                      <a:pPr algn="ctr"/>
                      <a:endParaRPr lang="en-US" sz="17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14*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16*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61434677"/>
              </p:ext>
            </p:extLst>
          </p:nvPr>
        </p:nvGraphicFramePr>
        <p:xfrm>
          <a:off x="6307488" y="3976124"/>
          <a:ext cx="165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98"/>
                <a:gridCol w="321209"/>
                <a:gridCol w="321209"/>
                <a:gridCol w="321209"/>
                <a:gridCol w="321209"/>
                <a:gridCol w="185998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19*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20*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22*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62145600"/>
              </p:ext>
            </p:extLst>
          </p:nvPr>
        </p:nvGraphicFramePr>
        <p:xfrm>
          <a:off x="8092773" y="3983527"/>
          <a:ext cx="16611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05"/>
                <a:gridCol w="318425"/>
                <a:gridCol w="318425"/>
                <a:gridCol w="318425"/>
                <a:gridCol w="318425"/>
                <a:gridCol w="19370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27*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93514625"/>
              </p:ext>
            </p:extLst>
          </p:nvPr>
        </p:nvGraphicFramePr>
        <p:xfrm>
          <a:off x="9883649" y="3981505"/>
          <a:ext cx="1603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8"/>
                <a:gridCol w="307384"/>
                <a:gridCol w="307384"/>
                <a:gridCol w="307384"/>
                <a:gridCol w="307384"/>
                <a:gridCol w="18698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33*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34*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38*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39*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8" name="Straight Arrow Connector 107"/>
          <p:cNvCxnSpPr/>
          <p:nvPr/>
        </p:nvCxnSpPr>
        <p:spPr>
          <a:xfrm flipH="1" flipV="1">
            <a:off x="7960557" y="4077062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4" name="Table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07925528"/>
              </p:ext>
            </p:extLst>
          </p:nvPr>
        </p:nvGraphicFramePr>
        <p:xfrm>
          <a:off x="2706125" y="3976124"/>
          <a:ext cx="1665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6"/>
                <a:gridCol w="322915"/>
                <a:gridCol w="322915"/>
                <a:gridCol w="322915"/>
                <a:gridCol w="322915"/>
                <a:gridCol w="1869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 flipV="1">
            <a:off x="7844551" y="4240303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9745842" y="4076475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9629836" y="4239716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176521" y="4076475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060515" y="4239716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4374429" y="4077345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258423" y="4240586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2572339" y="4076475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456333" y="4239716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66624537"/>
              </p:ext>
            </p:extLst>
          </p:nvPr>
        </p:nvGraphicFramePr>
        <p:xfrm>
          <a:off x="2895874" y="3149703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2" name="Straight Arrow Connector 91"/>
          <p:cNvCxnSpPr>
            <a:endCxn id="96" idx="0"/>
          </p:cNvCxnSpPr>
          <p:nvPr/>
        </p:nvCxnSpPr>
        <p:spPr>
          <a:xfrm flipH="1">
            <a:off x="1743543" y="3348482"/>
            <a:ext cx="1262416" cy="622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14" idx="0"/>
          </p:cNvCxnSpPr>
          <p:nvPr/>
        </p:nvCxnSpPr>
        <p:spPr>
          <a:xfrm flipH="1">
            <a:off x="3538941" y="3348482"/>
            <a:ext cx="150190" cy="627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98" idx="0"/>
          </p:cNvCxnSpPr>
          <p:nvPr/>
        </p:nvCxnSpPr>
        <p:spPr>
          <a:xfrm>
            <a:off x="4371757" y="3331895"/>
            <a:ext cx="968522" cy="6496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24499405"/>
              </p:ext>
            </p:extLst>
          </p:nvPr>
        </p:nvGraphicFramePr>
        <p:xfrm>
          <a:off x="4697966" y="2311445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44" idx="0"/>
          </p:cNvCxnSpPr>
          <p:nvPr/>
        </p:nvCxnSpPr>
        <p:spPr>
          <a:xfrm flipH="1">
            <a:off x="4382534" y="2481379"/>
            <a:ext cx="425949" cy="668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88" idx="0"/>
          </p:cNvCxnSpPr>
          <p:nvPr/>
        </p:nvCxnSpPr>
        <p:spPr>
          <a:xfrm>
            <a:off x="5490469" y="2481379"/>
            <a:ext cx="2478193" cy="6650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2"/>
          <p:cNvSpPr txBox="1">
            <a:spLocks/>
          </p:cNvSpPr>
          <p:nvPr/>
        </p:nvSpPr>
        <p:spPr>
          <a:xfrm>
            <a:off x="4029264" y="1680854"/>
            <a:ext cx="1839930" cy="40011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000" dirty="0" smtClean="0">
                <a:latin typeface="Calibri" pitchFamily="34" charset="0"/>
              </a:rPr>
              <a:t>New root node!</a:t>
            </a:r>
            <a:endParaRPr lang="en-US" sz="2000" dirty="0">
              <a:latin typeface="Calibri" pitchFamily="34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889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5279836"/>
          </a:xfrm>
        </p:spPr>
        <p:txBody>
          <a:bodyPr>
            <a:normAutofit fontScale="70000" lnSpcReduction="20000"/>
          </a:bodyPr>
          <a:lstStyle/>
          <a:p>
            <a:pPr marL="342900">
              <a:lnSpc>
                <a:spcPct val="120000"/>
              </a:lnSpc>
            </a:pPr>
            <a:r>
              <a:rPr lang="en-US" sz="4000" dirty="0">
                <a:latin typeface="Calibri" pitchFamily="34" charset="0"/>
              </a:rPr>
              <a:t>Insert record </a:t>
            </a:r>
            <a:r>
              <a:rPr lang="en-US" sz="4000" i="1" dirty="0">
                <a:latin typeface="Calibri" pitchFamily="34" charset="0"/>
              </a:rPr>
              <a:t>r</a:t>
            </a:r>
            <a:r>
              <a:rPr lang="en-US" sz="4000" dirty="0">
                <a:latin typeface="Calibri" pitchFamily="34" charset="0"/>
              </a:rPr>
              <a:t> with value </a:t>
            </a:r>
            <a:r>
              <a:rPr lang="en-US" sz="4000" i="1" dirty="0">
                <a:latin typeface="Calibri" pitchFamily="34" charset="0"/>
              </a:rPr>
              <a:t>v</a:t>
            </a:r>
          </a:p>
          <a:p>
            <a:pPr marL="1030288" lvl="1" indent="-458788">
              <a:lnSpc>
                <a:spcPct val="120000"/>
              </a:lnSpc>
              <a:buFont typeface="+mj-lt"/>
              <a:buAutoNum type="arabicPeriod"/>
            </a:pPr>
            <a:r>
              <a:rPr lang="en-US" sz="3600" dirty="0" smtClean="0">
                <a:latin typeface="Calibri" pitchFamily="34" charset="0"/>
              </a:rPr>
              <a:t>Find the correct leaf node </a:t>
            </a:r>
            <a:r>
              <a:rPr lang="en-US" sz="3600" i="1" dirty="0" smtClean="0">
                <a:latin typeface="Calibri" pitchFamily="34" charset="0"/>
              </a:rPr>
              <a:t>L</a:t>
            </a:r>
            <a:r>
              <a:rPr lang="en-US" sz="3600" dirty="0" smtClean="0">
                <a:latin typeface="Calibri" pitchFamily="34" charset="0"/>
              </a:rPr>
              <a:t>; i.e. the leaf with the correct search key range</a:t>
            </a:r>
          </a:p>
          <a:p>
            <a:pPr marL="1030288" lvl="1" indent="-458788">
              <a:lnSpc>
                <a:spcPct val="120000"/>
              </a:lnSpc>
              <a:buFont typeface="+mj-lt"/>
              <a:buAutoNum type="arabicPeriod"/>
            </a:pPr>
            <a:r>
              <a:rPr lang="en-US" sz="3600" dirty="0" smtClean="0">
                <a:latin typeface="Calibri" pitchFamily="34" charset="0"/>
              </a:rPr>
              <a:t>Insert data entry in </a:t>
            </a:r>
            <a:r>
              <a:rPr lang="en-US" sz="3600" i="1" dirty="0" smtClean="0">
                <a:latin typeface="Calibri" pitchFamily="34" charset="0"/>
              </a:rPr>
              <a:t>L</a:t>
            </a:r>
          </a:p>
          <a:p>
            <a:pPr marL="1487488" lvl="2" indent="-458788">
              <a:lnSpc>
                <a:spcPct val="120000"/>
              </a:lnSpc>
              <a:buFont typeface="+mj-lt"/>
              <a:buAutoNum type="arabicPeriod"/>
            </a:pPr>
            <a:r>
              <a:rPr lang="en-US" sz="3200" dirty="0" smtClean="0">
                <a:latin typeface="Calibri" pitchFamily="34" charset="0"/>
              </a:rPr>
              <a:t>If </a:t>
            </a:r>
            <a:r>
              <a:rPr lang="en-US" sz="3200" i="1" dirty="0" smtClean="0">
                <a:latin typeface="Calibri" pitchFamily="34" charset="0"/>
              </a:rPr>
              <a:t>L</a:t>
            </a:r>
            <a:r>
              <a:rPr lang="en-US" sz="2800" dirty="0" smtClean="0">
                <a:latin typeface="Calibri" pitchFamily="34" charset="0"/>
              </a:rPr>
              <a:t> has space, DONE!</a:t>
            </a:r>
          </a:p>
          <a:p>
            <a:pPr marL="1487488" lvl="2" indent="-458788">
              <a:lnSpc>
                <a:spcPct val="120000"/>
              </a:lnSpc>
              <a:buFont typeface="+mj-lt"/>
              <a:buAutoNum type="arabicPeriod"/>
            </a:pPr>
            <a:r>
              <a:rPr lang="en-US" sz="3200" dirty="0" smtClean="0">
                <a:latin typeface="Calibri" pitchFamily="34" charset="0"/>
              </a:rPr>
              <a:t>Else, </a:t>
            </a:r>
            <a:r>
              <a:rPr lang="en-US" sz="3200" b="1" dirty="0" smtClean="0">
                <a:latin typeface="Calibri" pitchFamily="34" charset="0"/>
              </a:rPr>
              <a:t>split </a:t>
            </a:r>
            <a:r>
              <a:rPr lang="en-US" sz="3200" i="1" dirty="0" smtClean="0">
                <a:latin typeface="Calibri" pitchFamily="34" charset="0"/>
              </a:rPr>
              <a:t>L</a:t>
            </a:r>
            <a:r>
              <a:rPr lang="en-US" sz="3200" dirty="0" smtClean="0">
                <a:latin typeface="Calibri" pitchFamily="34" charset="0"/>
              </a:rPr>
              <a:t> (into </a:t>
            </a:r>
            <a:r>
              <a:rPr lang="en-US" sz="3200" i="1" dirty="0" smtClean="0">
                <a:latin typeface="Calibri" pitchFamily="34" charset="0"/>
              </a:rPr>
              <a:t>L</a:t>
            </a:r>
            <a:r>
              <a:rPr lang="en-US" sz="3200" dirty="0" smtClean="0">
                <a:latin typeface="Calibri" pitchFamily="34" charset="0"/>
              </a:rPr>
              <a:t> and a new node </a:t>
            </a:r>
            <a:r>
              <a:rPr lang="en-US" sz="3200" i="1" dirty="0" smtClean="0">
                <a:latin typeface="Calibri" pitchFamily="34" charset="0"/>
              </a:rPr>
              <a:t>L</a:t>
            </a:r>
            <a:r>
              <a:rPr lang="en-US" sz="3200" i="1" baseline="-25000" dirty="0" smtClean="0">
                <a:latin typeface="Calibri" pitchFamily="34" charset="0"/>
              </a:rPr>
              <a:t>2</a:t>
            </a:r>
            <a:r>
              <a:rPr lang="en-US" sz="3200" dirty="0" smtClean="0">
                <a:latin typeface="Calibri" pitchFamily="34" charset="0"/>
              </a:rPr>
              <a:t>)</a:t>
            </a:r>
          </a:p>
          <a:p>
            <a:pPr marL="1944688" lvl="3" indent="-458788">
              <a:lnSpc>
                <a:spcPct val="120000"/>
              </a:lnSpc>
              <a:buFont typeface="+mj-lt"/>
              <a:buAutoNum type="arabicPeriod"/>
            </a:pPr>
            <a:r>
              <a:rPr lang="en-US" sz="3000" dirty="0" smtClean="0">
                <a:latin typeface="Calibri" pitchFamily="34" charset="0"/>
              </a:rPr>
              <a:t>Redistribute keys evenly, </a:t>
            </a:r>
            <a:r>
              <a:rPr lang="en-US" sz="3000" b="1" dirty="0" smtClean="0">
                <a:latin typeface="Calibri" pitchFamily="34" charset="0"/>
              </a:rPr>
              <a:t>copy up </a:t>
            </a:r>
            <a:r>
              <a:rPr lang="en-US" sz="3000" dirty="0" smtClean="0">
                <a:latin typeface="Calibri" pitchFamily="34" charset="0"/>
              </a:rPr>
              <a:t>middle key</a:t>
            </a:r>
          </a:p>
          <a:p>
            <a:pPr marL="1944688" lvl="3" indent="-458788">
              <a:lnSpc>
                <a:spcPct val="120000"/>
              </a:lnSpc>
              <a:buFont typeface="+mj-lt"/>
              <a:buAutoNum type="arabicPeriod"/>
            </a:pPr>
            <a:r>
              <a:rPr lang="en-US" sz="3000" dirty="0" smtClean="0">
                <a:latin typeface="Calibri" pitchFamily="34" charset="0"/>
              </a:rPr>
              <a:t>Insert index entry pointing to </a:t>
            </a:r>
            <a:r>
              <a:rPr lang="en-US" sz="3000" i="1" dirty="0" smtClean="0">
                <a:latin typeface="Calibri" pitchFamily="34" charset="0"/>
              </a:rPr>
              <a:t>L</a:t>
            </a:r>
            <a:r>
              <a:rPr lang="en-US" sz="3000" i="1" baseline="-25000" dirty="0" smtClean="0">
                <a:latin typeface="Calibri" pitchFamily="34" charset="0"/>
              </a:rPr>
              <a:t>2</a:t>
            </a:r>
            <a:r>
              <a:rPr lang="en-US" sz="3000" dirty="0" smtClean="0">
                <a:latin typeface="Calibri" pitchFamily="34" charset="0"/>
              </a:rPr>
              <a:t> into parent of </a:t>
            </a:r>
            <a:r>
              <a:rPr lang="en-US" sz="3000" i="1" dirty="0" smtClean="0">
                <a:latin typeface="Calibri" pitchFamily="34" charset="0"/>
              </a:rPr>
              <a:t>L</a:t>
            </a:r>
            <a:endParaRPr lang="en-US" sz="4600" dirty="0">
              <a:latin typeface="Calibri" pitchFamily="34" charset="0"/>
            </a:endParaRPr>
          </a:p>
          <a:p>
            <a:pPr marL="342900">
              <a:lnSpc>
                <a:spcPct val="120000"/>
              </a:lnSpc>
            </a:pPr>
            <a:r>
              <a:rPr lang="en-US" sz="4000" dirty="0">
                <a:latin typeface="Calibri" pitchFamily="34" charset="0"/>
              </a:rPr>
              <a:t>This can propagate recursively to other </a:t>
            </a:r>
            <a:r>
              <a:rPr lang="en-US" sz="4000" dirty="0" smtClean="0">
                <a:latin typeface="Calibri" pitchFamily="34" charset="0"/>
              </a:rPr>
              <a:t>nodes</a:t>
            </a:r>
            <a:endParaRPr lang="en-US" sz="4000" dirty="0">
              <a:latin typeface="Calibri" pitchFamily="34" charset="0"/>
            </a:endParaRPr>
          </a:p>
          <a:p>
            <a:pPr marL="800100" lvl="1">
              <a:lnSpc>
                <a:spcPct val="120000"/>
              </a:lnSpc>
            </a:pPr>
            <a:r>
              <a:rPr lang="en-US" sz="3600" dirty="0" smtClean="0">
                <a:latin typeface="Calibri" pitchFamily="34" charset="0"/>
              </a:rPr>
              <a:t>To </a:t>
            </a:r>
            <a:r>
              <a:rPr lang="en-US" sz="3600" dirty="0">
                <a:latin typeface="Calibri" pitchFamily="34" charset="0"/>
              </a:rPr>
              <a:t>split a non-leaf node, redistribute entries evenly, but </a:t>
            </a:r>
            <a:r>
              <a:rPr lang="en-US" sz="3600" b="1" dirty="0">
                <a:latin typeface="Calibri" pitchFamily="34" charset="0"/>
              </a:rPr>
              <a:t>push up </a:t>
            </a:r>
            <a:r>
              <a:rPr lang="en-US" sz="3600" dirty="0">
                <a:latin typeface="Calibri" pitchFamily="34" charset="0"/>
              </a:rPr>
              <a:t>the middle </a:t>
            </a:r>
            <a:r>
              <a:rPr lang="en-US" sz="3600" dirty="0" smtClean="0">
                <a:latin typeface="Calibri" pitchFamily="34" charset="0"/>
              </a:rPr>
              <a:t>key</a:t>
            </a:r>
          </a:p>
          <a:p>
            <a:pPr marL="342900">
              <a:lnSpc>
                <a:spcPct val="120000"/>
              </a:lnSpc>
            </a:pPr>
            <a:r>
              <a:rPr lang="en-US" sz="4000" dirty="0">
                <a:latin typeface="Calibri" pitchFamily="34" charset="0"/>
              </a:rPr>
              <a:t>Splits “grow” tree; root split increases </a:t>
            </a:r>
            <a:r>
              <a:rPr lang="en-US" sz="4000" dirty="0" smtClean="0">
                <a:latin typeface="Calibri" pitchFamily="34" charset="0"/>
              </a:rPr>
              <a:t>height</a:t>
            </a:r>
            <a:endParaRPr lang="en-US" sz="4000" dirty="0">
              <a:latin typeface="Calibri" pitchFamily="34" charset="0"/>
            </a:endParaRPr>
          </a:p>
          <a:p>
            <a:pPr marL="800100" lvl="1">
              <a:lnSpc>
                <a:spcPct val="120000"/>
              </a:lnSpc>
            </a:pPr>
            <a:r>
              <a:rPr lang="en-US" sz="3600" dirty="0" smtClean="0">
                <a:latin typeface="Calibri" pitchFamily="34" charset="0"/>
              </a:rPr>
              <a:t>Tree gets </a:t>
            </a:r>
            <a:r>
              <a:rPr lang="en-US" sz="3600" dirty="0">
                <a:latin typeface="Calibri" pitchFamily="34" charset="0"/>
              </a:rPr>
              <a:t>wider or one level taller at top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Insertion Algorithm</a:t>
            </a:r>
            <a:endParaRPr lang="en-US" sz="4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023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Insertion: Example (Cont.)</a:t>
            </a:r>
            <a:endParaRPr lang="en-US" sz="4800" dirty="0">
              <a:latin typeface="Calibri" pitchFamily="34" charset="0"/>
            </a:endParaRPr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491941" y="1378614"/>
            <a:ext cx="11163386" cy="14373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Insert 8*</a:t>
            </a:r>
            <a:endParaRPr lang="en-US" sz="4000" i="1" dirty="0" smtClean="0">
              <a:latin typeface="Calibri" pitchFamily="34" charset="0"/>
            </a:endParaRPr>
          </a:p>
        </p:txBody>
      </p:sp>
      <p:graphicFrame>
        <p:nvGraphicFramePr>
          <p:cNvPr id="88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32050640"/>
              </p:ext>
            </p:extLst>
          </p:nvPr>
        </p:nvGraphicFramePr>
        <p:xfrm>
          <a:off x="6492512" y="2824973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9" name="Straight Arrow Connector 88"/>
          <p:cNvCxnSpPr>
            <a:endCxn id="101" idx="0"/>
          </p:cNvCxnSpPr>
          <p:nvPr/>
        </p:nvCxnSpPr>
        <p:spPr>
          <a:xfrm>
            <a:off x="7956331" y="3026980"/>
            <a:ext cx="2739584" cy="6330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endCxn id="100" idx="0"/>
          </p:cNvCxnSpPr>
          <p:nvPr/>
        </p:nvCxnSpPr>
        <p:spPr>
          <a:xfrm>
            <a:off x="7283669" y="3026980"/>
            <a:ext cx="1650169" cy="63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99" idx="0"/>
          </p:cNvCxnSpPr>
          <p:nvPr/>
        </p:nvCxnSpPr>
        <p:spPr>
          <a:xfrm>
            <a:off x="6611007" y="3016469"/>
            <a:ext cx="535407" cy="638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46178950"/>
              </p:ext>
            </p:extLst>
          </p:nvPr>
        </p:nvGraphicFramePr>
        <p:xfrm>
          <a:off x="921237" y="3649430"/>
          <a:ext cx="1665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6"/>
                <a:gridCol w="322915"/>
                <a:gridCol w="322915"/>
                <a:gridCol w="322915"/>
                <a:gridCol w="322915"/>
                <a:gridCol w="1869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92902216"/>
              </p:ext>
            </p:extLst>
          </p:nvPr>
        </p:nvGraphicFramePr>
        <p:xfrm>
          <a:off x="4512033" y="3660003"/>
          <a:ext cx="1677512" cy="365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54"/>
                <a:gridCol w="338401"/>
                <a:gridCol w="338401"/>
                <a:gridCol w="338401"/>
                <a:gridCol w="338401"/>
                <a:gridCol w="161954"/>
              </a:tblGrid>
              <a:tr h="365459">
                <a:tc>
                  <a:txBody>
                    <a:bodyPr/>
                    <a:lstStyle/>
                    <a:p>
                      <a:pPr algn="ctr"/>
                      <a:endParaRPr lang="en-US" sz="17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14*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16*</a:t>
                      </a:r>
                      <a:endParaRPr lang="en-US" sz="17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79911521"/>
              </p:ext>
            </p:extLst>
          </p:nvPr>
        </p:nvGraphicFramePr>
        <p:xfrm>
          <a:off x="6317998" y="3654622"/>
          <a:ext cx="165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98"/>
                <a:gridCol w="321209"/>
                <a:gridCol w="321209"/>
                <a:gridCol w="321209"/>
                <a:gridCol w="321209"/>
                <a:gridCol w="18599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0844604"/>
              </p:ext>
            </p:extLst>
          </p:nvPr>
        </p:nvGraphicFramePr>
        <p:xfrm>
          <a:off x="8103283" y="3662025"/>
          <a:ext cx="16611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05"/>
                <a:gridCol w="318425"/>
                <a:gridCol w="318425"/>
                <a:gridCol w="318425"/>
                <a:gridCol w="318425"/>
                <a:gridCol w="19370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27*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1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3821811"/>
              </p:ext>
            </p:extLst>
          </p:nvPr>
        </p:nvGraphicFramePr>
        <p:xfrm>
          <a:off x="9894159" y="3660003"/>
          <a:ext cx="1603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8"/>
                <a:gridCol w="307384"/>
                <a:gridCol w="307384"/>
                <a:gridCol w="307384"/>
                <a:gridCol w="307384"/>
                <a:gridCol w="18698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33*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34*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38*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39*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8" name="Straight Arrow Connector 107"/>
          <p:cNvCxnSpPr/>
          <p:nvPr/>
        </p:nvCxnSpPr>
        <p:spPr>
          <a:xfrm flipH="1" flipV="1">
            <a:off x="7971067" y="3755560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4" name="Table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76456113"/>
              </p:ext>
            </p:extLst>
          </p:nvPr>
        </p:nvGraphicFramePr>
        <p:xfrm>
          <a:off x="2716635" y="3654622"/>
          <a:ext cx="1665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6"/>
                <a:gridCol w="322915"/>
                <a:gridCol w="322915"/>
                <a:gridCol w="322915"/>
                <a:gridCol w="322915"/>
                <a:gridCol w="1869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 flipV="1">
            <a:off x="7855061" y="3918801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9756352" y="3754973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9640346" y="3918214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187031" y="3754973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6071025" y="3918214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4384939" y="3755843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268933" y="3919084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2582849" y="3754973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2466843" y="3918214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15953262"/>
              </p:ext>
            </p:extLst>
          </p:nvPr>
        </p:nvGraphicFramePr>
        <p:xfrm>
          <a:off x="2906384" y="2828201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2" name="Straight Arrow Connector 91"/>
          <p:cNvCxnSpPr>
            <a:endCxn id="96" idx="0"/>
          </p:cNvCxnSpPr>
          <p:nvPr/>
        </p:nvCxnSpPr>
        <p:spPr>
          <a:xfrm flipH="1">
            <a:off x="1754053" y="3026980"/>
            <a:ext cx="1262416" cy="622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14" idx="0"/>
          </p:cNvCxnSpPr>
          <p:nvPr/>
        </p:nvCxnSpPr>
        <p:spPr>
          <a:xfrm flipH="1">
            <a:off x="3549451" y="3026980"/>
            <a:ext cx="150190" cy="627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endCxn id="98" idx="0"/>
          </p:cNvCxnSpPr>
          <p:nvPr/>
        </p:nvCxnSpPr>
        <p:spPr>
          <a:xfrm>
            <a:off x="4382267" y="3010393"/>
            <a:ext cx="968522" cy="6496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46917760"/>
              </p:ext>
            </p:extLst>
          </p:nvPr>
        </p:nvGraphicFramePr>
        <p:xfrm>
          <a:off x="4708476" y="1989943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2" name="Straight Arrow Connector 31"/>
          <p:cNvCxnSpPr>
            <a:endCxn id="44" idx="0"/>
          </p:cNvCxnSpPr>
          <p:nvPr/>
        </p:nvCxnSpPr>
        <p:spPr>
          <a:xfrm flipH="1">
            <a:off x="4393044" y="2159877"/>
            <a:ext cx="425949" cy="668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88" idx="0"/>
          </p:cNvCxnSpPr>
          <p:nvPr/>
        </p:nvCxnSpPr>
        <p:spPr>
          <a:xfrm>
            <a:off x="5500979" y="2159877"/>
            <a:ext cx="2478193" cy="6650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/>
          <p:cNvSpPr txBox="1">
            <a:spLocks/>
          </p:cNvSpPr>
          <p:nvPr/>
        </p:nvSpPr>
        <p:spPr>
          <a:xfrm>
            <a:off x="589226" y="4261607"/>
            <a:ext cx="11163386" cy="19512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Root was split and height increased by 1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latin typeface="Calibri" pitchFamily="34" charset="0"/>
              </a:rPr>
              <a:t>Could avoid split by </a:t>
            </a:r>
            <a:r>
              <a:rPr lang="en-US" sz="4000" dirty="0" smtClean="0">
                <a:latin typeface="Calibri" pitchFamily="34" charset="0"/>
              </a:rPr>
              <a:t>redistributing </a:t>
            </a:r>
            <a:r>
              <a:rPr lang="en-US" sz="4000" dirty="0">
                <a:latin typeface="Calibri" pitchFamily="34" charset="0"/>
              </a:rPr>
              <a:t>entries with a </a:t>
            </a:r>
            <a:r>
              <a:rPr lang="en-US" sz="4000" i="1" dirty="0" smtClean="0">
                <a:latin typeface="Calibri" pitchFamily="34" charset="0"/>
              </a:rPr>
              <a:t>sibling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Sibling</a:t>
            </a:r>
            <a:r>
              <a:rPr lang="en-US" sz="3600" dirty="0">
                <a:latin typeface="Calibri" pitchFamily="34" charset="0"/>
              </a:rPr>
              <a:t>: </a:t>
            </a:r>
            <a:r>
              <a:rPr lang="en-US" sz="3600" dirty="0" smtClean="0">
                <a:latin typeface="Calibri" pitchFamily="34" charset="0"/>
              </a:rPr>
              <a:t>nodes immediately </a:t>
            </a:r>
            <a:r>
              <a:rPr lang="en-US" sz="3600" dirty="0">
                <a:latin typeface="Calibri" pitchFamily="34" charset="0"/>
              </a:rPr>
              <a:t>to left or </a:t>
            </a:r>
            <a:r>
              <a:rPr lang="en-US" sz="3600" dirty="0" smtClean="0">
                <a:latin typeface="Calibri" pitchFamily="34" charset="0"/>
              </a:rPr>
              <a:t>right with same </a:t>
            </a:r>
            <a:r>
              <a:rPr lang="en-US" sz="3600" dirty="0">
                <a:latin typeface="Calibri" pitchFamily="34" charset="0"/>
              </a:rPr>
              <a:t>parent</a:t>
            </a:r>
            <a:endParaRPr lang="en-US" sz="3600" i="1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369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Deletion: Example</a:t>
            </a:r>
            <a:endParaRPr lang="en-US" sz="4800" dirty="0">
              <a:latin typeface="Calibri" pitchFamily="34" charset="0"/>
            </a:endParaRPr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491941" y="1378613"/>
            <a:ext cx="11163386" cy="47594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4200" dirty="0" smtClean="0"/>
          </a:p>
          <a:p>
            <a:pPr>
              <a:lnSpc>
                <a:spcPct val="100000"/>
              </a:lnSpc>
            </a:pPr>
            <a:endParaRPr lang="en-US" sz="4200" dirty="0"/>
          </a:p>
          <a:p>
            <a:pPr>
              <a:lnSpc>
                <a:spcPct val="100000"/>
              </a:lnSpc>
            </a:pPr>
            <a:endParaRPr lang="en-US" sz="4200" dirty="0" smtClean="0"/>
          </a:p>
          <a:p>
            <a:pPr>
              <a:lnSpc>
                <a:spcPct val="100000"/>
              </a:lnSpc>
            </a:pPr>
            <a:r>
              <a:rPr lang="en-US" sz="4200" dirty="0" smtClean="0">
                <a:latin typeface="Calibri" pitchFamily="34" charset="0"/>
              </a:rPr>
              <a:t>Delete 22*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8590836"/>
              </p:ext>
            </p:extLst>
          </p:nvPr>
        </p:nvGraphicFramePr>
        <p:xfrm>
          <a:off x="6418939" y="2213643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7882758" y="2415650"/>
            <a:ext cx="2739584" cy="6330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210096" y="2415650"/>
            <a:ext cx="1650169" cy="63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537434" y="2405139"/>
            <a:ext cx="535407" cy="638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36365480"/>
              </p:ext>
            </p:extLst>
          </p:nvPr>
        </p:nvGraphicFramePr>
        <p:xfrm>
          <a:off x="847664" y="3038100"/>
          <a:ext cx="1665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6"/>
                <a:gridCol w="322915"/>
                <a:gridCol w="322915"/>
                <a:gridCol w="322915"/>
                <a:gridCol w="322915"/>
                <a:gridCol w="1869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34457144"/>
              </p:ext>
            </p:extLst>
          </p:nvPr>
        </p:nvGraphicFramePr>
        <p:xfrm>
          <a:off x="4438460" y="3048673"/>
          <a:ext cx="1677512" cy="365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54"/>
                <a:gridCol w="338401"/>
                <a:gridCol w="338401"/>
                <a:gridCol w="338401"/>
                <a:gridCol w="338401"/>
                <a:gridCol w="161954"/>
              </a:tblGrid>
              <a:tr h="365459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14*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16*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7035369"/>
              </p:ext>
            </p:extLst>
          </p:nvPr>
        </p:nvGraphicFramePr>
        <p:xfrm>
          <a:off x="6244425" y="3043292"/>
          <a:ext cx="165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98"/>
                <a:gridCol w="321209"/>
                <a:gridCol w="321209"/>
                <a:gridCol w="321209"/>
                <a:gridCol w="321209"/>
                <a:gridCol w="18599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7030A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22*</a:t>
                      </a:r>
                      <a:endParaRPr lang="en-US" sz="1600" b="0" dirty="0">
                        <a:solidFill>
                          <a:srgbClr val="7030A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46047260"/>
              </p:ext>
            </p:extLst>
          </p:nvPr>
        </p:nvGraphicFramePr>
        <p:xfrm>
          <a:off x="8029710" y="3050695"/>
          <a:ext cx="16611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05"/>
                <a:gridCol w="318425"/>
                <a:gridCol w="318425"/>
                <a:gridCol w="318425"/>
                <a:gridCol w="318425"/>
                <a:gridCol w="19370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27*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98370790"/>
              </p:ext>
            </p:extLst>
          </p:nvPr>
        </p:nvGraphicFramePr>
        <p:xfrm>
          <a:off x="9820586" y="3048673"/>
          <a:ext cx="1603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8"/>
                <a:gridCol w="307384"/>
                <a:gridCol w="307384"/>
                <a:gridCol w="307384"/>
                <a:gridCol w="307384"/>
                <a:gridCol w="18698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33*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34*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38*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39*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4" name="Straight Arrow Connector 33"/>
          <p:cNvCxnSpPr/>
          <p:nvPr/>
        </p:nvCxnSpPr>
        <p:spPr>
          <a:xfrm flipH="1" flipV="1">
            <a:off x="7897494" y="3144230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21112097"/>
              </p:ext>
            </p:extLst>
          </p:nvPr>
        </p:nvGraphicFramePr>
        <p:xfrm>
          <a:off x="2643062" y="3043292"/>
          <a:ext cx="1665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6"/>
                <a:gridCol w="322915"/>
                <a:gridCol w="322915"/>
                <a:gridCol w="322915"/>
                <a:gridCol w="322915"/>
                <a:gridCol w="1869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 flipV="1">
            <a:off x="7781488" y="3307471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9682779" y="3143643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9566773" y="3306884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113458" y="3143643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997452" y="3306884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4311366" y="3144513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195360" y="3307754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2509276" y="3143643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393270" y="3306884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02474079"/>
              </p:ext>
            </p:extLst>
          </p:nvPr>
        </p:nvGraphicFramePr>
        <p:xfrm>
          <a:off x="2832811" y="2216871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 flipH="1">
            <a:off x="1680480" y="2415650"/>
            <a:ext cx="1262416" cy="622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475878" y="2415650"/>
            <a:ext cx="150190" cy="627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308694" y="2399063"/>
            <a:ext cx="968522" cy="6496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81031882"/>
              </p:ext>
            </p:extLst>
          </p:nvPr>
        </p:nvGraphicFramePr>
        <p:xfrm>
          <a:off x="4634903" y="1378613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 flipH="1">
            <a:off x="4319471" y="1548547"/>
            <a:ext cx="425949" cy="668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427406" y="1548547"/>
            <a:ext cx="2478193" cy="6650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5672949"/>
              </p:ext>
            </p:extLst>
          </p:nvPr>
        </p:nvGraphicFramePr>
        <p:xfrm>
          <a:off x="6416425" y="4909260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4" name="Straight Arrow Connector 53"/>
          <p:cNvCxnSpPr/>
          <p:nvPr/>
        </p:nvCxnSpPr>
        <p:spPr>
          <a:xfrm>
            <a:off x="7880244" y="5111267"/>
            <a:ext cx="2739584" cy="6330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207582" y="5111267"/>
            <a:ext cx="1650169" cy="63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534920" y="5100756"/>
            <a:ext cx="535407" cy="638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6277774"/>
              </p:ext>
            </p:extLst>
          </p:nvPr>
        </p:nvGraphicFramePr>
        <p:xfrm>
          <a:off x="845150" y="5733717"/>
          <a:ext cx="1665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6"/>
                <a:gridCol w="322915"/>
                <a:gridCol w="322915"/>
                <a:gridCol w="322915"/>
                <a:gridCol w="322915"/>
                <a:gridCol w="1869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00294006"/>
              </p:ext>
            </p:extLst>
          </p:nvPr>
        </p:nvGraphicFramePr>
        <p:xfrm>
          <a:off x="4435946" y="5744290"/>
          <a:ext cx="1677512" cy="365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54"/>
                <a:gridCol w="338401"/>
                <a:gridCol w="338401"/>
                <a:gridCol w="338401"/>
                <a:gridCol w="338401"/>
                <a:gridCol w="161954"/>
              </a:tblGrid>
              <a:tr h="36545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14*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16*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90972846"/>
              </p:ext>
            </p:extLst>
          </p:nvPr>
        </p:nvGraphicFramePr>
        <p:xfrm>
          <a:off x="6241911" y="5738909"/>
          <a:ext cx="165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98"/>
                <a:gridCol w="321209"/>
                <a:gridCol w="321209"/>
                <a:gridCol w="321209"/>
                <a:gridCol w="321209"/>
                <a:gridCol w="18599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46603025"/>
              </p:ext>
            </p:extLst>
          </p:nvPr>
        </p:nvGraphicFramePr>
        <p:xfrm>
          <a:off x="8027196" y="5746312"/>
          <a:ext cx="16611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05"/>
                <a:gridCol w="318425"/>
                <a:gridCol w="318425"/>
                <a:gridCol w="318425"/>
                <a:gridCol w="318425"/>
                <a:gridCol w="193705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24*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27*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29*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771575"/>
              </p:ext>
            </p:extLst>
          </p:nvPr>
        </p:nvGraphicFramePr>
        <p:xfrm>
          <a:off x="9818072" y="5744290"/>
          <a:ext cx="1603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8"/>
                <a:gridCol w="307384"/>
                <a:gridCol w="307384"/>
                <a:gridCol w="307384"/>
                <a:gridCol w="307384"/>
                <a:gridCol w="18698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33*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34*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38*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39*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1" name="Straight Arrow Connector 80"/>
          <p:cNvCxnSpPr/>
          <p:nvPr/>
        </p:nvCxnSpPr>
        <p:spPr>
          <a:xfrm flipH="1" flipV="1">
            <a:off x="7894980" y="5839847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97009014"/>
              </p:ext>
            </p:extLst>
          </p:nvPr>
        </p:nvGraphicFramePr>
        <p:xfrm>
          <a:off x="2640548" y="5738909"/>
          <a:ext cx="1665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6"/>
                <a:gridCol w="322915"/>
                <a:gridCol w="322915"/>
                <a:gridCol w="322915"/>
                <a:gridCol w="322915"/>
                <a:gridCol w="1869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3" name="Straight Arrow Connector 82"/>
          <p:cNvCxnSpPr/>
          <p:nvPr/>
        </p:nvCxnSpPr>
        <p:spPr>
          <a:xfrm flipV="1">
            <a:off x="7778974" y="6003088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9680265" y="5839260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9564259" y="6002501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6110944" y="5839260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5994938" y="6002501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4308852" y="5840130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4192846" y="6003371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 flipV="1">
            <a:off x="2506762" y="5839260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2390756" y="6002501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08579335"/>
              </p:ext>
            </p:extLst>
          </p:nvPr>
        </p:nvGraphicFramePr>
        <p:xfrm>
          <a:off x="2830297" y="4912488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3" name="Straight Arrow Connector 92"/>
          <p:cNvCxnSpPr/>
          <p:nvPr/>
        </p:nvCxnSpPr>
        <p:spPr>
          <a:xfrm flipH="1">
            <a:off x="1677966" y="5111267"/>
            <a:ext cx="1262416" cy="622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3473364" y="5111267"/>
            <a:ext cx="150190" cy="627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306180" y="5094680"/>
            <a:ext cx="968522" cy="6496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96060730"/>
              </p:ext>
            </p:extLst>
          </p:nvPr>
        </p:nvGraphicFramePr>
        <p:xfrm>
          <a:off x="4632389" y="4074230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7" name="Straight Arrow Connector 96"/>
          <p:cNvCxnSpPr/>
          <p:nvPr/>
        </p:nvCxnSpPr>
        <p:spPr>
          <a:xfrm flipH="1">
            <a:off x="4316957" y="4244164"/>
            <a:ext cx="425949" cy="668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5424892" y="4244164"/>
            <a:ext cx="2478193" cy="6650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73487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Deletion: Example (Cont.)</a:t>
            </a:r>
            <a:endParaRPr lang="en-US" sz="4800" dirty="0">
              <a:latin typeface="Calibri" pitchFamily="34" charset="0"/>
            </a:endParaRPr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491941" y="1378613"/>
            <a:ext cx="11163386" cy="47594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4200" dirty="0" smtClean="0"/>
          </a:p>
          <a:p>
            <a:pPr>
              <a:lnSpc>
                <a:spcPct val="100000"/>
              </a:lnSpc>
            </a:pPr>
            <a:endParaRPr lang="en-US" sz="4200" dirty="0"/>
          </a:p>
          <a:p>
            <a:pPr>
              <a:lnSpc>
                <a:spcPct val="100000"/>
              </a:lnSpc>
            </a:pPr>
            <a:endParaRPr lang="en-US" sz="4200" dirty="0" smtClean="0"/>
          </a:p>
          <a:p>
            <a:pPr>
              <a:lnSpc>
                <a:spcPct val="100000"/>
              </a:lnSpc>
            </a:pPr>
            <a:r>
              <a:rPr lang="en-US" sz="4200" dirty="0" smtClean="0">
                <a:latin typeface="Calibri" pitchFamily="34" charset="0"/>
              </a:rPr>
              <a:t>Delete 20*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8590836"/>
              </p:ext>
            </p:extLst>
          </p:nvPr>
        </p:nvGraphicFramePr>
        <p:xfrm>
          <a:off x="6418939" y="2213643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7882758" y="2415650"/>
            <a:ext cx="2739584" cy="6330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210096" y="2415650"/>
            <a:ext cx="1650169" cy="63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6537434" y="2405139"/>
            <a:ext cx="535407" cy="638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36365480"/>
              </p:ext>
            </p:extLst>
          </p:nvPr>
        </p:nvGraphicFramePr>
        <p:xfrm>
          <a:off x="847664" y="3038100"/>
          <a:ext cx="1665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6"/>
                <a:gridCol w="322915"/>
                <a:gridCol w="322915"/>
                <a:gridCol w="322915"/>
                <a:gridCol w="322915"/>
                <a:gridCol w="1869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34457144"/>
              </p:ext>
            </p:extLst>
          </p:nvPr>
        </p:nvGraphicFramePr>
        <p:xfrm>
          <a:off x="4438460" y="3048673"/>
          <a:ext cx="1677512" cy="365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54"/>
                <a:gridCol w="338401"/>
                <a:gridCol w="338401"/>
                <a:gridCol w="338401"/>
                <a:gridCol w="338401"/>
                <a:gridCol w="161954"/>
              </a:tblGrid>
              <a:tr h="365459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14*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16*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57010332"/>
              </p:ext>
            </p:extLst>
          </p:nvPr>
        </p:nvGraphicFramePr>
        <p:xfrm>
          <a:off x="6244425" y="3043292"/>
          <a:ext cx="165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98"/>
                <a:gridCol w="321209"/>
                <a:gridCol w="321209"/>
                <a:gridCol w="321209"/>
                <a:gridCol w="321209"/>
                <a:gridCol w="18599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7030A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20*</a:t>
                      </a:r>
                      <a:endParaRPr lang="en-US" sz="1600" b="0" dirty="0">
                        <a:solidFill>
                          <a:srgbClr val="7030A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rgbClr val="7030A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46047260"/>
              </p:ext>
            </p:extLst>
          </p:nvPr>
        </p:nvGraphicFramePr>
        <p:xfrm>
          <a:off x="8029710" y="3050695"/>
          <a:ext cx="16611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05"/>
                <a:gridCol w="318425"/>
                <a:gridCol w="318425"/>
                <a:gridCol w="318425"/>
                <a:gridCol w="318425"/>
                <a:gridCol w="19370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27*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98370790"/>
              </p:ext>
            </p:extLst>
          </p:nvPr>
        </p:nvGraphicFramePr>
        <p:xfrm>
          <a:off x="9820586" y="3048673"/>
          <a:ext cx="1603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8"/>
                <a:gridCol w="307384"/>
                <a:gridCol w="307384"/>
                <a:gridCol w="307384"/>
                <a:gridCol w="307384"/>
                <a:gridCol w="18698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33*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34*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38*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39*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4" name="Straight Arrow Connector 33"/>
          <p:cNvCxnSpPr/>
          <p:nvPr/>
        </p:nvCxnSpPr>
        <p:spPr>
          <a:xfrm flipH="1" flipV="1">
            <a:off x="7897494" y="3144230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21112097"/>
              </p:ext>
            </p:extLst>
          </p:nvPr>
        </p:nvGraphicFramePr>
        <p:xfrm>
          <a:off x="2643062" y="3043292"/>
          <a:ext cx="1665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6"/>
                <a:gridCol w="322915"/>
                <a:gridCol w="322915"/>
                <a:gridCol w="322915"/>
                <a:gridCol w="322915"/>
                <a:gridCol w="1869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 flipV="1">
            <a:off x="7781488" y="3307471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9682779" y="3143643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9566773" y="3306884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6113458" y="3143643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997452" y="3306884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4311366" y="3144513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195360" y="3307754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2509276" y="3143643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393270" y="3306884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02474079"/>
              </p:ext>
            </p:extLst>
          </p:nvPr>
        </p:nvGraphicFramePr>
        <p:xfrm>
          <a:off x="2832811" y="2216871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6" name="Straight Arrow Connector 45"/>
          <p:cNvCxnSpPr/>
          <p:nvPr/>
        </p:nvCxnSpPr>
        <p:spPr>
          <a:xfrm flipH="1">
            <a:off x="1680480" y="2415650"/>
            <a:ext cx="1262416" cy="622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3475878" y="2415650"/>
            <a:ext cx="150190" cy="627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308694" y="2399063"/>
            <a:ext cx="968522" cy="6496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81031882"/>
              </p:ext>
            </p:extLst>
          </p:nvPr>
        </p:nvGraphicFramePr>
        <p:xfrm>
          <a:off x="4634903" y="1378613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 flipH="1">
            <a:off x="4319471" y="1548547"/>
            <a:ext cx="425949" cy="668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427406" y="1548547"/>
            <a:ext cx="2478193" cy="6650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04975184"/>
              </p:ext>
            </p:extLst>
          </p:nvPr>
        </p:nvGraphicFramePr>
        <p:xfrm>
          <a:off x="6416425" y="4909260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27</a:t>
                      </a:r>
                      <a:endParaRPr lang="en-US" b="0" dirty="0">
                        <a:solidFill>
                          <a:srgbClr val="C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4" name="Straight Arrow Connector 53"/>
          <p:cNvCxnSpPr/>
          <p:nvPr/>
        </p:nvCxnSpPr>
        <p:spPr>
          <a:xfrm>
            <a:off x="7880244" y="5111267"/>
            <a:ext cx="2739584" cy="6330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207582" y="5111267"/>
            <a:ext cx="1650169" cy="63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534920" y="5100756"/>
            <a:ext cx="535407" cy="638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6277774"/>
              </p:ext>
            </p:extLst>
          </p:nvPr>
        </p:nvGraphicFramePr>
        <p:xfrm>
          <a:off x="845150" y="5733717"/>
          <a:ext cx="1665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6"/>
                <a:gridCol w="322915"/>
                <a:gridCol w="322915"/>
                <a:gridCol w="322915"/>
                <a:gridCol w="322915"/>
                <a:gridCol w="1869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00294006"/>
              </p:ext>
            </p:extLst>
          </p:nvPr>
        </p:nvGraphicFramePr>
        <p:xfrm>
          <a:off x="4435946" y="5744290"/>
          <a:ext cx="1677512" cy="365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54"/>
                <a:gridCol w="338401"/>
                <a:gridCol w="338401"/>
                <a:gridCol w="338401"/>
                <a:gridCol w="338401"/>
                <a:gridCol w="161954"/>
              </a:tblGrid>
              <a:tr h="365459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14*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16*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87921940"/>
              </p:ext>
            </p:extLst>
          </p:nvPr>
        </p:nvGraphicFramePr>
        <p:xfrm>
          <a:off x="6241911" y="5738909"/>
          <a:ext cx="165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98"/>
                <a:gridCol w="321209"/>
                <a:gridCol w="321209"/>
                <a:gridCol w="321209"/>
                <a:gridCol w="321209"/>
                <a:gridCol w="18599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C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24*</a:t>
                      </a:r>
                      <a:endParaRPr lang="en-US" sz="1600" b="0" dirty="0">
                        <a:solidFill>
                          <a:srgbClr val="C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7064478"/>
              </p:ext>
            </p:extLst>
          </p:nvPr>
        </p:nvGraphicFramePr>
        <p:xfrm>
          <a:off x="8027196" y="5746312"/>
          <a:ext cx="16611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05"/>
                <a:gridCol w="318425"/>
                <a:gridCol w="318425"/>
                <a:gridCol w="318425"/>
                <a:gridCol w="318425"/>
                <a:gridCol w="19370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C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27*</a:t>
                      </a:r>
                      <a:endParaRPr lang="en-US" sz="1600" b="0" dirty="0">
                        <a:solidFill>
                          <a:srgbClr val="C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C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29*</a:t>
                      </a:r>
                      <a:endParaRPr lang="en-US" sz="1600" b="0" dirty="0">
                        <a:solidFill>
                          <a:srgbClr val="C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1771575"/>
              </p:ext>
            </p:extLst>
          </p:nvPr>
        </p:nvGraphicFramePr>
        <p:xfrm>
          <a:off x="9818072" y="5744290"/>
          <a:ext cx="1603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8"/>
                <a:gridCol w="307384"/>
                <a:gridCol w="307384"/>
                <a:gridCol w="307384"/>
                <a:gridCol w="307384"/>
                <a:gridCol w="18698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33*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34*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38*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39*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1" name="Straight Arrow Connector 80"/>
          <p:cNvCxnSpPr/>
          <p:nvPr/>
        </p:nvCxnSpPr>
        <p:spPr>
          <a:xfrm flipH="1" flipV="1">
            <a:off x="7894980" y="5839847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97009014"/>
              </p:ext>
            </p:extLst>
          </p:nvPr>
        </p:nvGraphicFramePr>
        <p:xfrm>
          <a:off x="2640548" y="5738909"/>
          <a:ext cx="1665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6"/>
                <a:gridCol w="322915"/>
                <a:gridCol w="322915"/>
                <a:gridCol w="322915"/>
                <a:gridCol w="322915"/>
                <a:gridCol w="1869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3" name="Straight Arrow Connector 82"/>
          <p:cNvCxnSpPr/>
          <p:nvPr/>
        </p:nvCxnSpPr>
        <p:spPr>
          <a:xfrm flipV="1">
            <a:off x="7778974" y="6003088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9680265" y="5839260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9564259" y="6002501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6110944" y="5839260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5994938" y="6002501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4308852" y="5840130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4192846" y="6003371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 flipV="1">
            <a:off x="2506762" y="5839260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2390756" y="6002501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08579335"/>
              </p:ext>
            </p:extLst>
          </p:nvPr>
        </p:nvGraphicFramePr>
        <p:xfrm>
          <a:off x="2830297" y="4912488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3" name="Straight Arrow Connector 92"/>
          <p:cNvCxnSpPr/>
          <p:nvPr/>
        </p:nvCxnSpPr>
        <p:spPr>
          <a:xfrm flipH="1">
            <a:off x="1677966" y="5111267"/>
            <a:ext cx="1262416" cy="622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3473364" y="5111267"/>
            <a:ext cx="150190" cy="627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306180" y="5094680"/>
            <a:ext cx="968522" cy="6496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96060730"/>
              </p:ext>
            </p:extLst>
          </p:nvPr>
        </p:nvGraphicFramePr>
        <p:xfrm>
          <a:off x="4632389" y="4074230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7" name="Straight Arrow Connector 96"/>
          <p:cNvCxnSpPr/>
          <p:nvPr/>
        </p:nvCxnSpPr>
        <p:spPr>
          <a:xfrm flipH="1">
            <a:off x="4316957" y="4244164"/>
            <a:ext cx="425949" cy="668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5424892" y="4244164"/>
            <a:ext cx="2478193" cy="6650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2"/>
          <p:cNvSpPr txBox="1">
            <a:spLocks/>
          </p:cNvSpPr>
          <p:nvPr/>
        </p:nvSpPr>
        <p:spPr>
          <a:xfrm>
            <a:off x="9544448" y="4190628"/>
            <a:ext cx="1293927" cy="40011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000" dirty="0" smtClean="0">
                <a:latin typeface="Calibri" pitchFamily="34" charset="0"/>
              </a:rPr>
              <a:t>Copied up</a:t>
            </a:r>
            <a:endParaRPr lang="en-US" sz="2000" dirty="0">
              <a:latin typeface="Calibri" pitchFamily="34" charset="0"/>
              <a:ea typeface="Courier New" charset="0"/>
              <a:cs typeface="Courier New" charset="0"/>
            </a:endParaRPr>
          </a:p>
        </p:txBody>
      </p:sp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99564538"/>
              </p:ext>
            </p:extLst>
          </p:nvPr>
        </p:nvGraphicFramePr>
        <p:xfrm>
          <a:off x="10838375" y="4182702"/>
          <a:ext cx="637354" cy="408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074"/>
                <a:gridCol w="208280"/>
              </a:tblGrid>
              <a:tr h="408036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27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25813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Deletion: Example (Cont.)</a:t>
            </a:r>
            <a:endParaRPr lang="en-US" sz="4800" dirty="0">
              <a:latin typeface="Calibri" pitchFamily="34" charset="0"/>
            </a:endParaRPr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491941" y="1378613"/>
            <a:ext cx="11163386" cy="47594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4200" dirty="0" smtClean="0"/>
          </a:p>
          <a:p>
            <a:pPr>
              <a:lnSpc>
                <a:spcPct val="100000"/>
              </a:lnSpc>
            </a:pPr>
            <a:endParaRPr lang="en-US" sz="4200" dirty="0"/>
          </a:p>
          <a:p>
            <a:pPr>
              <a:lnSpc>
                <a:spcPct val="100000"/>
              </a:lnSpc>
            </a:pPr>
            <a:endParaRPr lang="en-US" sz="4200" dirty="0" smtClean="0"/>
          </a:p>
          <a:p>
            <a:pPr>
              <a:lnSpc>
                <a:spcPct val="100000"/>
              </a:lnSpc>
            </a:pPr>
            <a:r>
              <a:rPr lang="en-US" sz="3200" dirty="0" smtClean="0">
                <a:latin typeface="Calibri" pitchFamily="34" charset="0"/>
              </a:rPr>
              <a:t>And then delete 24* ...</a:t>
            </a:r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350191"/>
              </p:ext>
            </p:extLst>
          </p:nvPr>
        </p:nvGraphicFramePr>
        <p:xfrm>
          <a:off x="6427880" y="2213643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27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4" name="Straight Arrow Connector 53"/>
          <p:cNvCxnSpPr/>
          <p:nvPr/>
        </p:nvCxnSpPr>
        <p:spPr>
          <a:xfrm>
            <a:off x="7891699" y="2415650"/>
            <a:ext cx="2739584" cy="6330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7219037" y="2415650"/>
            <a:ext cx="1650169" cy="6350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546375" y="2405139"/>
            <a:ext cx="535407" cy="638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72881466"/>
              </p:ext>
            </p:extLst>
          </p:nvPr>
        </p:nvGraphicFramePr>
        <p:xfrm>
          <a:off x="856605" y="3038100"/>
          <a:ext cx="1665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6"/>
                <a:gridCol w="322915"/>
                <a:gridCol w="322915"/>
                <a:gridCol w="322915"/>
                <a:gridCol w="322915"/>
                <a:gridCol w="1869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42588139"/>
              </p:ext>
            </p:extLst>
          </p:nvPr>
        </p:nvGraphicFramePr>
        <p:xfrm>
          <a:off x="4447401" y="3048673"/>
          <a:ext cx="1677512" cy="365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54"/>
                <a:gridCol w="338401"/>
                <a:gridCol w="338401"/>
                <a:gridCol w="338401"/>
                <a:gridCol w="338401"/>
                <a:gridCol w="161954"/>
              </a:tblGrid>
              <a:tr h="365459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14*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16*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93108095"/>
              </p:ext>
            </p:extLst>
          </p:nvPr>
        </p:nvGraphicFramePr>
        <p:xfrm>
          <a:off x="6253366" y="3043292"/>
          <a:ext cx="165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98"/>
                <a:gridCol w="321209"/>
                <a:gridCol w="321209"/>
                <a:gridCol w="321209"/>
                <a:gridCol w="321209"/>
                <a:gridCol w="18599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7030A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24*</a:t>
                      </a:r>
                      <a:endParaRPr lang="en-US" sz="1600" b="0" dirty="0">
                        <a:solidFill>
                          <a:srgbClr val="7030A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37769442"/>
              </p:ext>
            </p:extLst>
          </p:nvPr>
        </p:nvGraphicFramePr>
        <p:xfrm>
          <a:off x="8038651" y="3050695"/>
          <a:ext cx="16611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05"/>
                <a:gridCol w="318425"/>
                <a:gridCol w="318425"/>
                <a:gridCol w="318425"/>
                <a:gridCol w="318425"/>
                <a:gridCol w="19370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27*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91607351"/>
              </p:ext>
            </p:extLst>
          </p:nvPr>
        </p:nvGraphicFramePr>
        <p:xfrm>
          <a:off x="9829527" y="3048673"/>
          <a:ext cx="1603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8"/>
                <a:gridCol w="307384"/>
                <a:gridCol w="307384"/>
                <a:gridCol w="307384"/>
                <a:gridCol w="307384"/>
                <a:gridCol w="18698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33*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34*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38*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39*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1" name="Straight Arrow Connector 80"/>
          <p:cNvCxnSpPr/>
          <p:nvPr/>
        </p:nvCxnSpPr>
        <p:spPr>
          <a:xfrm flipH="1" flipV="1">
            <a:off x="7906435" y="3144230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96838069"/>
              </p:ext>
            </p:extLst>
          </p:nvPr>
        </p:nvGraphicFramePr>
        <p:xfrm>
          <a:off x="2652003" y="3043292"/>
          <a:ext cx="1665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6"/>
                <a:gridCol w="322915"/>
                <a:gridCol w="322915"/>
                <a:gridCol w="322915"/>
                <a:gridCol w="322915"/>
                <a:gridCol w="1869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3" name="Straight Arrow Connector 82"/>
          <p:cNvCxnSpPr/>
          <p:nvPr/>
        </p:nvCxnSpPr>
        <p:spPr>
          <a:xfrm flipV="1">
            <a:off x="7790429" y="3307471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 flipV="1">
            <a:off x="9691720" y="3143643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9575714" y="3306884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6122399" y="3143643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6006393" y="3306884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 flipV="1">
            <a:off x="4320307" y="3144513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4204301" y="3307754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 flipV="1">
            <a:off x="2518217" y="3143643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V="1">
            <a:off x="2402211" y="3306884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17191037"/>
              </p:ext>
            </p:extLst>
          </p:nvPr>
        </p:nvGraphicFramePr>
        <p:xfrm>
          <a:off x="2841752" y="2216871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3" name="Straight Arrow Connector 92"/>
          <p:cNvCxnSpPr/>
          <p:nvPr/>
        </p:nvCxnSpPr>
        <p:spPr>
          <a:xfrm flipH="1">
            <a:off x="1689421" y="2415650"/>
            <a:ext cx="1262416" cy="622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3484819" y="2415650"/>
            <a:ext cx="150190" cy="627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317635" y="2399063"/>
            <a:ext cx="968522" cy="6496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73211716"/>
              </p:ext>
            </p:extLst>
          </p:nvPr>
        </p:nvGraphicFramePr>
        <p:xfrm>
          <a:off x="4643844" y="1378613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7" name="Straight Arrow Connector 96"/>
          <p:cNvCxnSpPr/>
          <p:nvPr/>
        </p:nvCxnSpPr>
        <p:spPr>
          <a:xfrm flipH="1">
            <a:off x="4328412" y="1548547"/>
            <a:ext cx="425949" cy="668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5436347" y="1548547"/>
            <a:ext cx="2478193" cy="6650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45011122"/>
              </p:ext>
            </p:extLst>
          </p:nvPr>
        </p:nvGraphicFramePr>
        <p:xfrm>
          <a:off x="6432222" y="4930148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4" name="Straight Arrow Connector 63"/>
          <p:cNvCxnSpPr>
            <a:endCxn id="71" idx="0"/>
          </p:cNvCxnSpPr>
          <p:nvPr/>
        </p:nvCxnSpPr>
        <p:spPr>
          <a:xfrm>
            <a:off x="7223379" y="5132155"/>
            <a:ext cx="1739375" cy="622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550717" y="5121644"/>
            <a:ext cx="535407" cy="6381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9323102"/>
              </p:ext>
            </p:extLst>
          </p:nvPr>
        </p:nvGraphicFramePr>
        <p:xfrm>
          <a:off x="860947" y="5754605"/>
          <a:ext cx="1665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6"/>
                <a:gridCol w="322915"/>
                <a:gridCol w="322915"/>
                <a:gridCol w="322915"/>
                <a:gridCol w="322915"/>
                <a:gridCol w="1869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9359950"/>
              </p:ext>
            </p:extLst>
          </p:nvPr>
        </p:nvGraphicFramePr>
        <p:xfrm>
          <a:off x="4451743" y="5765178"/>
          <a:ext cx="1677512" cy="365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54"/>
                <a:gridCol w="338401"/>
                <a:gridCol w="338401"/>
                <a:gridCol w="338401"/>
                <a:gridCol w="338401"/>
                <a:gridCol w="161954"/>
              </a:tblGrid>
              <a:tr h="365459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14*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16*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03861491"/>
              </p:ext>
            </p:extLst>
          </p:nvPr>
        </p:nvGraphicFramePr>
        <p:xfrm>
          <a:off x="6257708" y="5759797"/>
          <a:ext cx="165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98"/>
                <a:gridCol w="321209"/>
                <a:gridCol w="321209"/>
                <a:gridCol w="321209"/>
                <a:gridCol w="321209"/>
                <a:gridCol w="18599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27*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3896184"/>
              </p:ext>
            </p:extLst>
          </p:nvPr>
        </p:nvGraphicFramePr>
        <p:xfrm>
          <a:off x="8160998" y="5754605"/>
          <a:ext cx="1603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8"/>
                <a:gridCol w="307384"/>
                <a:gridCol w="307384"/>
                <a:gridCol w="307384"/>
                <a:gridCol w="307384"/>
                <a:gridCol w="18698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33*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34*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38*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39*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2" name="Straight Arrow Connector 71"/>
          <p:cNvCxnSpPr/>
          <p:nvPr/>
        </p:nvCxnSpPr>
        <p:spPr>
          <a:xfrm flipH="1" flipV="1">
            <a:off x="7910777" y="5860735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39475188"/>
              </p:ext>
            </p:extLst>
          </p:nvPr>
        </p:nvGraphicFramePr>
        <p:xfrm>
          <a:off x="2656345" y="5759797"/>
          <a:ext cx="1665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6"/>
                <a:gridCol w="322915"/>
                <a:gridCol w="322915"/>
                <a:gridCol w="322915"/>
                <a:gridCol w="322915"/>
                <a:gridCol w="1869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5" name="Straight Arrow Connector 74"/>
          <p:cNvCxnSpPr/>
          <p:nvPr/>
        </p:nvCxnSpPr>
        <p:spPr>
          <a:xfrm flipV="1">
            <a:off x="7794771" y="6023976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 flipV="1">
            <a:off x="6126741" y="5860148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6010735" y="6023389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H="1" flipV="1">
            <a:off x="4324649" y="5861018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1">
            <a:off x="4208643" y="6024259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 flipV="1">
            <a:off x="2522559" y="5860148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2406553" y="6023389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1923926"/>
              </p:ext>
            </p:extLst>
          </p:nvPr>
        </p:nvGraphicFramePr>
        <p:xfrm>
          <a:off x="2846094" y="4933376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0" name="Straight Arrow Connector 109"/>
          <p:cNvCxnSpPr/>
          <p:nvPr/>
        </p:nvCxnSpPr>
        <p:spPr>
          <a:xfrm flipH="1">
            <a:off x="1693763" y="5132155"/>
            <a:ext cx="1262416" cy="622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3489161" y="5132155"/>
            <a:ext cx="150190" cy="627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4321977" y="5115568"/>
            <a:ext cx="968522" cy="6496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18296434"/>
              </p:ext>
            </p:extLst>
          </p:nvPr>
        </p:nvGraphicFramePr>
        <p:xfrm>
          <a:off x="4648186" y="4095118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rgbClr val="C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b="0" dirty="0">
                        <a:solidFill>
                          <a:srgbClr val="C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4" name="Straight Arrow Connector 113"/>
          <p:cNvCxnSpPr/>
          <p:nvPr/>
        </p:nvCxnSpPr>
        <p:spPr>
          <a:xfrm flipH="1">
            <a:off x="4332754" y="4265052"/>
            <a:ext cx="425949" cy="668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5440689" y="4265052"/>
            <a:ext cx="2478193" cy="6650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Content Placeholder 2"/>
          <p:cNvSpPr txBox="1">
            <a:spLocks/>
          </p:cNvSpPr>
          <p:nvPr/>
        </p:nvSpPr>
        <p:spPr>
          <a:xfrm>
            <a:off x="10095612" y="5738941"/>
            <a:ext cx="1459883" cy="40011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000" dirty="0" smtClean="0">
                <a:latin typeface="Calibri" pitchFamily="34" charset="0"/>
              </a:rPr>
              <a:t>Must merge</a:t>
            </a:r>
            <a:endParaRPr lang="en-US" sz="2000" dirty="0">
              <a:latin typeface="Calibri" pitchFamily="34" charset="0"/>
              <a:ea typeface="Courier New" charset="0"/>
              <a:cs typeface="Courier New" charset="0"/>
            </a:endParaRPr>
          </a:p>
        </p:txBody>
      </p:sp>
      <p:sp>
        <p:nvSpPr>
          <p:cNvPr id="117" name="Content Placeholder 2"/>
          <p:cNvSpPr txBox="1">
            <a:spLocks/>
          </p:cNvSpPr>
          <p:nvPr/>
        </p:nvSpPr>
        <p:spPr>
          <a:xfrm>
            <a:off x="9771287" y="4761625"/>
            <a:ext cx="1788946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000" dirty="0" smtClean="0">
                <a:latin typeface="Calibri" pitchFamily="34" charset="0"/>
              </a:rPr>
              <a:t>Must merge at this level too!</a:t>
            </a:r>
            <a:endParaRPr lang="en-US" sz="2000" dirty="0">
              <a:latin typeface="Calibri" pitchFamily="34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7386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Deletion: Example (Cont.)</a:t>
            </a:r>
            <a:endParaRPr lang="en-US" sz="4800" dirty="0">
              <a:latin typeface="Calibri" pitchFamily="34" charset="0"/>
            </a:endParaRPr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491941" y="1378613"/>
            <a:ext cx="11163386" cy="492151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4200" dirty="0" smtClean="0"/>
          </a:p>
          <a:p>
            <a:pPr>
              <a:lnSpc>
                <a:spcPct val="100000"/>
              </a:lnSpc>
            </a:pPr>
            <a:endParaRPr lang="en-US" sz="4200" dirty="0"/>
          </a:p>
          <a:p>
            <a:pPr>
              <a:lnSpc>
                <a:spcPct val="100000"/>
              </a:lnSpc>
            </a:pPr>
            <a:endParaRPr lang="en-US" sz="4200" dirty="0"/>
          </a:p>
          <a:p>
            <a:pPr>
              <a:lnSpc>
                <a:spcPct val="100000"/>
              </a:lnSpc>
            </a:pPr>
            <a:r>
              <a:rPr lang="en-US" sz="4200" dirty="0" smtClean="0">
                <a:latin typeface="Calibri" pitchFamily="34" charset="0"/>
              </a:rPr>
              <a:t>Redistribute at the leaf level</a:t>
            </a: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11136504"/>
              </p:ext>
            </p:extLst>
          </p:nvPr>
        </p:nvGraphicFramePr>
        <p:xfrm>
          <a:off x="1638712" y="2932727"/>
          <a:ext cx="1665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6"/>
                <a:gridCol w="322915"/>
                <a:gridCol w="322915"/>
                <a:gridCol w="322915"/>
                <a:gridCol w="322915"/>
                <a:gridCol w="1869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2*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3*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26102595"/>
              </p:ext>
            </p:extLst>
          </p:nvPr>
        </p:nvGraphicFramePr>
        <p:xfrm>
          <a:off x="5229508" y="2943300"/>
          <a:ext cx="1677512" cy="365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54"/>
                <a:gridCol w="338401"/>
                <a:gridCol w="338401"/>
                <a:gridCol w="338401"/>
                <a:gridCol w="338401"/>
                <a:gridCol w="161954"/>
              </a:tblGrid>
              <a:tr h="365459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14*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16*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37819287"/>
              </p:ext>
            </p:extLst>
          </p:nvPr>
        </p:nvGraphicFramePr>
        <p:xfrm>
          <a:off x="7035473" y="2937919"/>
          <a:ext cx="16568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98"/>
                <a:gridCol w="321209"/>
                <a:gridCol w="321209"/>
                <a:gridCol w="321209"/>
                <a:gridCol w="321209"/>
                <a:gridCol w="18599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27*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8483230"/>
              </p:ext>
            </p:extLst>
          </p:nvPr>
        </p:nvGraphicFramePr>
        <p:xfrm>
          <a:off x="8820758" y="2943300"/>
          <a:ext cx="16035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8"/>
                <a:gridCol w="307384"/>
                <a:gridCol w="307384"/>
                <a:gridCol w="307384"/>
                <a:gridCol w="307384"/>
                <a:gridCol w="18698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33*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34*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38*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39*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1" name="Straight Arrow Connector 100"/>
          <p:cNvCxnSpPr/>
          <p:nvPr/>
        </p:nvCxnSpPr>
        <p:spPr>
          <a:xfrm flipH="1" flipV="1">
            <a:off x="8688542" y="3038857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80475398"/>
              </p:ext>
            </p:extLst>
          </p:nvPr>
        </p:nvGraphicFramePr>
        <p:xfrm>
          <a:off x="3434110" y="2937919"/>
          <a:ext cx="16656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986"/>
                <a:gridCol w="322915"/>
                <a:gridCol w="322915"/>
                <a:gridCol w="322915"/>
                <a:gridCol w="322915"/>
                <a:gridCol w="18698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5*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7*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8*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8" name="Straight Arrow Connector 117"/>
          <p:cNvCxnSpPr/>
          <p:nvPr/>
        </p:nvCxnSpPr>
        <p:spPr>
          <a:xfrm flipV="1">
            <a:off x="8572536" y="3202098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 flipV="1">
            <a:off x="6904506" y="3038270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6788500" y="3201511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 flipV="1">
            <a:off x="5102414" y="3039140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1">
            <a:off x="4986408" y="3202381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 flipV="1">
            <a:off x="3300324" y="3038270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3184318" y="3201511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5" name="Tab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33181287"/>
              </p:ext>
            </p:extLst>
          </p:nvPr>
        </p:nvGraphicFramePr>
        <p:xfrm>
          <a:off x="4581604" y="2040685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13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6" name="Straight Arrow Connector 125"/>
          <p:cNvCxnSpPr/>
          <p:nvPr/>
        </p:nvCxnSpPr>
        <p:spPr>
          <a:xfrm flipH="1">
            <a:off x="2471528" y="2226105"/>
            <a:ext cx="2238597" cy="706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4266926" y="2220913"/>
            <a:ext cx="1083710" cy="7170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6064469" y="2236387"/>
            <a:ext cx="3795" cy="7069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6703543" y="2236387"/>
            <a:ext cx="1160346" cy="7015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endCxn id="100" idx="0"/>
          </p:cNvCxnSpPr>
          <p:nvPr/>
        </p:nvCxnSpPr>
        <p:spPr>
          <a:xfrm>
            <a:off x="7451834" y="2236387"/>
            <a:ext cx="2170680" cy="7069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Content Placeholder 2"/>
          <p:cNvSpPr txBox="1">
            <a:spLocks/>
          </p:cNvSpPr>
          <p:nvPr/>
        </p:nvSpPr>
        <p:spPr>
          <a:xfrm>
            <a:off x="1040524" y="1485372"/>
            <a:ext cx="1632180" cy="40011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000" b="1" dirty="0" smtClean="0">
                <a:latin typeface="Calibri" pitchFamily="34" charset="0"/>
              </a:rPr>
              <a:t>Pulled down</a:t>
            </a:r>
            <a:endParaRPr lang="en-US" sz="2000" b="1" dirty="0">
              <a:latin typeface="Calibri" pitchFamily="34" charset="0"/>
              <a:ea typeface="Courier New" charset="0"/>
              <a:cs typeface="Courier New" charset="0"/>
            </a:endParaRPr>
          </a:p>
        </p:txBody>
      </p:sp>
      <p:graphicFrame>
        <p:nvGraphicFramePr>
          <p:cNvPr id="132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65492268"/>
              </p:ext>
            </p:extLst>
          </p:nvPr>
        </p:nvGraphicFramePr>
        <p:xfrm>
          <a:off x="2672703" y="1477446"/>
          <a:ext cx="637354" cy="408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074"/>
                <a:gridCol w="208280"/>
              </a:tblGrid>
              <a:tr h="40803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6222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Deletion: Example (Cont.)</a:t>
            </a:r>
            <a:endParaRPr lang="en-US" sz="4800" dirty="0">
              <a:latin typeface="Calibri" pitchFamily="34" charset="0"/>
            </a:endParaRPr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491941" y="1378613"/>
            <a:ext cx="11163386" cy="47594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200" dirty="0" smtClean="0">
                <a:latin typeface="Calibri" pitchFamily="34" charset="0"/>
              </a:rPr>
              <a:t>Can redistribute at the non-leaf nodes too</a:t>
            </a:r>
          </a:p>
          <a:p>
            <a:pPr>
              <a:lnSpc>
                <a:spcPct val="100000"/>
              </a:lnSpc>
            </a:pPr>
            <a:r>
              <a:rPr lang="en-US" sz="4200" dirty="0" smtClean="0">
                <a:latin typeface="Calibri" pitchFamily="34" charset="0"/>
              </a:rPr>
              <a:t>Example: a B</a:t>
            </a:r>
            <a:r>
              <a:rPr lang="en-US" sz="4000" baseline="30000" dirty="0" smtClean="0">
                <a:latin typeface="Calibri" pitchFamily="34" charset="0"/>
              </a:rPr>
              <a:t>+</a:t>
            </a:r>
            <a:r>
              <a:rPr lang="en-US" sz="4000" dirty="0" smtClean="0">
                <a:latin typeface="Calibri" pitchFamily="34" charset="0"/>
              </a:rPr>
              <a:t> </a:t>
            </a:r>
            <a:r>
              <a:rPr lang="en-US" sz="4200" dirty="0" smtClean="0">
                <a:latin typeface="Calibri" pitchFamily="34" charset="0"/>
              </a:rPr>
              <a:t>tree </a:t>
            </a:r>
            <a:r>
              <a:rPr lang="en-US" sz="4200" i="1" dirty="0" smtClean="0">
                <a:latin typeface="Calibri" pitchFamily="34" charset="0"/>
              </a:rPr>
              <a:t>during </a:t>
            </a:r>
            <a:r>
              <a:rPr lang="en-US" sz="4200" dirty="0" smtClean="0">
                <a:latin typeface="Calibri" pitchFamily="34" charset="0"/>
              </a:rPr>
              <a:t>deletion of 24*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Redistribute </a:t>
            </a:r>
            <a:r>
              <a:rPr lang="en-US" sz="3600" dirty="0">
                <a:latin typeface="Calibri" pitchFamily="34" charset="0"/>
              </a:rPr>
              <a:t>entry from left child of root to right child</a:t>
            </a:r>
            <a:endParaRPr lang="en-US" sz="3600" dirty="0" smtClean="0">
              <a:latin typeface="Calibri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99389824"/>
              </p:ext>
            </p:extLst>
          </p:nvPr>
        </p:nvGraphicFramePr>
        <p:xfrm>
          <a:off x="6503022" y="4709781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7257106" y="4895201"/>
            <a:ext cx="3449319" cy="6496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2" idx="0"/>
          </p:cNvCxnSpPr>
          <p:nvPr/>
        </p:nvCxnSpPr>
        <p:spPr>
          <a:xfrm>
            <a:off x="6589561" y="4887310"/>
            <a:ext cx="2415795" cy="6575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56402827"/>
              </p:ext>
            </p:extLst>
          </p:nvPr>
        </p:nvGraphicFramePr>
        <p:xfrm>
          <a:off x="640408" y="5550556"/>
          <a:ext cx="11457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23"/>
                <a:gridCol w="222124"/>
                <a:gridCol w="222124"/>
                <a:gridCol w="222124"/>
                <a:gridCol w="222124"/>
                <a:gridCol w="12862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51453435"/>
              </p:ext>
            </p:extLst>
          </p:nvPr>
        </p:nvGraphicFramePr>
        <p:xfrm>
          <a:off x="4923491" y="5563420"/>
          <a:ext cx="1556384" cy="365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60"/>
                <a:gridCol w="313966"/>
                <a:gridCol w="313966"/>
                <a:gridCol w="313966"/>
                <a:gridCol w="313966"/>
                <a:gridCol w="150260"/>
              </a:tblGrid>
              <a:tr h="365459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18*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98534442"/>
              </p:ext>
            </p:extLst>
          </p:nvPr>
        </p:nvGraphicFramePr>
        <p:xfrm>
          <a:off x="6588062" y="5563420"/>
          <a:ext cx="15371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68"/>
                <a:gridCol w="319678"/>
                <a:gridCol w="310393"/>
                <a:gridCol w="263974"/>
                <a:gridCol w="298015"/>
                <a:gridCol w="17256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20*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21*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39279534"/>
              </p:ext>
            </p:extLst>
          </p:nvPr>
        </p:nvGraphicFramePr>
        <p:xfrm>
          <a:off x="8206383" y="5544811"/>
          <a:ext cx="15979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39"/>
                <a:gridCol w="306317"/>
                <a:gridCol w="306317"/>
                <a:gridCol w="306317"/>
                <a:gridCol w="306317"/>
                <a:gridCol w="186339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22*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27*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29*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51057744"/>
              </p:ext>
            </p:extLst>
          </p:nvPr>
        </p:nvGraphicFramePr>
        <p:xfrm>
          <a:off x="9907637" y="5544811"/>
          <a:ext cx="16005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43"/>
                <a:gridCol w="306814"/>
                <a:gridCol w="306814"/>
                <a:gridCol w="306814"/>
                <a:gridCol w="306814"/>
                <a:gridCol w="186643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33*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34*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38*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39*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4" name="Straight Arrow Connector 33"/>
          <p:cNvCxnSpPr/>
          <p:nvPr/>
        </p:nvCxnSpPr>
        <p:spPr>
          <a:xfrm flipH="1">
            <a:off x="8120743" y="5652793"/>
            <a:ext cx="165785" cy="41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06606796"/>
              </p:ext>
            </p:extLst>
          </p:nvPr>
        </p:nvGraphicFramePr>
        <p:xfrm>
          <a:off x="1920783" y="5552078"/>
          <a:ext cx="11457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23"/>
                <a:gridCol w="222124"/>
                <a:gridCol w="222124"/>
                <a:gridCol w="222124"/>
                <a:gridCol w="222124"/>
                <a:gridCol w="12862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>
            <a:off x="8124371" y="5812971"/>
            <a:ext cx="172373" cy="2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9804400" y="5638800"/>
            <a:ext cx="210684" cy="1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684657" y="5802086"/>
            <a:ext cx="214421" cy="9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6479875" y="5650449"/>
            <a:ext cx="207582" cy="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396327" y="5815446"/>
            <a:ext cx="1868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2996508" y="5816541"/>
            <a:ext cx="204907" cy="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1782132" y="5656100"/>
            <a:ext cx="205331" cy="14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1720241" y="5819341"/>
            <a:ext cx="194107" cy="1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73791210"/>
              </p:ext>
            </p:extLst>
          </p:nvPr>
        </p:nvGraphicFramePr>
        <p:xfrm>
          <a:off x="2916894" y="4713009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13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6" name="Straight Arrow Connector 45"/>
          <p:cNvCxnSpPr>
            <a:endCxn id="29" idx="0"/>
          </p:cNvCxnSpPr>
          <p:nvPr/>
        </p:nvCxnSpPr>
        <p:spPr>
          <a:xfrm flipH="1">
            <a:off x="1213279" y="4911788"/>
            <a:ext cx="1813700" cy="638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5" idx="0"/>
          </p:cNvCxnSpPr>
          <p:nvPr/>
        </p:nvCxnSpPr>
        <p:spPr>
          <a:xfrm flipH="1">
            <a:off x="2493654" y="4911788"/>
            <a:ext cx="1216497" cy="6402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53" idx="0"/>
          </p:cNvCxnSpPr>
          <p:nvPr/>
        </p:nvCxnSpPr>
        <p:spPr>
          <a:xfrm flipH="1">
            <a:off x="3986042" y="4895201"/>
            <a:ext cx="406735" cy="6602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40878816"/>
              </p:ext>
            </p:extLst>
          </p:nvPr>
        </p:nvGraphicFramePr>
        <p:xfrm>
          <a:off x="4718986" y="3874751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 flipH="1">
            <a:off x="4403554" y="4044685"/>
            <a:ext cx="425949" cy="668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511489" y="4044685"/>
            <a:ext cx="2478193" cy="6650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39627123"/>
              </p:ext>
            </p:extLst>
          </p:nvPr>
        </p:nvGraphicFramePr>
        <p:xfrm>
          <a:off x="3207850" y="5555479"/>
          <a:ext cx="1556384" cy="365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60"/>
                <a:gridCol w="313966"/>
                <a:gridCol w="313966"/>
                <a:gridCol w="313966"/>
                <a:gridCol w="313966"/>
                <a:gridCol w="150260"/>
              </a:tblGrid>
              <a:tr h="365459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14*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16*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4" name="Straight Arrow Connector 53"/>
          <p:cNvCxnSpPr/>
          <p:nvPr/>
        </p:nvCxnSpPr>
        <p:spPr>
          <a:xfrm flipH="1" flipV="1">
            <a:off x="4761720" y="5650449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668293" y="5817127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069199" y="5650449"/>
            <a:ext cx="222588" cy="2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0" idx="0"/>
          </p:cNvCxnSpPr>
          <p:nvPr/>
        </p:nvCxnSpPr>
        <p:spPr>
          <a:xfrm>
            <a:off x="5020090" y="4901657"/>
            <a:ext cx="681593" cy="6617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31" idx="0"/>
          </p:cNvCxnSpPr>
          <p:nvPr/>
        </p:nvCxnSpPr>
        <p:spPr>
          <a:xfrm>
            <a:off x="5759669" y="4887310"/>
            <a:ext cx="1596991" cy="6761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849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Deletion: Example (Cont.)</a:t>
            </a:r>
            <a:endParaRPr lang="en-US" sz="4800" dirty="0">
              <a:latin typeface="Calibri" pitchFamily="34" charset="0"/>
            </a:endParaRPr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491941" y="1378613"/>
            <a:ext cx="11163386" cy="47594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200" dirty="0">
                <a:latin typeface="Calibri" pitchFamily="34" charset="0"/>
              </a:rPr>
              <a:t>Example: a </a:t>
            </a:r>
            <a:r>
              <a:rPr lang="en-US" sz="4200" dirty="0" smtClean="0">
                <a:latin typeface="Calibri" pitchFamily="34" charset="0"/>
              </a:rPr>
              <a:t>B</a:t>
            </a:r>
            <a:r>
              <a:rPr lang="en-US" sz="4200" baseline="30000" dirty="0" smtClean="0">
                <a:latin typeface="Calibri" pitchFamily="34" charset="0"/>
              </a:rPr>
              <a:t>+</a:t>
            </a:r>
            <a:r>
              <a:rPr lang="en-US" sz="4200" dirty="0" smtClean="0">
                <a:latin typeface="Calibri" pitchFamily="34" charset="0"/>
              </a:rPr>
              <a:t> tree </a:t>
            </a:r>
            <a:r>
              <a:rPr lang="en-US" sz="4200" dirty="0">
                <a:latin typeface="Calibri" pitchFamily="34" charset="0"/>
              </a:rPr>
              <a:t>during deletion of 24*</a:t>
            </a:r>
          </a:p>
          <a:p>
            <a:pPr lvl="1">
              <a:lnSpc>
                <a:spcPct val="100000"/>
              </a:lnSpc>
            </a:pPr>
            <a:r>
              <a:rPr lang="en-US" sz="3800" dirty="0">
                <a:latin typeface="Calibri" pitchFamily="34" charset="0"/>
              </a:rPr>
              <a:t>Let’s move 20*</a:t>
            </a:r>
            <a:endParaRPr lang="en-US" sz="3800" dirty="0" smtClean="0">
              <a:latin typeface="Calibri" pitchFamily="34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82564452"/>
              </p:ext>
            </p:extLst>
          </p:nvPr>
        </p:nvGraphicFramePr>
        <p:xfrm>
          <a:off x="6531164" y="3992963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7997610" y="4184839"/>
            <a:ext cx="2736957" cy="6431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2" idx="0"/>
          </p:cNvCxnSpPr>
          <p:nvPr/>
        </p:nvCxnSpPr>
        <p:spPr>
          <a:xfrm>
            <a:off x="7313765" y="4184839"/>
            <a:ext cx="1719733" cy="6431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2903004"/>
              </p:ext>
            </p:extLst>
          </p:nvPr>
        </p:nvGraphicFramePr>
        <p:xfrm>
          <a:off x="668550" y="4833738"/>
          <a:ext cx="11457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23"/>
                <a:gridCol w="222124"/>
                <a:gridCol w="222124"/>
                <a:gridCol w="222124"/>
                <a:gridCol w="222124"/>
                <a:gridCol w="12862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34240439"/>
              </p:ext>
            </p:extLst>
          </p:nvPr>
        </p:nvGraphicFramePr>
        <p:xfrm>
          <a:off x="4951633" y="4846602"/>
          <a:ext cx="1556384" cy="365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60"/>
                <a:gridCol w="313966"/>
                <a:gridCol w="313966"/>
                <a:gridCol w="313966"/>
                <a:gridCol w="313966"/>
                <a:gridCol w="150260"/>
              </a:tblGrid>
              <a:tr h="365459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18*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59702432"/>
              </p:ext>
            </p:extLst>
          </p:nvPr>
        </p:nvGraphicFramePr>
        <p:xfrm>
          <a:off x="6616204" y="4846602"/>
          <a:ext cx="15371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68"/>
                <a:gridCol w="298015"/>
                <a:gridCol w="298015"/>
                <a:gridCol w="298015"/>
                <a:gridCol w="298015"/>
                <a:gridCol w="172568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5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20*</a:t>
                      </a:r>
                      <a:endParaRPr lang="en-US" sz="15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5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21*</a:t>
                      </a:r>
                      <a:endParaRPr lang="en-US" sz="15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5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5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5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28493209"/>
              </p:ext>
            </p:extLst>
          </p:nvPr>
        </p:nvGraphicFramePr>
        <p:xfrm>
          <a:off x="8234525" y="4827993"/>
          <a:ext cx="15979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39"/>
                <a:gridCol w="306317"/>
                <a:gridCol w="306317"/>
                <a:gridCol w="306317"/>
                <a:gridCol w="306317"/>
                <a:gridCol w="186339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22*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27*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29*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85978249"/>
              </p:ext>
            </p:extLst>
          </p:nvPr>
        </p:nvGraphicFramePr>
        <p:xfrm>
          <a:off x="9935779" y="4827993"/>
          <a:ext cx="16005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43"/>
                <a:gridCol w="306814"/>
                <a:gridCol w="306814"/>
                <a:gridCol w="306814"/>
                <a:gridCol w="306814"/>
                <a:gridCol w="186643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33*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34*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38*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39*</a:t>
                      </a:r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4" name="Straight Arrow Connector 33"/>
          <p:cNvCxnSpPr/>
          <p:nvPr/>
        </p:nvCxnSpPr>
        <p:spPr>
          <a:xfrm flipH="1">
            <a:off x="8148885" y="4935975"/>
            <a:ext cx="165785" cy="41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40703136"/>
              </p:ext>
            </p:extLst>
          </p:nvPr>
        </p:nvGraphicFramePr>
        <p:xfrm>
          <a:off x="1948925" y="4835260"/>
          <a:ext cx="11457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23"/>
                <a:gridCol w="222124"/>
                <a:gridCol w="222124"/>
                <a:gridCol w="222124"/>
                <a:gridCol w="222124"/>
                <a:gridCol w="12862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>
            <a:off x="8152513" y="5096153"/>
            <a:ext cx="172373" cy="2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9832542" y="4921982"/>
            <a:ext cx="210684" cy="1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712799" y="5085268"/>
            <a:ext cx="214421" cy="9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6508017" y="4933631"/>
            <a:ext cx="207582" cy="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424469" y="5098628"/>
            <a:ext cx="1868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024650" y="5099723"/>
            <a:ext cx="204907" cy="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1810274" y="4939282"/>
            <a:ext cx="205331" cy="14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1748383" y="5102523"/>
            <a:ext cx="194107" cy="1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84581371"/>
              </p:ext>
            </p:extLst>
          </p:nvPr>
        </p:nvGraphicFramePr>
        <p:xfrm>
          <a:off x="2945036" y="3996191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13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6" name="Straight Arrow Connector 45"/>
          <p:cNvCxnSpPr>
            <a:endCxn id="29" idx="0"/>
          </p:cNvCxnSpPr>
          <p:nvPr/>
        </p:nvCxnSpPr>
        <p:spPr>
          <a:xfrm flipH="1">
            <a:off x="1241421" y="4194970"/>
            <a:ext cx="1813700" cy="638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5" idx="0"/>
          </p:cNvCxnSpPr>
          <p:nvPr/>
        </p:nvCxnSpPr>
        <p:spPr>
          <a:xfrm flipH="1">
            <a:off x="2521796" y="4194970"/>
            <a:ext cx="1216497" cy="6402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53" idx="0"/>
          </p:cNvCxnSpPr>
          <p:nvPr/>
        </p:nvCxnSpPr>
        <p:spPr>
          <a:xfrm flipH="1">
            <a:off x="4014184" y="4178383"/>
            <a:ext cx="406735" cy="6602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24626321"/>
              </p:ext>
            </p:extLst>
          </p:nvPr>
        </p:nvGraphicFramePr>
        <p:xfrm>
          <a:off x="4747128" y="3157933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 flipH="1">
            <a:off x="4431696" y="3327867"/>
            <a:ext cx="425949" cy="668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539631" y="3327867"/>
            <a:ext cx="2478193" cy="6650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44638579"/>
              </p:ext>
            </p:extLst>
          </p:nvPr>
        </p:nvGraphicFramePr>
        <p:xfrm>
          <a:off x="3235992" y="4838661"/>
          <a:ext cx="1556384" cy="365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60"/>
                <a:gridCol w="313966"/>
                <a:gridCol w="313966"/>
                <a:gridCol w="313966"/>
                <a:gridCol w="313966"/>
                <a:gridCol w="150260"/>
              </a:tblGrid>
              <a:tr h="365459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14*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16*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4" name="Straight Arrow Connector 53"/>
          <p:cNvCxnSpPr/>
          <p:nvPr/>
        </p:nvCxnSpPr>
        <p:spPr>
          <a:xfrm flipH="1" flipV="1">
            <a:off x="4789862" y="4933631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696435" y="5100309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097341" y="4933631"/>
            <a:ext cx="222588" cy="2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0" idx="0"/>
          </p:cNvCxnSpPr>
          <p:nvPr/>
        </p:nvCxnSpPr>
        <p:spPr>
          <a:xfrm>
            <a:off x="5048232" y="4184839"/>
            <a:ext cx="681593" cy="6617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31" idx="0"/>
          </p:cNvCxnSpPr>
          <p:nvPr/>
        </p:nvCxnSpPr>
        <p:spPr>
          <a:xfrm>
            <a:off x="6653048" y="4172607"/>
            <a:ext cx="731754" cy="6739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6070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Deletion: Example (Cont.)</a:t>
            </a:r>
            <a:endParaRPr lang="en-US" sz="4800" dirty="0">
              <a:latin typeface="Calibri" pitchFamily="34" charset="0"/>
            </a:endParaRPr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491941" y="1378613"/>
            <a:ext cx="11163386" cy="47594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200" dirty="0">
                <a:latin typeface="Calibri" pitchFamily="34" charset="0"/>
              </a:rPr>
              <a:t>Example: a </a:t>
            </a:r>
            <a:r>
              <a:rPr lang="en-US" sz="4200" dirty="0" err="1" smtClean="0">
                <a:latin typeface="Calibri" pitchFamily="34" charset="0"/>
              </a:rPr>
              <a:t>B+tree</a:t>
            </a:r>
            <a:r>
              <a:rPr lang="en-US" sz="4200" dirty="0" smtClean="0">
                <a:latin typeface="Calibri" pitchFamily="34" charset="0"/>
              </a:rPr>
              <a:t> </a:t>
            </a:r>
            <a:r>
              <a:rPr lang="en-US" sz="4200" dirty="0">
                <a:latin typeface="Calibri" pitchFamily="34" charset="0"/>
              </a:rPr>
              <a:t>during deletion of 24*</a:t>
            </a:r>
          </a:p>
          <a:p>
            <a:pPr lvl="1">
              <a:lnSpc>
                <a:spcPct val="100000"/>
              </a:lnSpc>
            </a:pPr>
            <a:r>
              <a:rPr lang="en-US" sz="3800" dirty="0" smtClean="0">
                <a:latin typeface="Calibri" pitchFamily="34" charset="0"/>
              </a:rPr>
              <a:t>Can move 17* as well</a:t>
            </a:r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89087521"/>
              </p:ext>
            </p:extLst>
          </p:nvPr>
        </p:nvGraphicFramePr>
        <p:xfrm>
          <a:off x="6531164" y="3992963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30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8650014" y="4193628"/>
            <a:ext cx="2084553" cy="6343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32" idx="0"/>
          </p:cNvCxnSpPr>
          <p:nvPr/>
        </p:nvCxnSpPr>
        <p:spPr>
          <a:xfrm>
            <a:off x="8017824" y="4184839"/>
            <a:ext cx="1015674" cy="6431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2903004"/>
              </p:ext>
            </p:extLst>
          </p:nvPr>
        </p:nvGraphicFramePr>
        <p:xfrm>
          <a:off x="668550" y="4833738"/>
          <a:ext cx="11457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23"/>
                <a:gridCol w="222124"/>
                <a:gridCol w="222124"/>
                <a:gridCol w="222124"/>
                <a:gridCol w="222124"/>
                <a:gridCol w="12862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34240439"/>
              </p:ext>
            </p:extLst>
          </p:nvPr>
        </p:nvGraphicFramePr>
        <p:xfrm>
          <a:off x="4951633" y="4846602"/>
          <a:ext cx="1556384" cy="365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60"/>
                <a:gridCol w="313966"/>
                <a:gridCol w="313966"/>
                <a:gridCol w="313966"/>
                <a:gridCol w="313966"/>
                <a:gridCol w="150260"/>
              </a:tblGrid>
              <a:tr h="365459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18*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59702432"/>
              </p:ext>
            </p:extLst>
          </p:nvPr>
        </p:nvGraphicFramePr>
        <p:xfrm>
          <a:off x="6616204" y="4846602"/>
          <a:ext cx="15371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68"/>
                <a:gridCol w="298015"/>
                <a:gridCol w="298015"/>
                <a:gridCol w="298015"/>
                <a:gridCol w="298015"/>
                <a:gridCol w="172568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5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20*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21*</a:t>
                      </a:r>
                      <a:endParaRPr lang="en-US" sz="15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dirty="0">
                        <a:solidFill>
                          <a:srgbClr val="7030A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28493209"/>
              </p:ext>
            </p:extLst>
          </p:nvPr>
        </p:nvGraphicFramePr>
        <p:xfrm>
          <a:off x="8234525" y="4827993"/>
          <a:ext cx="15979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39"/>
                <a:gridCol w="306317"/>
                <a:gridCol w="306317"/>
                <a:gridCol w="306317"/>
                <a:gridCol w="306317"/>
                <a:gridCol w="186339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22*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27*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29*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85978249"/>
              </p:ext>
            </p:extLst>
          </p:nvPr>
        </p:nvGraphicFramePr>
        <p:xfrm>
          <a:off x="9935779" y="4827993"/>
          <a:ext cx="16005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43"/>
                <a:gridCol w="306814"/>
                <a:gridCol w="306814"/>
                <a:gridCol w="306814"/>
                <a:gridCol w="306814"/>
                <a:gridCol w="18664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33*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34*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38*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39*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4" name="Straight Arrow Connector 33"/>
          <p:cNvCxnSpPr/>
          <p:nvPr/>
        </p:nvCxnSpPr>
        <p:spPr>
          <a:xfrm flipH="1">
            <a:off x="8148885" y="4935975"/>
            <a:ext cx="165785" cy="41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40703136"/>
              </p:ext>
            </p:extLst>
          </p:nvPr>
        </p:nvGraphicFramePr>
        <p:xfrm>
          <a:off x="1948925" y="4835260"/>
          <a:ext cx="11457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23"/>
                <a:gridCol w="222124"/>
                <a:gridCol w="222124"/>
                <a:gridCol w="222124"/>
                <a:gridCol w="222124"/>
                <a:gridCol w="128623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8*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>
            <a:off x="8152513" y="5096153"/>
            <a:ext cx="172373" cy="24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9832542" y="4921982"/>
            <a:ext cx="210684" cy="1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9712799" y="5085268"/>
            <a:ext cx="214421" cy="9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6508017" y="4933631"/>
            <a:ext cx="207582" cy="3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424469" y="5098628"/>
            <a:ext cx="1868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024650" y="5099723"/>
            <a:ext cx="204907" cy="2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1810274" y="4939282"/>
            <a:ext cx="205331" cy="14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1748383" y="5102523"/>
            <a:ext cx="194107" cy="1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86763755"/>
              </p:ext>
            </p:extLst>
          </p:nvPr>
        </p:nvGraphicFramePr>
        <p:xfrm>
          <a:off x="2945036" y="3996191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13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6" name="Straight Arrow Connector 45"/>
          <p:cNvCxnSpPr>
            <a:endCxn id="29" idx="0"/>
          </p:cNvCxnSpPr>
          <p:nvPr/>
        </p:nvCxnSpPr>
        <p:spPr>
          <a:xfrm flipH="1">
            <a:off x="1241421" y="4194970"/>
            <a:ext cx="1813700" cy="638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5" idx="0"/>
          </p:cNvCxnSpPr>
          <p:nvPr/>
        </p:nvCxnSpPr>
        <p:spPr>
          <a:xfrm flipH="1">
            <a:off x="2521796" y="4194970"/>
            <a:ext cx="1216497" cy="6402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53" idx="0"/>
          </p:cNvCxnSpPr>
          <p:nvPr/>
        </p:nvCxnSpPr>
        <p:spPr>
          <a:xfrm flipH="1">
            <a:off x="4014184" y="4178383"/>
            <a:ext cx="406735" cy="6602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8744651"/>
              </p:ext>
            </p:extLst>
          </p:nvPr>
        </p:nvGraphicFramePr>
        <p:xfrm>
          <a:off x="4747128" y="3157933"/>
          <a:ext cx="2973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476490"/>
                <a:gridCol w="208280"/>
                <a:gridCol w="476490"/>
                <a:gridCol w="208280"/>
                <a:gridCol w="433232"/>
                <a:gridCol w="208280"/>
                <a:gridCol w="545708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0" name="Straight Arrow Connector 49"/>
          <p:cNvCxnSpPr/>
          <p:nvPr/>
        </p:nvCxnSpPr>
        <p:spPr>
          <a:xfrm flipH="1">
            <a:off x="4431696" y="3327867"/>
            <a:ext cx="425949" cy="668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539631" y="3327867"/>
            <a:ext cx="2478193" cy="6650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44638579"/>
              </p:ext>
            </p:extLst>
          </p:nvPr>
        </p:nvGraphicFramePr>
        <p:xfrm>
          <a:off x="3235992" y="4838661"/>
          <a:ext cx="1556384" cy="365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60"/>
                <a:gridCol w="313966"/>
                <a:gridCol w="313966"/>
                <a:gridCol w="313966"/>
                <a:gridCol w="313966"/>
                <a:gridCol w="150260"/>
              </a:tblGrid>
              <a:tr h="365459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14*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16*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4" name="Straight Arrow Connector 53"/>
          <p:cNvCxnSpPr/>
          <p:nvPr/>
        </p:nvCxnSpPr>
        <p:spPr>
          <a:xfrm flipH="1" flipV="1">
            <a:off x="4789862" y="4933631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696435" y="5100309"/>
            <a:ext cx="248222" cy="5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3097341" y="4933631"/>
            <a:ext cx="222588" cy="28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30" idx="0"/>
          </p:cNvCxnSpPr>
          <p:nvPr/>
        </p:nvCxnSpPr>
        <p:spPr>
          <a:xfrm flipH="1">
            <a:off x="5729825" y="4193628"/>
            <a:ext cx="881500" cy="6529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31" idx="0"/>
          </p:cNvCxnSpPr>
          <p:nvPr/>
        </p:nvCxnSpPr>
        <p:spPr>
          <a:xfrm>
            <a:off x="7325710" y="4178383"/>
            <a:ext cx="59092" cy="6682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7506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nip Single Corner Rectangle 92"/>
          <p:cNvSpPr/>
          <p:nvPr/>
        </p:nvSpPr>
        <p:spPr>
          <a:xfrm>
            <a:off x="4259969" y="5259180"/>
            <a:ext cx="3892195" cy="821916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4"/>
            <a:ext cx="11313224" cy="9633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 </a:t>
            </a:r>
            <a:r>
              <a:rPr lang="en-US" sz="4800" dirty="0">
                <a:latin typeface="Calibri" pitchFamily="34" charset="0"/>
              </a:rPr>
              <a:t>Detailed DBMS Architecture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34060" y="1869900"/>
            <a:ext cx="2311210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Web Forms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13665" y="1869900"/>
            <a:ext cx="2364668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" pitchFamily="34" charset="0"/>
                <a:ea typeface="Linux Libertine" charset="0"/>
                <a:cs typeface="Linux Libertine" charset="0"/>
              </a:rPr>
              <a:t>Application Front Ends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346731" y="1869900"/>
            <a:ext cx="2338553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SQL Interface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157703" y="2355048"/>
            <a:ext cx="1876591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SQL Commands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11401" y="2747290"/>
            <a:ext cx="7373883" cy="2390628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699638" y="2804900"/>
            <a:ext cx="4792720" cy="840091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752273" y="2853044"/>
            <a:ext cx="2322622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Plan Executor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117020" y="2852266"/>
            <a:ext cx="2322622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Parser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752273" y="3245894"/>
            <a:ext cx="2322622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Operator Evaluator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117020" y="3245894"/>
            <a:ext cx="2322622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Optimizer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389545" y="3799249"/>
            <a:ext cx="3412906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File and Access Methods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389545" y="4263811"/>
            <a:ext cx="3412906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Buffer Manager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389545" y="4726381"/>
            <a:ext cx="3412906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Disk Space Manager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180987" y="3709571"/>
            <a:ext cx="1171709" cy="13636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" pitchFamily="34" charset="0"/>
                <a:ea typeface="Linux Libertine" charset="0"/>
                <a:cs typeface="Linux Libertine" charset="0"/>
              </a:rPr>
              <a:t>Recovery Manager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669653" y="3745935"/>
            <a:ext cx="1303257" cy="640452"/>
          </a:xfrm>
          <a:prstGeom prst="roundRect">
            <a:avLst>
              <a:gd name="adj" fmla="val 747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" pitchFamily="34" charset="0"/>
                <a:ea typeface="Linux Libertine" charset="0"/>
                <a:cs typeface="Linux Libertine" charset="0"/>
              </a:rPr>
              <a:t>Transaction Manager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669653" y="4422752"/>
            <a:ext cx="1303257" cy="606796"/>
          </a:xfrm>
          <a:prstGeom prst="roundRect">
            <a:avLst>
              <a:gd name="adj" fmla="val 616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" pitchFamily="34" charset="0"/>
                <a:ea typeface="Linux Libertine" charset="0"/>
                <a:cs typeface="Linux Libertine" charset="0"/>
              </a:rPr>
              <a:t>Lock Manager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636364" y="3709571"/>
            <a:ext cx="1374647" cy="1363653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Can 24"/>
          <p:cNvSpPr/>
          <p:nvPr/>
        </p:nvSpPr>
        <p:spPr>
          <a:xfrm>
            <a:off x="3972910" y="5361305"/>
            <a:ext cx="4042541" cy="810543"/>
          </a:xfrm>
          <a:prstGeom prst="can">
            <a:avLst>
              <a:gd name="adj" fmla="val 1462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039748" y="5448918"/>
            <a:ext cx="1512504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Index Files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409169" y="5839629"/>
            <a:ext cx="1512504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Data Files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069311" y="5593155"/>
            <a:ext cx="1833563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" pitchFamily="34" charset="0"/>
                <a:ea typeface="Linux Libertine" charset="0"/>
                <a:cs typeface="Linux Libertine" charset="0"/>
              </a:rPr>
              <a:t>System Catalog</a:t>
            </a:r>
          </a:p>
        </p:txBody>
      </p:sp>
      <p:sp>
        <p:nvSpPr>
          <p:cNvPr id="29" name="Rounded Rectangle 28"/>
          <p:cNvSpPr/>
          <p:nvPr/>
        </p:nvSpPr>
        <p:spPr>
          <a:xfrm rot="5400000">
            <a:off x="7819732" y="5500812"/>
            <a:ext cx="1011707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" pitchFamily="34" charset="0"/>
                <a:ea typeface="Linux Libertine" charset="0"/>
                <a:cs typeface="Linux Libertine" charset="0"/>
              </a:rPr>
              <a:t>Database</a:t>
            </a:r>
          </a:p>
        </p:txBody>
      </p:sp>
      <p:cxnSp>
        <p:nvCxnSpPr>
          <p:cNvPr id="31" name="Straight Arrow Connector 30"/>
          <p:cNvCxnSpPr>
            <a:stCxn id="6" idx="2"/>
          </p:cNvCxnSpPr>
          <p:nvPr/>
        </p:nvCxnSpPr>
        <p:spPr>
          <a:xfrm>
            <a:off x="3689665" y="2216742"/>
            <a:ext cx="2385230" cy="23545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2"/>
          </p:cNvCxnSpPr>
          <p:nvPr/>
        </p:nvCxnSpPr>
        <p:spPr>
          <a:xfrm>
            <a:off x="6096000" y="2216742"/>
            <a:ext cx="1" cy="51537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</p:cNvCxnSpPr>
          <p:nvPr/>
        </p:nvCxnSpPr>
        <p:spPr>
          <a:xfrm flipH="1">
            <a:off x="6106633" y="2216743"/>
            <a:ext cx="2409374" cy="23937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 rot="16200000">
            <a:off x="2727946" y="2639002"/>
            <a:ext cx="1192925" cy="8271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alibri" pitchFamily="34" charset="0"/>
                <a:ea typeface="Linux Libertine" charset="0"/>
                <a:cs typeface="Linux Libertine" charset="0"/>
              </a:rPr>
              <a:t>Query Evaluation Engine</a:t>
            </a:r>
          </a:p>
        </p:txBody>
      </p:sp>
      <p:sp>
        <p:nvSpPr>
          <p:cNvPr id="40" name="Rounded Rectangle 39"/>
          <p:cNvSpPr/>
          <p:nvPr/>
        </p:nvSpPr>
        <p:spPr>
          <a:xfrm rot="16200000">
            <a:off x="1744466" y="4204189"/>
            <a:ext cx="1575644" cy="3643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alibri" pitchFamily="34" charset="0"/>
                <a:ea typeface="Linux Libertine" charset="0"/>
                <a:cs typeface="Linux Libertine" charset="0"/>
              </a:rPr>
              <a:t>Concurrency Control</a:t>
            </a:r>
          </a:p>
        </p:txBody>
      </p:sp>
      <p:sp>
        <p:nvSpPr>
          <p:cNvPr id="44" name="Rounded Rectangle 43"/>
          <p:cNvSpPr/>
          <p:nvPr/>
        </p:nvSpPr>
        <p:spPr>
          <a:xfrm rot="5400000">
            <a:off x="9304715" y="3768836"/>
            <a:ext cx="1192925" cy="3475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DBMS</a:t>
            </a:r>
          </a:p>
        </p:txBody>
      </p:sp>
      <p:cxnSp>
        <p:nvCxnSpPr>
          <p:cNvPr id="45" name="Straight Arrow Connector 44"/>
          <p:cNvCxnSpPr>
            <a:stCxn id="12" idx="2"/>
            <a:endCxn id="17" idx="0"/>
          </p:cNvCxnSpPr>
          <p:nvPr/>
        </p:nvCxnSpPr>
        <p:spPr>
          <a:xfrm>
            <a:off x="6095998" y="3644991"/>
            <a:ext cx="0" cy="15425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7" idx="2"/>
            <a:endCxn id="18" idx="0"/>
          </p:cNvCxnSpPr>
          <p:nvPr/>
        </p:nvCxnSpPr>
        <p:spPr>
          <a:xfrm>
            <a:off x="6095998" y="4146091"/>
            <a:ext cx="0" cy="11772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2"/>
            <a:endCxn id="19" idx="0"/>
          </p:cNvCxnSpPr>
          <p:nvPr/>
        </p:nvCxnSpPr>
        <p:spPr>
          <a:xfrm>
            <a:off x="6095998" y="4610653"/>
            <a:ext cx="0" cy="11572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3"/>
          </p:cNvCxnSpPr>
          <p:nvPr/>
        </p:nvCxnSpPr>
        <p:spPr>
          <a:xfrm>
            <a:off x="7802452" y="3972670"/>
            <a:ext cx="389049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3"/>
          </p:cNvCxnSpPr>
          <p:nvPr/>
        </p:nvCxnSpPr>
        <p:spPr>
          <a:xfrm>
            <a:off x="7802452" y="4437232"/>
            <a:ext cx="376349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9" idx="3"/>
          </p:cNvCxnSpPr>
          <p:nvPr/>
        </p:nvCxnSpPr>
        <p:spPr>
          <a:xfrm>
            <a:off x="7802452" y="4899802"/>
            <a:ext cx="389049" cy="239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17" idx="1"/>
          </p:cNvCxnSpPr>
          <p:nvPr/>
        </p:nvCxnSpPr>
        <p:spPr>
          <a:xfrm flipV="1">
            <a:off x="4013201" y="3972670"/>
            <a:ext cx="376345" cy="243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18" idx="1"/>
          </p:cNvCxnSpPr>
          <p:nvPr/>
        </p:nvCxnSpPr>
        <p:spPr>
          <a:xfrm flipV="1">
            <a:off x="4000501" y="4437232"/>
            <a:ext cx="389045" cy="141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19" idx="1"/>
          </p:cNvCxnSpPr>
          <p:nvPr/>
        </p:nvCxnSpPr>
        <p:spPr>
          <a:xfrm>
            <a:off x="4011011" y="4899802"/>
            <a:ext cx="37853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311666" y="5622339"/>
            <a:ext cx="952991" cy="14423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5619092" y="5839629"/>
            <a:ext cx="645565" cy="17328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4949715" y="5751535"/>
            <a:ext cx="132978" cy="15280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2362986" y="3685880"/>
            <a:ext cx="7019270" cy="1423448"/>
          </a:xfrm>
          <a:prstGeom prst="roundRect">
            <a:avLst>
              <a:gd name="adj" fmla="val 134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 rot="5400000">
            <a:off x="8883279" y="4262815"/>
            <a:ext cx="1328630" cy="3643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tx1"/>
                </a:solidFill>
                <a:latin typeface="Calibri" pitchFamily="34" charset="0"/>
                <a:ea typeface="Linux Libertine" charset="0"/>
                <a:cs typeface="Linux Libertine" charset="0"/>
              </a:rPr>
              <a:t>Storage Manager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2425186" y="3615619"/>
            <a:ext cx="7383667" cy="1558590"/>
          </a:xfrm>
          <a:prstGeom prst="roundRect">
            <a:avLst>
              <a:gd name="adj" fmla="val 13483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693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1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" grpId="0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/>
      <p:bldP spid="39" grpId="0"/>
      <p:bldP spid="40" grpId="0"/>
      <p:bldP spid="44" grpId="0"/>
      <p:bldP spid="95" grpId="0" animBg="1"/>
      <p:bldP spid="96" grpId="0"/>
      <p:bldP spid="9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/>
          </a:bodyPr>
          <a:lstStyle/>
          <a:p>
            <a:pPr marL="342900"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Find the correct leaf </a:t>
            </a:r>
            <a:r>
              <a:rPr lang="en-US" sz="4000" dirty="0">
                <a:latin typeface="Calibri" pitchFamily="34" charset="0"/>
              </a:rPr>
              <a:t>node </a:t>
            </a:r>
            <a:r>
              <a:rPr lang="en-US" sz="4000" i="1" dirty="0">
                <a:latin typeface="Calibri" pitchFamily="34" charset="0"/>
              </a:rPr>
              <a:t>L </a:t>
            </a:r>
            <a:r>
              <a:rPr lang="en-US" sz="4000" dirty="0">
                <a:latin typeface="Calibri" pitchFamily="34" charset="0"/>
              </a:rPr>
              <a:t>where entry belongs</a:t>
            </a:r>
          </a:p>
          <a:p>
            <a:pPr marL="342900"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Remove </a:t>
            </a:r>
            <a:r>
              <a:rPr lang="en-US" sz="4000" dirty="0">
                <a:latin typeface="Calibri" pitchFamily="34" charset="0"/>
              </a:rPr>
              <a:t>the entry</a:t>
            </a:r>
          </a:p>
          <a:p>
            <a:pPr marL="800100" lvl="1"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If </a:t>
            </a:r>
            <a:r>
              <a:rPr lang="en-US" sz="3600" i="1" dirty="0">
                <a:latin typeface="Calibri" pitchFamily="34" charset="0"/>
              </a:rPr>
              <a:t>L</a:t>
            </a:r>
            <a:r>
              <a:rPr lang="en-US" sz="3600" dirty="0">
                <a:latin typeface="Calibri" pitchFamily="34" charset="0"/>
              </a:rPr>
              <a:t> is at least half-full, DONE! </a:t>
            </a:r>
          </a:p>
          <a:p>
            <a:pPr marL="800100" lvl="1"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If </a:t>
            </a:r>
            <a:r>
              <a:rPr lang="en-US" sz="3600" i="1" dirty="0" smtClean="0">
                <a:latin typeface="Calibri" pitchFamily="34" charset="0"/>
              </a:rPr>
              <a:t>L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>
                <a:latin typeface="Calibri" pitchFamily="34" charset="0"/>
              </a:rPr>
              <a:t>has only d-1 </a:t>
            </a:r>
            <a:r>
              <a:rPr lang="en-US" sz="3600" dirty="0" smtClean="0">
                <a:latin typeface="Calibri" pitchFamily="34" charset="0"/>
              </a:rPr>
              <a:t>entries</a:t>
            </a:r>
            <a:endParaRPr lang="en-US" sz="3600" dirty="0">
              <a:latin typeface="Calibri" pitchFamily="34" charset="0"/>
            </a:endParaRPr>
          </a:p>
          <a:p>
            <a:pPr marL="1257300" lvl="2"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Try to </a:t>
            </a:r>
            <a:r>
              <a:rPr lang="en-US" sz="3200" dirty="0" smtClean="0">
                <a:latin typeface="Calibri" pitchFamily="34" charset="0"/>
              </a:rPr>
              <a:t>redistribute</a:t>
            </a:r>
            <a:r>
              <a:rPr lang="en-US" sz="3200" dirty="0">
                <a:latin typeface="Calibri" pitchFamily="34" charset="0"/>
              </a:rPr>
              <a:t>, borrowing from sibling </a:t>
            </a:r>
          </a:p>
          <a:p>
            <a:pPr marL="1257300" lvl="2"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If </a:t>
            </a:r>
            <a:r>
              <a:rPr lang="en-US" sz="3200" dirty="0" smtClean="0">
                <a:latin typeface="Calibri" pitchFamily="34" charset="0"/>
              </a:rPr>
              <a:t>redistribution </a:t>
            </a:r>
            <a:r>
              <a:rPr lang="en-US" sz="3200" dirty="0">
                <a:latin typeface="Calibri" pitchFamily="34" charset="0"/>
              </a:rPr>
              <a:t>fails, merge </a:t>
            </a:r>
            <a:r>
              <a:rPr lang="en-US" sz="3200" i="1" dirty="0">
                <a:latin typeface="Calibri" pitchFamily="34" charset="0"/>
              </a:rPr>
              <a:t>L</a:t>
            </a:r>
            <a:r>
              <a:rPr lang="en-US" sz="3200" dirty="0">
                <a:latin typeface="Calibri" pitchFamily="34" charset="0"/>
              </a:rPr>
              <a:t> and sibling</a:t>
            </a:r>
          </a:p>
          <a:p>
            <a:pPr marL="342900"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If </a:t>
            </a:r>
            <a:r>
              <a:rPr lang="en-US" sz="4000" dirty="0">
                <a:latin typeface="Calibri" pitchFamily="34" charset="0"/>
              </a:rPr>
              <a:t>a merge occurred, </a:t>
            </a:r>
            <a:r>
              <a:rPr lang="en-US" sz="4000" dirty="0" smtClean="0">
                <a:latin typeface="Calibri" pitchFamily="34" charset="0"/>
              </a:rPr>
              <a:t>delete </a:t>
            </a:r>
            <a:r>
              <a:rPr lang="en-US" sz="4000" dirty="0">
                <a:latin typeface="Calibri" pitchFamily="34" charset="0"/>
              </a:rPr>
              <a:t>an entry from </a:t>
            </a:r>
            <a:r>
              <a:rPr lang="en-US" sz="4000" dirty="0" smtClean="0">
                <a:latin typeface="Calibri" pitchFamily="34" charset="0"/>
              </a:rPr>
              <a:t>parent </a:t>
            </a:r>
            <a:r>
              <a:rPr lang="en-US" sz="4000" dirty="0">
                <a:latin typeface="Calibri" pitchFamily="34" charset="0"/>
              </a:rPr>
              <a:t>of </a:t>
            </a:r>
            <a:r>
              <a:rPr lang="en-US" sz="4000" i="1" dirty="0" smtClean="0">
                <a:latin typeface="Calibri" pitchFamily="34" charset="0"/>
              </a:rPr>
              <a:t>L</a:t>
            </a:r>
          </a:p>
          <a:p>
            <a:pPr marL="342900">
              <a:lnSpc>
                <a:spcPct val="100000"/>
              </a:lnSpc>
            </a:pPr>
            <a:r>
              <a:rPr lang="en-US" sz="4000" dirty="0">
                <a:latin typeface="Calibri" pitchFamily="34" charset="0"/>
              </a:rPr>
              <a:t>Merge could propagate to root, decreasing height</a:t>
            </a:r>
            <a:endParaRPr lang="en-US" sz="4000" i="1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Deletion Algorithm</a:t>
            </a:r>
            <a:endParaRPr lang="en-US" sz="4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691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5298982"/>
          </a:xfrm>
        </p:spPr>
        <p:txBody>
          <a:bodyPr>
            <a:normAutofit fontScale="92500"/>
          </a:bodyPr>
          <a:lstStyle/>
          <a:p>
            <a:pPr marL="342900">
              <a:lnSpc>
                <a:spcPct val="110000"/>
              </a:lnSpc>
            </a:pPr>
            <a:r>
              <a:rPr lang="en-US" sz="4000" dirty="0">
                <a:latin typeface="Calibri" pitchFamily="34" charset="0"/>
              </a:rPr>
              <a:t>Try redistribution with all siblings first, then merge. </a:t>
            </a:r>
            <a:r>
              <a:rPr lang="en-US" sz="4000" dirty="0" smtClean="0">
                <a:latin typeface="Calibri" pitchFamily="34" charset="0"/>
              </a:rPr>
              <a:t>Why?</a:t>
            </a:r>
          </a:p>
          <a:p>
            <a:pPr marL="800100" lvl="1">
              <a:lnSpc>
                <a:spcPct val="110000"/>
              </a:lnSpc>
            </a:pPr>
            <a:r>
              <a:rPr lang="en-US" sz="3600" dirty="0" smtClean="0">
                <a:latin typeface="Calibri" pitchFamily="34" charset="0"/>
              </a:rPr>
              <a:t>Good </a:t>
            </a:r>
            <a:r>
              <a:rPr lang="en-US" sz="3600" dirty="0">
                <a:latin typeface="Calibri" pitchFamily="34" charset="0"/>
              </a:rPr>
              <a:t>chance that redistribution is possible (large </a:t>
            </a:r>
            <a:r>
              <a:rPr lang="en-US" sz="3600" dirty="0" smtClean="0">
                <a:latin typeface="Calibri" pitchFamily="34" charset="0"/>
              </a:rPr>
              <a:t>fan-out)</a:t>
            </a:r>
          </a:p>
          <a:p>
            <a:pPr marL="800100" lvl="1">
              <a:lnSpc>
                <a:spcPct val="110000"/>
              </a:lnSpc>
            </a:pPr>
            <a:r>
              <a:rPr lang="en-US" sz="3600" dirty="0" smtClean="0">
                <a:latin typeface="Calibri" pitchFamily="34" charset="0"/>
              </a:rPr>
              <a:t>Only </a:t>
            </a:r>
            <a:r>
              <a:rPr lang="en-US" sz="3600" dirty="0">
                <a:latin typeface="Calibri" pitchFamily="34" charset="0"/>
              </a:rPr>
              <a:t>need to propagate changes to </a:t>
            </a:r>
            <a:r>
              <a:rPr lang="en-US" sz="3600" dirty="0" smtClean="0">
                <a:latin typeface="Calibri" pitchFamily="34" charset="0"/>
              </a:rPr>
              <a:t>the </a:t>
            </a:r>
            <a:r>
              <a:rPr lang="en-US" sz="3600" i="1" dirty="0" smtClean="0">
                <a:latin typeface="Calibri" pitchFamily="34" charset="0"/>
              </a:rPr>
              <a:t>immediate parent </a:t>
            </a:r>
            <a:r>
              <a:rPr lang="en-US" sz="3600" dirty="0" smtClean="0">
                <a:latin typeface="Calibri" pitchFamily="34" charset="0"/>
              </a:rPr>
              <a:t>node</a:t>
            </a:r>
          </a:p>
          <a:p>
            <a:pPr marL="800100" lvl="1">
              <a:lnSpc>
                <a:spcPct val="110000"/>
              </a:lnSpc>
            </a:pPr>
            <a:r>
              <a:rPr lang="en-US" sz="3600" dirty="0" smtClean="0">
                <a:latin typeface="Calibri" pitchFamily="34" charset="0"/>
              </a:rPr>
              <a:t>Reduces likelihood of split on subsequent insertions (files </a:t>
            </a:r>
            <a:r>
              <a:rPr lang="en-US" sz="3600" dirty="0">
                <a:latin typeface="Calibri" pitchFamily="34" charset="0"/>
              </a:rPr>
              <a:t>typically grow, not </a:t>
            </a:r>
            <a:r>
              <a:rPr lang="en-US" sz="3600" dirty="0" smtClean="0">
                <a:latin typeface="Calibri" pitchFamily="34" charset="0"/>
              </a:rPr>
              <a:t>shrink)</a:t>
            </a:r>
          </a:p>
          <a:p>
            <a:pPr marL="1257300" lvl="2">
              <a:lnSpc>
                <a:spcPct val="110000"/>
              </a:lnSpc>
            </a:pPr>
            <a:r>
              <a:rPr lang="en-US" sz="3200" dirty="0" smtClean="0">
                <a:latin typeface="Calibri" pitchFamily="34" charset="0"/>
              </a:rPr>
              <a:t>Since pages would have more space on them</a:t>
            </a:r>
            <a:endParaRPr lang="en-US" sz="3200" i="1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Deletion Algorithm (Cont.)</a:t>
            </a:r>
            <a:endParaRPr lang="en-US" sz="4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093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5468588"/>
          </a:xfrm>
        </p:spPr>
        <p:txBody>
          <a:bodyPr>
            <a:normAutofit fontScale="77500" lnSpcReduction="20000"/>
          </a:bodyPr>
          <a:lstStyle/>
          <a:p>
            <a:pPr marL="342900">
              <a:lnSpc>
                <a:spcPct val="120000"/>
              </a:lnSpc>
            </a:pPr>
            <a:r>
              <a:rPr lang="en-US" sz="4000" dirty="0" smtClean="0">
                <a:latin typeface="Calibri" pitchFamily="34" charset="0"/>
              </a:rPr>
              <a:t>What if the search key is not unique?</a:t>
            </a:r>
            <a:endParaRPr lang="en-US" i="1" dirty="0" smtClean="0">
              <a:latin typeface="Calibri" pitchFamily="34" charset="0"/>
            </a:endParaRPr>
          </a:p>
          <a:p>
            <a:pPr marL="800100" lvl="1">
              <a:lnSpc>
                <a:spcPct val="120000"/>
              </a:lnSpc>
            </a:pPr>
            <a:r>
              <a:rPr lang="en-US" sz="3600" dirty="0">
                <a:latin typeface="Calibri" pitchFamily="34" charset="0"/>
              </a:rPr>
              <a:t>Solution 1: a</a:t>
            </a:r>
            <a:r>
              <a:rPr lang="en-US" sz="3600" dirty="0" smtClean="0">
                <a:latin typeface="Calibri" pitchFamily="34" charset="0"/>
              </a:rPr>
              <a:t>ll </a:t>
            </a:r>
            <a:r>
              <a:rPr lang="en-US" sz="3600" dirty="0">
                <a:latin typeface="Calibri" pitchFamily="34" charset="0"/>
              </a:rPr>
              <a:t>entries with a given key value reside on a single </a:t>
            </a:r>
            <a:r>
              <a:rPr lang="en-US" sz="3600" dirty="0" smtClean="0">
                <a:latin typeface="Calibri" pitchFamily="34" charset="0"/>
              </a:rPr>
              <a:t>data file page</a:t>
            </a:r>
          </a:p>
          <a:p>
            <a:pPr marL="1257300" lvl="2">
              <a:lnSpc>
                <a:spcPct val="120000"/>
              </a:lnSpc>
            </a:pPr>
            <a:r>
              <a:rPr lang="en-US" sz="3200" dirty="0" smtClean="0">
                <a:latin typeface="Calibri" pitchFamily="34" charset="0"/>
              </a:rPr>
              <a:t>Use </a:t>
            </a:r>
            <a:r>
              <a:rPr lang="en-US" sz="3200" dirty="0">
                <a:latin typeface="Calibri" pitchFamily="34" charset="0"/>
              </a:rPr>
              <a:t>overflow </a:t>
            </a:r>
            <a:r>
              <a:rPr lang="en-US" sz="3200" dirty="0" smtClean="0">
                <a:latin typeface="Calibri" pitchFamily="34" charset="0"/>
              </a:rPr>
              <a:t>pages</a:t>
            </a:r>
            <a:r>
              <a:rPr lang="en-US" sz="3200" dirty="0">
                <a:latin typeface="Calibri" pitchFamily="34" charset="0"/>
              </a:rPr>
              <a:t> </a:t>
            </a:r>
            <a:r>
              <a:rPr lang="en-US" sz="3200" dirty="0" smtClean="0">
                <a:latin typeface="Calibri" pitchFamily="34" charset="0"/>
              </a:rPr>
              <a:t>if run out of space</a:t>
            </a:r>
          </a:p>
          <a:p>
            <a:pPr marL="800100" lvl="1">
              <a:lnSpc>
                <a:spcPct val="120000"/>
              </a:lnSpc>
            </a:pPr>
            <a:r>
              <a:rPr lang="en-US" sz="3600" dirty="0" smtClean="0">
                <a:latin typeface="Calibri" pitchFamily="34" charset="0"/>
              </a:rPr>
              <a:t>Solution </a:t>
            </a:r>
            <a:r>
              <a:rPr lang="en-US" sz="3600" dirty="0">
                <a:latin typeface="Calibri" pitchFamily="34" charset="0"/>
              </a:rPr>
              <a:t>2: a</a:t>
            </a:r>
            <a:r>
              <a:rPr lang="en-US" sz="3600" dirty="0" smtClean="0">
                <a:latin typeface="Calibri" pitchFamily="34" charset="0"/>
              </a:rPr>
              <a:t>llow </a:t>
            </a:r>
            <a:r>
              <a:rPr lang="en-US" sz="3600" dirty="0">
                <a:latin typeface="Calibri" pitchFamily="34" charset="0"/>
              </a:rPr>
              <a:t>duplicate </a:t>
            </a:r>
            <a:r>
              <a:rPr lang="en-US" sz="3600" dirty="0" smtClean="0">
                <a:latin typeface="Calibri" pitchFamily="34" charset="0"/>
              </a:rPr>
              <a:t>search key </a:t>
            </a:r>
            <a:r>
              <a:rPr lang="en-US" sz="3600" dirty="0">
                <a:latin typeface="Calibri" pitchFamily="34" charset="0"/>
              </a:rPr>
              <a:t>values in data </a:t>
            </a:r>
            <a:r>
              <a:rPr lang="en-US" sz="3600" dirty="0" smtClean="0">
                <a:latin typeface="Calibri" pitchFamily="34" charset="0"/>
              </a:rPr>
              <a:t>entries</a:t>
            </a:r>
          </a:p>
          <a:p>
            <a:pPr marL="1257300" lvl="2">
              <a:lnSpc>
                <a:spcPct val="120000"/>
              </a:lnSpc>
            </a:pPr>
            <a:r>
              <a:rPr lang="en-US" sz="3200" dirty="0" smtClean="0">
                <a:latin typeface="Calibri" pitchFamily="34" charset="0"/>
              </a:rPr>
              <a:t>Modify search: find the left-most data entry with the desired key value, keep reading till hit a new key (might need to hit more than one leaf page)</a:t>
            </a:r>
          </a:p>
          <a:p>
            <a:pPr marL="1257300" lvl="2">
              <a:lnSpc>
                <a:spcPct val="120000"/>
              </a:lnSpc>
            </a:pPr>
            <a:r>
              <a:rPr lang="en-US" sz="3200" dirty="0" smtClean="0">
                <a:latin typeface="Calibri" pitchFamily="34" charset="0"/>
              </a:rPr>
              <a:t>Use rid to </a:t>
            </a:r>
            <a:r>
              <a:rPr lang="en-US" sz="3200" dirty="0">
                <a:latin typeface="Calibri" pitchFamily="34" charset="0"/>
              </a:rPr>
              <a:t>get a unique (composite) </a:t>
            </a:r>
            <a:r>
              <a:rPr lang="en-US" sz="3200" dirty="0" smtClean="0">
                <a:latin typeface="Calibri" pitchFamily="34" charset="0"/>
              </a:rPr>
              <a:t>key for positioning the data entry in the leaf page</a:t>
            </a:r>
          </a:p>
          <a:p>
            <a:pPr marL="800100" lvl="1">
              <a:lnSpc>
                <a:spcPct val="120000"/>
              </a:lnSpc>
            </a:pPr>
            <a:r>
              <a:rPr lang="en-US" sz="3600" dirty="0" smtClean="0">
                <a:latin typeface="Calibri" pitchFamily="34" charset="0"/>
              </a:rPr>
              <a:t>Solution 3: use </a:t>
            </a:r>
            <a:r>
              <a:rPr lang="en-US" sz="3600" dirty="0">
                <a:latin typeface="Calibri" pitchFamily="34" charset="0"/>
              </a:rPr>
              <a:t>list of rids </a:t>
            </a:r>
            <a:r>
              <a:rPr lang="en-US" sz="3600" dirty="0" smtClean="0">
                <a:latin typeface="Calibri" pitchFamily="34" charset="0"/>
              </a:rPr>
              <a:t>instead </a:t>
            </a:r>
            <a:r>
              <a:rPr lang="en-US" sz="3600" dirty="0">
                <a:latin typeface="Calibri" pitchFamily="34" charset="0"/>
              </a:rPr>
              <a:t>of a single rid in the leaf </a:t>
            </a:r>
            <a:r>
              <a:rPr lang="en-US" sz="3600" dirty="0" smtClean="0">
                <a:latin typeface="Calibri" pitchFamily="34" charset="0"/>
              </a:rPr>
              <a:t>level</a:t>
            </a:r>
          </a:p>
          <a:p>
            <a:pPr marL="1257300" lvl="2">
              <a:lnSpc>
                <a:spcPct val="120000"/>
              </a:lnSpc>
            </a:pPr>
            <a:r>
              <a:rPr lang="en-US" sz="3200" dirty="0" smtClean="0">
                <a:latin typeface="Calibri" pitchFamily="34" charset="0"/>
              </a:rPr>
              <a:t>Single </a:t>
            </a:r>
            <a:r>
              <a:rPr lang="en-US" sz="3200" dirty="0">
                <a:latin typeface="Calibri" pitchFamily="34" charset="0"/>
              </a:rPr>
              <a:t>data entry could still span multiple pages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Duplicates</a:t>
            </a:r>
            <a:endParaRPr lang="en-US" sz="4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238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5210491"/>
          </a:xfrm>
        </p:spPr>
        <p:txBody>
          <a:bodyPr>
            <a:normAutofit fontScale="92500" lnSpcReduction="10000"/>
          </a:bodyPr>
          <a:lstStyle/>
          <a:p>
            <a:pPr marL="342900">
              <a:lnSpc>
                <a:spcPct val="110000"/>
              </a:lnSpc>
            </a:pPr>
            <a:r>
              <a:rPr lang="en-US" sz="3600" dirty="0" smtClean="0">
                <a:latin typeface="Calibri" pitchFamily="34" charset="0"/>
              </a:rPr>
              <a:t>Concept of B</a:t>
            </a:r>
            <a:r>
              <a:rPr lang="en-US" sz="3600" baseline="30000" dirty="0" smtClean="0">
                <a:latin typeface="Calibri" pitchFamily="34" charset="0"/>
              </a:rPr>
              <a:t>+</a:t>
            </a:r>
            <a:r>
              <a:rPr lang="en-US" sz="3600" dirty="0" smtClean="0">
                <a:latin typeface="Calibri" pitchFamily="34" charset="0"/>
              </a:rPr>
              <a:t> tree order (d</a:t>
            </a:r>
            <a:r>
              <a:rPr lang="en-US" sz="3600" dirty="0">
                <a:latin typeface="Calibri" pitchFamily="34" charset="0"/>
              </a:rPr>
              <a:t>) </a:t>
            </a:r>
            <a:r>
              <a:rPr lang="en-US" sz="3600" dirty="0" smtClean="0">
                <a:latin typeface="Calibri" pitchFamily="34" charset="0"/>
              </a:rPr>
              <a:t>replaced </a:t>
            </a:r>
            <a:r>
              <a:rPr lang="en-US" sz="3600" dirty="0">
                <a:latin typeface="Calibri" pitchFamily="34" charset="0"/>
              </a:rPr>
              <a:t>by physical space criterion in practice (</a:t>
            </a:r>
            <a:r>
              <a:rPr lang="en-US" sz="3600" i="1" dirty="0">
                <a:latin typeface="Calibri" pitchFamily="34" charset="0"/>
              </a:rPr>
              <a:t>at least </a:t>
            </a:r>
            <a:r>
              <a:rPr lang="en-US" sz="3600" i="1" dirty="0" smtClean="0">
                <a:latin typeface="Calibri" pitchFamily="34" charset="0"/>
              </a:rPr>
              <a:t>half-full</a:t>
            </a:r>
            <a:r>
              <a:rPr lang="en-US" sz="3600" dirty="0" smtClean="0">
                <a:latin typeface="Calibri" pitchFamily="34" charset="0"/>
              </a:rPr>
              <a:t>)</a:t>
            </a:r>
          </a:p>
          <a:p>
            <a:pPr marL="800100" lvl="1">
              <a:lnSpc>
                <a:spcPct val="110000"/>
              </a:lnSpc>
            </a:pPr>
            <a:r>
              <a:rPr lang="en-US" sz="3200" dirty="0" smtClean="0">
                <a:latin typeface="Calibri" pitchFamily="34" charset="0"/>
              </a:rPr>
              <a:t>Index </a:t>
            </a:r>
            <a:r>
              <a:rPr lang="en-US" sz="3200" dirty="0">
                <a:latin typeface="Calibri" pitchFamily="34" charset="0"/>
              </a:rPr>
              <a:t>(i.e. non-leaf) pages can typically hold many more entries than leaf </a:t>
            </a:r>
            <a:r>
              <a:rPr lang="en-US" sz="3200" dirty="0" smtClean="0">
                <a:latin typeface="Calibri" pitchFamily="34" charset="0"/>
              </a:rPr>
              <a:t>pages</a:t>
            </a:r>
          </a:p>
          <a:p>
            <a:pPr marL="1257300" lvl="2">
              <a:lnSpc>
                <a:spcPct val="110000"/>
              </a:lnSpc>
            </a:pPr>
            <a:r>
              <a:rPr lang="en-US" sz="2800" dirty="0" smtClean="0">
                <a:latin typeface="Calibri" pitchFamily="34" charset="0"/>
              </a:rPr>
              <a:t>Leaf </a:t>
            </a:r>
            <a:r>
              <a:rPr lang="en-US" sz="2800" dirty="0">
                <a:latin typeface="Calibri" pitchFamily="34" charset="0"/>
              </a:rPr>
              <a:t>pages could have actual data </a:t>
            </a:r>
            <a:r>
              <a:rPr lang="en-US" sz="2800" dirty="0" smtClean="0">
                <a:latin typeface="Calibri" pitchFamily="34" charset="0"/>
              </a:rPr>
              <a:t>records</a:t>
            </a:r>
          </a:p>
          <a:p>
            <a:pPr marL="800100" lvl="1">
              <a:lnSpc>
                <a:spcPct val="110000"/>
              </a:lnSpc>
            </a:pPr>
            <a:r>
              <a:rPr lang="en-US" sz="3200" dirty="0" smtClean="0">
                <a:latin typeface="Calibri" pitchFamily="34" charset="0"/>
              </a:rPr>
              <a:t>Variable </a:t>
            </a:r>
            <a:r>
              <a:rPr lang="en-US" sz="3200" dirty="0">
                <a:latin typeface="Calibri" pitchFamily="34" charset="0"/>
              </a:rPr>
              <a:t>sized records and search keys mean different nodes will contain different numbers of </a:t>
            </a:r>
            <a:r>
              <a:rPr lang="en-US" sz="3200" dirty="0" smtClean="0">
                <a:latin typeface="Calibri" pitchFamily="34" charset="0"/>
              </a:rPr>
              <a:t>entries</a:t>
            </a:r>
          </a:p>
          <a:p>
            <a:pPr marL="800100" lvl="1">
              <a:lnSpc>
                <a:spcPct val="110000"/>
              </a:lnSpc>
            </a:pPr>
            <a:r>
              <a:rPr lang="en-US" sz="3200" dirty="0">
                <a:latin typeface="Calibri" pitchFamily="34" charset="0"/>
              </a:rPr>
              <a:t>Even with fixed length fields, multiple records with the same search key value (duplicates) can lead to variable-sized data entries (e.g. list of rids).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B</a:t>
            </a:r>
            <a:r>
              <a:rPr lang="en-US" sz="4800" baseline="30000" dirty="0" smtClean="0">
                <a:latin typeface="Calibri" pitchFamily="34" charset="0"/>
              </a:rPr>
              <a:t>+ </a:t>
            </a:r>
            <a:r>
              <a:rPr lang="en-US" sz="4800" dirty="0" smtClean="0">
                <a:latin typeface="Calibri" pitchFamily="34" charset="0"/>
              </a:rPr>
              <a:t>tree Order</a:t>
            </a:r>
            <a:endParaRPr lang="en-US" sz="4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6198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524736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3600" dirty="0">
                <a:latin typeface="Calibri" pitchFamily="34" charset="0"/>
              </a:rPr>
              <a:t>Assume a file which has </a:t>
            </a:r>
            <a:r>
              <a:rPr lang="en-US" sz="3600" dirty="0" smtClean="0">
                <a:latin typeface="Calibri" pitchFamily="34" charset="0"/>
              </a:rPr>
              <a:t>950,000 records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3600" dirty="0" smtClean="0">
                <a:latin typeface="Calibri" pitchFamily="34" charset="0"/>
              </a:rPr>
              <a:t>Say we index </a:t>
            </a:r>
            <a:r>
              <a:rPr lang="en-US" sz="3600" dirty="0">
                <a:latin typeface="Calibri" pitchFamily="34" charset="0"/>
              </a:rPr>
              <a:t>this file using a B</a:t>
            </a:r>
            <a:r>
              <a:rPr lang="en-US" sz="3600" baseline="30000" dirty="0">
                <a:latin typeface="Calibri" pitchFamily="34" charset="0"/>
              </a:rPr>
              <a:t>+</a:t>
            </a:r>
            <a:r>
              <a:rPr lang="en-US" sz="3600" dirty="0">
                <a:latin typeface="Calibri" pitchFamily="34" charset="0"/>
              </a:rPr>
              <a:t> </a:t>
            </a:r>
            <a:r>
              <a:rPr lang="en-US" sz="3600" dirty="0" smtClean="0">
                <a:latin typeface="Calibri" pitchFamily="34" charset="0"/>
              </a:rPr>
              <a:t>tree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3600" dirty="0" smtClean="0">
                <a:latin typeface="Calibri" pitchFamily="34" charset="0"/>
              </a:rPr>
              <a:t>In </a:t>
            </a:r>
            <a:r>
              <a:rPr lang="en-US" sz="3600" dirty="0">
                <a:latin typeface="Calibri" pitchFamily="34" charset="0"/>
              </a:rPr>
              <a:t>this particular B+ tree, the average page has an occupancy of 100 pointers </a:t>
            </a:r>
            <a:r>
              <a:rPr lang="en-US" sz="3600" dirty="0" smtClean="0">
                <a:latin typeface="Calibri" pitchFamily="34" charset="0"/>
              </a:rPr>
              <a:t>(i.e. </a:t>
            </a:r>
            <a:r>
              <a:rPr lang="en-US" sz="3600" dirty="0">
                <a:latin typeface="Calibri" pitchFamily="34" charset="0"/>
              </a:rPr>
              <a:t>the tree's average branching factor is 100</a:t>
            </a:r>
            <a:r>
              <a:rPr lang="en-US" sz="3600" dirty="0" smtClean="0">
                <a:latin typeface="Calibri" pitchFamily="34" charset="0"/>
              </a:rPr>
              <a:t>)</a:t>
            </a:r>
            <a:endParaRPr lang="en-US" sz="3600" dirty="0">
              <a:latin typeface="Calibri" pitchFamily="34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3600" dirty="0">
                <a:latin typeface="Calibri" pitchFamily="34" charset="0"/>
              </a:rPr>
              <a:t>Assume further that the amount of memory set aside for storing the index is 150 blocks, and that all 950000 records of the above file reside on </a:t>
            </a:r>
            <a:r>
              <a:rPr lang="en-US" sz="3600" dirty="0" smtClean="0">
                <a:latin typeface="Calibri" pitchFamily="34" charset="0"/>
              </a:rPr>
              <a:t>disk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3600" dirty="0">
                <a:latin typeface="Calibri" pitchFamily="34" charset="0"/>
              </a:rPr>
              <a:t>N</a:t>
            </a:r>
            <a:r>
              <a:rPr lang="en-US" sz="3600" dirty="0" smtClean="0">
                <a:latin typeface="Calibri" pitchFamily="34" charset="0"/>
              </a:rPr>
              <a:t>o </a:t>
            </a:r>
            <a:r>
              <a:rPr lang="en-US" sz="3600" dirty="0">
                <a:latin typeface="Calibri" pitchFamily="34" charset="0"/>
              </a:rPr>
              <a:t>duplicate search key </a:t>
            </a:r>
            <a:r>
              <a:rPr lang="en-US" sz="3600" dirty="0" smtClean="0">
                <a:latin typeface="Calibri" pitchFamily="34" charset="0"/>
              </a:rPr>
              <a:t>exists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3600" dirty="0">
                <a:latin typeface="Calibri" pitchFamily="34" charset="0"/>
              </a:rPr>
              <a:t>G</a:t>
            </a:r>
            <a:r>
              <a:rPr lang="en-US" sz="3600" dirty="0" smtClean="0">
                <a:latin typeface="Calibri" pitchFamily="34" charset="0"/>
              </a:rPr>
              <a:t>iven </a:t>
            </a:r>
            <a:r>
              <a:rPr lang="en-US" sz="3600" dirty="0">
                <a:latin typeface="Calibri" pitchFamily="34" charset="0"/>
              </a:rPr>
              <a:t>a search key </a:t>
            </a:r>
            <a:r>
              <a:rPr lang="en-US" sz="3600" i="1" dirty="0">
                <a:latin typeface="Calibri" pitchFamily="34" charset="0"/>
              </a:rPr>
              <a:t>K</a:t>
            </a:r>
            <a:r>
              <a:rPr lang="en-US" sz="3600" dirty="0">
                <a:latin typeface="Calibri" pitchFamily="34" charset="0"/>
              </a:rPr>
              <a:t>, compute the minimal number of disk I/O needed to retrieve the record with that search </a:t>
            </a:r>
            <a:r>
              <a:rPr lang="en-US" sz="3600" dirty="0" smtClean="0">
                <a:latin typeface="Calibri" pitchFamily="34" charset="0"/>
              </a:rPr>
              <a:t>key</a:t>
            </a:r>
            <a:endParaRPr lang="en-US" sz="36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Review Exercise</a:t>
            </a:r>
            <a:endParaRPr lang="en-US" sz="4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890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5328478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Assume each leaf node points to data records</a:t>
            </a:r>
          </a:p>
          <a:p>
            <a:pPr lvl="1"/>
            <a:r>
              <a:rPr lang="en-US" dirty="0" smtClean="0">
                <a:latin typeface="Calibri" pitchFamily="34" charset="0"/>
              </a:rPr>
              <a:t>i.e. leaf </a:t>
            </a:r>
            <a:r>
              <a:rPr lang="en-US" dirty="0">
                <a:latin typeface="Calibri" pitchFamily="34" charset="0"/>
              </a:rPr>
              <a:t>nodes do not contain data records</a:t>
            </a:r>
          </a:p>
          <a:p>
            <a:r>
              <a:rPr lang="en-US" dirty="0">
                <a:latin typeface="Calibri" pitchFamily="34" charset="0"/>
              </a:rPr>
              <a:t>We have 950,000 records, so need 950,000 pointers from leaf nodes</a:t>
            </a:r>
          </a:p>
          <a:p>
            <a:r>
              <a:rPr lang="en-US" dirty="0">
                <a:latin typeface="Calibri" pitchFamily="34" charset="0"/>
              </a:rPr>
              <a:t>Each leaf node can point to 100 records, so need 9,500 leaf nodes</a:t>
            </a:r>
          </a:p>
          <a:p>
            <a:r>
              <a:rPr lang="en-US" dirty="0" smtClean="0">
                <a:latin typeface="Calibri" pitchFamily="34" charset="0"/>
              </a:rPr>
              <a:t>Hence tree </a:t>
            </a:r>
            <a:r>
              <a:rPr lang="en-US" dirty="0">
                <a:latin typeface="Calibri" pitchFamily="34" charset="0"/>
              </a:rPr>
              <a:t>has three levels: root at level 0, 100 nodes at level 1, 10000 nodes at level 2</a:t>
            </a:r>
          </a:p>
          <a:p>
            <a:r>
              <a:rPr lang="en-US" dirty="0">
                <a:latin typeface="Calibri" pitchFamily="34" charset="0"/>
              </a:rPr>
              <a:t>Have 150 memory pages for index, so can store root node + all of level 1 and some of level 2</a:t>
            </a:r>
          </a:p>
          <a:p>
            <a:r>
              <a:rPr lang="en-US" dirty="0" smtClean="0">
                <a:latin typeface="Calibri" pitchFamily="34" charset="0"/>
              </a:rPr>
              <a:t>Thus minimum </a:t>
            </a:r>
            <a:r>
              <a:rPr lang="en-US" dirty="0">
                <a:latin typeface="Calibri" pitchFamily="34" charset="0"/>
              </a:rPr>
              <a:t>cost is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Review Exercise Answer</a:t>
            </a:r>
            <a:endParaRPr lang="en-US" sz="4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605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 marL="342900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Best</a:t>
            </a:r>
            <a:r>
              <a:rPr lang="en-US" sz="3200" dirty="0">
                <a:latin typeface="Calibri" pitchFamily="34" charset="0"/>
              </a:rPr>
              <a:t> </a:t>
            </a:r>
            <a:r>
              <a:rPr lang="en-US" sz="3200" dirty="0" smtClean="0">
                <a:latin typeface="Calibri" pitchFamily="34" charset="0"/>
              </a:rPr>
              <a:t>for equality searches</a:t>
            </a:r>
          </a:p>
          <a:p>
            <a:pPr marL="800100" lvl="1">
              <a:lnSpc>
                <a:spcPct val="100000"/>
              </a:lnSpc>
            </a:pPr>
            <a:r>
              <a:rPr lang="en-US" sz="3200" dirty="0" smtClean="0">
                <a:latin typeface="Calibri" pitchFamily="34" charset="0"/>
              </a:rPr>
              <a:t>Don’t support range searches</a:t>
            </a:r>
          </a:p>
          <a:p>
            <a:pPr marL="342900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Different flavors</a:t>
            </a:r>
          </a:p>
          <a:p>
            <a:pPr marL="800100" lvl="1">
              <a:lnSpc>
                <a:spcPct val="100000"/>
              </a:lnSpc>
            </a:pPr>
            <a:r>
              <a:rPr lang="en-US" sz="3200" dirty="0" smtClean="0">
                <a:latin typeface="Calibri" pitchFamily="34" charset="0"/>
              </a:rPr>
              <a:t>Static hashing</a:t>
            </a:r>
          </a:p>
          <a:p>
            <a:pPr marL="800100" lvl="1">
              <a:lnSpc>
                <a:spcPct val="100000"/>
              </a:lnSpc>
            </a:pPr>
            <a:r>
              <a:rPr lang="en-US" sz="3200" dirty="0" smtClean="0">
                <a:latin typeface="Calibri" pitchFamily="34" charset="0"/>
              </a:rPr>
              <a:t>Dynamic hashing</a:t>
            </a:r>
          </a:p>
          <a:p>
            <a:pPr marL="1257300" lvl="2">
              <a:lnSpc>
                <a:spcPct val="100000"/>
              </a:lnSpc>
            </a:pPr>
            <a:r>
              <a:rPr lang="en-US" sz="2800" dirty="0" smtClean="0">
                <a:latin typeface="Calibri" pitchFamily="34" charset="0"/>
              </a:rPr>
              <a:t>Extendible hashing</a:t>
            </a:r>
          </a:p>
          <a:p>
            <a:pPr marL="1257300" lvl="2">
              <a:lnSpc>
                <a:spcPct val="100000"/>
              </a:lnSpc>
            </a:pPr>
            <a:r>
              <a:rPr lang="en-US" sz="2800" dirty="0" smtClean="0">
                <a:latin typeface="Calibri" pitchFamily="34" charset="0"/>
              </a:rPr>
              <a:t>Linear hashing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Hash(-based) Indexes</a:t>
            </a:r>
            <a:endParaRPr lang="en-US" sz="4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101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9" y="2242515"/>
            <a:ext cx="3719258" cy="4152104"/>
          </a:xfrm>
        </p:spPr>
        <p:txBody>
          <a:bodyPr>
            <a:normAutofit fontScale="70000" lnSpcReduction="20000"/>
          </a:bodyPr>
          <a:lstStyle/>
          <a:p>
            <a:pPr marL="342900">
              <a:lnSpc>
                <a:spcPct val="120000"/>
              </a:lnSpc>
              <a:spcBef>
                <a:spcPts val="600"/>
              </a:spcBef>
            </a:pPr>
            <a:r>
              <a:rPr lang="en-US" sz="3600" dirty="0" smtClean="0">
                <a:latin typeface="Calibri" pitchFamily="34" charset="0"/>
              </a:rPr>
              <a:t>Search key: </a:t>
            </a:r>
            <a:r>
              <a:rPr lang="en-US" sz="3600" dirty="0" err="1" smtClean="0">
                <a:latin typeface="Calibri" pitchFamily="34" charset="0"/>
              </a:rPr>
              <a:t>zipcode</a:t>
            </a:r>
            <a:endParaRPr lang="en-US" sz="3600" dirty="0" smtClean="0">
              <a:latin typeface="Calibri" pitchFamily="34" charset="0"/>
            </a:endParaRPr>
          </a:p>
          <a:p>
            <a:pPr marL="342900">
              <a:lnSpc>
                <a:spcPct val="120000"/>
              </a:lnSpc>
              <a:spcBef>
                <a:spcPts val="600"/>
              </a:spcBef>
            </a:pPr>
            <a:r>
              <a:rPr lang="en-US" sz="3600" dirty="0" smtClean="0">
                <a:latin typeface="Calibri" pitchFamily="34" charset="0"/>
              </a:rPr>
              <a:t>Hash function; </a:t>
            </a:r>
            <a:r>
              <a:rPr lang="en-US" sz="3600" i="1" dirty="0" smtClean="0">
                <a:latin typeface="Calibri" pitchFamily="34" charset="0"/>
              </a:rPr>
              <a:t>h</a:t>
            </a:r>
            <a:r>
              <a:rPr lang="en-US" sz="3600" dirty="0" smtClean="0">
                <a:latin typeface="Calibri" pitchFamily="34" charset="0"/>
              </a:rPr>
              <a:t>(</a:t>
            </a:r>
            <a:r>
              <a:rPr lang="en-US" sz="3600" i="1" dirty="0" smtClean="0">
                <a:latin typeface="Calibri" pitchFamily="34" charset="0"/>
              </a:rPr>
              <a:t>k</a:t>
            </a:r>
            <a:r>
              <a:rPr lang="en-US" sz="3600" dirty="0" smtClean="0">
                <a:latin typeface="Calibri" pitchFamily="34" charset="0"/>
              </a:rPr>
              <a:t>)=</a:t>
            </a:r>
            <a:r>
              <a:rPr lang="en-US" sz="3600" i="1" dirty="0" smtClean="0">
                <a:latin typeface="Calibri" pitchFamily="34" charset="0"/>
              </a:rPr>
              <a:t>k%100</a:t>
            </a:r>
            <a:r>
              <a:rPr lang="en-US" sz="3600" dirty="0" smtClean="0">
                <a:latin typeface="Calibri" pitchFamily="34" charset="0"/>
              </a:rPr>
              <a:t> (last two digits of </a:t>
            </a:r>
            <a:r>
              <a:rPr lang="en-US" sz="3600" i="1" dirty="0" smtClean="0">
                <a:latin typeface="Calibri" pitchFamily="34" charset="0"/>
              </a:rPr>
              <a:t>k</a:t>
            </a:r>
            <a:r>
              <a:rPr lang="en-US" sz="3600" dirty="0" smtClean="0">
                <a:latin typeface="Calibri" pitchFamily="34" charset="0"/>
              </a:rPr>
              <a:t>)</a:t>
            </a:r>
          </a:p>
          <a:p>
            <a:pPr marL="342900">
              <a:lnSpc>
                <a:spcPct val="120000"/>
              </a:lnSpc>
              <a:spcBef>
                <a:spcPts val="600"/>
              </a:spcBef>
            </a:pPr>
            <a:r>
              <a:rPr lang="en-US" sz="3600" i="1" dirty="0" smtClean="0">
                <a:latin typeface="Calibri" pitchFamily="34" charset="0"/>
              </a:rPr>
              <a:t>N</a:t>
            </a:r>
            <a:r>
              <a:rPr lang="en-US" sz="3600" dirty="0" smtClean="0">
                <a:latin typeface="Calibri" pitchFamily="34" charset="0"/>
              </a:rPr>
              <a:t> = 4 (number of buckets)</a:t>
            </a:r>
          </a:p>
          <a:p>
            <a:pPr marL="342900">
              <a:lnSpc>
                <a:spcPct val="120000"/>
              </a:lnSpc>
              <a:spcBef>
                <a:spcPts val="600"/>
              </a:spcBef>
            </a:pPr>
            <a:r>
              <a:rPr lang="en-US" sz="3600" dirty="0" smtClean="0">
                <a:latin typeface="Calibri" pitchFamily="34" charset="0"/>
              </a:rPr>
              <a:t>Each bucket holds two data entries (records)</a:t>
            </a:r>
            <a:endParaRPr lang="en-US" sz="36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Static Hashing</a:t>
            </a:r>
            <a:endParaRPr lang="en-US" sz="4800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08261" y="2607536"/>
            <a:ext cx="2842943" cy="6885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94589" y="2524146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0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3386" y="2617438"/>
            <a:ext cx="2863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ea typeface="Linux Libertine" charset="0"/>
                <a:cs typeface="Linux Libertine" charset="0"/>
              </a:rPr>
              <a:t>(John, 534</a:t>
            </a:r>
            <a:r>
              <a:rPr lang="en-US" b="1" dirty="0" smtClean="0">
                <a:latin typeface="Calibri" pitchFamily="34" charset="0"/>
                <a:ea typeface="Linux Libertine" charset="0"/>
                <a:cs typeface="Linux Libertine" charset="0"/>
              </a:rPr>
              <a:t>00</a:t>
            </a:r>
            <a:r>
              <a:rPr lang="en-US" dirty="0" smtClean="0">
                <a:latin typeface="Calibri" pitchFamily="34" charset="0"/>
                <a:ea typeface="Linux Libertine" charset="0"/>
                <a:cs typeface="Linux Libertine" charset="0"/>
              </a:rPr>
              <a:t>, 23218564)</a:t>
            </a:r>
          </a:p>
          <a:p>
            <a:r>
              <a:rPr lang="en-US" dirty="0" smtClean="0">
                <a:latin typeface="Calibri" pitchFamily="34" charset="0"/>
                <a:ea typeface="Linux Libertine" charset="0"/>
                <a:cs typeface="Linux Libertine" charset="0"/>
              </a:rPr>
              <a:t>(</a:t>
            </a:r>
            <a:r>
              <a:rPr lang="en-US" dirty="0" err="1" smtClean="0">
                <a:latin typeface="Calibri" pitchFamily="34" charset="0"/>
                <a:ea typeface="Linux Libertine" charset="0"/>
                <a:cs typeface="Linux Libertine" charset="0"/>
              </a:rPr>
              <a:t>Navneet</a:t>
            </a:r>
            <a:r>
              <a:rPr lang="en-US" dirty="0" smtClean="0">
                <a:latin typeface="Calibri" pitchFamily="34" charset="0"/>
                <a:ea typeface="Linux Libertine" charset="0"/>
                <a:cs typeface="Linux Libertine" charset="0"/>
              </a:rPr>
              <a:t>, 547</a:t>
            </a:r>
            <a:r>
              <a:rPr lang="en-US" b="1" dirty="0" smtClean="0">
                <a:latin typeface="Calibri" pitchFamily="34" charset="0"/>
                <a:ea typeface="Linux Libertine" charset="0"/>
                <a:cs typeface="Linux Libertine" charset="0"/>
              </a:rPr>
              <a:t>68</a:t>
            </a:r>
            <a:r>
              <a:rPr lang="en-US" dirty="0" smtClean="0">
                <a:latin typeface="Calibri" pitchFamily="34" charset="0"/>
                <a:ea typeface="Linux Libertine" charset="0"/>
                <a:cs typeface="Linux Libertine" charset="0"/>
              </a:rPr>
              <a:t>, 60743111)</a:t>
            </a:r>
            <a:endParaRPr lang="en-US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3386" y="3503681"/>
            <a:ext cx="2842943" cy="6592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79714" y="3420290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1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78511" y="3527559"/>
            <a:ext cx="25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ea typeface="Linux Libertine" charset="0"/>
                <a:cs typeface="Linux Libertine" charset="0"/>
              </a:rPr>
              <a:t>(</a:t>
            </a:r>
            <a:r>
              <a:rPr lang="en-US" dirty="0" err="1" smtClean="0">
                <a:latin typeface="Calibri" pitchFamily="34" charset="0"/>
                <a:ea typeface="Linux Libertine" charset="0"/>
                <a:cs typeface="Linux Libertine" charset="0"/>
              </a:rPr>
              <a:t>Zuyu</a:t>
            </a:r>
            <a:r>
              <a:rPr lang="en-US" dirty="0" smtClean="0">
                <a:latin typeface="Calibri" pitchFamily="34" charset="0"/>
                <a:ea typeface="Linux Libertine" charset="0"/>
                <a:cs typeface="Linux Libertine" charset="0"/>
              </a:rPr>
              <a:t>, 53409, 23200564)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08261" y="4362738"/>
            <a:ext cx="2842943" cy="6592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94589" y="4279347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2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08261" y="5189724"/>
            <a:ext cx="2842943" cy="6592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94589" y="5106333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3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08261" y="5189724"/>
            <a:ext cx="253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ea typeface="Linux Libertine" charset="0"/>
                <a:cs typeface="Linux Libertine" charset="0"/>
              </a:rPr>
              <a:t>(Theo, 34411, 29010533)</a:t>
            </a:r>
          </a:p>
        </p:txBody>
      </p:sp>
      <p:cxnSp>
        <p:nvCxnSpPr>
          <p:cNvPr id="17" name="Straight Arrow Connector 16"/>
          <p:cNvCxnSpPr>
            <a:stCxn id="9" idx="3"/>
            <a:endCxn id="18" idx="1"/>
          </p:cNvCxnSpPr>
          <p:nvPr/>
        </p:nvCxnSpPr>
        <p:spPr>
          <a:xfrm>
            <a:off x="8236329" y="3833330"/>
            <a:ext cx="600754" cy="7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837083" y="3505244"/>
            <a:ext cx="2842943" cy="6577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37083" y="3523256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libri" pitchFamily="34" charset="0"/>
                <a:ea typeface="Linux Libertine" charset="0"/>
                <a:cs typeface="Linux Libertine" charset="0"/>
              </a:rPr>
              <a:t>(Han, 536</a:t>
            </a:r>
            <a:r>
              <a:rPr lang="en-US" b="1" dirty="0" smtClean="0">
                <a:latin typeface="Calibri" pitchFamily="34" charset="0"/>
                <a:ea typeface="Linux Libertine" charset="0"/>
                <a:cs typeface="Linux Libertine" charset="0"/>
              </a:rPr>
              <a:t>33</a:t>
            </a:r>
            <a:r>
              <a:rPr lang="en-US" dirty="0" smtClean="0">
                <a:latin typeface="Calibri" pitchFamily="34" charset="0"/>
                <a:ea typeface="Linux Libertine" charset="0"/>
                <a:cs typeface="Linux Libertine" charset="0"/>
              </a:rPr>
              <a:t>, 23209964)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210375" y="2192862"/>
            <a:ext cx="1797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Overflow pages</a:t>
            </a:r>
            <a:endParaRPr lang="en-US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983987" y="2200181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Linux Libertine" charset="0"/>
                <a:ea typeface="Linux Libertine" charset="0"/>
                <a:cs typeface="Linux Libertine" charset="0"/>
              </a:rPr>
              <a:t>Primary pages</a:t>
            </a:r>
            <a:endParaRPr lang="en-US" b="1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731671" y="1528636"/>
            <a:ext cx="4676590" cy="52322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pPr algn="ctr">
              <a:buClr>
                <a:srgbClr val="92D050"/>
              </a:buClr>
            </a:pPr>
            <a:r>
              <a:rPr lang="en-US" sz="2800" dirty="0" smtClean="0">
                <a:latin typeface="Calibri" pitchFamily="34" charset="0"/>
              </a:rPr>
              <a:t>Person(name, </a:t>
            </a:r>
            <a:r>
              <a:rPr lang="en-US" sz="2800" dirty="0" err="1" smtClean="0">
                <a:latin typeface="Calibri" pitchFamily="34" charset="0"/>
              </a:rPr>
              <a:t>zipcode</a:t>
            </a:r>
            <a:r>
              <a:rPr lang="en-US" sz="2800" dirty="0" smtClean="0">
                <a:latin typeface="Calibri" pitchFamily="34" charset="0"/>
              </a:rPr>
              <a:t>, phone)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536706" y="4560371"/>
            <a:ext cx="2036586" cy="46166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>
                <a:latin typeface="Calibri" pitchFamily="34" charset="0"/>
                <a:ea typeface="Linux Libertine" charset="0"/>
                <a:cs typeface="Linux Libertine" charset="0"/>
              </a:rPr>
              <a:t>Find </a:t>
            </a:r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53633*</a:t>
            </a:r>
            <a:endParaRPr lang="en-US" sz="24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36705" y="5148123"/>
            <a:ext cx="3379992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i="1" dirty="0" smtClean="0">
                <a:latin typeface="Calibri" pitchFamily="34" charset="0"/>
                <a:ea typeface="Linux Libertine" charset="0"/>
                <a:cs typeface="Linux Libertine" charset="0"/>
              </a:rPr>
              <a:t>h</a:t>
            </a:r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(53633)=53633%100=33</a:t>
            </a:r>
          </a:p>
          <a:p>
            <a:pPr eaLnBrk="0" hangingPunct="0"/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Bucket#=33%4=1</a:t>
            </a:r>
          </a:p>
          <a:p>
            <a:pPr eaLnBrk="0" hangingPunct="0"/>
            <a:r>
              <a:rPr lang="mr-IN" sz="2400" dirty="0" smtClean="0">
                <a:latin typeface="Calibri" pitchFamily="34" charset="0"/>
                <a:ea typeface="Linux Libertine" charset="0"/>
                <a:cs typeface="Linux Libertine" charset="0"/>
              </a:rPr>
              <a:t>…</a:t>
            </a:r>
            <a:endParaRPr lang="en-US" sz="24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62242" y="5748288"/>
            <a:ext cx="2267216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Calibri" pitchFamily="34" charset="0"/>
                <a:ea typeface="Linux Libertine" charset="0"/>
                <a:cs typeface="Linux Libertine" charset="0"/>
              </a:rPr>
              <a:t>How do we know H, N, etc. for each index?</a:t>
            </a:r>
            <a:endParaRPr lang="en-US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397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  <p:bldP spid="10" grpId="0"/>
      <p:bldP spid="11" grpId="0"/>
      <p:bldP spid="12" grpId="0" animBg="1"/>
      <p:bldP spid="13" grpId="0"/>
      <p:bldP spid="14" grpId="0" animBg="1"/>
      <p:bldP spid="15" grpId="0"/>
      <p:bldP spid="16" grpId="0"/>
      <p:bldP spid="18" grpId="0" animBg="1"/>
      <p:bldP spid="19" grpId="0"/>
      <p:bldP spid="20" grpId="0"/>
      <p:bldP spid="21" grpId="0"/>
      <p:bldP spid="23" grpId="0" animBg="1"/>
      <p:bldP spid="24" grpId="0" animBg="1"/>
      <p:bldP spid="2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5298982"/>
          </a:xfrm>
        </p:spPr>
        <p:txBody>
          <a:bodyPr>
            <a:normAutofit fontScale="70000" lnSpcReduction="20000"/>
          </a:bodyPr>
          <a:lstStyle/>
          <a:p>
            <a:pPr marL="342900">
              <a:lnSpc>
                <a:spcPct val="120000"/>
              </a:lnSpc>
            </a:pPr>
            <a:r>
              <a:rPr lang="en-US" sz="3600" dirty="0">
                <a:latin typeface="Calibri" pitchFamily="34" charset="0"/>
              </a:rPr>
              <a:t>A hash index is a collection of buckets</a:t>
            </a:r>
          </a:p>
          <a:p>
            <a:pPr marL="800100" lvl="1">
              <a:lnSpc>
                <a:spcPct val="120000"/>
              </a:lnSpc>
              <a:spcBef>
                <a:spcPts val="1000"/>
              </a:spcBef>
            </a:pPr>
            <a:r>
              <a:rPr lang="en-US" sz="3200" dirty="0" smtClean="0">
                <a:latin typeface="Calibri" pitchFamily="34" charset="0"/>
              </a:rPr>
              <a:t>A specific bucket consists of a primary </a:t>
            </a:r>
            <a:r>
              <a:rPr lang="en-US" sz="3200" dirty="0">
                <a:latin typeface="Calibri" pitchFamily="34" charset="0"/>
              </a:rPr>
              <a:t>page </a:t>
            </a:r>
            <a:r>
              <a:rPr lang="en-US" sz="3200" dirty="0" smtClean="0">
                <a:latin typeface="Calibri" pitchFamily="34" charset="0"/>
              </a:rPr>
              <a:t>and possibly some </a:t>
            </a:r>
            <a:r>
              <a:rPr lang="en-US" sz="3200" dirty="0">
                <a:latin typeface="Calibri" pitchFamily="34" charset="0"/>
              </a:rPr>
              <a:t>overflow </a:t>
            </a:r>
            <a:r>
              <a:rPr lang="en-US" sz="3200" dirty="0" smtClean="0">
                <a:latin typeface="Calibri" pitchFamily="34" charset="0"/>
              </a:rPr>
              <a:t>pages</a:t>
            </a:r>
          </a:p>
          <a:p>
            <a:pPr marL="1257300" lvl="2">
              <a:lnSpc>
                <a:spcPct val="120000"/>
              </a:lnSpc>
              <a:spcBef>
                <a:spcPts val="1000"/>
              </a:spcBef>
            </a:pPr>
            <a:r>
              <a:rPr lang="en-US" sz="2800" dirty="0" smtClean="0">
                <a:latin typeface="Calibri" pitchFamily="34" charset="0"/>
              </a:rPr>
              <a:t>Number of primary </a:t>
            </a:r>
            <a:r>
              <a:rPr lang="en-US" sz="2800" dirty="0">
                <a:latin typeface="Calibri" pitchFamily="34" charset="0"/>
              </a:rPr>
              <a:t>bucket pages </a:t>
            </a:r>
            <a:r>
              <a:rPr lang="en-US" sz="2800" dirty="0" smtClean="0">
                <a:latin typeface="Calibri" pitchFamily="34" charset="0"/>
              </a:rPr>
              <a:t>is fixed, they’re allocated </a:t>
            </a:r>
            <a:r>
              <a:rPr lang="en-US" sz="2800" dirty="0">
                <a:latin typeface="Calibri" pitchFamily="34" charset="0"/>
              </a:rPr>
              <a:t>sequentially, never </a:t>
            </a:r>
            <a:r>
              <a:rPr lang="en-US" sz="2800" dirty="0" smtClean="0">
                <a:latin typeface="Calibri" pitchFamily="34" charset="0"/>
              </a:rPr>
              <a:t>de-allocated</a:t>
            </a:r>
          </a:p>
          <a:p>
            <a:pPr marL="1257300" lvl="2">
              <a:lnSpc>
                <a:spcPct val="120000"/>
              </a:lnSpc>
              <a:spcBef>
                <a:spcPts val="1000"/>
              </a:spcBef>
            </a:pPr>
            <a:r>
              <a:rPr lang="en-US" sz="2800" dirty="0">
                <a:latin typeface="Calibri" pitchFamily="34" charset="0"/>
              </a:rPr>
              <a:t>O</a:t>
            </a:r>
            <a:r>
              <a:rPr lang="en-US" sz="2800" dirty="0" smtClean="0">
                <a:latin typeface="Calibri" pitchFamily="34" charset="0"/>
              </a:rPr>
              <a:t>verflow </a:t>
            </a:r>
            <a:r>
              <a:rPr lang="en-US" sz="2800" dirty="0">
                <a:latin typeface="Calibri" pitchFamily="34" charset="0"/>
              </a:rPr>
              <a:t>pages </a:t>
            </a:r>
            <a:r>
              <a:rPr lang="en-US" sz="2800" dirty="0" smtClean="0">
                <a:latin typeface="Calibri" pitchFamily="34" charset="0"/>
              </a:rPr>
              <a:t>are allocated (and de-allocated) if </a:t>
            </a:r>
            <a:r>
              <a:rPr lang="en-US" sz="2800" dirty="0">
                <a:latin typeface="Calibri" pitchFamily="34" charset="0"/>
              </a:rPr>
              <a:t>needed</a:t>
            </a:r>
          </a:p>
          <a:p>
            <a:pPr marL="800100" lvl="1">
              <a:lnSpc>
                <a:spcPct val="120000"/>
              </a:lnSpc>
              <a:spcBef>
                <a:spcPts val="1000"/>
              </a:spcBef>
            </a:pPr>
            <a:r>
              <a:rPr lang="en-US" sz="3200" dirty="0" smtClean="0">
                <a:latin typeface="Calibri" pitchFamily="34" charset="0"/>
              </a:rPr>
              <a:t>Each </a:t>
            </a:r>
            <a:r>
              <a:rPr lang="en-US" sz="3200" dirty="0">
                <a:latin typeface="Calibri" pitchFamily="34" charset="0"/>
              </a:rPr>
              <a:t>bucket contains </a:t>
            </a:r>
            <a:r>
              <a:rPr lang="en-US" sz="3200" dirty="0" smtClean="0">
                <a:latin typeface="Calibri" pitchFamily="34" charset="0"/>
              </a:rPr>
              <a:t>zero or </a:t>
            </a:r>
            <a:r>
              <a:rPr lang="en-US" sz="3200" dirty="0">
                <a:latin typeface="Calibri" pitchFamily="34" charset="0"/>
              </a:rPr>
              <a:t>more data entries</a:t>
            </a:r>
          </a:p>
          <a:p>
            <a:pPr marL="342900">
              <a:lnSpc>
                <a:spcPct val="120000"/>
              </a:lnSpc>
            </a:pPr>
            <a:r>
              <a:rPr lang="en-US" sz="3600" dirty="0">
                <a:latin typeface="Calibri" pitchFamily="34" charset="0"/>
              </a:rPr>
              <a:t>To find the bucket for each record, we use a hash function </a:t>
            </a:r>
            <a:r>
              <a:rPr lang="en-US" sz="3600" i="1" dirty="0">
                <a:latin typeface="Calibri" pitchFamily="34" charset="0"/>
              </a:rPr>
              <a:t>h</a:t>
            </a:r>
            <a:r>
              <a:rPr lang="en-US" sz="3600" dirty="0">
                <a:latin typeface="Calibri" pitchFamily="34" charset="0"/>
              </a:rPr>
              <a:t> applied on the search key </a:t>
            </a:r>
            <a:r>
              <a:rPr lang="en-US" sz="3600" i="1" dirty="0">
                <a:latin typeface="Calibri" pitchFamily="34" charset="0"/>
              </a:rPr>
              <a:t>k</a:t>
            </a:r>
          </a:p>
          <a:p>
            <a:pPr marL="800100" lvl="1">
              <a:lnSpc>
                <a:spcPct val="120000"/>
              </a:lnSpc>
              <a:spcBef>
                <a:spcPts val="1000"/>
              </a:spcBef>
            </a:pPr>
            <a:r>
              <a:rPr lang="en-US" sz="3200" i="1" dirty="0">
                <a:latin typeface="Calibri" pitchFamily="34" charset="0"/>
              </a:rPr>
              <a:t>N</a:t>
            </a:r>
            <a:r>
              <a:rPr lang="en-US" sz="3200" dirty="0">
                <a:latin typeface="Calibri" pitchFamily="34" charset="0"/>
              </a:rPr>
              <a:t> = number of buckets</a:t>
            </a:r>
          </a:p>
          <a:p>
            <a:pPr marL="800100" lvl="1">
              <a:lnSpc>
                <a:spcPct val="120000"/>
              </a:lnSpc>
              <a:spcBef>
                <a:spcPts val="1000"/>
              </a:spcBef>
            </a:pPr>
            <a:r>
              <a:rPr lang="en-US" sz="3200" i="1" dirty="0">
                <a:latin typeface="Calibri" pitchFamily="34" charset="0"/>
              </a:rPr>
              <a:t>h</a:t>
            </a:r>
            <a:r>
              <a:rPr lang="en-US" sz="3200" dirty="0">
                <a:latin typeface="Calibri" pitchFamily="34" charset="0"/>
              </a:rPr>
              <a:t>(</a:t>
            </a:r>
            <a:r>
              <a:rPr lang="en-US" sz="3200" i="1" dirty="0">
                <a:latin typeface="Calibri" pitchFamily="34" charset="0"/>
              </a:rPr>
              <a:t>k</a:t>
            </a:r>
            <a:r>
              <a:rPr lang="en-US" sz="3200" dirty="0">
                <a:latin typeface="Calibri" pitchFamily="34" charset="0"/>
              </a:rPr>
              <a:t>) mod </a:t>
            </a:r>
            <a:r>
              <a:rPr lang="en-US" sz="3200" i="1" dirty="0">
                <a:latin typeface="Calibri" pitchFamily="34" charset="0"/>
              </a:rPr>
              <a:t>N</a:t>
            </a:r>
            <a:r>
              <a:rPr lang="en-US" sz="3200" dirty="0">
                <a:latin typeface="Calibri" pitchFamily="34" charset="0"/>
              </a:rPr>
              <a:t> = bucket in which the data entry </a:t>
            </a:r>
            <a:r>
              <a:rPr lang="en-US" sz="3200" dirty="0" smtClean="0">
                <a:latin typeface="Calibri" pitchFamily="34" charset="0"/>
              </a:rPr>
              <a:t>belongs</a:t>
            </a:r>
          </a:p>
          <a:p>
            <a:pPr marL="1257300" lvl="2">
              <a:lnSpc>
                <a:spcPct val="120000"/>
              </a:lnSpc>
              <a:spcBef>
                <a:spcPts val="1000"/>
              </a:spcBef>
            </a:pPr>
            <a:r>
              <a:rPr lang="en-US" sz="2800" dirty="0" smtClean="0">
                <a:latin typeface="Calibri" pitchFamily="34" charset="0"/>
              </a:rPr>
              <a:t>e.g. </a:t>
            </a:r>
            <a:r>
              <a:rPr lang="en-US" sz="2800" i="1" dirty="0" smtClean="0">
                <a:latin typeface="Calibri" pitchFamily="34" charset="0"/>
              </a:rPr>
              <a:t>h</a:t>
            </a:r>
            <a:r>
              <a:rPr lang="en-US" sz="2800" dirty="0" smtClean="0">
                <a:latin typeface="Calibri" pitchFamily="34" charset="0"/>
              </a:rPr>
              <a:t>(</a:t>
            </a:r>
            <a:r>
              <a:rPr lang="en-US" sz="2800" i="1" dirty="0" smtClean="0">
                <a:latin typeface="Calibri" pitchFamily="34" charset="0"/>
              </a:rPr>
              <a:t>k</a:t>
            </a:r>
            <a:r>
              <a:rPr lang="en-US" sz="2800" dirty="0" smtClean="0">
                <a:latin typeface="Calibri" pitchFamily="34" charset="0"/>
              </a:rPr>
              <a:t>) = </a:t>
            </a:r>
            <a:r>
              <a:rPr lang="en-US" sz="2800" i="1" dirty="0" smtClean="0">
                <a:latin typeface="Calibri" pitchFamily="34" charset="0"/>
              </a:rPr>
              <a:t>a </a:t>
            </a:r>
            <a:r>
              <a:rPr lang="en-US" sz="2800" dirty="0" smtClean="0">
                <a:latin typeface="Calibri" pitchFamily="34" charset="0"/>
              </a:rPr>
              <a:t>*</a:t>
            </a:r>
            <a:r>
              <a:rPr lang="en-US" sz="2800" i="1" dirty="0" smtClean="0">
                <a:latin typeface="Calibri" pitchFamily="34" charset="0"/>
              </a:rPr>
              <a:t> k </a:t>
            </a:r>
            <a:r>
              <a:rPr lang="en-US" sz="2800" dirty="0" smtClean="0">
                <a:latin typeface="Calibri" pitchFamily="34" charset="0"/>
              </a:rPr>
              <a:t>+</a:t>
            </a:r>
            <a:r>
              <a:rPr lang="en-US" sz="2800" i="1" dirty="0" smtClean="0">
                <a:latin typeface="Calibri" pitchFamily="34" charset="0"/>
              </a:rPr>
              <a:t> b</a:t>
            </a:r>
            <a:r>
              <a:rPr lang="en-US" sz="2800" dirty="0" smtClean="0">
                <a:latin typeface="Calibri" pitchFamily="34" charset="0"/>
              </a:rPr>
              <a:t>, where </a:t>
            </a:r>
            <a:r>
              <a:rPr lang="en-US" sz="2800" i="1" dirty="0" smtClean="0">
                <a:latin typeface="Calibri" pitchFamily="34" charset="0"/>
              </a:rPr>
              <a:t>a</a:t>
            </a:r>
            <a:r>
              <a:rPr lang="en-US" sz="2800" dirty="0" smtClean="0">
                <a:latin typeface="Calibri" pitchFamily="34" charset="0"/>
              </a:rPr>
              <a:t> and </a:t>
            </a:r>
            <a:r>
              <a:rPr lang="en-US" sz="2800" i="1" dirty="0" smtClean="0">
                <a:latin typeface="Calibri" pitchFamily="34" charset="0"/>
              </a:rPr>
              <a:t>b</a:t>
            </a:r>
            <a:r>
              <a:rPr lang="en-US" sz="2800" dirty="0" smtClean="0">
                <a:latin typeface="Calibri" pitchFamily="34" charset="0"/>
              </a:rPr>
              <a:t> constant</a:t>
            </a:r>
            <a:endParaRPr lang="en-US" sz="2800" dirty="0">
              <a:latin typeface="Calibri" pitchFamily="34" charset="0"/>
            </a:endParaRPr>
          </a:p>
          <a:p>
            <a:pPr marL="342900">
              <a:lnSpc>
                <a:spcPct val="120000"/>
              </a:lnSpc>
            </a:pPr>
            <a:r>
              <a:rPr lang="en-US" sz="3600" dirty="0">
                <a:latin typeface="Calibri" pitchFamily="34" charset="0"/>
              </a:rPr>
              <a:t>Records with different search key may belong in the same </a:t>
            </a:r>
            <a:r>
              <a:rPr lang="en-US" sz="3600" dirty="0" smtClean="0">
                <a:latin typeface="Calibri" pitchFamily="34" charset="0"/>
              </a:rPr>
              <a:t>bucket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Static Hashing (Cont.)</a:t>
            </a:r>
            <a:endParaRPr lang="en-US" sz="4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34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346587" y="1389412"/>
            <a:ext cx="11511116" cy="5188369"/>
          </a:xfrm>
        </p:spPr>
        <p:txBody>
          <a:bodyPr>
            <a:normAutofit fontScale="77500" lnSpcReduction="20000"/>
          </a:bodyPr>
          <a:lstStyle/>
          <a:p>
            <a:pPr marL="342900">
              <a:lnSpc>
                <a:spcPct val="120000"/>
              </a:lnSpc>
              <a:spcBef>
                <a:spcPts val="600"/>
              </a:spcBef>
            </a:pPr>
            <a:r>
              <a:rPr lang="en-US" sz="3600" dirty="0">
                <a:latin typeface="Calibri" pitchFamily="34" charset="0"/>
              </a:rPr>
              <a:t>Equality search</a:t>
            </a:r>
          </a:p>
          <a:p>
            <a:pPr marL="800100" lvl="1">
              <a:lnSpc>
                <a:spcPct val="120000"/>
              </a:lnSpc>
              <a:spcBef>
                <a:spcPts val="600"/>
              </a:spcBef>
            </a:pPr>
            <a:r>
              <a:rPr lang="en-US" sz="3200" dirty="0" smtClean="0">
                <a:latin typeface="Calibri" pitchFamily="34" charset="0"/>
              </a:rPr>
              <a:t>Apply </a:t>
            </a:r>
            <a:r>
              <a:rPr lang="en-US" sz="3200" dirty="0">
                <a:latin typeface="Calibri" pitchFamily="34" charset="0"/>
              </a:rPr>
              <a:t>the hash function on the search key </a:t>
            </a:r>
            <a:r>
              <a:rPr lang="en-US" sz="3200" dirty="0" smtClean="0">
                <a:latin typeface="Calibri" pitchFamily="34" charset="0"/>
              </a:rPr>
              <a:t>value to </a:t>
            </a:r>
            <a:r>
              <a:rPr lang="en-US" sz="3200" dirty="0">
                <a:latin typeface="Calibri" pitchFamily="34" charset="0"/>
              </a:rPr>
              <a:t>locate the appropriate bucket</a:t>
            </a:r>
          </a:p>
          <a:p>
            <a:pPr marL="800100" lvl="1">
              <a:lnSpc>
                <a:spcPct val="120000"/>
              </a:lnSpc>
              <a:spcBef>
                <a:spcPts val="600"/>
              </a:spcBef>
            </a:pPr>
            <a:r>
              <a:rPr lang="en-US" sz="3200" dirty="0" smtClean="0">
                <a:latin typeface="Calibri" pitchFamily="34" charset="0"/>
              </a:rPr>
              <a:t>Search </a:t>
            </a:r>
            <a:r>
              <a:rPr lang="en-US" sz="3200" dirty="0">
                <a:latin typeface="Calibri" pitchFamily="34" charset="0"/>
              </a:rPr>
              <a:t>through the primary page </a:t>
            </a:r>
            <a:r>
              <a:rPr lang="en-US" sz="3200" dirty="0" smtClean="0">
                <a:latin typeface="Calibri" pitchFamily="34" charset="0"/>
              </a:rPr>
              <a:t>(and possibly overflow pages if they exist) </a:t>
            </a:r>
            <a:r>
              <a:rPr lang="en-US" sz="3200" dirty="0">
                <a:latin typeface="Calibri" pitchFamily="34" charset="0"/>
              </a:rPr>
              <a:t>to find the </a:t>
            </a:r>
            <a:r>
              <a:rPr lang="en-US" sz="3200" dirty="0" smtClean="0">
                <a:latin typeface="Calibri" pitchFamily="34" charset="0"/>
              </a:rPr>
              <a:t>matching record(s</a:t>
            </a:r>
            <a:r>
              <a:rPr lang="en-US" sz="3200" dirty="0">
                <a:latin typeface="Calibri" pitchFamily="34" charset="0"/>
              </a:rPr>
              <a:t>)</a:t>
            </a:r>
          </a:p>
          <a:p>
            <a:pPr marL="342900">
              <a:lnSpc>
                <a:spcPct val="120000"/>
              </a:lnSpc>
              <a:spcBef>
                <a:spcPts val="600"/>
              </a:spcBef>
            </a:pPr>
            <a:r>
              <a:rPr lang="en-US" sz="3600" dirty="0">
                <a:latin typeface="Calibri" pitchFamily="34" charset="0"/>
              </a:rPr>
              <a:t>Deletion</a:t>
            </a:r>
          </a:p>
          <a:p>
            <a:pPr marL="800100" lvl="1">
              <a:lnSpc>
                <a:spcPct val="120000"/>
              </a:lnSpc>
              <a:spcBef>
                <a:spcPts val="600"/>
              </a:spcBef>
            </a:pPr>
            <a:r>
              <a:rPr lang="en-US" sz="3200" dirty="0" smtClean="0">
                <a:latin typeface="Calibri" pitchFamily="34" charset="0"/>
              </a:rPr>
              <a:t>Find </a:t>
            </a:r>
            <a:r>
              <a:rPr lang="en-US" sz="3200" dirty="0">
                <a:latin typeface="Calibri" pitchFamily="34" charset="0"/>
              </a:rPr>
              <a:t>the appropriate bucket, delete the </a:t>
            </a:r>
            <a:r>
              <a:rPr lang="en-US" sz="3200" dirty="0" smtClean="0">
                <a:latin typeface="Calibri" pitchFamily="34" charset="0"/>
              </a:rPr>
              <a:t>record</a:t>
            </a:r>
          </a:p>
          <a:p>
            <a:pPr marL="1257300" lvl="2">
              <a:lnSpc>
                <a:spcPct val="120000"/>
              </a:lnSpc>
              <a:spcBef>
                <a:spcPts val="600"/>
              </a:spcBef>
            </a:pPr>
            <a:r>
              <a:rPr lang="en-US" sz="2800" dirty="0" smtClean="0">
                <a:latin typeface="Calibri" pitchFamily="34" charset="0"/>
              </a:rPr>
              <a:t>Possibly delete the overflow page</a:t>
            </a:r>
            <a:endParaRPr lang="en-US" sz="2800" dirty="0">
              <a:latin typeface="Calibri" pitchFamily="34" charset="0"/>
            </a:endParaRPr>
          </a:p>
          <a:p>
            <a:pPr marL="342900">
              <a:lnSpc>
                <a:spcPct val="120000"/>
              </a:lnSpc>
              <a:spcBef>
                <a:spcPts val="600"/>
              </a:spcBef>
            </a:pPr>
            <a:r>
              <a:rPr lang="en-US" sz="3600" dirty="0">
                <a:latin typeface="Calibri" pitchFamily="34" charset="0"/>
              </a:rPr>
              <a:t>Insertion</a:t>
            </a:r>
          </a:p>
          <a:p>
            <a:pPr marL="800100" lvl="1">
              <a:lnSpc>
                <a:spcPct val="120000"/>
              </a:lnSpc>
              <a:spcBef>
                <a:spcPts val="600"/>
              </a:spcBef>
            </a:pPr>
            <a:r>
              <a:rPr lang="en-US" sz="3200" dirty="0" smtClean="0">
                <a:latin typeface="Calibri" pitchFamily="34" charset="0"/>
              </a:rPr>
              <a:t>Find </a:t>
            </a:r>
            <a:r>
              <a:rPr lang="en-US" sz="3200" dirty="0">
                <a:latin typeface="Calibri" pitchFamily="34" charset="0"/>
              </a:rPr>
              <a:t>the appropriate bucket, insert the record</a:t>
            </a:r>
          </a:p>
          <a:p>
            <a:pPr marL="1257300" lvl="2">
              <a:lnSpc>
                <a:spcPct val="120000"/>
              </a:lnSpc>
              <a:spcBef>
                <a:spcPts val="600"/>
              </a:spcBef>
            </a:pPr>
            <a:r>
              <a:rPr lang="en-US" sz="2800" dirty="0" smtClean="0">
                <a:latin typeface="Calibri" pitchFamily="34" charset="0"/>
              </a:rPr>
              <a:t>If </a:t>
            </a:r>
            <a:r>
              <a:rPr lang="en-US" sz="2800" dirty="0">
                <a:latin typeface="Calibri" pitchFamily="34" charset="0"/>
              </a:rPr>
              <a:t>there is no space, create a new overflow page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Operations on Static Hash Indexes</a:t>
            </a:r>
            <a:endParaRPr lang="en-US" sz="4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704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nip Single Corner Rectangle 30"/>
          <p:cNvSpPr/>
          <p:nvPr/>
        </p:nvSpPr>
        <p:spPr>
          <a:xfrm>
            <a:off x="6230008" y="4635451"/>
            <a:ext cx="1828800" cy="629162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2" name="Snip Single Corner Rectangle 31"/>
          <p:cNvSpPr/>
          <p:nvPr/>
        </p:nvSpPr>
        <p:spPr>
          <a:xfrm>
            <a:off x="6382408" y="4776478"/>
            <a:ext cx="1828800" cy="629162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Snip Single Corner Rectangle 32"/>
          <p:cNvSpPr/>
          <p:nvPr/>
        </p:nvSpPr>
        <p:spPr>
          <a:xfrm>
            <a:off x="6534808" y="4928878"/>
            <a:ext cx="1828800" cy="629162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4" name="Snip Single Corner Rectangle 33"/>
          <p:cNvSpPr/>
          <p:nvPr/>
        </p:nvSpPr>
        <p:spPr>
          <a:xfrm>
            <a:off x="6687208" y="5081278"/>
            <a:ext cx="1828800" cy="629162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SSD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974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latin typeface="Calibri" pitchFamily="34" charset="0"/>
              </a:rPr>
              <a:t>Storage Manager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413191" y="1944572"/>
            <a:ext cx="3412906" cy="1334815"/>
          </a:xfrm>
          <a:prstGeom prst="roundRect">
            <a:avLst>
              <a:gd name="adj" fmla="val 711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Access Methods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413191" y="3343115"/>
            <a:ext cx="3412906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Buffer Manager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723280" y="3753686"/>
            <a:ext cx="4792728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I/O Manager</a:t>
            </a:r>
          </a:p>
        </p:txBody>
      </p:sp>
      <p:sp>
        <p:nvSpPr>
          <p:cNvPr id="9" name="Rounded Rectangle 8"/>
          <p:cNvSpPr/>
          <p:nvPr/>
        </p:nvSpPr>
        <p:spPr>
          <a:xfrm rot="16200000">
            <a:off x="7345657" y="2519606"/>
            <a:ext cx="1745385" cy="59531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Recovery Manager</a:t>
            </a:r>
          </a:p>
        </p:txBody>
      </p:sp>
      <p:sp>
        <p:nvSpPr>
          <p:cNvPr id="11" name="Rounded Rectangle 10"/>
          <p:cNvSpPr/>
          <p:nvPr/>
        </p:nvSpPr>
        <p:spPr>
          <a:xfrm rot="16200000">
            <a:off x="3148252" y="2519611"/>
            <a:ext cx="1745385" cy="5953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" pitchFamily="34" charset="0"/>
                <a:ea typeface="Linux Libertine" charset="0"/>
                <a:cs typeface="Linux Libertine" charset="0"/>
              </a:rPr>
              <a:t>Concurrency Control Manager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480741" y="2805901"/>
            <a:ext cx="1596099" cy="390398"/>
          </a:xfrm>
          <a:prstGeom prst="roundRect">
            <a:avLst/>
          </a:prstGeom>
          <a:solidFill>
            <a:srgbClr val="E3ECF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Sorted Files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171434" y="2364910"/>
            <a:ext cx="1585584" cy="390398"/>
          </a:xfrm>
          <a:prstGeom prst="roundRect">
            <a:avLst/>
          </a:prstGeom>
          <a:solidFill>
            <a:srgbClr val="E3ECF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Hash Index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480741" y="2366001"/>
            <a:ext cx="1596099" cy="390398"/>
          </a:xfrm>
          <a:prstGeom prst="roundRect">
            <a:avLst/>
          </a:prstGeom>
          <a:solidFill>
            <a:srgbClr val="E3ECF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Heap Files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171434" y="2811275"/>
            <a:ext cx="1585584" cy="390398"/>
          </a:xfrm>
          <a:prstGeom prst="roundRect">
            <a:avLst/>
          </a:prstGeom>
          <a:solidFill>
            <a:srgbClr val="E3ECF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B+tree</a:t>
            </a:r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 Index</a:t>
            </a:r>
          </a:p>
        </p:txBody>
      </p:sp>
      <p:cxnSp>
        <p:nvCxnSpPr>
          <p:cNvPr id="18" name="Straight Arrow Connector 17"/>
          <p:cNvCxnSpPr>
            <a:stCxn id="8" idx="2"/>
          </p:cNvCxnSpPr>
          <p:nvPr/>
        </p:nvCxnSpPr>
        <p:spPr>
          <a:xfrm flipH="1">
            <a:off x="6119644" y="4100528"/>
            <a:ext cx="1" cy="46500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6119643" y="4153855"/>
            <a:ext cx="1408389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I/O Access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628695" y="1860490"/>
            <a:ext cx="4981904" cy="2333296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 rot="16200000">
            <a:off x="2483596" y="2853370"/>
            <a:ext cx="1832090" cy="3475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alibri" pitchFamily="34" charset="0"/>
                <a:ea typeface="Linux Libertine" charset="0"/>
                <a:cs typeface="Linux Libertine" charset="0"/>
              </a:rPr>
              <a:t>Storage Manager</a:t>
            </a:r>
          </a:p>
        </p:txBody>
      </p:sp>
      <p:sp>
        <p:nvSpPr>
          <p:cNvPr id="27" name="Can 26"/>
          <p:cNvSpPr/>
          <p:nvPr/>
        </p:nvSpPr>
        <p:spPr>
          <a:xfrm>
            <a:off x="3754810" y="4636942"/>
            <a:ext cx="2364832" cy="616298"/>
          </a:xfrm>
          <a:prstGeom prst="can">
            <a:avLst>
              <a:gd name="adj" fmla="val 275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8" name="Can 27"/>
          <p:cNvSpPr/>
          <p:nvPr/>
        </p:nvSpPr>
        <p:spPr>
          <a:xfrm>
            <a:off x="3907210" y="4789342"/>
            <a:ext cx="2364832" cy="616298"/>
          </a:xfrm>
          <a:prstGeom prst="can">
            <a:avLst>
              <a:gd name="adj" fmla="val 275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9" name="Can 28"/>
          <p:cNvSpPr/>
          <p:nvPr/>
        </p:nvSpPr>
        <p:spPr>
          <a:xfrm>
            <a:off x="4059610" y="4941742"/>
            <a:ext cx="2364832" cy="616298"/>
          </a:xfrm>
          <a:prstGeom prst="can">
            <a:avLst>
              <a:gd name="adj" fmla="val 275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0" name="Can 29"/>
          <p:cNvSpPr/>
          <p:nvPr/>
        </p:nvSpPr>
        <p:spPr>
          <a:xfrm>
            <a:off x="4212010" y="5094142"/>
            <a:ext cx="2364832" cy="616298"/>
          </a:xfrm>
          <a:prstGeom prst="can">
            <a:avLst>
              <a:gd name="adj" fmla="val 275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Disk</a:t>
            </a:r>
          </a:p>
        </p:txBody>
      </p:sp>
    </p:spTree>
    <p:extLst>
      <p:ext uri="{BB962C8B-B14F-4D97-AF65-F5344CB8AC3E}">
        <p14:creationId xmlns:p14="http://schemas.microsoft.com/office/powerpoint/2010/main" xmlns="" val="32445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 marL="342900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A good hash function is </a:t>
            </a:r>
            <a:r>
              <a:rPr lang="en-US" sz="3600" i="1" dirty="0" smtClean="0">
                <a:latin typeface="Calibri" pitchFamily="34" charset="0"/>
              </a:rPr>
              <a:t>uniform</a:t>
            </a:r>
            <a:r>
              <a:rPr lang="en-US" sz="3600" dirty="0" smtClean="0">
                <a:latin typeface="Calibri" pitchFamily="34" charset="0"/>
              </a:rPr>
              <a:t>; i.e. each bucket is assigned the same number of search key values (or records)</a:t>
            </a:r>
            <a:endParaRPr lang="en-US" dirty="0" smtClean="0">
              <a:latin typeface="Calibri" pitchFamily="34" charset="0"/>
            </a:endParaRPr>
          </a:p>
          <a:p>
            <a:pPr marL="342900"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A bad hash function maps all search key values to the same bucket</a:t>
            </a:r>
          </a:p>
          <a:p>
            <a:pPr marL="342900"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Examples of good hash functions:</a:t>
            </a:r>
          </a:p>
          <a:p>
            <a:pPr marL="800100" lvl="1">
              <a:lnSpc>
                <a:spcPct val="100000"/>
              </a:lnSpc>
            </a:pPr>
            <a:r>
              <a:rPr lang="en-US" sz="3200" i="1" dirty="0">
                <a:latin typeface="Calibri" pitchFamily="34" charset="0"/>
              </a:rPr>
              <a:t>h</a:t>
            </a:r>
            <a:r>
              <a:rPr lang="en-US" sz="3200" dirty="0">
                <a:latin typeface="Calibri" pitchFamily="34" charset="0"/>
              </a:rPr>
              <a:t>(</a:t>
            </a:r>
            <a:r>
              <a:rPr lang="en-US" sz="3200" i="1" dirty="0">
                <a:latin typeface="Calibri" pitchFamily="34" charset="0"/>
              </a:rPr>
              <a:t>k</a:t>
            </a:r>
            <a:r>
              <a:rPr lang="en-US" sz="3200" dirty="0">
                <a:latin typeface="Calibri" pitchFamily="34" charset="0"/>
              </a:rPr>
              <a:t>) = </a:t>
            </a:r>
            <a:r>
              <a:rPr lang="en-US" sz="3200" i="1" dirty="0">
                <a:latin typeface="Calibri" pitchFamily="34" charset="0"/>
              </a:rPr>
              <a:t>a </a:t>
            </a:r>
            <a:r>
              <a:rPr lang="en-US" sz="3200" dirty="0">
                <a:latin typeface="Calibri" pitchFamily="34" charset="0"/>
              </a:rPr>
              <a:t>* </a:t>
            </a:r>
            <a:r>
              <a:rPr lang="en-US" sz="3200" i="1" dirty="0">
                <a:latin typeface="Calibri" pitchFamily="34" charset="0"/>
              </a:rPr>
              <a:t>k</a:t>
            </a:r>
            <a:r>
              <a:rPr lang="en-US" sz="3200" dirty="0">
                <a:latin typeface="Calibri" pitchFamily="34" charset="0"/>
              </a:rPr>
              <a:t> + </a:t>
            </a:r>
            <a:r>
              <a:rPr lang="en-US" sz="3200" i="1" dirty="0">
                <a:latin typeface="Calibri" pitchFamily="34" charset="0"/>
              </a:rPr>
              <a:t>b</a:t>
            </a:r>
            <a:r>
              <a:rPr lang="en-US" sz="3200" dirty="0">
                <a:latin typeface="Calibri" pitchFamily="34" charset="0"/>
              </a:rPr>
              <a:t>, </a:t>
            </a:r>
            <a:r>
              <a:rPr lang="en-US" sz="3200" dirty="0" smtClean="0">
                <a:latin typeface="Calibri" pitchFamily="34" charset="0"/>
              </a:rPr>
              <a:t>where </a:t>
            </a:r>
            <a:r>
              <a:rPr lang="en-US" sz="3200" i="1" dirty="0" smtClean="0">
                <a:latin typeface="Calibri" pitchFamily="34" charset="0"/>
              </a:rPr>
              <a:t>a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>
                <a:latin typeface="Calibri" pitchFamily="34" charset="0"/>
              </a:rPr>
              <a:t>and </a:t>
            </a:r>
            <a:r>
              <a:rPr lang="en-US" sz="3200" i="1" dirty="0">
                <a:latin typeface="Calibri" pitchFamily="34" charset="0"/>
              </a:rPr>
              <a:t>b</a:t>
            </a:r>
            <a:r>
              <a:rPr lang="en-US" sz="3200" dirty="0">
                <a:latin typeface="Calibri" pitchFamily="34" charset="0"/>
              </a:rPr>
              <a:t> are constants</a:t>
            </a:r>
          </a:p>
          <a:p>
            <a:pPr marL="800100" lvl="1">
              <a:lnSpc>
                <a:spcPct val="100000"/>
              </a:lnSpc>
            </a:pPr>
            <a:r>
              <a:rPr lang="en-US" sz="3200" i="1" dirty="0">
                <a:latin typeface="Calibri" pitchFamily="34" charset="0"/>
              </a:rPr>
              <a:t>h</a:t>
            </a:r>
            <a:r>
              <a:rPr lang="en-US" sz="3200" dirty="0">
                <a:latin typeface="Calibri" pitchFamily="34" charset="0"/>
              </a:rPr>
              <a:t>(</a:t>
            </a:r>
            <a:r>
              <a:rPr lang="en-US" sz="3200" i="1" dirty="0">
                <a:latin typeface="Calibri" pitchFamily="34" charset="0"/>
              </a:rPr>
              <a:t>k</a:t>
            </a:r>
            <a:r>
              <a:rPr lang="en-US" sz="3200" dirty="0">
                <a:latin typeface="Calibri" pitchFamily="34" charset="0"/>
              </a:rPr>
              <a:t>) = </a:t>
            </a:r>
            <a:r>
              <a:rPr lang="en-US" sz="3200" dirty="0" smtClean="0">
                <a:latin typeface="Calibri" pitchFamily="34" charset="0"/>
              </a:rPr>
              <a:t>(</a:t>
            </a:r>
            <a:r>
              <a:rPr lang="en-US" sz="3200" i="1" dirty="0" smtClean="0">
                <a:latin typeface="Calibri" pitchFamily="34" charset="0"/>
              </a:rPr>
              <a:t>a </a:t>
            </a:r>
            <a:r>
              <a:rPr lang="en-US" sz="3200" dirty="0">
                <a:latin typeface="Calibri" pitchFamily="34" charset="0"/>
              </a:rPr>
              <a:t>* </a:t>
            </a:r>
            <a:r>
              <a:rPr lang="en-US" sz="3200" i="1" dirty="0">
                <a:latin typeface="Calibri" pitchFamily="34" charset="0"/>
              </a:rPr>
              <a:t>k</a:t>
            </a:r>
            <a:r>
              <a:rPr lang="en-US" sz="3200" dirty="0">
                <a:latin typeface="Calibri" pitchFamily="34" charset="0"/>
              </a:rPr>
              <a:t> + </a:t>
            </a:r>
            <a:r>
              <a:rPr lang="en-US" sz="3200" i="1" dirty="0" smtClean="0">
                <a:latin typeface="Calibri" pitchFamily="34" charset="0"/>
              </a:rPr>
              <a:t>b</a:t>
            </a:r>
            <a:r>
              <a:rPr lang="en-US" sz="3200" dirty="0" smtClean="0">
                <a:latin typeface="Calibri" pitchFamily="34" charset="0"/>
              </a:rPr>
              <a:t>) % </a:t>
            </a:r>
            <a:r>
              <a:rPr lang="en-US" sz="3200" i="1" dirty="0" smtClean="0">
                <a:latin typeface="Calibri" pitchFamily="34" charset="0"/>
              </a:rPr>
              <a:t>p</a:t>
            </a:r>
            <a:r>
              <a:rPr lang="en-US" sz="3200" dirty="0" smtClean="0">
                <a:latin typeface="Calibri" pitchFamily="34" charset="0"/>
              </a:rPr>
              <a:t> where </a:t>
            </a:r>
            <a:r>
              <a:rPr lang="en-US" sz="3200" i="1" dirty="0" smtClean="0">
                <a:latin typeface="Calibri" pitchFamily="34" charset="0"/>
              </a:rPr>
              <a:t>p</a:t>
            </a:r>
            <a:r>
              <a:rPr lang="en-US" sz="3200" dirty="0" smtClean="0">
                <a:latin typeface="Calibri" pitchFamily="34" charset="0"/>
              </a:rPr>
              <a:t> is a prime number</a:t>
            </a:r>
            <a:endParaRPr lang="en-US" sz="3600" i="1" dirty="0" smtClean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Hash Functions</a:t>
            </a:r>
            <a:endParaRPr lang="en-US" sz="4800" dirty="0">
              <a:latin typeface="Calibri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193218" y="4740605"/>
            <a:ext cx="1905706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4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000" dirty="0" smtClean="0">
                <a:latin typeface="Calibri" pitchFamily="34" charset="0"/>
              </a:rPr>
              <a:t>Example of bad hash functions?</a:t>
            </a:r>
            <a:endParaRPr lang="en-US" sz="2000" dirty="0">
              <a:latin typeface="Calibri" pitchFamily="34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369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 marL="342900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Fixed </a:t>
            </a:r>
            <a:r>
              <a:rPr lang="en-US" sz="3600" dirty="0">
                <a:latin typeface="Calibri" pitchFamily="34" charset="0"/>
              </a:rPr>
              <a:t>number of buckets in the </a:t>
            </a:r>
            <a:r>
              <a:rPr lang="en-US" sz="3600" dirty="0" smtClean="0">
                <a:latin typeface="Calibri" pitchFamily="34" charset="0"/>
              </a:rPr>
              <a:t>index, hence</a:t>
            </a:r>
            <a:endParaRPr lang="en-US" sz="3600" dirty="0">
              <a:latin typeface="Calibri" pitchFamily="34" charset="0"/>
            </a:endParaRPr>
          </a:p>
          <a:p>
            <a:pPr marL="800100" lvl="1">
              <a:lnSpc>
                <a:spcPct val="100000"/>
              </a:lnSpc>
            </a:pPr>
            <a:r>
              <a:rPr lang="en-US" sz="3200" dirty="0" smtClean="0">
                <a:latin typeface="Calibri" pitchFamily="34" charset="0"/>
              </a:rPr>
              <a:t>If </a:t>
            </a:r>
            <a:r>
              <a:rPr lang="en-US" sz="3200" dirty="0">
                <a:latin typeface="Calibri" pitchFamily="34" charset="0"/>
              </a:rPr>
              <a:t>the database grows, the number of buckets will be too </a:t>
            </a:r>
            <a:r>
              <a:rPr lang="en-US" sz="3200" dirty="0" smtClean="0">
                <a:latin typeface="Calibri" pitchFamily="34" charset="0"/>
              </a:rPr>
              <a:t>small</a:t>
            </a:r>
          </a:p>
          <a:p>
            <a:pPr marL="1257300" lvl="2">
              <a:lnSpc>
                <a:spcPct val="100000"/>
              </a:lnSpc>
            </a:pPr>
            <a:r>
              <a:rPr lang="en-US" sz="2800" dirty="0" smtClean="0">
                <a:latin typeface="Calibri" pitchFamily="34" charset="0"/>
              </a:rPr>
              <a:t>Long </a:t>
            </a:r>
            <a:r>
              <a:rPr lang="en-US" sz="2800" dirty="0">
                <a:latin typeface="Calibri" pitchFamily="34" charset="0"/>
              </a:rPr>
              <a:t>overflow chains </a:t>
            </a:r>
            <a:r>
              <a:rPr lang="en-US" sz="2800" dirty="0" smtClean="0">
                <a:latin typeface="Calibri" pitchFamily="34" charset="0"/>
              </a:rPr>
              <a:t>can degrade performance (why?)</a:t>
            </a:r>
            <a:endParaRPr lang="en-US" sz="2800" dirty="0">
              <a:latin typeface="Calibri" pitchFamily="34" charset="0"/>
            </a:endParaRPr>
          </a:p>
          <a:p>
            <a:pPr marL="800100" lvl="1">
              <a:lnSpc>
                <a:spcPct val="100000"/>
              </a:lnSpc>
            </a:pPr>
            <a:r>
              <a:rPr lang="en-US" sz="3200" dirty="0" smtClean="0">
                <a:latin typeface="Calibri" pitchFamily="34" charset="0"/>
              </a:rPr>
              <a:t>If </a:t>
            </a:r>
            <a:r>
              <a:rPr lang="en-US" sz="3200" dirty="0">
                <a:latin typeface="Calibri" pitchFamily="34" charset="0"/>
              </a:rPr>
              <a:t>the database shrinks, space is wasted</a:t>
            </a:r>
          </a:p>
          <a:p>
            <a:pPr marL="342900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Reorganizing </a:t>
            </a:r>
            <a:r>
              <a:rPr lang="en-US" sz="3600" dirty="0">
                <a:latin typeface="Calibri" pitchFamily="34" charset="0"/>
              </a:rPr>
              <a:t>the index is expensive and can block query </a:t>
            </a:r>
            <a:r>
              <a:rPr lang="en-US" sz="3600" dirty="0" smtClean="0">
                <a:latin typeface="Calibri" pitchFamily="34" charset="0"/>
              </a:rPr>
              <a:t>execution</a:t>
            </a:r>
          </a:p>
          <a:p>
            <a:pPr marL="342900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Fix: dynamic hashing (e.g. </a:t>
            </a:r>
            <a:r>
              <a:rPr lang="en-US" sz="3600" dirty="0">
                <a:latin typeface="Calibri" pitchFamily="34" charset="0"/>
              </a:rPr>
              <a:t>extendible and linear </a:t>
            </a:r>
            <a:r>
              <a:rPr lang="en-US" sz="3600" dirty="0" smtClean="0">
                <a:latin typeface="Calibri" pitchFamily="34" charset="0"/>
              </a:rPr>
              <a:t>hashing)</a:t>
            </a:r>
            <a:endParaRPr lang="en-US" sz="36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Static Hashing Problems</a:t>
            </a:r>
            <a:endParaRPr lang="en-US" sz="4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178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1469267"/>
          </a:xfrm>
        </p:spPr>
        <p:txBody>
          <a:bodyPr>
            <a:normAutofit fontScale="92500"/>
          </a:bodyPr>
          <a:lstStyle/>
          <a:p>
            <a:pPr marL="342900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Keep a </a:t>
            </a:r>
            <a:r>
              <a:rPr lang="en-US" sz="3600" i="1" dirty="0" smtClean="0">
                <a:latin typeface="Calibri" pitchFamily="34" charset="0"/>
              </a:rPr>
              <a:t>directory </a:t>
            </a:r>
            <a:r>
              <a:rPr lang="en-US" sz="3600" dirty="0" smtClean="0">
                <a:latin typeface="Calibri" pitchFamily="34" charset="0"/>
              </a:rPr>
              <a:t>of pointers to buckets</a:t>
            </a:r>
          </a:p>
          <a:p>
            <a:pPr marL="342900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On overflow, </a:t>
            </a:r>
            <a:r>
              <a:rPr lang="en-US" sz="3600" i="1" dirty="0" smtClean="0">
                <a:latin typeface="Calibri" pitchFamily="34" charset="0"/>
              </a:rPr>
              <a:t>double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i="1" dirty="0" smtClean="0">
                <a:latin typeface="Calibri" pitchFamily="34" charset="0"/>
              </a:rPr>
              <a:t>the directory</a:t>
            </a:r>
            <a:r>
              <a:rPr lang="en-US" sz="3600" dirty="0" smtClean="0">
                <a:latin typeface="Calibri" pitchFamily="34" charset="0"/>
              </a:rPr>
              <a:t> (not the number of buckets)</a:t>
            </a:r>
          </a:p>
          <a:p>
            <a:pPr marL="342900">
              <a:lnSpc>
                <a:spcPct val="100000"/>
              </a:lnSpc>
            </a:pP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Extendible Hashing</a:t>
            </a:r>
            <a:endParaRPr lang="en-US" sz="4800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48016" y="2966127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A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33141" y="3862271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B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48016" y="472132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C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48016" y="5548314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D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22391497"/>
              </p:ext>
            </p:extLst>
          </p:nvPr>
        </p:nvGraphicFramePr>
        <p:xfrm>
          <a:off x="1421024" y="3345526"/>
          <a:ext cx="119467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036"/>
                <a:gridCol w="443362"/>
                <a:gridCol w="208280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rgbClr val="DFB9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00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57176681"/>
              </p:ext>
            </p:extLst>
          </p:nvPr>
        </p:nvGraphicFramePr>
        <p:xfrm>
          <a:off x="3776294" y="2858679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(John, </a:t>
                      </a:r>
                      <a:r>
                        <a:rPr lang="en-US" b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53400</a:t>
                      </a:r>
                      <a:r>
                        <a:rPr lang="en-US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, 23218564)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</a:t>
                      </a:r>
                      <a:r>
                        <a:rPr lang="en-US" dirty="0" err="1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Navneet</a:t>
                      </a:r>
                      <a:r>
                        <a:rPr lang="en-US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, </a:t>
                      </a:r>
                      <a:r>
                        <a:rPr lang="en-US" b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54768</a:t>
                      </a:r>
                      <a:r>
                        <a:rPr lang="en-US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, 60743111)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84074936"/>
              </p:ext>
            </p:extLst>
          </p:nvPr>
        </p:nvGraphicFramePr>
        <p:xfrm>
          <a:off x="3776294" y="3717584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Zuyu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, 53409, 23200564)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64268711"/>
              </p:ext>
            </p:extLst>
          </p:nvPr>
        </p:nvGraphicFramePr>
        <p:xfrm>
          <a:off x="3776294" y="4580978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70739348"/>
              </p:ext>
            </p:extLst>
          </p:nvPr>
        </p:nvGraphicFramePr>
        <p:xfrm>
          <a:off x="3776294" y="5444372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(Theo, 34411, 29010533)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flipV="1">
            <a:off x="2279371" y="3364741"/>
            <a:ext cx="1889218" cy="556918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279371" y="4206545"/>
            <a:ext cx="1889218" cy="66083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279371" y="4613581"/>
            <a:ext cx="1889218" cy="477079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279371" y="4997426"/>
            <a:ext cx="1889218" cy="963395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038630" y="3673464"/>
            <a:ext cx="2118525" cy="1200329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mr-IN" sz="2400" i="1" dirty="0" err="1">
                <a:latin typeface="Calibri" pitchFamily="34" charset="0"/>
                <a:ea typeface="Linux Libertine" charset="0"/>
                <a:cs typeface="Linux Libertine" charset="0"/>
              </a:rPr>
              <a:t>h</a:t>
            </a:r>
            <a:r>
              <a:rPr lang="mr-IN" sz="2400" dirty="0">
                <a:latin typeface="Calibri" pitchFamily="34" charset="0"/>
                <a:ea typeface="Linux Libertine" charset="0"/>
                <a:cs typeface="Linux Libertine" charset="0"/>
              </a:rPr>
              <a:t>(</a:t>
            </a:r>
            <a:r>
              <a:rPr lang="mr-IN" sz="2400" i="1" dirty="0" err="1">
                <a:latin typeface="Calibri" pitchFamily="34" charset="0"/>
                <a:ea typeface="Linux Libertine" charset="0"/>
                <a:cs typeface="Linux Libertine" charset="0"/>
              </a:rPr>
              <a:t>k</a:t>
            </a:r>
            <a:r>
              <a:rPr lang="mr-IN" sz="2400" dirty="0" smtClean="0">
                <a:latin typeface="Calibri" pitchFamily="34" charset="0"/>
                <a:ea typeface="Linux Libertine" charset="0"/>
                <a:cs typeface="Linux Libertine" charset="0"/>
              </a:rPr>
              <a:t>)</a:t>
            </a:r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 </a:t>
            </a:r>
            <a:r>
              <a:rPr lang="mr-IN" sz="2400" dirty="0" smtClean="0">
                <a:latin typeface="Calibri" pitchFamily="34" charset="0"/>
                <a:ea typeface="Linux Libertine" charset="0"/>
                <a:cs typeface="Linux Libertine" charset="0"/>
              </a:rPr>
              <a:t>=</a:t>
            </a:r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 </a:t>
            </a:r>
            <a:r>
              <a:rPr lang="mr-IN" sz="2400" i="1" dirty="0" smtClean="0">
                <a:latin typeface="Calibri" pitchFamily="34" charset="0"/>
                <a:ea typeface="Linux Libertine" charset="0"/>
                <a:cs typeface="Linux Libertine" charset="0"/>
              </a:rPr>
              <a:t>k</a:t>
            </a:r>
            <a:r>
              <a:rPr lang="mr-IN" sz="2400" dirty="0" smtClean="0">
                <a:latin typeface="Calibri" pitchFamily="34" charset="0"/>
                <a:ea typeface="Linux Libertine" charset="0"/>
                <a:cs typeface="Linux Libertine" charset="0"/>
              </a:rPr>
              <a:t>%100</a:t>
            </a:r>
            <a:endParaRPr lang="en-US" sz="2400" dirty="0" smtClean="0">
              <a:latin typeface="Calibri" pitchFamily="34" charset="0"/>
              <a:ea typeface="Linux Libertine" charset="0"/>
              <a:cs typeface="Linux Libertine" charset="0"/>
            </a:endParaRPr>
          </a:p>
          <a:p>
            <a:pPr eaLnBrk="0" hangingPunct="0"/>
            <a:r>
              <a:rPr lang="en-US" sz="2400" i="1" dirty="0" smtClean="0">
                <a:latin typeface="Calibri" pitchFamily="34" charset="0"/>
                <a:ea typeface="Linux Libertine" charset="0"/>
                <a:cs typeface="Linux Libertine" charset="0"/>
              </a:rPr>
              <a:t>N </a:t>
            </a:r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= 4</a:t>
            </a:r>
            <a:endParaRPr lang="en-US" sz="2400" i="1" dirty="0" smtClean="0">
              <a:latin typeface="Calibri" pitchFamily="34" charset="0"/>
              <a:ea typeface="Linux Libertine" charset="0"/>
              <a:cs typeface="Linux Libertine" charset="0"/>
            </a:endParaRPr>
          </a:p>
          <a:p>
            <a:pPr eaLnBrk="0" hangingPunct="0"/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Find 53409*</a:t>
            </a:r>
            <a:endParaRPr lang="en-US" sz="24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155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866873"/>
          </a:xfrm>
        </p:spPr>
        <p:txBody>
          <a:bodyPr>
            <a:normAutofit/>
          </a:bodyPr>
          <a:lstStyle/>
          <a:p>
            <a:pPr marL="342900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Insert (Paul, 54717, 69967743)</a:t>
            </a:r>
            <a:endParaRPr lang="en-US" sz="36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Extendible Hashing (Cont.)</a:t>
            </a:r>
            <a:endParaRPr lang="en-US" sz="4800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68424" y="2589363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A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53549" y="3485507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B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68424" y="4344564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C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68424" y="517155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D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70985338"/>
              </p:ext>
            </p:extLst>
          </p:nvPr>
        </p:nvGraphicFramePr>
        <p:xfrm>
          <a:off x="2541432" y="2968762"/>
          <a:ext cx="119467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036"/>
                <a:gridCol w="443362"/>
                <a:gridCol w="208280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rgbClr val="DFB9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00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53970028"/>
              </p:ext>
            </p:extLst>
          </p:nvPr>
        </p:nvGraphicFramePr>
        <p:xfrm>
          <a:off x="4896702" y="2481915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(John, </a:t>
                      </a:r>
                      <a:r>
                        <a:rPr lang="en-US" b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53400</a:t>
                      </a:r>
                      <a:r>
                        <a:rPr lang="en-US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, 23218564)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</a:t>
                      </a:r>
                      <a:r>
                        <a:rPr lang="en-US" dirty="0" err="1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Navneet</a:t>
                      </a:r>
                      <a:r>
                        <a:rPr lang="en-US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, </a:t>
                      </a:r>
                      <a:r>
                        <a:rPr lang="en-US" b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54768</a:t>
                      </a:r>
                      <a:r>
                        <a:rPr lang="en-US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, 60743111)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38089769"/>
              </p:ext>
            </p:extLst>
          </p:nvPr>
        </p:nvGraphicFramePr>
        <p:xfrm>
          <a:off x="4896702" y="3340820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Zuyu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, 53409, 23200564)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80344612"/>
              </p:ext>
            </p:extLst>
          </p:nvPr>
        </p:nvGraphicFramePr>
        <p:xfrm>
          <a:off x="4896702" y="4204214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36297980"/>
              </p:ext>
            </p:extLst>
          </p:nvPr>
        </p:nvGraphicFramePr>
        <p:xfrm>
          <a:off x="4896702" y="5067608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(Theo, 34411, 29010533)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flipV="1">
            <a:off x="3399779" y="2987977"/>
            <a:ext cx="1889218" cy="556918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399779" y="3829781"/>
            <a:ext cx="1889218" cy="66083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399779" y="4236817"/>
            <a:ext cx="1889218" cy="477079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399779" y="4620662"/>
            <a:ext cx="1889218" cy="963395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17139796"/>
              </p:ext>
            </p:extLst>
          </p:nvPr>
        </p:nvGraphicFramePr>
        <p:xfrm>
          <a:off x="5334418" y="3680290"/>
          <a:ext cx="2825774" cy="344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(Paul, 54717, 69967743)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52674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866873"/>
          </a:xfrm>
        </p:spPr>
        <p:txBody>
          <a:bodyPr>
            <a:normAutofit/>
          </a:bodyPr>
          <a:lstStyle/>
          <a:p>
            <a:pPr marL="342900"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Insert (</a:t>
            </a:r>
            <a:r>
              <a:rPr lang="en-US" sz="3600" dirty="0" err="1">
                <a:latin typeface="Calibri" pitchFamily="34" charset="0"/>
              </a:rPr>
              <a:t>Meera</a:t>
            </a:r>
            <a:r>
              <a:rPr lang="en-US" sz="3600" dirty="0">
                <a:latin typeface="Calibri" pitchFamily="34" charset="0"/>
              </a:rPr>
              <a:t>, 561104, 60055657)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Extendible Hashing (Cont.)</a:t>
            </a:r>
            <a:endParaRPr lang="en-US" sz="4800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68424" y="2589363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A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53549" y="3485507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B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368424" y="4344564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C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68424" y="5171550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D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70985338"/>
              </p:ext>
            </p:extLst>
          </p:nvPr>
        </p:nvGraphicFramePr>
        <p:xfrm>
          <a:off x="2541432" y="2968762"/>
          <a:ext cx="119467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036"/>
                <a:gridCol w="443362"/>
                <a:gridCol w="208280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rgbClr val="DFB9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00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01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53970028"/>
              </p:ext>
            </p:extLst>
          </p:nvPr>
        </p:nvGraphicFramePr>
        <p:xfrm>
          <a:off x="4896702" y="2481915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(John, </a:t>
                      </a:r>
                      <a:r>
                        <a:rPr lang="en-US" b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53400</a:t>
                      </a:r>
                      <a:r>
                        <a:rPr lang="en-US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, 23218564)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</a:t>
                      </a:r>
                      <a:r>
                        <a:rPr lang="en-US" dirty="0" err="1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Navneet</a:t>
                      </a:r>
                      <a:r>
                        <a:rPr lang="en-US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, </a:t>
                      </a:r>
                      <a:r>
                        <a:rPr lang="en-US" b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54768</a:t>
                      </a:r>
                      <a:r>
                        <a:rPr lang="en-US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, 60743111)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38089769"/>
              </p:ext>
            </p:extLst>
          </p:nvPr>
        </p:nvGraphicFramePr>
        <p:xfrm>
          <a:off x="4896702" y="3340820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</a:t>
                      </a:r>
                      <a:r>
                        <a:rPr lang="en-US" dirty="0" err="1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Zuyu</a:t>
                      </a:r>
                      <a:r>
                        <a:rPr lang="en-US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, </a:t>
                      </a:r>
                      <a:r>
                        <a:rPr lang="en-US" b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53409</a:t>
                      </a:r>
                      <a:r>
                        <a:rPr lang="en-US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, 23200564)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80344612"/>
              </p:ext>
            </p:extLst>
          </p:nvPr>
        </p:nvGraphicFramePr>
        <p:xfrm>
          <a:off x="4896702" y="4204214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36297980"/>
              </p:ext>
            </p:extLst>
          </p:nvPr>
        </p:nvGraphicFramePr>
        <p:xfrm>
          <a:off x="4896702" y="5067608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(Theo, 34411, 29010533)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 flipV="1">
            <a:off x="3399779" y="2987977"/>
            <a:ext cx="1889218" cy="556918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399779" y="3829781"/>
            <a:ext cx="1889218" cy="66083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399779" y="4236817"/>
            <a:ext cx="1889218" cy="477079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399779" y="4620662"/>
            <a:ext cx="1889218" cy="963395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17139796"/>
              </p:ext>
            </p:extLst>
          </p:nvPr>
        </p:nvGraphicFramePr>
        <p:xfrm>
          <a:off x="5334418" y="3680290"/>
          <a:ext cx="2825774" cy="3442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(Paul, 54717, 69967743)</a:t>
                      </a:r>
                      <a:endParaRPr lang="en-US" dirty="0" smtClean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568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5150251" cy="521849"/>
          </a:xfrm>
        </p:spPr>
        <p:txBody>
          <a:bodyPr>
            <a:normAutofit/>
          </a:bodyPr>
          <a:lstStyle/>
          <a:p>
            <a:pPr marL="342900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Insert (</a:t>
            </a:r>
            <a:r>
              <a:rPr lang="en-US" sz="2400" dirty="0" err="1" smtClean="0">
                <a:latin typeface="Calibri" pitchFamily="34" charset="0"/>
              </a:rPr>
              <a:t>Meera</a:t>
            </a:r>
            <a:r>
              <a:rPr lang="en-US" sz="2400" dirty="0" smtClean="0">
                <a:latin typeface="Calibri" pitchFamily="34" charset="0"/>
              </a:rPr>
              <a:t>, 561104, 60055657)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Extendible Hashing (Cont.)</a:t>
            </a:r>
            <a:endParaRPr lang="en-US" sz="4800" dirty="0"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67573" y="2097328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A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52698" y="2993472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B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367573" y="385252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C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367573" y="4679515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D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87782212"/>
              </p:ext>
            </p:extLst>
          </p:nvPr>
        </p:nvGraphicFramePr>
        <p:xfrm>
          <a:off x="6096000" y="1946705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(John, </a:t>
                      </a:r>
                      <a:r>
                        <a:rPr lang="en-US" b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53400</a:t>
                      </a:r>
                      <a:r>
                        <a:rPr lang="en-US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, 23218564)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13378269"/>
              </p:ext>
            </p:extLst>
          </p:nvPr>
        </p:nvGraphicFramePr>
        <p:xfrm>
          <a:off x="6096000" y="2805610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Zuyu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, 53409, 23200564)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(Paul, 54717, 69967743)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11643217"/>
              </p:ext>
            </p:extLst>
          </p:nvPr>
        </p:nvGraphicFramePr>
        <p:xfrm>
          <a:off x="6096000" y="3669004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72797797"/>
              </p:ext>
            </p:extLst>
          </p:nvPr>
        </p:nvGraphicFramePr>
        <p:xfrm>
          <a:off x="6096000" y="4532398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(Theo, 34411, 29010533)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34957950"/>
              </p:ext>
            </p:extLst>
          </p:nvPr>
        </p:nvGraphicFramePr>
        <p:xfrm>
          <a:off x="2989137" y="2368415"/>
          <a:ext cx="119467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036"/>
                <a:gridCol w="443362"/>
                <a:gridCol w="208280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rgbClr val="DFB9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000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001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010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011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100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101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110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111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9367573" y="5555451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A2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86266231"/>
              </p:ext>
            </p:extLst>
          </p:nvPr>
        </p:nvGraphicFramePr>
        <p:xfrm>
          <a:off x="6096000" y="5404828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</a:t>
                      </a:r>
                      <a:r>
                        <a:rPr lang="nl-NL" sz="18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Meera</a:t>
                      </a:r>
                      <a:r>
                        <a:rPr lang="nl-NL" sz="18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, 561104, 60055657)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</a:t>
                      </a:r>
                      <a:r>
                        <a:rPr lang="en-US" sz="1800" kern="120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Navneet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, 54768, 60743111)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flipV="1">
            <a:off x="3832412" y="2368415"/>
            <a:ext cx="2689412" cy="549597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832412" y="3254188"/>
            <a:ext cx="2689412" cy="40341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32412" y="3669005"/>
            <a:ext cx="2689412" cy="552856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832412" y="4020671"/>
            <a:ext cx="2689412" cy="1028176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832412" y="4357560"/>
            <a:ext cx="2689412" cy="1567223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832412" y="3294529"/>
            <a:ext cx="2689412" cy="1479178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818965" y="4221861"/>
            <a:ext cx="2702859" cy="928364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832412" y="5048847"/>
            <a:ext cx="2689412" cy="506606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3523130" y="2354968"/>
            <a:ext cx="459694" cy="3838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/>
          <p:cNvSpPr/>
          <p:nvPr/>
        </p:nvSpPr>
        <p:spPr>
          <a:xfrm>
            <a:off x="6066612" y="1926232"/>
            <a:ext cx="459694" cy="3838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6067118" y="5387426"/>
            <a:ext cx="459694" cy="3838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126594" y="223643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8F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Global depth</a:t>
            </a:r>
            <a:endParaRPr lang="en-US" i="1" dirty="0">
              <a:solidFill>
                <a:srgbClr val="FF8F00"/>
              </a:solidFill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177118" y="1541929"/>
            <a:ext cx="1262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8F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Local depth</a:t>
            </a:r>
            <a:endParaRPr lang="en-US" i="1" dirty="0">
              <a:solidFill>
                <a:srgbClr val="FF8F00"/>
              </a:solidFill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771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/>
      <p:bldP spid="6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 marL="342900">
              <a:lnSpc>
                <a:spcPct val="100000"/>
              </a:lnSpc>
            </a:pPr>
            <a:r>
              <a:rPr lang="en-US" sz="4000" dirty="0">
                <a:latin typeface="Calibri" pitchFamily="34" charset="0"/>
              </a:rPr>
              <a:t>Benefits:</a:t>
            </a:r>
          </a:p>
          <a:p>
            <a:pPr marL="800100" lvl="1"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Directory is much smaller than the entire index file</a:t>
            </a:r>
          </a:p>
          <a:p>
            <a:pPr marL="800100" lvl="1"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Only one page of data entries is split</a:t>
            </a:r>
          </a:p>
          <a:p>
            <a:pPr marL="342900"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Drawbacks:</a:t>
            </a:r>
          </a:p>
          <a:p>
            <a:pPr marL="800100"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Need overflow pages if we have </a:t>
            </a:r>
            <a:r>
              <a:rPr lang="en-US" sz="3600" i="1" dirty="0" smtClean="0">
                <a:latin typeface="Calibri" pitchFamily="34" charset="0"/>
              </a:rPr>
              <a:t>key collision</a:t>
            </a:r>
            <a:r>
              <a:rPr lang="en-US" sz="3600" dirty="0" smtClean="0">
                <a:latin typeface="Calibri" pitchFamily="34" charset="0"/>
              </a:rPr>
              <a:t>, i.e., multiple data entries can have the same </a:t>
            </a:r>
            <a:r>
              <a:rPr lang="en-US" sz="3600" u="sng" dirty="0" smtClean="0">
                <a:latin typeface="Calibri" pitchFamily="34" charset="0"/>
              </a:rPr>
              <a:t>hash value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Pros and Cons of </a:t>
            </a:r>
            <a:r>
              <a:rPr lang="en-US" sz="4800" dirty="0">
                <a:latin typeface="Calibri" pitchFamily="34" charset="0"/>
              </a:rPr>
              <a:t>Extendible Hashing</a:t>
            </a:r>
          </a:p>
        </p:txBody>
      </p:sp>
    </p:spTree>
    <p:extLst>
      <p:ext uri="{BB962C8B-B14F-4D97-AF65-F5344CB8AC3E}">
        <p14:creationId xmlns:p14="http://schemas.microsoft.com/office/powerpoint/2010/main" xmlns="" val="2310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lnSpcReduction="10000"/>
          </a:bodyPr>
          <a:lstStyle/>
          <a:p>
            <a:pPr marL="342900"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Search</a:t>
            </a:r>
          </a:p>
          <a:p>
            <a:pPr marL="800100"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Apply </a:t>
            </a:r>
            <a:r>
              <a:rPr lang="en-US" sz="3600" dirty="0">
                <a:latin typeface="Calibri" pitchFamily="34" charset="0"/>
              </a:rPr>
              <a:t>hash function </a:t>
            </a:r>
            <a:r>
              <a:rPr lang="en-US" sz="3600" i="1" dirty="0" smtClean="0">
                <a:latin typeface="Calibri" pitchFamily="34" charset="0"/>
              </a:rPr>
              <a:t>h</a:t>
            </a:r>
            <a:r>
              <a:rPr lang="en-US" sz="3600" dirty="0" smtClean="0">
                <a:latin typeface="Calibri" pitchFamily="34" charset="0"/>
              </a:rPr>
              <a:t>(</a:t>
            </a:r>
            <a:r>
              <a:rPr lang="en-US" sz="3600" i="1" dirty="0" smtClean="0">
                <a:latin typeface="Calibri" pitchFamily="34" charset="0"/>
              </a:rPr>
              <a:t>k</a:t>
            </a:r>
            <a:r>
              <a:rPr lang="en-US" sz="3600" dirty="0" smtClean="0">
                <a:latin typeface="Calibri" pitchFamily="34" charset="0"/>
              </a:rPr>
              <a:t>)</a:t>
            </a:r>
          </a:p>
          <a:p>
            <a:pPr marL="800100"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Take </a:t>
            </a:r>
            <a:r>
              <a:rPr lang="en-US" sz="3600" dirty="0">
                <a:latin typeface="Calibri" pitchFamily="34" charset="0"/>
              </a:rPr>
              <a:t>last global depth # bits of </a:t>
            </a:r>
            <a:r>
              <a:rPr lang="en-US" sz="3600" i="1" dirty="0" smtClean="0">
                <a:latin typeface="Calibri" pitchFamily="34" charset="0"/>
              </a:rPr>
              <a:t>h</a:t>
            </a:r>
            <a:r>
              <a:rPr lang="en-US" sz="3600" dirty="0" smtClean="0">
                <a:latin typeface="Calibri" pitchFamily="34" charset="0"/>
              </a:rPr>
              <a:t>(</a:t>
            </a:r>
            <a:r>
              <a:rPr lang="en-US" sz="3600" i="1" dirty="0" smtClean="0">
                <a:latin typeface="Calibri" pitchFamily="34" charset="0"/>
              </a:rPr>
              <a:t>k</a:t>
            </a:r>
            <a:r>
              <a:rPr lang="en-US" sz="3600" dirty="0" smtClean="0">
                <a:latin typeface="Calibri" pitchFamily="34" charset="0"/>
              </a:rPr>
              <a:t>), </a:t>
            </a:r>
            <a:r>
              <a:rPr lang="mr-IN" sz="3600" dirty="0" smtClean="0">
                <a:latin typeface="Calibri" pitchFamily="34" charset="0"/>
              </a:rPr>
              <a:t>…</a:t>
            </a:r>
            <a:endParaRPr lang="en-US" sz="3600" dirty="0" smtClean="0">
              <a:latin typeface="Calibri" pitchFamily="34" charset="0"/>
            </a:endParaRPr>
          </a:p>
          <a:p>
            <a:pPr marL="342900"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Insert</a:t>
            </a:r>
          </a:p>
          <a:p>
            <a:pPr marL="800100"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Find the target bucket</a:t>
            </a:r>
          </a:p>
          <a:p>
            <a:pPr marL="800100"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If </a:t>
            </a:r>
            <a:r>
              <a:rPr lang="en-US" sz="3600" dirty="0">
                <a:latin typeface="Calibri" pitchFamily="34" charset="0"/>
              </a:rPr>
              <a:t>the bucket has space, insert, </a:t>
            </a:r>
            <a:r>
              <a:rPr lang="en-US" sz="3600" dirty="0" smtClean="0">
                <a:latin typeface="Calibri" pitchFamily="34" charset="0"/>
              </a:rPr>
              <a:t>done!</a:t>
            </a:r>
          </a:p>
          <a:p>
            <a:pPr marL="800100"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If </a:t>
            </a:r>
            <a:r>
              <a:rPr lang="en-US" sz="3600" dirty="0">
                <a:latin typeface="Calibri" pitchFamily="34" charset="0"/>
              </a:rPr>
              <a:t>the bucket if full, </a:t>
            </a:r>
            <a:r>
              <a:rPr lang="en-US" sz="3600" i="1" dirty="0">
                <a:latin typeface="Calibri" pitchFamily="34" charset="0"/>
              </a:rPr>
              <a:t>split </a:t>
            </a:r>
            <a:r>
              <a:rPr lang="en-US" sz="3600" dirty="0">
                <a:latin typeface="Calibri" pitchFamily="34" charset="0"/>
              </a:rPr>
              <a:t>it, </a:t>
            </a:r>
            <a:r>
              <a:rPr lang="en-US" sz="3600" dirty="0" smtClean="0">
                <a:latin typeface="Calibri" pitchFamily="34" charset="0"/>
              </a:rPr>
              <a:t>re-distribute</a:t>
            </a:r>
          </a:p>
          <a:p>
            <a:pPr marL="800100"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If </a:t>
            </a:r>
            <a:r>
              <a:rPr lang="en-US" sz="3600" dirty="0">
                <a:latin typeface="Calibri" pitchFamily="34" charset="0"/>
              </a:rPr>
              <a:t>necessary, </a:t>
            </a:r>
            <a:r>
              <a:rPr lang="en-US" sz="3600" i="1" dirty="0">
                <a:latin typeface="Calibri" pitchFamily="34" charset="0"/>
              </a:rPr>
              <a:t>double </a:t>
            </a:r>
            <a:r>
              <a:rPr lang="en-US" sz="3600" dirty="0">
                <a:latin typeface="Calibri" pitchFamily="34" charset="0"/>
              </a:rPr>
              <a:t>the directory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Operations on Extendible Hashing</a:t>
            </a:r>
            <a:endParaRPr lang="en-US" sz="4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890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5496838" cy="858905"/>
          </a:xfrm>
        </p:spPr>
        <p:txBody>
          <a:bodyPr>
            <a:normAutofit/>
          </a:bodyPr>
          <a:lstStyle/>
          <a:p>
            <a:pPr marL="342900"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Insert (Salma, 561121, 64837757)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Insert: Example (Revisited)</a:t>
            </a:r>
            <a:endParaRPr lang="en-US" sz="4800" dirty="0"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67573" y="2097328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A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52698" y="2993472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B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367573" y="385252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C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367573" y="4679515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D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/>
          </p:nvPr>
        </p:nvGraphicFramePr>
        <p:xfrm>
          <a:off x="6096000" y="1946705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(John, </a:t>
                      </a:r>
                      <a:r>
                        <a:rPr lang="en-US" b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53400</a:t>
                      </a:r>
                      <a:r>
                        <a:rPr lang="en-US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, 23218564)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/>
          </p:nvPr>
        </p:nvGraphicFramePr>
        <p:xfrm>
          <a:off x="6096000" y="2805610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</a:t>
                      </a:r>
                      <a:r>
                        <a:rPr lang="en-US" dirty="0" err="1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Zuyu</a:t>
                      </a:r>
                      <a:r>
                        <a:rPr lang="en-US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, </a:t>
                      </a:r>
                      <a:r>
                        <a:rPr lang="en-US" b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53409</a:t>
                      </a:r>
                      <a:r>
                        <a:rPr lang="en-US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, 23200564)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(Paul, 54717, 69967743)</a:t>
                      </a:r>
                      <a:endParaRPr lang="en-US" dirty="0" smtClean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/>
          </p:nvPr>
        </p:nvGraphicFramePr>
        <p:xfrm>
          <a:off x="6096000" y="3669004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/>
          </p:nvPr>
        </p:nvGraphicFramePr>
        <p:xfrm>
          <a:off x="6096000" y="4532398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(Theo, </a:t>
                      </a:r>
                      <a:r>
                        <a:rPr lang="en-US" b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34411</a:t>
                      </a:r>
                      <a:r>
                        <a:rPr lang="en-US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, 29010533)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2989137" y="2368415"/>
          <a:ext cx="119467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036"/>
                <a:gridCol w="443362"/>
                <a:gridCol w="208280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rgbClr val="DFB9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000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001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010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011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100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101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110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111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9367573" y="5555451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A2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/>
          </p:nvPr>
        </p:nvGraphicFramePr>
        <p:xfrm>
          <a:off x="6096000" y="5404828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</a:t>
                      </a:r>
                      <a:r>
                        <a:rPr lang="nl-NL" dirty="0" err="1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Meera</a:t>
                      </a:r>
                      <a:r>
                        <a:rPr lang="nl-NL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, 561104, 60055657)</a:t>
                      </a:r>
                      <a:endParaRPr lang="en-US" dirty="0" smtClean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</a:t>
                      </a:r>
                      <a:r>
                        <a:rPr lang="en-US" dirty="0" err="1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Navneet</a:t>
                      </a:r>
                      <a:r>
                        <a:rPr lang="en-US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, </a:t>
                      </a:r>
                      <a:r>
                        <a:rPr lang="en-US" b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54768</a:t>
                      </a:r>
                      <a:r>
                        <a:rPr lang="en-US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, 60743111)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flipV="1">
            <a:off x="3832412" y="2368415"/>
            <a:ext cx="2689412" cy="549597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832412" y="3254188"/>
            <a:ext cx="2689412" cy="40341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832412" y="3669005"/>
            <a:ext cx="2689412" cy="552856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832412" y="4020671"/>
            <a:ext cx="2689412" cy="1028176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832412" y="4357560"/>
            <a:ext cx="2689412" cy="1567223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832412" y="3294529"/>
            <a:ext cx="2689412" cy="1479178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818965" y="4221861"/>
            <a:ext cx="2702859" cy="928364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832412" y="5048847"/>
            <a:ext cx="2689412" cy="506606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8074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 marL="342900"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Delete</a:t>
            </a:r>
          </a:p>
          <a:p>
            <a:pPr marL="800100" lvl="1"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Locate the bucket of the record and remove it</a:t>
            </a:r>
          </a:p>
          <a:p>
            <a:pPr marL="800100" lvl="1"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If the bucket becomes empty, </a:t>
            </a:r>
            <a:r>
              <a:rPr lang="en-US" sz="3200" dirty="0" smtClean="0">
                <a:latin typeface="Calibri" pitchFamily="34" charset="0"/>
              </a:rPr>
              <a:t>remove it </a:t>
            </a:r>
            <a:r>
              <a:rPr lang="en-US" sz="3200" dirty="0">
                <a:latin typeface="Calibri" pitchFamily="34" charset="0"/>
              </a:rPr>
              <a:t>(and update the directory)</a:t>
            </a:r>
          </a:p>
          <a:p>
            <a:pPr marL="800100" lvl="1"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Two buckets can also be coalesced together if the sum of the entries fit in a single bucket</a:t>
            </a:r>
          </a:p>
          <a:p>
            <a:pPr marL="800100" lvl="1"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Decreasing the size of the directory can also be done, but it is </a:t>
            </a:r>
            <a:r>
              <a:rPr lang="en-US" sz="3200" dirty="0" smtClean="0">
                <a:latin typeface="Calibri" pitchFamily="34" charset="0"/>
              </a:rPr>
              <a:t>expensive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Operations on Extendible Hashing (Cont.)</a:t>
            </a:r>
            <a:endParaRPr lang="en-US" sz="4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343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rapezoid 23"/>
          <p:cNvSpPr/>
          <p:nvPr/>
        </p:nvSpPr>
        <p:spPr>
          <a:xfrm rot="18660718">
            <a:off x="1385878" y="3296179"/>
            <a:ext cx="5126572" cy="251472"/>
          </a:xfrm>
          <a:prstGeom prst="trapezoid">
            <a:avLst>
              <a:gd name="adj" fmla="val 0"/>
            </a:avLst>
          </a:prstGeom>
          <a:solidFill>
            <a:srgbClr val="FFF9EF"/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Access Cycles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82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latin typeface="Calibri" pitchFamily="34" charset="0"/>
              </a:rPr>
              <a:t>Memory Hierarchy</a:t>
            </a:r>
          </a:p>
        </p:txBody>
      </p:sp>
      <p:sp>
        <p:nvSpPr>
          <p:cNvPr id="9" name="Trapezoid 8"/>
          <p:cNvSpPr/>
          <p:nvPr/>
        </p:nvSpPr>
        <p:spPr>
          <a:xfrm>
            <a:off x="5328745" y="1842056"/>
            <a:ext cx="1540426" cy="899420"/>
          </a:xfrm>
          <a:prstGeom prst="trapezoid">
            <a:avLst>
              <a:gd name="adj" fmla="val 8563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Trapezoid 9"/>
          <p:cNvSpPr/>
          <p:nvPr/>
        </p:nvSpPr>
        <p:spPr>
          <a:xfrm>
            <a:off x="4469855" y="2790466"/>
            <a:ext cx="3252290" cy="956442"/>
          </a:xfrm>
          <a:prstGeom prst="trapezoid">
            <a:avLst>
              <a:gd name="adj" fmla="val 8663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Main Memory</a:t>
            </a:r>
          </a:p>
        </p:txBody>
      </p:sp>
      <p:sp>
        <p:nvSpPr>
          <p:cNvPr id="11" name="Trapezoid 10"/>
          <p:cNvSpPr/>
          <p:nvPr/>
        </p:nvSpPr>
        <p:spPr>
          <a:xfrm>
            <a:off x="3608006" y="3794204"/>
            <a:ext cx="4975988" cy="956442"/>
          </a:xfrm>
          <a:prstGeom prst="trapezoid">
            <a:avLst>
              <a:gd name="adj" fmla="val 8663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Flash Storage</a:t>
            </a:r>
          </a:p>
        </p:txBody>
      </p:sp>
      <p:sp>
        <p:nvSpPr>
          <p:cNvPr id="12" name="Trapezoid 11"/>
          <p:cNvSpPr/>
          <p:nvPr/>
        </p:nvSpPr>
        <p:spPr>
          <a:xfrm>
            <a:off x="2735648" y="4799636"/>
            <a:ext cx="6720704" cy="956442"/>
          </a:xfrm>
          <a:prstGeom prst="trapezoid">
            <a:avLst>
              <a:gd name="adj" fmla="val 8663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Magnetic Hard Disk Drive (HDD)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822731" y="2153725"/>
            <a:ext cx="546538" cy="201139"/>
          </a:xfrm>
          <a:prstGeom prst="roundRect">
            <a:avLst/>
          </a:prstGeom>
          <a:solidFill>
            <a:srgbClr val="E3ECF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itchFamily="34" charset="0"/>
                <a:ea typeface="Linux Libertine" charset="0"/>
                <a:cs typeface="Linux Libertine" charset="0"/>
              </a:rPr>
              <a:t>CPU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38952" y="2320597"/>
            <a:ext cx="111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Linux Libertine" charset="0"/>
                <a:ea typeface="Linux Libertine" charset="0"/>
                <a:cs typeface="Linux Libertine" charset="0"/>
              </a:rPr>
              <a:t>Cache</a:t>
            </a:r>
          </a:p>
        </p:txBody>
      </p:sp>
      <p:sp>
        <p:nvSpPr>
          <p:cNvPr id="14" name="Right Arrow 13"/>
          <p:cNvSpPr/>
          <p:nvPr/>
        </p:nvSpPr>
        <p:spPr>
          <a:xfrm rot="18677371">
            <a:off x="1235929" y="3036909"/>
            <a:ext cx="4506906" cy="769737"/>
          </a:xfrm>
          <a:prstGeom prst="rightArrow">
            <a:avLst>
              <a:gd name="adj1" fmla="val 45612"/>
              <a:gd name="adj2" fmla="val 4714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Access Speed</a:t>
            </a:r>
          </a:p>
        </p:txBody>
      </p:sp>
      <p:sp>
        <p:nvSpPr>
          <p:cNvPr id="16" name="Right Arrow 15"/>
          <p:cNvSpPr/>
          <p:nvPr/>
        </p:nvSpPr>
        <p:spPr>
          <a:xfrm rot="3014257">
            <a:off x="5979453" y="3308802"/>
            <a:ext cx="4686142" cy="769737"/>
          </a:xfrm>
          <a:prstGeom prst="rightArrow">
            <a:avLst>
              <a:gd name="adj1" fmla="val 45612"/>
              <a:gd name="adj2" fmla="val 47140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Capacity</a:t>
            </a:r>
          </a:p>
        </p:txBody>
      </p:sp>
      <p:sp>
        <p:nvSpPr>
          <p:cNvPr id="18" name="Right Arrow 17"/>
          <p:cNvSpPr/>
          <p:nvPr/>
        </p:nvSpPr>
        <p:spPr>
          <a:xfrm rot="3024374" flipH="1">
            <a:off x="6915355" y="2856825"/>
            <a:ext cx="3675356" cy="769737"/>
          </a:xfrm>
          <a:prstGeom prst="rightArrow">
            <a:avLst>
              <a:gd name="adj1" fmla="val 45612"/>
              <a:gd name="adj2" fmla="val 47140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Price</a:t>
            </a:r>
            <a:endParaRPr lang="en-US" sz="2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Trapezoid 18"/>
          <p:cNvSpPr/>
          <p:nvPr/>
        </p:nvSpPr>
        <p:spPr>
          <a:xfrm rot="18636472">
            <a:off x="4935483" y="1960105"/>
            <a:ext cx="1177969" cy="385891"/>
          </a:xfrm>
          <a:prstGeom prst="trapezoid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1-10</a:t>
            </a:r>
          </a:p>
        </p:txBody>
      </p:sp>
      <p:sp>
        <p:nvSpPr>
          <p:cNvPr id="20" name="Trapezoid 19"/>
          <p:cNvSpPr/>
          <p:nvPr/>
        </p:nvSpPr>
        <p:spPr>
          <a:xfrm rot="18660718">
            <a:off x="4075761" y="2927018"/>
            <a:ext cx="1220766" cy="385891"/>
          </a:xfrm>
          <a:prstGeom prst="trapezoid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10</a:t>
            </a:r>
            <a:r>
              <a:rPr lang="en-US" sz="2400" baseline="300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-10</a:t>
            </a:r>
            <a:r>
              <a:rPr lang="en-US" sz="2400" baseline="300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3</a:t>
            </a:r>
            <a:endParaRPr lang="en-US" sz="2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Trapezoid 20"/>
          <p:cNvSpPr/>
          <p:nvPr/>
        </p:nvSpPr>
        <p:spPr>
          <a:xfrm rot="18660718">
            <a:off x="3207182" y="3935493"/>
            <a:ext cx="1220766" cy="385891"/>
          </a:xfrm>
          <a:prstGeom prst="trapezoid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10</a:t>
            </a:r>
            <a:r>
              <a:rPr lang="en-US" sz="2400" baseline="300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5</a:t>
            </a:r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-10</a:t>
            </a:r>
            <a:r>
              <a:rPr lang="en-US" sz="2400" baseline="300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6</a:t>
            </a:r>
            <a:endParaRPr lang="en-US" sz="2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Trapezoid 22"/>
          <p:cNvSpPr/>
          <p:nvPr/>
        </p:nvSpPr>
        <p:spPr>
          <a:xfrm rot="18660718">
            <a:off x="2346199" y="4929483"/>
            <a:ext cx="1220766" cy="385891"/>
          </a:xfrm>
          <a:prstGeom prst="trapezoid">
            <a:avLst>
              <a:gd name="adj" fmla="val 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10</a:t>
            </a:r>
            <a:r>
              <a:rPr lang="en-US" sz="2400" baseline="300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7</a:t>
            </a:r>
            <a:r>
              <a:rPr lang="en-US" sz="2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-10</a:t>
            </a:r>
            <a:r>
              <a:rPr lang="en-US" sz="2400" baseline="300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8</a:t>
            </a:r>
            <a:endParaRPr lang="en-US" sz="24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Trapezoid 24"/>
          <p:cNvSpPr/>
          <p:nvPr/>
        </p:nvSpPr>
        <p:spPr>
          <a:xfrm>
            <a:off x="2504388" y="5809876"/>
            <a:ext cx="7202078" cy="237280"/>
          </a:xfrm>
          <a:prstGeom prst="trapezoid">
            <a:avLst>
              <a:gd name="adj" fmla="val 86630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Tape</a:t>
            </a:r>
          </a:p>
        </p:txBody>
      </p:sp>
      <p:grpSp>
        <p:nvGrpSpPr>
          <p:cNvPr id="3" name="Group 14"/>
          <p:cNvGrpSpPr/>
          <p:nvPr/>
        </p:nvGrpSpPr>
        <p:grpSpPr>
          <a:xfrm>
            <a:off x="8967358" y="1450995"/>
            <a:ext cx="1253475" cy="560338"/>
            <a:chOff x="7443357" y="1629125"/>
            <a:chExt cx="1253475" cy="560338"/>
          </a:xfrm>
        </p:grpSpPr>
        <p:sp>
          <p:nvSpPr>
            <p:cNvPr id="26" name="Trapezoid 25"/>
            <p:cNvSpPr/>
            <p:nvPr/>
          </p:nvSpPr>
          <p:spPr>
            <a:xfrm>
              <a:off x="7443357" y="1720718"/>
              <a:ext cx="139379" cy="142722"/>
            </a:xfrm>
            <a:prstGeom prst="trapezoid">
              <a:avLst>
                <a:gd name="adj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Trapezoid 26"/>
            <p:cNvSpPr/>
            <p:nvPr/>
          </p:nvSpPr>
          <p:spPr>
            <a:xfrm>
              <a:off x="7443357" y="1948825"/>
              <a:ext cx="139379" cy="142722"/>
            </a:xfrm>
            <a:prstGeom prst="trapezoid">
              <a:avLst>
                <a:gd name="adj" fmla="val 0"/>
              </a:avLst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82736" y="1629125"/>
              <a:ext cx="111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Linux Libertine" charset="0"/>
                  <a:ea typeface="Linux Libertine" charset="0"/>
                  <a:cs typeface="Linux Libertine" charset="0"/>
                </a:rPr>
                <a:t>Volatile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582736" y="1850909"/>
              <a:ext cx="111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Linux Libertine" charset="0"/>
                  <a:ea typeface="Linux Libertine" charset="0"/>
                  <a:cs typeface="Linux Libertine" charset="0"/>
                </a:rPr>
                <a:t>Persistent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52191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9" grpId="0" animBg="1"/>
      <p:bldP spid="10" grpId="0" animBg="1"/>
      <p:bldP spid="11" grpId="0" animBg="1"/>
      <p:bldP spid="12" grpId="0" animBg="1"/>
      <p:bldP spid="7" grpId="0"/>
      <p:bldP spid="14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 marL="342900">
              <a:lnSpc>
                <a:spcPct val="100000"/>
              </a:lnSpc>
            </a:pPr>
            <a:r>
              <a:rPr lang="en-US" sz="4000" dirty="0">
                <a:latin typeface="Calibri" pitchFamily="34" charset="0"/>
              </a:rPr>
              <a:t>How many disk accesses for equality </a:t>
            </a:r>
            <a:r>
              <a:rPr lang="en-US" sz="4000" dirty="0" smtClean="0">
                <a:latin typeface="Calibri" pitchFamily="34" charset="0"/>
              </a:rPr>
              <a:t>search?</a:t>
            </a:r>
          </a:p>
          <a:p>
            <a:pPr marL="800100"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One </a:t>
            </a:r>
            <a:r>
              <a:rPr lang="en-US" sz="3600" dirty="0">
                <a:latin typeface="Calibri" pitchFamily="34" charset="0"/>
              </a:rPr>
              <a:t>if directory fits in memory, else two</a:t>
            </a:r>
          </a:p>
          <a:p>
            <a:pPr marL="342900">
              <a:lnSpc>
                <a:spcPct val="100000"/>
              </a:lnSpc>
            </a:pPr>
            <a:r>
              <a:rPr lang="en-US" sz="4000" dirty="0">
                <a:latin typeface="Calibri" pitchFamily="34" charset="0"/>
              </a:rPr>
              <a:t>Directory grows in </a:t>
            </a:r>
            <a:r>
              <a:rPr lang="en-US" sz="4000" dirty="0" smtClean="0">
                <a:latin typeface="Calibri" pitchFamily="34" charset="0"/>
              </a:rPr>
              <a:t>spurts</a:t>
            </a:r>
          </a:p>
          <a:p>
            <a:pPr marL="800100" lvl="1"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I</a:t>
            </a:r>
            <a:r>
              <a:rPr lang="en-US" sz="3600" dirty="0" smtClean="0">
                <a:latin typeface="Calibri" pitchFamily="34" charset="0"/>
              </a:rPr>
              <a:t>f </a:t>
            </a:r>
            <a:r>
              <a:rPr lang="en-US" sz="3600" dirty="0">
                <a:latin typeface="Calibri" pitchFamily="34" charset="0"/>
              </a:rPr>
              <a:t>the distribution of hash values is skewed, the directory can grow very </a:t>
            </a:r>
            <a:r>
              <a:rPr lang="en-US" sz="3600" dirty="0" smtClean="0">
                <a:latin typeface="Calibri" pitchFamily="34" charset="0"/>
              </a:rPr>
              <a:t>large</a:t>
            </a:r>
            <a:endParaRPr lang="en-US" sz="36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Operations on Extendible Hashing (Cont.)</a:t>
            </a:r>
            <a:endParaRPr lang="en-US" sz="4800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4428" y="4555858"/>
            <a:ext cx="3523184" cy="1200329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Can you think of an example where the directory suddenly grows?</a:t>
            </a:r>
            <a:endParaRPr lang="en-US" sz="24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61732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78226"/>
            <a:ext cx="4737730" cy="4042363"/>
          </a:xfrm>
        </p:spPr>
        <p:txBody>
          <a:bodyPr>
            <a:normAutofit/>
          </a:bodyPr>
          <a:lstStyle/>
          <a:p>
            <a:pPr marL="342900">
              <a:lnSpc>
                <a:spcPct val="100000"/>
              </a:lnSpc>
            </a:pPr>
            <a:r>
              <a:rPr lang="en-US" sz="3600" i="1" dirty="0" smtClean="0">
                <a:latin typeface="Calibri" pitchFamily="34" charset="0"/>
              </a:rPr>
              <a:t>h</a:t>
            </a:r>
            <a:r>
              <a:rPr lang="en-US" sz="3600" dirty="0" smtClean="0">
                <a:latin typeface="Calibri" pitchFamily="34" charset="0"/>
              </a:rPr>
              <a:t>(</a:t>
            </a:r>
            <a:r>
              <a:rPr lang="en-US" sz="3600" i="1" dirty="0" smtClean="0">
                <a:latin typeface="Calibri" pitchFamily="34" charset="0"/>
              </a:rPr>
              <a:t>k</a:t>
            </a:r>
            <a:r>
              <a:rPr lang="en-US" sz="3600" dirty="0" smtClean="0">
                <a:latin typeface="Calibri" pitchFamily="34" charset="0"/>
              </a:rPr>
              <a:t>)=</a:t>
            </a:r>
            <a:r>
              <a:rPr lang="en-US" sz="3600" i="1" dirty="0" smtClean="0">
                <a:latin typeface="Calibri" pitchFamily="34" charset="0"/>
              </a:rPr>
              <a:t>k</a:t>
            </a:r>
            <a:r>
              <a:rPr lang="en-US" sz="3600" dirty="0" smtClean="0">
                <a:latin typeface="Calibri" pitchFamily="34" charset="0"/>
              </a:rPr>
              <a:t>%1000, </a:t>
            </a:r>
            <a:r>
              <a:rPr lang="en-US" sz="3600" i="1" dirty="0" smtClean="0">
                <a:latin typeface="Calibri" pitchFamily="34" charset="0"/>
              </a:rPr>
              <a:t>N</a:t>
            </a:r>
            <a:r>
              <a:rPr lang="en-US" sz="3600" dirty="0" smtClean="0">
                <a:latin typeface="Calibri" pitchFamily="34" charset="0"/>
              </a:rPr>
              <a:t>=8</a:t>
            </a:r>
            <a:endParaRPr lang="en-US" sz="3600" i="1" dirty="0" smtClean="0">
              <a:latin typeface="Calibri" pitchFamily="34" charset="0"/>
            </a:endParaRPr>
          </a:p>
          <a:p>
            <a:pPr marL="342900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How about inserting</a:t>
            </a:r>
            <a:r>
              <a:rPr lang="en-US" sz="3600" dirty="0">
                <a:latin typeface="Calibri" pitchFamily="34" charset="0"/>
              </a:rPr>
              <a:t> </a:t>
            </a:r>
            <a:r>
              <a:rPr lang="en-US" sz="3600" dirty="0" smtClean="0">
                <a:latin typeface="Calibri" pitchFamily="34" charset="0"/>
              </a:rPr>
              <a:t>the following rows in order?</a:t>
            </a:r>
          </a:p>
          <a:p>
            <a:pPr marL="800100" lvl="1"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(Cecilia, </a:t>
            </a:r>
            <a:r>
              <a:rPr lang="fi-FI" dirty="0" smtClean="0">
                <a:latin typeface="Calibri" pitchFamily="34" charset="0"/>
              </a:rPr>
              <a:t>79768</a:t>
            </a:r>
            <a:r>
              <a:rPr lang="en-US" dirty="0" smtClean="0">
                <a:latin typeface="Calibri" pitchFamily="34" charset="0"/>
              </a:rPr>
              <a:t>, 69386254)</a:t>
            </a:r>
          </a:p>
          <a:p>
            <a:pPr marL="800100" lvl="1"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(Petr, 80896, 69386255)</a:t>
            </a:r>
            <a:endParaRPr lang="en-US" dirty="0">
              <a:latin typeface="Calibri" pitchFamily="34" charset="0"/>
            </a:endParaRPr>
          </a:p>
          <a:p>
            <a:pPr marL="800100" lvl="1">
              <a:lnSpc>
                <a:spcPct val="100000"/>
              </a:lnSpc>
            </a:pPr>
            <a:r>
              <a:rPr lang="en-US" dirty="0" smtClean="0">
                <a:latin typeface="Calibri" pitchFamily="34" charset="0"/>
              </a:rPr>
              <a:t>(</a:t>
            </a:r>
            <a:r>
              <a:rPr lang="en-US" dirty="0" err="1" smtClean="0">
                <a:latin typeface="Calibri" pitchFamily="34" charset="0"/>
              </a:rPr>
              <a:t>Sajika</a:t>
            </a:r>
            <a:r>
              <a:rPr lang="en-US" dirty="0" smtClean="0">
                <a:latin typeface="Calibri" pitchFamily="34" charset="0"/>
              </a:rPr>
              <a:t>, 80832, 69386256)</a:t>
            </a:r>
            <a:endParaRPr lang="en-US" dirty="0">
              <a:latin typeface="Calibri" pitchFamily="34" charset="0"/>
            </a:endParaRPr>
          </a:p>
          <a:p>
            <a:pPr marL="800100" lvl="1"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Extendible Hashing (Cont.)</a:t>
            </a:r>
            <a:endParaRPr lang="en-US" sz="4800" dirty="0"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12279" y="1837350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A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97404" y="2733494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B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712279" y="3592551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C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12279" y="441953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D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27934357"/>
              </p:ext>
            </p:extLst>
          </p:nvPr>
        </p:nvGraphicFramePr>
        <p:xfrm>
          <a:off x="7440706" y="1686727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(John,</a:t>
                      </a:r>
                      <a:r>
                        <a:rPr lang="en-US" baseline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</a:t>
                      </a:r>
                      <a:r>
                        <a:rPr lang="fi-FI" baseline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79744</a:t>
                      </a:r>
                      <a:r>
                        <a:rPr lang="en-US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, 23218564)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</a:t>
                      </a:r>
                      <a:r>
                        <a:rPr lang="nl-NL" dirty="0" err="1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Meera</a:t>
                      </a:r>
                      <a:r>
                        <a:rPr lang="nl-NL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, 561104, 60055657)</a:t>
                      </a:r>
                      <a:endParaRPr lang="en-US" dirty="0" smtClean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29240248"/>
              </p:ext>
            </p:extLst>
          </p:nvPr>
        </p:nvGraphicFramePr>
        <p:xfrm>
          <a:off x="7440706" y="2545632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</a:t>
                      </a:r>
                      <a:r>
                        <a:rPr lang="en-US" dirty="0" err="1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Zuyu</a:t>
                      </a:r>
                      <a:r>
                        <a:rPr lang="en-US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, </a:t>
                      </a:r>
                      <a:r>
                        <a:rPr lang="en-US" b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53409</a:t>
                      </a:r>
                      <a:r>
                        <a:rPr lang="en-US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, 23200564)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(Paul, 54717, 69967743)</a:t>
                      </a:r>
                      <a:endParaRPr lang="en-US" dirty="0" smtClean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56560840"/>
              </p:ext>
            </p:extLst>
          </p:nvPr>
        </p:nvGraphicFramePr>
        <p:xfrm>
          <a:off x="7440706" y="3409026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35152039"/>
              </p:ext>
            </p:extLst>
          </p:nvPr>
        </p:nvGraphicFramePr>
        <p:xfrm>
          <a:off x="7440706" y="4272420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(Theo, </a:t>
                      </a:r>
                      <a:r>
                        <a:rPr lang="en-US" b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34411</a:t>
                      </a:r>
                      <a:r>
                        <a:rPr lang="en-US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, 29010533)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4260366"/>
              </p:ext>
            </p:extLst>
          </p:nvPr>
        </p:nvGraphicFramePr>
        <p:xfrm>
          <a:off x="5177118" y="2083029"/>
          <a:ext cx="1194678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3036"/>
                <a:gridCol w="443362"/>
                <a:gridCol w="208280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rgbClr val="DFB95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000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001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010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011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100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101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110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111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0712279" y="529547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Bucket A2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29195564"/>
              </p:ext>
            </p:extLst>
          </p:nvPr>
        </p:nvGraphicFramePr>
        <p:xfrm>
          <a:off x="7440706" y="5144850"/>
          <a:ext cx="3256698" cy="6885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24"/>
                <a:gridCol w="2825774"/>
              </a:tblGrid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</a:t>
                      </a:r>
                      <a:r>
                        <a:rPr lang="en-US" dirty="0" err="1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Navneet</a:t>
                      </a:r>
                      <a:r>
                        <a:rPr lang="en-US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, </a:t>
                      </a:r>
                      <a:r>
                        <a:rPr lang="en-US" b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54772</a:t>
                      </a:r>
                      <a:r>
                        <a:rPr lang="en-US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, 60743111)</a:t>
                      </a: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442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45720" marR="4572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0" name="Straight Arrow Connector 39"/>
          <p:cNvCxnSpPr/>
          <p:nvPr/>
        </p:nvCxnSpPr>
        <p:spPr>
          <a:xfrm flipV="1">
            <a:off x="6017268" y="2108439"/>
            <a:ext cx="1849262" cy="538645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6017268" y="3034551"/>
            <a:ext cx="1849262" cy="8085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017268" y="3391363"/>
            <a:ext cx="1849262" cy="570520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6017268" y="3749474"/>
            <a:ext cx="1849262" cy="1039395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017268" y="4132559"/>
            <a:ext cx="1849262" cy="1532246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017268" y="3034551"/>
            <a:ext cx="1849262" cy="1461881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017268" y="3961883"/>
            <a:ext cx="1849262" cy="892660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6017268" y="4788869"/>
            <a:ext cx="1849262" cy="457005"/>
          </a:xfrm>
          <a:prstGeom prst="straightConnector1">
            <a:avLst/>
          </a:prstGeom>
          <a:ln w="34925">
            <a:solidFill>
              <a:schemeClr val="tx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9133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Hash indexes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Efficient equality search</a:t>
            </a:r>
          </a:p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Static hashing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Simple, limited</a:t>
            </a:r>
          </a:p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Dynamic hashing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Example: extendible hashing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Recap</a:t>
            </a:r>
            <a:endParaRPr lang="en-US" sz="4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960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 marL="342900">
              <a:lnSpc>
                <a:spcPct val="100000"/>
              </a:lnSpc>
            </a:pPr>
            <a:r>
              <a:rPr lang="en-US" sz="3200" dirty="0" smtClean="0">
                <a:latin typeface="Calibri" pitchFamily="34" charset="0"/>
              </a:rPr>
              <a:t>Search key is composed of multiple attributes</a:t>
            </a:r>
          </a:p>
          <a:p>
            <a:pPr marL="800100" lvl="1">
              <a:lnSpc>
                <a:spcPct val="100000"/>
              </a:lnSpc>
            </a:pPr>
            <a:r>
              <a:rPr lang="en-US" sz="2800" dirty="0" smtClean="0">
                <a:latin typeface="Calibri" pitchFamily="34" charset="0"/>
              </a:rPr>
              <a:t>e.g. (Name, Address)</a:t>
            </a:r>
            <a:endParaRPr lang="en-US" dirty="0">
              <a:latin typeface="Calibri" pitchFamily="34" charset="0"/>
            </a:endParaRPr>
          </a:p>
          <a:p>
            <a:pPr marL="342900">
              <a:lnSpc>
                <a:spcPct val="100000"/>
              </a:lnSpc>
            </a:pPr>
            <a:r>
              <a:rPr lang="en-US" sz="3200" dirty="0" smtClean="0">
                <a:latin typeface="Calibri" pitchFamily="34" charset="0"/>
              </a:rPr>
              <a:t>Hash index</a:t>
            </a:r>
          </a:p>
          <a:p>
            <a:pPr marL="800100" lvl="1">
              <a:lnSpc>
                <a:spcPct val="100000"/>
              </a:lnSpc>
            </a:pPr>
            <a:r>
              <a:rPr lang="en-US" sz="2800" dirty="0" smtClean="0">
                <a:latin typeface="Calibri" pitchFamily="34" charset="0"/>
              </a:rPr>
              <a:t>Define the hash function to map each combination (e.g. of Name and Address) to a hash code</a:t>
            </a:r>
          </a:p>
          <a:p>
            <a:pPr marL="800100" lvl="1">
              <a:lnSpc>
                <a:spcPct val="100000"/>
              </a:lnSpc>
            </a:pPr>
            <a:endParaRPr lang="en-US" sz="3200" dirty="0" smtClean="0">
              <a:latin typeface="Calibri" pitchFamily="34" charset="0"/>
            </a:endParaRPr>
          </a:p>
          <a:p>
            <a:pPr marL="342900">
              <a:lnSpc>
                <a:spcPct val="100000"/>
              </a:lnSpc>
            </a:pPr>
            <a:r>
              <a:rPr lang="en-US" sz="3200" dirty="0" smtClean="0">
                <a:latin typeface="Calibri" pitchFamily="34" charset="0"/>
              </a:rPr>
              <a:t>B</a:t>
            </a:r>
            <a:r>
              <a:rPr lang="en-US" sz="3200" baseline="30000" dirty="0" smtClean="0">
                <a:latin typeface="Calibri" pitchFamily="34" charset="0"/>
              </a:rPr>
              <a:t>+</a:t>
            </a:r>
            <a:r>
              <a:rPr lang="en-US" sz="3200" dirty="0" smtClean="0">
                <a:latin typeface="Calibri" pitchFamily="34" charset="0"/>
              </a:rPr>
              <a:t> tree</a:t>
            </a:r>
          </a:p>
          <a:p>
            <a:pPr marL="800100" lvl="1">
              <a:lnSpc>
                <a:spcPct val="100000"/>
              </a:lnSpc>
            </a:pPr>
            <a:r>
              <a:rPr lang="en-US" sz="2800" dirty="0" smtClean="0">
                <a:latin typeface="Calibri" pitchFamily="34" charset="0"/>
              </a:rPr>
              <a:t>Sort keys by Name, then Address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Composite Search Keys</a:t>
            </a:r>
            <a:endParaRPr lang="en-US" sz="4800" dirty="0">
              <a:latin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86232898"/>
              </p:ext>
            </p:extLst>
          </p:nvPr>
        </p:nvGraphicFramePr>
        <p:xfrm>
          <a:off x="6275710" y="5262988"/>
          <a:ext cx="28481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835326"/>
                <a:gridCol w="940904"/>
                <a:gridCol w="357809"/>
                <a:gridCol w="297525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(3, 17)*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(3, 100)*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50812117"/>
              </p:ext>
            </p:extLst>
          </p:nvPr>
        </p:nvGraphicFramePr>
        <p:xfrm>
          <a:off x="3805518" y="4639541"/>
          <a:ext cx="358919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22"/>
                <a:gridCol w="846364"/>
                <a:gridCol w="834887"/>
                <a:gridCol w="901148"/>
                <a:gridCol w="477078"/>
                <a:gridCol w="27829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(2, 5)*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(3, 13)*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(3, 14)*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49617982"/>
              </p:ext>
            </p:extLst>
          </p:nvPr>
        </p:nvGraphicFramePr>
        <p:xfrm>
          <a:off x="5607425" y="3801283"/>
          <a:ext cx="56343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682"/>
                <a:gridCol w="902929"/>
                <a:gridCol w="394682"/>
                <a:gridCol w="902929"/>
                <a:gridCol w="394682"/>
                <a:gridCol w="820956"/>
                <a:gridCol w="394682"/>
                <a:gridCol w="1034094"/>
                <a:gridCol w="39468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(3,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15)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(3, 112)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(5,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8)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Straight Arrow Connector 8"/>
          <p:cNvCxnSpPr>
            <a:endCxn id="7" idx="0"/>
          </p:cNvCxnSpPr>
          <p:nvPr/>
        </p:nvCxnSpPr>
        <p:spPr>
          <a:xfrm flipH="1">
            <a:off x="5600115" y="3928550"/>
            <a:ext cx="220286" cy="710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0"/>
          </p:cNvCxnSpPr>
          <p:nvPr/>
        </p:nvCxnSpPr>
        <p:spPr>
          <a:xfrm>
            <a:off x="7156174" y="3928550"/>
            <a:ext cx="543598" cy="13344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4241947"/>
              </p:ext>
            </p:extLst>
          </p:nvPr>
        </p:nvGraphicFramePr>
        <p:xfrm>
          <a:off x="8692106" y="5771847"/>
          <a:ext cx="23853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813457"/>
                <a:gridCol w="738788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(4, 1)*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(5, 2)*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9" name="Straight Arrow Connector 18"/>
          <p:cNvCxnSpPr>
            <a:endCxn id="18" idx="0"/>
          </p:cNvCxnSpPr>
          <p:nvPr/>
        </p:nvCxnSpPr>
        <p:spPr>
          <a:xfrm>
            <a:off x="8388626" y="3928550"/>
            <a:ext cx="1496162" cy="18432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12849413"/>
              </p:ext>
            </p:extLst>
          </p:nvPr>
        </p:nvGraphicFramePr>
        <p:xfrm>
          <a:off x="9242759" y="4474403"/>
          <a:ext cx="275435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166"/>
                <a:gridCol w="937446"/>
                <a:gridCol w="969906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(100, 3)*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(700, 5)*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9640500" y="3960992"/>
            <a:ext cx="979438" cy="5134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6395220" y="4827549"/>
            <a:ext cx="824754" cy="4354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6400800" y="5010381"/>
            <a:ext cx="819174" cy="4532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8793247" y="5423897"/>
            <a:ext cx="204979" cy="3339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798827" y="5631873"/>
            <a:ext cx="199399" cy="326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9369287" y="4655271"/>
            <a:ext cx="1595041" cy="11158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9301706" y="4842659"/>
            <a:ext cx="1668204" cy="11291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8880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 marL="342900"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CREATE INDEX statement</a:t>
            </a:r>
            <a:endParaRPr lang="en-US" sz="36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Indexes in SQL</a:t>
            </a:r>
            <a:endParaRPr lang="en-US" sz="4800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1364" y="2251999"/>
            <a:ext cx="9073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urier New" pitchFamily="49" charset="0"/>
              </a:rPr>
              <a:t>CREATE INDEX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UserNameInx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urier New" pitchFamily="49" charset="0"/>
              </a:rPr>
              <a:t>ON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User(Name);</a:t>
            </a:r>
            <a:endParaRPr lang="en-US" sz="2400" dirty="0">
              <a:latin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1362" y="2939294"/>
            <a:ext cx="9073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urier New" pitchFamily="49" charset="0"/>
              </a:rPr>
              <a:t>CREATE INDEX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NameAgeInx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urier New" pitchFamily="49" charset="0"/>
              </a:rPr>
              <a:t>ON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User(Name, Age);</a:t>
            </a:r>
            <a:endParaRPr lang="en-US" sz="2400" dirty="0">
              <a:latin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11362" y="3626589"/>
            <a:ext cx="9073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urier New" pitchFamily="49" charset="0"/>
              </a:rPr>
              <a:t>CREATE UNIQUE INDEX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EvNameInx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urier New" pitchFamily="49" charset="0"/>
              </a:rPr>
              <a:t>ON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Event(Name);</a:t>
            </a:r>
            <a:endParaRPr lang="en-US" sz="2400" dirty="0">
              <a:latin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1362" y="4313884"/>
            <a:ext cx="90734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urier New" pitchFamily="49" charset="0"/>
              </a:rPr>
              <a:t>CREATE INDEX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EvNHash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urier New" pitchFamily="49" charset="0"/>
              </a:rPr>
              <a:t>ON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Event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urier New" pitchFamily="49" charset="0"/>
              </a:rPr>
              <a:t>USING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urier New" pitchFamily="49" charset="0"/>
              </a:rPr>
              <a:t>hash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(Name);</a:t>
            </a:r>
            <a:endParaRPr lang="en-US" sz="2400" dirty="0">
              <a:latin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1362" y="5001179"/>
            <a:ext cx="10841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urier New" pitchFamily="49" charset="0"/>
              </a:rPr>
              <a:t>CREATE INDEX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AnotherNameAgeInx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urier New" pitchFamily="49" charset="0"/>
              </a:rPr>
              <a:t>ON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User(Name </a:t>
            </a:r>
            <a:r>
              <a:rPr lang="en-US" sz="2400" b="1" dirty="0" smtClean="0">
                <a:solidFill>
                  <a:schemeClr val="accent1"/>
                </a:solidFill>
                <a:latin typeface="Consolas" pitchFamily="49" charset="0"/>
                <a:cs typeface="Courier New" pitchFamily="49" charset="0"/>
              </a:rPr>
              <a:t>ASC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, Age </a:t>
            </a:r>
            <a:r>
              <a:rPr lang="en-US" sz="2400" b="1" dirty="0" smtClean="0">
                <a:solidFill>
                  <a:schemeClr val="accent1"/>
                </a:solidFill>
                <a:latin typeface="Consolas" pitchFamily="49" charset="0"/>
                <a:cs typeface="Courier New" pitchFamily="49" charset="0"/>
              </a:rPr>
              <a:t>DESC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018978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514924" cy="496693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A table can have multiple indexes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Primary vs secondary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Clustered vs </a:t>
            </a:r>
            <a:r>
              <a:rPr lang="en-US" sz="3600" dirty="0" err="1" smtClean="0">
                <a:latin typeface="Calibri" pitchFamily="34" charset="0"/>
              </a:rPr>
              <a:t>unclustered</a:t>
            </a:r>
            <a:endParaRPr lang="en-US" sz="3600" dirty="0" smtClean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4000" i="1" dirty="0" smtClean="0">
                <a:latin typeface="Calibri" pitchFamily="34" charset="0"/>
              </a:rPr>
              <a:t>Primary</a:t>
            </a:r>
            <a:r>
              <a:rPr lang="en-US" sz="4000" dirty="0" smtClean="0">
                <a:latin typeface="Calibri" pitchFamily="34" charset="0"/>
              </a:rPr>
              <a:t> index: if the search key of the index contains the primary key of the table</a:t>
            </a:r>
          </a:p>
          <a:p>
            <a:pPr>
              <a:lnSpc>
                <a:spcPct val="100000"/>
              </a:lnSpc>
            </a:pPr>
            <a:r>
              <a:rPr lang="en-US" sz="4000" i="1" dirty="0" smtClean="0">
                <a:latin typeface="Calibri" pitchFamily="34" charset="0"/>
              </a:rPr>
              <a:t>Secondary</a:t>
            </a:r>
            <a:r>
              <a:rPr lang="en-US" sz="4000" dirty="0" smtClean="0">
                <a:latin typeface="Calibri" pitchFamily="34" charset="0"/>
              </a:rPr>
              <a:t> index: any other index that is not a primary index</a:t>
            </a:r>
          </a:p>
          <a:p>
            <a:pPr>
              <a:lnSpc>
                <a:spcPct val="100000"/>
              </a:lnSpc>
            </a:pPr>
            <a:r>
              <a:rPr lang="en-US" sz="4000" i="1" dirty="0" smtClean="0">
                <a:latin typeface="Calibri" pitchFamily="34" charset="0"/>
              </a:rPr>
              <a:t>Unique </a:t>
            </a:r>
            <a:r>
              <a:rPr lang="en-US" sz="4000" dirty="0" smtClean="0">
                <a:latin typeface="Calibri" pitchFamily="34" charset="0"/>
              </a:rPr>
              <a:t>index: if the search key contains a candidate key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Classification of Indexes</a:t>
            </a:r>
            <a:endParaRPr lang="en-US" sz="4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392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i="1" dirty="0">
                <a:latin typeface="Calibri" pitchFamily="34" charset="0"/>
              </a:rPr>
              <a:t>Clustered </a:t>
            </a:r>
            <a:r>
              <a:rPr lang="en-US" sz="4000" i="1" dirty="0" smtClean="0">
                <a:latin typeface="Calibri" pitchFamily="34" charset="0"/>
              </a:rPr>
              <a:t>index </a:t>
            </a:r>
            <a:r>
              <a:rPr lang="en-US" sz="4000" dirty="0" smtClean="0">
                <a:latin typeface="Calibri" pitchFamily="34" charset="0"/>
              </a:rPr>
              <a:t>: </a:t>
            </a:r>
            <a:r>
              <a:rPr lang="en-US" sz="4000" dirty="0">
                <a:latin typeface="Calibri" pitchFamily="34" charset="0"/>
              </a:rPr>
              <a:t>if the order of records (in the data file) is the same or “close to” the order of data entries in the </a:t>
            </a:r>
            <a:r>
              <a:rPr lang="en-US" sz="4000" dirty="0" smtClean="0">
                <a:latin typeface="Calibri" pitchFamily="34" charset="0"/>
              </a:rPr>
              <a:t>index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If </a:t>
            </a:r>
            <a:r>
              <a:rPr lang="en-US" sz="3600" i="1" dirty="0" smtClean="0">
                <a:latin typeface="Calibri" pitchFamily="34" charset="0"/>
              </a:rPr>
              <a:t>k</a:t>
            </a:r>
            <a:r>
              <a:rPr lang="en-US" sz="3600" dirty="0" smtClean="0">
                <a:latin typeface="Calibri" pitchFamily="34" charset="0"/>
              </a:rPr>
              <a:t>* is the actual record, then the index is clustered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A table can be clustered on </a:t>
            </a:r>
            <a:r>
              <a:rPr lang="en-US" sz="3600" i="1" dirty="0" smtClean="0">
                <a:latin typeface="Calibri" pitchFamily="34" charset="0"/>
              </a:rPr>
              <a:t>at most one </a:t>
            </a:r>
            <a:r>
              <a:rPr lang="en-US" sz="3600" dirty="0" smtClean="0">
                <a:latin typeface="Calibri" pitchFamily="34" charset="0"/>
              </a:rPr>
              <a:t>search key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Data retrieval cost varies significantly depending on whether or not the index/table is clustered</a:t>
            </a:r>
            <a:endParaRPr lang="en-US" sz="36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Classification of Indexes (Cont.)</a:t>
            </a:r>
            <a:endParaRPr lang="en-US" sz="4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80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45402" y="1426207"/>
            <a:ext cx="10901196" cy="2473131"/>
          </a:xfrm>
        </p:spPr>
        <p:txBody>
          <a:bodyPr>
            <a:noAutofit/>
          </a:bodyPr>
          <a:lstStyle/>
          <a:p>
            <a:r>
              <a:rPr lang="en-US" sz="8000" dirty="0" smtClean="0">
                <a:latin typeface="Calibri" pitchFamily="34" charset="0"/>
              </a:rPr>
              <a:t>External Sorting</a:t>
            </a:r>
            <a:endParaRPr lang="en-US" sz="8000" dirty="0">
              <a:latin typeface="Calibr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57784" y="1426207"/>
            <a:ext cx="10901196" cy="700495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Calibri" pitchFamily="34" charset="0"/>
              </a:rPr>
              <a:t>Next Up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62073" y="2408055"/>
            <a:ext cx="10892618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5402" y="4332030"/>
            <a:ext cx="10890078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/>
          <p:cNvSpPr txBox="1">
            <a:spLocks/>
          </p:cNvSpPr>
          <p:nvPr/>
        </p:nvSpPr>
        <p:spPr>
          <a:xfrm>
            <a:off x="657784" y="4617350"/>
            <a:ext cx="10901196" cy="866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latin typeface="Calibri" pitchFamily="34" charset="0"/>
              </a:rPr>
              <a:t>Questions?</a:t>
            </a:r>
            <a:endParaRPr lang="en-US" sz="2000" dirty="0">
              <a:latin typeface="Calibri" pitchFamily="34" charset="0"/>
            </a:endParaRP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160760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 smtClean="0">
                <a:latin typeface="Calibri" pitchFamily="34" charset="0"/>
              </a:rPr>
              <a:t>So far, we’ve seen heap files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Unsorted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Fast to scan all the records in a file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Fast to access a record with its ID (rid)</a:t>
            </a:r>
          </a:p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However, answering many queries using heap files only would be very slow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Revisiting File Organization</a:t>
            </a:r>
            <a:endParaRPr lang="en-US" sz="4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114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 smtClean="0">
                <a:latin typeface="Calibri" pitchFamily="34" charset="0"/>
              </a:rPr>
              <a:t>Example</a:t>
            </a:r>
          </a:p>
          <a:p>
            <a:pPr>
              <a:lnSpc>
                <a:spcPct val="100000"/>
              </a:lnSpc>
            </a:pPr>
            <a:endParaRPr lang="en-US" sz="4400" dirty="0"/>
          </a:p>
          <a:p>
            <a:pPr>
              <a:lnSpc>
                <a:spcPct val="100000"/>
              </a:lnSpc>
            </a:pPr>
            <a:endParaRPr lang="en-US" sz="4400" dirty="0" smtClean="0"/>
          </a:p>
          <a:p>
            <a:pPr>
              <a:lnSpc>
                <a:spcPct val="100000"/>
              </a:lnSpc>
            </a:pPr>
            <a:r>
              <a:rPr lang="en-US" sz="4400" dirty="0" smtClean="0">
                <a:latin typeface="Calibri" pitchFamily="34" charset="0"/>
              </a:rPr>
              <a:t>Using a heap file, on average half of the pages in the file need to be checked to similar queries</a:t>
            </a:r>
          </a:p>
          <a:p>
            <a:pPr>
              <a:lnSpc>
                <a:spcPct val="100000"/>
              </a:lnSpc>
            </a:pPr>
            <a:r>
              <a:rPr lang="en-US" sz="4400" dirty="0" smtClean="0">
                <a:latin typeface="Calibri" pitchFamily="34" charset="0"/>
              </a:rPr>
              <a:t>We can do better!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Revisiting File Organization (Cont.)</a:t>
            </a:r>
            <a:endParaRPr lang="en-US" sz="4800" dirty="0">
              <a:latin typeface="Calibr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395237" y="1918926"/>
            <a:ext cx="4949977" cy="16554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urier New" pitchFamily="49" charset="0"/>
              </a:rPr>
              <a:t>SELECT Name</a:t>
            </a:r>
          </a:p>
          <a:p>
            <a:pPr algn="l">
              <a:buClr>
                <a:srgbClr val="92D050"/>
              </a:buClr>
            </a:pP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urier New" pitchFamily="49" charset="0"/>
              </a:rPr>
              <a:t>FROM Student</a:t>
            </a:r>
            <a:endParaRPr lang="en-US" sz="3200" b="1" dirty="0" smtClean="0">
              <a:solidFill>
                <a:schemeClr val="accent5">
                  <a:lumMod val="75000"/>
                </a:schemeClr>
              </a:solidFill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  <a:latin typeface="Consolas" pitchFamily="49" charset="0"/>
                <a:cs typeface="Courier New" pitchFamily="49" charset="0"/>
              </a:rPr>
              <a:t>WHERE SID=‘23564’;</a:t>
            </a:r>
          </a:p>
        </p:txBody>
      </p:sp>
    </p:spTree>
    <p:extLst>
      <p:ext uri="{BB962C8B-B14F-4D97-AF65-F5344CB8AC3E}">
        <p14:creationId xmlns:p14="http://schemas.microsoft.com/office/powerpoint/2010/main" xmlns="" val="191876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dirty="0" smtClean="0">
                <a:latin typeface="Calibri" pitchFamily="34" charset="0"/>
              </a:rPr>
              <a:t>Can speed up answering various queries by better organizing data in files</a:t>
            </a:r>
          </a:p>
          <a:p>
            <a:pPr>
              <a:lnSpc>
                <a:spcPct val="100000"/>
              </a:lnSpc>
            </a:pPr>
            <a:r>
              <a:rPr lang="en-US" sz="4400" dirty="0" smtClean="0">
                <a:latin typeface="Calibri" pitchFamily="34" charset="0"/>
              </a:rPr>
              <a:t>Alternatives</a:t>
            </a:r>
          </a:p>
          <a:p>
            <a:pPr lvl="1"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Sorted files</a:t>
            </a:r>
          </a:p>
          <a:p>
            <a:pPr lvl="1"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Using indexes</a:t>
            </a:r>
          </a:p>
          <a:p>
            <a:pPr lvl="2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B</a:t>
            </a:r>
            <a:r>
              <a:rPr lang="en-US" sz="3600" baseline="30000" dirty="0" smtClean="0">
                <a:latin typeface="Calibri" pitchFamily="34" charset="0"/>
              </a:rPr>
              <a:t>+</a:t>
            </a:r>
            <a:r>
              <a:rPr lang="en-US" sz="3600" dirty="0" smtClean="0">
                <a:latin typeface="Calibri" pitchFamily="34" charset="0"/>
              </a:rPr>
              <a:t> tree</a:t>
            </a:r>
          </a:p>
          <a:p>
            <a:pPr lvl="2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Hash index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Alternative File/Data Organization</a:t>
            </a:r>
            <a:endParaRPr lang="en-US" sz="4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866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F53F365-2CAB-3A41-9F2F-42014064F8F1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64412</TotalTime>
  <Words>4624</Words>
  <Application>Microsoft Office PowerPoint</Application>
  <PresentationFormat>自定义</PresentationFormat>
  <Paragraphs>1218</Paragraphs>
  <Slides>67</Slides>
  <Notes>64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68" baseType="lpstr">
      <vt:lpstr>4by3DefaultTheme</vt:lpstr>
      <vt:lpstr>Database Systems</vt:lpstr>
      <vt:lpstr>Indexing:  Faster Access to Data  for a Price</vt:lpstr>
      <vt:lpstr>Recap</vt:lpstr>
      <vt:lpstr> Detailed DBMS Architecture</vt:lpstr>
      <vt:lpstr>Storage Manager</vt:lpstr>
      <vt:lpstr>Memory Hierarchy</vt:lpstr>
      <vt:lpstr>Revisiting File Organization</vt:lpstr>
      <vt:lpstr>Revisiting File Organization (Cont.)</vt:lpstr>
      <vt:lpstr>Alternative File/Data Organization</vt:lpstr>
      <vt:lpstr>Revisiting File Organization (Cont.)</vt:lpstr>
      <vt:lpstr>Sorted Files</vt:lpstr>
      <vt:lpstr>Basics of Indexes</vt:lpstr>
      <vt:lpstr>Data Entry</vt:lpstr>
      <vt:lpstr>Index Types</vt:lpstr>
      <vt:lpstr>Example</vt:lpstr>
      <vt:lpstr>Example (Cont.)</vt:lpstr>
      <vt:lpstr>Example (Cont.)</vt:lpstr>
      <vt:lpstr>(Ubiquitous) B+ tree</vt:lpstr>
      <vt:lpstr>Example</vt:lpstr>
      <vt:lpstr>Example (Cont.)</vt:lpstr>
      <vt:lpstr>B+ tree Node/Page Formats</vt:lpstr>
      <vt:lpstr>B+ trees in Practice</vt:lpstr>
      <vt:lpstr>Operations on B+trees</vt:lpstr>
      <vt:lpstr>Equality Search: Example</vt:lpstr>
      <vt:lpstr>Range Search: Example</vt:lpstr>
      <vt:lpstr>Insertion: Example</vt:lpstr>
      <vt:lpstr>Insertion: Example (Cont.)</vt:lpstr>
      <vt:lpstr>Insertion: Example (Cont.)</vt:lpstr>
      <vt:lpstr>Insertion: Example (Cont.)</vt:lpstr>
      <vt:lpstr>Insertion: Example (Cont.)</vt:lpstr>
      <vt:lpstr>Insertion Algorithm</vt:lpstr>
      <vt:lpstr>Insertion: Example (Cont.)</vt:lpstr>
      <vt:lpstr>Deletion: Example</vt:lpstr>
      <vt:lpstr>Deletion: Example (Cont.)</vt:lpstr>
      <vt:lpstr>Deletion: Example (Cont.)</vt:lpstr>
      <vt:lpstr>Deletion: Example (Cont.)</vt:lpstr>
      <vt:lpstr>Deletion: Example (Cont.)</vt:lpstr>
      <vt:lpstr>Deletion: Example (Cont.)</vt:lpstr>
      <vt:lpstr>Deletion: Example (Cont.)</vt:lpstr>
      <vt:lpstr>Deletion Algorithm</vt:lpstr>
      <vt:lpstr>Deletion Algorithm (Cont.)</vt:lpstr>
      <vt:lpstr>Duplicates</vt:lpstr>
      <vt:lpstr>B+ tree Order</vt:lpstr>
      <vt:lpstr>Review Exercise</vt:lpstr>
      <vt:lpstr>Review Exercise Answer</vt:lpstr>
      <vt:lpstr>Hash(-based) Indexes</vt:lpstr>
      <vt:lpstr>Static Hashing</vt:lpstr>
      <vt:lpstr>Static Hashing (Cont.)</vt:lpstr>
      <vt:lpstr>Operations on Static Hash Indexes</vt:lpstr>
      <vt:lpstr>Hash Functions</vt:lpstr>
      <vt:lpstr>Static Hashing Problems</vt:lpstr>
      <vt:lpstr>Extendible Hashing</vt:lpstr>
      <vt:lpstr>Extendible Hashing (Cont.)</vt:lpstr>
      <vt:lpstr>Extendible Hashing (Cont.)</vt:lpstr>
      <vt:lpstr>Extendible Hashing (Cont.)</vt:lpstr>
      <vt:lpstr>Pros and Cons of Extendible Hashing</vt:lpstr>
      <vt:lpstr>Operations on Extendible Hashing</vt:lpstr>
      <vt:lpstr>Insert: Example (Revisited)</vt:lpstr>
      <vt:lpstr>Operations on Extendible Hashing (Cont.)</vt:lpstr>
      <vt:lpstr>Operations on Extendible Hashing (Cont.)</vt:lpstr>
      <vt:lpstr>Extendible Hashing (Cont.)</vt:lpstr>
      <vt:lpstr>Recap</vt:lpstr>
      <vt:lpstr>Composite Search Keys</vt:lpstr>
      <vt:lpstr>Indexes in SQL</vt:lpstr>
      <vt:lpstr>Classification of Indexes</vt:lpstr>
      <vt:lpstr>Classification of Indexes (Cont.)</vt:lpstr>
      <vt:lpstr>External Sorting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NTKO</cp:lastModifiedBy>
  <cp:revision>1407</cp:revision>
  <dcterms:created xsi:type="dcterms:W3CDTF">2017-08-17T19:27:17Z</dcterms:created>
  <dcterms:modified xsi:type="dcterms:W3CDTF">2021-10-24T21:35:05Z</dcterms:modified>
</cp:coreProperties>
</file>