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webextensions/webextension1.xml" ContentType="application/vnd.ms-office.webextension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webextensions/taskpanes.xml" ContentType="application/vnd.ms-office.webextensiontaskpan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3"/>
  </p:notesMasterIdLst>
  <p:sldIdLst>
    <p:sldId id="645" r:id="rId2"/>
    <p:sldId id="269" r:id="rId3"/>
    <p:sldId id="586" r:id="rId4"/>
    <p:sldId id="608" r:id="rId5"/>
    <p:sldId id="610" r:id="rId6"/>
    <p:sldId id="611" r:id="rId7"/>
    <p:sldId id="612" r:id="rId8"/>
    <p:sldId id="613" r:id="rId9"/>
    <p:sldId id="614" r:id="rId10"/>
    <p:sldId id="616" r:id="rId11"/>
    <p:sldId id="615" r:id="rId12"/>
    <p:sldId id="621" r:id="rId13"/>
    <p:sldId id="617" r:id="rId14"/>
    <p:sldId id="619" r:id="rId15"/>
    <p:sldId id="620" r:id="rId16"/>
    <p:sldId id="622" r:id="rId17"/>
    <p:sldId id="623" r:id="rId18"/>
    <p:sldId id="630" r:id="rId19"/>
    <p:sldId id="631" r:id="rId20"/>
    <p:sldId id="632" r:id="rId21"/>
    <p:sldId id="633" r:id="rId22"/>
    <p:sldId id="634" r:id="rId23"/>
    <p:sldId id="635" r:id="rId24"/>
    <p:sldId id="636" r:id="rId25"/>
    <p:sldId id="637" r:id="rId26"/>
    <p:sldId id="638" r:id="rId27"/>
    <p:sldId id="639" r:id="rId28"/>
    <p:sldId id="640" r:id="rId29"/>
    <p:sldId id="641" r:id="rId30"/>
    <p:sldId id="642" r:id="rId31"/>
    <p:sldId id="643" r:id="rId32"/>
    <p:sldId id="648" r:id="rId33"/>
    <p:sldId id="647" r:id="rId34"/>
    <p:sldId id="646" r:id="rId35"/>
    <p:sldId id="625" r:id="rId36"/>
    <p:sldId id="624" r:id="rId37"/>
    <p:sldId id="626" r:id="rId38"/>
    <p:sldId id="627" r:id="rId39"/>
    <p:sldId id="628" r:id="rId40"/>
    <p:sldId id="644" r:id="rId41"/>
    <p:sldId id="629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Lecture 19" id="{B03D0D13-5FFE-A84D-9439-5934219D1B86}">
          <p14:sldIdLst>
            <p14:sldId id="256"/>
            <p14:sldId id="269"/>
          </p14:sldIdLst>
        </p14:section>
        <p14:section name="Lecture 19 &gt; External Sorting" id="{0068C9B2-F029-B34C-A85A-B6B15B5B03F1}">
          <p14:sldIdLst>
            <p14:sldId id="586"/>
            <p14:sldId id="608"/>
            <p14:sldId id="610"/>
            <p14:sldId id="611"/>
            <p14:sldId id="612"/>
            <p14:sldId id="613"/>
            <p14:sldId id="614"/>
            <p14:sldId id="616"/>
            <p14:sldId id="615"/>
            <p14:sldId id="621"/>
            <p14:sldId id="617"/>
            <p14:sldId id="619"/>
            <p14:sldId id="620"/>
            <p14:sldId id="622"/>
            <p14:sldId id="623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25"/>
            <p14:sldId id="624"/>
            <p14:sldId id="626"/>
            <p14:sldId id="627"/>
            <p14:sldId id="628"/>
            <p14:sldId id="644"/>
            <p14:sldId id="629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A"/>
    <a:srgbClr val="FFE8DA"/>
    <a:srgbClr val="FF8F00"/>
    <a:srgbClr val="E3ECF3"/>
    <a:srgbClr val="B4AFDF"/>
    <a:srgbClr val="DFB95B"/>
    <a:srgbClr val="DAB459"/>
    <a:srgbClr val="B08400"/>
    <a:srgbClr val="F0FFE6"/>
    <a:srgbClr val="C4B7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9"/>
    <p:restoredTop sz="91611"/>
  </p:normalViewPr>
  <p:slideViewPr>
    <p:cSldViewPr snapToGrid="0" snapToObjects="1">
      <p:cViewPr varScale="1">
        <p:scale>
          <a:sx n="104" d="100"/>
          <a:sy n="104" d="100"/>
        </p:scale>
        <p:origin x="-972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712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9307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292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7260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3229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6181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53981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64311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8411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70599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989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7502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89741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86380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3662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2704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08103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19452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46701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44381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67119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00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33022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0060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0060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99248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9740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94768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929380" y="0"/>
            <a:ext cx="300482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prstClr val="black"/>
              </a:solidFill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929380" y="8626475"/>
            <a:ext cx="300482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 eaLnBrk="0" hangingPunct="0"/>
            <a:r>
              <a:rPr lang="en-US" sz="1000" i="1">
                <a:solidFill>
                  <a:prstClr val="black"/>
                </a:solidFill>
              </a:rPr>
              <a:t>19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8626475"/>
            <a:ext cx="300482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prstClr val="black"/>
              </a:solidFill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300482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prstClr val="black"/>
              </a:solidFill>
            </a:endParaRPr>
          </a:p>
        </p:txBody>
      </p:sp>
      <p:sp>
        <p:nvSpPr>
          <p:cNvPr id="38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2438" y="687388"/>
            <a:ext cx="6029325" cy="3392487"/>
          </a:xfrm>
          <a:ln cap="flat"/>
        </p:spPr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23162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2438" y="687388"/>
            <a:ext cx="6029325" cy="3392487"/>
          </a:xfrm>
          <a:ln cap="flat"/>
        </p:spPr>
      </p:sp>
    </p:spTree>
    <p:extLst>
      <p:ext uri="{BB962C8B-B14F-4D97-AF65-F5344CB8AC3E}">
        <p14:creationId xmlns:p14="http://schemas.microsoft.com/office/powerpoint/2010/main" xmlns="" val="10626840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2438" y="687388"/>
            <a:ext cx="6029325" cy="3392487"/>
          </a:xfrm>
          <a:ln cap="flat"/>
        </p:spPr>
      </p:sp>
    </p:spTree>
    <p:extLst>
      <p:ext uri="{BB962C8B-B14F-4D97-AF65-F5344CB8AC3E}">
        <p14:creationId xmlns:p14="http://schemas.microsoft.com/office/powerpoint/2010/main" xmlns="" val="362466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2068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6375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310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9954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page = 8000/32 = 1000/4 = 250 records</a:t>
            </a:r>
          </a:p>
          <a:p>
            <a:r>
              <a:rPr lang="en-US" dirty="0" smtClean="0"/>
              <a:t>R = 1M/250 = 4M/1000= 4000 pages</a:t>
            </a:r>
          </a:p>
          <a:p>
            <a:r>
              <a:rPr lang="en-US" dirty="0" smtClean="0"/>
              <a:t>cost = 2*4000 (log</a:t>
            </a:r>
            <a:r>
              <a:rPr lang="en-US" baseline="0" dirty="0" smtClean="0"/>
              <a:t> 4000 + 1) = 2*4000*13 = 104000 I/</a:t>
            </a:r>
            <a:r>
              <a:rPr lang="en-US" baseline="0" dirty="0" err="1" smtClean="0"/>
              <a:t>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3336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983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189790"/>
            <a:ext cx="11313226" cy="10152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11313226" cy="4763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9387" y="6356352"/>
            <a:ext cx="3142013" cy="365125"/>
          </a:xfrm>
        </p:spPr>
        <p:txBody>
          <a:bodyPr/>
          <a:lstStyle/>
          <a:p>
            <a:fld id="{169021DC-0885-1D4E-AFF9-606D9C7382F9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2"/>
            <a:ext cx="3142013" cy="365125"/>
          </a:xfrm>
        </p:spPr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2902" y="1205081"/>
            <a:ext cx="1130971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utiao.com/a6751314863827452429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sortbenchmark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403" y="411061"/>
            <a:ext cx="10769600" cy="923330"/>
          </a:xfrm>
        </p:spPr>
        <p:txBody>
          <a:bodyPr/>
          <a:lstStyle/>
          <a:p>
            <a:pPr algn="ctr">
              <a:defRPr/>
            </a:pPr>
            <a:r>
              <a:rPr kumimoji="1" lang="en-US" altLang="zh-CN" sz="6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Database Systems</a:t>
            </a:r>
            <a:endParaRPr kumimoji="1" lang="zh-CN" altLang="en-US" sz="6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35560" y="1686188"/>
            <a:ext cx="11699845" cy="1023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altLang="zh-CN" sz="4800" dirty="0" smtClean="0">
                <a:latin typeface="Calibri" pitchFamily="34" charset="0"/>
              </a:rPr>
              <a:t>External Sorting</a:t>
            </a:r>
            <a:endParaRPr kumimoji="1" lang="en-US" altLang="zh-CN" sz="4800" b="1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4" name="Subtitle 2"/>
          <p:cNvSpPr txBox="1">
            <a:spLocks noChangeArrowheads="1"/>
          </p:cNvSpPr>
          <p:nvPr/>
        </p:nvSpPr>
        <p:spPr bwMode="auto">
          <a:xfrm>
            <a:off x="1583499" y="3140968"/>
            <a:ext cx="9821333" cy="323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zh-CN" altLang="en-US" sz="2400" kern="0" dirty="0">
                <a:solidFill>
                  <a:srgbClr val="00B0F0"/>
                </a:solidFill>
                <a:latin typeface="Arial Unicode MS" pitchFamily="34" charset="-122"/>
                <a:ea typeface="黑体" pitchFamily="49" charset="-122"/>
              </a:rPr>
              <a:t>何明昕  </a:t>
            </a:r>
            <a:r>
              <a:rPr kumimoji="1" lang="en-US" altLang="zh-CN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HE Mingxin, Max</a:t>
            </a: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Send your email to </a:t>
            </a:r>
            <a:r>
              <a:rPr kumimoji="1" lang="en-US" altLang="zh-CN" sz="2400" b="1" kern="0" dirty="0">
                <a:solidFill>
                  <a:srgbClr val="C00000"/>
                </a:solidFill>
                <a:latin typeface="Courier New" pitchFamily="49" charset="0"/>
                <a:ea typeface="黑体" pitchFamily="49" charset="-122"/>
              </a:rPr>
              <a:t>c.max@yeah.net</a:t>
            </a:r>
            <a:r>
              <a:rPr kumimoji="1" lang="en-US" altLang="zh-CN" sz="2400" kern="0" dirty="0">
                <a:solidFill>
                  <a:srgbClr val="898989"/>
                </a:solidFill>
                <a:latin typeface="Arial Unicode MS" pitchFamily="34" charset="-122"/>
                <a:ea typeface="黑体" pitchFamily="49" charset="-122"/>
              </a:rPr>
              <a:t>  </a:t>
            </a: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with</a:t>
            </a: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a subject like:  </a:t>
            </a:r>
            <a:r>
              <a:rPr kumimoji="1" lang="en-US" altLang="zh-CN" sz="2400" b="1" kern="0" dirty="0">
                <a:solidFill>
                  <a:schemeClr val="tx2"/>
                </a:solidFill>
                <a:latin typeface="Comic Sans MS" pitchFamily="66" charset="0"/>
                <a:ea typeface="黑体" pitchFamily="49" charset="-122"/>
              </a:rPr>
              <a:t>DBS</a:t>
            </a:r>
            <a:r>
              <a:rPr kumimoji="1" lang="en-US" altLang="zh-CN" sz="2400" i="1" kern="0" dirty="0">
                <a:solidFill>
                  <a:schemeClr val="tx2"/>
                </a:solidFill>
                <a:latin typeface="Comic Sans MS" pitchFamily="66" charset="0"/>
                <a:ea typeface="黑体" pitchFamily="49" charset="-122"/>
              </a:rPr>
              <a:t>345-Andy: On What …</a:t>
            </a:r>
          </a:p>
          <a:p>
            <a:pPr eaLnBrk="1" hangingPunct="1">
              <a:lnSpc>
                <a:spcPct val="20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solidFill>
                  <a:srgbClr val="002060"/>
                </a:solidFill>
                <a:latin typeface="Arial Unicode MS" pitchFamily="34" charset="-122"/>
                <a:ea typeface="黑体" pitchFamily="49" charset="-122"/>
              </a:rPr>
              <a:t>Download from </a:t>
            </a:r>
            <a:r>
              <a:rPr kumimoji="1" lang="en-US" altLang="zh-CN" sz="2400" b="1" kern="0" dirty="0" smtClean="0">
                <a:solidFill>
                  <a:srgbClr val="C00000"/>
                </a:solidFill>
                <a:latin typeface="Courier New" pitchFamily="49" charset="0"/>
                <a:ea typeface="黑体" pitchFamily="49" charset="-122"/>
              </a:rPr>
              <a:t>c.program@yeah.net</a:t>
            </a:r>
            <a:endParaRPr kumimoji="1" lang="en-US" altLang="zh-CN" sz="2400" b="1" kern="0" dirty="0">
              <a:solidFill>
                <a:srgbClr val="FF0000"/>
              </a:solidFill>
              <a:latin typeface="Courier New" pitchFamily="49" charset="0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solidFill>
                  <a:srgbClr val="000099"/>
                </a:solidFill>
                <a:latin typeface="+mn-lt"/>
                <a:ea typeface="黑体" pitchFamily="49" charset="-122"/>
              </a:rPr>
              <a:t>/</a:t>
            </a:r>
            <a:r>
              <a:rPr kumimoji="1" lang="zh-CN" altLang="en-US" sz="2400" kern="0" dirty="0">
                <a:solidFill>
                  <a:srgbClr val="000099"/>
                </a:solidFill>
                <a:latin typeface="+mn-lt"/>
                <a:ea typeface="黑体" pitchFamily="49" charset="-122"/>
              </a:rPr>
              <a:t>文件中心</a:t>
            </a:r>
            <a:r>
              <a:rPr kumimoji="1" lang="en-US" altLang="zh-CN" sz="2400" kern="0" dirty="0">
                <a:solidFill>
                  <a:srgbClr val="000099"/>
                </a:solidFill>
                <a:latin typeface="+mn-lt"/>
                <a:ea typeface="黑体" pitchFamily="49" charset="-122"/>
              </a:rPr>
              <a:t>/</a:t>
            </a:r>
            <a:r>
              <a:rPr kumimoji="1" lang="zh-CN" altLang="en-US" sz="2400" kern="0" dirty="0">
                <a:solidFill>
                  <a:srgbClr val="000099"/>
                </a:solidFill>
                <a:latin typeface="+mn-lt"/>
                <a:ea typeface="黑体" pitchFamily="49" charset="-122"/>
              </a:rPr>
              <a:t>网盘</a:t>
            </a:r>
            <a:r>
              <a:rPr kumimoji="1" lang="en-US" altLang="zh-CN" sz="2400" kern="0" dirty="0">
                <a:solidFill>
                  <a:srgbClr val="000099"/>
                </a:solidFill>
                <a:latin typeface="+mn-lt"/>
                <a:ea typeface="黑体" pitchFamily="49" charset="-122"/>
              </a:rPr>
              <a:t>/</a:t>
            </a:r>
            <a:r>
              <a:rPr kumimoji="1" lang="en-US" altLang="zh-CN" sz="2400" kern="0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DatabaseSystems2021</a:t>
            </a:r>
            <a:endParaRPr kumimoji="1" lang="en-US" altLang="zh-CN" sz="2400" kern="0" dirty="0">
              <a:solidFill>
                <a:srgbClr val="000099"/>
              </a:solidFill>
              <a:latin typeface="+mn-lt"/>
              <a:ea typeface="黑体" pitchFamily="49" charset="-122"/>
            </a:endParaRPr>
          </a:p>
          <a:p>
            <a:pPr algn="ctr"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endParaRPr kumimoji="1" lang="en-US" altLang="zh-CN" sz="2800" kern="0" dirty="0">
              <a:solidFill>
                <a:srgbClr val="898989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itchFamily="34" charset="0"/>
              </a:rPr>
              <a:t>Sorting a relation R </a:t>
            </a:r>
            <a:r>
              <a:rPr lang="en-US" sz="4000" dirty="0" smtClean="0">
                <a:latin typeface="Calibri" pitchFamily="34" charset="0"/>
              </a:rPr>
              <a:t>with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1,000,000 </a:t>
            </a:r>
            <a:r>
              <a:rPr lang="en-US" sz="3600" dirty="0">
                <a:latin typeface="Calibri" pitchFamily="34" charset="0"/>
              </a:rPr>
              <a:t>records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Each </a:t>
            </a:r>
            <a:r>
              <a:rPr lang="en-US" sz="3600" dirty="0">
                <a:latin typeface="Calibri" pitchFamily="34" charset="0"/>
              </a:rPr>
              <a:t>record has 32 bytes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Each </a:t>
            </a:r>
            <a:r>
              <a:rPr lang="en-US" sz="3600" dirty="0">
                <a:latin typeface="Calibri" pitchFamily="34" charset="0"/>
              </a:rPr>
              <a:t>page has </a:t>
            </a:r>
            <a:r>
              <a:rPr lang="en-US" sz="3600" dirty="0" smtClean="0">
                <a:latin typeface="Calibri" pitchFamily="34" charset="0"/>
              </a:rPr>
              <a:t>8KB</a:t>
            </a:r>
          </a:p>
          <a:p>
            <a:r>
              <a:rPr lang="en-US" sz="4000" dirty="0" smtClean="0">
                <a:latin typeface="Calibri" pitchFamily="34" charset="0"/>
              </a:rPr>
              <a:t>What is the cost of 2-way merge-sort on R?</a:t>
            </a:r>
          </a:p>
          <a:p>
            <a:r>
              <a:rPr lang="en-US" sz="4000" dirty="0" smtClean="0">
                <a:latin typeface="Calibri" pitchFamily="34" charset="0"/>
              </a:rPr>
              <a:t>Usually have more than 3 pages of memory available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Can improve performance by reducing number of passes necessary to finish the sort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Example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701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4000" i="1" dirty="0" smtClean="0"/>
                  <a:t>B</a:t>
                </a:r>
                <a:r>
                  <a:rPr lang="en-US" sz="4000" dirty="0" smtClean="0"/>
                  <a:t>: number of available buffer pages</a:t>
                </a:r>
              </a:p>
              <a:p>
                <a:r>
                  <a:rPr lang="en-US" sz="4000" i="1" dirty="0" smtClean="0"/>
                  <a:t>N</a:t>
                </a:r>
                <a:r>
                  <a:rPr lang="en-US" sz="4000" dirty="0" smtClean="0"/>
                  <a:t>: number of pages in R</a:t>
                </a:r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4000" dirty="0" smtClean="0"/>
                  <a:t>Pass 0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3600" dirty="0" smtClean="0"/>
                  <a:t>Read </a:t>
                </a:r>
                <a:r>
                  <a:rPr lang="en-US" sz="3600" i="1" dirty="0"/>
                  <a:t>B</a:t>
                </a:r>
                <a:r>
                  <a:rPr lang="en-US" sz="3600" dirty="0"/>
                  <a:t> buffer pages at a </a:t>
                </a:r>
                <a:r>
                  <a:rPr lang="en-US" sz="3600" dirty="0" smtClean="0"/>
                  <a:t>time, sort all the records together and write them back as one sorted run</a:t>
                </a:r>
                <a:endParaRPr lang="en-US" sz="3600" dirty="0"/>
              </a:p>
              <a:p>
                <a:pPr marL="1143000" lvl="3">
                  <a:spcBef>
                    <a:spcPts val="1000"/>
                  </a:spcBef>
                </a:pPr>
                <a:r>
                  <a:rPr lang="en-US" sz="3400" dirty="0" smtClean="0"/>
                  <a:t>Produces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40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sz="34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3400" b="0" i="1" smtClean="0">
                                <a:latin typeface="Cambria Math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3400" b="0" i="1" smtClean="0">
                                <a:latin typeface="Cambria Math" charset="0"/>
                              </a:rPr>
                              <m:t>𝐵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400" dirty="0" smtClean="0"/>
                  <a:t> sorted runs</a:t>
                </a:r>
                <a:endParaRPr lang="en-US" sz="3400" dirty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4000" dirty="0"/>
                  <a:t>Pass 1, 2, 3, </a:t>
                </a:r>
                <a:r>
                  <a:rPr lang="en-US" sz="4000" dirty="0" smtClean="0"/>
                  <a:t>…: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sz="3600" dirty="0" smtClean="0"/>
                  <a:t>Load </a:t>
                </a:r>
                <a:r>
                  <a:rPr lang="en-US" sz="3600" i="1" dirty="0" smtClean="0"/>
                  <a:t>B</a:t>
                </a:r>
                <a:r>
                  <a:rPr lang="en-US" sz="3600" dirty="0" smtClean="0"/>
                  <a:t>-1 runs and merge them into one run</a:t>
                </a:r>
                <a:endParaRPr lang="en-US" sz="36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724" t="-4540" b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General (Multi-way) External Merge-sort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280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External Merge-sort (Cont.)</a:t>
            </a:r>
            <a:endParaRPr lang="en-US" sz="4800" dirty="0">
              <a:latin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689196" y="1482694"/>
            <a:ext cx="6762421" cy="2286000"/>
            <a:chOff x="2689196" y="1482694"/>
            <a:chExt cx="6762421" cy="2286000"/>
          </a:xfrm>
        </p:grpSpPr>
        <p:sp>
          <p:nvSpPr>
            <p:cNvPr id="90" name="Freeform 11"/>
            <p:cNvSpPr>
              <a:spLocks/>
            </p:cNvSpPr>
            <p:nvPr/>
          </p:nvSpPr>
          <p:spPr bwMode="auto">
            <a:xfrm>
              <a:off x="8167551" y="2142803"/>
              <a:ext cx="1140262" cy="640755"/>
            </a:xfrm>
            <a:custGeom>
              <a:avLst/>
              <a:gdLst/>
              <a:ahLst/>
              <a:cxnLst>
                <a:cxn ang="0">
                  <a:pos x="0" y="86"/>
                </a:cxn>
                <a:cxn ang="0">
                  <a:pos x="0" y="0"/>
                </a:cxn>
                <a:cxn ang="0">
                  <a:pos x="664" y="0"/>
                </a:cxn>
                <a:cxn ang="0">
                  <a:pos x="664" y="86"/>
                </a:cxn>
                <a:cxn ang="0">
                  <a:pos x="0" y="86"/>
                </a:cxn>
              </a:cxnLst>
              <a:rect l="0" t="0" r="r" b="b"/>
              <a:pathLst>
                <a:path w="665" h="87">
                  <a:moveTo>
                    <a:pt x="0" y="86"/>
                  </a:moveTo>
                  <a:lnTo>
                    <a:pt x="0" y="0"/>
                  </a:lnTo>
                  <a:lnTo>
                    <a:pt x="664" y="0"/>
                  </a:lnTo>
                  <a:lnTo>
                    <a:pt x="664" y="86"/>
                  </a:lnTo>
                  <a:lnTo>
                    <a:pt x="0" y="86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689196" y="1569478"/>
              <a:ext cx="1440612" cy="1589616"/>
              <a:chOff x="793630" y="2170451"/>
              <a:chExt cx="1440612" cy="1589616"/>
            </a:xfrm>
          </p:grpSpPr>
          <p:sp>
            <p:nvSpPr>
              <p:cNvPr id="38" name="Can 37"/>
              <p:cNvSpPr/>
              <p:nvPr/>
            </p:nvSpPr>
            <p:spPr>
              <a:xfrm>
                <a:off x="793630" y="2170451"/>
                <a:ext cx="1440612" cy="1589616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93630" y="2170451"/>
                <a:ext cx="1440612" cy="36571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2891460" y="2258354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rgbClr val="99CC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8212115" y="2192196"/>
              <a:ext cx="1055688" cy="138112"/>
            </a:xfrm>
            <a:custGeom>
              <a:avLst/>
              <a:gdLst/>
              <a:ahLst/>
              <a:cxnLst>
                <a:cxn ang="0">
                  <a:pos x="0" y="86"/>
                </a:cxn>
                <a:cxn ang="0">
                  <a:pos x="0" y="0"/>
                </a:cxn>
                <a:cxn ang="0">
                  <a:pos x="664" y="0"/>
                </a:cxn>
                <a:cxn ang="0">
                  <a:pos x="664" y="86"/>
                </a:cxn>
                <a:cxn ang="0">
                  <a:pos x="0" y="86"/>
                </a:cxn>
              </a:cxnLst>
              <a:rect l="0" t="0" r="r" b="b"/>
              <a:pathLst>
                <a:path w="665" h="87">
                  <a:moveTo>
                    <a:pt x="0" y="86"/>
                  </a:moveTo>
                  <a:lnTo>
                    <a:pt x="0" y="0"/>
                  </a:lnTo>
                  <a:lnTo>
                    <a:pt x="664" y="0"/>
                  </a:lnTo>
                  <a:lnTo>
                    <a:pt x="664" y="86"/>
                  </a:lnTo>
                  <a:lnTo>
                    <a:pt x="0" y="86"/>
                  </a:lnTo>
                </a:path>
              </a:pathLst>
            </a:custGeom>
            <a:solidFill>
              <a:srgbClr val="99CC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8011005" y="1569478"/>
              <a:ext cx="1440612" cy="1589616"/>
              <a:chOff x="793630" y="2170451"/>
              <a:chExt cx="1440612" cy="1589616"/>
            </a:xfrm>
          </p:grpSpPr>
          <p:sp>
            <p:nvSpPr>
              <p:cNvPr id="42" name="Can 41"/>
              <p:cNvSpPr/>
              <p:nvPr/>
            </p:nvSpPr>
            <p:spPr>
              <a:xfrm>
                <a:off x="793630" y="2170451"/>
                <a:ext cx="1440612" cy="1589616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93630" y="2170451"/>
                <a:ext cx="1440612" cy="36571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5508130" y="1600815"/>
              <a:ext cx="1127125" cy="541988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smtClean="0">
                  <a:latin typeface="Linux Libertine" charset="0"/>
                  <a:ea typeface="Linux Libertine" charset="0"/>
                  <a:cs typeface="Linux Libertine" charset="0"/>
                </a:rPr>
                <a:t>INPUT 1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4" name="Rectangle 21"/>
            <p:cNvSpPr>
              <a:spLocks noChangeArrowheads="1"/>
            </p:cNvSpPr>
            <p:nvPr/>
          </p:nvSpPr>
          <p:spPr bwMode="auto">
            <a:xfrm>
              <a:off x="8397084" y="3236882"/>
              <a:ext cx="66845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latin typeface="Linux Libertine" charset="0"/>
                  <a:ea typeface="Linux Libertine" charset="0"/>
                  <a:cs typeface="Linux Libertine" charset="0"/>
                </a:rPr>
                <a:t>Disk</a:t>
              </a:r>
            </a:p>
          </p:txBody>
        </p:sp>
        <p:sp>
          <p:nvSpPr>
            <p:cNvPr id="16" name="Freeform 16"/>
            <p:cNvSpPr>
              <a:spLocks/>
            </p:cNvSpPr>
            <p:nvPr/>
          </p:nvSpPr>
          <p:spPr bwMode="auto">
            <a:xfrm>
              <a:off x="4354813" y="1482694"/>
              <a:ext cx="3433763" cy="2286000"/>
            </a:xfrm>
            <a:custGeom>
              <a:avLst/>
              <a:gdLst/>
              <a:ahLst/>
              <a:cxnLst>
                <a:cxn ang="0">
                  <a:pos x="0" y="1294"/>
                </a:cxn>
                <a:cxn ang="0">
                  <a:pos x="0" y="0"/>
                </a:cxn>
                <a:cxn ang="0">
                  <a:pos x="2162" y="0"/>
                </a:cxn>
                <a:cxn ang="0">
                  <a:pos x="2162" y="1294"/>
                </a:cxn>
                <a:cxn ang="0">
                  <a:pos x="0" y="1294"/>
                </a:cxn>
              </a:cxnLst>
              <a:rect l="0" t="0" r="r" b="b"/>
              <a:pathLst>
                <a:path w="2163" h="1295">
                  <a:moveTo>
                    <a:pt x="0" y="1294"/>
                  </a:moveTo>
                  <a:lnTo>
                    <a:pt x="0" y="0"/>
                  </a:lnTo>
                  <a:lnTo>
                    <a:pt x="2162" y="0"/>
                  </a:lnTo>
                  <a:lnTo>
                    <a:pt x="2162" y="1294"/>
                  </a:lnTo>
                  <a:lnTo>
                    <a:pt x="0" y="12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3075275" y="3236882"/>
              <a:ext cx="66845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latin typeface="Linux Libertine" charset="0"/>
                  <a:ea typeface="Linux Libertine" charset="0"/>
                  <a:cs typeface="Linux Libertine" charset="0"/>
                </a:rPr>
                <a:t>Disk</a:t>
              </a: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3931273" y="2321088"/>
              <a:ext cx="1580771" cy="22250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6635256" y="1835834"/>
              <a:ext cx="1532294" cy="70757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7" name="Rectangle 10"/>
            <p:cNvSpPr>
              <a:spLocks noChangeArrowheads="1"/>
            </p:cNvSpPr>
            <p:nvPr/>
          </p:nvSpPr>
          <p:spPr bwMode="auto">
            <a:xfrm>
              <a:off x="6981364" y="1504638"/>
              <a:ext cx="64057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800" i="1" smtClean="0">
                  <a:latin typeface="Linux Libertine" charset="0"/>
                  <a:ea typeface="Linux Libertine" charset="0"/>
                  <a:cs typeface="Linux Libertine" charset="0"/>
                </a:rPr>
                <a:t>Sort</a:t>
              </a:r>
              <a:endParaRPr lang="en-US" sz="1800" i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5508130" y="2211370"/>
              <a:ext cx="1127125" cy="541988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 smtClean="0">
                  <a:latin typeface="Linux Libertine" charset="0"/>
                  <a:ea typeface="Linux Libertine" charset="0"/>
                  <a:cs typeface="Linux Libertine" charset="0"/>
                </a:rPr>
                <a:t>INPUT 2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Freeform 13"/>
            <p:cNvSpPr>
              <a:spLocks/>
            </p:cNvSpPr>
            <p:nvPr/>
          </p:nvSpPr>
          <p:spPr bwMode="auto">
            <a:xfrm>
              <a:off x="5508130" y="3111222"/>
              <a:ext cx="1127125" cy="541988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 smtClean="0">
                  <a:latin typeface="Linux Libertine" charset="0"/>
                  <a:ea typeface="Linux Libertine" charset="0"/>
                  <a:cs typeface="Linux Libertine" charset="0"/>
                </a:rPr>
                <a:t>INPUT B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1" name="Rectangle 10"/>
            <p:cNvSpPr>
              <a:spLocks noChangeArrowheads="1"/>
            </p:cNvSpPr>
            <p:nvPr/>
          </p:nvSpPr>
          <p:spPr bwMode="auto">
            <a:xfrm>
              <a:off x="5917422" y="2583035"/>
              <a:ext cx="640571" cy="523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mr-IN" sz="2800" dirty="0" smtClean="0">
                  <a:latin typeface="Linux Libertine" charset="0"/>
                  <a:ea typeface="Linux Libertine" charset="0"/>
                  <a:cs typeface="Linux Libertine" charset="0"/>
                </a:rPr>
                <a:t>…</a:t>
              </a:r>
              <a:endParaRPr lang="en-US" sz="28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2" name="Line 32"/>
            <p:cNvSpPr>
              <a:spLocks noChangeShapeType="1"/>
            </p:cNvSpPr>
            <p:nvPr/>
          </p:nvSpPr>
          <p:spPr bwMode="auto">
            <a:xfrm flipV="1">
              <a:off x="3931273" y="1853506"/>
              <a:ext cx="1572943" cy="25009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3" name="Freeform 7"/>
            <p:cNvSpPr>
              <a:spLocks/>
            </p:cNvSpPr>
            <p:nvPr/>
          </p:nvSpPr>
          <p:spPr bwMode="auto">
            <a:xfrm>
              <a:off x="2891460" y="2025051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rgbClr val="99CC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4" name="Freeform 7"/>
            <p:cNvSpPr>
              <a:spLocks/>
            </p:cNvSpPr>
            <p:nvPr/>
          </p:nvSpPr>
          <p:spPr bwMode="auto">
            <a:xfrm>
              <a:off x="2891460" y="2757943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rgbClr val="99CC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5" name="Line 32"/>
            <p:cNvSpPr>
              <a:spLocks noChangeShapeType="1"/>
            </p:cNvSpPr>
            <p:nvPr/>
          </p:nvSpPr>
          <p:spPr bwMode="auto">
            <a:xfrm>
              <a:off x="3929315" y="2854001"/>
              <a:ext cx="1574901" cy="53795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6" name="Rectangle 10"/>
            <p:cNvSpPr>
              <a:spLocks noChangeArrowheads="1"/>
            </p:cNvSpPr>
            <p:nvPr/>
          </p:nvSpPr>
          <p:spPr bwMode="auto">
            <a:xfrm>
              <a:off x="3288744" y="2350451"/>
              <a:ext cx="640571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mr-IN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…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7" name="Freeform 11"/>
            <p:cNvSpPr>
              <a:spLocks/>
            </p:cNvSpPr>
            <p:nvPr/>
          </p:nvSpPr>
          <p:spPr bwMode="auto">
            <a:xfrm>
              <a:off x="8212115" y="2330308"/>
              <a:ext cx="1055688" cy="138112"/>
            </a:xfrm>
            <a:custGeom>
              <a:avLst/>
              <a:gdLst/>
              <a:ahLst/>
              <a:cxnLst>
                <a:cxn ang="0">
                  <a:pos x="0" y="86"/>
                </a:cxn>
                <a:cxn ang="0">
                  <a:pos x="0" y="0"/>
                </a:cxn>
                <a:cxn ang="0">
                  <a:pos x="664" y="0"/>
                </a:cxn>
                <a:cxn ang="0">
                  <a:pos x="664" y="86"/>
                </a:cxn>
                <a:cxn ang="0">
                  <a:pos x="0" y="86"/>
                </a:cxn>
              </a:cxnLst>
              <a:rect l="0" t="0" r="r" b="b"/>
              <a:pathLst>
                <a:path w="665" h="87">
                  <a:moveTo>
                    <a:pt x="0" y="86"/>
                  </a:moveTo>
                  <a:lnTo>
                    <a:pt x="0" y="0"/>
                  </a:lnTo>
                  <a:lnTo>
                    <a:pt x="664" y="0"/>
                  </a:lnTo>
                  <a:lnTo>
                    <a:pt x="664" y="86"/>
                  </a:lnTo>
                  <a:lnTo>
                    <a:pt x="0" y="86"/>
                  </a:lnTo>
                </a:path>
              </a:pathLst>
            </a:custGeom>
            <a:solidFill>
              <a:srgbClr val="99CC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8" name="Freeform 11"/>
            <p:cNvSpPr>
              <a:spLocks/>
            </p:cNvSpPr>
            <p:nvPr/>
          </p:nvSpPr>
          <p:spPr bwMode="auto">
            <a:xfrm>
              <a:off x="8212115" y="2594625"/>
              <a:ext cx="1055688" cy="138112"/>
            </a:xfrm>
            <a:custGeom>
              <a:avLst/>
              <a:gdLst/>
              <a:ahLst/>
              <a:cxnLst>
                <a:cxn ang="0">
                  <a:pos x="0" y="86"/>
                </a:cxn>
                <a:cxn ang="0">
                  <a:pos x="0" y="0"/>
                </a:cxn>
                <a:cxn ang="0">
                  <a:pos x="664" y="0"/>
                </a:cxn>
                <a:cxn ang="0">
                  <a:pos x="664" y="86"/>
                </a:cxn>
                <a:cxn ang="0">
                  <a:pos x="0" y="86"/>
                </a:cxn>
              </a:cxnLst>
              <a:rect l="0" t="0" r="r" b="b"/>
              <a:pathLst>
                <a:path w="665" h="87">
                  <a:moveTo>
                    <a:pt x="0" y="86"/>
                  </a:moveTo>
                  <a:lnTo>
                    <a:pt x="0" y="0"/>
                  </a:lnTo>
                  <a:lnTo>
                    <a:pt x="664" y="0"/>
                  </a:lnTo>
                  <a:lnTo>
                    <a:pt x="664" y="86"/>
                  </a:lnTo>
                  <a:lnTo>
                    <a:pt x="0" y="86"/>
                  </a:lnTo>
                </a:path>
              </a:pathLst>
            </a:custGeom>
            <a:solidFill>
              <a:srgbClr val="99CC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9" name="Rectangle 10"/>
            <p:cNvSpPr>
              <a:spLocks noChangeArrowheads="1"/>
            </p:cNvSpPr>
            <p:nvPr/>
          </p:nvSpPr>
          <p:spPr bwMode="auto">
            <a:xfrm>
              <a:off x="8582668" y="2261252"/>
              <a:ext cx="640571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mr-IN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…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1" name="Line 36"/>
            <p:cNvSpPr>
              <a:spLocks noChangeShapeType="1"/>
            </p:cNvSpPr>
            <p:nvPr/>
          </p:nvSpPr>
          <p:spPr bwMode="auto">
            <a:xfrm>
              <a:off x="6635256" y="2472745"/>
              <a:ext cx="1532296" cy="8143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3" name="Line 36"/>
            <p:cNvSpPr>
              <a:spLocks noChangeShapeType="1"/>
            </p:cNvSpPr>
            <p:nvPr/>
          </p:nvSpPr>
          <p:spPr bwMode="auto">
            <a:xfrm flipV="1">
              <a:off x="6635255" y="2543407"/>
              <a:ext cx="1532295" cy="83644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689196" y="3920676"/>
            <a:ext cx="6762421" cy="2286000"/>
            <a:chOff x="2689196" y="3920676"/>
            <a:chExt cx="6762421" cy="2286000"/>
          </a:xfrm>
        </p:grpSpPr>
        <p:sp>
          <p:nvSpPr>
            <p:cNvPr id="99" name="Freeform 11"/>
            <p:cNvSpPr>
              <a:spLocks/>
            </p:cNvSpPr>
            <p:nvPr/>
          </p:nvSpPr>
          <p:spPr bwMode="auto">
            <a:xfrm>
              <a:off x="8195093" y="4543271"/>
              <a:ext cx="1112719" cy="718841"/>
            </a:xfrm>
            <a:custGeom>
              <a:avLst/>
              <a:gdLst/>
              <a:ahLst/>
              <a:cxnLst>
                <a:cxn ang="0">
                  <a:pos x="0" y="86"/>
                </a:cxn>
                <a:cxn ang="0">
                  <a:pos x="0" y="0"/>
                </a:cxn>
                <a:cxn ang="0">
                  <a:pos x="664" y="0"/>
                </a:cxn>
                <a:cxn ang="0">
                  <a:pos x="664" y="86"/>
                </a:cxn>
                <a:cxn ang="0">
                  <a:pos x="0" y="86"/>
                </a:cxn>
              </a:cxnLst>
              <a:rect l="0" t="0" r="r" b="b"/>
              <a:pathLst>
                <a:path w="665" h="87">
                  <a:moveTo>
                    <a:pt x="0" y="86"/>
                  </a:moveTo>
                  <a:lnTo>
                    <a:pt x="0" y="0"/>
                  </a:lnTo>
                  <a:lnTo>
                    <a:pt x="664" y="0"/>
                  </a:lnTo>
                  <a:lnTo>
                    <a:pt x="664" y="86"/>
                  </a:lnTo>
                  <a:lnTo>
                    <a:pt x="0" y="86"/>
                  </a:lnTo>
                </a:path>
              </a:pathLst>
            </a:custGeom>
            <a:solidFill>
              <a:srgbClr val="FFFFDA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2689196" y="4007460"/>
              <a:ext cx="1440612" cy="1589616"/>
              <a:chOff x="793630" y="2170451"/>
              <a:chExt cx="1440612" cy="1589616"/>
            </a:xfrm>
          </p:grpSpPr>
          <p:sp>
            <p:nvSpPr>
              <p:cNvPr id="46" name="Can 45"/>
              <p:cNvSpPr/>
              <p:nvPr/>
            </p:nvSpPr>
            <p:spPr>
              <a:xfrm>
                <a:off x="793630" y="2170451"/>
                <a:ext cx="1440612" cy="1589616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93630" y="2170451"/>
                <a:ext cx="1440612" cy="36571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6487065" y="4655691"/>
              <a:ext cx="1134871" cy="481008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0" y="0"/>
                </a:cxn>
                <a:cxn ang="0">
                  <a:pos x="630" y="0"/>
                </a:cxn>
                <a:cxn ang="0">
                  <a:pos x="630" y="226"/>
                </a:cxn>
                <a:cxn ang="0">
                  <a:pos x="0" y="226"/>
                </a:cxn>
              </a:cxnLst>
              <a:rect l="0" t="0" r="r" b="b"/>
              <a:pathLst>
                <a:path w="631" h="227">
                  <a:moveTo>
                    <a:pt x="0" y="226"/>
                  </a:moveTo>
                  <a:lnTo>
                    <a:pt x="0" y="0"/>
                  </a:lnTo>
                  <a:lnTo>
                    <a:pt x="630" y="0"/>
                  </a:lnTo>
                  <a:lnTo>
                    <a:pt x="630" y="226"/>
                  </a:lnTo>
                  <a:lnTo>
                    <a:pt x="0" y="226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>
                  <a:latin typeface="Linux Libertine" charset="0"/>
                  <a:ea typeface="Linux Libertine" charset="0"/>
                  <a:cs typeface="Linux Libertine" charset="0"/>
                </a:rPr>
                <a:t>OUTPUT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4354813" y="3920676"/>
              <a:ext cx="3433763" cy="2286000"/>
            </a:xfrm>
            <a:custGeom>
              <a:avLst/>
              <a:gdLst/>
              <a:ahLst/>
              <a:cxnLst>
                <a:cxn ang="0">
                  <a:pos x="0" y="1294"/>
                </a:cxn>
                <a:cxn ang="0">
                  <a:pos x="0" y="0"/>
                </a:cxn>
                <a:cxn ang="0">
                  <a:pos x="2162" y="0"/>
                </a:cxn>
                <a:cxn ang="0">
                  <a:pos x="2162" y="1294"/>
                </a:cxn>
                <a:cxn ang="0">
                  <a:pos x="0" y="1294"/>
                </a:cxn>
              </a:cxnLst>
              <a:rect l="0" t="0" r="r" b="b"/>
              <a:pathLst>
                <a:path w="2163" h="1295">
                  <a:moveTo>
                    <a:pt x="0" y="1294"/>
                  </a:moveTo>
                  <a:lnTo>
                    <a:pt x="0" y="0"/>
                  </a:lnTo>
                  <a:lnTo>
                    <a:pt x="2162" y="0"/>
                  </a:lnTo>
                  <a:lnTo>
                    <a:pt x="2162" y="1294"/>
                  </a:lnTo>
                  <a:lnTo>
                    <a:pt x="0" y="12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Rectangle 21"/>
            <p:cNvSpPr>
              <a:spLocks noChangeArrowheads="1"/>
            </p:cNvSpPr>
            <p:nvPr/>
          </p:nvSpPr>
          <p:spPr bwMode="auto">
            <a:xfrm>
              <a:off x="3075275" y="5674864"/>
              <a:ext cx="66845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latin typeface="Linux Libertine" charset="0"/>
                  <a:ea typeface="Linux Libertine" charset="0"/>
                  <a:cs typeface="Linux Libertine" charset="0"/>
                </a:rPr>
                <a:t>Disk</a:t>
              </a:r>
            </a:p>
          </p:txBody>
        </p:sp>
        <p:sp>
          <p:nvSpPr>
            <p:cNvPr id="60" name="Line 34"/>
            <p:cNvSpPr>
              <a:spLocks noChangeShapeType="1"/>
            </p:cNvSpPr>
            <p:nvPr/>
          </p:nvSpPr>
          <p:spPr bwMode="auto">
            <a:xfrm>
              <a:off x="6219645" y="4274409"/>
              <a:ext cx="267420" cy="58924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>
              <a:off x="6219645" y="4921569"/>
              <a:ext cx="267420" cy="3574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 flipV="1">
              <a:off x="7621935" y="4898799"/>
              <a:ext cx="573158" cy="1289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8011005" y="4007460"/>
              <a:ext cx="1440612" cy="1589616"/>
              <a:chOff x="793630" y="2170451"/>
              <a:chExt cx="1440612" cy="1589616"/>
            </a:xfrm>
          </p:grpSpPr>
          <p:sp>
            <p:nvSpPr>
              <p:cNvPr id="64" name="Can 63"/>
              <p:cNvSpPr/>
              <p:nvPr/>
            </p:nvSpPr>
            <p:spPr>
              <a:xfrm>
                <a:off x="793630" y="2170451"/>
                <a:ext cx="1440612" cy="1589616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793630" y="2170451"/>
                <a:ext cx="1440612" cy="36571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8397084" y="5674864"/>
              <a:ext cx="66845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latin typeface="Linux Libertine" charset="0"/>
                  <a:ea typeface="Linux Libertine" charset="0"/>
                  <a:cs typeface="Linux Libertine" charset="0"/>
                </a:rPr>
                <a:t>Disk</a:t>
              </a:r>
            </a:p>
          </p:txBody>
        </p:sp>
        <p:sp>
          <p:nvSpPr>
            <p:cNvPr id="68" name="Rectangle 10"/>
            <p:cNvSpPr>
              <a:spLocks noChangeArrowheads="1"/>
            </p:cNvSpPr>
            <p:nvPr/>
          </p:nvSpPr>
          <p:spPr bwMode="auto">
            <a:xfrm>
              <a:off x="6462173" y="4054861"/>
              <a:ext cx="962755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800" i="1" dirty="0" smtClean="0">
                  <a:latin typeface="Calibri" pitchFamily="34" charset="0"/>
                  <a:ea typeface="Linux Libertine" charset="0"/>
                  <a:cs typeface="Linux Libertine" charset="0"/>
                </a:rPr>
                <a:t>Merge</a:t>
              </a:r>
              <a:endParaRPr lang="en-US" sz="1800" i="1" dirty="0"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0" name="Freeform 13"/>
            <p:cNvSpPr>
              <a:spLocks/>
            </p:cNvSpPr>
            <p:nvPr/>
          </p:nvSpPr>
          <p:spPr bwMode="auto">
            <a:xfrm>
              <a:off x="4907592" y="4021718"/>
              <a:ext cx="1312053" cy="541988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smtClean="0">
                  <a:latin typeface="Linux Libertine" charset="0"/>
                  <a:ea typeface="Linux Libertine" charset="0"/>
                  <a:cs typeface="Linux Libertine" charset="0"/>
                </a:rPr>
                <a:t>INPUT 1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>
              <a:off x="4907592" y="4632273"/>
              <a:ext cx="1312053" cy="541988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 smtClean="0">
                  <a:latin typeface="Linux Libertine" charset="0"/>
                  <a:ea typeface="Linux Libertine" charset="0"/>
                  <a:cs typeface="Linux Libertine" charset="0"/>
                </a:rPr>
                <a:t>INPUT 2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2" name="Freeform 13"/>
            <p:cNvSpPr>
              <a:spLocks/>
            </p:cNvSpPr>
            <p:nvPr/>
          </p:nvSpPr>
          <p:spPr bwMode="auto">
            <a:xfrm>
              <a:off x="4907592" y="5532125"/>
              <a:ext cx="1312053" cy="541988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smtClean="0">
                  <a:latin typeface="Linux Libertine" charset="0"/>
                  <a:ea typeface="Linux Libertine" charset="0"/>
                  <a:cs typeface="Linux Libertine" charset="0"/>
                </a:rPr>
                <a:t>INPUT B-1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3" name="Freeform 7"/>
            <p:cNvSpPr>
              <a:spLocks/>
            </p:cNvSpPr>
            <p:nvPr/>
          </p:nvSpPr>
          <p:spPr bwMode="auto">
            <a:xfrm>
              <a:off x="2889502" y="4747987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4" name="Line 32"/>
            <p:cNvSpPr>
              <a:spLocks noChangeShapeType="1"/>
            </p:cNvSpPr>
            <p:nvPr/>
          </p:nvSpPr>
          <p:spPr bwMode="auto">
            <a:xfrm>
              <a:off x="3929315" y="4810722"/>
              <a:ext cx="978277" cy="8807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5" name="Line 32"/>
            <p:cNvSpPr>
              <a:spLocks noChangeShapeType="1"/>
            </p:cNvSpPr>
            <p:nvPr/>
          </p:nvSpPr>
          <p:spPr bwMode="auto">
            <a:xfrm flipV="1">
              <a:off x="3929315" y="4293927"/>
              <a:ext cx="978277" cy="2993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6" name="Freeform 7"/>
            <p:cNvSpPr>
              <a:spLocks/>
            </p:cNvSpPr>
            <p:nvPr/>
          </p:nvSpPr>
          <p:spPr bwMode="auto">
            <a:xfrm>
              <a:off x="2889502" y="4514684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7" name="Freeform 7"/>
            <p:cNvSpPr>
              <a:spLocks/>
            </p:cNvSpPr>
            <p:nvPr/>
          </p:nvSpPr>
          <p:spPr bwMode="auto">
            <a:xfrm>
              <a:off x="2889502" y="5247576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8" name="Line 32"/>
            <p:cNvSpPr>
              <a:spLocks noChangeShapeType="1"/>
            </p:cNvSpPr>
            <p:nvPr/>
          </p:nvSpPr>
          <p:spPr bwMode="auto">
            <a:xfrm>
              <a:off x="3927357" y="5343634"/>
              <a:ext cx="980235" cy="47419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9" name="Rectangle 10"/>
            <p:cNvSpPr>
              <a:spLocks noChangeArrowheads="1"/>
            </p:cNvSpPr>
            <p:nvPr/>
          </p:nvSpPr>
          <p:spPr bwMode="auto">
            <a:xfrm>
              <a:off x="3286786" y="4840084"/>
              <a:ext cx="640571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mr-IN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…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4" name="Line 35"/>
            <p:cNvSpPr>
              <a:spLocks noChangeShapeType="1"/>
            </p:cNvSpPr>
            <p:nvPr/>
          </p:nvSpPr>
          <p:spPr bwMode="auto">
            <a:xfrm flipV="1">
              <a:off x="6219645" y="5052141"/>
              <a:ext cx="267420" cy="7656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Freeform 7"/>
            <p:cNvSpPr>
              <a:spLocks/>
            </p:cNvSpPr>
            <p:nvPr/>
          </p:nvSpPr>
          <p:spPr bwMode="auto">
            <a:xfrm>
              <a:off x="8237838" y="4735986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Freeform 7"/>
            <p:cNvSpPr>
              <a:spLocks/>
            </p:cNvSpPr>
            <p:nvPr/>
          </p:nvSpPr>
          <p:spPr bwMode="auto">
            <a:xfrm>
              <a:off x="8237838" y="4589344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Freeform 7"/>
            <p:cNvSpPr>
              <a:spLocks/>
            </p:cNvSpPr>
            <p:nvPr/>
          </p:nvSpPr>
          <p:spPr bwMode="auto">
            <a:xfrm>
              <a:off x="8237838" y="5053987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Rectangle 10"/>
            <p:cNvSpPr>
              <a:spLocks noChangeArrowheads="1"/>
            </p:cNvSpPr>
            <p:nvPr/>
          </p:nvSpPr>
          <p:spPr bwMode="auto">
            <a:xfrm>
              <a:off x="8627232" y="4709847"/>
              <a:ext cx="640571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mr-IN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…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4493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 smtClean="0"/>
                  <a:t>Number of passes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4000" i="1"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mr-IN" sz="4000" i="1">
                                <a:latin typeface="Cambria Math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mr-IN" sz="4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sz="400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charset="0"/>
                                  </a:rPr>
                                  <m:t>𝐵</m:t>
                                </m:r>
                                <m:r>
                                  <a:rPr lang="en-US" sz="4000" i="1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mr-IN" sz="4000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mr-IN" sz="4000" i="1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i="1">
                                        <a:latin typeface="Cambria Math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sz="4000" i="1">
                                        <a:latin typeface="Cambria Math" charset="0"/>
                                      </a:rPr>
                                      <m:t>𝐵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4000" b="0" i="1" smtClean="0">
                        <a:latin typeface="Cambria Math" charset="0"/>
                      </a:rPr>
                      <m:t>+1</m:t>
                    </m:r>
                  </m:oMath>
                </a14:m>
                <a:endParaRPr lang="en-US" sz="4000" dirty="0" smtClean="0"/>
              </a:p>
              <a:p>
                <a:pPr lvl="1"/>
                <a:r>
                  <a:rPr lang="en-US" sz="3600" dirty="0" smtClean="0"/>
                  <a:t>1 pass to create initial sorted runs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600" i="1" smtClean="0"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mr-IN" sz="360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mr-IN" sz="36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sz="3600" i="0" smtClean="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𝐵</m:t>
                                </m:r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−1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mr-IN" sz="360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mr-IN" sz="36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1" smtClean="0">
                                        <a:latin typeface="Cambria Math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sz="3600" b="0" i="1" smtClean="0">
                                        <a:latin typeface="Cambria Math" charset="0"/>
                                      </a:rPr>
                                      <m:t>𝐵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3600" dirty="0" smtClean="0"/>
                  <a:t> to merge runs repeatedly</a:t>
                </a:r>
              </a:p>
              <a:p>
                <a:r>
                  <a:rPr lang="en-US" sz="4000" dirty="0" smtClean="0"/>
                  <a:t>Number of I/</a:t>
                </a:r>
                <a:r>
                  <a:rPr lang="en-US" sz="4000" dirty="0" err="1" smtClean="0"/>
                  <a:t>Os</a:t>
                </a:r>
                <a:r>
                  <a:rPr lang="en-US" sz="4000" dirty="0" smtClean="0"/>
                  <a:t> per pass = 2</a:t>
                </a:r>
                <a:r>
                  <a:rPr lang="en-US" sz="4000" i="1" dirty="0" smtClean="0"/>
                  <a:t>N</a:t>
                </a:r>
                <a:endParaRPr lang="en-US" sz="4000" dirty="0" smtClean="0"/>
              </a:p>
              <a:p>
                <a:r>
                  <a:rPr lang="en-US" sz="4000" dirty="0" smtClean="0"/>
                  <a:t>Hence, total cost =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charset="0"/>
                      </a:rPr>
                      <m:t>2</m:t>
                    </m:r>
                    <m:r>
                      <a:rPr lang="en-US" sz="4000" i="1"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mr-IN" sz="4000" i="1" smtClean="0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4000" i="1">
                                <a:latin typeface="Cambria Math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mr-IN" sz="4000" i="1">
                                    <a:latin typeface="Cambria Math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mr-IN" sz="4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mr-IN" sz="4000">
                                        <a:latin typeface="Cambria Math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charset="0"/>
                                      </a:rPr>
                                      <m:t>𝐵</m:t>
                                    </m:r>
                                    <m:r>
                                      <a:rPr lang="en-US" sz="4000" i="1">
                                        <a:latin typeface="Cambria Math" charset="0"/>
                                      </a:rPr>
                                      <m:t>−1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begChr m:val="⌈"/>
                                    <m:endChr m:val="⌉"/>
                                    <m:ctrlPr>
                                      <a:rPr lang="mr-IN" sz="4000" i="1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mr-IN" sz="4000" i="1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4000" i="1"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num>
                                      <m:den>
                                        <m:r>
                                          <a:rPr lang="en-US" sz="4000" i="1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sz="4000" i="1">
                            <a:latin typeface="Cambria Math" charset="0"/>
                          </a:rPr>
                          <m:t>+1</m:t>
                        </m:r>
                      </m:e>
                    </m:d>
                  </m:oMath>
                </a14:m>
                <a:endParaRPr lang="en-US" sz="4000" dirty="0" smtClean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724" t="-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External Merge-sort (Cont.)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839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4000" dirty="0">
                <a:latin typeface="Calibri" pitchFamily="34" charset="0"/>
              </a:rPr>
              <a:t>Sorting a relation R </a:t>
            </a:r>
            <a:r>
              <a:rPr lang="en-US" sz="4000" dirty="0" smtClean="0">
                <a:latin typeface="Calibri" pitchFamily="34" charset="0"/>
              </a:rPr>
              <a:t>with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600" dirty="0" smtClean="0">
                <a:latin typeface="Calibri" pitchFamily="34" charset="0"/>
              </a:rPr>
              <a:t>1,000,000 </a:t>
            </a:r>
            <a:r>
              <a:rPr lang="en-US" sz="3600" dirty="0">
                <a:latin typeface="Calibri" pitchFamily="34" charset="0"/>
              </a:rPr>
              <a:t>records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600" dirty="0" smtClean="0">
                <a:latin typeface="Calibri" pitchFamily="34" charset="0"/>
              </a:rPr>
              <a:t>Each </a:t>
            </a:r>
            <a:r>
              <a:rPr lang="en-US" sz="3600" dirty="0">
                <a:latin typeface="Calibri" pitchFamily="34" charset="0"/>
              </a:rPr>
              <a:t>record has 32 bytes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600" dirty="0" smtClean="0">
                <a:latin typeface="Calibri" pitchFamily="34" charset="0"/>
              </a:rPr>
              <a:t>Each </a:t>
            </a:r>
            <a:r>
              <a:rPr lang="en-US" sz="3600" dirty="0">
                <a:latin typeface="Calibri" pitchFamily="34" charset="0"/>
              </a:rPr>
              <a:t>page has </a:t>
            </a:r>
            <a:r>
              <a:rPr lang="en-US" sz="3600" dirty="0" smtClean="0">
                <a:latin typeface="Calibri" pitchFamily="34" charset="0"/>
              </a:rPr>
              <a:t>8KB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600" dirty="0" smtClean="0">
                <a:latin typeface="Calibri" pitchFamily="34" charset="0"/>
              </a:rPr>
              <a:t>100 pages available in main memory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4000" dirty="0" smtClean="0">
                <a:latin typeface="Calibri" pitchFamily="34" charset="0"/>
              </a:rPr>
              <a:t>What is the cost of merge-sort on R?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Example: Revisited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6572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Number of Passes</a:t>
            </a:r>
            <a:endParaRPr lang="en-US" sz="4800" dirty="0">
              <a:latin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74987846"/>
              </p:ext>
            </p:extLst>
          </p:nvPr>
        </p:nvGraphicFramePr>
        <p:xfrm>
          <a:off x="2239993" y="1702667"/>
          <a:ext cx="7712014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2047"/>
                <a:gridCol w="1545336"/>
                <a:gridCol w="1531412"/>
                <a:gridCol w="1983219"/>
              </a:tblGrid>
              <a:tr h="435829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</a:t>
                      </a:r>
                      <a:endParaRPr lang="en-US" sz="3600" b="1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B=3</a:t>
                      </a:r>
                      <a:endParaRPr lang="en-US" sz="3600" b="1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B=17</a:t>
                      </a:r>
                      <a:endParaRPr lang="en-US" sz="3600" b="1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B=257</a:t>
                      </a:r>
                      <a:endParaRPr lang="en-US" sz="3600" b="1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7718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100</a:t>
                      </a:r>
                      <a:endParaRPr lang="en-US" sz="3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3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3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3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7718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10,000</a:t>
                      </a:r>
                      <a:endParaRPr lang="en-US" sz="3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sz="3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3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3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7718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1,000,000</a:t>
                      </a:r>
                      <a:endParaRPr lang="en-US" sz="3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3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3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3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7718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10,000,000</a:t>
                      </a:r>
                      <a:endParaRPr lang="en-US" sz="3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3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3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3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7718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100,000,000</a:t>
                      </a:r>
                      <a:endParaRPr lang="en-US" sz="3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26</a:t>
                      </a:r>
                      <a:endParaRPr lang="en-US" sz="3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3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3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562825">
                <a:tc>
                  <a:txBody>
                    <a:bodyPr/>
                    <a:lstStyle/>
                    <a:p>
                      <a:pPr algn="r"/>
                      <a:r>
                        <a:rPr lang="en-US" sz="3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1,000,000,000</a:t>
                      </a:r>
                      <a:endParaRPr lang="en-US" sz="3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3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3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3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1251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>
                <a:latin typeface="Calibri" pitchFamily="34" charset="0"/>
              </a:rPr>
              <a:t>Replacement sort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An </a:t>
            </a:r>
            <a:r>
              <a:rPr lang="en-US" sz="3600" dirty="0">
                <a:latin typeface="Calibri" pitchFamily="34" charset="0"/>
              </a:rPr>
              <a:t>alternative for sorting in pass 0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Creates </a:t>
            </a:r>
            <a:r>
              <a:rPr lang="en-US" sz="3600" dirty="0">
                <a:latin typeface="Calibri" pitchFamily="34" charset="0"/>
              </a:rPr>
              <a:t>runs of </a:t>
            </a:r>
            <a:r>
              <a:rPr lang="en-US" sz="3600" i="1" dirty="0">
                <a:latin typeface="Calibri" pitchFamily="34" charset="0"/>
              </a:rPr>
              <a:t>average </a:t>
            </a:r>
            <a:r>
              <a:rPr lang="en-US" sz="3600" dirty="0">
                <a:latin typeface="Calibri" pitchFamily="34" charset="0"/>
              </a:rPr>
              <a:t>size </a:t>
            </a:r>
            <a:r>
              <a:rPr lang="en-US" sz="3600" dirty="0" smtClean="0">
                <a:latin typeface="Calibri" pitchFamily="34" charset="0"/>
              </a:rPr>
              <a:t>2</a:t>
            </a:r>
            <a:r>
              <a:rPr lang="en-US" sz="3600" i="1" dirty="0" smtClean="0">
                <a:latin typeface="Calibri" pitchFamily="34" charset="0"/>
              </a:rPr>
              <a:t>B</a:t>
            </a:r>
          </a:p>
          <a:p>
            <a:r>
              <a:rPr lang="en-US" sz="4000" dirty="0" smtClean="0">
                <a:latin typeface="Calibri" pitchFamily="34" charset="0"/>
              </a:rPr>
              <a:t>Blocked I/O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Read/write pages in sequential blocks</a:t>
            </a:r>
          </a:p>
          <a:p>
            <a:pPr lvl="2"/>
            <a:r>
              <a:rPr lang="en-US" sz="3200" dirty="0" smtClean="0">
                <a:latin typeface="Calibri" pitchFamily="34" charset="0"/>
              </a:rPr>
              <a:t>Reduces I/O cost per page</a:t>
            </a:r>
          </a:p>
          <a:p>
            <a:r>
              <a:rPr lang="en-US" sz="4000" dirty="0" smtClean="0">
                <a:latin typeface="Calibri" pitchFamily="34" charset="0"/>
              </a:rPr>
              <a:t>Double-buffering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Keep a second set of buffers so that I/O and CPU can overlap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Improvements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050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4000" dirty="0" smtClean="0">
                <a:latin typeface="Calibri" pitchFamily="34" charset="0"/>
              </a:rPr>
              <a:t>Example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600" dirty="0" smtClean="0">
                <a:latin typeface="Calibri" pitchFamily="34" charset="0"/>
              </a:rPr>
              <a:t>B=4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1 page for input, 1 page for output, 2 pages for data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Using Replacement Sort</a:t>
            </a:r>
            <a:endParaRPr lang="en-US" sz="4800" dirty="0">
              <a:latin typeface="Calibri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6108004"/>
              </p:ext>
            </p:extLst>
          </p:nvPr>
        </p:nvGraphicFramePr>
        <p:xfrm>
          <a:off x="5827425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215838"/>
              </p:ext>
            </p:extLst>
          </p:nvPr>
        </p:nvGraphicFramePr>
        <p:xfrm>
          <a:off x="5827425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70360501"/>
              </p:ext>
            </p:extLst>
          </p:nvPr>
        </p:nvGraphicFramePr>
        <p:xfrm>
          <a:off x="5827425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64014342"/>
              </p:ext>
            </p:extLst>
          </p:nvPr>
        </p:nvGraphicFramePr>
        <p:xfrm>
          <a:off x="5827425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18347158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8078678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95395945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409071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257291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Calibri" pitchFamily="34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Calibri" pitchFamily="34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Calibri" pitchFamily="34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21589640"/>
              </p:ext>
            </p:extLst>
          </p:nvPr>
        </p:nvGraphicFramePr>
        <p:xfrm>
          <a:off x="5827425" y="146946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2480343"/>
              </p:ext>
            </p:extLst>
          </p:nvPr>
        </p:nvGraphicFramePr>
        <p:xfrm>
          <a:off x="5827425" y="213900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1071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4000" dirty="0" smtClean="0">
                <a:latin typeface="Calibri" pitchFamily="34" charset="0"/>
              </a:rPr>
              <a:t>Example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600" dirty="0" smtClean="0">
                <a:latin typeface="Calibri" pitchFamily="34" charset="0"/>
              </a:rPr>
              <a:t>B=4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1 page for input, 1 page for output, 2 pages for data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Using Replacement Sort (Cont.)</a:t>
            </a:r>
            <a:endParaRPr lang="en-US" sz="4800" dirty="0">
              <a:latin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215838"/>
              </p:ext>
            </p:extLst>
          </p:nvPr>
        </p:nvGraphicFramePr>
        <p:xfrm>
          <a:off x="5827425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70360501"/>
              </p:ext>
            </p:extLst>
          </p:nvPr>
        </p:nvGraphicFramePr>
        <p:xfrm>
          <a:off x="5827425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00152679"/>
              </p:ext>
            </p:extLst>
          </p:nvPr>
        </p:nvGraphicFramePr>
        <p:xfrm>
          <a:off x="5827425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18347158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8078678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95395945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409071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257291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Calibri" pitchFamily="34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Calibri" pitchFamily="34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Calibri" pitchFamily="34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1763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4000" dirty="0" smtClean="0">
                <a:latin typeface="Calibri" pitchFamily="34" charset="0"/>
              </a:rPr>
              <a:t>Example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600" dirty="0" smtClean="0">
                <a:latin typeface="Calibri" pitchFamily="34" charset="0"/>
              </a:rPr>
              <a:t>B=4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1 page for input, 1 page for output, 2 pages for data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Using Replacement Sort (Cont.)</a:t>
            </a:r>
            <a:endParaRPr lang="en-US" sz="4800" dirty="0">
              <a:latin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215838"/>
              </p:ext>
            </p:extLst>
          </p:nvPr>
        </p:nvGraphicFramePr>
        <p:xfrm>
          <a:off x="5827425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70360501"/>
              </p:ext>
            </p:extLst>
          </p:nvPr>
        </p:nvGraphicFramePr>
        <p:xfrm>
          <a:off x="5827425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06384411"/>
              </p:ext>
            </p:extLst>
          </p:nvPr>
        </p:nvGraphicFramePr>
        <p:xfrm>
          <a:off x="5827425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18347158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24441484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95395945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64137668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257291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Calibri" pitchFamily="34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Calibri" pitchFamily="34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Calibri" pitchFamily="34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5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331" y="651641"/>
            <a:ext cx="10860734" cy="2844992"/>
          </a:xfrm>
        </p:spPr>
        <p:txBody>
          <a:bodyPr>
            <a:normAutofit/>
          </a:bodyPr>
          <a:lstStyle/>
          <a:p>
            <a:r>
              <a:rPr lang="en-US" sz="8000" dirty="0" smtClean="0">
                <a:latin typeface="Calibri" pitchFamily="34" charset="0"/>
              </a:rPr>
              <a:t>External Sorting</a:t>
            </a:r>
            <a:endParaRPr lang="en-US" sz="8000" dirty="0">
              <a:latin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45348" y="4723625"/>
            <a:ext cx="7886700" cy="77172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Old Big Data algorithms!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76894" y="4357637"/>
            <a:ext cx="10842171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4000" dirty="0" smtClean="0">
                <a:latin typeface="Calibri" pitchFamily="34" charset="0"/>
              </a:rPr>
              <a:t>Example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600" dirty="0" smtClean="0">
                <a:latin typeface="Calibri" pitchFamily="34" charset="0"/>
              </a:rPr>
              <a:t>B=4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1 page for input, 1 page for output, 2 pages for data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Using Replacement Sort (Cont.)</a:t>
            </a:r>
            <a:endParaRPr lang="en-US" sz="4800" dirty="0">
              <a:latin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215838"/>
              </p:ext>
            </p:extLst>
          </p:nvPr>
        </p:nvGraphicFramePr>
        <p:xfrm>
          <a:off x="5827425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70360501"/>
              </p:ext>
            </p:extLst>
          </p:nvPr>
        </p:nvGraphicFramePr>
        <p:xfrm>
          <a:off x="5827425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62743107"/>
              </p:ext>
            </p:extLst>
          </p:nvPr>
        </p:nvGraphicFramePr>
        <p:xfrm>
          <a:off x="5827425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8811654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17639040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08399501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72327523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257291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Calibri" pitchFamily="34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Calibri" pitchFamily="34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Calibri" pitchFamily="34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3192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4000" dirty="0" smtClean="0">
                <a:latin typeface="Calibri" pitchFamily="34" charset="0"/>
              </a:rPr>
              <a:t>Example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600" dirty="0" smtClean="0">
                <a:latin typeface="Calibri" pitchFamily="34" charset="0"/>
              </a:rPr>
              <a:t>B=4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1 page for input, 1 page for output, 2 pages for data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Using Replacement Sort (Cont.)</a:t>
            </a:r>
            <a:endParaRPr lang="en-US" sz="4800" dirty="0">
              <a:latin typeface="Calibri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70360501"/>
              </p:ext>
            </p:extLst>
          </p:nvPr>
        </p:nvGraphicFramePr>
        <p:xfrm>
          <a:off x="5827425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0886499"/>
              </p:ext>
            </p:extLst>
          </p:nvPr>
        </p:nvGraphicFramePr>
        <p:xfrm>
          <a:off x="5827425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8811654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26500960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08399501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98879852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257291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Calibri" pitchFamily="34" charset="0"/>
                <a:ea typeface="Linux Libertine" charset="0"/>
                <a:cs typeface="Khmer UI" pitchFamily="34" charset="0"/>
              </a:rPr>
              <a:t>Data Buffers</a:t>
            </a:r>
            <a:endParaRPr lang="en-US" sz="1800" i="1" dirty="0">
              <a:latin typeface="Calibri" pitchFamily="34" charset="0"/>
              <a:ea typeface="Linux Libertine" charset="0"/>
              <a:cs typeface="Khmer UI" pitchFamily="34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Calibri" pitchFamily="34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Calibri" pitchFamily="34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2244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4000" dirty="0" smtClean="0">
                <a:latin typeface="Calibri" pitchFamily="34" charset="0"/>
              </a:rPr>
              <a:t>Example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600" dirty="0" smtClean="0">
                <a:latin typeface="Calibri" pitchFamily="34" charset="0"/>
              </a:rPr>
              <a:t>B=4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1 page for input, 1 page for output, 2 pages for data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Using Replacement Sort (Cont.)</a:t>
            </a:r>
            <a:endParaRPr lang="en-US" sz="4800" dirty="0">
              <a:latin typeface="Calibri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70360501"/>
              </p:ext>
            </p:extLst>
          </p:nvPr>
        </p:nvGraphicFramePr>
        <p:xfrm>
          <a:off x="5827425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73095553"/>
              </p:ext>
            </p:extLst>
          </p:nvPr>
        </p:nvGraphicFramePr>
        <p:xfrm>
          <a:off x="5827425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35785779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22658002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08399501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98879852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257291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Calibri" pitchFamily="34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Calibri" pitchFamily="34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Calibri" pitchFamily="34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10240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4000" dirty="0" smtClean="0">
                <a:latin typeface="Calibri" pitchFamily="34" charset="0"/>
              </a:rPr>
              <a:t>Example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600" dirty="0" smtClean="0">
                <a:latin typeface="Calibri" pitchFamily="34" charset="0"/>
              </a:rPr>
              <a:t>B=4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1 page for input, 1 page for output, 2 pages for data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Using Replacement Sort (Cont.)</a:t>
            </a:r>
            <a:endParaRPr lang="en-US" sz="4800" dirty="0">
              <a:latin typeface="Calibri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70360501"/>
              </p:ext>
            </p:extLst>
          </p:nvPr>
        </p:nvGraphicFramePr>
        <p:xfrm>
          <a:off x="5827425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46859282"/>
              </p:ext>
            </p:extLst>
          </p:nvPr>
        </p:nvGraphicFramePr>
        <p:xfrm>
          <a:off x="5827425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35785779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8447227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08399501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42567417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257291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Calibri" pitchFamily="34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Calibri" pitchFamily="34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Calibri" pitchFamily="34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1469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4000" dirty="0" smtClean="0">
                <a:latin typeface="Calibri" pitchFamily="34" charset="0"/>
              </a:rPr>
              <a:t>Example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600" dirty="0" smtClean="0">
                <a:latin typeface="Calibri" pitchFamily="34" charset="0"/>
              </a:rPr>
              <a:t>B=4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1 page for input, 1 page for output, 2 pages for data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Using Replacement Sort (Cont.)</a:t>
            </a:r>
            <a:endParaRPr lang="en-US" sz="4800" dirty="0">
              <a:latin typeface="Calibri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9169750"/>
              </p:ext>
            </p:extLst>
          </p:nvPr>
        </p:nvGraphicFramePr>
        <p:xfrm>
          <a:off x="5827425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35785779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8447227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08399501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87986471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257291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Calibri" pitchFamily="34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Calibri" pitchFamily="34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Calibri" pitchFamily="34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0448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4000" dirty="0" smtClean="0">
                <a:latin typeface="Calibri" pitchFamily="34" charset="0"/>
              </a:rPr>
              <a:t>Example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600" dirty="0" smtClean="0">
                <a:latin typeface="Calibri" pitchFamily="34" charset="0"/>
              </a:rPr>
              <a:t>B=4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1 page for input, 1 page for output, 2 pages for data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Using Replacement Sort (Cont.)</a:t>
            </a:r>
            <a:endParaRPr lang="en-US" sz="4800" dirty="0">
              <a:latin typeface="Calibri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62836783"/>
              </p:ext>
            </p:extLst>
          </p:nvPr>
        </p:nvGraphicFramePr>
        <p:xfrm>
          <a:off x="5827425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0427917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58563475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21192108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7636153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257291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Calibri" pitchFamily="34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Calibri" pitchFamily="34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Calibri" pitchFamily="34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4994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4000" dirty="0" smtClean="0">
                <a:latin typeface="Calibri" pitchFamily="34" charset="0"/>
              </a:rPr>
              <a:t>Example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600" dirty="0" smtClean="0">
                <a:latin typeface="Calibri" pitchFamily="34" charset="0"/>
              </a:rPr>
              <a:t>B=4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1 page for input, 1 page for output, 2 pages for data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Using Replacement Sort (Cont.)</a:t>
            </a:r>
            <a:endParaRPr lang="en-US" sz="4800" dirty="0">
              <a:latin typeface="Calibri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40760557"/>
              </p:ext>
            </p:extLst>
          </p:nvPr>
        </p:nvGraphicFramePr>
        <p:xfrm>
          <a:off x="5827425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32239607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07392547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77140281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73255451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257291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Calibri" pitchFamily="34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Calibri" pitchFamily="34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Calibri" pitchFamily="34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9318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4000" dirty="0" smtClean="0">
                <a:latin typeface="Calibri" pitchFamily="34" charset="0"/>
              </a:rPr>
              <a:t>Example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600" dirty="0" smtClean="0">
                <a:latin typeface="Calibri" pitchFamily="34" charset="0"/>
              </a:rPr>
              <a:t>B=4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1 page for input, 1 page for output, 2 pages for data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Using Replacement Sort (Cont.)</a:t>
            </a:r>
            <a:endParaRPr lang="en-US" sz="4800" dirty="0">
              <a:latin typeface="Calibri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6590800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07392547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77140281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27588797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0042566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Calibri" pitchFamily="34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Calibri" pitchFamily="34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Calibri" pitchFamily="34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10818222" y="1471504"/>
            <a:ext cx="270649" cy="200861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10974489" y="2292612"/>
            <a:ext cx="8757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Linux Libertine" charset="0"/>
                <a:ea typeface="Linux Libertine" charset="0"/>
                <a:cs typeface="Linux Libertine" charset="0"/>
              </a:rPr>
              <a:t>Run 1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70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4000" dirty="0" smtClean="0">
                <a:latin typeface="Calibri" pitchFamily="34" charset="0"/>
              </a:rPr>
              <a:t>Example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600" dirty="0" smtClean="0">
                <a:latin typeface="Calibri" pitchFamily="34" charset="0"/>
              </a:rPr>
              <a:t>B=4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1 page for input, 1 page for output, 2 pages for data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Using Replacement Sort (Cont.)</a:t>
            </a:r>
            <a:endParaRPr lang="en-US" sz="4800" dirty="0">
              <a:latin typeface="Calibri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72077576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07392547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77140281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40241384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0042566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Calibri" pitchFamily="34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Calibri" pitchFamily="34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Calibri" pitchFamily="34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10818222" y="1471504"/>
            <a:ext cx="270649" cy="200861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11088871" y="2292612"/>
            <a:ext cx="8757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Calibri" pitchFamily="34" charset="0"/>
                <a:ea typeface="Linux Libertine" charset="0"/>
                <a:cs typeface="Linux Libertine" charset="0"/>
              </a:rPr>
              <a:t>Run 1</a:t>
            </a:r>
            <a:endParaRPr lang="en-US" sz="1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478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4000" dirty="0" smtClean="0">
                <a:latin typeface="Calibri" pitchFamily="34" charset="0"/>
              </a:rPr>
              <a:t>Example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600" dirty="0" smtClean="0">
                <a:latin typeface="Calibri" pitchFamily="34" charset="0"/>
              </a:rPr>
              <a:t>B=4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1 page for input, 1 page for output, 2 pages for data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Using Replacement Sort (Cont.)</a:t>
            </a:r>
            <a:endParaRPr lang="en-US" sz="4800" dirty="0">
              <a:latin typeface="Calibri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1373087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5994941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0837635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2410212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0042566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70148452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4070873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274984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Calibri" pitchFamily="34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Calibri" pitchFamily="34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Calibri" pitchFamily="34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10818222" y="1471504"/>
            <a:ext cx="270649" cy="200861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11088871" y="2292612"/>
            <a:ext cx="8757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Calibri" pitchFamily="34" charset="0"/>
                <a:ea typeface="Linux Libertine" charset="0"/>
                <a:cs typeface="Linux Libertine" charset="0"/>
              </a:rPr>
              <a:t>Run 1</a:t>
            </a:r>
            <a:endParaRPr lang="en-US" sz="1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132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pPr marL="342900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Indexes</a:t>
            </a:r>
          </a:p>
          <a:p>
            <a:pPr marL="800100" lvl="1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Tree-based</a:t>
            </a:r>
          </a:p>
          <a:p>
            <a:pPr marL="1257300" lvl="2">
              <a:lnSpc>
                <a:spcPct val="100000"/>
              </a:lnSpc>
            </a:pPr>
            <a:r>
              <a:rPr lang="en-US" sz="2800" dirty="0" smtClean="0">
                <a:latin typeface="Calibri" pitchFamily="34" charset="0"/>
              </a:rPr>
              <a:t>Good for equality and range searches</a:t>
            </a:r>
          </a:p>
          <a:p>
            <a:pPr marL="1257300" lvl="2">
              <a:lnSpc>
                <a:spcPct val="100000"/>
              </a:lnSpc>
            </a:pPr>
            <a:r>
              <a:rPr lang="en-US" sz="2800" dirty="0" smtClean="0">
                <a:latin typeface="Calibri" pitchFamily="34" charset="0"/>
              </a:rPr>
              <a:t>Example: </a:t>
            </a:r>
            <a:r>
              <a:rPr lang="en-US" sz="2800" dirty="0" err="1" smtClean="0">
                <a:latin typeface="Calibri" pitchFamily="34" charset="0"/>
              </a:rPr>
              <a:t>B+tree</a:t>
            </a:r>
            <a:endParaRPr lang="en-US" sz="2800" dirty="0" smtClean="0">
              <a:latin typeface="Calibri" pitchFamily="34" charset="0"/>
            </a:endParaRPr>
          </a:p>
          <a:p>
            <a:pPr marL="1714500" lvl="3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Height-balanced dynamic tree structure</a:t>
            </a:r>
          </a:p>
          <a:p>
            <a:pPr marL="1714500" lvl="3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Insert/delete at </a:t>
            </a:r>
            <a:r>
              <a:rPr lang="en-US" sz="2400" i="1" dirty="0" err="1" smtClean="0">
                <a:latin typeface="Calibri" pitchFamily="34" charset="0"/>
              </a:rPr>
              <a:t>log</a:t>
            </a:r>
            <a:r>
              <a:rPr lang="en-US" sz="2400" i="1" baseline="-25000" dirty="0" err="1" smtClean="0">
                <a:latin typeface="Calibri" pitchFamily="34" charset="0"/>
              </a:rPr>
              <a:t>F</a:t>
            </a:r>
            <a:r>
              <a:rPr lang="en-US" sz="2400" i="1" dirty="0" smtClean="0">
                <a:latin typeface="Calibri" pitchFamily="34" charset="0"/>
              </a:rPr>
              <a:t> </a:t>
            </a:r>
            <a:r>
              <a:rPr lang="en-US" sz="2400" i="1" dirty="0">
                <a:latin typeface="Calibri" pitchFamily="34" charset="0"/>
              </a:rPr>
              <a:t>N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cost</a:t>
            </a:r>
          </a:p>
          <a:p>
            <a:pPr marL="800100" lvl="1">
              <a:lnSpc>
                <a:spcPct val="100000"/>
              </a:lnSpc>
            </a:pPr>
            <a:r>
              <a:rPr lang="en-US" sz="3000" dirty="0" smtClean="0">
                <a:latin typeface="Calibri" pitchFamily="34" charset="0"/>
              </a:rPr>
              <a:t>Hash-based</a:t>
            </a:r>
          </a:p>
          <a:p>
            <a:pPr marL="1257300" lvl="2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Good for equality </a:t>
            </a:r>
            <a:r>
              <a:rPr lang="en-US" sz="2400" dirty="0" smtClean="0">
                <a:latin typeface="Calibri" pitchFamily="34" charset="0"/>
              </a:rPr>
              <a:t>searches</a:t>
            </a:r>
            <a:endParaRPr lang="en-US" sz="2600" dirty="0" smtClean="0">
              <a:latin typeface="Calibri" pitchFamily="34" charset="0"/>
            </a:endParaRPr>
          </a:p>
          <a:p>
            <a:pPr marL="1257300" lvl="2">
              <a:lnSpc>
                <a:spcPct val="100000"/>
              </a:lnSpc>
            </a:pPr>
            <a:r>
              <a:rPr lang="en-US" sz="2600" dirty="0" smtClean="0">
                <a:latin typeface="Calibri" pitchFamily="34" charset="0"/>
              </a:rPr>
              <a:t>Static hashing</a:t>
            </a:r>
          </a:p>
          <a:p>
            <a:pPr marL="1257300" lvl="2">
              <a:lnSpc>
                <a:spcPct val="100000"/>
              </a:lnSpc>
            </a:pPr>
            <a:r>
              <a:rPr lang="en-US" sz="2600" dirty="0" smtClean="0">
                <a:latin typeface="Calibri" pitchFamily="34" charset="0"/>
              </a:rPr>
              <a:t>Dynamic</a:t>
            </a:r>
          </a:p>
          <a:p>
            <a:pPr marL="1714500" lvl="3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Example: extendible (global and local depth)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Recap</a:t>
            </a:r>
            <a:endParaRPr lang="en-US" sz="4800" dirty="0">
              <a:latin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5557034"/>
              </p:ext>
            </p:extLst>
          </p:nvPr>
        </p:nvGraphicFramePr>
        <p:xfrm>
          <a:off x="9343712" y="2606525"/>
          <a:ext cx="811017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</a:tblGrid>
              <a:tr h="182037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18038440"/>
              </p:ext>
            </p:extLst>
          </p:nvPr>
        </p:nvGraphicFramePr>
        <p:xfrm>
          <a:off x="8262898" y="3023055"/>
          <a:ext cx="811017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</a:tblGrid>
              <a:tr h="182037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f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62824009"/>
              </p:ext>
            </p:extLst>
          </p:nvPr>
        </p:nvGraphicFramePr>
        <p:xfrm>
          <a:off x="9166114" y="3020611"/>
          <a:ext cx="811017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</a:tblGrid>
              <a:tr h="182037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h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86817696"/>
              </p:ext>
            </p:extLst>
          </p:nvPr>
        </p:nvGraphicFramePr>
        <p:xfrm>
          <a:off x="10072502" y="3020611"/>
          <a:ext cx="811017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  <a:gridCol w="90113"/>
              </a:tblGrid>
              <a:tr h="182037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13392625"/>
              </p:ext>
            </p:extLst>
          </p:nvPr>
        </p:nvGraphicFramePr>
        <p:xfrm>
          <a:off x="8934852" y="3408329"/>
          <a:ext cx="1540418" cy="18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56"/>
                <a:gridCol w="135604"/>
                <a:gridCol w="91272"/>
                <a:gridCol w="109526"/>
                <a:gridCol w="83449"/>
                <a:gridCol w="51677"/>
                <a:gridCol w="78711"/>
                <a:gridCol w="104311"/>
                <a:gridCol w="80841"/>
                <a:gridCol w="73017"/>
                <a:gridCol w="65195"/>
                <a:gridCol w="109527"/>
                <a:gridCol w="114742"/>
                <a:gridCol w="170136"/>
                <a:gridCol w="51677"/>
                <a:gridCol w="51677"/>
              </a:tblGrid>
              <a:tr h="185420"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H="1">
            <a:off x="9973985" y="3072922"/>
            <a:ext cx="1515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9929360" y="3149543"/>
            <a:ext cx="1515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9070531" y="3078816"/>
            <a:ext cx="1515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9025906" y="3155437"/>
            <a:ext cx="1515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8477919" y="3120827"/>
            <a:ext cx="623766" cy="3501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8665534" y="3113338"/>
            <a:ext cx="770462" cy="390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9241894" y="3113338"/>
            <a:ext cx="141015" cy="3990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9578765" y="3113338"/>
            <a:ext cx="789271" cy="3991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9761693" y="3112051"/>
            <a:ext cx="318216" cy="400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10199613" y="3112051"/>
            <a:ext cx="103216" cy="400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>
            <a:off x="9576205" y="3109296"/>
            <a:ext cx="902786" cy="394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>
            <a:off x="9838632" y="3120207"/>
            <a:ext cx="1012369" cy="394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74" idx="0"/>
          </p:cNvCxnSpPr>
          <p:nvPr/>
        </p:nvCxnSpPr>
        <p:spPr>
          <a:xfrm flipH="1">
            <a:off x="8668406" y="2689925"/>
            <a:ext cx="714503" cy="3331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endCxn id="75" idx="0"/>
          </p:cNvCxnSpPr>
          <p:nvPr/>
        </p:nvCxnSpPr>
        <p:spPr>
          <a:xfrm flipH="1">
            <a:off x="9571622" y="2694253"/>
            <a:ext cx="4106" cy="32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endCxn id="76" idx="0"/>
          </p:cNvCxnSpPr>
          <p:nvPr/>
        </p:nvCxnSpPr>
        <p:spPr>
          <a:xfrm>
            <a:off x="9749220" y="2694253"/>
            <a:ext cx="728790" cy="3263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6" name="Table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73228908"/>
              </p:ext>
            </p:extLst>
          </p:nvPr>
        </p:nvGraphicFramePr>
        <p:xfrm>
          <a:off x="9225420" y="4102743"/>
          <a:ext cx="974193" cy="309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875"/>
                <a:gridCol w="841318"/>
              </a:tblGrid>
              <a:tr h="1547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477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Table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39594892"/>
              </p:ext>
            </p:extLst>
          </p:nvPr>
        </p:nvGraphicFramePr>
        <p:xfrm>
          <a:off x="9225418" y="4553205"/>
          <a:ext cx="974194" cy="305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05"/>
                <a:gridCol w="845289"/>
              </a:tblGrid>
              <a:tr h="1525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25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D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Table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20582742"/>
              </p:ext>
            </p:extLst>
          </p:nvPr>
        </p:nvGraphicFramePr>
        <p:xfrm>
          <a:off x="9225418" y="4980663"/>
          <a:ext cx="974195" cy="31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05"/>
                <a:gridCol w="845290"/>
              </a:tblGrid>
              <a:tr h="157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7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" name="Table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66837939"/>
              </p:ext>
            </p:extLst>
          </p:nvPr>
        </p:nvGraphicFramePr>
        <p:xfrm>
          <a:off x="9225419" y="5787602"/>
          <a:ext cx="974194" cy="337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904"/>
                <a:gridCol w="845290"/>
              </a:tblGrid>
              <a:tr h="168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688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" name="Table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9462502"/>
              </p:ext>
            </p:extLst>
          </p:nvPr>
        </p:nvGraphicFramePr>
        <p:xfrm>
          <a:off x="8566953" y="4407957"/>
          <a:ext cx="48773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180"/>
                <a:gridCol w="156089"/>
                <a:gridCol w="140461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rgbClr val="DFB9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000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001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010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011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101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110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111</a:t>
                      </a:r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1" name="Table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3733547"/>
              </p:ext>
            </p:extLst>
          </p:nvPr>
        </p:nvGraphicFramePr>
        <p:xfrm>
          <a:off x="9225418" y="5413512"/>
          <a:ext cx="974194" cy="2863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62"/>
                <a:gridCol w="857032"/>
              </a:tblGrid>
              <a:tr h="143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431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kern="1200" dirty="0" smtClean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2" name="Straight Arrow Connector 141"/>
          <p:cNvCxnSpPr/>
          <p:nvPr/>
        </p:nvCxnSpPr>
        <p:spPr>
          <a:xfrm flipV="1">
            <a:off x="8906840" y="4830915"/>
            <a:ext cx="430925" cy="138928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8906840" y="4845804"/>
            <a:ext cx="430925" cy="367862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1">
            <a:off x="8906840" y="4792072"/>
            <a:ext cx="430925" cy="652522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V="1">
            <a:off x="8906840" y="4298653"/>
            <a:ext cx="430925" cy="290095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8906840" y="5061170"/>
            <a:ext cx="430925" cy="979482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1">
            <a:off x="8906840" y="5210114"/>
            <a:ext cx="430925" cy="122045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8906840" y="5204986"/>
            <a:ext cx="430925" cy="409555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6840" y="4725070"/>
            <a:ext cx="430925" cy="863340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2101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4302429" cy="496693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Example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B=4</a:t>
            </a:r>
          </a:p>
          <a:p>
            <a:pPr lvl="2"/>
            <a:r>
              <a:rPr lang="en-US" sz="3200" dirty="0" smtClean="0">
                <a:latin typeface="Calibri" pitchFamily="34" charset="0"/>
              </a:rPr>
              <a:t>1 page for input, 1 page for output, 2 pages for data</a:t>
            </a:r>
          </a:p>
          <a:p>
            <a:pPr lvl="1"/>
            <a:r>
              <a:rPr lang="en-US" sz="3200" dirty="0" smtClean="0">
                <a:latin typeface="Calibri" pitchFamily="34" charset="0"/>
              </a:rPr>
              <a:t>Number of tuples per page = 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Using Replacement Sort (Cont.)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1373087"/>
              </p:ext>
            </p:extLst>
          </p:nvPr>
        </p:nvGraphicFramePr>
        <p:xfrm>
          <a:off x="6949440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31676176"/>
              </p:ext>
            </p:extLst>
          </p:nvPr>
        </p:nvGraphicFramePr>
        <p:xfrm>
          <a:off x="7977052" y="266258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7648229"/>
              </p:ext>
            </p:extLst>
          </p:nvPr>
        </p:nvGraphicFramePr>
        <p:xfrm>
          <a:off x="7972697" y="333750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98134993"/>
              </p:ext>
            </p:extLst>
          </p:nvPr>
        </p:nvGraphicFramePr>
        <p:xfrm>
          <a:off x="8999216" y="2997866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00425663"/>
              </p:ext>
            </p:extLst>
          </p:nvPr>
        </p:nvGraphicFramePr>
        <p:xfrm>
          <a:off x="10117969" y="2810072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35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45146149"/>
              </p:ext>
            </p:extLst>
          </p:nvPr>
        </p:nvGraphicFramePr>
        <p:xfrm>
          <a:off x="10117969" y="3479611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6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48005275"/>
              </p:ext>
            </p:extLst>
          </p:nvPr>
        </p:nvGraphicFramePr>
        <p:xfrm>
          <a:off x="10117969" y="4148130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93961646"/>
              </p:ext>
            </p:extLst>
          </p:nvPr>
        </p:nvGraphicFramePr>
        <p:xfrm>
          <a:off x="10117969" y="4817669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9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07192" y="5693057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Input File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830541" y="387288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7853798" y="4225891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Calibri" pitchFamily="34" charset="0"/>
                <a:ea typeface="Linux Libertine" charset="0"/>
                <a:cs typeface="Linux Libertine" charset="0"/>
              </a:rPr>
              <a:t>Data Buffers</a:t>
            </a:r>
            <a:endParaRPr lang="en-US" sz="1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8877055" y="3880192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sz="1800" i="1" dirty="0" smtClean="0">
                <a:latin typeface="Linux Libertine" charset="0"/>
                <a:ea typeface="Linux Libertine" charset="0"/>
                <a:cs typeface="Linux Libertine" charset="0"/>
              </a:rPr>
              <a:t>Output Buffer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9999070" y="5687848"/>
            <a:ext cx="875700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Calibri" pitchFamily="34" charset="0"/>
                <a:ea typeface="Linux Libertine" charset="0"/>
                <a:cs typeface="Linux Libertine" charset="0"/>
              </a:rPr>
              <a:t>Pass 0 </a:t>
            </a:r>
            <a:r>
              <a:rPr lang="en-US" sz="1800" i="1" dirty="0" smtClean="0">
                <a:latin typeface="Calibri" pitchFamily="34" charset="0"/>
                <a:ea typeface="Linux Libertine" charset="0"/>
                <a:cs typeface="Linux Libertine" charset="0"/>
              </a:rPr>
              <a:t>Runs</a:t>
            </a:r>
            <a:endParaRPr lang="en-US" sz="1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8692660"/>
              </p:ext>
            </p:extLst>
          </p:nvPr>
        </p:nvGraphicFramePr>
        <p:xfrm>
          <a:off x="10113616" y="1470994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67338136"/>
              </p:ext>
            </p:extLst>
          </p:nvPr>
        </p:nvGraphicFramePr>
        <p:xfrm>
          <a:off x="10113616" y="2140533"/>
          <a:ext cx="637902" cy="6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902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10818222" y="1471504"/>
            <a:ext cx="270649" cy="200861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11088871" y="2292612"/>
            <a:ext cx="8757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Calibri" pitchFamily="34" charset="0"/>
                <a:ea typeface="Linux Libertine" charset="0"/>
                <a:cs typeface="Linux Libertine" charset="0"/>
              </a:rPr>
              <a:t>Run 1</a:t>
            </a:r>
            <a:endParaRPr lang="en-US" sz="1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Right Brace 24"/>
          <p:cNvSpPr/>
          <p:nvPr/>
        </p:nvSpPr>
        <p:spPr>
          <a:xfrm>
            <a:off x="10818222" y="3487464"/>
            <a:ext cx="270649" cy="200861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11088871" y="4308572"/>
            <a:ext cx="87570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eaLnBrk="0" hangingPunct="0"/>
            <a:r>
              <a:rPr lang="en-US" i="1" dirty="0" smtClean="0">
                <a:latin typeface="Calibri" pitchFamily="34" charset="0"/>
                <a:ea typeface="Linux Libertine" charset="0"/>
                <a:cs typeface="Linux Libertine" charset="0"/>
              </a:rPr>
              <a:t>Run 2</a:t>
            </a:r>
            <a:endParaRPr lang="en-US" sz="1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91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238220" y="1389412"/>
            <a:ext cx="11752612" cy="5468588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Also called tournament sort or heapsort</a:t>
            </a:r>
          </a:p>
          <a:p>
            <a:r>
              <a:rPr lang="en-US" sz="4000" dirty="0" smtClean="0">
                <a:latin typeface="Calibri" pitchFamily="34" charset="0"/>
              </a:rPr>
              <a:t>Average length of a run in replacement sort = 2B</a:t>
            </a:r>
          </a:p>
          <a:p>
            <a:r>
              <a:rPr lang="en-US" sz="4000" dirty="0" smtClean="0">
                <a:latin typeface="Calibri" pitchFamily="34" charset="0"/>
              </a:rPr>
              <a:t>Algorithm</a:t>
            </a:r>
            <a:r>
              <a:rPr lang="en-US" sz="3200" dirty="0">
                <a:latin typeface="Calibri" pitchFamily="34" charset="0"/>
              </a:rPr>
              <a:t> </a:t>
            </a:r>
            <a:endParaRPr lang="en-US" sz="3200" dirty="0" smtClean="0">
              <a:latin typeface="Calibri" pitchFamily="34" charset="0"/>
            </a:endParaRPr>
          </a:p>
          <a:p>
            <a:pPr lvl="1"/>
            <a:r>
              <a:rPr lang="en-US" sz="2800" dirty="0" smtClean="0">
                <a:latin typeface="Calibri" pitchFamily="34" charset="0"/>
              </a:rPr>
              <a:t>Read </a:t>
            </a:r>
            <a:r>
              <a:rPr lang="en-US" sz="2800" dirty="0">
                <a:latin typeface="Calibri" pitchFamily="34" charset="0"/>
              </a:rPr>
              <a:t>B-2 pages in memory (keep as sorted heap)</a:t>
            </a:r>
          </a:p>
          <a:p>
            <a:pPr lvl="1"/>
            <a:r>
              <a:rPr lang="en-US" sz="2800" dirty="0" smtClean="0">
                <a:latin typeface="Calibri" pitchFamily="34" charset="0"/>
              </a:rPr>
              <a:t>Move </a:t>
            </a:r>
            <a:r>
              <a:rPr lang="en-US" sz="2800" dirty="0">
                <a:latin typeface="Calibri" pitchFamily="34" charset="0"/>
              </a:rPr>
              <a:t>smallest record (that is greater than the largest element in </a:t>
            </a:r>
            <a:r>
              <a:rPr lang="en-US" sz="2800" dirty="0" smtClean="0">
                <a:latin typeface="Calibri" pitchFamily="34" charset="0"/>
              </a:rPr>
              <a:t>the current run) </a:t>
            </a:r>
            <a:r>
              <a:rPr lang="en-US" sz="2800" dirty="0">
                <a:latin typeface="Calibri" pitchFamily="34" charset="0"/>
              </a:rPr>
              <a:t>to output buffer</a:t>
            </a:r>
          </a:p>
          <a:p>
            <a:pPr lvl="1"/>
            <a:r>
              <a:rPr lang="en-US" sz="2800" dirty="0" smtClean="0">
                <a:latin typeface="Calibri" pitchFamily="34" charset="0"/>
              </a:rPr>
              <a:t>Read </a:t>
            </a:r>
            <a:r>
              <a:rPr lang="en-US" sz="2800" dirty="0">
                <a:latin typeface="Calibri" pitchFamily="34" charset="0"/>
              </a:rPr>
              <a:t>a new record </a:t>
            </a:r>
            <a:r>
              <a:rPr lang="en-US" sz="2800" dirty="0" smtClean="0">
                <a:latin typeface="Calibri" pitchFamily="34" charset="0"/>
              </a:rPr>
              <a:t>and </a:t>
            </a:r>
            <a:r>
              <a:rPr lang="en-US" sz="2800" dirty="0">
                <a:latin typeface="Calibri" pitchFamily="34" charset="0"/>
              </a:rPr>
              <a:t>insert into the sorted heap</a:t>
            </a:r>
            <a:endParaRPr lang="en-US" sz="3200" dirty="0">
              <a:latin typeface="Calibri" pitchFamily="34" charset="0"/>
            </a:endParaRPr>
          </a:p>
          <a:p>
            <a:r>
              <a:rPr lang="en-US" sz="4000" dirty="0" smtClean="0">
                <a:latin typeface="Calibri" pitchFamily="34" charset="0"/>
              </a:rPr>
              <a:t>Quick Sort is also a fast way to sort in memory</a:t>
            </a:r>
          </a:p>
          <a:p>
            <a:pPr lvl="1"/>
            <a:r>
              <a:rPr lang="en-US" sz="2800" dirty="0" smtClean="0">
                <a:latin typeface="Calibri" pitchFamily="34" charset="0"/>
              </a:rPr>
              <a:t>Replacement sort creates longer runs, hence fewer passes on over the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Using Replacement Sort (Cont.)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143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Review: </a:t>
            </a:r>
            <a:r>
              <a:rPr lang="en-US" sz="4800" dirty="0" err="1" smtClean="0">
                <a:latin typeface="Calibri" pitchFamily="34" charset="0"/>
              </a:rPr>
              <a:t>Quiksort</a:t>
            </a:r>
            <a:r>
              <a:rPr lang="en-US" sz="4800" dirty="0" smtClean="0">
                <a:latin typeface="Calibri" pitchFamily="34" charset="0"/>
              </a:rPr>
              <a:t> (by </a:t>
            </a:r>
            <a:r>
              <a:rPr lang="en-US" altLang="zh-CN" sz="4800" dirty="0" smtClean="0">
                <a:latin typeface="Calibri" pitchFamily="34" charset="0"/>
              </a:rPr>
              <a:t>Tony Hoare)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710881" y="1413164"/>
            <a:ext cx="10041732" cy="4763799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latin typeface="Calibri" pitchFamily="34" charset="0"/>
                <a:hlinkClick r:id="rId3"/>
              </a:rPr>
              <a:t>https://www.toutiao.com/a6751314863827452429</a:t>
            </a:r>
            <a:endParaRPr lang="en-US" altLang="zh-CN" dirty="0" smtClean="0">
              <a:latin typeface="Calibri" pitchFamily="34" charset="0"/>
            </a:endParaRPr>
          </a:p>
          <a:p>
            <a:pPr>
              <a:buNone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为什么说快速排序是最快排序算法？  </a:t>
            </a:r>
            <a:r>
              <a:rPr lang="en-US" altLang="zh-CN" b="1" dirty="0" smtClean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(Really?)</a:t>
            </a:r>
          </a:p>
          <a:p>
            <a:pPr>
              <a:buNone/>
            </a:pP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b="1" dirty="0" smtClean="0">
                <a:latin typeface="Calibri" pitchFamily="34" charset="0"/>
                <a:ea typeface="黑体" pitchFamily="49" charset="-122"/>
              </a:rPr>
              <a:t>分治</a:t>
            </a:r>
            <a:r>
              <a:rPr lang="en-US" altLang="zh-CN" dirty="0" smtClean="0">
                <a:latin typeface="Calibri" pitchFamily="34" charset="0"/>
                <a:ea typeface="黑体" pitchFamily="49" charset="-122"/>
              </a:rPr>
              <a:t>(divide and conquer):</a:t>
            </a:r>
            <a:endParaRPr lang="zh-CN" altLang="en-US" b="1" dirty="0" smtClean="0">
              <a:latin typeface="Calibri" pitchFamily="34" charset="0"/>
              <a:ea typeface="黑体" pitchFamily="49" charset="-122"/>
            </a:endParaRPr>
          </a:p>
          <a:p>
            <a:endParaRPr lang="zh-CN" altLang="en-US" dirty="0">
              <a:latin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0881" y="3806381"/>
            <a:ext cx="82581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0143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7725" y="33338"/>
            <a:ext cx="10496550" cy="679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How to select Pivots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39387" y="1325881"/>
            <a:ext cx="11313225" cy="537667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 err="1" smtClean="0">
                <a:latin typeface="Calibri" pitchFamily="34" charset="0"/>
                <a:ea typeface="黑体" pitchFamily="49" charset="-122"/>
              </a:rPr>
              <a:t>Lomuto</a:t>
            </a:r>
            <a:r>
              <a:rPr lang="zh-CN" altLang="en-US" sz="2000" dirty="0" smtClean="0">
                <a:latin typeface="Calibri" pitchFamily="34" charset="0"/>
                <a:ea typeface="黑体" pitchFamily="49" charset="-122"/>
              </a:rPr>
              <a:t>分组方案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 smtClean="0">
                <a:latin typeface="Calibri" pitchFamily="34" charset="0"/>
                <a:ea typeface="黑体" pitchFamily="49" charset="-122"/>
              </a:rPr>
              <a:t>	</a:t>
            </a:r>
            <a:r>
              <a:rPr lang="zh-CN" altLang="en-US" sz="2000" dirty="0" smtClean="0">
                <a:latin typeface="Calibri" pitchFamily="34" charset="0"/>
                <a:ea typeface="黑体" pitchFamily="49" charset="-122"/>
              </a:rPr>
              <a:t>最简单也是最常见的分组方式是</a:t>
            </a:r>
            <a:r>
              <a:rPr lang="en-US" altLang="zh-CN" sz="2000" dirty="0" err="1" smtClean="0">
                <a:latin typeface="Calibri" pitchFamily="34" charset="0"/>
                <a:ea typeface="黑体" pitchFamily="49" charset="-122"/>
              </a:rPr>
              <a:t>Lomuto</a:t>
            </a:r>
            <a:r>
              <a:rPr lang="zh-CN" altLang="en-US" sz="2000" dirty="0" smtClean="0">
                <a:latin typeface="Calibri" pitchFamily="34" charset="0"/>
                <a:ea typeface="黑体" pitchFamily="49" charset="-122"/>
              </a:rPr>
              <a:t>分组方案，该方案直接选取最后一个元素作为枢值，该方案最明显的缺点是，当一个数组已经是有序的或者数组所有数字相同，反而会出现最糟糕的排序情况，即复杂度为</a:t>
            </a:r>
            <a:r>
              <a:rPr lang="en-US" altLang="zh-CN" sz="2000" dirty="0" smtClean="0">
                <a:latin typeface="Calibri" pitchFamily="34" charset="0"/>
                <a:ea typeface="黑体" pitchFamily="49" charset="-122"/>
              </a:rPr>
              <a:t>O(n2)</a:t>
            </a:r>
            <a:r>
              <a:rPr lang="zh-CN" altLang="en-US" sz="2000" dirty="0" smtClean="0">
                <a:latin typeface="Calibri" pitchFamily="34" charset="0"/>
                <a:ea typeface="黑体" pitchFamily="49" charset="-122"/>
              </a:rPr>
              <a:t>。</a:t>
            </a:r>
          </a:p>
          <a:p>
            <a:pPr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altLang="zh-CN" sz="2000" dirty="0" smtClean="0">
                <a:latin typeface="Calibri" pitchFamily="34" charset="0"/>
                <a:ea typeface="黑体" pitchFamily="49" charset="-122"/>
              </a:rPr>
              <a:t>Hoare</a:t>
            </a:r>
            <a:r>
              <a:rPr lang="zh-CN" altLang="en-US" sz="2000" dirty="0" smtClean="0">
                <a:latin typeface="Calibri" pitchFamily="34" charset="0"/>
                <a:ea typeface="黑体" pitchFamily="49" charset="-122"/>
              </a:rPr>
              <a:t>分组方案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 smtClean="0">
                <a:latin typeface="Calibri" pitchFamily="34" charset="0"/>
                <a:ea typeface="黑体" pitchFamily="49" charset="-122"/>
              </a:rPr>
              <a:t>	Hoare</a:t>
            </a:r>
            <a:r>
              <a:rPr lang="zh-CN" altLang="en-US" sz="2000" dirty="0" smtClean="0">
                <a:latin typeface="Calibri" pitchFamily="34" charset="0"/>
                <a:ea typeface="黑体" pitchFamily="49" charset="-122"/>
              </a:rPr>
              <a:t>的分组方案，通过一定的方法选择一个枢值，一般选择数组中间的值，不妨设数组</a:t>
            </a:r>
            <a:r>
              <a:rPr lang="en-US" altLang="zh-CN" sz="2000" dirty="0" smtClean="0">
                <a:latin typeface="Calibri" pitchFamily="34" charset="0"/>
                <a:ea typeface="黑体" pitchFamily="49" charset="-122"/>
              </a:rPr>
              <a:t>A</a:t>
            </a:r>
            <a:r>
              <a:rPr lang="zh-CN" altLang="en-US" sz="2000" dirty="0" smtClean="0">
                <a:latin typeface="Calibri" pitchFamily="34" charset="0"/>
                <a:ea typeface="黑体" pitchFamily="49" charset="-122"/>
              </a:rPr>
              <a:t>首尾元素的下标分别为</a:t>
            </a:r>
            <a:r>
              <a:rPr lang="en-US" altLang="zh-CN" sz="2000" dirty="0" smtClean="0">
                <a:latin typeface="Calibri" pitchFamily="34" charset="0"/>
                <a:ea typeface="黑体" pitchFamily="49" charset="-122"/>
              </a:rPr>
              <a:t>lo</a:t>
            </a:r>
            <a:r>
              <a:rPr lang="zh-CN" altLang="en-US" sz="2000" dirty="0" smtClean="0">
                <a:latin typeface="Calibri" pitchFamily="34" charset="0"/>
                <a:ea typeface="黑体" pitchFamily="49" charset="-122"/>
              </a:rPr>
              <a:t>和</a:t>
            </a:r>
            <a:r>
              <a:rPr lang="en-US" altLang="zh-CN" sz="2000" dirty="0" smtClean="0">
                <a:latin typeface="Calibri" pitchFamily="34" charset="0"/>
                <a:ea typeface="黑体" pitchFamily="49" charset="-122"/>
              </a:rPr>
              <a:t>hi</a:t>
            </a:r>
            <a:r>
              <a:rPr lang="zh-CN" altLang="en-US" sz="2000" dirty="0" smtClean="0">
                <a:latin typeface="Calibri" pitchFamily="34" charset="0"/>
                <a:ea typeface="黑体" pitchFamily="49" charset="-122"/>
              </a:rPr>
              <a:t>，则枢值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 smtClean="0">
                <a:latin typeface="Calibri" pitchFamily="34" charset="0"/>
                <a:ea typeface="黑体" pitchFamily="49" charset="-122"/>
              </a:rPr>
              <a:t>		Pivot = A[(lo + hi) / 2]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 smtClean="0">
                <a:latin typeface="Calibri" pitchFamily="34" charset="0"/>
                <a:ea typeface="黑体" pitchFamily="49" charset="-122"/>
              </a:rPr>
              <a:t>	</a:t>
            </a:r>
            <a:r>
              <a:rPr lang="zh-CN" altLang="en-US" sz="2000" dirty="0" smtClean="0">
                <a:latin typeface="Calibri" pitchFamily="34" charset="0"/>
                <a:ea typeface="黑体" pitchFamily="49" charset="-122"/>
              </a:rPr>
              <a:t>为了避免整数溢出问题，一般写成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 smtClean="0">
                <a:latin typeface="Calibri" pitchFamily="34" charset="0"/>
                <a:ea typeface="黑体" pitchFamily="49" charset="-122"/>
              </a:rPr>
              <a:t>		Pivot = A[lo + (hi - lo) / 2]</a:t>
            </a:r>
          </a:p>
          <a:p>
            <a:pPr>
              <a:lnSpc>
                <a:spcPct val="100000"/>
              </a:lnSpc>
              <a:spcBef>
                <a:spcPts val="1800"/>
              </a:spcBef>
              <a:buNone/>
            </a:pPr>
            <a:r>
              <a:rPr lang="zh-CN" altLang="en-US" sz="2000" dirty="0" smtClean="0">
                <a:latin typeface="Calibri" pitchFamily="34" charset="0"/>
                <a:ea typeface="黑体" pitchFamily="49" charset="-122"/>
              </a:rPr>
              <a:t>其他分组方案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 smtClean="0">
                <a:latin typeface="Calibri" pitchFamily="34" charset="0"/>
                <a:ea typeface="黑体" pitchFamily="49" charset="-122"/>
              </a:rPr>
              <a:t>	Mo3(A) = median(A[1], A[n/2], A[n])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 smtClean="0">
                <a:latin typeface="Calibri" pitchFamily="34" charset="0"/>
                <a:ea typeface="黑体" pitchFamily="49" charset="-122"/>
              </a:rPr>
              <a:t>	</a:t>
            </a:r>
            <a:r>
              <a:rPr lang="en-US" altLang="zh-CN" sz="2000" dirty="0" err="1" smtClean="0">
                <a:latin typeface="Calibri" pitchFamily="34" charset="0"/>
                <a:ea typeface="黑体" pitchFamily="49" charset="-122"/>
              </a:rPr>
              <a:t>ninther</a:t>
            </a:r>
            <a:r>
              <a:rPr lang="en-US" altLang="zh-CN" sz="2000" dirty="0" smtClean="0">
                <a:latin typeface="Calibri" pitchFamily="34" charset="0"/>
                <a:ea typeface="黑体" pitchFamily="49" charset="-122"/>
              </a:rPr>
              <a:t>(a) = median(Mo3(first 1/3 of a), Mo3(middle 1/3 of a), Mo3(final 1/3 of a))</a:t>
            </a:r>
            <a:endParaRPr lang="zh-CN" altLang="en-US" sz="2000" b="1" dirty="0" smtClean="0">
              <a:latin typeface="Calibri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143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4000" dirty="0" smtClean="0"/>
                  <a:t>So far we reading/writing one page at a time</a:t>
                </a:r>
              </a:p>
              <a:p>
                <a:r>
                  <a:rPr lang="en-US" sz="4000" dirty="0" smtClean="0"/>
                  <a:t>But </a:t>
                </a:r>
                <a:r>
                  <a:rPr lang="en-US" sz="4000" dirty="0"/>
                  <a:t>we know that reading a block of pages sequentially is </a:t>
                </a:r>
                <a:r>
                  <a:rPr lang="en-US" sz="4000" dirty="0" smtClean="0"/>
                  <a:t>faster (why?)</a:t>
                </a:r>
              </a:p>
              <a:p>
                <a:r>
                  <a:rPr lang="en-US" sz="4000" dirty="0"/>
                  <a:t>Make each buffer (input/output) be a block of </a:t>
                </a:r>
                <a:r>
                  <a:rPr lang="en-US" sz="4000" dirty="0" smtClean="0"/>
                  <a:t>pages</a:t>
                </a:r>
              </a:p>
              <a:p>
                <a:pPr lvl="1"/>
                <a:r>
                  <a:rPr lang="en-US" sz="3600" dirty="0" smtClean="0"/>
                  <a:t>Reduces per-page </a:t>
                </a:r>
                <a:r>
                  <a:rPr lang="en-US" sz="3600" dirty="0"/>
                  <a:t>I/O </a:t>
                </a:r>
                <a:r>
                  <a:rPr lang="en-US" sz="3600" dirty="0" smtClean="0"/>
                  <a:t>cost</a:t>
                </a:r>
                <a:endParaRPr lang="en-US" sz="3600" dirty="0"/>
              </a:p>
              <a:p>
                <a:r>
                  <a:rPr lang="en-US" sz="4000" dirty="0"/>
                  <a:t>Analysis</a:t>
                </a:r>
              </a:p>
              <a:p>
                <a:pPr lvl="1"/>
                <a:r>
                  <a:rPr lang="en-US" sz="3600" dirty="0"/>
                  <a:t>Pass 0: creates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60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3600" b="0" i="1" smtClean="0">
                                <a:latin typeface="Cambria Math" charset="0"/>
                              </a:rPr>
                              <m:t>𝐵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600" dirty="0" smtClean="0"/>
                  <a:t> runs (why?)</a:t>
                </a:r>
                <a:endParaRPr lang="en-US" sz="3600" dirty="0"/>
              </a:p>
              <a:p>
                <a:pPr lvl="1"/>
                <a:r>
                  <a:rPr lang="en-US" sz="3600" dirty="0" smtClean="0"/>
                  <a:t>Can </a:t>
                </a:r>
                <a:r>
                  <a:rPr lang="en-US" sz="3600" dirty="0"/>
                  <a:t>merge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charset="0"/>
                      </a:rPr>
                      <m:t>𝐹</m:t>
                    </m:r>
                    <m:r>
                      <a:rPr lang="en-US" sz="3600" b="0" i="0" smtClean="0">
                        <a:latin typeface="Cambria Math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360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3600" b="0" i="1" smtClean="0">
                        <a:latin typeface="Cambria Math" charset="0"/>
                      </a:rPr>
                      <m:t>−1</m:t>
                    </m:r>
                  </m:oMath>
                </a14:m>
                <a:r>
                  <a:rPr lang="en-US" sz="3600" dirty="0" smtClean="0"/>
                  <a:t> blocks</a:t>
                </a:r>
              </a:p>
              <a:p>
                <a:pPr lvl="2"/>
                <a:r>
                  <a:rPr lang="en-US" sz="3200" dirty="0" smtClean="0"/>
                  <a:t>b </a:t>
                </a:r>
                <a:r>
                  <a:rPr lang="en-US" sz="3200" dirty="0"/>
                  <a:t>=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block </a:t>
                </a:r>
                <a:r>
                  <a:rPr lang="en-US" sz="3200" dirty="0" smtClean="0"/>
                  <a:t>size (in pages)</a:t>
                </a:r>
                <a:endParaRPr lang="en-US" sz="3200" dirty="0"/>
              </a:p>
              <a:p>
                <a:pPr lvl="1"/>
                <a:r>
                  <a:rPr lang="en-US" sz="3600" dirty="0" smtClean="0"/>
                  <a:t>Number of passes</a:t>
                </a:r>
                <a:r>
                  <a:rPr lang="en-US" sz="3600" dirty="0"/>
                  <a:t> </a:t>
                </a:r>
                <a:r>
                  <a:rPr lang="en-US" sz="36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600" i="1" smtClean="0"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mr-IN" sz="360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mr-IN" sz="36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sz="3600" i="0" smtClean="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𝐹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mr-IN" sz="360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skw"/>
                                    <m:ctrlPr>
                                      <a:rPr lang="mr-IN" sz="360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600" b="0" i="1" smtClean="0">
                                        <a:latin typeface="Cambria Math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sz="36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  <m:r>
                                      <a:rPr lang="en-US" sz="3600" b="0" i="1" smtClean="0">
                                        <a:latin typeface="Cambria Math" charset="0"/>
                                      </a:rPr>
                                      <m:t>𝐵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3600" b="0" i="1" smtClean="0">
                        <a:latin typeface="Cambria Math" charset="0"/>
                      </a:rPr>
                      <m:t>+1</m:t>
                    </m:r>
                  </m:oMath>
                </a14:m>
                <a:endParaRPr lang="en-US" sz="3600" dirty="0" smtClean="0"/>
              </a:p>
              <a:p>
                <a:pPr lvl="1"/>
                <a:r>
                  <a:rPr lang="en-US" sz="3600" dirty="0"/>
                  <a:t>H</a:t>
                </a:r>
                <a:r>
                  <a:rPr lang="en-US" sz="3600" dirty="0" smtClean="0"/>
                  <a:t>owever, less I/O per pass</a:t>
                </a:r>
              </a:p>
              <a:p>
                <a:endParaRPr lang="en-US" sz="4000" dirty="0"/>
              </a:p>
              <a:p>
                <a:endParaRPr lang="en-US" sz="4000" dirty="0" smtClean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509" t="-4785" r="-377" b="-3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Using Blocked I/O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0815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itchFamily="34" charset="0"/>
              </a:rPr>
              <a:t>So far we have considered only I/O costs</a:t>
            </a:r>
          </a:p>
          <a:p>
            <a:r>
              <a:rPr lang="en-US" sz="3200" dirty="0">
                <a:latin typeface="Calibri" pitchFamily="34" charset="0"/>
              </a:rPr>
              <a:t>But CPU may have to wait for </a:t>
            </a:r>
            <a:r>
              <a:rPr lang="en-US" sz="3200" dirty="0" smtClean="0">
                <a:latin typeface="Calibri" pitchFamily="34" charset="0"/>
              </a:rPr>
              <a:t>I/O</a:t>
            </a:r>
            <a:endParaRPr lang="en-US" sz="3200" dirty="0">
              <a:latin typeface="Calibri" pitchFamily="34" charset="0"/>
            </a:endParaRPr>
          </a:p>
          <a:p>
            <a:r>
              <a:rPr lang="en-US" sz="3200" dirty="0" smtClean="0">
                <a:latin typeface="Calibri" pitchFamily="34" charset="0"/>
              </a:rPr>
              <a:t>Keep </a:t>
            </a:r>
            <a:r>
              <a:rPr lang="en-US" sz="3200" dirty="0">
                <a:latin typeface="Calibri" pitchFamily="34" charset="0"/>
              </a:rPr>
              <a:t>a second set of buffers </a:t>
            </a:r>
            <a:r>
              <a:rPr lang="en-US" sz="3200" dirty="0" smtClean="0">
                <a:latin typeface="Calibri" pitchFamily="34" charset="0"/>
              </a:rPr>
              <a:t>(</a:t>
            </a:r>
            <a:r>
              <a:rPr lang="en-US" sz="3200" i="1" dirty="0" smtClean="0">
                <a:latin typeface="Calibri" pitchFamily="34" charset="0"/>
              </a:rPr>
              <a:t>shadow buffers/blocks</a:t>
            </a:r>
            <a:r>
              <a:rPr lang="en-US" sz="3200" dirty="0" smtClean="0">
                <a:latin typeface="Calibri" pitchFamily="34" charset="0"/>
              </a:rPr>
              <a:t>) so </a:t>
            </a:r>
            <a:r>
              <a:rPr lang="en-US" sz="3200" dirty="0">
                <a:latin typeface="Calibri" pitchFamily="34" charset="0"/>
              </a:rPr>
              <a:t>that I/O and CPU overlap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Using Double-buffering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36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172672" y="3552497"/>
            <a:ext cx="6762421" cy="2770110"/>
            <a:chOff x="3172672" y="3552497"/>
            <a:chExt cx="6762421" cy="2770110"/>
          </a:xfrm>
        </p:grpSpPr>
        <p:sp>
          <p:nvSpPr>
            <p:cNvPr id="6" name="Freeform 11"/>
            <p:cNvSpPr>
              <a:spLocks/>
            </p:cNvSpPr>
            <p:nvPr/>
          </p:nvSpPr>
          <p:spPr bwMode="auto">
            <a:xfrm>
              <a:off x="8678569" y="4417147"/>
              <a:ext cx="1112719" cy="718841"/>
            </a:xfrm>
            <a:custGeom>
              <a:avLst/>
              <a:gdLst/>
              <a:ahLst/>
              <a:cxnLst>
                <a:cxn ang="0">
                  <a:pos x="0" y="86"/>
                </a:cxn>
                <a:cxn ang="0">
                  <a:pos x="0" y="0"/>
                </a:cxn>
                <a:cxn ang="0">
                  <a:pos x="664" y="0"/>
                </a:cxn>
                <a:cxn ang="0">
                  <a:pos x="664" y="86"/>
                </a:cxn>
                <a:cxn ang="0">
                  <a:pos x="0" y="86"/>
                </a:cxn>
              </a:cxnLst>
              <a:rect l="0" t="0" r="r" b="b"/>
              <a:pathLst>
                <a:path w="665" h="87">
                  <a:moveTo>
                    <a:pt x="0" y="86"/>
                  </a:moveTo>
                  <a:lnTo>
                    <a:pt x="0" y="0"/>
                  </a:lnTo>
                  <a:lnTo>
                    <a:pt x="664" y="0"/>
                  </a:lnTo>
                  <a:lnTo>
                    <a:pt x="664" y="86"/>
                  </a:lnTo>
                  <a:lnTo>
                    <a:pt x="0" y="86"/>
                  </a:lnTo>
                </a:path>
              </a:pathLst>
            </a:custGeom>
            <a:solidFill>
              <a:srgbClr val="FFFFDA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172672" y="3881336"/>
              <a:ext cx="1440612" cy="1589616"/>
              <a:chOff x="793630" y="2170451"/>
              <a:chExt cx="1440612" cy="1589616"/>
            </a:xfrm>
          </p:grpSpPr>
          <p:sp>
            <p:nvSpPr>
              <p:cNvPr id="8" name="Can 7"/>
              <p:cNvSpPr/>
              <p:nvPr/>
            </p:nvSpPr>
            <p:spPr>
              <a:xfrm>
                <a:off x="793630" y="2170451"/>
                <a:ext cx="1440612" cy="1589616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793630" y="2170451"/>
                <a:ext cx="1440612" cy="36571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Freeform 14"/>
            <p:cNvSpPr>
              <a:spLocks/>
            </p:cNvSpPr>
            <p:nvPr/>
          </p:nvSpPr>
          <p:spPr bwMode="auto">
            <a:xfrm>
              <a:off x="6970540" y="4666315"/>
              <a:ext cx="1195998" cy="320040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0" y="0"/>
                </a:cxn>
                <a:cxn ang="0">
                  <a:pos x="630" y="0"/>
                </a:cxn>
                <a:cxn ang="0">
                  <a:pos x="630" y="226"/>
                </a:cxn>
                <a:cxn ang="0">
                  <a:pos x="0" y="226"/>
                </a:cxn>
              </a:cxnLst>
              <a:rect l="0" t="0" r="r" b="b"/>
              <a:pathLst>
                <a:path w="631" h="227">
                  <a:moveTo>
                    <a:pt x="0" y="226"/>
                  </a:moveTo>
                  <a:lnTo>
                    <a:pt x="0" y="0"/>
                  </a:lnTo>
                  <a:lnTo>
                    <a:pt x="630" y="0"/>
                  </a:lnTo>
                  <a:lnTo>
                    <a:pt x="630" y="226"/>
                  </a:lnTo>
                  <a:lnTo>
                    <a:pt x="0" y="226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>
                  <a:latin typeface="Linux Libertine" charset="0"/>
                  <a:ea typeface="Linux Libertine" charset="0"/>
                  <a:cs typeface="Linux Libertine" charset="0"/>
                </a:rPr>
                <a:t>OUTPUT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Freeform 16"/>
            <p:cNvSpPr>
              <a:spLocks/>
            </p:cNvSpPr>
            <p:nvPr/>
          </p:nvSpPr>
          <p:spPr bwMode="auto">
            <a:xfrm>
              <a:off x="4838289" y="3552497"/>
              <a:ext cx="3433763" cy="2770110"/>
            </a:xfrm>
            <a:custGeom>
              <a:avLst/>
              <a:gdLst/>
              <a:ahLst/>
              <a:cxnLst>
                <a:cxn ang="0">
                  <a:pos x="0" y="1294"/>
                </a:cxn>
                <a:cxn ang="0">
                  <a:pos x="0" y="0"/>
                </a:cxn>
                <a:cxn ang="0">
                  <a:pos x="2162" y="0"/>
                </a:cxn>
                <a:cxn ang="0">
                  <a:pos x="2162" y="1294"/>
                </a:cxn>
                <a:cxn ang="0">
                  <a:pos x="0" y="1294"/>
                </a:cxn>
              </a:cxnLst>
              <a:rect l="0" t="0" r="r" b="b"/>
              <a:pathLst>
                <a:path w="2163" h="1295">
                  <a:moveTo>
                    <a:pt x="0" y="1294"/>
                  </a:moveTo>
                  <a:lnTo>
                    <a:pt x="0" y="0"/>
                  </a:lnTo>
                  <a:lnTo>
                    <a:pt x="2162" y="0"/>
                  </a:lnTo>
                  <a:lnTo>
                    <a:pt x="2162" y="1294"/>
                  </a:lnTo>
                  <a:lnTo>
                    <a:pt x="0" y="129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Rectangle 21"/>
            <p:cNvSpPr>
              <a:spLocks noChangeArrowheads="1"/>
            </p:cNvSpPr>
            <p:nvPr/>
          </p:nvSpPr>
          <p:spPr bwMode="auto">
            <a:xfrm>
              <a:off x="3558751" y="5548740"/>
              <a:ext cx="66845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800" b="1">
                  <a:latin typeface="Linux Libertine" charset="0"/>
                  <a:ea typeface="Linux Libertine" charset="0"/>
                  <a:cs typeface="Linux Libertine" charset="0"/>
                </a:rPr>
                <a:t>Disk</a:t>
              </a:r>
            </a:p>
          </p:txBody>
        </p:sp>
        <p:sp>
          <p:nvSpPr>
            <p:cNvPr id="13" name="Line 34"/>
            <p:cNvSpPr>
              <a:spLocks noChangeShapeType="1"/>
            </p:cNvSpPr>
            <p:nvPr/>
          </p:nvSpPr>
          <p:spPr bwMode="auto">
            <a:xfrm>
              <a:off x="6703120" y="3757663"/>
              <a:ext cx="267421" cy="97986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Line 35"/>
            <p:cNvSpPr>
              <a:spLocks noChangeShapeType="1"/>
            </p:cNvSpPr>
            <p:nvPr/>
          </p:nvSpPr>
          <p:spPr bwMode="auto">
            <a:xfrm>
              <a:off x="6703120" y="4539373"/>
              <a:ext cx="267421" cy="29181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Line 36"/>
            <p:cNvSpPr>
              <a:spLocks noChangeShapeType="1"/>
            </p:cNvSpPr>
            <p:nvPr/>
          </p:nvSpPr>
          <p:spPr bwMode="auto">
            <a:xfrm flipV="1">
              <a:off x="8166537" y="4772674"/>
              <a:ext cx="512031" cy="5851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8494481" y="3881336"/>
              <a:ext cx="1440612" cy="1589616"/>
              <a:chOff x="793630" y="2170451"/>
              <a:chExt cx="1440612" cy="1589616"/>
            </a:xfrm>
          </p:grpSpPr>
          <p:sp>
            <p:nvSpPr>
              <p:cNvPr id="17" name="Can 16"/>
              <p:cNvSpPr/>
              <p:nvPr/>
            </p:nvSpPr>
            <p:spPr>
              <a:xfrm>
                <a:off x="793630" y="2170451"/>
                <a:ext cx="1440612" cy="1589616"/>
              </a:xfrm>
              <a:prstGeom prst="can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93630" y="2170451"/>
                <a:ext cx="1440612" cy="36571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945649" y="3928737"/>
              <a:ext cx="99134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en-US" sz="1800" i="1" dirty="0" smtClean="0">
                  <a:latin typeface="Calibri" pitchFamily="34" charset="0"/>
                  <a:ea typeface="Linux Libertine" charset="0"/>
                  <a:cs typeface="Linux Libertine" charset="0"/>
                </a:rPr>
                <a:t>Merge</a:t>
              </a:r>
              <a:endParaRPr lang="en-US" sz="1800" i="1" dirty="0"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>
              <a:off x="5391068" y="3630276"/>
              <a:ext cx="1312053" cy="32004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 smtClean="0">
                  <a:latin typeface="Linux Libertine" charset="0"/>
                  <a:ea typeface="Linux Libertine" charset="0"/>
                  <a:cs typeface="Linux Libertine" charset="0"/>
                </a:rPr>
                <a:t>INPUT 1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>
              <a:off x="5391067" y="4392101"/>
              <a:ext cx="1312053" cy="32004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 smtClean="0">
                  <a:latin typeface="Linux Libertine" charset="0"/>
                  <a:ea typeface="Linux Libertine" charset="0"/>
                  <a:cs typeface="Linux Libertine" charset="0"/>
                </a:rPr>
                <a:t>INPUT 2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auto">
            <a:xfrm>
              <a:off x="5391067" y="5537401"/>
              <a:ext cx="1312053" cy="32004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 smtClean="0">
                  <a:latin typeface="Linux Libertine" charset="0"/>
                  <a:ea typeface="Linux Libertine" charset="0"/>
                  <a:cs typeface="Linux Libertine" charset="0"/>
                </a:rPr>
                <a:t>INPUT k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3372978" y="4621863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 flipV="1">
              <a:off x="4412792" y="4563169"/>
              <a:ext cx="968428" cy="12142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 flipV="1">
              <a:off x="4412791" y="3757662"/>
              <a:ext cx="978275" cy="70944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3372978" y="4388560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3372978" y="5121452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4410833" y="5217510"/>
              <a:ext cx="980235" cy="47419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3770262" y="4713960"/>
              <a:ext cx="640571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mr-IN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…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 flipV="1">
              <a:off x="6703121" y="4858746"/>
              <a:ext cx="267418" cy="83296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8721314" y="4609862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Freeform 7"/>
            <p:cNvSpPr>
              <a:spLocks/>
            </p:cNvSpPr>
            <p:nvPr/>
          </p:nvSpPr>
          <p:spPr bwMode="auto">
            <a:xfrm>
              <a:off x="8721314" y="4463220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>
              <a:off x="8721314" y="4927863"/>
              <a:ext cx="1039813" cy="150812"/>
            </a:xfrm>
            <a:custGeom>
              <a:avLst/>
              <a:gdLst/>
              <a:ahLst/>
              <a:cxnLst>
                <a:cxn ang="0">
                  <a:pos x="0" y="94"/>
                </a:cxn>
                <a:cxn ang="0">
                  <a:pos x="0" y="0"/>
                </a:cxn>
                <a:cxn ang="0">
                  <a:pos x="654" y="0"/>
                </a:cxn>
                <a:cxn ang="0">
                  <a:pos x="654" y="94"/>
                </a:cxn>
                <a:cxn ang="0">
                  <a:pos x="0" y="94"/>
                </a:cxn>
              </a:cxnLst>
              <a:rect l="0" t="0" r="r" b="b"/>
              <a:pathLst>
                <a:path w="655" h="95">
                  <a:moveTo>
                    <a:pt x="0" y="94"/>
                  </a:moveTo>
                  <a:lnTo>
                    <a:pt x="0" y="0"/>
                  </a:lnTo>
                  <a:lnTo>
                    <a:pt x="654" y="0"/>
                  </a:lnTo>
                  <a:lnTo>
                    <a:pt x="654" y="94"/>
                  </a:lnTo>
                  <a:lnTo>
                    <a:pt x="0" y="94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9110708" y="4583723"/>
              <a:ext cx="640571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mr-IN" sz="2000" dirty="0" smtClean="0">
                  <a:latin typeface="Linux Libertine" charset="0"/>
                  <a:ea typeface="Linux Libertine" charset="0"/>
                  <a:cs typeface="Linux Libertine" charset="0"/>
                </a:rPr>
                <a:t>…</a:t>
              </a:r>
              <a:endParaRPr lang="en-US" sz="20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Freeform 14"/>
            <p:cNvSpPr>
              <a:spLocks/>
            </p:cNvSpPr>
            <p:nvPr/>
          </p:nvSpPr>
          <p:spPr bwMode="auto">
            <a:xfrm>
              <a:off x="6970540" y="4984475"/>
              <a:ext cx="1195998" cy="320040"/>
            </a:xfrm>
            <a:custGeom>
              <a:avLst/>
              <a:gdLst/>
              <a:ahLst/>
              <a:cxnLst>
                <a:cxn ang="0">
                  <a:pos x="0" y="226"/>
                </a:cxn>
                <a:cxn ang="0">
                  <a:pos x="0" y="0"/>
                </a:cxn>
                <a:cxn ang="0">
                  <a:pos x="630" y="0"/>
                </a:cxn>
                <a:cxn ang="0">
                  <a:pos x="630" y="226"/>
                </a:cxn>
                <a:cxn ang="0">
                  <a:pos x="0" y="226"/>
                </a:cxn>
              </a:cxnLst>
              <a:rect l="0" t="0" r="r" b="b"/>
              <a:pathLst>
                <a:path w="631" h="227">
                  <a:moveTo>
                    <a:pt x="0" y="226"/>
                  </a:moveTo>
                  <a:lnTo>
                    <a:pt x="0" y="0"/>
                  </a:lnTo>
                  <a:lnTo>
                    <a:pt x="630" y="0"/>
                  </a:lnTo>
                  <a:lnTo>
                    <a:pt x="630" y="226"/>
                  </a:lnTo>
                  <a:lnTo>
                    <a:pt x="0" y="226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 smtClean="0">
                  <a:latin typeface="Linux Libertine" charset="0"/>
                  <a:ea typeface="Linux Libertine" charset="0"/>
                  <a:cs typeface="Linux Libertine" charset="0"/>
                </a:rPr>
                <a:t>OUTPUT’</a:t>
              </a:r>
              <a:endParaRPr lang="en-US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5396324" y="3950842"/>
              <a:ext cx="1312053" cy="32004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 smtClean="0">
                  <a:latin typeface="Linux Libertine" charset="0"/>
                  <a:ea typeface="Linux Libertine" charset="0"/>
                  <a:cs typeface="Linux Libertine" charset="0"/>
                </a:rPr>
                <a:t>INPUT 1’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5396323" y="4712667"/>
              <a:ext cx="1312053" cy="32004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 smtClean="0">
                  <a:latin typeface="Linux Libertine" charset="0"/>
                  <a:ea typeface="Linux Libertine" charset="0"/>
                  <a:cs typeface="Linux Libertine" charset="0"/>
                </a:rPr>
                <a:t>INPUT 2’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>
              <a:off x="5396323" y="5857967"/>
              <a:ext cx="1312053" cy="320040"/>
            </a:xfrm>
            <a:custGeom>
              <a:avLst/>
              <a:gdLst/>
              <a:ahLst/>
              <a:cxnLst>
                <a:cxn ang="0">
                  <a:pos x="0" y="279"/>
                </a:cxn>
                <a:cxn ang="0">
                  <a:pos x="0" y="0"/>
                </a:cxn>
                <a:cxn ang="0">
                  <a:pos x="709" y="0"/>
                </a:cxn>
                <a:cxn ang="0">
                  <a:pos x="709" y="279"/>
                </a:cxn>
                <a:cxn ang="0">
                  <a:pos x="0" y="279"/>
                </a:cxn>
              </a:cxnLst>
              <a:rect l="0" t="0" r="r" b="b"/>
              <a:pathLst>
                <a:path w="710" h="280">
                  <a:moveTo>
                    <a:pt x="0" y="279"/>
                  </a:moveTo>
                  <a:lnTo>
                    <a:pt x="0" y="0"/>
                  </a:lnTo>
                  <a:lnTo>
                    <a:pt x="709" y="0"/>
                  </a:lnTo>
                  <a:lnTo>
                    <a:pt x="709" y="279"/>
                  </a:lnTo>
                  <a:lnTo>
                    <a:pt x="0" y="279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rnd" cmpd="sng">
              <a:solidFill>
                <a:schemeClr val="tx2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b="1" dirty="0" smtClean="0">
                  <a:latin typeface="Linux Libertine" charset="0"/>
                  <a:ea typeface="Linux Libertine" charset="0"/>
                  <a:cs typeface="Linux Libertine" charset="0"/>
                </a:rPr>
                <a:t>INPUT k’</a:t>
              </a:r>
              <a:endParaRPr lang="en-US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5938908" y="5072235"/>
              <a:ext cx="52957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pPr eaLnBrk="0" hangingPunct="0"/>
              <a:r>
                <a:rPr lang="mr-IN" sz="1800" b="1" dirty="0" smtClean="0">
                  <a:latin typeface="Linux Libertine" charset="0"/>
                  <a:ea typeface="Linux Libertine" charset="0"/>
                  <a:cs typeface="Linux Libertine" charset="0"/>
                </a:rPr>
                <a:t>…</a:t>
              </a:r>
              <a:endParaRPr lang="en-US" sz="1800" b="1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12651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313140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 smtClean="0">
                <a:latin typeface="Calibri" pitchFamily="34" charset="0"/>
              </a:rPr>
              <a:t>What if there exists a </a:t>
            </a:r>
            <a:r>
              <a:rPr lang="en-US" sz="4000" dirty="0" err="1" smtClean="0">
                <a:latin typeface="Calibri" pitchFamily="34" charset="0"/>
              </a:rPr>
              <a:t>B+tree</a:t>
            </a:r>
            <a:r>
              <a:rPr lang="en-US" sz="4000" dirty="0" smtClean="0">
                <a:latin typeface="Calibri" pitchFamily="34" charset="0"/>
              </a:rPr>
              <a:t> for the sort key?</a:t>
            </a:r>
          </a:p>
          <a:p>
            <a:pPr lvl="1"/>
            <a:r>
              <a:rPr lang="en-US" sz="3200" dirty="0" smtClean="0">
                <a:latin typeface="Calibri" pitchFamily="34" charset="0"/>
              </a:rPr>
              <a:t>Keys are already sorted!</a:t>
            </a:r>
          </a:p>
          <a:p>
            <a:r>
              <a:rPr lang="en-US" sz="3600" dirty="0" smtClean="0">
                <a:latin typeface="Calibri" pitchFamily="34" charset="0"/>
              </a:rPr>
              <a:t>But would it be useful for sorting the data?</a:t>
            </a:r>
          </a:p>
          <a:p>
            <a:r>
              <a:rPr lang="en-US" sz="3600" dirty="0" smtClean="0">
                <a:latin typeface="Calibri" pitchFamily="34" charset="0"/>
              </a:rPr>
              <a:t>Two possibilities</a:t>
            </a:r>
          </a:p>
          <a:p>
            <a:pPr lvl="1"/>
            <a:r>
              <a:rPr lang="en-US" sz="3200" dirty="0" smtClean="0">
                <a:latin typeface="Calibri" pitchFamily="34" charset="0"/>
              </a:rPr>
              <a:t>Clustered </a:t>
            </a:r>
            <a:r>
              <a:rPr lang="en-US" sz="3200" dirty="0" err="1" smtClean="0">
                <a:latin typeface="Calibri" pitchFamily="34" charset="0"/>
              </a:rPr>
              <a:t>B+tree</a:t>
            </a:r>
            <a:endParaRPr lang="en-US" sz="3200" dirty="0" smtClean="0">
              <a:latin typeface="Calibri" pitchFamily="34" charset="0"/>
            </a:endParaRPr>
          </a:p>
          <a:p>
            <a:pPr lvl="2"/>
            <a:r>
              <a:rPr lang="en-US" sz="2800" dirty="0">
                <a:latin typeface="Calibri" pitchFamily="34" charset="0"/>
              </a:rPr>
              <a:t>Retrieve </a:t>
            </a:r>
            <a:r>
              <a:rPr lang="en-US" sz="2800" dirty="0" smtClean="0">
                <a:latin typeface="Calibri" pitchFamily="34" charset="0"/>
              </a:rPr>
              <a:t>leftmost entry, sweep </a:t>
            </a:r>
            <a:r>
              <a:rPr lang="en-US" sz="2800" dirty="0">
                <a:latin typeface="Calibri" pitchFamily="34" charset="0"/>
              </a:rPr>
              <a:t>through </a:t>
            </a:r>
            <a:r>
              <a:rPr lang="en-US" sz="2800" dirty="0" smtClean="0">
                <a:latin typeface="Calibri" pitchFamily="34" charset="0"/>
              </a:rPr>
              <a:t>leaf </a:t>
            </a:r>
            <a:r>
              <a:rPr lang="en-US" sz="2800" dirty="0">
                <a:latin typeface="Calibri" pitchFamily="34" charset="0"/>
              </a:rPr>
              <a:t>pages in </a:t>
            </a:r>
            <a:r>
              <a:rPr lang="en-US" sz="2800" dirty="0" smtClean="0">
                <a:latin typeface="Calibri" pitchFamily="34" charset="0"/>
              </a:rPr>
              <a:t>order</a:t>
            </a:r>
          </a:p>
          <a:p>
            <a:pPr lvl="2"/>
            <a:r>
              <a:rPr lang="en-US" sz="2800" dirty="0" smtClean="0">
                <a:latin typeface="Calibri" pitchFamily="34" charset="0"/>
              </a:rPr>
              <a:t>Cost</a:t>
            </a:r>
          </a:p>
          <a:p>
            <a:pPr lvl="3"/>
            <a:r>
              <a:rPr lang="en-US" sz="2600" dirty="0">
                <a:latin typeface="Calibri" pitchFamily="34" charset="0"/>
              </a:rPr>
              <a:t>If data is </a:t>
            </a:r>
            <a:r>
              <a:rPr lang="en-US" sz="2600" dirty="0" smtClean="0">
                <a:latin typeface="Calibri" pitchFamily="34" charset="0"/>
              </a:rPr>
              <a:t>not in the index</a:t>
            </a:r>
          </a:p>
          <a:p>
            <a:pPr lvl="4"/>
            <a:r>
              <a:rPr lang="en-US" sz="2600" dirty="0" smtClean="0">
                <a:latin typeface="Calibri" pitchFamily="34" charset="0"/>
              </a:rPr>
              <a:t>Height </a:t>
            </a:r>
            <a:r>
              <a:rPr lang="en-US" sz="2600" dirty="0">
                <a:latin typeface="Calibri" pitchFamily="34" charset="0"/>
              </a:rPr>
              <a:t>+ </a:t>
            </a:r>
            <a:r>
              <a:rPr lang="en-US" sz="2600" dirty="0" smtClean="0">
                <a:latin typeface="Calibri" pitchFamily="34" charset="0"/>
              </a:rPr>
              <a:t>#leaf pages </a:t>
            </a:r>
            <a:r>
              <a:rPr lang="en-US" sz="2600" dirty="0">
                <a:latin typeface="Calibri" pitchFamily="34" charset="0"/>
              </a:rPr>
              <a:t>in index + #data pages</a:t>
            </a:r>
          </a:p>
          <a:p>
            <a:pPr lvl="3"/>
            <a:r>
              <a:rPr lang="en-US" sz="2600" dirty="0">
                <a:latin typeface="Calibri" pitchFamily="34" charset="0"/>
              </a:rPr>
              <a:t>If data is in the </a:t>
            </a:r>
            <a:r>
              <a:rPr lang="en-US" sz="2600" dirty="0" smtClean="0">
                <a:latin typeface="Calibri" pitchFamily="34" charset="0"/>
              </a:rPr>
              <a:t>index</a:t>
            </a:r>
          </a:p>
          <a:p>
            <a:pPr lvl="4"/>
            <a:r>
              <a:rPr lang="en-US" sz="2600" dirty="0" smtClean="0">
                <a:latin typeface="Calibri" pitchFamily="34" charset="0"/>
              </a:rPr>
              <a:t>Height </a:t>
            </a:r>
            <a:r>
              <a:rPr lang="en-US" sz="2600" dirty="0">
                <a:latin typeface="Calibri" pitchFamily="34" charset="0"/>
              </a:rPr>
              <a:t>+ </a:t>
            </a:r>
            <a:r>
              <a:rPr lang="en-US" sz="2600" dirty="0" smtClean="0">
                <a:latin typeface="Calibri" pitchFamily="34" charset="0"/>
              </a:rPr>
              <a:t>#leaf pages </a:t>
            </a:r>
            <a:r>
              <a:rPr lang="en-US" sz="2600" dirty="0">
                <a:latin typeface="Calibri" pitchFamily="34" charset="0"/>
              </a:rPr>
              <a:t>in </a:t>
            </a:r>
            <a:r>
              <a:rPr lang="en-US" sz="2600" dirty="0" smtClean="0">
                <a:latin typeface="Calibri" pitchFamily="34" charset="0"/>
              </a:rPr>
              <a:t>index</a:t>
            </a:r>
          </a:p>
          <a:p>
            <a:pPr lvl="1"/>
            <a:r>
              <a:rPr lang="en-US" sz="3200" dirty="0" err="1" smtClean="0">
                <a:latin typeface="Calibri" pitchFamily="34" charset="0"/>
              </a:rPr>
              <a:t>Unclustered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B+tree</a:t>
            </a:r>
            <a:endParaRPr lang="en-US" sz="3200" dirty="0" smtClean="0">
              <a:latin typeface="Calibri" pitchFamily="34" charset="0"/>
            </a:endParaRPr>
          </a:p>
          <a:p>
            <a:pPr lvl="2"/>
            <a:r>
              <a:rPr lang="en-US" sz="2800" dirty="0" smtClean="0">
                <a:latin typeface="Calibri" pitchFamily="34" charset="0"/>
              </a:rPr>
              <a:t>Worst-case: as many I/</a:t>
            </a:r>
            <a:r>
              <a:rPr lang="en-US" sz="2800" dirty="0" err="1" smtClean="0">
                <a:latin typeface="Calibri" pitchFamily="34" charset="0"/>
              </a:rPr>
              <a:t>Os</a:t>
            </a:r>
            <a:r>
              <a:rPr lang="en-US" sz="2800" dirty="0" smtClean="0">
                <a:latin typeface="Calibri" pitchFamily="34" charset="0"/>
              </a:rPr>
              <a:t> as the number of records!</a:t>
            </a:r>
          </a:p>
          <a:p>
            <a:pPr lvl="3"/>
            <a:r>
              <a:rPr lang="en-US" sz="2600" dirty="0" smtClean="0">
                <a:latin typeface="Calibri" pitchFamily="34" charset="0"/>
              </a:rPr>
              <a:t>Even in average case, it is slower than external merge-sort</a:t>
            </a:r>
          </a:p>
          <a:p>
            <a:pPr lvl="1"/>
            <a:endParaRPr lang="en-US" sz="3200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Using B</a:t>
            </a:r>
            <a:r>
              <a:rPr lang="en-US" sz="4800" baseline="30000" dirty="0" smtClean="0">
                <a:latin typeface="Calibri" pitchFamily="34" charset="0"/>
              </a:rPr>
              <a:t>+</a:t>
            </a:r>
            <a:r>
              <a:rPr lang="en-US" sz="4800" dirty="0" smtClean="0">
                <a:latin typeface="Calibri" pitchFamily="34" charset="0"/>
              </a:rPr>
              <a:t> trees for Sorting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91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005400"/>
              </a:solidFill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005400"/>
              </a:solidFill>
            </a:endParaRP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2010" y="1295400"/>
            <a:ext cx="11300603" cy="54102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400" dirty="0">
                <a:latin typeface="Calibri" pitchFamily="34" charset="0"/>
              </a:rPr>
              <a:t>External sorting is </a:t>
            </a:r>
            <a:r>
              <a:rPr lang="en-US" sz="3400" dirty="0" smtClean="0">
                <a:latin typeface="Calibri" pitchFamily="34" charset="0"/>
              </a:rPr>
              <a:t>important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3000" dirty="0" smtClean="0">
                <a:latin typeface="Calibri" pitchFamily="34" charset="0"/>
              </a:rPr>
              <a:t>DBMS </a:t>
            </a:r>
            <a:r>
              <a:rPr lang="en-US" sz="3000" dirty="0">
                <a:latin typeface="Calibri" pitchFamily="34" charset="0"/>
              </a:rPr>
              <a:t>may dedicate part of buffer pool for sorting!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400" dirty="0">
                <a:latin typeface="Calibri" pitchFamily="34" charset="0"/>
              </a:rPr>
              <a:t>External </a:t>
            </a:r>
            <a:r>
              <a:rPr lang="en-US" sz="3400" dirty="0" smtClean="0">
                <a:latin typeface="Calibri" pitchFamily="34" charset="0"/>
              </a:rPr>
              <a:t>merge-sort </a:t>
            </a:r>
            <a:r>
              <a:rPr lang="en-US" sz="3400" dirty="0">
                <a:latin typeface="Calibri" pitchFamily="34" charset="0"/>
              </a:rPr>
              <a:t>minimizes disk I/O </a:t>
            </a:r>
            <a:r>
              <a:rPr lang="en-US" sz="3400" dirty="0" smtClean="0">
                <a:latin typeface="Calibri" pitchFamily="34" charset="0"/>
              </a:rPr>
              <a:t>cost</a:t>
            </a:r>
            <a:endParaRPr lang="en-US" sz="3400" dirty="0">
              <a:latin typeface="Calibri" pitchFamily="34" charset="0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buSzPct val="75000"/>
            </a:pPr>
            <a:r>
              <a:rPr lang="en-US" sz="3000" dirty="0">
                <a:latin typeface="Calibri" pitchFamily="34" charset="0"/>
              </a:rPr>
              <a:t>Pass 0: </a:t>
            </a:r>
            <a:r>
              <a:rPr lang="en-US" sz="3000" dirty="0" smtClean="0">
                <a:latin typeface="Calibri" pitchFamily="34" charset="0"/>
              </a:rPr>
              <a:t>produces </a:t>
            </a:r>
            <a:r>
              <a:rPr lang="en-US" sz="3000" dirty="0">
                <a:latin typeface="Calibri" pitchFamily="34" charset="0"/>
              </a:rPr>
              <a:t>sorted runs of size B </a:t>
            </a:r>
            <a:r>
              <a:rPr lang="en-US" sz="3000" dirty="0" smtClean="0">
                <a:latin typeface="Calibri" pitchFamily="34" charset="0"/>
              </a:rPr>
              <a:t>(number of </a:t>
            </a:r>
            <a:r>
              <a:rPr lang="en-US" sz="3000" dirty="0">
                <a:latin typeface="Calibri" pitchFamily="34" charset="0"/>
              </a:rPr>
              <a:t>buffer pages</a:t>
            </a:r>
            <a:r>
              <a:rPr lang="en-US" sz="3000" dirty="0" smtClean="0">
                <a:latin typeface="Calibri" pitchFamily="34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buSzPct val="75000"/>
            </a:pPr>
            <a:r>
              <a:rPr lang="en-US" sz="3000" dirty="0" smtClean="0">
                <a:latin typeface="Calibri" pitchFamily="34" charset="0"/>
              </a:rPr>
              <a:t>Later </a:t>
            </a:r>
            <a:r>
              <a:rPr lang="en-US" sz="3000" dirty="0">
                <a:latin typeface="Calibri" pitchFamily="34" charset="0"/>
              </a:rPr>
              <a:t>passes: merge </a:t>
            </a:r>
            <a:r>
              <a:rPr lang="en-US" sz="3000" dirty="0" smtClean="0">
                <a:latin typeface="Calibri" pitchFamily="34" charset="0"/>
              </a:rPr>
              <a:t>runs</a:t>
            </a:r>
            <a:endParaRPr lang="en-US" sz="3000" dirty="0">
              <a:latin typeface="Calibri" pitchFamily="34" charset="0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buSzPct val="75000"/>
            </a:pPr>
            <a:r>
              <a:rPr lang="en-US" sz="3000" dirty="0" smtClean="0">
                <a:latin typeface="Calibri" pitchFamily="34" charset="0"/>
              </a:rPr>
              <a:t>Number </a:t>
            </a:r>
            <a:r>
              <a:rPr lang="en-US" sz="3000" dirty="0">
                <a:latin typeface="Calibri" pitchFamily="34" charset="0"/>
              </a:rPr>
              <a:t>of runs merged at a time depends on </a:t>
            </a:r>
            <a:r>
              <a:rPr lang="en-US" sz="3000" dirty="0" smtClean="0">
                <a:latin typeface="Calibri" pitchFamily="34" charset="0"/>
              </a:rPr>
              <a:t>B </a:t>
            </a:r>
            <a:r>
              <a:rPr lang="en-US" sz="3000" dirty="0">
                <a:latin typeface="Calibri" pitchFamily="34" charset="0"/>
              </a:rPr>
              <a:t>and block </a:t>
            </a:r>
            <a:r>
              <a:rPr lang="en-US" sz="3000" dirty="0" smtClean="0">
                <a:latin typeface="Calibri" pitchFamily="34" charset="0"/>
              </a:rPr>
              <a:t>size</a:t>
            </a:r>
            <a:endParaRPr lang="en-US" sz="3000" dirty="0">
              <a:latin typeface="Calibri" pitchFamily="34" charset="0"/>
            </a:endParaRPr>
          </a:p>
          <a:p>
            <a:pPr lvl="2">
              <a:lnSpc>
                <a:spcPct val="110000"/>
              </a:lnSpc>
              <a:spcBef>
                <a:spcPts val="600"/>
              </a:spcBef>
              <a:buSzPct val="75000"/>
            </a:pPr>
            <a:r>
              <a:rPr lang="en-US" sz="2600" dirty="0">
                <a:latin typeface="Calibri" pitchFamily="34" charset="0"/>
              </a:rPr>
              <a:t>Larger block size means </a:t>
            </a:r>
            <a:endParaRPr lang="en-US" sz="2600" dirty="0" smtClean="0">
              <a:latin typeface="Calibri" pitchFamily="34" charset="0"/>
            </a:endParaRPr>
          </a:p>
          <a:p>
            <a:pPr lvl="3">
              <a:lnSpc>
                <a:spcPct val="110000"/>
              </a:lnSpc>
              <a:spcBef>
                <a:spcPts val="600"/>
              </a:spcBef>
              <a:buSzPct val="75000"/>
            </a:pPr>
            <a:r>
              <a:rPr lang="en-US" sz="2400" dirty="0" smtClean="0">
                <a:latin typeface="Calibri" pitchFamily="34" charset="0"/>
              </a:rPr>
              <a:t>Less </a:t>
            </a:r>
            <a:r>
              <a:rPr lang="en-US" sz="2400" dirty="0">
                <a:latin typeface="Calibri" pitchFamily="34" charset="0"/>
              </a:rPr>
              <a:t>I/O cost per </a:t>
            </a:r>
            <a:r>
              <a:rPr lang="en-US" sz="2400" dirty="0" smtClean="0">
                <a:latin typeface="Calibri" pitchFamily="34" charset="0"/>
              </a:rPr>
              <a:t>page</a:t>
            </a:r>
            <a:endParaRPr lang="en-US" sz="2400" dirty="0">
              <a:latin typeface="Calibri" pitchFamily="34" charset="0"/>
            </a:endParaRPr>
          </a:p>
          <a:p>
            <a:pPr lvl="3">
              <a:lnSpc>
                <a:spcPct val="110000"/>
              </a:lnSpc>
              <a:spcBef>
                <a:spcPts val="600"/>
              </a:spcBef>
              <a:buSzPct val="75000"/>
            </a:pPr>
            <a:r>
              <a:rPr lang="en-US" sz="2400" dirty="0" smtClean="0">
                <a:latin typeface="Calibri" pitchFamily="34" charset="0"/>
              </a:rPr>
              <a:t>Smaller number of </a:t>
            </a:r>
            <a:r>
              <a:rPr lang="en-US" sz="2400" dirty="0">
                <a:latin typeface="Calibri" pitchFamily="34" charset="0"/>
              </a:rPr>
              <a:t>runs </a:t>
            </a:r>
            <a:r>
              <a:rPr lang="en-US" sz="2400" dirty="0" smtClean="0">
                <a:latin typeface="Calibri" pitchFamily="34" charset="0"/>
              </a:rPr>
              <a:t>merged</a:t>
            </a:r>
            <a:endParaRPr lang="en-US" sz="2400" dirty="0">
              <a:latin typeface="Calibri" pitchFamily="34" charset="0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buSzPct val="75000"/>
            </a:pPr>
            <a:r>
              <a:rPr lang="en-US" sz="3000" dirty="0">
                <a:latin typeface="Calibri" pitchFamily="34" charset="0"/>
              </a:rPr>
              <a:t>In practice, </a:t>
            </a:r>
            <a:r>
              <a:rPr lang="en-US" sz="3000" dirty="0" smtClean="0">
                <a:latin typeface="Calibri" pitchFamily="34" charset="0"/>
              </a:rPr>
              <a:t>number </a:t>
            </a:r>
            <a:r>
              <a:rPr lang="en-US" sz="3000" dirty="0">
                <a:latin typeface="Calibri" pitchFamily="34" charset="0"/>
              </a:rPr>
              <a:t>of runs rarely more than 2 or </a:t>
            </a:r>
            <a:r>
              <a:rPr lang="en-US" sz="3000" dirty="0" smtClean="0">
                <a:latin typeface="Calibri" pitchFamily="34" charset="0"/>
              </a:rPr>
              <a:t>3</a:t>
            </a:r>
            <a:endParaRPr lang="en-US" sz="30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alibri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xmlns="" val="48615220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005400"/>
              </a:solidFill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005400"/>
              </a:solidFill>
            </a:endParaRP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Summary (</a:t>
            </a:r>
            <a:r>
              <a:rPr lang="en-US" sz="4800" dirty="0">
                <a:latin typeface="Calibri" pitchFamily="34" charset="0"/>
              </a:rPr>
              <a:t>Cont</a:t>
            </a:r>
            <a:r>
              <a:rPr lang="en-US" sz="4800" dirty="0" smtClean="0">
                <a:latin typeface="Calibri" pitchFamily="34" charset="0"/>
              </a:rPr>
              <a:t>.)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39387" y="1413164"/>
            <a:ext cx="11313226" cy="50425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400" dirty="0">
                <a:latin typeface="Calibri" pitchFamily="34" charset="0"/>
              </a:rPr>
              <a:t>Choice of internal sort algorithm may </a:t>
            </a:r>
            <a:r>
              <a:rPr lang="en-US" sz="3400" dirty="0" smtClean="0">
                <a:latin typeface="Calibri" pitchFamily="34" charset="0"/>
              </a:rPr>
              <a:t>matter</a:t>
            </a:r>
            <a:endParaRPr lang="en-US" sz="3400" dirty="0">
              <a:latin typeface="Calibri" pitchFamily="34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SzPct val="75000"/>
            </a:pPr>
            <a:r>
              <a:rPr lang="en-US" sz="3400" dirty="0">
                <a:latin typeface="Calibri" pitchFamily="34" charset="0"/>
              </a:rPr>
              <a:t>Quicksort: </a:t>
            </a:r>
            <a:r>
              <a:rPr lang="en-US" sz="3400" dirty="0" smtClean="0">
                <a:latin typeface="Calibri" pitchFamily="34" charset="0"/>
              </a:rPr>
              <a:t>Quick!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SzPct val="75000"/>
            </a:pPr>
            <a:r>
              <a:rPr lang="en-US" sz="3400" dirty="0" smtClean="0">
                <a:latin typeface="Calibri" pitchFamily="34" charset="0"/>
              </a:rPr>
              <a:t>Replacement sort: slower, longer runs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400" dirty="0" smtClean="0">
                <a:latin typeface="Calibri" pitchFamily="34" charset="0"/>
              </a:rPr>
              <a:t>Clustered </a:t>
            </a:r>
            <a:r>
              <a:rPr lang="en-US" sz="3400" dirty="0">
                <a:latin typeface="Calibri" pitchFamily="34" charset="0"/>
              </a:rPr>
              <a:t>B+ tree is good for </a:t>
            </a:r>
            <a:r>
              <a:rPr lang="en-US" sz="3400" dirty="0" smtClean="0">
                <a:latin typeface="Calibri" pitchFamily="34" charset="0"/>
              </a:rPr>
              <a:t>sorting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400" dirty="0" err="1">
                <a:latin typeface="Calibri" pitchFamily="34" charset="0"/>
              </a:rPr>
              <a:t>U</a:t>
            </a:r>
            <a:r>
              <a:rPr lang="en-US" sz="3400" dirty="0" err="1" smtClean="0">
                <a:latin typeface="Calibri" pitchFamily="34" charset="0"/>
              </a:rPr>
              <a:t>nclustered</a:t>
            </a:r>
            <a:r>
              <a:rPr lang="en-US" sz="3400" dirty="0" smtClean="0">
                <a:latin typeface="Calibri" pitchFamily="34" charset="0"/>
              </a:rPr>
              <a:t> </a:t>
            </a:r>
            <a:r>
              <a:rPr lang="en-US" sz="3400" dirty="0">
                <a:latin typeface="Calibri" pitchFamily="34" charset="0"/>
              </a:rPr>
              <a:t>tree is usually very </a:t>
            </a:r>
            <a:r>
              <a:rPr lang="en-US" sz="3400" dirty="0" smtClean="0">
                <a:latin typeface="Calibri" pitchFamily="34" charset="0"/>
              </a:rPr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xmlns="" val="16033609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4000" dirty="0" smtClean="0">
                <a:latin typeface="Calibri" pitchFamily="34" charset="0"/>
              </a:rPr>
              <a:t>Users </a:t>
            </a:r>
            <a:r>
              <a:rPr lang="en-US" sz="4000" dirty="0">
                <a:latin typeface="Calibri" pitchFamily="34" charset="0"/>
              </a:rPr>
              <a:t>often want the data sorted </a:t>
            </a:r>
            <a:r>
              <a:rPr lang="en-US" sz="4000" dirty="0" smtClean="0">
                <a:latin typeface="Calibri" pitchFamily="34" charset="0"/>
              </a:rPr>
              <a:t>(</a:t>
            </a:r>
            <a:r>
              <a:rPr lang="en-US" sz="4000" dirty="0" smtClean="0">
                <a:latin typeface="Calibri" pitchFamily="34" charset="0"/>
                <a:cs typeface="Courier New" pitchFamily="49" charset="0"/>
              </a:rPr>
              <a:t>ORDER BY</a:t>
            </a:r>
            <a:r>
              <a:rPr lang="en-US" sz="4000" dirty="0" smtClean="0">
                <a:latin typeface="Calibri" pitchFamily="34" charset="0"/>
              </a:rPr>
              <a:t>)</a:t>
            </a:r>
            <a:endParaRPr lang="en-US" sz="4000" dirty="0"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4000" dirty="0" smtClean="0">
                <a:latin typeface="Calibri" pitchFamily="34" charset="0"/>
              </a:rPr>
              <a:t>First </a:t>
            </a:r>
            <a:r>
              <a:rPr lang="en-US" sz="4000" dirty="0">
                <a:latin typeface="Calibri" pitchFamily="34" charset="0"/>
              </a:rPr>
              <a:t>step in bulk-loading a </a:t>
            </a:r>
            <a:r>
              <a:rPr lang="en-US" sz="4000" dirty="0" smtClean="0">
                <a:latin typeface="Calibri" pitchFamily="34" charset="0"/>
              </a:rPr>
              <a:t>B</a:t>
            </a:r>
            <a:r>
              <a:rPr lang="en-US" sz="4000" baseline="30000" dirty="0" smtClean="0">
                <a:latin typeface="Calibri" pitchFamily="34" charset="0"/>
              </a:rPr>
              <a:t>+</a:t>
            </a:r>
            <a:r>
              <a:rPr lang="en-US" sz="4000" dirty="0" smtClean="0">
                <a:latin typeface="Calibri" pitchFamily="34" charset="0"/>
              </a:rPr>
              <a:t> tree  </a:t>
            </a:r>
            <a:endParaRPr lang="en-US" sz="4000" dirty="0">
              <a:latin typeface="Calibri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4000" dirty="0" smtClean="0">
                <a:latin typeface="Calibri" pitchFamily="34" charset="0"/>
              </a:rPr>
              <a:t>Used </a:t>
            </a:r>
            <a:r>
              <a:rPr lang="en-US" sz="4000" dirty="0">
                <a:latin typeface="Calibri" pitchFamily="34" charset="0"/>
              </a:rPr>
              <a:t>in duplicate elimination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4000" i="1" dirty="0" smtClean="0">
                <a:latin typeface="Calibri" pitchFamily="34" charset="0"/>
              </a:rPr>
              <a:t>Sort-merge </a:t>
            </a:r>
            <a:r>
              <a:rPr lang="en-US" sz="4000" i="1" dirty="0">
                <a:latin typeface="Calibri" pitchFamily="34" charset="0"/>
              </a:rPr>
              <a:t>join </a:t>
            </a:r>
            <a:r>
              <a:rPr lang="en-US" sz="4000" dirty="0" smtClean="0">
                <a:latin typeface="Calibri" pitchFamily="34" charset="0"/>
              </a:rPr>
              <a:t>algorithm involves </a:t>
            </a:r>
            <a:r>
              <a:rPr lang="en-US" sz="4000" dirty="0">
                <a:latin typeface="Calibri" pitchFamily="34" charset="0"/>
              </a:rPr>
              <a:t>sorting as a first </a:t>
            </a:r>
            <a:r>
              <a:rPr lang="en-US" sz="4000" dirty="0" smtClean="0">
                <a:latin typeface="Calibri" pitchFamily="34" charset="0"/>
              </a:rPr>
              <a:t>step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600" dirty="0" smtClean="0">
                <a:latin typeface="Calibri" pitchFamily="34" charset="0"/>
              </a:rPr>
              <a:t>Will see sort-merge join later in the class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Why Sorting?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016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005400"/>
              </a:solidFill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>
              <a:solidFill>
                <a:srgbClr val="005400"/>
              </a:solidFill>
            </a:endParaRPr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Summary (</a:t>
            </a:r>
            <a:r>
              <a:rPr lang="en-US" sz="4800" dirty="0">
                <a:latin typeface="Calibri" pitchFamily="34" charset="0"/>
              </a:rPr>
              <a:t>Cont</a:t>
            </a:r>
            <a:r>
              <a:rPr lang="en-US" sz="4800" dirty="0" smtClean="0">
                <a:latin typeface="Calibri" pitchFamily="34" charset="0"/>
              </a:rPr>
              <a:t>.)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39387" y="1413164"/>
            <a:ext cx="11313226" cy="5143084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3800" dirty="0" smtClean="0">
                <a:latin typeface="Calibri" pitchFamily="34" charset="0"/>
              </a:rPr>
              <a:t>Sorting </a:t>
            </a:r>
            <a:r>
              <a:rPr lang="en-US" sz="3800" dirty="0">
                <a:latin typeface="Calibri" pitchFamily="34" charset="0"/>
              </a:rPr>
              <a:t>is a competitive </a:t>
            </a:r>
            <a:r>
              <a:rPr lang="en-US" sz="3800" dirty="0" smtClean="0">
                <a:latin typeface="Calibri" pitchFamily="34" charset="0"/>
              </a:rPr>
              <a:t>sport!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400" dirty="0" smtClean="0">
                <a:latin typeface="Calibri" pitchFamily="34" charset="0"/>
              </a:rPr>
              <a:t>See </a:t>
            </a:r>
            <a:r>
              <a:rPr lang="en-US" sz="3400" dirty="0">
                <a:latin typeface="Calibri" pitchFamily="34" charset="0"/>
                <a:hlinkClick r:id="rId3"/>
              </a:rPr>
              <a:t>http://sortbenchmark.org</a:t>
            </a:r>
            <a:r>
              <a:rPr lang="en-US" sz="3400" dirty="0" smtClean="0">
                <a:latin typeface="Calibri" pitchFamily="34" charset="0"/>
                <a:hlinkClick r:id="rId3"/>
              </a:rPr>
              <a:t>/</a:t>
            </a:r>
            <a:endParaRPr lang="en-US" sz="3400" dirty="0" smtClean="0">
              <a:latin typeface="Calibri" pitchFamily="34" charset="0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3000" dirty="0" smtClean="0">
                <a:latin typeface="Calibri" pitchFamily="34" charset="0"/>
              </a:rPr>
              <a:t>Task </a:t>
            </a:r>
            <a:r>
              <a:rPr lang="en-US" sz="3000" dirty="0">
                <a:latin typeface="Calibri" pitchFamily="34" charset="0"/>
              </a:rPr>
              <a:t>is to sort </a:t>
            </a:r>
            <a:r>
              <a:rPr lang="en-US" sz="3000" dirty="0" smtClean="0">
                <a:latin typeface="Calibri" pitchFamily="34" charset="0"/>
              </a:rPr>
              <a:t>100-byte records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3000" dirty="0" smtClean="0">
                <a:latin typeface="Calibri" pitchFamily="34" charset="0"/>
              </a:rPr>
              <a:t>Different </a:t>
            </a:r>
            <a:r>
              <a:rPr lang="en-US" sz="3000" dirty="0">
                <a:latin typeface="Calibri" pitchFamily="34" charset="0"/>
              </a:rPr>
              <a:t>flavors of metrics that people compete </a:t>
            </a:r>
            <a:r>
              <a:rPr lang="en-US" sz="3000" dirty="0" smtClean="0">
                <a:latin typeface="Calibri" pitchFamily="34" charset="0"/>
              </a:rPr>
              <a:t>on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3000" dirty="0" smtClean="0">
                <a:latin typeface="Calibri" pitchFamily="34" charset="0"/>
              </a:rPr>
              <a:t>Sort </a:t>
            </a:r>
            <a:r>
              <a:rPr lang="en-US" sz="3000" dirty="0">
                <a:latin typeface="Calibri" pitchFamily="34" charset="0"/>
              </a:rPr>
              <a:t>at trillion records as fast as you </a:t>
            </a:r>
            <a:r>
              <a:rPr lang="en-US" sz="3000" dirty="0" smtClean="0">
                <a:latin typeface="Calibri" pitchFamily="34" charset="0"/>
              </a:rPr>
              <a:t>can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en-US" sz="2800" dirty="0">
                <a:latin typeface="Calibri" pitchFamily="34" charset="0"/>
              </a:rPr>
              <a:t>U</a:t>
            </a:r>
            <a:r>
              <a:rPr lang="en-US" sz="2800" dirty="0" smtClean="0">
                <a:latin typeface="Calibri" pitchFamily="34" charset="0"/>
              </a:rPr>
              <a:t>sing </a:t>
            </a:r>
            <a:r>
              <a:rPr lang="en-US" sz="2800" dirty="0">
                <a:latin typeface="Calibri" pitchFamily="34" charset="0"/>
              </a:rPr>
              <a:t>general purpose sorting code (Daytona) </a:t>
            </a:r>
            <a:r>
              <a:rPr lang="en-US" sz="2800" dirty="0" smtClean="0">
                <a:latin typeface="Calibri" pitchFamily="34" charset="0"/>
              </a:rPr>
              <a:t>or</a:t>
            </a:r>
          </a:p>
          <a:p>
            <a:pPr lvl="3">
              <a:lnSpc>
                <a:spcPct val="100000"/>
              </a:lnSpc>
              <a:spcBef>
                <a:spcPts val="600"/>
              </a:spcBef>
            </a:pPr>
            <a:r>
              <a:rPr lang="en-US" sz="2800" dirty="0">
                <a:latin typeface="Calibri" pitchFamily="34" charset="0"/>
              </a:rPr>
              <a:t>C</a:t>
            </a:r>
            <a:r>
              <a:rPr lang="en-US" sz="2800" dirty="0" smtClean="0">
                <a:latin typeface="Calibri" pitchFamily="34" charset="0"/>
              </a:rPr>
              <a:t>ode </a:t>
            </a:r>
            <a:r>
              <a:rPr lang="en-US" sz="2800" dirty="0">
                <a:latin typeface="Calibri" pitchFamily="34" charset="0"/>
              </a:rPr>
              <a:t>specialized just for the benchmark (Indy</a:t>
            </a:r>
            <a:r>
              <a:rPr lang="en-US" sz="2800" dirty="0" smtClean="0">
                <a:latin typeface="Calibri" pitchFamily="34" charset="0"/>
              </a:rPr>
              <a:t>)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en-US" sz="3000" dirty="0" smtClean="0">
                <a:latin typeface="Calibri" pitchFamily="34" charset="0"/>
              </a:rPr>
              <a:t>2016 records: sorted 100TB in about 100 seconds!!!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01575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5402" y="1426207"/>
            <a:ext cx="10901196" cy="2473131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Calibri" pitchFamily="34" charset="0"/>
              </a:rPr>
              <a:t>Relational Operators</a:t>
            </a:r>
            <a:endParaRPr lang="en-US" sz="8000" dirty="0">
              <a:latin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57784" y="1426207"/>
            <a:ext cx="10901196" cy="700495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Calibri" pitchFamily="34" charset="0"/>
              </a:rPr>
              <a:t>Next Up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62073" y="2408055"/>
            <a:ext cx="10892618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5402" y="4332030"/>
            <a:ext cx="10890078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57784" y="4617350"/>
            <a:ext cx="10901196" cy="866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Calibri" pitchFamily="34" charset="0"/>
              </a:rPr>
              <a:t>Questions?</a:t>
            </a:r>
            <a:endParaRPr lang="en-US" sz="2000" dirty="0">
              <a:latin typeface="Calibri" pitchFamily="34" charset="0"/>
            </a:endParaRP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84553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292608" y="1389412"/>
            <a:ext cx="11460004" cy="546858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600" dirty="0" smtClean="0">
                <a:latin typeface="Calibri" pitchFamily="34" charset="0"/>
              </a:rPr>
              <a:t>How about using sort algorithms (</a:t>
            </a:r>
            <a:r>
              <a:rPr lang="en-US" sz="3100" dirty="0" smtClean="0">
                <a:latin typeface="Calibri" pitchFamily="34" charset="0"/>
              </a:rPr>
              <a:t>such as merge sort, quick sort, heap sort, etc.</a:t>
            </a:r>
            <a:r>
              <a:rPr lang="en-US" sz="3600" dirty="0" smtClean="0">
                <a:latin typeface="Calibri" pitchFamily="34" charset="0"/>
              </a:rPr>
              <a:t>)?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Data might not fit into memory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>
                <a:latin typeface="Calibri" pitchFamily="34" charset="0"/>
              </a:rPr>
              <a:t>e.g. sort 1 TB of data using 64 MB of main memory!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600" dirty="0" smtClean="0">
                <a:latin typeface="Calibri" pitchFamily="34" charset="0"/>
              </a:rPr>
              <a:t>Generally speaking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In </a:t>
            </a:r>
            <a:r>
              <a:rPr lang="en-US" sz="3200" dirty="0">
                <a:latin typeface="Calibri" pitchFamily="34" charset="0"/>
              </a:rPr>
              <a:t>main memory algorithms 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>
                <a:latin typeface="Calibri" pitchFamily="34" charset="0"/>
              </a:rPr>
              <a:t>We </a:t>
            </a:r>
            <a:r>
              <a:rPr lang="en-US" sz="2800" dirty="0">
                <a:latin typeface="Calibri" pitchFamily="34" charset="0"/>
              </a:rPr>
              <a:t>care about CPU time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200" dirty="0">
                <a:latin typeface="Calibri" pitchFamily="34" charset="0"/>
              </a:rPr>
              <a:t>In databases </a:t>
            </a:r>
            <a:endParaRPr lang="en-US" sz="3200" dirty="0" smtClean="0">
              <a:latin typeface="Calibri" pitchFamily="34" charset="0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>
                <a:latin typeface="Calibri" pitchFamily="34" charset="0"/>
              </a:rPr>
              <a:t>Time </a:t>
            </a:r>
            <a:r>
              <a:rPr lang="en-US" sz="2800" dirty="0">
                <a:latin typeface="Calibri" pitchFamily="34" charset="0"/>
              </a:rPr>
              <a:t>is dominated by </a:t>
            </a:r>
            <a:r>
              <a:rPr lang="en-US" sz="2800" dirty="0" smtClean="0">
                <a:latin typeface="Calibri" pitchFamily="34" charset="0"/>
              </a:rPr>
              <a:t>secondary storage (disk) I/O </a:t>
            </a:r>
            <a:r>
              <a:rPr lang="en-US" sz="2800" dirty="0">
                <a:latin typeface="Calibri" pitchFamily="34" charset="0"/>
              </a:rPr>
              <a:t>cost</a:t>
            </a: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2800" dirty="0">
                <a:latin typeface="Calibri" pitchFamily="34" charset="0"/>
              </a:rPr>
              <a:t>Assumption: cost is </a:t>
            </a:r>
            <a:r>
              <a:rPr lang="en-US" sz="2800" dirty="0" smtClean="0">
                <a:latin typeface="Calibri" pitchFamily="34" charset="0"/>
              </a:rPr>
              <a:t>determined by I/O</a:t>
            </a:r>
            <a:endParaRPr lang="en-US" sz="2800" dirty="0">
              <a:latin typeface="Calibri" pitchFamily="34" charset="0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>
                <a:latin typeface="Calibri" pitchFamily="34" charset="0"/>
              </a:rPr>
              <a:t>Consequence</a:t>
            </a:r>
            <a:r>
              <a:rPr lang="en-US" sz="2800" dirty="0">
                <a:latin typeface="Calibri" pitchFamily="34" charset="0"/>
              </a:rPr>
              <a:t>s</a:t>
            </a:r>
          </a:p>
          <a:p>
            <a:pPr lvl="3">
              <a:lnSpc>
                <a:spcPct val="120000"/>
              </a:lnSpc>
              <a:spcBef>
                <a:spcPts val="600"/>
              </a:spcBef>
            </a:pPr>
            <a:r>
              <a:rPr lang="en-US" sz="2600" dirty="0" smtClean="0">
                <a:latin typeface="Calibri" pitchFamily="34" charset="0"/>
              </a:rPr>
              <a:t>Need </a:t>
            </a:r>
            <a:r>
              <a:rPr lang="en-US" sz="2600" dirty="0">
                <a:latin typeface="Calibri" pitchFamily="34" charset="0"/>
              </a:rPr>
              <a:t>to redesign certain algorithms</a:t>
            </a:r>
          </a:p>
          <a:p>
            <a:pPr lvl="3">
              <a:lnSpc>
                <a:spcPct val="120000"/>
              </a:lnSpc>
              <a:spcBef>
                <a:spcPts val="600"/>
              </a:spcBef>
            </a:pPr>
            <a:r>
              <a:rPr lang="en-US" sz="2600" dirty="0" smtClean="0">
                <a:latin typeface="Calibri" pitchFamily="34" charset="0"/>
              </a:rPr>
              <a:t>Compute </a:t>
            </a:r>
            <a:r>
              <a:rPr lang="en-US" sz="2600" dirty="0">
                <a:latin typeface="Calibri" pitchFamily="34" charset="0"/>
              </a:rPr>
              <a:t>cost using I/O </a:t>
            </a:r>
            <a:r>
              <a:rPr lang="en-US" sz="2600" dirty="0" smtClean="0">
                <a:latin typeface="Calibri" pitchFamily="34" charset="0"/>
              </a:rPr>
              <a:t>read/writes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Sorting</a:t>
            </a:r>
            <a:r>
              <a:rPr lang="en-US" sz="4800" dirty="0">
                <a:latin typeface="Calibri" pitchFamily="34" charset="0"/>
              </a:rPr>
              <a:t> </a:t>
            </a:r>
            <a:r>
              <a:rPr lang="en-US" sz="4800" dirty="0" smtClean="0">
                <a:latin typeface="Calibri" pitchFamily="34" charset="0"/>
              </a:rPr>
              <a:t>in Databases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277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Sorting </a:t>
            </a:r>
            <a:r>
              <a:rPr lang="en-US" sz="3600" i="1" dirty="0">
                <a:latin typeface="Calibri" pitchFamily="34" charset="0"/>
              </a:rPr>
              <a:t>n</a:t>
            </a:r>
            <a:r>
              <a:rPr lang="en-US" sz="3600" dirty="0">
                <a:latin typeface="Calibri" pitchFamily="34" charset="0"/>
              </a:rPr>
              <a:t> tuples needs </a:t>
            </a:r>
            <a:r>
              <a:rPr lang="en-US" sz="3600" i="1" dirty="0" smtClean="0">
                <a:latin typeface="Calibri" pitchFamily="34" charset="0"/>
              </a:rPr>
              <a:t>n log(n)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>
                <a:latin typeface="Calibri" pitchFamily="34" charset="0"/>
              </a:rPr>
              <a:t>comparisons</a:t>
            </a:r>
          </a:p>
          <a:p>
            <a:r>
              <a:rPr lang="en-US" sz="3600" dirty="0">
                <a:latin typeface="Calibri" pitchFamily="34" charset="0"/>
              </a:rPr>
              <a:t>If we do a record-based sorting, we will need </a:t>
            </a:r>
            <a:r>
              <a:rPr lang="en-US" sz="3600" i="1" dirty="0">
                <a:latin typeface="Calibri" pitchFamily="34" charset="0"/>
              </a:rPr>
              <a:t>n log(n)</a:t>
            </a:r>
            <a:r>
              <a:rPr lang="en-US" sz="3600" dirty="0">
                <a:latin typeface="Calibri" pitchFamily="34" charset="0"/>
              </a:rPr>
              <a:t> </a:t>
            </a:r>
            <a:r>
              <a:rPr lang="en-US" sz="3600" dirty="0" smtClean="0">
                <a:latin typeface="Calibri" pitchFamily="34" charset="0"/>
              </a:rPr>
              <a:t>I/</a:t>
            </a:r>
            <a:r>
              <a:rPr lang="en-US" sz="3600" dirty="0" err="1" smtClean="0">
                <a:latin typeface="Calibri" pitchFamily="34" charset="0"/>
              </a:rPr>
              <a:t>Os</a:t>
            </a:r>
            <a:endParaRPr lang="en-US" sz="3600" dirty="0">
              <a:latin typeface="Calibri" pitchFamily="34" charset="0"/>
            </a:endParaRPr>
          </a:p>
          <a:p>
            <a:r>
              <a:rPr lang="en-US" sz="3600" dirty="0">
                <a:latin typeface="Calibri" pitchFamily="34" charset="0"/>
              </a:rPr>
              <a:t>Key idea: sort </a:t>
            </a:r>
            <a:r>
              <a:rPr lang="en-US" sz="3600" i="1" dirty="0">
                <a:latin typeface="Calibri" pitchFamily="34" charset="0"/>
              </a:rPr>
              <a:t>based on </a:t>
            </a:r>
            <a:r>
              <a:rPr lang="en-US" sz="3600" i="1" dirty="0" smtClean="0">
                <a:latin typeface="Calibri" pitchFamily="34" charset="0"/>
              </a:rPr>
              <a:t>pages</a:t>
            </a:r>
            <a:r>
              <a:rPr lang="en-US" sz="3600" dirty="0" smtClean="0">
                <a:latin typeface="Calibri" pitchFamily="34" charset="0"/>
              </a:rPr>
              <a:t>, not records</a:t>
            </a:r>
            <a:endParaRPr lang="en-US" sz="3600" dirty="0">
              <a:latin typeface="Calibri" pitchFamily="34" charset="0"/>
            </a:endParaRPr>
          </a:p>
          <a:p>
            <a:endParaRPr lang="en-US" sz="3600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Example: Merge Sort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1788" y="3547872"/>
            <a:ext cx="5487543" cy="3048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 smtClean="0">
                <a:latin typeface="Calibri" pitchFamily="34" charset="0"/>
              </a:rPr>
              <a:t>Problem</a:t>
            </a:r>
            <a:endParaRPr lang="en-US" sz="3200" dirty="0" smtClean="0">
              <a:latin typeface="Calibri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latin typeface="Calibri" pitchFamily="34" charset="0"/>
              </a:rPr>
              <a:t>M available mem pages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latin typeface="Calibri" pitchFamily="34" charset="0"/>
              </a:rPr>
              <a:t>A relation R with N &gt; M pages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>
                <a:latin typeface="Calibri" pitchFamily="34" charset="0"/>
              </a:rPr>
              <a:t>Output a relation R’ sorted on a given sort key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862447" y="3417284"/>
            <a:ext cx="5890165" cy="34407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000" b="1" dirty="0" smtClean="0">
                <a:latin typeface="Calibri" pitchFamily="34" charset="0"/>
              </a:rPr>
              <a:t>Solution desiderata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400" dirty="0">
                <a:latin typeface="Calibri" pitchFamily="34" charset="0"/>
              </a:rPr>
              <a:t>S</a:t>
            </a:r>
            <a:r>
              <a:rPr lang="en-US" sz="3400" dirty="0" smtClean="0">
                <a:latin typeface="Calibri" pitchFamily="34" charset="0"/>
              </a:rPr>
              <a:t>ort large relations using small memory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400" dirty="0" smtClean="0">
                <a:latin typeface="Calibri" pitchFamily="34" charset="0"/>
              </a:rPr>
              <a:t>Minimize disk I/</a:t>
            </a:r>
            <a:r>
              <a:rPr lang="en-US" sz="3400" dirty="0" err="1" smtClean="0">
                <a:latin typeface="Calibri" pitchFamily="34" charset="0"/>
              </a:rPr>
              <a:t>Os</a:t>
            </a:r>
            <a:endParaRPr lang="en-US" sz="3400" dirty="0" smtClean="0">
              <a:latin typeface="Calibri" pitchFamily="34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400" dirty="0" smtClean="0">
                <a:latin typeface="Calibri" pitchFamily="34" charset="0"/>
              </a:rPr>
              <a:t>Use sequential I/O rather than random I/O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3400" dirty="0" smtClean="0">
                <a:latin typeface="Calibri" pitchFamily="34" charset="0"/>
              </a:rPr>
              <a:t>Overlap I/O and CPU operations, minimizing CPU operations</a:t>
            </a:r>
          </a:p>
        </p:txBody>
      </p:sp>
    </p:spTree>
    <p:extLst>
      <p:ext uri="{BB962C8B-B14F-4D97-AF65-F5344CB8AC3E}">
        <p14:creationId xmlns:p14="http://schemas.microsoft.com/office/powerpoint/2010/main" xmlns="" val="40356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2948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600" dirty="0" smtClean="0">
                <a:latin typeface="Calibri" pitchFamily="34" charset="0"/>
              </a:rPr>
              <a:t>A </a:t>
            </a:r>
            <a:r>
              <a:rPr lang="en-US" sz="3600" i="1" dirty="0" smtClean="0">
                <a:latin typeface="Calibri" pitchFamily="34" charset="0"/>
              </a:rPr>
              <a:t>run</a:t>
            </a:r>
            <a:r>
              <a:rPr lang="en-US" sz="3600" dirty="0" smtClean="0">
                <a:latin typeface="Calibri" pitchFamily="34" charset="0"/>
              </a:rPr>
              <a:t> is a sorted sub-file generated in intermediate steps of the sorting algorithm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600" dirty="0">
                <a:latin typeface="Calibri" pitchFamily="34" charset="0"/>
              </a:rPr>
              <a:t>2-way </a:t>
            </a:r>
            <a:r>
              <a:rPr lang="en-US" sz="3600" dirty="0" smtClean="0">
                <a:latin typeface="Calibri" pitchFamily="34" charset="0"/>
              </a:rPr>
              <a:t>external merge-sort requires 3 buffer pages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sz="3600" dirty="0" smtClean="0">
              <a:latin typeface="Calibri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600" dirty="0" smtClean="0">
                <a:latin typeface="Calibri" pitchFamily="34" charset="0"/>
              </a:rPr>
              <a:t>Pass 1: read a page, sort it in memory </a:t>
            </a:r>
            <a:r>
              <a:rPr lang="en-US" sz="3600" i="1" dirty="0">
                <a:latin typeface="Calibri" pitchFamily="34" charset="0"/>
              </a:rPr>
              <a:t>(internal sorting</a:t>
            </a:r>
            <a:r>
              <a:rPr lang="en-US" sz="3600" i="1" dirty="0" smtClean="0">
                <a:latin typeface="Calibri" pitchFamily="34" charset="0"/>
              </a:rPr>
              <a:t>)</a:t>
            </a:r>
            <a:r>
              <a:rPr lang="en-US" sz="3600" dirty="0" smtClean="0">
                <a:latin typeface="Calibri" pitchFamily="34" charset="0"/>
              </a:rPr>
              <a:t>, write it back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Requires only 1 buffer page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600" dirty="0" smtClean="0">
                <a:latin typeface="Calibri" pitchFamily="34" charset="0"/>
              </a:rPr>
              <a:t>Passes 2, 3, </a:t>
            </a:r>
            <a:r>
              <a:rPr lang="mr-IN" sz="3600" dirty="0" smtClean="0">
                <a:latin typeface="Calibri" pitchFamily="34" charset="0"/>
              </a:rPr>
              <a:t>…</a:t>
            </a:r>
            <a:r>
              <a:rPr lang="en-US" sz="3600" dirty="0" smtClean="0">
                <a:latin typeface="Calibri" pitchFamily="34" charset="0"/>
              </a:rPr>
              <a:t>: read two runs, merge them into one run and write it back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Requires 3 buffer pages	</a:t>
            </a:r>
            <a:endParaRPr lang="en-US" sz="600" dirty="0">
              <a:latin typeface="Calibri" pitchFamily="34" charset="0"/>
            </a:endParaRPr>
          </a:p>
          <a:p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Warm-up: 2-way External Merge-sort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709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2-way External Merge-sort (Cont.)</a:t>
            </a:r>
            <a:endParaRPr lang="en-US" sz="4800" dirty="0">
              <a:latin typeface="Calibri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689196" y="1569478"/>
            <a:ext cx="1440612" cy="1589616"/>
            <a:chOff x="793630" y="2170451"/>
            <a:chExt cx="1440612" cy="1589616"/>
          </a:xfrm>
        </p:grpSpPr>
        <p:sp>
          <p:nvSpPr>
            <p:cNvPr id="38" name="Can 37"/>
            <p:cNvSpPr/>
            <p:nvPr/>
          </p:nvSpPr>
          <p:spPr>
            <a:xfrm>
              <a:off x="793630" y="2170451"/>
              <a:ext cx="1440612" cy="1589616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793630" y="2170451"/>
              <a:ext cx="1440612" cy="36571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 7"/>
          <p:cNvSpPr>
            <a:spLocks/>
          </p:cNvSpPr>
          <p:nvPr/>
        </p:nvSpPr>
        <p:spPr bwMode="auto">
          <a:xfrm>
            <a:off x="2911421" y="2474313"/>
            <a:ext cx="1039813" cy="150812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0" y="0"/>
              </a:cxn>
              <a:cxn ang="0">
                <a:pos x="654" y="0"/>
              </a:cxn>
              <a:cxn ang="0">
                <a:pos x="654" y="94"/>
              </a:cxn>
              <a:cxn ang="0">
                <a:pos x="0" y="94"/>
              </a:cxn>
            </a:cxnLst>
            <a:rect l="0" t="0" r="r" b="b"/>
            <a:pathLst>
              <a:path w="655" h="95">
                <a:moveTo>
                  <a:pt x="0" y="94"/>
                </a:moveTo>
                <a:lnTo>
                  <a:pt x="0" y="0"/>
                </a:lnTo>
                <a:lnTo>
                  <a:pt x="654" y="0"/>
                </a:lnTo>
                <a:lnTo>
                  <a:pt x="654" y="94"/>
                </a:lnTo>
                <a:lnTo>
                  <a:pt x="0" y="9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900960" y="3124637"/>
            <a:ext cx="27209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 b="1" dirty="0">
                <a:latin typeface="Linux Libertine" charset="0"/>
                <a:ea typeface="Linux Libertine" charset="0"/>
                <a:cs typeface="Linux Libertine" charset="0"/>
              </a:rPr>
              <a:t>Main memory buffers</a:t>
            </a: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8203466" y="2477486"/>
            <a:ext cx="1055688" cy="138112"/>
          </a:xfrm>
          <a:custGeom>
            <a:avLst/>
            <a:gdLst/>
            <a:ahLst/>
            <a:cxnLst>
              <a:cxn ang="0">
                <a:pos x="0" y="86"/>
              </a:cxn>
              <a:cxn ang="0">
                <a:pos x="0" y="0"/>
              </a:cxn>
              <a:cxn ang="0">
                <a:pos x="664" y="0"/>
              </a:cxn>
              <a:cxn ang="0">
                <a:pos x="664" y="86"/>
              </a:cxn>
              <a:cxn ang="0">
                <a:pos x="0" y="86"/>
              </a:cxn>
            </a:cxnLst>
            <a:rect l="0" t="0" r="r" b="b"/>
            <a:pathLst>
              <a:path w="665" h="87">
                <a:moveTo>
                  <a:pt x="0" y="86"/>
                </a:moveTo>
                <a:lnTo>
                  <a:pt x="0" y="0"/>
                </a:lnTo>
                <a:lnTo>
                  <a:pt x="664" y="0"/>
                </a:lnTo>
                <a:lnTo>
                  <a:pt x="664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8011005" y="1569478"/>
            <a:ext cx="1440612" cy="1589616"/>
            <a:chOff x="793630" y="2170451"/>
            <a:chExt cx="1440612" cy="1589616"/>
          </a:xfrm>
        </p:grpSpPr>
        <p:sp>
          <p:nvSpPr>
            <p:cNvPr id="42" name="Can 41"/>
            <p:cNvSpPr/>
            <p:nvPr/>
          </p:nvSpPr>
          <p:spPr>
            <a:xfrm>
              <a:off x="793630" y="2170451"/>
              <a:ext cx="1440612" cy="1589616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793630" y="2170451"/>
              <a:ext cx="1440612" cy="36571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reeform 13"/>
          <p:cNvSpPr>
            <a:spLocks/>
          </p:cNvSpPr>
          <p:nvPr/>
        </p:nvSpPr>
        <p:spPr bwMode="auto">
          <a:xfrm>
            <a:off x="5512045" y="2272364"/>
            <a:ext cx="1127125" cy="541988"/>
          </a:xfrm>
          <a:custGeom>
            <a:avLst/>
            <a:gdLst/>
            <a:ahLst/>
            <a:cxnLst>
              <a:cxn ang="0">
                <a:pos x="0" y="279"/>
              </a:cxn>
              <a:cxn ang="0">
                <a:pos x="0" y="0"/>
              </a:cxn>
              <a:cxn ang="0">
                <a:pos x="709" y="0"/>
              </a:cxn>
              <a:cxn ang="0">
                <a:pos x="709" y="279"/>
              </a:cxn>
              <a:cxn ang="0">
                <a:pos x="0" y="279"/>
              </a:cxn>
            </a:cxnLst>
            <a:rect l="0" t="0" r="r" b="b"/>
            <a:pathLst>
              <a:path w="710" h="280">
                <a:moveTo>
                  <a:pt x="0" y="279"/>
                </a:moveTo>
                <a:lnTo>
                  <a:pt x="0" y="0"/>
                </a:lnTo>
                <a:lnTo>
                  <a:pt x="709" y="0"/>
                </a:lnTo>
                <a:lnTo>
                  <a:pt x="709" y="279"/>
                </a:lnTo>
                <a:lnTo>
                  <a:pt x="0" y="27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INPUT</a:t>
            </a:r>
            <a:endParaRPr lang="en-US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8397084" y="3236882"/>
            <a:ext cx="66845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Linux Libertine" charset="0"/>
                <a:ea typeface="Linux Libertine" charset="0"/>
                <a:cs typeface="Linux Libertine" charset="0"/>
              </a:rPr>
              <a:t>Disk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689196" y="4007460"/>
            <a:ext cx="1440612" cy="1589616"/>
            <a:chOff x="793630" y="2170451"/>
            <a:chExt cx="1440612" cy="1589616"/>
          </a:xfrm>
        </p:grpSpPr>
        <p:sp>
          <p:nvSpPr>
            <p:cNvPr id="46" name="Can 45"/>
            <p:cNvSpPr/>
            <p:nvPr/>
          </p:nvSpPr>
          <p:spPr>
            <a:xfrm>
              <a:off x="793630" y="2170451"/>
              <a:ext cx="1440612" cy="1589616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793630" y="2170451"/>
              <a:ext cx="1440612" cy="36571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Freeform 7"/>
          <p:cNvSpPr>
            <a:spLocks/>
          </p:cNvSpPr>
          <p:nvPr/>
        </p:nvSpPr>
        <p:spPr bwMode="auto">
          <a:xfrm>
            <a:off x="2878438" y="4493764"/>
            <a:ext cx="1039813" cy="150812"/>
          </a:xfrm>
          <a:custGeom>
            <a:avLst/>
            <a:gdLst/>
            <a:ahLst/>
            <a:cxnLst>
              <a:cxn ang="0">
                <a:pos x="0" y="94"/>
              </a:cxn>
              <a:cxn ang="0">
                <a:pos x="0" y="0"/>
              </a:cxn>
              <a:cxn ang="0">
                <a:pos x="654" y="0"/>
              </a:cxn>
              <a:cxn ang="0">
                <a:pos x="654" y="94"/>
              </a:cxn>
              <a:cxn ang="0">
                <a:pos x="0" y="94"/>
              </a:cxn>
            </a:cxnLst>
            <a:rect l="0" t="0" r="r" b="b"/>
            <a:pathLst>
              <a:path w="655" h="95">
                <a:moveTo>
                  <a:pt x="0" y="94"/>
                </a:moveTo>
                <a:lnTo>
                  <a:pt x="0" y="0"/>
                </a:lnTo>
                <a:lnTo>
                  <a:pt x="654" y="0"/>
                </a:lnTo>
                <a:lnTo>
                  <a:pt x="654" y="94"/>
                </a:lnTo>
                <a:lnTo>
                  <a:pt x="0" y="94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Freeform 16"/>
          <p:cNvSpPr>
            <a:spLocks/>
          </p:cNvSpPr>
          <p:nvPr/>
        </p:nvSpPr>
        <p:spPr bwMode="auto">
          <a:xfrm>
            <a:off x="4354813" y="1482694"/>
            <a:ext cx="3433763" cy="2286000"/>
          </a:xfrm>
          <a:custGeom>
            <a:avLst/>
            <a:gdLst/>
            <a:ahLst/>
            <a:cxnLst>
              <a:cxn ang="0">
                <a:pos x="0" y="1294"/>
              </a:cxn>
              <a:cxn ang="0">
                <a:pos x="0" y="0"/>
              </a:cxn>
              <a:cxn ang="0">
                <a:pos x="2162" y="0"/>
              </a:cxn>
              <a:cxn ang="0">
                <a:pos x="2162" y="1294"/>
              </a:cxn>
              <a:cxn ang="0">
                <a:pos x="0" y="1294"/>
              </a:cxn>
            </a:cxnLst>
            <a:rect l="0" t="0" r="r" b="b"/>
            <a:pathLst>
              <a:path w="2163" h="1295">
                <a:moveTo>
                  <a:pt x="0" y="1294"/>
                </a:moveTo>
                <a:lnTo>
                  <a:pt x="0" y="0"/>
                </a:lnTo>
                <a:lnTo>
                  <a:pt x="2162" y="0"/>
                </a:lnTo>
                <a:lnTo>
                  <a:pt x="2162" y="1294"/>
                </a:lnTo>
                <a:lnTo>
                  <a:pt x="0" y="129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9" name="Freeform 8"/>
          <p:cNvSpPr>
            <a:spLocks/>
          </p:cNvSpPr>
          <p:nvPr/>
        </p:nvSpPr>
        <p:spPr bwMode="auto">
          <a:xfrm>
            <a:off x="2878438" y="5241476"/>
            <a:ext cx="1068388" cy="138113"/>
          </a:xfrm>
          <a:custGeom>
            <a:avLst/>
            <a:gdLst/>
            <a:ahLst/>
            <a:cxnLst>
              <a:cxn ang="0">
                <a:pos x="0" y="86"/>
              </a:cxn>
              <a:cxn ang="0">
                <a:pos x="0" y="0"/>
              </a:cxn>
              <a:cxn ang="0">
                <a:pos x="672" y="0"/>
              </a:cxn>
              <a:cxn ang="0">
                <a:pos x="672" y="86"/>
              </a:cxn>
              <a:cxn ang="0">
                <a:pos x="0" y="86"/>
              </a:cxn>
            </a:cxnLst>
            <a:rect l="0" t="0" r="r" b="b"/>
            <a:pathLst>
              <a:path w="673" h="87">
                <a:moveTo>
                  <a:pt x="0" y="86"/>
                </a:moveTo>
                <a:lnTo>
                  <a:pt x="0" y="0"/>
                </a:lnTo>
                <a:lnTo>
                  <a:pt x="672" y="0"/>
                </a:lnTo>
                <a:lnTo>
                  <a:pt x="672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0" name="Rectangle 10"/>
          <p:cNvSpPr>
            <a:spLocks noChangeArrowheads="1"/>
          </p:cNvSpPr>
          <p:nvPr/>
        </p:nvSpPr>
        <p:spPr bwMode="auto">
          <a:xfrm>
            <a:off x="4900960" y="5562619"/>
            <a:ext cx="272097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Linux Libertine" charset="0"/>
                <a:ea typeface="Linux Libertine" charset="0"/>
                <a:cs typeface="Linux Libertine" charset="0"/>
              </a:rPr>
              <a:t>Main memory buffers</a:t>
            </a:r>
          </a:p>
        </p:txBody>
      </p:sp>
      <p:sp>
        <p:nvSpPr>
          <p:cNvPr id="51" name="Freeform 11"/>
          <p:cNvSpPr>
            <a:spLocks/>
          </p:cNvSpPr>
          <p:nvPr/>
        </p:nvSpPr>
        <p:spPr bwMode="auto">
          <a:xfrm>
            <a:off x="8237838" y="4725539"/>
            <a:ext cx="1055688" cy="138112"/>
          </a:xfrm>
          <a:custGeom>
            <a:avLst/>
            <a:gdLst/>
            <a:ahLst/>
            <a:cxnLst>
              <a:cxn ang="0">
                <a:pos x="0" y="86"/>
              </a:cxn>
              <a:cxn ang="0">
                <a:pos x="0" y="0"/>
              </a:cxn>
              <a:cxn ang="0">
                <a:pos x="664" y="0"/>
              </a:cxn>
              <a:cxn ang="0">
                <a:pos x="664" y="86"/>
              </a:cxn>
              <a:cxn ang="0">
                <a:pos x="0" y="86"/>
              </a:cxn>
            </a:cxnLst>
            <a:rect l="0" t="0" r="r" b="b"/>
            <a:pathLst>
              <a:path w="665" h="87">
                <a:moveTo>
                  <a:pt x="0" y="86"/>
                </a:moveTo>
                <a:lnTo>
                  <a:pt x="0" y="0"/>
                </a:lnTo>
                <a:lnTo>
                  <a:pt x="664" y="0"/>
                </a:lnTo>
                <a:lnTo>
                  <a:pt x="664" y="86"/>
                </a:lnTo>
                <a:lnTo>
                  <a:pt x="0" y="86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2" name="Freeform 12"/>
          <p:cNvSpPr>
            <a:spLocks/>
          </p:cNvSpPr>
          <p:nvPr/>
        </p:nvSpPr>
        <p:spPr bwMode="auto">
          <a:xfrm>
            <a:off x="8252126" y="4957314"/>
            <a:ext cx="1055687" cy="125412"/>
          </a:xfrm>
          <a:custGeom>
            <a:avLst/>
            <a:gdLst/>
            <a:ahLst/>
            <a:cxnLst>
              <a:cxn ang="0">
                <a:pos x="0" y="78"/>
              </a:cxn>
              <a:cxn ang="0">
                <a:pos x="0" y="0"/>
              </a:cxn>
              <a:cxn ang="0">
                <a:pos x="664" y="0"/>
              </a:cxn>
              <a:cxn ang="0">
                <a:pos x="664" y="78"/>
              </a:cxn>
              <a:cxn ang="0">
                <a:pos x="0" y="78"/>
              </a:cxn>
            </a:cxnLst>
            <a:rect l="0" t="0" r="r" b="b"/>
            <a:pathLst>
              <a:path w="665" h="79">
                <a:moveTo>
                  <a:pt x="0" y="78"/>
                </a:moveTo>
                <a:lnTo>
                  <a:pt x="0" y="0"/>
                </a:lnTo>
                <a:lnTo>
                  <a:pt x="664" y="0"/>
                </a:lnTo>
                <a:lnTo>
                  <a:pt x="664" y="78"/>
                </a:lnTo>
                <a:lnTo>
                  <a:pt x="0" y="78"/>
                </a:lnTo>
              </a:path>
            </a:pathLst>
          </a:custGeom>
          <a:solidFill>
            <a:srgbClr val="99CCFF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3075275" y="3236882"/>
            <a:ext cx="66845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Linux Libertine" charset="0"/>
                <a:ea typeface="Linux Libertine" charset="0"/>
                <a:cs typeface="Linux Libertine" charset="0"/>
              </a:rPr>
              <a:t>Disk</a:t>
            </a:r>
          </a:p>
        </p:txBody>
      </p:sp>
      <p:sp>
        <p:nvSpPr>
          <p:cNvPr id="53" name="Freeform 13"/>
          <p:cNvSpPr>
            <a:spLocks/>
          </p:cNvSpPr>
          <p:nvPr/>
        </p:nvSpPr>
        <p:spPr bwMode="auto">
          <a:xfrm>
            <a:off x="4888213" y="4191020"/>
            <a:ext cx="1127125" cy="541988"/>
          </a:xfrm>
          <a:custGeom>
            <a:avLst/>
            <a:gdLst/>
            <a:ahLst/>
            <a:cxnLst>
              <a:cxn ang="0">
                <a:pos x="0" y="279"/>
              </a:cxn>
              <a:cxn ang="0">
                <a:pos x="0" y="0"/>
              </a:cxn>
              <a:cxn ang="0">
                <a:pos x="709" y="0"/>
              </a:cxn>
              <a:cxn ang="0">
                <a:pos x="709" y="279"/>
              </a:cxn>
              <a:cxn ang="0">
                <a:pos x="0" y="279"/>
              </a:cxn>
            </a:cxnLst>
            <a:rect l="0" t="0" r="r" b="b"/>
            <a:pathLst>
              <a:path w="710" h="280">
                <a:moveTo>
                  <a:pt x="0" y="279"/>
                </a:moveTo>
                <a:lnTo>
                  <a:pt x="0" y="0"/>
                </a:lnTo>
                <a:lnTo>
                  <a:pt x="709" y="0"/>
                </a:lnTo>
                <a:lnTo>
                  <a:pt x="709" y="279"/>
                </a:lnTo>
                <a:lnTo>
                  <a:pt x="0" y="27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chemeClr val="tx2"/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1" dirty="0">
                <a:latin typeface="Linux Libertine" charset="0"/>
                <a:ea typeface="Linux Libertine" charset="0"/>
                <a:cs typeface="Linux Libertine" charset="0"/>
              </a:rPr>
              <a:t>INPUT </a:t>
            </a:r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1</a:t>
            </a:r>
            <a:endParaRPr lang="en-US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4" name="Freeform 14"/>
          <p:cNvSpPr>
            <a:spLocks/>
          </p:cNvSpPr>
          <p:nvPr/>
        </p:nvSpPr>
        <p:spPr bwMode="auto">
          <a:xfrm>
            <a:off x="6487065" y="4655691"/>
            <a:ext cx="1134871" cy="481008"/>
          </a:xfrm>
          <a:custGeom>
            <a:avLst/>
            <a:gdLst/>
            <a:ahLst/>
            <a:cxnLst>
              <a:cxn ang="0">
                <a:pos x="0" y="226"/>
              </a:cxn>
              <a:cxn ang="0">
                <a:pos x="0" y="0"/>
              </a:cxn>
              <a:cxn ang="0">
                <a:pos x="630" y="0"/>
              </a:cxn>
              <a:cxn ang="0">
                <a:pos x="630" y="226"/>
              </a:cxn>
              <a:cxn ang="0">
                <a:pos x="0" y="226"/>
              </a:cxn>
            </a:cxnLst>
            <a:rect l="0" t="0" r="r" b="b"/>
            <a:pathLst>
              <a:path w="631" h="227">
                <a:moveTo>
                  <a:pt x="0" y="226"/>
                </a:moveTo>
                <a:lnTo>
                  <a:pt x="0" y="0"/>
                </a:lnTo>
                <a:lnTo>
                  <a:pt x="630" y="0"/>
                </a:lnTo>
                <a:lnTo>
                  <a:pt x="630" y="226"/>
                </a:lnTo>
                <a:lnTo>
                  <a:pt x="0" y="226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b="1" dirty="0">
                <a:latin typeface="Linux Libertine" charset="0"/>
                <a:ea typeface="Linux Libertine" charset="0"/>
                <a:cs typeface="Linux Libertine" charset="0"/>
              </a:rPr>
              <a:t>OUTPUT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5" name="Freeform 15"/>
          <p:cNvSpPr>
            <a:spLocks/>
          </p:cNvSpPr>
          <p:nvPr/>
        </p:nvSpPr>
        <p:spPr bwMode="auto">
          <a:xfrm>
            <a:off x="4861226" y="5048921"/>
            <a:ext cx="1127125" cy="513698"/>
          </a:xfrm>
          <a:custGeom>
            <a:avLst/>
            <a:gdLst/>
            <a:ahLst/>
            <a:cxnLst>
              <a:cxn ang="0">
                <a:pos x="0" y="280"/>
              </a:cxn>
              <a:cxn ang="0">
                <a:pos x="0" y="0"/>
              </a:cxn>
              <a:cxn ang="0">
                <a:pos x="709" y="0"/>
              </a:cxn>
              <a:cxn ang="0">
                <a:pos x="709" y="280"/>
              </a:cxn>
              <a:cxn ang="0">
                <a:pos x="0" y="280"/>
              </a:cxn>
            </a:cxnLst>
            <a:rect l="0" t="0" r="r" b="b"/>
            <a:pathLst>
              <a:path w="710" h="281">
                <a:moveTo>
                  <a:pt x="0" y="280"/>
                </a:moveTo>
                <a:lnTo>
                  <a:pt x="0" y="0"/>
                </a:lnTo>
                <a:lnTo>
                  <a:pt x="709" y="0"/>
                </a:lnTo>
                <a:lnTo>
                  <a:pt x="709" y="280"/>
                </a:lnTo>
                <a:lnTo>
                  <a:pt x="0" y="280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anchor="ctr"/>
          <a:lstStyle/>
          <a:p>
            <a:r>
              <a:rPr lang="en-US" b="1" dirty="0">
                <a:latin typeface="Linux Libertine" charset="0"/>
                <a:ea typeface="Linux Libertine" charset="0"/>
                <a:cs typeface="Linux Libertine" charset="0"/>
              </a:rPr>
              <a:t>INPUT </a:t>
            </a:r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2</a:t>
            </a:r>
            <a:endParaRPr lang="en-US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3946825" y="2543357"/>
            <a:ext cx="1565219" cy="23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6" name="Freeform 16"/>
          <p:cNvSpPr>
            <a:spLocks/>
          </p:cNvSpPr>
          <p:nvPr/>
        </p:nvSpPr>
        <p:spPr bwMode="auto">
          <a:xfrm>
            <a:off x="4354813" y="3920676"/>
            <a:ext cx="3433763" cy="2286000"/>
          </a:xfrm>
          <a:custGeom>
            <a:avLst/>
            <a:gdLst/>
            <a:ahLst/>
            <a:cxnLst>
              <a:cxn ang="0">
                <a:pos x="0" y="1294"/>
              </a:cxn>
              <a:cxn ang="0">
                <a:pos x="0" y="0"/>
              </a:cxn>
              <a:cxn ang="0">
                <a:pos x="2162" y="0"/>
              </a:cxn>
              <a:cxn ang="0">
                <a:pos x="2162" y="1294"/>
              </a:cxn>
              <a:cxn ang="0">
                <a:pos x="0" y="1294"/>
              </a:cxn>
            </a:cxnLst>
            <a:rect l="0" t="0" r="r" b="b"/>
            <a:pathLst>
              <a:path w="2163" h="1295">
                <a:moveTo>
                  <a:pt x="0" y="1294"/>
                </a:moveTo>
                <a:lnTo>
                  <a:pt x="0" y="0"/>
                </a:lnTo>
                <a:lnTo>
                  <a:pt x="2162" y="0"/>
                </a:lnTo>
                <a:lnTo>
                  <a:pt x="2162" y="1294"/>
                </a:lnTo>
                <a:lnTo>
                  <a:pt x="0" y="1294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7" name="Rectangle 21"/>
          <p:cNvSpPr>
            <a:spLocks noChangeArrowheads="1"/>
          </p:cNvSpPr>
          <p:nvPr/>
        </p:nvSpPr>
        <p:spPr bwMode="auto">
          <a:xfrm>
            <a:off x="3075275" y="5674864"/>
            <a:ext cx="66845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Linux Libertine" charset="0"/>
                <a:ea typeface="Linux Libertine" charset="0"/>
                <a:cs typeface="Linux Libertine" charset="0"/>
              </a:rPr>
              <a:t>Disk</a:t>
            </a:r>
          </a:p>
        </p:txBody>
      </p:sp>
      <p:sp>
        <p:nvSpPr>
          <p:cNvPr id="58" name="Line 32"/>
          <p:cNvSpPr>
            <a:spLocks noChangeShapeType="1"/>
          </p:cNvSpPr>
          <p:nvPr/>
        </p:nvSpPr>
        <p:spPr bwMode="auto">
          <a:xfrm>
            <a:off x="3897613" y="4530276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6639170" y="2549719"/>
            <a:ext cx="1564296" cy="4456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9" name="Line 33"/>
          <p:cNvSpPr>
            <a:spLocks noChangeShapeType="1"/>
          </p:cNvSpPr>
          <p:nvPr/>
        </p:nvSpPr>
        <p:spPr bwMode="auto">
          <a:xfrm>
            <a:off x="3897613" y="5292276"/>
            <a:ext cx="9906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0" name="Line 34"/>
          <p:cNvSpPr>
            <a:spLocks noChangeShapeType="1"/>
          </p:cNvSpPr>
          <p:nvPr/>
        </p:nvSpPr>
        <p:spPr bwMode="auto">
          <a:xfrm>
            <a:off x="6015338" y="4441463"/>
            <a:ext cx="471727" cy="42218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1" name="Line 35"/>
          <p:cNvSpPr>
            <a:spLocks noChangeShapeType="1"/>
          </p:cNvSpPr>
          <p:nvPr/>
        </p:nvSpPr>
        <p:spPr bwMode="auto">
          <a:xfrm flipV="1">
            <a:off x="5988351" y="4957313"/>
            <a:ext cx="498714" cy="381001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2" name="Line 36"/>
          <p:cNvSpPr>
            <a:spLocks noChangeShapeType="1"/>
          </p:cNvSpPr>
          <p:nvPr/>
        </p:nvSpPr>
        <p:spPr bwMode="auto">
          <a:xfrm>
            <a:off x="7621935" y="4911693"/>
            <a:ext cx="61590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8011005" y="4007460"/>
            <a:ext cx="1440612" cy="1589616"/>
            <a:chOff x="793630" y="2170451"/>
            <a:chExt cx="1440612" cy="1589616"/>
          </a:xfrm>
        </p:grpSpPr>
        <p:sp>
          <p:nvSpPr>
            <p:cNvPr id="64" name="Can 63"/>
            <p:cNvSpPr/>
            <p:nvPr/>
          </p:nvSpPr>
          <p:spPr>
            <a:xfrm>
              <a:off x="793630" y="2170451"/>
              <a:ext cx="1440612" cy="1589616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793630" y="2170451"/>
              <a:ext cx="1440612" cy="36571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21"/>
          <p:cNvSpPr>
            <a:spLocks noChangeArrowheads="1"/>
          </p:cNvSpPr>
          <p:nvPr/>
        </p:nvSpPr>
        <p:spPr bwMode="auto">
          <a:xfrm>
            <a:off x="8397084" y="5674864"/>
            <a:ext cx="66845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800" b="1">
                <a:latin typeface="Linux Libertine" charset="0"/>
                <a:ea typeface="Linux Libertine" charset="0"/>
                <a:cs typeface="Linux Libertine" charset="0"/>
              </a:rPr>
              <a:t>Disk</a:t>
            </a:r>
          </a:p>
        </p:txBody>
      </p:sp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5751408" y="1875137"/>
            <a:ext cx="64057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1800" i="1" smtClean="0">
                <a:latin typeface="Linux Libertine" charset="0"/>
                <a:ea typeface="Linux Libertine" charset="0"/>
                <a:cs typeface="Linux Libertine" charset="0"/>
              </a:rPr>
              <a:t>Sort</a:t>
            </a:r>
            <a:endParaRPr lang="en-US" sz="1800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8" name="Rectangle 10"/>
          <p:cNvSpPr>
            <a:spLocks noChangeArrowheads="1"/>
          </p:cNvSpPr>
          <p:nvPr/>
        </p:nvSpPr>
        <p:spPr bwMode="auto">
          <a:xfrm>
            <a:off x="6027384" y="4132033"/>
            <a:ext cx="85804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/>
            <a:r>
              <a:rPr lang="en-US" sz="1800" i="1" dirty="0" smtClean="0">
                <a:latin typeface="Calibri" pitchFamily="34" charset="0"/>
                <a:ea typeface="Linux Libertine" charset="0"/>
                <a:cs typeface="Linux Libertine" charset="0"/>
              </a:rPr>
              <a:t>Merge</a:t>
            </a:r>
            <a:endParaRPr lang="en-US" sz="1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76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 animBg="1"/>
      <p:bldP spid="59" grpId="0" animBg="1"/>
      <p:bldP spid="60" grpId="0" animBg="1"/>
      <p:bldP spid="61" grpId="0" animBg="1"/>
      <p:bldP spid="62" grpId="0" animBg="1"/>
      <p:bldP spid="66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0786"/>
                <a:ext cx="5525335" cy="496693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3600" dirty="0" smtClean="0"/>
                  <a:t>In each pass</a:t>
                </a:r>
              </a:p>
              <a:p>
                <a:pPr lvl="1"/>
                <a:r>
                  <a:rPr lang="en-US" sz="3200" dirty="0" smtClean="0"/>
                  <a:t>Read each page from file</a:t>
                </a:r>
              </a:p>
              <a:p>
                <a:pPr lvl="1"/>
                <a:r>
                  <a:rPr lang="en-US" sz="3200" dirty="0" smtClean="0"/>
                  <a:t>Write each page back to the file</a:t>
                </a:r>
              </a:p>
              <a:p>
                <a:r>
                  <a:rPr lang="en-US" sz="3600" i="1" dirty="0" smtClean="0"/>
                  <a:t>N</a:t>
                </a:r>
                <a:r>
                  <a:rPr lang="en-US" sz="3600" dirty="0" smtClean="0"/>
                  <a:t> pages in the file</a:t>
                </a:r>
              </a:p>
              <a:p>
                <a:pPr lvl="1"/>
                <a:r>
                  <a:rPr lang="en-US" sz="3200" dirty="0" smtClean="0"/>
                  <a:t>Hence, number of passes</a:t>
                </a:r>
                <a:r>
                  <a:rPr lang="en-US" sz="28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800" i="1" smtClean="0"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mr-IN" sz="2800" i="1" smtClean="0">
                                <a:latin typeface="Cambria Math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mr-IN" sz="280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sz="2800" i="0" smtClean="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en-US" sz="2800" b="0" i="1" smtClean="0">
                        <a:latin typeface="Cambria Math" charset="0"/>
                      </a:rPr>
                      <m:t>+1</m:t>
                    </m:r>
                  </m:oMath>
                </a14:m>
                <a:endParaRPr lang="en-US" sz="3200" dirty="0" smtClean="0"/>
              </a:p>
              <a:p>
                <a:r>
                  <a:rPr lang="en-US" sz="3600" dirty="0" smtClean="0"/>
                  <a:t>So</a:t>
                </a:r>
              </a:p>
              <a:p>
                <a:pPr lvl="1"/>
                <a:r>
                  <a:rPr lang="en-US" sz="3200" dirty="0" smtClean="0"/>
                  <a:t>Read cost 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charset="0"/>
                      </a:rPr>
                      <m:t>𝑁</m:t>
                    </m:r>
                    <m:r>
                      <a:rPr lang="en-US" sz="3200" b="0" i="0" smtClean="0">
                        <a:latin typeface="Cambria Math" charset="0"/>
                      </a:rPr>
                      <m:t>(</m:t>
                    </m:r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mr-IN" sz="3200" i="1">
                                <a:latin typeface="Cambria Math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mr-IN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sz="320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i="1">
                                <a:latin typeface="Cambria Math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en-US" sz="3200" i="1">
                        <a:latin typeface="Cambria Math" charset="0"/>
                      </a:rPr>
                      <m:t>+1</m:t>
                    </m:r>
                    <m:r>
                      <a:rPr lang="en-US" sz="32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3600" dirty="0"/>
              </a:p>
              <a:p>
                <a:pPr lvl="1"/>
                <a:r>
                  <a:rPr lang="en-US" sz="3200" dirty="0" smtClean="0"/>
                  <a:t>Write cost </a:t>
                </a:r>
                <a:r>
                  <a:rPr lang="en-US" sz="3200" dirty="0"/>
                  <a:t>=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charset="0"/>
                      </a:rPr>
                      <m:t>𝑁</m:t>
                    </m:r>
                    <m:r>
                      <a:rPr lang="en-US" sz="3200">
                        <a:latin typeface="Cambria Math" charset="0"/>
                      </a:rPr>
                      <m:t>(</m:t>
                    </m:r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mr-IN" sz="3200" i="1">
                                <a:latin typeface="Cambria Math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mr-IN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sz="320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i="1">
                                <a:latin typeface="Cambria Math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en-US" sz="3200" i="1">
                        <a:latin typeface="Cambria Math" charset="0"/>
                      </a:rPr>
                      <m:t>+1</m:t>
                    </m:r>
                    <m:r>
                      <a:rPr lang="en-US" sz="3200" i="1">
                        <a:latin typeface="Cambria Math" charset="0"/>
                      </a:rPr>
                      <m:t>)</m:t>
                    </m:r>
                  </m:oMath>
                </a14:m>
                <a:endParaRPr lang="en-US" sz="3600" dirty="0" smtClean="0"/>
              </a:p>
              <a:p>
                <a:pPr marL="228600" lvl="1">
                  <a:spcBef>
                    <a:spcPts val="1000"/>
                  </a:spcBef>
                </a:pPr>
                <a:r>
                  <a:rPr lang="en-US" sz="4000" dirty="0" smtClean="0"/>
                  <a:t>And the total cost =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charset="0"/>
                      </a:rPr>
                      <m:t>2</m:t>
                    </m:r>
                    <m:r>
                      <a:rPr lang="en-US" sz="3200" i="1">
                        <a:latin typeface="Cambria Math" charset="0"/>
                      </a:rPr>
                      <m:t>𝑁</m:t>
                    </m:r>
                    <m:r>
                      <a:rPr lang="en-US" sz="3200">
                        <a:latin typeface="Cambria Math" charset="0"/>
                      </a:rPr>
                      <m:t>(</m:t>
                    </m:r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latin typeface="Cambria Math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mr-IN" sz="3200" i="1">
                                <a:latin typeface="Cambria Math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mr-IN" sz="32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mr-IN" sz="3200">
                                    <a:latin typeface="Cambria Math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i="1">
                                <a:latin typeface="Cambria Math" charset="0"/>
                              </a:rPr>
                              <m:t>𝑁</m:t>
                            </m:r>
                          </m:e>
                        </m:func>
                      </m:e>
                    </m:d>
                    <m:r>
                      <a:rPr lang="en-US" sz="3200" i="1">
                        <a:latin typeface="Cambria Math" charset="0"/>
                      </a:rPr>
                      <m:t>+1)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0786"/>
                <a:ext cx="5525335" cy="4966939"/>
              </a:xfrm>
              <a:blipFill rotWithShape="0">
                <a:blip r:embed="rId3"/>
                <a:stretch>
                  <a:fillRect l="-3091" t="-4423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latin typeface="Calibri" pitchFamily="34" charset="0"/>
              </a:rPr>
              <a:t>2-way External </a:t>
            </a:r>
            <a:r>
              <a:rPr lang="en-US" sz="4800" dirty="0" smtClean="0">
                <a:latin typeface="Calibri" pitchFamily="34" charset="0"/>
              </a:rPr>
              <a:t>Merge-sort: Example</a:t>
            </a:r>
            <a:endParaRPr lang="en-US" sz="4800" dirty="0">
              <a:latin typeface="Calibri" pitchFamily="34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6702491" y="1373765"/>
            <a:ext cx="4783272" cy="331416"/>
            <a:chOff x="6702491" y="1373765"/>
            <a:chExt cx="4783272" cy="331416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0530373" y="1396762"/>
              <a:ext cx="955390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Input file</a:t>
              </a:r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7217261" y="1399937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9" name="Freeform 50"/>
            <p:cNvSpPr>
              <a:spLocks/>
            </p:cNvSpPr>
            <p:nvPr/>
          </p:nvSpPr>
          <p:spPr bwMode="auto">
            <a:xfrm>
              <a:off x="7693511" y="1399937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8169761" y="1399937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8646011" y="1399937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9122261" y="1399937"/>
              <a:ext cx="317500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2"/>
                </a:cxn>
                <a:cxn ang="0">
                  <a:pos x="0" y="162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9598511" y="1399937"/>
              <a:ext cx="317500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2"/>
                </a:cxn>
                <a:cxn ang="0">
                  <a:pos x="0" y="162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10073173" y="1399937"/>
              <a:ext cx="319088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6742598" y="1399937"/>
              <a:ext cx="317500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2"/>
                </a:cxn>
                <a:cxn ang="0">
                  <a:pos x="0" y="162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6702491" y="1374315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3,4</a:t>
              </a:r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7168791" y="1378533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6,2</a:t>
              </a:r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7660027" y="1374092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9,4</a:t>
              </a:r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8120548" y="1373766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8,7</a:t>
              </a:r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8587777" y="1373765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5,6</a:t>
              </a:r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9072254" y="1382227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3,1</a:t>
              </a:r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9625544" y="1380887"/>
              <a:ext cx="27892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699595" y="1882314"/>
            <a:ext cx="4965704" cy="335629"/>
            <a:chOff x="6699595" y="1882314"/>
            <a:chExt cx="4965704" cy="335629"/>
          </a:xfrm>
        </p:grpSpPr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10530373" y="1909524"/>
              <a:ext cx="1134926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1-page runs</a:t>
              </a: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6742598" y="1914287"/>
              <a:ext cx="317500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1"/>
                </a:cxn>
                <a:cxn ang="0">
                  <a:pos x="0" y="161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7217261" y="191428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7693511" y="191428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8169761" y="191428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8646011" y="191428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9122261" y="1914287"/>
              <a:ext cx="317500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1"/>
                </a:cxn>
                <a:cxn ang="0">
                  <a:pos x="0" y="161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9598511" y="1914287"/>
              <a:ext cx="317500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1"/>
                </a:cxn>
                <a:cxn ang="0">
                  <a:pos x="0" y="161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10073173" y="1914287"/>
              <a:ext cx="319088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6699595" y="1896602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3,4</a:t>
              </a:r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8604595" y="18950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5,6</a:t>
              </a:r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7175845" y="18950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2,6</a:t>
              </a:r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7652095" y="18950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4,9</a:t>
              </a:r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8137870" y="18950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7,8</a:t>
              </a:r>
            </a:p>
          </p:txBody>
        </p:sp>
        <p:sp>
          <p:nvSpPr>
            <p:cNvPr id="68" name="Rectangle 69"/>
            <p:cNvSpPr>
              <a:spLocks noChangeArrowheads="1"/>
            </p:cNvSpPr>
            <p:nvPr/>
          </p:nvSpPr>
          <p:spPr bwMode="auto">
            <a:xfrm>
              <a:off x="9071320" y="18823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1,3</a:t>
              </a:r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9608036" y="1909524"/>
              <a:ext cx="27892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6920352" y="2392124"/>
            <a:ext cx="4744947" cy="575119"/>
            <a:chOff x="6920352" y="2392124"/>
            <a:chExt cx="4744947" cy="575119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10530373" y="2530014"/>
              <a:ext cx="1134926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2-page runs</a:t>
              </a:r>
            </a:p>
          </p:txBody>
        </p:sp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6979136" y="242863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6979136" y="2684224"/>
              <a:ext cx="319087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7931636" y="242863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7931636" y="2684224"/>
              <a:ext cx="319087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8884136" y="242863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8884136" y="2684224"/>
              <a:ext cx="319087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9836636" y="2428637"/>
              <a:ext cx="317500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1"/>
                </a:cxn>
                <a:cxn ang="0">
                  <a:pos x="0" y="161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9836636" y="2684224"/>
              <a:ext cx="317500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2"/>
                </a:cxn>
                <a:cxn ang="0">
                  <a:pos x="0" y="162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6920352" y="2411346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2,3</a:t>
              </a:r>
            </a:p>
          </p:txBody>
        </p:sp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6929877" y="2657409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4,6</a:t>
              </a:r>
            </a:p>
          </p:txBody>
        </p:sp>
        <p:sp>
          <p:nvSpPr>
            <p:cNvPr id="72" name="Rectangle 73"/>
            <p:cNvSpPr>
              <a:spLocks noChangeArrowheads="1"/>
            </p:cNvSpPr>
            <p:nvPr/>
          </p:nvSpPr>
          <p:spPr bwMode="auto">
            <a:xfrm>
              <a:off x="7882423" y="239212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4,7</a:t>
              </a:r>
            </a:p>
          </p:txBody>
        </p:sp>
        <p:sp>
          <p:nvSpPr>
            <p:cNvPr id="73" name="Rectangle 74"/>
            <p:cNvSpPr>
              <a:spLocks noChangeArrowheads="1"/>
            </p:cNvSpPr>
            <p:nvPr/>
          </p:nvSpPr>
          <p:spPr bwMode="auto">
            <a:xfrm>
              <a:off x="7872898" y="265882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8,9</a:t>
              </a:r>
            </a:p>
          </p:txBody>
        </p:sp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8838931" y="2404677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1,3</a:t>
              </a:r>
            </a:p>
          </p:txBody>
        </p:sp>
        <p:sp>
          <p:nvSpPr>
            <p:cNvPr id="75" name="Rectangle 76"/>
            <p:cNvSpPr>
              <a:spLocks noChangeArrowheads="1"/>
            </p:cNvSpPr>
            <p:nvPr/>
          </p:nvSpPr>
          <p:spPr bwMode="auto">
            <a:xfrm>
              <a:off x="8844448" y="265882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5,6</a:t>
              </a:r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9846161" y="2658824"/>
              <a:ext cx="27892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8360261" y="4481274"/>
            <a:ext cx="3305038" cy="2100707"/>
            <a:chOff x="8360261" y="4481274"/>
            <a:chExt cx="3305038" cy="2100707"/>
          </a:xfrm>
        </p:grpSpPr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10530373" y="5337779"/>
              <a:ext cx="1134926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8-page runs</a:t>
              </a:r>
            </a:p>
          </p:txBody>
        </p:sp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8407886" y="4481274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8407886" y="4736862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8407886" y="4994037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8407886" y="5251212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3" name="Freeform 44"/>
            <p:cNvSpPr>
              <a:spLocks/>
            </p:cNvSpPr>
            <p:nvPr/>
          </p:nvSpPr>
          <p:spPr bwMode="auto">
            <a:xfrm>
              <a:off x="8407886" y="5506799"/>
              <a:ext cx="319087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4" name="Freeform 45"/>
            <p:cNvSpPr>
              <a:spLocks/>
            </p:cNvSpPr>
            <p:nvPr/>
          </p:nvSpPr>
          <p:spPr bwMode="auto">
            <a:xfrm>
              <a:off x="8407886" y="5763974"/>
              <a:ext cx="319087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5" name="Freeform 46"/>
            <p:cNvSpPr>
              <a:spLocks/>
            </p:cNvSpPr>
            <p:nvPr/>
          </p:nvSpPr>
          <p:spPr bwMode="auto">
            <a:xfrm>
              <a:off x="8407886" y="6021149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8407886" y="6276737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8420586" y="6273562"/>
              <a:ext cx="27892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9</a:t>
              </a:r>
            </a:p>
          </p:txBody>
        </p:sp>
        <p:sp>
          <p:nvSpPr>
            <p:cNvPr id="84" name="Rectangle 85"/>
            <p:cNvSpPr>
              <a:spLocks noChangeArrowheads="1"/>
            </p:cNvSpPr>
            <p:nvPr/>
          </p:nvSpPr>
          <p:spPr bwMode="auto">
            <a:xfrm>
              <a:off x="8360261" y="4709756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1,2</a:t>
              </a:r>
            </a:p>
          </p:txBody>
        </p:sp>
        <p:sp>
          <p:nvSpPr>
            <p:cNvPr id="85" name="Rectangle 86"/>
            <p:cNvSpPr>
              <a:spLocks noChangeArrowheads="1"/>
            </p:cNvSpPr>
            <p:nvPr/>
          </p:nvSpPr>
          <p:spPr bwMode="auto">
            <a:xfrm>
              <a:off x="8360261" y="4990862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2,3</a:t>
              </a:r>
            </a:p>
          </p:txBody>
        </p:sp>
        <p:sp>
          <p:nvSpPr>
            <p:cNvPr id="86" name="Rectangle 87"/>
            <p:cNvSpPr>
              <a:spLocks noChangeArrowheads="1"/>
            </p:cNvSpPr>
            <p:nvPr/>
          </p:nvSpPr>
          <p:spPr bwMode="auto">
            <a:xfrm>
              <a:off x="8360261" y="5212993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3,4</a:t>
              </a:r>
            </a:p>
          </p:txBody>
        </p:sp>
        <p:sp>
          <p:nvSpPr>
            <p:cNvPr id="87" name="Rectangle 88"/>
            <p:cNvSpPr>
              <a:spLocks noChangeArrowheads="1"/>
            </p:cNvSpPr>
            <p:nvPr/>
          </p:nvSpPr>
          <p:spPr bwMode="auto">
            <a:xfrm>
              <a:off x="8360261" y="5481281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4,5</a:t>
              </a:r>
            </a:p>
          </p:txBody>
        </p:sp>
        <p:sp>
          <p:nvSpPr>
            <p:cNvPr id="88" name="Rectangle 89"/>
            <p:cNvSpPr>
              <a:spLocks noChangeArrowheads="1"/>
            </p:cNvSpPr>
            <p:nvPr/>
          </p:nvSpPr>
          <p:spPr bwMode="auto">
            <a:xfrm>
              <a:off x="8360261" y="5727343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6,6</a:t>
              </a:r>
            </a:p>
          </p:txBody>
        </p:sp>
        <p:sp>
          <p:nvSpPr>
            <p:cNvPr id="89" name="Rectangle 90"/>
            <p:cNvSpPr>
              <a:spLocks noChangeArrowheads="1"/>
            </p:cNvSpPr>
            <p:nvPr/>
          </p:nvSpPr>
          <p:spPr bwMode="auto">
            <a:xfrm>
              <a:off x="8360261" y="6016387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7,8</a:t>
              </a: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7406173" y="3196987"/>
            <a:ext cx="4260714" cy="1064069"/>
            <a:chOff x="7406173" y="3196987"/>
            <a:chExt cx="4260714" cy="1064069"/>
          </a:xfrm>
        </p:grpSpPr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10531961" y="3535124"/>
              <a:ext cx="1134926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4-page runs</a:t>
              </a:r>
            </a:p>
          </p:txBody>
        </p:sp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7455386" y="3454162"/>
              <a:ext cx="320675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7455386" y="3711337"/>
              <a:ext cx="320675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1"/>
                </a:cxn>
                <a:cxn ang="0">
                  <a:pos x="0" y="161"/>
                </a:cxn>
              </a:cxnLst>
              <a:rect l="0" t="0" r="r" b="b"/>
              <a:pathLst>
                <a:path w="202" h="162">
                  <a:moveTo>
                    <a:pt x="0" y="161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7455386" y="3966924"/>
              <a:ext cx="320675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9358798" y="3196987"/>
              <a:ext cx="320675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9358798" y="3454162"/>
              <a:ext cx="320675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9358798" y="3711337"/>
              <a:ext cx="320675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1"/>
                </a:cxn>
                <a:cxn ang="0">
                  <a:pos x="0" y="161"/>
                </a:cxn>
              </a:cxnLst>
              <a:rect l="0" t="0" r="r" b="b"/>
              <a:pathLst>
                <a:path w="202" h="162">
                  <a:moveTo>
                    <a:pt x="0" y="161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9358798" y="3966924"/>
              <a:ext cx="320675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7406173" y="3203337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2,3</a:t>
              </a:r>
            </a:p>
          </p:txBody>
        </p:sp>
        <p:sp>
          <p:nvSpPr>
            <p:cNvPr id="78" name="Rectangle 79"/>
            <p:cNvSpPr>
              <a:spLocks noChangeArrowheads="1"/>
            </p:cNvSpPr>
            <p:nvPr/>
          </p:nvSpPr>
          <p:spPr bwMode="auto">
            <a:xfrm>
              <a:off x="7406173" y="3436476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4,4</a:t>
              </a:r>
            </a:p>
          </p:txBody>
        </p:sp>
        <p:sp>
          <p:nvSpPr>
            <p:cNvPr id="79" name="Rectangle 80"/>
            <p:cNvSpPr>
              <a:spLocks noChangeArrowheads="1"/>
            </p:cNvSpPr>
            <p:nvPr/>
          </p:nvSpPr>
          <p:spPr bwMode="auto">
            <a:xfrm>
              <a:off x="7415698" y="3682539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6,7</a:t>
              </a:r>
            </a:p>
          </p:txBody>
        </p:sp>
        <p:sp>
          <p:nvSpPr>
            <p:cNvPr id="80" name="Rectangle 81"/>
            <p:cNvSpPr>
              <a:spLocks noChangeArrowheads="1"/>
            </p:cNvSpPr>
            <p:nvPr/>
          </p:nvSpPr>
          <p:spPr bwMode="auto">
            <a:xfrm>
              <a:off x="7406173" y="3949239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8,9</a:t>
              </a:r>
            </a:p>
          </p:txBody>
        </p:sp>
        <p:sp>
          <p:nvSpPr>
            <p:cNvPr id="81" name="Rectangle 82"/>
            <p:cNvSpPr>
              <a:spLocks noChangeArrowheads="1"/>
            </p:cNvSpPr>
            <p:nvPr/>
          </p:nvSpPr>
          <p:spPr bwMode="auto">
            <a:xfrm>
              <a:off x="9312760" y="3436476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1,2</a:t>
              </a:r>
            </a:p>
          </p:txBody>
        </p:sp>
        <p:sp>
          <p:nvSpPr>
            <p:cNvPr id="82" name="Rectangle 83"/>
            <p:cNvSpPr>
              <a:spLocks noChangeArrowheads="1"/>
            </p:cNvSpPr>
            <p:nvPr/>
          </p:nvSpPr>
          <p:spPr bwMode="auto">
            <a:xfrm>
              <a:off x="9312760" y="3682539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3,5</a:t>
              </a:r>
            </a:p>
          </p:txBody>
        </p:sp>
        <p:sp>
          <p:nvSpPr>
            <p:cNvPr id="83" name="Rectangle 84"/>
            <p:cNvSpPr>
              <a:spLocks noChangeArrowheads="1"/>
            </p:cNvSpPr>
            <p:nvPr/>
          </p:nvSpPr>
          <p:spPr bwMode="auto">
            <a:xfrm>
              <a:off x="9393723" y="3952637"/>
              <a:ext cx="27892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6</a:t>
              </a:r>
            </a:p>
          </p:txBody>
        </p:sp>
        <p:sp>
          <p:nvSpPr>
            <p:cNvPr id="90" name="Freeform 91"/>
            <p:cNvSpPr>
              <a:spLocks/>
            </p:cNvSpPr>
            <p:nvPr/>
          </p:nvSpPr>
          <p:spPr bwMode="auto">
            <a:xfrm>
              <a:off x="7455386" y="3204924"/>
              <a:ext cx="320675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925002" y="1671399"/>
            <a:ext cx="4524409" cy="308419"/>
            <a:chOff x="5925002" y="1671399"/>
            <a:chExt cx="4524409" cy="308419"/>
          </a:xfrm>
        </p:grpSpPr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5925002" y="1671399"/>
              <a:ext cx="67967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latin typeface="Linux Libertine" charset="0"/>
                  <a:ea typeface="Linux Libertine" charset="0"/>
                  <a:cs typeface="Linux Libertine" charset="0"/>
                </a:rPr>
                <a:t>Pass </a:t>
              </a:r>
              <a:r>
                <a:rPr lang="en-US" sz="1400" b="1" dirty="0">
                  <a:latin typeface="Linux Libertine" charset="0"/>
                  <a:ea typeface="Linux Libertine" charset="0"/>
                  <a:cs typeface="Linux Libertine" charset="0"/>
                </a:rPr>
                <a:t>0</a:t>
              </a:r>
            </a:p>
          </p:txBody>
        </p:sp>
        <p:sp>
          <p:nvSpPr>
            <p:cNvPr id="91" name="Line 92"/>
            <p:cNvSpPr>
              <a:spLocks noChangeShapeType="1"/>
            </p:cNvSpPr>
            <p:nvPr/>
          </p:nvSpPr>
          <p:spPr bwMode="auto">
            <a:xfrm>
              <a:off x="6634648" y="1823799"/>
              <a:ext cx="3814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Line 96"/>
            <p:cNvSpPr>
              <a:spLocks noChangeShapeType="1"/>
            </p:cNvSpPr>
            <p:nvPr/>
          </p:nvSpPr>
          <p:spPr bwMode="auto">
            <a:xfrm>
              <a:off x="6917223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Line 97"/>
            <p:cNvSpPr>
              <a:spLocks noChangeShapeType="1"/>
            </p:cNvSpPr>
            <p:nvPr/>
          </p:nvSpPr>
          <p:spPr bwMode="auto">
            <a:xfrm>
              <a:off x="7341086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Line 98"/>
            <p:cNvSpPr>
              <a:spLocks noChangeShapeType="1"/>
            </p:cNvSpPr>
            <p:nvPr/>
          </p:nvSpPr>
          <p:spPr bwMode="auto">
            <a:xfrm>
              <a:off x="7836386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Line 99"/>
            <p:cNvSpPr>
              <a:spLocks noChangeShapeType="1"/>
            </p:cNvSpPr>
            <p:nvPr/>
          </p:nvSpPr>
          <p:spPr bwMode="auto">
            <a:xfrm>
              <a:off x="8330098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Line 100"/>
            <p:cNvSpPr>
              <a:spLocks noChangeShapeType="1"/>
            </p:cNvSpPr>
            <p:nvPr/>
          </p:nvSpPr>
          <p:spPr bwMode="auto">
            <a:xfrm>
              <a:off x="8825398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0" name="Line 101"/>
            <p:cNvSpPr>
              <a:spLocks noChangeShapeType="1"/>
            </p:cNvSpPr>
            <p:nvPr/>
          </p:nvSpPr>
          <p:spPr bwMode="auto">
            <a:xfrm>
              <a:off x="9249261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1" name="Line 102"/>
            <p:cNvSpPr>
              <a:spLocks noChangeShapeType="1"/>
            </p:cNvSpPr>
            <p:nvPr/>
          </p:nvSpPr>
          <p:spPr bwMode="auto">
            <a:xfrm>
              <a:off x="9742973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2" name="Line 103"/>
            <p:cNvSpPr>
              <a:spLocks noChangeShapeType="1"/>
            </p:cNvSpPr>
            <p:nvPr/>
          </p:nvSpPr>
          <p:spPr bwMode="auto">
            <a:xfrm>
              <a:off x="10238273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5925009" y="2125719"/>
            <a:ext cx="4524402" cy="308419"/>
            <a:chOff x="5925009" y="2125719"/>
            <a:chExt cx="4524402" cy="308419"/>
          </a:xfrm>
        </p:grpSpPr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5925009" y="2125719"/>
              <a:ext cx="67967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latin typeface="Linux Libertine" charset="0"/>
                  <a:ea typeface="Linux Libertine" charset="0"/>
                  <a:cs typeface="Linux Libertine" charset="0"/>
                </a:rPr>
                <a:t>Pass </a:t>
              </a:r>
              <a:r>
                <a:rPr lang="en-US" sz="1400" b="1" dirty="0">
                  <a:latin typeface="Linux Libertine" charset="0"/>
                  <a:ea typeface="Linux Libertine" charset="0"/>
                  <a:cs typeface="Linux Libertine" charset="0"/>
                </a:rPr>
                <a:t>1</a:t>
              </a:r>
            </a:p>
          </p:txBody>
        </p:sp>
        <p:sp>
          <p:nvSpPr>
            <p:cNvPr id="92" name="Line 93"/>
            <p:cNvSpPr>
              <a:spLocks noChangeShapeType="1"/>
            </p:cNvSpPr>
            <p:nvPr/>
          </p:nvSpPr>
          <p:spPr bwMode="auto">
            <a:xfrm>
              <a:off x="6634648" y="2280999"/>
              <a:ext cx="3814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3" name="Line 104"/>
            <p:cNvSpPr>
              <a:spLocks noChangeShapeType="1"/>
            </p:cNvSpPr>
            <p:nvPr/>
          </p:nvSpPr>
          <p:spPr bwMode="auto">
            <a:xfrm>
              <a:off x="6847373" y="2204799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4" name="Line 105"/>
            <p:cNvSpPr>
              <a:spLocks noChangeShapeType="1"/>
            </p:cNvSpPr>
            <p:nvPr/>
          </p:nvSpPr>
          <p:spPr bwMode="auto">
            <a:xfrm flipH="1">
              <a:off x="7129948" y="2204799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5" name="Line 106"/>
            <p:cNvSpPr>
              <a:spLocks noChangeShapeType="1"/>
            </p:cNvSpPr>
            <p:nvPr/>
          </p:nvSpPr>
          <p:spPr bwMode="auto">
            <a:xfrm>
              <a:off x="7836386" y="2204799"/>
              <a:ext cx="211137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6" name="Line 107"/>
            <p:cNvSpPr>
              <a:spLocks noChangeShapeType="1"/>
            </p:cNvSpPr>
            <p:nvPr/>
          </p:nvSpPr>
          <p:spPr bwMode="auto">
            <a:xfrm flipH="1">
              <a:off x="8118961" y="2204799"/>
              <a:ext cx="211137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7" name="Line 108"/>
            <p:cNvSpPr>
              <a:spLocks noChangeShapeType="1"/>
            </p:cNvSpPr>
            <p:nvPr/>
          </p:nvSpPr>
          <p:spPr bwMode="auto">
            <a:xfrm>
              <a:off x="8825398" y="2204799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8" name="Line 109"/>
            <p:cNvSpPr>
              <a:spLocks noChangeShapeType="1"/>
            </p:cNvSpPr>
            <p:nvPr/>
          </p:nvSpPr>
          <p:spPr bwMode="auto">
            <a:xfrm flipH="1">
              <a:off x="9107973" y="2204799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9" name="Line 110"/>
            <p:cNvSpPr>
              <a:spLocks noChangeShapeType="1"/>
            </p:cNvSpPr>
            <p:nvPr/>
          </p:nvSpPr>
          <p:spPr bwMode="auto">
            <a:xfrm>
              <a:off x="9742973" y="2204799"/>
              <a:ext cx="212725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0" name="Line 111"/>
            <p:cNvSpPr>
              <a:spLocks noChangeShapeType="1"/>
            </p:cNvSpPr>
            <p:nvPr/>
          </p:nvSpPr>
          <p:spPr bwMode="auto">
            <a:xfrm flipH="1">
              <a:off x="10025548" y="2204799"/>
              <a:ext cx="212725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5941605" y="2876154"/>
            <a:ext cx="4579243" cy="319245"/>
            <a:chOff x="5941605" y="2876154"/>
            <a:chExt cx="4579243" cy="319245"/>
          </a:xfrm>
        </p:grpSpPr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5941605" y="2876154"/>
              <a:ext cx="67967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latin typeface="Linux Libertine" charset="0"/>
                  <a:ea typeface="Linux Libertine" charset="0"/>
                  <a:cs typeface="Linux Libertine" charset="0"/>
                </a:rPr>
                <a:t>Pass </a:t>
              </a:r>
              <a:r>
                <a:rPr lang="en-US" sz="1400" b="1" dirty="0"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</a:p>
          </p:txBody>
        </p:sp>
        <p:sp>
          <p:nvSpPr>
            <p:cNvPr id="93" name="Line 94"/>
            <p:cNvSpPr>
              <a:spLocks noChangeShapeType="1"/>
            </p:cNvSpPr>
            <p:nvPr/>
          </p:nvSpPr>
          <p:spPr bwMode="auto">
            <a:xfrm>
              <a:off x="6706086" y="3042999"/>
              <a:ext cx="3814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1" name="Line 112"/>
            <p:cNvSpPr>
              <a:spLocks noChangeShapeType="1"/>
            </p:cNvSpPr>
            <p:nvPr/>
          </p:nvSpPr>
          <p:spPr bwMode="auto">
            <a:xfrm>
              <a:off x="7129948" y="2966799"/>
              <a:ext cx="423863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2" name="Line 113"/>
            <p:cNvSpPr>
              <a:spLocks noChangeShapeType="1"/>
            </p:cNvSpPr>
            <p:nvPr/>
          </p:nvSpPr>
          <p:spPr bwMode="auto">
            <a:xfrm flipH="1">
              <a:off x="7695098" y="2966799"/>
              <a:ext cx="352425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3" name="Line 114"/>
            <p:cNvSpPr>
              <a:spLocks noChangeShapeType="1"/>
            </p:cNvSpPr>
            <p:nvPr/>
          </p:nvSpPr>
          <p:spPr bwMode="auto">
            <a:xfrm>
              <a:off x="9036536" y="2966799"/>
              <a:ext cx="423862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4" name="Line 115"/>
            <p:cNvSpPr>
              <a:spLocks noChangeShapeType="1"/>
            </p:cNvSpPr>
            <p:nvPr/>
          </p:nvSpPr>
          <p:spPr bwMode="auto">
            <a:xfrm flipH="1">
              <a:off x="9601686" y="2966799"/>
              <a:ext cx="354012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941624" y="4172855"/>
            <a:ext cx="4579224" cy="317944"/>
            <a:chOff x="5941624" y="4172855"/>
            <a:chExt cx="4579224" cy="317944"/>
          </a:xfrm>
        </p:grpSpPr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5941624" y="4172855"/>
              <a:ext cx="67967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latin typeface="Linux Libertine" charset="0"/>
                  <a:ea typeface="Linux Libertine" charset="0"/>
                  <a:cs typeface="Linux Libertine" charset="0"/>
                </a:rPr>
                <a:t>Pass </a:t>
              </a:r>
              <a:r>
                <a:rPr lang="en-US" sz="1400" b="1" dirty="0">
                  <a:latin typeface="Linux Libertine" charset="0"/>
                  <a:ea typeface="Linux Libertine" charset="0"/>
                  <a:cs typeface="Linux Libertine" charset="0"/>
                </a:rPr>
                <a:t>3</a:t>
              </a:r>
            </a:p>
          </p:txBody>
        </p:sp>
        <p:sp>
          <p:nvSpPr>
            <p:cNvPr id="94" name="Line 95"/>
            <p:cNvSpPr>
              <a:spLocks noChangeShapeType="1"/>
            </p:cNvSpPr>
            <p:nvPr/>
          </p:nvSpPr>
          <p:spPr bwMode="auto">
            <a:xfrm>
              <a:off x="6706086" y="4338399"/>
              <a:ext cx="3814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5" name="Line 116"/>
            <p:cNvSpPr>
              <a:spLocks noChangeShapeType="1"/>
            </p:cNvSpPr>
            <p:nvPr/>
          </p:nvSpPr>
          <p:spPr bwMode="auto">
            <a:xfrm>
              <a:off x="7623661" y="4262199"/>
              <a:ext cx="847725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6" name="Line 117"/>
            <p:cNvSpPr>
              <a:spLocks noChangeShapeType="1"/>
            </p:cNvSpPr>
            <p:nvPr/>
          </p:nvSpPr>
          <p:spPr bwMode="auto">
            <a:xfrm flipH="1">
              <a:off x="8612673" y="4262199"/>
              <a:ext cx="919163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94430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53F365-2CAB-3A41-9F2F-42014064F8F1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74451</TotalTime>
  <Words>1952</Words>
  <Application>Microsoft Office PowerPoint</Application>
  <PresentationFormat>自定义</PresentationFormat>
  <Paragraphs>668</Paragraphs>
  <Slides>41</Slides>
  <Notes>37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4by3DefaultTheme</vt:lpstr>
      <vt:lpstr>Database Systems</vt:lpstr>
      <vt:lpstr>External Sorting</vt:lpstr>
      <vt:lpstr>Recap</vt:lpstr>
      <vt:lpstr>Why Sorting?</vt:lpstr>
      <vt:lpstr>Sorting in Databases</vt:lpstr>
      <vt:lpstr>Example: Merge Sort</vt:lpstr>
      <vt:lpstr>Warm-up: 2-way External Merge-sort</vt:lpstr>
      <vt:lpstr>2-way External Merge-sort (Cont.)</vt:lpstr>
      <vt:lpstr>2-way External Merge-sort: Example</vt:lpstr>
      <vt:lpstr>Example</vt:lpstr>
      <vt:lpstr>General (Multi-way) External Merge-sort</vt:lpstr>
      <vt:lpstr>External Merge-sort (Cont.)</vt:lpstr>
      <vt:lpstr>External Merge-sort (Cont.)</vt:lpstr>
      <vt:lpstr>Example: Revisited</vt:lpstr>
      <vt:lpstr>Number of Passes</vt:lpstr>
      <vt:lpstr>Improvements</vt:lpstr>
      <vt:lpstr>Using Replacement Sort</vt:lpstr>
      <vt:lpstr>Using Replacement Sort (Cont.)</vt:lpstr>
      <vt:lpstr>Using Replacement Sort (Cont.)</vt:lpstr>
      <vt:lpstr>Using Replacement Sort (Cont.)</vt:lpstr>
      <vt:lpstr>Using Replacement Sort (Cont.)</vt:lpstr>
      <vt:lpstr>Using Replacement Sort (Cont.)</vt:lpstr>
      <vt:lpstr>Using Replacement Sort (Cont.)</vt:lpstr>
      <vt:lpstr>Using Replacement Sort (Cont.)</vt:lpstr>
      <vt:lpstr>Using Replacement Sort (Cont.)</vt:lpstr>
      <vt:lpstr>Using Replacement Sort (Cont.)</vt:lpstr>
      <vt:lpstr>Using Replacement Sort (Cont.)</vt:lpstr>
      <vt:lpstr>Using Replacement Sort (Cont.)</vt:lpstr>
      <vt:lpstr>Using Replacement Sort (Cont.)</vt:lpstr>
      <vt:lpstr>Using Replacement Sort (Cont.)</vt:lpstr>
      <vt:lpstr>Using Replacement Sort (Cont.)</vt:lpstr>
      <vt:lpstr>Review: Quiksort (by Tony Hoare)</vt:lpstr>
      <vt:lpstr>幻灯片 33</vt:lpstr>
      <vt:lpstr>How to select Pivots</vt:lpstr>
      <vt:lpstr>Using Blocked I/O</vt:lpstr>
      <vt:lpstr>Using Double-buffering</vt:lpstr>
      <vt:lpstr>Using B+ trees for Sorting</vt:lpstr>
      <vt:lpstr>Summary</vt:lpstr>
      <vt:lpstr>Summary (Cont.)</vt:lpstr>
      <vt:lpstr>Summary (Cont.)</vt:lpstr>
      <vt:lpstr>Relational Operators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NTKO</cp:lastModifiedBy>
  <cp:revision>1530</cp:revision>
  <dcterms:created xsi:type="dcterms:W3CDTF">2017-08-17T19:27:17Z</dcterms:created>
  <dcterms:modified xsi:type="dcterms:W3CDTF">2021-10-24T21:35:40Z</dcterms:modified>
</cp:coreProperties>
</file>