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6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0"/>
  </p:notesMasterIdLst>
  <p:sldIdLst>
    <p:sldId id="685" r:id="rId2"/>
    <p:sldId id="269" r:id="rId3"/>
    <p:sldId id="608" r:id="rId4"/>
    <p:sldId id="610" r:id="rId5"/>
    <p:sldId id="609" r:id="rId6"/>
    <p:sldId id="611" r:id="rId7"/>
    <p:sldId id="612" r:id="rId8"/>
    <p:sldId id="613" r:id="rId9"/>
    <p:sldId id="615" r:id="rId10"/>
    <p:sldId id="614" r:id="rId11"/>
    <p:sldId id="616" r:id="rId12"/>
    <p:sldId id="618" r:id="rId13"/>
    <p:sldId id="617" r:id="rId14"/>
    <p:sldId id="619" r:id="rId15"/>
    <p:sldId id="620" r:id="rId16"/>
    <p:sldId id="621" r:id="rId17"/>
    <p:sldId id="622" r:id="rId18"/>
    <p:sldId id="623" r:id="rId19"/>
    <p:sldId id="624" r:id="rId20"/>
    <p:sldId id="625" r:id="rId21"/>
    <p:sldId id="626" r:id="rId22"/>
    <p:sldId id="627" r:id="rId23"/>
    <p:sldId id="628" r:id="rId24"/>
    <p:sldId id="637" r:id="rId25"/>
    <p:sldId id="638" r:id="rId26"/>
    <p:sldId id="639" r:id="rId27"/>
    <p:sldId id="640" r:id="rId28"/>
    <p:sldId id="641" r:id="rId29"/>
    <p:sldId id="642" r:id="rId30"/>
    <p:sldId id="643" r:id="rId31"/>
    <p:sldId id="644" r:id="rId32"/>
    <p:sldId id="645" r:id="rId33"/>
    <p:sldId id="646" r:id="rId34"/>
    <p:sldId id="647" r:id="rId35"/>
    <p:sldId id="648" r:id="rId36"/>
    <p:sldId id="649" r:id="rId37"/>
    <p:sldId id="650" r:id="rId38"/>
    <p:sldId id="651" r:id="rId39"/>
    <p:sldId id="652" r:id="rId40"/>
    <p:sldId id="653" r:id="rId41"/>
    <p:sldId id="654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666" r:id="rId51"/>
    <p:sldId id="667" r:id="rId52"/>
    <p:sldId id="668" r:id="rId53"/>
    <p:sldId id="669" r:id="rId54"/>
    <p:sldId id="670" r:id="rId55"/>
    <p:sldId id="671" r:id="rId56"/>
    <p:sldId id="672" r:id="rId57"/>
    <p:sldId id="673" r:id="rId58"/>
    <p:sldId id="674" r:id="rId59"/>
    <p:sldId id="675" r:id="rId60"/>
    <p:sldId id="676" r:id="rId61"/>
    <p:sldId id="677" r:id="rId62"/>
    <p:sldId id="678" r:id="rId63"/>
    <p:sldId id="679" r:id="rId64"/>
    <p:sldId id="680" r:id="rId65"/>
    <p:sldId id="681" r:id="rId66"/>
    <p:sldId id="682" r:id="rId67"/>
    <p:sldId id="683" r:id="rId68"/>
    <p:sldId id="684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Lecture 20" id="{B03D0D13-5FFE-A84D-9439-5934219D1B86}">
          <p14:sldIdLst>
            <p14:sldId id="256"/>
            <p14:sldId id="269"/>
          </p14:sldIdLst>
        </p14:section>
        <p14:section name="Lecture 20 &gt; Rel Ops" id="{0068C9B2-F029-B34C-A85A-B6B15B5B03F1}">
          <p14:sldIdLst>
            <p14:sldId id="608"/>
            <p14:sldId id="610"/>
            <p14:sldId id="609"/>
            <p14:sldId id="611"/>
            <p14:sldId id="612"/>
            <p14:sldId id="613"/>
            <p14:sldId id="615"/>
            <p14:sldId id="614"/>
            <p14:sldId id="616"/>
            <p14:sldId id="618"/>
            <p14:sldId id="617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F00"/>
    <a:srgbClr val="E3ECF3"/>
    <a:srgbClr val="B4AFDF"/>
    <a:srgbClr val="DFB95B"/>
    <a:srgbClr val="DAB459"/>
    <a:srgbClr val="B08400"/>
    <a:srgbClr val="F0FFE6"/>
    <a:srgbClr val="C4B792"/>
    <a:srgbClr val="954F72"/>
    <a:srgbClr val="AD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73"/>
    <p:restoredTop sz="90934"/>
  </p:normalViewPr>
  <p:slideViewPr>
    <p:cSldViewPr snapToGrid="0" snapToObjects="1">
      <p:cViewPr varScale="1">
        <p:scale>
          <a:sx n="114" d="100"/>
          <a:sy n="114" d="100"/>
        </p:scale>
        <p:origin x="-74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13697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3015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9745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6220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2513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092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1952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5837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8405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31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1029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46625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33429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9476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4539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</a:t>
            </a:r>
            <a:r>
              <a:rPr lang="en-US" baseline="-25000" dirty="0" smtClean="0"/>
              <a:t>T</a:t>
            </a:r>
            <a:r>
              <a:rPr lang="en-US" dirty="0" smtClean="0"/>
              <a:t>, B,</a:t>
            </a:r>
            <a:r>
              <a:rPr lang="en-US" baseline="0" dirty="0" smtClean="0"/>
              <a:t> b, double-buffering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17207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34368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0715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77435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47163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409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09561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70159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35776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305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25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24182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8688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020456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8009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233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6270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2325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9792660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40670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29526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26609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21819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6800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7386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6723391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86270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4883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94471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71232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815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81616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722980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06201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5253301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0369081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599053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51258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502660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517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745648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26790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95805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255327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01942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641771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0706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85823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30165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483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.program@yeah.net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411061"/>
            <a:ext cx="107696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itchFamily="34" charset="0"/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5560" y="1560352"/>
            <a:ext cx="11699845" cy="1454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 smtClean="0"/>
              <a:t>Relational Operators: Building Blocks </a:t>
            </a:r>
          </a:p>
          <a:p>
            <a:pPr algn="ctr">
              <a:defRPr/>
            </a:pPr>
            <a:r>
              <a:rPr lang="en-US" altLang="zh-CN" sz="4400" dirty="0" smtClean="0"/>
              <a:t>Of Relational Query Answering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583499" y="3140968"/>
            <a:ext cx="9821333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Arial Unicode MS" pitchFamily="34" charset="-122"/>
                <a:ea typeface="黑体" pitchFamily="49" charset="-122"/>
              </a:rPr>
              <a:t>何明昕 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HE Mingxin, Max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Send your email to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c.max@yeah.net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 </a:t>
            </a: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with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a subject like: 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DBS</a:t>
            </a:r>
            <a:r>
              <a:rPr kumimoji="1" lang="en-US" altLang="zh-CN" sz="2400" i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345-Andy: On What …</a:t>
            </a:r>
          </a:p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Download from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  <a:hlinkClick r:id="rId2"/>
              </a:rPr>
              <a:t>c.program@yeah.net</a:t>
            </a:r>
            <a:r>
              <a:rPr kumimoji="1" lang="en-US" altLang="zh-CN" sz="2400" kern="0" dirty="0">
                <a:solidFill>
                  <a:schemeClr val="accent2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b="1" kern="0" dirty="0">
              <a:solidFill>
                <a:srgbClr val="FF0000"/>
              </a:solidFill>
              <a:latin typeface="Courier New" pitchFamily="49" charset="0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文件中心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网盘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en-US" altLang="zh-CN" sz="2400" kern="0" dirty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DatabaseSystems2021</a:t>
            </a:r>
            <a:endParaRPr kumimoji="1" lang="en-US" altLang="zh-CN" sz="2400" kern="0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  <a:p>
            <a:pPr algn="ctr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Hash 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(1)</a:t>
                </a:r>
              </a:p>
              <a:p>
                <a:pPr lvl="1"/>
                <a:r>
                  <a:rPr lang="en-US" sz="3600" dirty="0" smtClean="0"/>
                  <a:t>But can only use for equality predicates</a:t>
                </a:r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index: </a:t>
                </a:r>
                <a:r>
                  <a:rPr lang="en-US" sz="3600" i="1" dirty="0" smtClean="0"/>
                  <a:t>O</a:t>
                </a:r>
                <a:r>
                  <a:rPr lang="en-US" sz="3600" dirty="0" smtClean="0"/>
                  <a:t>(</a:t>
                </a:r>
                <a:r>
                  <a:rPr lang="en-US" sz="3600" dirty="0" err="1" smtClean="0"/>
                  <a:t>log</a:t>
                </a:r>
                <a:r>
                  <a:rPr lang="en-US" sz="3600" i="1" baseline="-25000" dirty="0" err="1" smtClean="0"/>
                  <a:t>F</a:t>
                </a:r>
                <a:r>
                  <a:rPr lang="en-US" sz="3600" baseline="-25000" dirty="0" smtClean="0"/>
                  <a:t> </a:t>
                </a:r>
                <a:r>
                  <a:rPr lang="en-US" sz="3600" i="1" dirty="0" smtClean="0"/>
                  <a:t>N</a:t>
                </a:r>
                <a:r>
                  <a:rPr lang="en-US" sz="3600" dirty="0"/>
                  <a:t> + X)</a:t>
                </a:r>
                <a:endParaRPr lang="en-US" sz="3600" dirty="0" smtClean="0"/>
              </a:p>
              <a:p>
                <a:pPr lvl="1"/>
                <a:r>
                  <a:rPr lang="en-US" sz="3600" dirty="0" smtClean="0"/>
                  <a:t>X depends on whether the index is clustered or not</a:t>
                </a:r>
                <a:endParaRPr lang="en-US" sz="3200" dirty="0" smtClean="0"/>
              </a:p>
              <a:p>
                <a:pPr lvl="2"/>
                <a:r>
                  <a:rPr lang="en-US" sz="3200" dirty="0" err="1" smtClean="0"/>
                  <a:t>Unclustered</a:t>
                </a:r>
                <a:r>
                  <a:rPr lang="en-US" sz="3200" dirty="0" smtClean="0"/>
                  <a:t>: X = number of selected tuples</a:t>
                </a:r>
              </a:p>
              <a:p>
                <a:pPr lvl="2"/>
                <a:endParaRPr lang="en-US" sz="3200" dirty="0" smtClean="0"/>
              </a:p>
              <a:p>
                <a:pPr lvl="2"/>
                <a:r>
                  <a:rPr lang="en-US" sz="3200" dirty="0" smtClean="0"/>
                  <a:t>Clustered:     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selected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dirty="0"/>
                          <m:t>number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of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tuples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per</m:t>
                        </m:r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  <m:r>
                          <m:rPr>
                            <m:nor/>
                          </m:rPr>
                          <a:rPr lang="en-US" sz="3200" dirty="0"/>
                          <m:t>page</m:t>
                        </m:r>
                      </m:den>
                    </m:f>
                  </m:oMath>
                </a14:m>
                <a:endParaRPr lang="en-US" sz="32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Scan Cost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613976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An index </a:t>
            </a:r>
            <a:r>
              <a:rPr lang="en-US" sz="4000" i="1" dirty="0">
                <a:latin typeface="Calibri" pitchFamily="34" charset="0"/>
              </a:rPr>
              <a:t>matches </a:t>
            </a:r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smtClean="0">
                <a:latin typeface="Calibri" pitchFamily="34" charset="0"/>
              </a:rPr>
              <a:t>predicate w</a:t>
            </a:r>
            <a:r>
              <a:rPr lang="en-US" sz="3600" dirty="0" smtClean="0">
                <a:latin typeface="Calibri" pitchFamily="34" charset="0"/>
              </a:rPr>
              <a:t>hen it can be </a:t>
            </a:r>
            <a:r>
              <a:rPr lang="en-US" sz="3600" dirty="0">
                <a:latin typeface="Calibri" pitchFamily="34" charset="0"/>
              </a:rPr>
              <a:t>used to evaluate </a:t>
            </a:r>
            <a:r>
              <a:rPr lang="en-US" sz="3600" dirty="0" smtClean="0">
                <a:latin typeface="Calibri" pitchFamily="34" charset="0"/>
              </a:rPr>
              <a:t>the predicate </a:t>
            </a:r>
            <a:r>
              <a:rPr lang="en-US" sz="3600" dirty="0">
                <a:latin typeface="Calibri" pitchFamily="34" charset="0"/>
              </a:rPr>
              <a:t>in </a:t>
            </a:r>
            <a:r>
              <a:rPr lang="en-US" sz="3600" dirty="0" smtClean="0">
                <a:latin typeface="Calibri" pitchFamily="34" charset="0"/>
              </a:rPr>
              <a:t>a query</a:t>
            </a:r>
          </a:p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9163201"/>
              </p:ext>
            </p:extLst>
          </p:nvPr>
        </p:nvGraphicFramePr>
        <p:xfrm>
          <a:off x="2144112" y="38953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11113757"/>
              </p:ext>
            </p:extLst>
          </p:nvPr>
        </p:nvGraphicFramePr>
        <p:xfrm>
          <a:off x="2144112" y="4352505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Hash index on Age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solidFill>
                          <a:srgbClr val="00B05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54325899"/>
              </p:ext>
            </p:extLst>
          </p:nvPr>
        </p:nvGraphicFramePr>
        <p:xfrm>
          <a:off x="2144112" y="4819251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30934186"/>
              </p:ext>
            </p:extLst>
          </p:nvPr>
        </p:nvGraphicFramePr>
        <p:xfrm>
          <a:off x="2144112" y="5281224"/>
          <a:ext cx="795837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18246"/>
                <a:gridCol w="2020482"/>
                <a:gridCol w="221965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25477" y="5655406"/>
            <a:ext cx="1305137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600" dirty="0" smtClean="0">
                <a:latin typeface="Calibri" pitchFamily="34" charset="0"/>
                <a:ea typeface="Linux Libertine" charset="0"/>
                <a:cs typeface="Linux Libertine" charset="0"/>
              </a:rPr>
              <a:t>First sort rids based on </a:t>
            </a:r>
            <a:r>
              <a:rPr lang="en-US" sz="1600" dirty="0" err="1" smtClean="0">
                <a:latin typeface="Calibri" pitchFamily="34" charset="0"/>
                <a:ea typeface="Linux Libertine" charset="0"/>
                <a:cs typeface="Linux Libertine" charset="0"/>
              </a:rPr>
              <a:t>pid</a:t>
            </a:r>
            <a:endParaRPr lang="en-US" sz="16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744188" y="3211358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User(</a:t>
            </a:r>
            <a:r>
              <a:rPr lang="en-US" sz="2800" u="sng" dirty="0" smtClean="0">
                <a:latin typeface="Calibri" pitchFamily="34" charset="0"/>
              </a:rPr>
              <a:t>UID</a:t>
            </a:r>
            <a:r>
              <a:rPr lang="en-US" sz="2800" dirty="0" smtClean="0">
                <a:latin typeface="Calibri" pitchFamily="34" charset="0"/>
              </a:rPr>
              <a:t>, Name, Age)</a:t>
            </a:r>
            <a:endParaRPr lang="en-US" sz="2800" dirty="0">
              <a:latin typeface="Calibri" pitchFamily="34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35304" y="5276451"/>
            <a:ext cx="492444" cy="476603"/>
            <a:chOff x="8735304" y="5724989"/>
            <a:chExt cx="492444" cy="476603"/>
          </a:xfrm>
        </p:grpSpPr>
        <p:sp>
          <p:nvSpPr>
            <p:cNvPr id="3" name="Rectangle 2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582031" y="5285997"/>
            <a:ext cx="492444" cy="476603"/>
            <a:chOff x="8735304" y="5724989"/>
            <a:chExt cx="492444" cy="476603"/>
          </a:xfrm>
        </p:grpSpPr>
        <p:sp>
          <p:nvSpPr>
            <p:cNvPr id="19" name="Rectangle 18"/>
            <p:cNvSpPr/>
            <p:nvPr/>
          </p:nvSpPr>
          <p:spPr>
            <a:xfrm rot="20989044">
              <a:off x="8774993" y="5724989"/>
              <a:ext cx="4042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FF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⨯</a:t>
              </a:r>
              <a:endPara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735304" y="5739927"/>
              <a:ext cx="4924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✓</a:t>
              </a:r>
              <a:endParaRPr lang="en-US" sz="2400" dirty="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59046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21794334"/>
              </p:ext>
            </p:extLst>
          </p:nvPr>
        </p:nvGraphicFramePr>
        <p:xfrm>
          <a:off x="1240222" y="30342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 = 22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 &gt;= 24</a:t>
                      </a:r>
                      <a:endParaRPr lang="en-US" sz="2400" b="1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83112774"/>
              </p:ext>
            </p:extLst>
          </p:nvPr>
        </p:nvGraphicFramePr>
        <p:xfrm>
          <a:off x="1240222" y="34914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Hash index on (Age, Name)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77986041"/>
              </p:ext>
            </p:extLst>
          </p:nvPr>
        </p:nvGraphicFramePr>
        <p:xfrm>
          <a:off x="1240222" y="440586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(Age, Name)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744187" y="2136446"/>
            <a:ext cx="496292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User(</a:t>
            </a:r>
            <a:r>
              <a:rPr lang="en-US" sz="2800" u="sng" dirty="0" smtClean="0">
                <a:latin typeface="Calibri" pitchFamily="34" charset="0"/>
              </a:rPr>
              <a:t>UID</a:t>
            </a:r>
            <a:r>
              <a:rPr lang="en-US" sz="2800" dirty="0" smtClean="0">
                <a:latin typeface="Calibri" pitchFamily="34" charset="0"/>
              </a:rPr>
              <a:t>, Name, Age, </a:t>
            </a:r>
            <a:r>
              <a:rPr lang="en-US" sz="2800" dirty="0" err="1" smtClean="0">
                <a:latin typeface="Calibri" pitchFamily="34" charset="0"/>
              </a:rPr>
              <a:t>ParentID</a:t>
            </a:r>
            <a:r>
              <a:rPr lang="en-US" sz="2800" dirty="0" smtClean="0">
                <a:latin typeface="Calibri" pitchFamily="34" charset="0"/>
              </a:rPr>
              <a:t>)</a:t>
            </a:r>
            <a:endParaRPr lang="en-US" sz="2800" dirty="0">
              <a:latin typeface="Calibri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347741839"/>
              </p:ext>
            </p:extLst>
          </p:nvPr>
        </p:nvGraphicFramePr>
        <p:xfrm>
          <a:off x="1240222" y="4863063"/>
          <a:ext cx="97115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</a:p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on (Age, Name,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ParentID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87063164"/>
              </p:ext>
            </p:extLst>
          </p:nvPr>
        </p:nvGraphicFramePr>
        <p:xfrm>
          <a:off x="1240222" y="5683053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(Name, Age)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24755499"/>
              </p:ext>
            </p:extLst>
          </p:nvPr>
        </p:nvGraphicFramePr>
        <p:xfrm>
          <a:off x="1240222" y="3948662"/>
          <a:ext cx="9711556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7350"/>
                <a:gridCol w="2465581"/>
                <a:gridCol w="2708625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279118" y="4212984"/>
            <a:ext cx="1587061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Prefix-match property of </a:t>
            </a:r>
            <a:r>
              <a:rPr lang="en-US" dirty="0" err="1" smtClean="0">
                <a:latin typeface="Calibri" pitchFamily="34" charset="0"/>
                <a:ea typeface="Linux Libertine" charset="0"/>
                <a:cs typeface="Linux Libertine" charset="0"/>
              </a:rPr>
              <a:t>B+tree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 indexes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4732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89412"/>
            <a:ext cx="11455113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>
                <a:latin typeface="Calibri" pitchFamily="34" charset="0"/>
              </a:rPr>
              <a:t>A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combination of </a:t>
            </a:r>
            <a:r>
              <a:rPr lang="en-US" sz="4000" dirty="0" smtClean="0">
                <a:latin typeface="Calibri" pitchFamily="34" charset="0"/>
              </a:rPr>
              <a:t>predicates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e.g. </a:t>
            </a:r>
            <a:r>
              <a:rPr lang="en-US" sz="3600" dirty="0" err="1" smtClean="0">
                <a:latin typeface="Calibri" pitchFamily="34" charset="0"/>
              </a:rPr>
              <a:t>R.a</a:t>
            </a:r>
            <a:r>
              <a:rPr lang="en-US" sz="3600" dirty="0" smtClean="0">
                <a:latin typeface="Calibri" pitchFamily="34" charset="0"/>
              </a:rPr>
              <a:t>&gt;10, </a:t>
            </a:r>
            <a:r>
              <a:rPr lang="en-US" sz="3600" dirty="0" err="1" smtClean="0">
                <a:latin typeface="Calibri" pitchFamily="34" charset="0"/>
              </a:rPr>
              <a:t>R.c</a:t>
            </a:r>
            <a:r>
              <a:rPr lang="en-US" sz="3600" dirty="0" smtClean="0">
                <a:latin typeface="Calibri" pitchFamily="34" charset="0"/>
              </a:rPr>
              <a:t>=23, </a:t>
            </a:r>
            <a:r>
              <a:rPr lang="en-US" sz="3600" dirty="0" err="1" smtClean="0">
                <a:latin typeface="Calibri" pitchFamily="34" charset="0"/>
              </a:rPr>
              <a:t>R.a</a:t>
            </a:r>
            <a:r>
              <a:rPr lang="en-US" sz="3600" dirty="0" smtClean="0">
                <a:latin typeface="Calibri" pitchFamily="34" charset="0"/>
              </a:rPr>
              <a:t>&gt;10 ∧ </a:t>
            </a:r>
            <a:r>
              <a:rPr lang="en-US" sz="3600" dirty="0" err="1" smtClean="0">
                <a:latin typeface="Calibri" pitchFamily="34" charset="0"/>
              </a:rPr>
              <a:t>R.c</a:t>
            </a:r>
            <a:r>
              <a:rPr lang="en-US" sz="3600" dirty="0" smtClean="0">
                <a:latin typeface="Calibri" pitchFamily="34" charset="0"/>
              </a:rPr>
              <a:t>=23, </a:t>
            </a:r>
            <a:r>
              <a:rPr lang="en-US" sz="3600" dirty="0" err="1" smtClean="0">
                <a:latin typeface="Calibri" pitchFamily="34" charset="0"/>
              </a:rPr>
              <a:t>R.a</a:t>
            </a:r>
            <a:r>
              <a:rPr lang="en-US" sz="3600" dirty="0" smtClean="0">
                <a:latin typeface="Calibri" pitchFamily="34" charset="0"/>
              </a:rPr>
              <a:t>&gt;10 ∨ </a:t>
            </a:r>
            <a:r>
              <a:rPr lang="en-US" sz="3600" dirty="0" err="1" smtClean="0">
                <a:latin typeface="Calibri" pitchFamily="34" charset="0"/>
              </a:rPr>
              <a:t>R.c</a:t>
            </a:r>
            <a:r>
              <a:rPr lang="en-US" sz="3600" dirty="0" smtClean="0">
                <a:latin typeface="Calibri" pitchFamily="34" charset="0"/>
              </a:rPr>
              <a:t>=23</a:t>
            </a:r>
          </a:p>
          <a:p>
            <a:r>
              <a:rPr lang="en-US" sz="4000" dirty="0" smtClean="0">
                <a:latin typeface="Calibri" pitchFamily="34" charset="0"/>
              </a:rPr>
              <a:t>Convert </a:t>
            </a:r>
            <a:r>
              <a:rPr lang="en-US" sz="4000" dirty="0">
                <a:latin typeface="Calibri" pitchFamily="34" charset="0"/>
              </a:rPr>
              <a:t>to conjunctive normal form (CNF</a:t>
            </a:r>
            <a:r>
              <a:rPr lang="en-US" sz="40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3600" dirty="0">
                <a:latin typeface="Calibri" pitchFamily="34" charset="0"/>
              </a:rPr>
              <a:t>General form: p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∧ p</a:t>
            </a:r>
            <a:r>
              <a:rPr lang="en-US" sz="3600" baseline="-25000" dirty="0" smtClean="0">
                <a:latin typeface="Calibri" pitchFamily="34" charset="0"/>
              </a:rPr>
              <a:t>2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mr-IN" sz="3600" dirty="0">
                <a:latin typeface="Calibri" pitchFamily="34" charset="0"/>
              </a:rPr>
              <a:t>…</a:t>
            </a:r>
            <a:r>
              <a:rPr lang="en-US" sz="3600" dirty="0">
                <a:latin typeface="Calibri" pitchFamily="34" charset="0"/>
              </a:rPr>
              <a:t> ∧ </a:t>
            </a:r>
            <a:r>
              <a:rPr lang="en-US" sz="3600" dirty="0" err="1">
                <a:latin typeface="Calibri" pitchFamily="34" charset="0"/>
              </a:rPr>
              <a:t>p</a:t>
            </a:r>
            <a:r>
              <a:rPr lang="en-US" sz="3600" baseline="-25000" dirty="0" err="1" smtClean="0">
                <a:latin typeface="Calibri" pitchFamily="34" charset="0"/>
              </a:rPr>
              <a:t>n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where each p</a:t>
            </a:r>
            <a:r>
              <a:rPr lang="en-US" sz="3600" baseline="-25000" dirty="0">
                <a:latin typeface="Calibri" pitchFamily="34" charset="0"/>
              </a:rPr>
              <a:t>i</a:t>
            </a:r>
            <a:r>
              <a:rPr lang="en-US" sz="3600" dirty="0">
                <a:latin typeface="Calibri" pitchFamily="34" charset="0"/>
              </a:rPr>
              <a:t> is called a </a:t>
            </a:r>
            <a:r>
              <a:rPr lang="en-US" sz="3600" i="1" dirty="0" smtClean="0">
                <a:latin typeface="Calibri" pitchFamily="34" charset="0"/>
              </a:rPr>
              <a:t>conjunct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Example: (</a:t>
            </a:r>
            <a:r>
              <a:rPr lang="en-US" sz="3600" dirty="0" err="1" smtClean="0">
                <a:latin typeface="Calibri" pitchFamily="34" charset="0"/>
              </a:rPr>
              <a:t>R.a</a:t>
            </a:r>
            <a:r>
              <a:rPr lang="en-US" sz="3600" dirty="0" smtClean="0">
                <a:latin typeface="Calibri" pitchFamily="34" charset="0"/>
              </a:rPr>
              <a:t>&gt;10 </a:t>
            </a:r>
            <a:r>
              <a:rPr lang="en-US" sz="3600" dirty="0">
                <a:latin typeface="Calibri" pitchFamily="34" charset="0"/>
              </a:rPr>
              <a:t>∧ </a:t>
            </a:r>
            <a:r>
              <a:rPr lang="en-US" sz="3600" dirty="0" err="1" smtClean="0">
                <a:latin typeface="Calibri" pitchFamily="34" charset="0"/>
              </a:rPr>
              <a:t>R.c</a:t>
            </a:r>
            <a:r>
              <a:rPr lang="en-US" sz="3600" dirty="0" smtClean="0">
                <a:latin typeface="Calibri" pitchFamily="34" charset="0"/>
              </a:rPr>
              <a:t>=23) </a:t>
            </a:r>
            <a:r>
              <a:rPr lang="en-US" sz="3600" dirty="0">
                <a:latin typeface="Calibri" pitchFamily="34" charset="0"/>
              </a:rPr>
              <a:t>∨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 err="1" smtClean="0">
                <a:latin typeface="Calibri" pitchFamily="34" charset="0"/>
              </a:rPr>
              <a:t>R.b</a:t>
            </a:r>
            <a:r>
              <a:rPr lang="en-US" sz="3600" dirty="0" smtClean="0">
                <a:latin typeface="Calibri" pitchFamily="34" charset="0"/>
              </a:rPr>
              <a:t>&lt;=12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Convert to (</a:t>
            </a:r>
            <a:r>
              <a:rPr lang="en-US" sz="3200" dirty="0" err="1">
                <a:latin typeface="Calibri" pitchFamily="34" charset="0"/>
              </a:rPr>
              <a:t>R.a</a:t>
            </a:r>
            <a:r>
              <a:rPr lang="en-US" sz="3200" dirty="0">
                <a:latin typeface="Calibri" pitchFamily="34" charset="0"/>
              </a:rPr>
              <a:t>&gt;10 ∨ </a:t>
            </a:r>
            <a:r>
              <a:rPr lang="en-US" sz="3200" dirty="0" err="1" smtClean="0">
                <a:latin typeface="Calibri" pitchFamily="34" charset="0"/>
              </a:rPr>
              <a:t>R.b</a:t>
            </a:r>
            <a:r>
              <a:rPr lang="en-US" sz="3200" dirty="0">
                <a:latin typeface="Calibri" pitchFamily="34" charset="0"/>
              </a:rPr>
              <a:t>&lt;=</a:t>
            </a:r>
            <a:r>
              <a:rPr lang="en-US" sz="3200" dirty="0" smtClean="0">
                <a:latin typeface="Calibri" pitchFamily="34" charset="0"/>
              </a:rPr>
              <a:t>12) ∧ (</a:t>
            </a:r>
            <a:r>
              <a:rPr lang="en-US" sz="3200" dirty="0" err="1" smtClean="0">
                <a:latin typeface="Calibri" pitchFamily="34" charset="0"/>
              </a:rPr>
              <a:t>R.c</a:t>
            </a:r>
            <a:r>
              <a:rPr lang="en-US" sz="3200" dirty="0" smtClean="0">
                <a:latin typeface="Calibri" pitchFamily="34" charset="0"/>
              </a:rPr>
              <a:t>=23</a:t>
            </a:r>
            <a:r>
              <a:rPr lang="en-US" sz="3200" dirty="0">
                <a:latin typeface="Calibri" pitchFamily="34" charset="0"/>
              </a:rPr>
              <a:t> ∨ </a:t>
            </a:r>
            <a:r>
              <a:rPr lang="en-US" sz="3200" dirty="0" err="1" smtClean="0">
                <a:latin typeface="Calibri" pitchFamily="34" charset="0"/>
              </a:rPr>
              <a:t>R.b</a:t>
            </a:r>
            <a:r>
              <a:rPr lang="en-US" sz="3200" dirty="0">
                <a:latin typeface="Calibri" pitchFamily="34" charset="0"/>
              </a:rPr>
              <a:t>&lt;=12</a:t>
            </a:r>
            <a:r>
              <a:rPr lang="en-US" sz="3200" dirty="0" smtClean="0">
                <a:latin typeface="Calibri" pitchFamily="34" charset="0"/>
              </a:rPr>
              <a:t>) </a:t>
            </a:r>
          </a:p>
          <a:p>
            <a:r>
              <a:rPr lang="en-US" sz="4000" dirty="0" smtClean="0">
                <a:latin typeface="Calibri" pitchFamily="34" charset="0"/>
              </a:rPr>
              <a:t>An index can be used to evaluate a selection operation only if it matches some predicate in the selection condition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</a:t>
            </a:r>
            <a:r>
              <a:rPr lang="en-US" sz="4800" dirty="0" smtClean="0"/>
              <a:t>Selection Condition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712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85000"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Selection condition p</a:t>
            </a:r>
            <a:r>
              <a:rPr lang="en-US" sz="4000" baseline="-25000" dirty="0" smtClean="0">
                <a:latin typeface="Calibri" pitchFamily="34" charset="0"/>
              </a:rPr>
              <a:t>1</a:t>
            </a:r>
            <a:r>
              <a:rPr lang="en-US" sz="4000" dirty="0" smtClean="0">
                <a:latin typeface="Calibri" pitchFamily="34" charset="0"/>
              </a:rPr>
              <a:t> ∧ p</a:t>
            </a:r>
            <a:r>
              <a:rPr lang="en-US" sz="4000" baseline="-25000" dirty="0" smtClean="0">
                <a:latin typeface="Calibri" pitchFamily="34" charset="0"/>
              </a:rPr>
              <a:t>2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mr-IN" sz="4000" dirty="0">
                <a:latin typeface="Calibri" pitchFamily="34" charset="0"/>
              </a:rPr>
              <a:t>…</a:t>
            </a:r>
            <a:r>
              <a:rPr lang="en-US" sz="4000" dirty="0">
                <a:latin typeface="Calibri" pitchFamily="34" charset="0"/>
              </a:rPr>
              <a:t> ∧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>
                <a:latin typeface="Calibri" pitchFamily="34" charset="0"/>
              </a:rPr>
              <a:t>p</a:t>
            </a:r>
            <a:r>
              <a:rPr lang="en-US" sz="4000" baseline="-25000" dirty="0" err="1">
                <a:latin typeface="Calibri" pitchFamily="34" charset="0"/>
              </a:rPr>
              <a:t>n</a:t>
            </a:r>
            <a:r>
              <a:rPr lang="en-US" sz="4000" dirty="0">
                <a:latin typeface="Calibri" pitchFamily="34" charset="0"/>
              </a:rPr>
              <a:t> where each p</a:t>
            </a:r>
            <a:r>
              <a:rPr lang="en-US" sz="4000" baseline="-25000" dirty="0">
                <a:latin typeface="Calibri" pitchFamily="34" charset="0"/>
              </a:rPr>
              <a:t>i</a:t>
            </a:r>
            <a:r>
              <a:rPr lang="en-US" sz="4000" dirty="0">
                <a:latin typeface="Calibri" pitchFamily="34" charset="0"/>
              </a:rPr>
              <a:t> is </a:t>
            </a:r>
            <a:r>
              <a:rPr lang="en-US" sz="4000" dirty="0" smtClean="0">
                <a:latin typeface="Calibri" pitchFamily="34" charset="0"/>
              </a:rPr>
              <a:t>a </a:t>
            </a:r>
            <a:r>
              <a:rPr lang="en-US" sz="4000" i="1" dirty="0" smtClean="0">
                <a:latin typeface="Calibri" pitchFamily="34" charset="0"/>
              </a:rPr>
              <a:t>simple</a:t>
            </a:r>
            <a:r>
              <a:rPr lang="en-US" sz="4000" dirty="0" smtClean="0">
                <a:latin typeface="Calibri" pitchFamily="34" charset="0"/>
              </a:rPr>
              <a:t> predicate (i.e. of the form “</a:t>
            </a:r>
            <a:r>
              <a:rPr lang="en-US" sz="4000" dirty="0" err="1" smtClean="0">
                <a:latin typeface="Calibri" pitchFamily="34" charset="0"/>
              </a:rPr>
              <a:t>att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b="1" dirty="0" smtClean="0">
                <a:latin typeface="Calibri" pitchFamily="34" charset="0"/>
              </a:rPr>
              <a:t>op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 err="1" smtClean="0">
                <a:latin typeface="Calibri" pitchFamily="34" charset="0"/>
              </a:rPr>
              <a:t>val</a:t>
            </a:r>
            <a:r>
              <a:rPr lang="en-US" sz="4000" dirty="0" smtClean="0">
                <a:latin typeface="Calibri" pitchFamily="34" charset="0"/>
              </a:rPr>
              <a:t>”)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e.g. </a:t>
            </a:r>
            <a:r>
              <a:rPr lang="en-US" sz="3600" dirty="0">
                <a:latin typeface="Calibri" pitchFamily="34" charset="0"/>
              </a:rPr>
              <a:t>a=7 </a:t>
            </a:r>
            <a:r>
              <a:rPr lang="en-US" sz="3600" b="1" dirty="0">
                <a:latin typeface="Calibri" pitchFamily="34" charset="0"/>
              </a:rPr>
              <a:t>∧ </a:t>
            </a:r>
            <a:r>
              <a:rPr lang="en-US" sz="3600" dirty="0" smtClean="0">
                <a:latin typeface="Calibri" pitchFamily="34" charset="0"/>
              </a:rPr>
              <a:t>b&lt;5 </a:t>
            </a:r>
            <a:r>
              <a:rPr lang="en-US" sz="3600" b="1" dirty="0">
                <a:latin typeface="Calibri" pitchFamily="34" charset="0"/>
              </a:rPr>
              <a:t>∧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c=4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When can we use an index to evaluate a selection?</a:t>
            </a:r>
          </a:p>
          <a:p>
            <a:pPr lvl="1"/>
            <a:r>
              <a:rPr lang="en-US" sz="3600" dirty="0">
                <a:latin typeface="Calibri" pitchFamily="34" charset="0"/>
              </a:rPr>
              <a:t>Hash index on search key </a:t>
            </a:r>
            <a:r>
              <a:rPr lang="en-US" sz="3600" i="1" dirty="0">
                <a:latin typeface="Calibri" pitchFamily="34" charset="0"/>
              </a:rPr>
              <a:t>K </a:t>
            </a:r>
            <a:endParaRPr lang="en-US" sz="3600" dirty="0">
              <a:latin typeface="Calibri" pitchFamily="34" charset="0"/>
            </a:endParaRPr>
          </a:p>
          <a:p>
            <a:pPr lvl="2"/>
            <a:r>
              <a:rPr lang="en-US" sz="3200" dirty="0">
                <a:latin typeface="Calibri" pitchFamily="34" charset="0"/>
              </a:rPr>
              <a:t>If all </a:t>
            </a:r>
            <a:r>
              <a:rPr lang="en-US" sz="3200" dirty="0" err="1">
                <a:latin typeface="Calibri" pitchFamily="34" charset="0"/>
              </a:rPr>
              <a:t>p</a:t>
            </a:r>
            <a:r>
              <a:rPr lang="en-US" sz="3200" baseline="-25000" dirty="0" err="1">
                <a:latin typeface="Calibri" pitchFamily="34" charset="0"/>
              </a:rPr>
              <a:t>i</a:t>
            </a:r>
            <a:r>
              <a:rPr lang="en-US" sz="3200" dirty="0" err="1">
                <a:latin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</a:rPr>
              <a:t> are equality predicates (e.g. Age=23) and the set of attributes in </a:t>
            </a:r>
            <a:r>
              <a:rPr lang="en-US" sz="3200" i="1" dirty="0">
                <a:latin typeface="Calibri" pitchFamily="34" charset="0"/>
              </a:rPr>
              <a:t>K</a:t>
            </a:r>
            <a:r>
              <a:rPr lang="en-US" sz="3200" dirty="0">
                <a:latin typeface="Calibri" pitchFamily="34" charset="0"/>
              </a:rPr>
              <a:t> is a subset of attributes appearing in p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, p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, 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p</a:t>
            </a:r>
            <a:r>
              <a:rPr lang="en-US" sz="3200" baseline="-25000" dirty="0" err="1">
                <a:latin typeface="Calibri" pitchFamily="34" charset="0"/>
              </a:rPr>
              <a:t>n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600" dirty="0" err="1" smtClean="0">
                <a:latin typeface="Calibri" pitchFamily="34" charset="0"/>
              </a:rPr>
              <a:t>B+tree</a:t>
            </a:r>
            <a:r>
              <a:rPr lang="en-US" sz="3600" dirty="0" smtClean="0">
                <a:latin typeface="Calibri" pitchFamily="34" charset="0"/>
              </a:rPr>
              <a:t> index on search key </a:t>
            </a:r>
            <a:r>
              <a:rPr lang="en-US" sz="3600" i="1" dirty="0" smtClean="0">
                <a:latin typeface="Calibri" pitchFamily="34" charset="0"/>
              </a:rPr>
              <a:t>K </a:t>
            </a:r>
            <a:endParaRPr lang="en-US" sz="3600" dirty="0">
              <a:latin typeface="Calibri" pitchFamily="34" charset="0"/>
            </a:endParaRPr>
          </a:p>
          <a:p>
            <a:pPr lvl="2"/>
            <a:r>
              <a:rPr lang="en-US" sz="3200" dirty="0" smtClean="0">
                <a:latin typeface="Calibri" pitchFamily="34" charset="0"/>
              </a:rPr>
              <a:t>If a </a:t>
            </a:r>
            <a:r>
              <a:rPr lang="en-US" sz="3200" i="1" dirty="0" smtClean="0">
                <a:latin typeface="Calibri" pitchFamily="34" charset="0"/>
              </a:rPr>
              <a:t>prefix subset </a:t>
            </a:r>
            <a:r>
              <a:rPr lang="en-US" sz="3200" dirty="0" smtClean="0">
                <a:latin typeface="Calibri" pitchFamily="34" charset="0"/>
              </a:rPr>
              <a:t>of </a:t>
            </a:r>
            <a:r>
              <a:rPr lang="en-US" sz="3200" i="1" dirty="0" smtClean="0">
                <a:latin typeface="Calibri" pitchFamily="34" charset="0"/>
              </a:rPr>
              <a:t>K</a:t>
            </a:r>
            <a:r>
              <a:rPr lang="en-US" sz="3200" dirty="0" smtClean="0">
                <a:latin typeface="Calibri" pitchFamily="34" charset="0"/>
              </a:rPr>
              <a:t> is a subset </a:t>
            </a:r>
            <a:r>
              <a:rPr lang="en-US" sz="3200" dirty="0">
                <a:latin typeface="Calibri" pitchFamily="34" charset="0"/>
              </a:rPr>
              <a:t>of </a:t>
            </a:r>
            <a:r>
              <a:rPr lang="en-US" sz="3200" dirty="0" smtClean="0">
                <a:latin typeface="Calibri" pitchFamily="34" charset="0"/>
              </a:rPr>
              <a:t>attributes appearing in p</a:t>
            </a:r>
            <a:r>
              <a:rPr lang="en-US" sz="3200" baseline="-25000" dirty="0" smtClean="0">
                <a:latin typeface="Calibri" pitchFamily="34" charset="0"/>
              </a:rPr>
              <a:t>1</a:t>
            </a:r>
            <a:r>
              <a:rPr lang="en-US" sz="3200" dirty="0" smtClean="0">
                <a:latin typeface="Calibri" pitchFamily="34" charset="0"/>
              </a:rPr>
              <a:t>, p</a:t>
            </a:r>
            <a:r>
              <a:rPr lang="en-US" sz="3200" baseline="-25000" dirty="0" smtClean="0">
                <a:latin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mr-IN" sz="3200" dirty="0" smtClean="0">
                <a:latin typeface="Calibri" pitchFamily="34" charset="0"/>
              </a:rPr>
              <a:t>…</a:t>
            </a:r>
            <a:r>
              <a:rPr lang="en-US" sz="3200" dirty="0" smtClean="0">
                <a:latin typeface="Calibri" pitchFamily="34" charset="0"/>
              </a:rPr>
              <a:t>,</a:t>
            </a:r>
            <a:r>
              <a:rPr lang="en-US" sz="3200" dirty="0" err="1" smtClean="0">
                <a:latin typeface="Calibri" pitchFamily="34" charset="0"/>
              </a:rPr>
              <a:t>p</a:t>
            </a:r>
            <a:r>
              <a:rPr lang="en-US" sz="3200" baseline="-25000" dirty="0" err="1" smtClean="0">
                <a:latin typeface="Calibri" pitchFamily="34" charset="0"/>
              </a:rPr>
              <a:t>n</a:t>
            </a:r>
            <a:endParaRPr lang="en-US" sz="3200" baseline="-25000" dirty="0" smtClean="0">
              <a:latin typeface="Calibri" pitchFamily="34" charset="0"/>
            </a:endParaRPr>
          </a:p>
          <a:p>
            <a:r>
              <a:rPr lang="en-US" sz="4000" i="1" dirty="0" smtClean="0">
                <a:latin typeface="Calibri" pitchFamily="34" charset="0"/>
              </a:rPr>
              <a:t>Primary conjunct</a:t>
            </a:r>
            <a:r>
              <a:rPr lang="en-US" sz="4000" dirty="0" smtClean="0">
                <a:latin typeface="Calibri" pitchFamily="34" charset="0"/>
              </a:rPr>
              <a:t>: conjuncts in the selection conditions that an index matches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Conjunction of Simple Predicates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80880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Conjunction of Simple </a:t>
            </a:r>
            <a:r>
              <a:rPr lang="en-US" sz="4800" dirty="0" smtClean="0"/>
              <a:t>Predicates (Cont.)</a:t>
            </a:r>
            <a:endParaRPr lang="en-US" sz="4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65214468"/>
              </p:ext>
            </p:extLst>
          </p:nvPr>
        </p:nvGraphicFramePr>
        <p:xfrm>
          <a:off x="1839311" y="2370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Index</a:t>
                      </a:r>
                      <a:endParaRPr lang="en-US" sz="2400" b="1" i="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a=10 ∧ b=24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d=10 ∧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c&lt;=19 ∧ a&gt;24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84657193"/>
              </p:ext>
            </p:extLst>
          </p:nvPr>
        </p:nvGraphicFramePr>
        <p:xfrm>
          <a:off x="1839311" y="37419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(a, b)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9345102"/>
              </p:ext>
            </p:extLst>
          </p:nvPr>
        </p:nvGraphicFramePr>
        <p:xfrm>
          <a:off x="1839311" y="46563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(b, c)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2835745" y="1472674"/>
            <a:ext cx="187288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R(a, b, c, d)</a:t>
            </a:r>
            <a:endParaRPr lang="en-US" sz="2800" dirty="0">
              <a:latin typeface="Calibri" pitchFamily="34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34260284"/>
              </p:ext>
            </p:extLst>
          </p:nvPr>
        </p:nvGraphicFramePr>
        <p:xfrm>
          <a:off x="1839311" y="511351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(b, c, d)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6748058"/>
              </p:ext>
            </p:extLst>
          </p:nvPr>
        </p:nvGraphicFramePr>
        <p:xfrm>
          <a:off x="1839311" y="5567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(c,</a:t>
                      </a:r>
                      <a:r>
                        <a:rPr lang="en-US" sz="2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d, a)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283715"/>
              </p:ext>
            </p:extLst>
          </p:nvPr>
        </p:nvGraphicFramePr>
        <p:xfrm>
          <a:off x="1839311" y="4199118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(b, a)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49974836"/>
              </p:ext>
            </p:extLst>
          </p:nvPr>
        </p:nvGraphicFramePr>
        <p:xfrm>
          <a:off x="1839311" y="28245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(a, b)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247989"/>
              </p:ext>
            </p:extLst>
          </p:nvPr>
        </p:nvGraphicFramePr>
        <p:xfrm>
          <a:off x="1839311" y="3281749"/>
          <a:ext cx="808245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1159"/>
                <a:gridCol w="1954924"/>
                <a:gridCol w="3426371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HashInx</a:t>
                      </a:r>
                      <a:r>
                        <a:rPr lang="en-US" sz="2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(d)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93707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19594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What if you have disjunctions?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Relation R(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c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d</a:t>
            </a:r>
            <a:r>
              <a:rPr lang="en-US" sz="3600" dirty="0" smtClean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Selection condition: </a:t>
            </a:r>
            <a:r>
              <a:rPr lang="en-US" sz="3600" i="1" dirty="0">
                <a:latin typeface="Calibri" pitchFamily="34" charset="0"/>
              </a:rPr>
              <a:t>a</a:t>
            </a:r>
            <a:r>
              <a:rPr lang="en-US" sz="3600" dirty="0">
                <a:latin typeface="Calibri" pitchFamily="34" charset="0"/>
              </a:rPr>
              <a:t>=7 ∨</a:t>
            </a:r>
            <a:r>
              <a:rPr lang="en-US" sz="3600" b="1" dirty="0" smtClean="0">
                <a:latin typeface="Calibri" pitchFamily="34" charset="0"/>
              </a:rPr>
              <a:t>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&lt;5 </a:t>
            </a:r>
            <a:r>
              <a:rPr lang="en-US" sz="3600" dirty="0">
                <a:latin typeface="Calibri" pitchFamily="34" charset="0"/>
              </a:rPr>
              <a:t>∨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=4 	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Hash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err="1" smtClean="0">
                <a:latin typeface="Calibri" pitchFamily="34" charset="0"/>
              </a:rPr>
              <a:t>B+tree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) </a:t>
            </a:r>
            <a:endParaRPr lang="en-US" sz="3600" dirty="0" smtClean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Use both indexes to obtain partial results, then union them to generate the final result set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Hash index on </a:t>
            </a:r>
            <a:r>
              <a:rPr lang="en-US" sz="3600" i="1" dirty="0">
                <a:latin typeface="Calibri" pitchFamily="34" charset="0"/>
              </a:rPr>
              <a:t>a</a:t>
            </a:r>
            <a:r>
              <a:rPr lang="en-US" sz="3600" dirty="0">
                <a:latin typeface="Calibri" pitchFamily="34" charset="0"/>
              </a:rPr>
              <a:t> and </a:t>
            </a:r>
            <a:r>
              <a:rPr lang="en-US" sz="3600" dirty="0" err="1">
                <a:latin typeface="Calibri" pitchFamily="34" charset="0"/>
              </a:rPr>
              <a:t>B+tree</a:t>
            </a:r>
            <a:r>
              <a:rPr lang="en-US" sz="3600" dirty="0">
                <a:latin typeface="Calibri" pitchFamily="34" charset="0"/>
              </a:rPr>
              <a:t> index on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 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Don’t use any indexes; scan the whole R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Can use indexes only when we have appropriate indexes for every simple predicate in the disjunction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Disjunction </a:t>
            </a:r>
            <a:r>
              <a:rPr lang="en-US" sz="4800" dirty="0"/>
              <a:t>of Simple Predicates</a:t>
            </a:r>
          </a:p>
        </p:txBody>
      </p:sp>
    </p:spTree>
    <p:extLst>
      <p:ext uri="{BB962C8B-B14F-4D97-AF65-F5344CB8AC3E}">
        <p14:creationId xmlns="" xmlns:p14="http://schemas.microsoft.com/office/powerpoint/2010/main" val="134125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1339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More examples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Hash </a:t>
            </a:r>
            <a:r>
              <a:rPr lang="en-US" sz="3200" dirty="0">
                <a:latin typeface="Calibri" pitchFamily="34" charset="0"/>
              </a:rPr>
              <a:t>index on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 and </a:t>
            </a:r>
            <a:r>
              <a:rPr lang="en-US" sz="3200" dirty="0">
                <a:latin typeface="Calibri" pitchFamily="34" charset="0"/>
              </a:rPr>
              <a:t>hash index on </a:t>
            </a:r>
            <a:r>
              <a:rPr lang="en-US" sz="3200" i="1" dirty="0" smtClean="0">
                <a:latin typeface="Calibri" pitchFamily="34" charset="0"/>
              </a:rPr>
              <a:t>b</a:t>
            </a:r>
            <a:endParaRPr lang="en-US" sz="3200" i="1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Selection condition: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=7 </a:t>
            </a:r>
            <a:r>
              <a:rPr lang="en-US" sz="3200" dirty="0">
                <a:latin typeface="Calibri" pitchFamily="34" charset="0"/>
              </a:rPr>
              <a:t>∨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&gt;5</a:t>
            </a:r>
            <a:endParaRPr lang="en-US" sz="32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Need a scan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Hash </a:t>
            </a:r>
            <a:r>
              <a:rPr lang="en-US" sz="3200" dirty="0">
                <a:latin typeface="Calibri" pitchFamily="34" charset="0"/>
              </a:rPr>
              <a:t>index on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 and </a:t>
            </a:r>
            <a:r>
              <a:rPr lang="en-US" sz="3200" dirty="0" err="1" smtClean="0">
                <a:latin typeface="Calibri" pitchFamily="34" charset="0"/>
              </a:rPr>
              <a:t>B+tree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on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 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Selection condition: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=7 </a:t>
            </a:r>
            <a:r>
              <a:rPr lang="en-US" sz="3200" dirty="0">
                <a:latin typeface="Calibri" pitchFamily="34" charset="0"/>
              </a:rPr>
              <a:t>∨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&gt;5</a:t>
            </a:r>
            <a:endParaRPr lang="en-US" sz="32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Scan or </a:t>
            </a:r>
            <a:r>
              <a:rPr lang="en-US" sz="2800" dirty="0">
                <a:latin typeface="Calibri" pitchFamily="34" charset="0"/>
              </a:rPr>
              <a:t>use both indexes (fetch rids and take the union)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Hash </a:t>
            </a:r>
            <a:r>
              <a:rPr lang="en-US" sz="3200" dirty="0">
                <a:latin typeface="Calibri" pitchFamily="34" charset="0"/>
              </a:rPr>
              <a:t>index on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 and </a:t>
            </a:r>
            <a:r>
              <a:rPr lang="en-US" sz="3200" dirty="0" err="1" smtClean="0">
                <a:latin typeface="Calibri" pitchFamily="34" charset="0"/>
              </a:rPr>
              <a:t>B+tree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on </a:t>
            </a:r>
            <a:r>
              <a:rPr lang="en-US" sz="3200" i="1" dirty="0" smtClean="0">
                <a:latin typeface="Calibri" pitchFamily="34" charset="0"/>
              </a:rPr>
              <a:t>b</a:t>
            </a:r>
            <a:endParaRPr lang="en-US" sz="32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Selection condition</a:t>
            </a:r>
            <a:r>
              <a:rPr lang="en-US" sz="3200" dirty="0" smtClean="0">
                <a:latin typeface="Calibri" pitchFamily="34" charset="0"/>
              </a:rPr>
              <a:t>: (</a:t>
            </a:r>
            <a:r>
              <a:rPr lang="en-US" sz="3200" i="1" dirty="0">
                <a:latin typeface="Calibri" pitchFamily="34" charset="0"/>
              </a:rPr>
              <a:t>a</a:t>
            </a:r>
            <a:r>
              <a:rPr lang="en-US" sz="3200" dirty="0">
                <a:latin typeface="Calibri" pitchFamily="34" charset="0"/>
              </a:rPr>
              <a:t>=7 ∨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i="1" dirty="0">
                <a:latin typeface="Calibri" pitchFamily="34" charset="0"/>
              </a:rPr>
              <a:t>c</a:t>
            </a:r>
            <a:r>
              <a:rPr lang="en-US" sz="3200" dirty="0">
                <a:latin typeface="Calibri" pitchFamily="34" charset="0"/>
              </a:rPr>
              <a:t>&gt;5) </a:t>
            </a:r>
            <a:r>
              <a:rPr lang="en-US" sz="3200" b="1" dirty="0">
                <a:latin typeface="Calibri" pitchFamily="34" charset="0"/>
              </a:rPr>
              <a:t>∧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&gt;5</a:t>
            </a:r>
            <a:endParaRPr lang="en-US" sz="32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Scan or use </a:t>
            </a:r>
            <a:r>
              <a:rPr lang="en-US" sz="2800" dirty="0" err="1" smtClean="0">
                <a:latin typeface="Calibri" pitchFamily="34" charset="0"/>
              </a:rPr>
              <a:t>B+tree</a:t>
            </a:r>
            <a:endParaRPr lang="en-US" sz="28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Hash index on 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, </a:t>
            </a:r>
            <a:r>
              <a:rPr lang="en-US" sz="3200" i="1" dirty="0" smtClean="0"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) </a:t>
            </a:r>
            <a:r>
              <a:rPr lang="en-US" sz="3200" dirty="0">
                <a:latin typeface="Calibri" pitchFamily="34" charset="0"/>
              </a:rPr>
              <a:t>and </a:t>
            </a:r>
            <a:r>
              <a:rPr lang="en-US" sz="3200" dirty="0" err="1">
                <a:latin typeface="Calibri" pitchFamily="34" charset="0"/>
              </a:rPr>
              <a:t>B+tree</a:t>
            </a:r>
            <a:r>
              <a:rPr lang="en-US" sz="3200" dirty="0">
                <a:latin typeface="Calibri" pitchFamily="34" charset="0"/>
              </a:rPr>
              <a:t> on </a:t>
            </a:r>
            <a:r>
              <a:rPr lang="en-US" sz="3200" i="1" dirty="0">
                <a:latin typeface="Calibri" pitchFamily="34" charset="0"/>
              </a:rPr>
              <a:t>b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Selection condition: </a:t>
            </a:r>
            <a:r>
              <a:rPr lang="en-US" sz="3200" i="1" dirty="0" smtClean="0">
                <a:latin typeface="Calibri" pitchFamily="34" charset="0"/>
              </a:rPr>
              <a:t>a</a:t>
            </a:r>
            <a:r>
              <a:rPr lang="en-US" sz="3200" dirty="0" smtClean="0">
                <a:latin typeface="Calibri" pitchFamily="34" charset="0"/>
              </a:rPr>
              <a:t>=7 </a:t>
            </a:r>
            <a:r>
              <a:rPr lang="en-US" sz="3200" b="1" dirty="0" smtClean="0">
                <a:latin typeface="Calibri" pitchFamily="34" charset="0"/>
              </a:rPr>
              <a:t>∧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b</a:t>
            </a:r>
            <a:r>
              <a:rPr lang="en-US" sz="3200" dirty="0" smtClean="0">
                <a:latin typeface="Calibri" pitchFamily="34" charset="0"/>
              </a:rPr>
              <a:t>&gt;5 </a:t>
            </a:r>
            <a:r>
              <a:rPr lang="en-US" sz="3200" b="1" dirty="0">
                <a:latin typeface="Calibri" pitchFamily="34" charset="0"/>
              </a:rPr>
              <a:t>∧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i="1" dirty="0" smtClean="0"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=15</a:t>
            </a:r>
            <a:endParaRPr lang="en-US" sz="32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U</a:t>
            </a:r>
            <a:r>
              <a:rPr lang="en-US" sz="2800" dirty="0">
                <a:latin typeface="Calibri" pitchFamily="34" charset="0"/>
              </a:rPr>
              <a:t>se both indexes (fetch rids and take the </a:t>
            </a:r>
            <a:r>
              <a:rPr lang="en-US" sz="2800" dirty="0" smtClean="0">
                <a:latin typeface="Calibri" pitchFamily="34" charset="0"/>
              </a:rPr>
              <a:t>intersection)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General Selection Condition (Cont.)</a:t>
            </a:r>
          </a:p>
        </p:txBody>
      </p:sp>
    </p:spTree>
    <p:extLst>
      <p:ext uri="{BB962C8B-B14F-4D97-AF65-F5344CB8AC3E}">
        <p14:creationId xmlns="" xmlns:p14="http://schemas.microsoft.com/office/powerpoint/2010/main" val="185457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smtClean="0">
                <a:latin typeface="Calibri" pitchFamily="34" charset="0"/>
              </a:rPr>
              <a:t>selection condition can </a:t>
            </a:r>
            <a:r>
              <a:rPr lang="en-US" sz="4000" dirty="0">
                <a:latin typeface="Calibri" pitchFamily="34" charset="0"/>
              </a:rPr>
              <a:t>match more than one index</a:t>
            </a:r>
          </a:p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Relation R(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c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d</a:t>
            </a:r>
            <a:r>
              <a:rPr lang="en-US" sz="3600" dirty="0" smtClean="0">
                <a:latin typeface="Calibri" pitchFamily="34" charset="0"/>
              </a:rPr>
              <a:t>)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Hash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err="1" smtClean="0">
                <a:latin typeface="Calibri" pitchFamily="34" charset="0"/>
              </a:rPr>
              <a:t>B+tree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) 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Selection condition: </a:t>
            </a:r>
            <a:r>
              <a:rPr lang="en-US" sz="3600" i="1" dirty="0">
                <a:latin typeface="Calibri" pitchFamily="34" charset="0"/>
              </a:rPr>
              <a:t>a</a:t>
            </a:r>
            <a:r>
              <a:rPr lang="en-US" sz="3600" dirty="0">
                <a:latin typeface="Calibri" pitchFamily="34" charset="0"/>
              </a:rPr>
              <a:t>=7 </a:t>
            </a:r>
            <a:r>
              <a:rPr lang="en-US" sz="3600" b="1" dirty="0" smtClean="0">
                <a:latin typeface="Calibri" pitchFamily="34" charset="0"/>
              </a:rPr>
              <a:t>∧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=5 </a:t>
            </a:r>
            <a:r>
              <a:rPr lang="en-US" sz="3600" b="1" dirty="0">
                <a:latin typeface="Calibri" pitchFamily="34" charset="0"/>
              </a:rPr>
              <a:t>∧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>
                <a:latin typeface="Calibri" pitchFamily="34" charset="0"/>
              </a:rPr>
              <a:t>=4	</a:t>
            </a:r>
          </a:p>
          <a:p>
            <a:r>
              <a:rPr lang="en-US" sz="4000" dirty="0" smtClean="0">
                <a:latin typeface="Calibri" pitchFamily="34" charset="0"/>
              </a:rPr>
              <a:t>Which </a:t>
            </a:r>
            <a:r>
              <a:rPr lang="en-US" sz="4000" dirty="0">
                <a:latin typeface="Calibri" pitchFamily="34" charset="0"/>
              </a:rPr>
              <a:t>index should we use?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Use </a:t>
            </a:r>
            <a:r>
              <a:rPr lang="en-US" sz="3600" dirty="0">
                <a:latin typeface="Calibri" pitchFamily="34" charset="0"/>
              </a:rPr>
              <a:t>either index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Use </a:t>
            </a:r>
            <a:r>
              <a:rPr lang="en-US" sz="3600" dirty="0">
                <a:latin typeface="Calibri" pitchFamily="34" charset="0"/>
              </a:rPr>
              <a:t>both indexes, then intersect the rid sets, and then fetch the tuples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1141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dirty="0" smtClean="0">
                <a:latin typeface="Calibri" pitchFamily="34" charset="0"/>
              </a:rPr>
              <a:t>predicate can </a:t>
            </a:r>
            <a:r>
              <a:rPr lang="en-US" sz="4000" dirty="0">
                <a:latin typeface="Calibri" pitchFamily="34" charset="0"/>
              </a:rPr>
              <a:t>match more than one </a:t>
            </a:r>
            <a:r>
              <a:rPr lang="en-US" sz="4000" dirty="0" smtClean="0">
                <a:latin typeface="Calibri" pitchFamily="34" charset="0"/>
              </a:rPr>
              <a:t>index/access path</a:t>
            </a:r>
            <a:endParaRPr lang="en-US" sz="40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Relation R(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>
                <a:latin typeface="Calibri" pitchFamily="34" charset="0"/>
              </a:rPr>
              <a:t>c</a:t>
            </a:r>
            <a:r>
              <a:rPr lang="en-US" sz="3600" dirty="0" smtClean="0">
                <a:latin typeface="Calibri" pitchFamily="34" charset="0"/>
              </a:rPr>
              <a:t>)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Hash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err="1" smtClean="0">
                <a:latin typeface="Calibri" pitchFamily="34" charset="0"/>
              </a:rPr>
              <a:t>B+tree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index on 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, </a:t>
            </a:r>
            <a:r>
              <a:rPr lang="en-US" sz="3600" i="1" dirty="0" smtClean="0">
                <a:latin typeface="Calibri" pitchFamily="34" charset="0"/>
              </a:rPr>
              <a:t>c</a:t>
            </a:r>
            <a:r>
              <a:rPr lang="en-US" sz="3600" dirty="0" smtClean="0">
                <a:latin typeface="Calibri" pitchFamily="34" charset="0"/>
              </a:rPr>
              <a:t>) 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Selection condition: </a:t>
            </a:r>
            <a:r>
              <a:rPr lang="en-US" sz="3600" i="1" dirty="0">
                <a:latin typeface="Calibri" pitchFamily="34" charset="0"/>
              </a:rPr>
              <a:t>a</a:t>
            </a:r>
            <a:r>
              <a:rPr lang="en-US" sz="3600" dirty="0">
                <a:latin typeface="Calibri" pitchFamily="34" charset="0"/>
              </a:rPr>
              <a:t>=7 </a:t>
            </a:r>
            <a:r>
              <a:rPr lang="en-US" sz="3600" b="1" dirty="0" smtClean="0">
                <a:latin typeface="Calibri" pitchFamily="34" charset="0"/>
              </a:rPr>
              <a:t>∧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=5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Which </a:t>
            </a:r>
            <a:r>
              <a:rPr lang="en-US" sz="4000" dirty="0">
                <a:latin typeface="Calibri" pitchFamily="34" charset="0"/>
              </a:rPr>
              <a:t>index should we use?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Decide based on </a:t>
            </a:r>
            <a:r>
              <a:rPr lang="en-US" sz="3600" i="1" dirty="0" smtClean="0">
                <a:latin typeface="Calibri" pitchFamily="34" charset="0"/>
              </a:rPr>
              <a:t>selectivity </a:t>
            </a:r>
            <a:r>
              <a:rPr lang="en-US" sz="3600" dirty="0" smtClean="0">
                <a:latin typeface="Calibri" pitchFamily="34" charset="0"/>
              </a:rPr>
              <a:t>of the access paths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Matching Index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0113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Relational Operators: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Building Blocks of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Relational Query Answering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Finally,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how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 rather than </a:t>
            </a:r>
            <a:r>
              <a:rPr lang="en-US" sz="2800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what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Fraction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pages (data and index pages) that </a:t>
            </a:r>
            <a:r>
              <a:rPr lang="en-US" sz="4000" dirty="0">
                <a:latin typeface="Calibri" pitchFamily="34" charset="0"/>
              </a:rPr>
              <a:t>need to be </a:t>
            </a:r>
            <a:r>
              <a:rPr lang="en-US" sz="4000" dirty="0" smtClean="0">
                <a:latin typeface="Calibri" pitchFamily="34" charset="0"/>
              </a:rPr>
              <a:t>retrieved if we use this access path to retrieve all the desired tuples</a:t>
            </a:r>
            <a:endParaRPr lang="en-US" sz="40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Want </a:t>
            </a:r>
            <a:r>
              <a:rPr lang="en-US" sz="4000" dirty="0">
                <a:latin typeface="Calibri" pitchFamily="34" charset="0"/>
              </a:rPr>
              <a:t>to choose the most selective </a:t>
            </a:r>
            <a:r>
              <a:rPr lang="en-US" sz="4000" dirty="0" smtClean="0">
                <a:latin typeface="Calibri" pitchFamily="34" charset="0"/>
              </a:rPr>
              <a:t>path</a:t>
            </a:r>
            <a:endParaRPr lang="en-US" sz="40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Estimating the selectivity of an access path is a hard problem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Selectivity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1861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/>
                  <a:t>a</a:t>
                </a:r>
                <a:r>
                  <a:rPr lang="en-US" sz="4000" dirty="0"/>
                  <a:t>=3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=4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c</a:t>
                </a:r>
                <a:r>
                  <a:rPr lang="en-US" sz="4000" dirty="0" smtClean="0"/>
                  <a:t>=5</a:t>
                </a:r>
                <a:endParaRPr lang="en-US" sz="4000" dirty="0"/>
              </a:p>
              <a:p>
                <a:r>
                  <a:rPr lang="en-US" sz="4000" dirty="0" smtClean="0"/>
                  <a:t>Hash </a:t>
                </a:r>
                <a:r>
                  <a:rPr lang="en-US" sz="4000" dirty="0"/>
                  <a:t>index on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, </a:t>
                </a:r>
                <a:r>
                  <a:rPr lang="en-US" sz="4000" i="1" dirty="0" smtClean="0"/>
                  <a:t>c</a:t>
                </a:r>
                <a:r>
                  <a:rPr lang="en-US" sz="4000" dirty="0"/>
                  <a:t>)</a:t>
                </a:r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600" dirty="0"/>
                  <a:t>is approximated </a:t>
                </a:r>
                <a:r>
                  <a:rPr lang="en-US" sz="3600" dirty="0" smtClean="0"/>
                  <a:t>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 b="0" i="0" smtClean="0"/>
                          <m:t>#</m:t>
                        </m:r>
                        <m:r>
                          <m:rPr>
                            <m:nor/>
                          </m:rPr>
                          <a:rPr lang="en-US" sz="3600" b="0" i="0" smtClean="0"/>
                          <m:t>keys</m:t>
                        </m:r>
                      </m:den>
                    </m:f>
                  </m:oMath>
                </a14:m>
                <a:endParaRPr lang="en-US" sz="3600" dirty="0"/>
              </a:p>
              <a:p>
                <a:pPr lvl="1"/>
                <a:r>
                  <a:rPr lang="en-US" sz="3600" dirty="0"/>
                  <a:t>#keys is known from the index</a:t>
                </a:r>
              </a:p>
              <a:p>
                <a:r>
                  <a:rPr lang="en-US" sz="4000" dirty="0" smtClean="0"/>
                  <a:t>Hash indexes </a:t>
                </a:r>
                <a:r>
                  <a:rPr lang="en-US" sz="4000" dirty="0"/>
                  <a:t>on </a:t>
                </a:r>
                <a:r>
                  <a:rPr lang="en-US" sz="4000" i="1" dirty="0" smtClean="0"/>
                  <a:t>b</a:t>
                </a:r>
                <a:endParaRPr lang="en-US" sz="4000" i="1" dirty="0"/>
              </a:p>
              <a:p>
                <a:pPr lvl="1"/>
                <a:r>
                  <a:rPr lang="en-US" sz="3600" dirty="0" smtClean="0"/>
                  <a:t>Multiply </a:t>
                </a:r>
                <a:r>
                  <a:rPr lang="en-US" sz="3600" dirty="0"/>
                  <a:t>the </a:t>
                </a:r>
                <a:r>
                  <a:rPr lang="en-US" sz="3600" i="1" dirty="0"/>
                  <a:t>reduction factors </a:t>
                </a:r>
                <a:r>
                  <a:rPr lang="en-US" sz="3600" dirty="0"/>
                  <a:t>for each primary </a:t>
                </a:r>
                <a:r>
                  <a:rPr lang="en-US" sz="3600" dirty="0" smtClean="0"/>
                  <a:t>conjunct</a:t>
                </a:r>
              </a:p>
              <a:p>
                <a:pPr lvl="1"/>
                <a:r>
                  <a:rPr lang="en-US" sz="3600" dirty="0" smtClean="0"/>
                  <a:t>Reduction </a:t>
                </a:r>
                <a:r>
                  <a:rPr lang="en-US" sz="3600" dirty="0"/>
                  <a:t>factor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pages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#</m:t>
                        </m:r>
                        <m:r>
                          <m:rPr>
                            <m:nor/>
                          </m:rPr>
                          <a:rPr lang="en-US" sz="3600"/>
                          <m:t>keys</m:t>
                        </m:r>
                      </m:den>
                    </m:f>
                  </m:oMath>
                </a14:m>
                <a:endParaRPr lang="en-US" sz="3600" dirty="0" smtClean="0"/>
              </a:p>
              <a:p>
                <a:pPr lvl="2"/>
                <a:r>
                  <a:rPr lang="en-US" sz="3200" dirty="0"/>
                  <a:t>i.e. </a:t>
                </a:r>
                <a:r>
                  <a:rPr lang="en-US" sz="3200" dirty="0" smtClean="0"/>
                  <a:t>fraction </a:t>
                </a:r>
                <a:r>
                  <a:rPr lang="en-US" sz="3200" dirty="0"/>
                  <a:t>of </a:t>
                </a:r>
                <a:r>
                  <a:rPr lang="en-US" sz="3200" dirty="0" smtClean="0"/>
                  <a:t>pages in table that contain tuples which satisfy the conjunct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If </a:t>
                </a:r>
                <a:r>
                  <a:rPr lang="en-US" sz="3600" dirty="0"/>
                  <a:t>#keys is unknown, use </a:t>
                </a:r>
                <a:r>
                  <a:rPr lang="en-US" sz="3600" dirty="0" smtClean="0"/>
                  <a:t>0.1 </a:t>
                </a:r>
                <a:r>
                  <a:rPr lang="en-US" sz="3600" dirty="0"/>
                  <a:t>as default value</a:t>
                </a:r>
              </a:p>
              <a:p>
                <a:pPr lvl="1"/>
                <a:r>
                  <a:rPr lang="en-US" sz="3600" dirty="0" smtClean="0"/>
                  <a:t>Assumes </a:t>
                </a:r>
                <a:r>
                  <a:rPr lang="en-US" sz="3600" dirty="0"/>
                  <a:t>independence of the </a:t>
                </a:r>
                <a:r>
                  <a:rPr lang="en-US" sz="3600" dirty="0" smtClean="0"/>
                  <a:t>attributes (not always realistic, why?)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4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Estimating Selectivity: Example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3961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/>
              </a:bodyPr>
              <a:lstStyle/>
              <a:p>
                <a:r>
                  <a:rPr lang="en-US" sz="4000" dirty="0" smtClean="0"/>
                  <a:t>Selection predicate</a:t>
                </a:r>
                <a:r>
                  <a:rPr lang="en-US" sz="4000" dirty="0"/>
                  <a:t>: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&gt;10 </a:t>
                </a:r>
                <a:r>
                  <a:rPr lang="en-US" sz="4000" b="1" dirty="0"/>
                  <a:t>∧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&lt;60</a:t>
                </a:r>
                <a:endParaRPr lang="en-US" sz="4000" dirty="0"/>
              </a:p>
              <a:p>
                <a:r>
                  <a:rPr lang="en-US" sz="4000" dirty="0" err="1" smtClean="0"/>
                  <a:t>B+tree</a:t>
                </a:r>
                <a:r>
                  <a:rPr lang="en-US" sz="4000" dirty="0" smtClean="0"/>
                  <a:t> index on </a:t>
                </a:r>
                <a:r>
                  <a:rPr lang="en-US" sz="4000" i="1" dirty="0" smtClean="0"/>
                  <a:t>a</a:t>
                </a:r>
              </a:p>
              <a:p>
                <a:pPr lvl="1"/>
                <a:r>
                  <a:rPr lang="en-US" sz="3600" dirty="0" smtClean="0"/>
                  <a:t>For range conditions, assume the </a:t>
                </a:r>
                <a:r>
                  <a:rPr lang="en-US" sz="3600" dirty="0"/>
                  <a:t>values are uniformly </a:t>
                </a:r>
                <a:r>
                  <a:rPr lang="en-US" sz="3600" dirty="0" smtClean="0"/>
                  <a:t>distributed</a:t>
                </a:r>
              </a:p>
              <a:p>
                <a:pPr lvl="2"/>
                <a:r>
                  <a:rPr lang="en-US" sz="3200" dirty="0" smtClean="0"/>
                  <a:t>Rather strong assumption</a:t>
                </a:r>
                <a:endParaRPr lang="en-US" sz="3200" dirty="0"/>
              </a:p>
              <a:p>
                <a:pPr lvl="1"/>
                <a:r>
                  <a:rPr lang="en-US" sz="3600" dirty="0" smtClean="0"/>
                  <a:t>Selectivity </a:t>
                </a:r>
                <a:r>
                  <a:rPr lang="en-US" sz="3200" dirty="0" smtClean="0"/>
                  <a:t>~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32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/>
                          <m:t>interval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length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/>
                          <m:t>High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 − </m:t>
                        </m:r>
                        <m:r>
                          <m:rPr>
                            <m:nor/>
                          </m:rPr>
                          <a:rPr lang="en-US" sz="3200" b="0" i="0" smtClean="0"/>
                          <m:t>Low</m:t>
                        </m:r>
                      </m:den>
                    </m:f>
                  </m:oMath>
                </a14:m>
                <a:endParaRPr lang="en-US" sz="3200" dirty="0" smtClean="0"/>
              </a:p>
              <a:p>
                <a:pPr lvl="2"/>
                <a:r>
                  <a:rPr lang="en-US" sz="2800" dirty="0" smtClean="0"/>
                  <a:t>High and Low are the largest and smallest keys respectively</a:t>
                </a:r>
              </a:p>
              <a:p>
                <a:pPr lvl="2"/>
                <a:r>
                  <a:rPr lang="en-US" sz="2800" dirty="0" smtClean="0"/>
                  <a:t>e.g. interval length=50, High=100, Low=0; selectivity=50%</a:t>
                </a:r>
                <a:endParaRPr lang="en-US" sz="28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7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Estimating Selectivity: Example (Cont.)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94991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Logical vs physical operations</a:t>
            </a:r>
            <a:endParaRPr lang="en-US" dirty="0" smtClean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Different ways of implementing each operation</a:t>
            </a:r>
          </a:p>
          <a:p>
            <a:r>
              <a:rPr lang="en-US" sz="4000" dirty="0" smtClean="0">
                <a:latin typeface="Calibri" pitchFamily="34" charset="0"/>
              </a:rPr>
              <a:t>Selection operation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Access paths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Scan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Utilize matching index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Decide among access paths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Use selectivity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59807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/>
              <a:t>Simple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Scan </a:t>
            </a:r>
            <a:r>
              <a:rPr lang="en-US" sz="3600" dirty="0"/>
              <a:t>the file and for each tuple output </a:t>
            </a:r>
            <a:r>
              <a:rPr lang="en-US" sz="3600" dirty="0" err="1"/>
              <a:t>R.a</a:t>
            </a:r>
            <a:r>
              <a:rPr lang="en-US" sz="3600" dirty="0"/>
              <a:t>, </a:t>
            </a:r>
            <a:r>
              <a:rPr lang="en-US" sz="3600" dirty="0" err="1" smtClean="0"/>
              <a:t>R.d</a:t>
            </a:r>
            <a:endParaRPr lang="en-US" sz="4000" dirty="0"/>
          </a:p>
          <a:p>
            <a:r>
              <a:rPr lang="en-US" sz="4000" dirty="0"/>
              <a:t>Hard case: 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3600" b="1" dirty="0">
                <a:latin typeface="Courier New" charset="0"/>
                <a:ea typeface="Courier New" charset="0"/>
                <a:cs typeface="Courier New" charset="0"/>
              </a:rPr>
              <a:t>DISTINCT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R.a</a:t>
            </a:r>
            <a:r>
              <a:rPr lang="en-US" sz="36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3600" dirty="0" err="1">
                <a:latin typeface="Courier New" charset="0"/>
                <a:ea typeface="Courier New" charset="0"/>
                <a:cs typeface="Courier New" charset="0"/>
              </a:rPr>
              <a:t>R.d</a:t>
            </a:r>
            <a:endParaRPr lang="en-US" sz="4000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r>
              <a:rPr lang="en-US" sz="3600" dirty="0" smtClean="0"/>
              <a:t>Project </a:t>
            </a:r>
            <a:r>
              <a:rPr lang="en-US" sz="3600" dirty="0"/>
              <a:t>out the attributes </a:t>
            </a:r>
          </a:p>
          <a:p>
            <a:pPr lvl="1"/>
            <a:r>
              <a:rPr lang="en-US" sz="3600" dirty="0" smtClean="0"/>
              <a:t>Eliminate </a:t>
            </a:r>
            <a:r>
              <a:rPr lang="en-US" sz="3600" dirty="0"/>
              <a:t>duplicate tuples </a:t>
            </a:r>
            <a:r>
              <a:rPr lang="en-US" sz="3600" dirty="0" smtClean="0"/>
              <a:t>(the </a:t>
            </a:r>
            <a:r>
              <a:rPr lang="en-US" sz="3600" dirty="0"/>
              <a:t>difficult part!)</a:t>
            </a:r>
          </a:p>
          <a:p>
            <a:r>
              <a:rPr lang="en-US" sz="4000" dirty="0" smtClean="0"/>
              <a:t>Two solutions</a:t>
            </a:r>
          </a:p>
          <a:p>
            <a:pPr lvl="1"/>
            <a:r>
              <a:rPr lang="en-US" sz="3600" dirty="0" smtClean="0"/>
              <a:t>Sorting-based</a:t>
            </a:r>
          </a:p>
          <a:p>
            <a:pPr lvl="1"/>
            <a:r>
              <a:rPr lang="en-US" sz="3600" dirty="0" smtClean="0"/>
              <a:t>Hashing-based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Projection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706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35533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Sort R on (</a:t>
            </a:r>
            <a:r>
              <a:rPr lang="en-US" sz="4000" i="1" dirty="0" smtClean="0">
                <a:latin typeface="Calibri" pitchFamily="34" charset="0"/>
              </a:rPr>
              <a:t>a</a:t>
            </a:r>
            <a:r>
              <a:rPr lang="en-US" sz="4000" dirty="0" smtClean="0">
                <a:latin typeface="Calibri" pitchFamily="34" charset="0"/>
              </a:rPr>
              <a:t>, </a:t>
            </a:r>
            <a:r>
              <a:rPr lang="en-US" sz="4000" i="1" dirty="0" smtClean="0">
                <a:latin typeface="Calibri" pitchFamily="34" charset="0"/>
              </a:rPr>
              <a:t>b</a:t>
            </a:r>
            <a:r>
              <a:rPr lang="en-US" sz="4000" dirty="0" smtClean="0">
                <a:latin typeface="Calibri" pitchFamily="34" charset="0"/>
              </a:rPr>
              <a:t>)</a:t>
            </a:r>
            <a:endParaRPr lang="en-US" sz="4000" dirty="0" smtClean="0">
              <a:latin typeface="Calibri" pitchFamily="34" charset="0"/>
              <a:ea typeface="Courier New" charset="0"/>
              <a:cs typeface="Courier New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During the first pass, eliminate everything but 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 and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 from each tuple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Call the collection of resulting runs 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During the later passes, eliminate duplicates when encountered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Cost = </a:t>
            </a:r>
            <a:r>
              <a:rPr lang="en-US" sz="3600" dirty="0" err="1" smtClean="0">
                <a:latin typeface="Calibri" pitchFamily="34" charset="0"/>
              </a:rPr>
              <a:t>N</a:t>
            </a:r>
            <a:r>
              <a:rPr lang="en-US" sz="3600" baseline="-25000" dirty="0" err="1" smtClean="0">
                <a:latin typeface="Calibri" pitchFamily="34" charset="0"/>
              </a:rPr>
              <a:t>R</a:t>
            </a:r>
            <a:r>
              <a:rPr lang="en-US" sz="3600" dirty="0" err="1" smtClean="0">
                <a:latin typeface="Calibri" pitchFamily="34" charset="0"/>
              </a:rPr>
              <a:t>+N</a:t>
            </a:r>
            <a:r>
              <a:rPr lang="en-US" sz="3600" baseline="-25000" dirty="0" err="1" smtClean="0">
                <a:latin typeface="Calibri" pitchFamily="34" charset="0"/>
              </a:rPr>
              <a:t>T</a:t>
            </a:r>
            <a:r>
              <a:rPr lang="en-US" sz="3600" dirty="0" err="1" smtClean="0">
                <a:latin typeface="Calibri" pitchFamily="34" charset="0"/>
              </a:rPr>
              <a:t>+EMrgCost</a:t>
            </a:r>
            <a:r>
              <a:rPr lang="en-US" sz="3600" dirty="0" smtClean="0">
                <a:latin typeface="Calibri" pitchFamily="34" charset="0"/>
              </a:rPr>
              <a:t>(</a:t>
            </a:r>
            <a:r>
              <a:rPr lang="en-US" sz="3600" dirty="0">
                <a:latin typeface="Calibri" pitchFamily="34" charset="0"/>
              </a:rPr>
              <a:t>N</a:t>
            </a:r>
            <a:r>
              <a:rPr lang="en-US" sz="3600" baseline="-25000" dirty="0">
                <a:latin typeface="Calibri" pitchFamily="34" charset="0"/>
              </a:rPr>
              <a:t>T</a:t>
            </a:r>
            <a:r>
              <a:rPr lang="en-US" sz="3600" dirty="0" smtClean="0">
                <a:latin typeface="Calibri" pitchFamily="34" charset="0"/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</a:t>
            </a:r>
            <a:r>
              <a:rPr lang="en-US" sz="3600" baseline="-25000" dirty="0" smtClean="0">
                <a:latin typeface="Calibri" pitchFamily="34" charset="0"/>
              </a:rPr>
              <a:t>R</a:t>
            </a:r>
            <a:r>
              <a:rPr lang="en-US" sz="3600" dirty="0" smtClean="0">
                <a:latin typeface="Calibri" pitchFamily="34" charset="0"/>
              </a:rPr>
              <a:t> = number of pages of relation R</a:t>
            </a:r>
          </a:p>
          <a:p>
            <a:pPr lvl="2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</a:t>
            </a:r>
            <a:r>
              <a:rPr lang="en-US" sz="3600" baseline="-25000" dirty="0" smtClean="0">
                <a:latin typeface="Calibri" pitchFamily="34" charset="0"/>
              </a:rPr>
              <a:t>T</a:t>
            </a:r>
            <a:r>
              <a:rPr lang="en-US" sz="3600" dirty="0" smtClean="0">
                <a:latin typeface="Calibri" pitchFamily="34" charset="0"/>
              </a:rPr>
              <a:t> = number of pages storing the results of the first pass, i.e. containing </a:t>
            </a:r>
            <a:r>
              <a:rPr lang="en-US" sz="3600" i="1" dirty="0" smtClean="0">
                <a:latin typeface="Calibri" pitchFamily="34" charset="0"/>
              </a:rPr>
              <a:t>a</a:t>
            </a:r>
            <a:r>
              <a:rPr lang="en-US" sz="3600" dirty="0" smtClean="0">
                <a:latin typeface="Calibri" pitchFamily="34" charset="0"/>
              </a:rPr>
              <a:t> and </a:t>
            </a:r>
            <a:r>
              <a:rPr lang="en-US" sz="3600" i="1" dirty="0" smtClean="0">
                <a:latin typeface="Calibri" pitchFamily="34" charset="0"/>
              </a:rPr>
              <a:t>b</a:t>
            </a:r>
            <a:r>
              <a:rPr lang="en-US" sz="3600" dirty="0" smtClean="0">
                <a:latin typeface="Calibri" pitchFamily="34" charset="0"/>
              </a:rPr>
              <a:t> only</a:t>
            </a:r>
          </a:p>
          <a:p>
            <a:pPr lvl="2">
              <a:lnSpc>
                <a:spcPct val="100000"/>
              </a:lnSpc>
            </a:pPr>
            <a:r>
              <a:rPr lang="en-US" sz="3600" dirty="0" err="1" smtClean="0">
                <a:latin typeface="Calibri" pitchFamily="34" charset="0"/>
              </a:rPr>
              <a:t>EMrgCost</a:t>
            </a:r>
            <a:r>
              <a:rPr lang="en-US" sz="3600" dirty="0" smtClean="0">
                <a:latin typeface="Calibri" pitchFamily="34" charset="0"/>
              </a:rPr>
              <a:t>(N</a:t>
            </a:r>
            <a:r>
              <a:rPr lang="en-US" sz="3600" baseline="-25000" dirty="0" smtClean="0">
                <a:latin typeface="Calibri" pitchFamily="34" charset="0"/>
              </a:rPr>
              <a:t>T</a:t>
            </a:r>
            <a:r>
              <a:rPr lang="en-US" sz="3600" dirty="0" smtClean="0">
                <a:latin typeface="Calibri" pitchFamily="34" charset="0"/>
              </a:rPr>
              <a:t>) = cost of merging (second and later </a:t>
            </a:r>
            <a:r>
              <a:rPr lang="en-US" sz="3600" dirty="0">
                <a:latin typeface="Calibri" pitchFamily="34" charset="0"/>
              </a:rPr>
              <a:t>passes </a:t>
            </a:r>
            <a:r>
              <a:rPr lang="en-US" sz="3600" dirty="0" smtClean="0">
                <a:latin typeface="Calibri" pitchFamily="34" charset="0"/>
              </a:rPr>
              <a:t>of external merge-sort) N</a:t>
            </a:r>
            <a:r>
              <a:rPr lang="en-US" sz="3600" baseline="-25000" dirty="0" smtClean="0">
                <a:latin typeface="Calibri" pitchFamily="34" charset="0"/>
              </a:rPr>
              <a:t>T</a:t>
            </a:r>
            <a:r>
              <a:rPr lang="en-US" sz="3600" dirty="0" smtClean="0">
                <a:latin typeface="Calibri" pitchFamily="34" charset="0"/>
              </a:rPr>
              <a:t> 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Sorting-based Deduplication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7777655" y="6304002"/>
            <a:ext cx="365760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</a:t>
            </a:r>
            <a:r>
              <a:rPr lang="en-US" dirty="0" err="1" smtClean="0">
                <a:latin typeface="Calibri" pitchFamily="34" charset="0"/>
                <a:ea typeface="Linux Libertine" charset="0"/>
                <a:cs typeface="Linux Libertine" charset="0"/>
              </a:rPr>
              <a:t>params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 would this depend on?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6855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/>
              <a:t>Sorting-based </a:t>
            </a:r>
            <a:r>
              <a:rPr lang="en-US" sz="4800" dirty="0" smtClean="0"/>
              <a:t>Deduplication: Example</a:t>
            </a:r>
            <a:endParaRPr lang="en-US" sz="4800" dirty="0"/>
          </a:p>
        </p:txBody>
      </p:sp>
      <p:grpSp>
        <p:nvGrpSpPr>
          <p:cNvPr id="3" name="Group 116"/>
          <p:cNvGrpSpPr/>
          <p:nvPr/>
        </p:nvGrpSpPr>
        <p:grpSpPr>
          <a:xfrm>
            <a:off x="4191122" y="1257876"/>
            <a:ext cx="4803689" cy="342201"/>
            <a:chOff x="6682074" y="1362980"/>
            <a:chExt cx="4803689" cy="34220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10530373" y="1396762"/>
              <a:ext cx="955390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file</a:t>
              </a:r>
            </a:p>
          </p:txBody>
        </p:sp>
        <p:sp>
          <p:nvSpPr>
            <p:cNvPr id="48" name="Freeform 49"/>
            <p:cNvSpPr>
              <a:spLocks/>
            </p:cNvSpPr>
            <p:nvPr/>
          </p:nvSpPr>
          <p:spPr bwMode="auto">
            <a:xfrm>
              <a:off x="721726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9" name="Freeform 50"/>
            <p:cNvSpPr>
              <a:spLocks/>
            </p:cNvSpPr>
            <p:nvPr/>
          </p:nvSpPr>
          <p:spPr bwMode="auto">
            <a:xfrm>
              <a:off x="7693511" y="13999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Freeform 51"/>
            <p:cNvSpPr>
              <a:spLocks/>
            </p:cNvSpPr>
            <p:nvPr/>
          </p:nvSpPr>
          <p:spPr bwMode="auto">
            <a:xfrm>
              <a:off x="8116580" y="1399937"/>
              <a:ext cx="42545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1" name="Freeform 52"/>
            <p:cNvSpPr>
              <a:spLocks/>
            </p:cNvSpPr>
            <p:nvPr/>
          </p:nvSpPr>
          <p:spPr bwMode="auto">
            <a:xfrm>
              <a:off x="8646011" y="1399937"/>
              <a:ext cx="425309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2" name="Freeform 53"/>
            <p:cNvSpPr>
              <a:spLocks/>
            </p:cNvSpPr>
            <p:nvPr/>
          </p:nvSpPr>
          <p:spPr bwMode="auto">
            <a:xfrm>
              <a:off x="9122261" y="1399937"/>
              <a:ext cx="43447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3" name="Freeform 54"/>
            <p:cNvSpPr>
              <a:spLocks/>
            </p:cNvSpPr>
            <p:nvPr/>
          </p:nvSpPr>
          <p:spPr bwMode="auto">
            <a:xfrm>
              <a:off x="9598511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4" name="Freeform 55"/>
            <p:cNvSpPr>
              <a:spLocks/>
            </p:cNvSpPr>
            <p:nvPr/>
          </p:nvSpPr>
          <p:spPr bwMode="auto">
            <a:xfrm>
              <a:off x="10073173" y="1399937"/>
              <a:ext cx="319088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5" name="Freeform 56"/>
            <p:cNvSpPr>
              <a:spLocks/>
            </p:cNvSpPr>
            <p:nvPr/>
          </p:nvSpPr>
          <p:spPr bwMode="auto">
            <a:xfrm>
              <a:off x="6742598" y="1399937"/>
              <a:ext cx="317500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solidFill>
              <a:srgbClr val="F6BF69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6" name="Rectangle 57"/>
            <p:cNvSpPr>
              <a:spLocks noChangeArrowheads="1"/>
            </p:cNvSpPr>
            <p:nvPr/>
          </p:nvSpPr>
          <p:spPr bwMode="auto">
            <a:xfrm>
              <a:off x="6682074" y="1364064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1-3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7" name="Rectangle 58"/>
            <p:cNvSpPr>
              <a:spLocks noChangeArrowheads="1"/>
            </p:cNvSpPr>
            <p:nvPr/>
          </p:nvSpPr>
          <p:spPr bwMode="auto">
            <a:xfrm>
              <a:off x="7148205" y="1368399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4-6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8" name="Rectangle 59"/>
            <p:cNvSpPr>
              <a:spLocks noChangeArrowheads="1"/>
            </p:cNvSpPr>
            <p:nvPr/>
          </p:nvSpPr>
          <p:spPr bwMode="auto">
            <a:xfrm>
              <a:off x="7628347" y="1362980"/>
              <a:ext cx="461665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7-9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804687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10-12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8566918" y="1373765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13-15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9052037" y="1381300"/>
              <a:ext cx="58349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16-18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9542850" y="1381299"/>
              <a:ext cx="418384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</a:t>
              </a:r>
              <a:r>
                <a:rPr lang="en-US" sz="1400" b="1" baseline="-2500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19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7" name="Group 117"/>
          <p:cNvGrpSpPr/>
          <p:nvPr/>
        </p:nvGrpSpPr>
        <p:grpSpPr>
          <a:xfrm>
            <a:off x="4208643" y="1777210"/>
            <a:ext cx="3692666" cy="335629"/>
            <a:chOff x="6699595" y="1882314"/>
            <a:chExt cx="3692666" cy="335629"/>
          </a:xfrm>
        </p:grpSpPr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6742598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72172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19"/>
            <p:cNvSpPr>
              <a:spLocks/>
            </p:cNvSpPr>
            <p:nvPr/>
          </p:nvSpPr>
          <p:spPr bwMode="auto">
            <a:xfrm>
              <a:off x="76935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Freeform 20"/>
            <p:cNvSpPr>
              <a:spLocks/>
            </p:cNvSpPr>
            <p:nvPr/>
          </p:nvSpPr>
          <p:spPr bwMode="auto">
            <a:xfrm>
              <a:off x="816976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9" name="Freeform 21"/>
            <p:cNvSpPr>
              <a:spLocks/>
            </p:cNvSpPr>
            <p:nvPr/>
          </p:nvSpPr>
          <p:spPr bwMode="auto">
            <a:xfrm>
              <a:off x="8646011" y="19142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Freeform 22"/>
            <p:cNvSpPr>
              <a:spLocks/>
            </p:cNvSpPr>
            <p:nvPr/>
          </p:nvSpPr>
          <p:spPr bwMode="auto">
            <a:xfrm>
              <a:off x="912226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Freeform 23"/>
            <p:cNvSpPr>
              <a:spLocks/>
            </p:cNvSpPr>
            <p:nvPr/>
          </p:nvSpPr>
          <p:spPr bwMode="auto">
            <a:xfrm>
              <a:off x="9598511" y="191428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Freeform 24"/>
            <p:cNvSpPr>
              <a:spLocks/>
            </p:cNvSpPr>
            <p:nvPr/>
          </p:nvSpPr>
          <p:spPr bwMode="auto">
            <a:xfrm>
              <a:off x="10073173" y="1914287"/>
              <a:ext cx="319088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6699595" y="1896602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64" name="Rectangle 65"/>
            <p:cNvSpPr>
              <a:spLocks noChangeArrowheads="1"/>
            </p:cNvSpPr>
            <p:nvPr/>
          </p:nvSpPr>
          <p:spPr bwMode="auto">
            <a:xfrm>
              <a:off x="86045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65" name="Rectangle 66"/>
            <p:cNvSpPr>
              <a:spLocks noChangeArrowheads="1"/>
            </p:cNvSpPr>
            <p:nvPr/>
          </p:nvSpPr>
          <p:spPr bwMode="auto">
            <a:xfrm>
              <a:off x="717584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2,6</a:t>
              </a:r>
            </a:p>
          </p:txBody>
        </p:sp>
        <p:sp>
          <p:nvSpPr>
            <p:cNvPr id="66" name="Rectangle 67"/>
            <p:cNvSpPr>
              <a:spLocks noChangeArrowheads="1"/>
            </p:cNvSpPr>
            <p:nvPr/>
          </p:nvSpPr>
          <p:spPr bwMode="auto">
            <a:xfrm>
              <a:off x="7652095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4,9</a:t>
              </a:r>
            </a:p>
          </p:txBody>
        </p:sp>
        <p:sp>
          <p:nvSpPr>
            <p:cNvPr id="67" name="Rectangle 68"/>
            <p:cNvSpPr>
              <a:spLocks noChangeArrowheads="1"/>
            </p:cNvSpPr>
            <p:nvPr/>
          </p:nvSpPr>
          <p:spPr bwMode="auto">
            <a:xfrm>
              <a:off x="8137870" y="18950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  <p:sp>
          <p:nvSpPr>
            <p:cNvPr id="68" name="Rectangle 69"/>
            <p:cNvSpPr>
              <a:spLocks noChangeArrowheads="1"/>
            </p:cNvSpPr>
            <p:nvPr/>
          </p:nvSpPr>
          <p:spPr bwMode="auto">
            <a:xfrm>
              <a:off x="9071320" y="188231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69" name="Rectangle 70"/>
            <p:cNvSpPr>
              <a:spLocks noChangeArrowheads="1"/>
            </p:cNvSpPr>
            <p:nvPr/>
          </p:nvSpPr>
          <p:spPr bwMode="auto">
            <a:xfrm>
              <a:off x="9608036" y="19095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8" name="Group 120"/>
          <p:cNvGrpSpPr/>
          <p:nvPr/>
        </p:nvGrpSpPr>
        <p:grpSpPr>
          <a:xfrm>
            <a:off x="4429400" y="2287020"/>
            <a:ext cx="3233784" cy="575119"/>
            <a:chOff x="6920352" y="2392124"/>
            <a:chExt cx="3233784" cy="575119"/>
          </a:xfrm>
        </p:grpSpPr>
        <p:sp>
          <p:nvSpPr>
            <p:cNvPr id="24" name="Freeform 25"/>
            <p:cNvSpPr>
              <a:spLocks/>
            </p:cNvSpPr>
            <p:nvPr/>
          </p:nvSpPr>
          <p:spPr bwMode="auto">
            <a:xfrm>
              <a:off x="6979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979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6" name="Freeform 27"/>
            <p:cNvSpPr>
              <a:spLocks/>
            </p:cNvSpPr>
            <p:nvPr/>
          </p:nvSpPr>
          <p:spPr bwMode="auto">
            <a:xfrm>
              <a:off x="79316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7" name="Freeform 28"/>
            <p:cNvSpPr>
              <a:spLocks/>
            </p:cNvSpPr>
            <p:nvPr/>
          </p:nvSpPr>
          <p:spPr bwMode="auto">
            <a:xfrm>
              <a:off x="79316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Freeform 29"/>
            <p:cNvSpPr>
              <a:spLocks/>
            </p:cNvSpPr>
            <p:nvPr/>
          </p:nvSpPr>
          <p:spPr bwMode="auto">
            <a:xfrm>
              <a:off x="8884136" y="242863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Freeform 30"/>
            <p:cNvSpPr>
              <a:spLocks/>
            </p:cNvSpPr>
            <p:nvPr/>
          </p:nvSpPr>
          <p:spPr bwMode="auto">
            <a:xfrm>
              <a:off x="8884136" y="2684224"/>
              <a:ext cx="319087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Freeform 31"/>
            <p:cNvSpPr>
              <a:spLocks/>
            </p:cNvSpPr>
            <p:nvPr/>
          </p:nvSpPr>
          <p:spPr bwMode="auto">
            <a:xfrm>
              <a:off x="9836636" y="2428637"/>
              <a:ext cx="317500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1"/>
                </a:cxn>
                <a:cxn ang="0">
                  <a:pos x="0" y="161"/>
                </a:cxn>
              </a:cxnLst>
              <a:rect l="0" t="0" r="r" b="b"/>
              <a:pathLst>
                <a:path w="200" h="162">
                  <a:moveTo>
                    <a:pt x="0" y="161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1" name="Freeform 32"/>
            <p:cNvSpPr>
              <a:spLocks/>
            </p:cNvSpPr>
            <p:nvPr/>
          </p:nvSpPr>
          <p:spPr bwMode="auto">
            <a:xfrm>
              <a:off x="9836636" y="2684224"/>
              <a:ext cx="317500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199" y="0"/>
                </a:cxn>
                <a:cxn ang="0">
                  <a:pos x="199" y="162"/>
                </a:cxn>
                <a:cxn ang="0">
                  <a:pos x="0" y="162"/>
                </a:cxn>
              </a:cxnLst>
              <a:rect l="0" t="0" r="r" b="b"/>
              <a:pathLst>
                <a:path w="200" h="163">
                  <a:moveTo>
                    <a:pt x="0" y="162"/>
                  </a:moveTo>
                  <a:lnTo>
                    <a:pt x="0" y="0"/>
                  </a:lnTo>
                  <a:lnTo>
                    <a:pt x="199" y="0"/>
                  </a:lnTo>
                  <a:lnTo>
                    <a:pt x="199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Rectangle 71"/>
            <p:cNvSpPr>
              <a:spLocks noChangeArrowheads="1"/>
            </p:cNvSpPr>
            <p:nvPr/>
          </p:nvSpPr>
          <p:spPr bwMode="auto">
            <a:xfrm>
              <a:off x="6920352" y="241134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1" name="Rectangle 72"/>
            <p:cNvSpPr>
              <a:spLocks noChangeArrowheads="1"/>
            </p:cNvSpPr>
            <p:nvPr/>
          </p:nvSpPr>
          <p:spPr bwMode="auto">
            <a:xfrm>
              <a:off x="6929877" y="265740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</a:p>
          </p:txBody>
        </p:sp>
        <p:sp>
          <p:nvSpPr>
            <p:cNvPr id="72" name="Rectangle 73"/>
            <p:cNvSpPr>
              <a:spLocks noChangeArrowheads="1"/>
            </p:cNvSpPr>
            <p:nvPr/>
          </p:nvSpPr>
          <p:spPr bwMode="auto">
            <a:xfrm>
              <a:off x="7882423" y="23921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4,7</a:t>
              </a:r>
            </a:p>
          </p:txBody>
        </p:sp>
        <p:sp>
          <p:nvSpPr>
            <p:cNvPr id="73" name="Rectangle 74"/>
            <p:cNvSpPr>
              <a:spLocks noChangeArrowheads="1"/>
            </p:cNvSpPr>
            <p:nvPr/>
          </p:nvSpPr>
          <p:spPr bwMode="auto">
            <a:xfrm>
              <a:off x="787289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8,9</a:t>
              </a:r>
            </a:p>
          </p:txBody>
        </p: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8838931" y="240467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1,3</a:t>
              </a:r>
            </a:p>
          </p:txBody>
        </p:sp>
        <p:sp>
          <p:nvSpPr>
            <p:cNvPr id="75" name="Rectangle 76"/>
            <p:cNvSpPr>
              <a:spLocks noChangeArrowheads="1"/>
            </p:cNvSpPr>
            <p:nvPr/>
          </p:nvSpPr>
          <p:spPr bwMode="auto">
            <a:xfrm>
              <a:off x="8844448" y="2658824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</a:p>
          </p:txBody>
        </p:sp>
        <p:sp>
          <p:nvSpPr>
            <p:cNvPr id="76" name="Rectangle 77"/>
            <p:cNvSpPr>
              <a:spLocks noChangeArrowheads="1"/>
            </p:cNvSpPr>
            <p:nvPr/>
          </p:nvSpPr>
          <p:spPr bwMode="auto">
            <a:xfrm>
              <a:off x="9846161" y="2658824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</p:grpSp>
      <p:grpSp>
        <p:nvGrpSpPr>
          <p:cNvPr id="9" name="Group 124"/>
          <p:cNvGrpSpPr/>
          <p:nvPr/>
        </p:nvGrpSpPr>
        <p:grpSpPr>
          <a:xfrm>
            <a:off x="5869309" y="4376170"/>
            <a:ext cx="415178" cy="1587945"/>
            <a:chOff x="8360261" y="4481274"/>
            <a:chExt cx="415178" cy="1587945"/>
          </a:xfrm>
        </p:grpSpPr>
        <p:sp>
          <p:nvSpPr>
            <p:cNvPr id="39" name="Freeform 40"/>
            <p:cNvSpPr>
              <a:spLocks/>
            </p:cNvSpPr>
            <p:nvPr/>
          </p:nvSpPr>
          <p:spPr bwMode="auto">
            <a:xfrm>
              <a:off x="8407886" y="4481274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0" name="Freeform 41"/>
            <p:cNvSpPr>
              <a:spLocks/>
            </p:cNvSpPr>
            <p:nvPr/>
          </p:nvSpPr>
          <p:spPr bwMode="auto">
            <a:xfrm>
              <a:off x="8407886" y="4736862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1" name="Freeform 42"/>
            <p:cNvSpPr>
              <a:spLocks/>
            </p:cNvSpPr>
            <p:nvPr/>
          </p:nvSpPr>
          <p:spPr bwMode="auto">
            <a:xfrm>
              <a:off x="8407886" y="4994037"/>
              <a:ext cx="319087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2" name="Freeform 43"/>
            <p:cNvSpPr>
              <a:spLocks/>
            </p:cNvSpPr>
            <p:nvPr/>
          </p:nvSpPr>
          <p:spPr bwMode="auto">
            <a:xfrm>
              <a:off x="8407886" y="5251212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Freeform 46"/>
            <p:cNvSpPr>
              <a:spLocks/>
            </p:cNvSpPr>
            <p:nvPr/>
          </p:nvSpPr>
          <p:spPr bwMode="auto">
            <a:xfrm>
              <a:off x="8407886" y="5508387"/>
              <a:ext cx="319087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1"/>
                </a:cxn>
                <a:cxn ang="0">
                  <a:pos x="0" y="161"/>
                </a:cxn>
              </a:cxnLst>
              <a:rect l="0" t="0" r="r" b="b"/>
              <a:pathLst>
                <a:path w="201" h="162">
                  <a:moveTo>
                    <a:pt x="0" y="161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Freeform 47"/>
            <p:cNvSpPr>
              <a:spLocks/>
            </p:cNvSpPr>
            <p:nvPr/>
          </p:nvSpPr>
          <p:spPr bwMode="auto">
            <a:xfrm>
              <a:off x="8407886" y="5769195"/>
              <a:ext cx="319087" cy="253234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0" y="0"/>
                </a:cxn>
                <a:cxn ang="0">
                  <a:pos x="200" y="162"/>
                </a:cxn>
                <a:cxn ang="0">
                  <a:pos x="0" y="162"/>
                </a:cxn>
              </a:cxnLst>
              <a:rect l="0" t="0" r="r" b="b"/>
              <a:pathLst>
                <a:path w="201" h="163">
                  <a:moveTo>
                    <a:pt x="0" y="162"/>
                  </a:moveTo>
                  <a:lnTo>
                    <a:pt x="0" y="0"/>
                  </a:lnTo>
                  <a:lnTo>
                    <a:pt x="200" y="0"/>
                  </a:lnTo>
                  <a:lnTo>
                    <a:pt x="200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7" name="Rectangle 48"/>
            <p:cNvSpPr>
              <a:spLocks noChangeArrowheads="1"/>
            </p:cNvSpPr>
            <p:nvPr/>
          </p:nvSpPr>
          <p:spPr bwMode="auto">
            <a:xfrm>
              <a:off x="8420586" y="5760800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</a:p>
          </p:txBody>
        </p:sp>
        <p:sp>
          <p:nvSpPr>
            <p:cNvPr id="84" name="Rectangle 85"/>
            <p:cNvSpPr>
              <a:spLocks noChangeArrowheads="1"/>
            </p:cNvSpPr>
            <p:nvPr/>
          </p:nvSpPr>
          <p:spPr bwMode="auto">
            <a:xfrm>
              <a:off x="8360261" y="470975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6" name="Rectangle 87"/>
            <p:cNvSpPr>
              <a:spLocks noChangeArrowheads="1"/>
            </p:cNvSpPr>
            <p:nvPr/>
          </p:nvSpPr>
          <p:spPr bwMode="auto">
            <a:xfrm>
              <a:off x="8360261" y="4971253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3,4</a:t>
              </a:r>
            </a:p>
          </p:txBody>
        </p:sp>
        <p:sp>
          <p:nvSpPr>
            <p:cNvPr id="87" name="Rectangle 88"/>
            <p:cNvSpPr>
              <a:spLocks noChangeArrowheads="1"/>
            </p:cNvSpPr>
            <p:nvPr/>
          </p:nvSpPr>
          <p:spPr bwMode="auto">
            <a:xfrm>
              <a:off x="8360261" y="523947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5,6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9" name="Rectangle 90"/>
            <p:cNvSpPr>
              <a:spLocks noChangeArrowheads="1"/>
            </p:cNvSpPr>
            <p:nvPr/>
          </p:nvSpPr>
          <p:spPr bwMode="auto">
            <a:xfrm>
              <a:off x="8360261" y="5503625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</a:p>
          </p:txBody>
        </p:sp>
      </p:grpSp>
      <p:grpSp>
        <p:nvGrpSpPr>
          <p:cNvPr id="10" name="Group 122"/>
          <p:cNvGrpSpPr/>
          <p:nvPr/>
        </p:nvGrpSpPr>
        <p:grpSpPr>
          <a:xfrm>
            <a:off x="4915221" y="3091883"/>
            <a:ext cx="2321765" cy="1064069"/>
            <a:chOff x="7406173" y="3196987"/>
            <a:chExt cx="2321765" cy="1064069"/>
          </a:xfrm>
        </p:grpSpPr>
        <p:sp>
          <p:nvSpPr>
            <p:cNvPr id="32" name="Freeform 33"/>
            <p:cNvSpPr>
              <a:spLocks/>
            </p:cNvSpPr>
            <p:nvPr/>
          </p:nvSpPr>
          <p:spPr bwMode="auto">
            <a:xfrm>
              <a:off x="7455386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4"/>
            <p:cNvSpPr>
              <a:spLocks/>
            </p:cNvSpPr>
            <p:nvPr/>
          </p:nvSpPr>
          <p:spPr bwMode="auto">
            <a:xfrm>
              <a:off x="7455386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5"/>
            <p:cNvSpPr>
              <a:spLocks/>
            </p:cNvSpPr>
            <p:nvPr/>
          </p:nvSpPr>
          <p:spPr bwMode="auto">
            <a:xfrm>
              <a:off x="7455386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Freeform 36"/>
            <p:cNvSpPr>
              <a:spLocks/>
            </p:cNvSpPr>
            <p:nvPr/>
          </p:nvSpPr>
          <p:spPr bwMode="auto">
            <a:xfrm>
              <a:off x="9358798" y="3196987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solidFill>
              <a:schemeClr val="tx2"/>
            </a:solidFill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Freeform 37"/>
            <p:cNvSpPr>
              <a:spLocks/>
            </p:cNvSpPr>
            <p:nvPr/>
          </p:nvSpPr>
          <p:spPr bwMode="auto">
            <a:xfrm>
              <a:off x="9358798" y="3454162"/>
              <a:ext cx="320675" cy="258762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Freeform 38"/>
            <p:cNvSpPr>
              <a:spLocks/>
            </p:cNvSpPr>
            <p:nvPr/>
          </p:nvSpPr>
          <p:spPr bwMode="auto">
            <a:xfrm>
              <a:off x="9358798" y="3711337"/>
              <a:ext cx="320675" cy="257175"/>
            </a:xfrm>
            <a:custGeom>
              <a:avLst/>
              <a:gdLst/>
              <a:ahLst/>
              <a:cxnLst>
                <a:cxn ang="0">
                  <a:pos x="0" y="161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1"/>
                </a:cxn>
                <a:cxn ang="0">
                  <a:pos x="0" y="161"/>
                </a:cxn>
              </a:cxnLst>
              <a:rect l="0" t="0" r="r" b="b"/>
              <a:pathLst>
                <a:path w="202" h="162">
                  <a:moveTo>
                    <a:pt x="0" y="161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1"/>
                  </a:lnTo>
                  <a:lnTo>
                    <a:pt x="0" y="161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8" name="Freeform 39"/>
            <p:cNvSpPr>
              <a:spLocks/>
            </p:cNvSpPr>
            <p:nvPr/>
          </p:nvSpPr>
          <p:spPr bwMode="auto">
            <a:xfrm>
              <a:off x="9358798" y="3966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7" name="Rectangle 78"/>
            <p:cNvSpPr>
              <a:spLocks noChangeArrowheads="1"/>
            </p:cNvSpPr>
            <p:nvPr/>
          </p:nvSpPr>
          <p:spPr bwMode="auto">
            <a:xfrm>
              <a:off x="7406173" y="3203337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2,3</a:t>
              </a:r>
            </a:p>
          </p:txBody>
        </p:sp>
        <p:sp>
          <p:nvSpPr>
            <p:cNvPr id="78" name="Rectangle 79"/>
            <p:cNvSpPr>
              <a:spLocks noChangeArrowheads="1"/>
            </p:cNvSpPr>
            <p:nvPr/>
          </p:nvSpPr>
          <p:spPr bwMode="auto">
            <a:xfrm>
              <a:off x="7406173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4,6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0"/>
            <p:cNvSpPr>
              <a:spLocks noChangeArrowheads="1"/>
            </p:cNvSpPr>
            <p:nvPr/>
          </p:nvSpPr>
          <p:spPr bwMode="auto">
            <a:xfrm>
              <a:off x="7415698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7,8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0" name="Rectangle 81"/>
            <p:cNvSpPr>
              <a:spLocks noChangeArrowheads="1"/>
            </p:cNvSpPr>
            <p:nvPr/>
          </p:nvSpPr>
          <p:spPr bwMode="auto">
            <a:xfrm>
              <a:off x="7437747" y="3948507"/>
              <a:ext cx="323807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</a:t>
              </a:r>
              <a:r>
                <a:rPr lang="en-US" sz="1400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9</a:t>
              </a:r>
              <a:endPara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1" name="Rectangle 82"/>
            <p:cNvSpPr>
              <a:spLocks noChangeArrowheads="1"/>
            </p:cNvSpPr>
            <p:nvPr/>
          </p:nvSpPr>
          <p:spPr bwMode="auto">
            <a:xfrm>
              <a:off x="9312760" y="3436476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1,2</a:t>
              </a:r>
            </a:p>
          </p:txBody>
        </p:sp>
        <p:sp>
          <p:nvSpPr>
            <p:cNvPr id="82" name="Rectangle 83"/>
            <p:cNvSpPr>
              <a:spLocks noChangeArrowheads="1"/>
            </p:cNvSpPr>
            <p:nvPr/>
          </p:nvSpPr>
          <p:spPr bwMode="auto">
            <a:xfrm>
              <a:off x="9312760" y="3682539"/>
              <a:ext cx="415178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3,5</a:t>
              </a:r>
            </a:p>
          </p:txBody>
        </p:sp>
        <p:sp>
          <p:nvSpPr>
            <p:cNvPr id="83" name="Rectangle 84"/>
            <p:cNvSpPr>
              <a:spLocks noChangeArrowheads="1"/>
            </p:cNvSpPr>
            <p:nvPr/>
          </p:nvSpPr>
          <p:spPr bwMode="auto">
            <a:xfrm>
              <a:off x="9393723" y="3952637"/>
              <a:ext cx="27892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6</a:t>
              </a:r>
            </a:p>
          </p:txBody>
        </p:sp>
        <p:sp>
          <p:nvSpPr>
            <p:cNvPr id="90" name="Freeform 91"/>
            <p:cNvSpPr>
              <a:spLocks/>
            </p:cNvSpPr>
            <p:nvPr/>
          </p:nvSpPr>
          <p:spPr bwMode="auto">
            <a:xfrm>
              <a:off x="7455386" y="3204924"/>
              <a:ext cx="320675" cy="258763"/>
            </a:xfrm>
            <a:custGeom>
              <a:avLst/>
              <a:gdLst/>
              <a:ahLst/>
              <a:cxnLst>
                <a:cxn ang="0">
                  <a:pos x="0" y="162"/>
                </a:cxn>
                <a:cxn ang="0">
                  <a:pos x="0" y="0"/>
                </a:cxn>
                <a:cxn ang="0">
                  <a:pos x="201" y="0"/>
                </a:cxn>
                <a:cxn ang="0">
                  <a:pos x="201" y="162"/>
                </a:cxn>
                <a:cxn ang="0">
                  <a:pos x="0" y="162"/>
                </a:cxn>
              </a:cxnLst>
              <a:rect l="0" t="0" r="r" b="b"/>
              <a:pathLst>
                <a:path w="202" h="163">
                  <a:moveTo>
                    <a:pt x="0" y="162"/>
                  </a:moveTo>
                  <a:lnTo>
                    <a:pt x="0" y="0"/>
                  </a:lnTo>
                  <a:lnTo>
                    <a:pt x="201" y="0"/>
                  </a:lnTo>
                  <a:lnTo>
                    <a:pt x="201" y="162"/>
                  </a:lnTo>
                  <a:lnTo>
                    <a:pt x="0" y="162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22" name="Group 118"/>
          <p:cNvGrpSpPr/>
          <p:nvPr/>
        </p:nvGrpSpPr>
        <p:grpSpPr>
          <a:xfrm>
            <a:off x="3434050" y="1566295"/>
            <a:ext cx="4524409" cy="308419"/>
            <a:chOff x="5925002" y="1671399"/>
            <a:chExt cx="4524409" cy="308419"/>
          </a:xfrm>
        </p:grpSpPr>
        <p:sp>
          <p:nvSpPr>
            <p:cNvPr id="11" name="Rectangle 13"/>
            <p:cNvSpPr>
              <a:spLocks noChangeArrowheads="1"/>
            </p:cNvSpPr>
            <p:nvPr/>
          </p:nvSpPr>
          <p:spPr bwMode="auto">
            <a:xfrm>
              <a:off x="5925002" y="167139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0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6634648" y="18237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96"/>
            <p:cNvSpPr>
              <a:spLocks noChangeShapeType="1"/>
            </p:cNvSpPr>
            <p:nvPr/>
          </p:nvSpPr>
          <p:spPr bwMode="auto">
            <a:xfrm>
              <a:off x="691722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97"/>
            <p:cNvSpPr>
              <a:spLocks noChangeShapeType="1"/>
            </p:cNvSpPr>
            <p:nvPr/>
          </p:nvSpPr>
          <p:spPr bwMode="auto">
            <a:xfrm>
              <a:off x="73410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Line 98"/>
            <p:cNvSpPr>
              <a:spLocks noChangeShapeType="1"/>
            </p:cNvSpPr>
            <p:nvPr/>
          </p:nvSpPr>
          <p:spPr bwMode="auto">
            <a:xfrm>
              <a:off x="7836386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Line 99"/>
            <p:cNvSpPr>
              <a:spLocks noChangeShapeType="1"/>
            </p:cNvSpPr>
            <p:nvPr/>
          </p:nvSpPr>
          <p:spPr bwMode="auto">
            <a:xfrm>
              <a:off x="83300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9" name="Line 100"/>
            <p:cNvSpPr>
              <a:spLocks noChangeShapeType="1"/>
            </p:cNvSpPr>
            <p:nvPr/>
          </p:nvSpPr>
          <p:spPr bwMode="auto">
            <a:xfrm>
              <a:off x="8825398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0" name="Line 101"/>
            <p:cNvSpPr>
              <a:spLocks noChangeShapeType="1"/>
            </p:cNvSpPr>
            <p:nvPr/>
          </p:nvSpPr>
          <p:spPr bwMode="auto">
            <a:xfrm>
              <a:off x="9249261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1" name="Line 102"/>
            <p:cNvSpPr>
              <a:spLocks noChangeShapeType="1"/>
            </p:cNvSpPr>
            <p:nvPr/>
          </p:nvSpPr>
          <p:spPr bwMode="auto">
            <a:xfrm>
              <a:off x="97429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2" name="Line 103"/>
            <p:cNvSpPr>
              <a:spLocks noChangeShapeType="1"/>
            </p:cNvSpPr>
            <p:nvPr/>
          </p:nvSpPr>
          <p:spPr bwMode="auto">
            <a:xfrm>
              <a:off x="10238273" y="1671399"/>
              <a:ext cx="0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3" name="Group 119"/>
          <p:cNvGrpSpPr/>
          <p:nvPr/>
        </p:nvGrpSpPr>
        <p:grpSpPr>
          <a:xfrm>
            <a:off x="3434057" y="2020615"/>
            <a:ext cx="4524402" cy="308419"/>
            <a:chOff x="5925009" y="2125719"/>
            <a:chExt cx="4524402" cy="308419"/>
          </a:xfrm>
        </p:grpSpPr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5925009" y="2125719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92" name="Line 93"/>
            <p:cNvSpPr>
              <a:spLocks noChangeShapeType="1"/>
            </p:cNvSpPr>
            <p:nvPr/>
          </p:nvSpPr>
          <p:spPr bwMode="auto">
            <a:xfrm>
              <a:off x="6634648" y="2280999"/>
              <a:ext cx="38147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3" name="Line 104"/>
            <p:cNvSpPr>
              <a:spLocks noChangeShapeType="1"/>
            </p:cNvSpPr>
            <p:nvPr/>
          </p:nvSpPr>
          <p:spPr bwMode="auto">
            <a:xfrm>
              <a:off x="68473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4" name="Line 105"/>
            <p:cNvSpPr>
              <a:spLocks noChangeShapeType="1"/>
            </p:cNvSpPr>
            <p:nvPr/>
          </p:nvSpPr>
          <p:spPr bwMode="auto">
            <a:xfrm flipH="1">
              <a:off x="712994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5" name="Line 106"/>
            <p:cNvSpPr>
              <a:spLocks noChangeShapeType="1"/>
            </p:cNvSpPr>
            <p:nvPr/>
          </p:nvSpPr>
          <p:spPr bwMode="auto">
            <a:xfrm>
              <a:off x="7836386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6" name="Line 107"/>
            <p:cNvSpPr>
              <a:spLocks noChangeShapeType="1"/>
            </p:cNvSpPr>
            <p:nvPr/>
          </p:nvSpPr>
          <p:spPr bwMode="auto">
            <a:xfrm flipH="1">
              <a:off x="8118961" y="2204799"/>
              <a:ext cx="211137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7" name="Line 108"/>
            <p:cNvSpPr>
              <a:spLocks noChangeShapeType="1"/>
            </p:cNvSpPr>
            <p:nvPr/>
          </p:nvSpPr>
          <p:spPr bwMode="auto">
            <a:xfrm>
              <a:off x="8825398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8" name="Line 109"/>
            <p:cNvSpPr>
              <a:spLocks noChangeShapeType="1"/>
            </p:cNvSpPr>
            <p:nvPr/>
          </p:nvSpPr>
          <p:spPr bwMode="auto">
            <a:xfrm flipH="1">
              <a:off x="9107973" y="2204799"/>
              <a:ext cx="211138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9" name="Line 110"/>
            <p:cNvSpPr>
              <a:spLocks noChangeShapeType="1"/>
            </p:cNvSpPr>
            <p:nvPr/>
          </p:nvSpPr>
          <p:spPr bwMode="auto">
            <a:xfrm>
              <a:off x="9742973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0" name="Line 111"/>
            <p:cNvSpPr>
              <a:spLocks noChangeShapeType="1"/>
            </p:cNvSpPr>
            <p:nvPr/>
          </p:nvSpPr>
          <p:spPr bwMode="auto">
            <a:xfrm flipH="1">
              <a:off x="10025548" y="2204799"/>
              <a:ext cx="212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44" name="Group 121"/>
          <p:cNvGrpSpPr/>
          <p:nvPr/>
        </p:nvGrpSpPr>
        <p:grpSpPr>
          <a:xfrm>
            <a:off x="3450653" y="2771050"/>
            <a:ext cx="4579243" cy="319245"/>
            <a:chOff x="5941605" y="2876154"/>
            <a:chExt cx="4579243" cy="319245"/>
          </a:xfrm>
        </p:grpSpPr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5941605" y="2876154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93" name="Line 94"/>
            <p:cNvSpPr>
              <a:spLocks noChangeShapeType="1"/>
            </p:cNvSpPr>
            <p:nvPr/>
          </p:nvSpPr>
          <p:spPr bwMode="auto">
            <a:xfrm>
              <a:off x="6706086" y="30429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1" name="Line 112"/>
            <p:cNvSpPr>
              <a:spLocks noChangeShapeType="1"/>
            </p:cNvSpPr>
            <p:nvPr/>
          </p:nvSpPr>
          <p:spPr bwMode="auto">
            <a:xfrm>
              <a:off x="7129948" y="2966799"/>
              <a:ext cx="4238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2" name="Line 113"/>
            <p:cNvSpPr>
              <a:spLocks noChangeShapeType="1"/>
            </p:cNvSpPr>
            <p:nvPr/>
          </p:nvSpPr>
          <p:spPr bwMode="auto">
            <a:xfrm flipH="1">
              <a:off x="7695098" y="2966799"/>
              <a:ext cx="3524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3" name="Line 114"/>
            <p:cNvSpPr>
              <a:spLocks noChangeShapeType="1"/>
            </p:cNvSpPr>
            <p:nvPr/>
          </p:nvSpPr>
          <p:spPr bwMode="auto">
            <a:xfrm>
              <a:off x="9036536" y="2966799"/>
              <a:ext cx="42386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 flipH="1">
              <a:off x="9601686" y="2966799"/>
              <a:ext cx="354012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85" name="Group 123"/>
          <p:cNvGrpSpPr/>
          <p:nvPr/>
        </p:nvGrpSpPr>
        <p:grpSpPr>
          <a:xfrm>
            <a:off x="3450672" y="4067751"/>
            <a:ext cx="4579224" cy="317944"/>
            <a:chOff x="5941624" y="4172855"/>
            <a:chExt cx="4579224" cy="317944"/>
          </a:xfrm>
        </p:grpSpPr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5941624" y="4172855"/>
              <a:ext cx="679673" cy="3084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sz="1400" b="1" dirty="0" smtClean="0">
                  <a:latin typeface="Linux Libertine" charset="0"/>
                  <a:ea typeface="Linux Libertine" charset="0"/>
                  <a:cs typeface="Linux Libertine" charset="0"/>
                </a:rPr>
                <a:t>Pass </a:t>
              </a:r>
              <a:r>
                <a:rPr lang="en-US" sz="1400" b="1" dirty="0">
                  <a:latin typeface="Linux Libertine" charset="0"/>
                  <a:ea typeface="Linux Libertine" charset="0"/>
                  <a:cs typeface="Linux Libertine" charset="0"/>
                </a:rPr>
                <a:t>3</a:t>
              </a:r>
            </a:p>
          </p:txBody>
        </p:sp>
        <p:sp>
          <p:nvSpPr>
            <p:cNvPr id="94" name="Line 95"/>
            <p:cNvSpPr>
              <a:spLocks noChangeShapeType="1"/>
            </p:cNvSpPr>
            <p:nvPr/>
          </p:nvSpPr>
          <p:spPr bwMode="auto">
            <a:xfrm>
              <a:off x="6706086" y="4338399"/>
              <a:ext cx="381476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5" name="Line 116"/>
            <p:cNvSpPr>
              <a:spLocks noChangeShapeType="1"/>
            </p:cNvSpPr>
            <p:nvPr/>
          </p:nvSpPr>
          <p:spPr bwMode="auto">
            <a:xfrm>
              <a:off x="7623661" y="4262199"/>
              <a:ext cx="847725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Line 117"/>
            <p:cNvSpPr>
              <a:spLocks noChangeShapeType="1"/>
            </p:cNvSpPr>
            <p:nvPr/>
          </p:nvSpPr>
          <p:spPr bwMode="auto">
            <a:xfrm flipH="1">
              <a:off x="8612673" y="4262199"/>
              <a:ext cx="919163" cy="22860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 wrap="none" anchor="ctr"/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44719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Create a hash table on R(</a:t>
            </a:r>
            <a:r>
              <a:rPr lang="en-US" sz="4000" i="1" dirty="0" smtClean="0">
                <a:latin typeface="Calibri" pitchFamily="34" charset="0"/>
              </a:rPr>
              <a:t>a</a:t>
            </a:r>
            <a:r>
              <a:rPr lang="en-US" sz="4000" dirty="0" smtClean="0">
                <a:latin typeface="Calibri" pitchFamily="34" charset="0"/>
              </a:rPr>
              <a:t>, </a:t>
            </a:r>
            <a:r>
              <a:rPr lang="en-US" sz="4000" i="1" dirty="0" smtClean="0">
                <a:latin typeface="Calibri" pitchFamily="34" charset="0"/>
              </a:rPr>
              <a:t>b</a:t>
            </a:r>
            <a:r>
              <a:rPr lang="en-US" sz="4000" dirty="0" smtClean="0">
                <a:latin typeface="Calibri" pitchFamily="34" charset="0"/>
              </a:rPr>
              <a:t>)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If the hash table fits entirely in memory, done!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Cost = N</a:t>
            </a:r>
            <a:r>
              <a:rPr lang="en-US" sz="3200" baseline="-25000" dirty="0" smtClean="0">
                <a:latin typeface="Calibri" pitchFamily="34" charset="0"/>
              </a:rPr>
              <a:t>R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Else, use a 2-phase algorithm</a:t>
            </a:r>
          </a:p>
          <a:p>
            <a:pPr lvl="2"/>
            <a:r>
              <a:rPr lang="en-US" sz="3200" i="1" dirty="0" smtClean="0">
                <a:latin typeface="Calibri" pitchFamily="34" charset="0"/>
              </a:rPr>
              <a:t>Partitioning</a:t>
            </a:r>
            <a:r>
              <a:rPr lang="en-US" sz="3200" dirty="0" smtClean="0">
                <a:latin typeface="Calibri" pitchFamily="34" charset="0"/>
              </a:rPr>
              <a:t>: project out attributes and split the input into B-1 partitions using a hash function </a:t>
            </a:r>
            <a:r>
              <a:rPr lang="en-US" sz="3200" b="1" dirty="0" smtClean="0">
                <a:latin typeface="Calibri" pitchFamily="34" charset="0"/>
              </a:rPr>
              <a:t>h</a:t>
            </a:r>
            <a:r>
              <a:rPr lang="en-US" sz="3200" b="1" baseline="-25000" dirty="0" smtClean="0">
                <a:latin typeface="Calibri" pitchFamily="34" charset="0"/>
              </a:rPr>
              <a:t>1</a:t>
            </a:r>
          </a:p>
          <a:p>
            <a:pPr lvl="2"/>
            <a:r>
              <a:rPr lang="en-US" sz="3200" i="1" dirty="0" smtClean="0">
                <a:latin typeface="Calibri" pitchFamily="34" charset="0"/>
              </a:rPr>
              <a:t>Deduplication</a:t>
            </a:r>
            <a:r>
              <a:rPr lang="en-US" sz="3200" dirty="0" smtClean="0">
                <a:latin typeface="Calibri" pitchFamily="34" charset="0"/>
              </a:rPr>
              <a:t>: read </a:t>
            </a:r>
            <a:r>
              <a:rPr lang="en-US" sz="3200" dirty="0">
                <a:latin typeface="Calibri" pitchFamily="34" charset="0"/>
              </a:rPr>
              <a:t>each partition into memory and use an in-memory hash table (with a different hash </a:t>
            </a:r>
            <a:r>
              <a:rPr lang="en-US" sz="3200" dirty="0" smtClean="0">
                <a:latin typeface="Calibri" pitchFamily="34" charset="0"/>
              </a:rPr>
              <a:t>function </a:t>
            </a:r>
            <a:r>
              <a:rPr lang="en-US" sz="3200" b="1" dirty="0" smtClean="0">
                <a:latin typeface="Calibri" pitchFamily="34" charset="0"/>
              </a:rPr>
              <a:t>h</a:t>
            </a:r>
            <a:r>
              <a:rPr lang="en-US" sz="3200" b="1" baseline="-25000" dirty="0" smtClean="0">
                <a:latin typeface="Calibri" pitchFamily="34" charset="0"/>
              </a:rPr>
              <a:t>2</a:t>
            </a:r>
            <a:r>
              <a:rPr lang="en-US" sz="3200" dirty="0" smtClean="0">
                <a:latin typeface="Calibri" pitchFamily="34" charset="0"/>
              </a:rPr>
              <a:t>) </a:t>
            </a:r>
            <a:r>
              <a:rPr lang="en-US" sz="3200" dirty="0">
                <a:latin typeface="Calibri" pitchFamily="34" charset="0"/>
              </a:rPr>
              <a:t>to remove duplicates</a:t>
            </a:r>
          </a:p>
          <a:p>
            <a:pPr lvl="2"/>
            <a:endParaRPr lang="en-US" sz="3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5866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7"/>
          <p:cNvGrpSpPr/>
          <p:nvPr/>
        </p:nvGrpSpPr>
        <p:grpSpPr>
          <a:xfrm>
            <a:off x="5696442" y="2615559"/>
            <a:ext cx="1061245" cy="2075373"/>
            <a:chOff x="5696442" y="2615559"/>
            <a:chExt cx="1061245" cy="2075373"/>
          </a:xfrm>
        </p:grpSpPr>
        <p:sp>
          <p:nvSpPr>
            <p:cNvPr id="114" name="Can 113"/>
            <p:cNvSpPr/>
            <p:nvPr/>
          </p:nvSpPr>
          <p:spPr>
            <a:xfrm>
              <a:off x="5696442" y="2615559"/>
              <a:ext cx="1061245" cy="2075373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75"/>
            <p:cNvSpPr>
              <a:spLocks/>
            </p:cNvSpPr>
            <p:nvPr/>
          </p:nvSpPr>
          <p:spPr bwMode="auto">
            <a:xfrm>
              <a:off x="5814528" y="2969981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8" name="Freeform 76"/>
            <p:cNvSpPr>
              <a:spLocks/>
            </p:cNvSpPr>
            <p:nvPr/>
          </p:nvSpPr>
          <p:spPr bwMode="auto">
            <a:xfrm>
              <a:off x="6105040" y="2969981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69" name="Freeform 77"/>
            <p:cNvSpPr>
              <a:spLocks/>
            </p:cNvSpPr>
            <p:nvPr/>
          </p:nvSpPr>
          <p:spPr bwMode="auto">
            <a:xfrm>
              <a:off x="5813422" y="3474189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0" name="Freeform 78"/>
            <p:cNvSpPr>
              <a:spLocks/>
            </p:cNvSpPr>
            <p:nvPr/>
          </p:nvSpPr>
          <p:spPr bwMode="auto">
            <a:xfrm>
              <a:off x="6113459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2" name="Freeform 80"/>
            <p:cNvSpPr>
              <a:spLocks/>
            </p:cNvSpPr>
            <p:nvPr/>
          </p:nvSpPr>
          <p:spPr bwMode="auto">
            <a:xfrm>
              <a:off x="6413497" y="3474189"/>
              <a:ext cx="249238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6" y="0"/>
                </a:cxn>
                <a:cxn ang="0">
                  <a:pos x="156" y="169"/>
                </a:cxn>
                <a:cxn ang="0">
                  <a:pos x="0" y="169"/>
                </a:cxn>
              </a:cxnLst>
              <a:rect l="0" t="0" r="r" b="b"/>
              <a:pathLst>
                <a:path w="157" h="170">
                  <a:moveTo>
                    <a:pt x="0" y="169"/>
                  </a:moveTo>
                  <a:lnTo>
                    <a:pt x="0" y="0"/>
                  </a:lnTo>
                  <a:lnTo>
                    <a:pt x="156" y="0"/>
                  </a:lnTo>
                  <a:lnTo>
                    <a:pt x="156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4" name="Freeform 82"/>
            <p:cNvSpPr>
              <a:spLocks/>
            </p:cNvSpPr>
            <p:nvPr/>
          </p:nvSpPr>
          <p:spPr bwMode="auto">
            <a:xfrm>
              <a:off x="5813422" y="4309214"/>
              <a:ext cx="250825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157" y="0"/>
                </a:cxn>
                <a:cxn ang="0">
                  <a:pos x="157" y="169"/>
                </a:cxn>
                <a:cxn ang="0">
                  <a:pos x="0" y="169"/>
                </a:cxn>
              </a:cxnLst>
              <a:rect l="0" t="0" r="r" b="b"/>
              <a:pathLst>
                <a:path w="158" h="170">
                  <a:moveTo>
                    <a:pt x="0" y="169"/>
                  </a:moveTo>
                  <a:lnTo>
                    <a:pt x="0" y="0"/>
                  </a:lnTo>
                  <a:lnTo>
                    <a:pt x="157" y="0"/>
                  </a:lnTo>
                  <a:lnTo>
                    <a:pt x="157" y="169"/>
                  </a:lnTo>
                  <a:lnTo>
                    <a:pt x="0" y="169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6" name="Rectangle 100"/>
            <p:cNvSpPr>
              <a:spLocks noChangeArrowheads="1"/>
            </p:cNvSpPr>
            <p:nvPr/>
          </p:nvSpPr>
          <p:spPr bwMode="auto">
            <a:xfrm>
              <a:off x="5902320" y="3657368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27" name="Freeform 30"/>
          <p:cNvSpPr>
            <a:spLocks/>
          </p:cNvSpPr>
          <p:nvPr/>
        </p:nvSpPr>
        <p:spPr bwMode="auto">
          <a:xfrm>
            <a:off x="7315201" y="2361352"/>
            <a:ext cx="2578098" cy="2288841"/>
          </a:xfrm>
          <a:custGeom>
            <a:avLst/>
            <a:gdLst/>
            <a:ahLst/>
            <a:cxnLst>
              <a:cxn ang="0">
                <a:pos x="0" y="1392"/>
              </a:cxn>
              <a:cxn ang="0">
                <a:pos x="0" y="0"/>
              </a:cxn>
              <a:cxn ang="0">
                <a:pos x="1525" y="0"/>
              </a:cxn>
              <a:cxn ang="0">
                <a:pos x="1525" y="1392"/>
              </a:cxn>
              <a:cxn ang="0">
                <a:pos x="0" y="1392"/>
              </a:cxn>
            </a:cxnLst>
            <a:rect l="0" t="0" r="r" b="b"/>
            <a:pathLst>
              <a:path w="1526" h="1393">
                <a:moveTo>
                  <a:pt x="0" y="1392"/>
                </a:moveTo>
                <a:lnTo>
                  <a:pt x="0" y="0"/>
                </a:lnTo>
                <a:lnTo>
                  <a:pt x="1525" y="0"/>
                </a:lnTo>
                <a:lnTo>
                  <a:pt x="1525" y="1392"/>
                </a:lnTo>
                <a:lnTo>
                  <a:pt x="0" y="1392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Hashing-based Deduplication (Cont.)</a:t>
            </a:r>
            <a:endParaRPr lang="en-US" sz="4800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271590" y="3979699"/>
            <a:ext cx="1303243" cy="4129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 buffer</a:t>
            </a:r>
          </a:p>
          <a:p>
            <a:pPr algn="ctr" eaLnBrk="0" hangingPunct="0"/>
            <a:r>
              <a:rPr lang="en-US" sz="1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for </a:t>
            </a:r>
            <a:r>
              <a: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4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reeform 12"/>
          <p:cNvSpPr>
            <a:spLocks/>
          </p:cNvSpPr>
          <p:nvPr/>
        </p:nvSpPr>
        <p:spPr bwMode="auto">
          <a:xfrm>
            <a:off x="7512631" y="3485301"/>
            <a:ext cx="230187" cy="247650"/>
          </a:xfrm>
          <a:custGeom>
            <a:avLst/>
            <a:gdLst/>
            <a:ahLst/>
            <a:cxnLst>
              <a:cxn ang="0">
                <a:pos x="0" y="155"/>
              </a:cxn>
              <a:cxn ang="0">
                <a:pos x="0" y="0"/>
              </a:cxn>
              <a:cxn ang="0">
                <a:pos x="144" y="0"/>
              </a:cxn>
              <a:cxn ang="0">
                <a:pos x="144" y="155"/>
              </a:cxn>
              <a:cxn ang="0">
                <a:pos x="0" y="155"/>
              </a:cxn>
            </a:cxnLst>
            <a:rect l="0" t="0" r="r" b="b"/>
            <a:pathLst>
              <a:path w="145" h="156">
                <a:moveTo>
                  <a:pt x="0" y="155"/>
                </a:moveTo>
                <a:lnTo>
                  <a:pt x="0" y="0"/>
                </a:lnTo>
                <a:lnTo>
                  <a:pt x="144" y="0"/>
                </a:lnTo>
                <a:lnTo>
                  <a:pt x="144" y="155"/>
                </a:lnTo>
                <a:lnTo>
                  <a:pt x="0" y="155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5" name="Rectangle 38"/>
          <p:cNvSpPr>
            <a:spLocks noChangeArrowheads="1"/>
          </p:cNvSpPr>
          <p:nvPr/>
        </p:nvSpPr>
        <p:spPr bwMode="auto">
          <a:xfrm>
            <a:off x="7805891" y="4687039"/>
            <a:ext cx="168475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Line 58"/>
          <p:cNvSpPr>
            <a:spLocks noChangeShapeType="1"/>
          </p:cNvSpPr>
          <p:nvPr/>
        </p:nvSpPr>
        <p:spPr bwMode="auto">
          <a:xfrm>
            <a:off x="6758147" y="3619560"/>
            <a:ext cx="758221" cy="146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3062284" y="5045814"/>
            <a:ext cx="1947862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Partitioning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80725" y="5050282"/>
            <a:ext cx="225974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Deduplication</a:t>
            </a:r>
          </a:p>
        </p:txBody>
      </p:sp>
      <p:sp>
        <p:nvSpPr>
          <p:cNvPr id="64" name="Freeform 69"/>
          <p:cNvSpPr>
            <a:spLocks/>
          </p:cNvSpPr>
          <p:nvPr/>
        </p:nvSpPr>
        <p:spPr bwMode="auto">
          <a:xfrm>
            <a:off x="2700334" y="2361352"/>
            <a:ext cx="2671763" cy="2289175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7" name="Rectangle 62"/>
          <p:cNvSpPr>
            <a:spLocks noChangeArrowheads="1"/>
          </p:cNvSpPr>
          <p:nvPr/>
        </p:nvSpPr>
        <p:spPr bwMode="auto">
          <a:xfrm>
            <a:off x="3221377" y="4687039"/>
            <a:ext cx="1684338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</a:t>
            </a:r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 pages</a:t>
            </a:r>
            <a:endParaRPr lang="en-US" sz="18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Freeform 70"/>
          <p:cNvSpPr>
            <a:spLocks/>
          </p:cNvSpPr>
          <p:nvPr/>
        </p:nvSpPr>
        <p:spPr bwMode="auto">
          <a:xfrm>
            <a:off x="3077110" y="3680564"/>
            <a:ext cx="272750" cy="269875"/>
          </a:xfrm>
          <a:custGeom>
            <a:avLst/>
            <a:gdLst/>
            <a:ahLst/>
            <a:cxnLst>
              <a:cxn ang="0">
                <a:pos x="0" y="169"/>
              </a:cxn>
              <a:cxn ang="0">
                <a:pos x="0" y="0"/>
              </a:cxn>
              <a:cxn ang="0">
                <a:pos x="210" y="0"/>
              </a:cxn>
              <a:cxn ang="0">
                <a:pos x="210" y="169"/>
              </a:cxn>
              <a:cxn ang="0">
                <a:pos x="0" y="169"/>
              </a:cxn>
            </a:cxnLst>
            <a:rect l="0" t="0" r="r" b="b"/>
            <a:pathLst>
              <a:path w="211" h="170">
                <a:moveTo>
                  <a:pt x="0" y="169"/>
                </a:moveTo>
                <a:lnTo>
                  <a:pt x="0" y="0"/>
                </a:lnTo>
                <a:lnTo>
                  <a:pt x="210" y="0"/>
                </a:lnTo>
                <a:lnTo>
                  <a:pt x="210" y="169"/>
                </a:lnTo>
                <a:lnTo>
                  <a:pt x="0" y="169"/>
                </a:lnTo>
              </a:path>
            </a:pathLst>
          </a:custGeom>
          <a:solidFill>
            <a:srgbClr val="F6BF69"/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6" name="Rectangle 84"/>
          <p:cNvSpPr>
            <a:spLocks noChangeArrowheads="1"/>
          </p:cNvSpPr>
          <p:nvPr/>
        </p:nvSpPr>
        <p:spPr bwMode="auto">
          <a:xfrm>
            <a:off x="2816222" y="3261464"/>
            <a:ext cx="741363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b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INPUT</a:t>
            </a:r>
          </a:p>
        </p:txBody>
      </p:sp>
      <p:sp>
        <p:nvSpPr>
          <p:cNvPr id="80" name="Rectangle 88"/>
          <p:cNvSpPr>
            <a:spLocks noChangeArrowheads="1"/>
          </p:cNvSpPr>
          <p:nvPr/>
        </p:nvSpPr>
        <p:spPr bwMode="auto">
          <a:xfrm>
            <a:off x="5433640" y="1968349"/>
            <a:ext cx="1510543" cy="6437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8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1800" b="1" dirty="0" smtClean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Partitions</a:t>
            </a:r>
            <a:r>
              <a:rPr lang="en-US" b="1" dirty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of)</a:t>
            </a:r>
          </a:p>
          <a:p>
            <a:pPr algn="ctr" eaLnBrk="0" hangingPunct="0"/>
            <a:r>
              <a:rPr lang="en-US" b="1" dirty="0" smtClean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T</a:t>
            </a:r>
            <a:endParaRPr lang="en-US" sz="1800" b="1" dirty="0">
              <a:solidFill>
                <a:srgbClr val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125"/>
          <p:cNvGrpSpPr/>
          <p:nvPr/>
        </p:nvGrpSpPr>
        <p:grpSpPr>
          <a:xfrm>
            <a:off x="1475816" y="2219144"/>
            <a:ext cx="896938" cy="2471788"/>
            <a:chOff x="1475816" y="2219144"/>
            <a:chExt cx="896938" cy="2471788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9" y="2219144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0" name="Line 106"/>
          <p:cNvSpPr>
            <a:spLocks noChangeShapeType="1"/>
          </p:cNvSpPr>
          <p:nvPr/>
        </p:nvSpPr>
        <p:spPr bwMode="auto">
          <a:xfrm flipV="1">
            <a:off x="2372719" y="3804746"/>
            <a:ext cx="706811" cy="331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4" name="Line 110"/>
          <p:cNvSpPr>
            <a:spLocks noChangeShapeType="1"/>
          </p:cNvSpPr>
          <p:nvPr/>
        </p:nvSpPr>
        <p:spPr bwMode="auto">
          <a:xfrm flipV="1">
            <a:off x="5180008" y="3101009"/>
            <a:ext cx="637695" cy="2329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5" name="Line 111"/>
          <p:cNvSpPr>
            <a:spLocks noChangeShapeType="1"/>
          </p:cNvSpPr>
          <p:nvPr/>
        </p:nvSpPr>
        <p:spPr bwMode="auto">
          <a:xfrm flipV="1">
            <a:off x="5180008" y="3591339"/>
            <a:ext cx="637695" cy="3894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Line 112"/>
          <p:cNvSpPr>
            <a:spLocks noChangeShapeType="1"/>
          </p:cNvSpPr>
          <p:nvPr/>
        </p:nvSpPr>
        <p:spPr bwMode="auto">
          <a:xfrm>
            <a:off x="5180009" y="4424530"/>
            <a:ext cx="650948" cy="1696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1" name="Group 126"/>
          <p:cNvGrpSpPr/>
          <p:nvPr/>
        </p:nvGrpSpPr>
        <p:grpSpPr>
          <a:xfrm>
            <a:off x="3352800" y="2365094"/>
            <a:ext cx="2046780" cy="2188596"/>
            <a:chOff x="3352800" y="2365094"/>
            <a:chExt cx="2046780" cy="2188596"/>
          </a:xfrm>
        </p:grpSpPr>
        <p:sp>
          <p:nvSpPr>
            <p:cNvPr id="61" name="Rectangle 66"/>
            <p:cNvSpPr>
              <a:spLocks noChangeArrowheads="1"/>
            </p:cNvSpPr>
            <p:nvPr/>
          </p:nvSpPr>
          <p:spPr bwMode="auto">
            <a:xfrm>
              <a:off x="3852681" y="2365094"/>
              <a:ext cx="1546899" cy="305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 buffers</a:t>
              </a:r>
              <a:endParaRPr lang="en-US" sz="1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3" name="Rectangle 81"/>
            <p:cNvSpPr>
              <a:spLocks noChangeArrowheads="1"/>
            </p:cNvSpPr>
            <p:nvPr/>
          </p:nvSpPr>
          <p:spPr bwMode="auto">
            <a:xfrm>
              <a:off x="4894833" y="3169389"/>
              <a:ext cx="3248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</a:p>
          </p:txBody>
        </p:sp>
        <p:sp>
          <p:nvSpPr>
            <p:cNvPr id="75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 useBgFill="1">
          <p:nvSpPr>
            <p:cNvPr id="77" name="Rectangle 85"/>
            <p:cNvSpPr>
              <a:spLocks noChangeArrowheads="1"/>
            </p:cNvSpPr>
            <p:nvPr/>
          </p:nvSpPr>
          <p:spPr bwMode="auto">
            <a:xfrm>
              <a:off x="4884267" y="2621312"/>
              <a:ext cx="335430" cy="304800"/>
            </a:xfrm>
            <a:prstGeom prst="rect">
              <a:avLst/>
            </a:prstGeom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</a:p>
          </p:txBody>
        </p:sp>
        <p:sp>
          <p:nvSpPr>
            <p:cNvPr id="78" name="Rectangle 86"/>
            <p:cNvSpPr>
              <a:spLocks noChangeArrowheads="1"/>
            </p:cNvSpPr>
            <p:nvPr/>
          </p:nvSpPr>
          <p:spPr bwMode="auto">
            <a:xfrm>
              <a:off x="3593742" y="330424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1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79" name="Rectangle 87"/>
            <p:cNvSpPr>
              <a:spLocks noChangeArrowheads="1"/>
            </p:cNvSpPr>
            <p:nvPr/>
          </p:nvSpPr>
          <p:spPr bwMode="auto">
            <a:xfrm>
              <a:off x="4797141" y="3965998"/>
              <a:ext cx="471488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B-1</a:t>
              </a:r>
            </a:p>
          </p:txBody>
        </p:sp>
        <p:sp>
          <p:nvSpPr>
            <p:cNvPr id="91" name="Line 107"/>
            <p:cNvSpPr>
              <a:spLocks noChangeShapeType="1"/>
            </p:cNvSpPr>
            <p:nvPr/>
          </p:nvSpPr>
          <p:spPr bwMode="auto">
            <a:xfrm flipV="1">
              <a:off x="4230684" y="3007320"/>
              <a:ext cx="635300" cy="80818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2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3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7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8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 flipV="1">
              <a:off x="3352800" y="3815255"/>
              <a:ext cx="877885" cy="247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00"/>
            <p:cNvSpPr>
              <a:spLocks noChangeArrowheads="1"/>
            </p:cNvSpPr>
            <p:nvPr/>
          </p:nvSpPr>
          <p:spPr bwMode="auto">
            <a:xfrm>
              <a:off x="4673242" y="3537617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318119" y="2321679"/>
            <a:ext cx="1609417" cy="58221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Hash table for </a:t>
            </a:r>
            <a:b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</a:br>
            <a:r>
              <a:rPr lang="en-US" sz="16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partition </a:t>
            </a:r>
            <a:r>
              <a:rPr lang="en-US" sz="1600" b="1" dirty="0" err="1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i</a:t>
            </a:r>
            <a:endParaRPr lang="en-US" sz="16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2" name="Group 129"/>
          <p:cNvGrpSpPr/>
          <p:nvPr/>
        </p:nvGrpSpPr>
        <p:grpSpPr>
          <a:xfrm>
            <a:off x="10054649" y="2219143"/>
            <a:ext cx="939361" cy="2471789"/>
            <a:chOff x="10054649" y="2219143"/>
            <a:chExt cx="939361" cy="2471789"/>
          </a:xfrm>
        </p:grpSpPr>
        <p:sp>
          <p:nvSpPr>
            <p:cNvPr id="118" name="Can 117"/>
            <p:cNvSpPr/>
            <p:nvPr/>
          </p:nvSpPr>
          <p:spPr>
            <a:xfrm>
              <a:off x="10112374" y="2612115"/>
              <a:ext cx="823913" cy="2078817"/>
            </a:xfrm>
            <a:prstGeom prst="can">
              <a:avLst>
                <a:gd name="adj" fmla="val 1536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5"/>
            <p:cNvSpPr>
              <a:spLocks/>
            </p:cNvSpPr>
            <p:nvPr/>
          </p:nvSpPr>
          <p:spPr bwMode="auto">
            <a:xfrm>
              <a:off x="10416171" y="3007320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3" name="Freeform 36"/>
            <p:cNvSpPr>
              <a:spLocks/>
            </p:cNvSpPr>
            <p:nvPr/>
          </p:nvSpPr>
          <p:spPr bwMode="auto">
            <a:xfrm>
              <a:off x="10416171" y="3364508"/>
              <a:ext cx="228600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5"/>
                </a:cxn>
                <a:cxn ang="0">
                  <a:pos x="0" y="155"/>
                </a:cxn>
              </a:cxnLst>
              <a:rect l="0" t="0" r="r" b="b"/>
              <a:pathLst>
                <a:path w="144" h="156">
                  <a:moveTo>
                    <a:pt x="0" y="155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4" name="Freeform 37"/>
            <p:cNvSpPr>
              <a:spLocks/>
            </p:cNvSpPr>
            <p:nvPr/>
          </p:nvSpPr>
          <p:spPr bwMode="auto">
            <a:xfrm>
              <a:off x="10416171" y="4129683"/>
              <a:ext cx="228600" cy="246063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0" y="0"/>
                </a:cxn>
                <a:cxn ang="0">
                  <a:pos x="143" y="0"/>
                </a:cxn>
                <a:cxn ang="0">
                  <a:pos x="143" y="154"/>
                </a:cxn>
                <a:cxn ang="0">
                  <a:pos x="0" y="154"/>
                </a:cxn>
              </a:cxnLst>
              <a:rect l="0" t="0" r="r" b="b"/>
              <a:pathLst>
                <a:path w="144" h="155">
                  <a:moveTo>
                    <a:pt x="0" y="154"/>
                  </a:moveTo>
                  <a:lnTo>
                    <a:pt x="0" y="0"/>
                  </a:lnTo>
                  <a:lnTo>
                    <a:pt x="143" y="0"/>
                  </a:lnTo>
                  <a:lnTo>
                    <a:pt x="143" y="154"/>
                  </a:lnTo>
                  <a:lnTo>
                    <a:pt x="0" y="154"/>
                  </a:lnTo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10054649" y="2219143"/>
              <a:ext cx="93936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4" name="Rectangle 100"/>
            <p:cNvSpPr>
              <a:spLocks noChangeArrowheads="1"/>
            </p:cNvSpPr>
            <p:nvPr/>
          </p:nvSpPr>
          <p:spPr bwMode="auto">
            <a:xfrm>
              <a:off x="10198541" y="3494852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sp>
        <p:nvSpPr>
          <p:cNvPr id="55" name="Line 60"/>
          <p:cNvSpPr>
            <a:spLocks noChangeShapeType="1"/>
          </p:cNvSpPr>
          <p:nvPr/>
        </p:nvSpPr>
        <p:spPr bwMode="auto">
          <a:xfrm flipV="1">
            <a:off x="9755843" y="3414681"/>
            <a:ext cx="355086" cy="1788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3" name="Group 130"/>
          <p:cNvGrpSpPr/>
          <p:nvPr/>
        </p:nvGrpSpPr>
        <p:grpSpPr>
          <a:xfrm>
            <a:off x="7731989" y="2708148"/>
            <a:ext cx="1452204" cy="1658938"/>
            <a:chOff x="3823385" y="2894752"/>
            <a:chExt cx="1452204" cy="1658938"/>
          </a:xfrm>
        </p:grpSpPr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4859334" y="4266352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3823385" y="3264495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4230684" y="3056545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4230684" y="3596354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4230684" y="3815502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4868364" y="3428152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4864158" y="2894752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chemeClr val="bg2">
                <a:lumMod val="75000"/>
              </a:schemeClr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3836071" y="3808458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4777054" y="3721419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sp>
        <p:nvSpPr>
          <p:cNvPr id="146" name="Freeform 28"/>
          <p:cNvSpPr>
            <a:spLocks/>
          </p:cNvSpPr>
          <p:nvPr/>
        </p:nvSpPr>
        <p:spPr bwMode="auto">
          <a:xfrm>
            <a:off x="8708354" y="2627858"/>
            <a:ext cx="453143" cy="1887925"/>
          </a:xfrm>
          <a:custGeom>
            <a:avLst/>
            <a:gdLst/>
            <a:ahLst/>
            <a:cxnLst>
              <a:cxn ang="0">
                <a:pos x="0" y="230"/>
              </a:cxn>
              <a:cxn ang="0">
                <a:pos x="0" y="0"/>
              </a:cxn>
              <a:cxn ang="0">
                <a:pos x="1101" y="0"/>
              </a:cxn>
              <a:cxn ang="0">
                <a:pos x="1101" y="230"/>
              </a:cxn>
              <a:cxn ang="0">
                <a:pos x="0" y="230"/>
              </a:cxn>
            </a:cxnLst>
            <a:rect l="0" t="0" r="r" b="b"/>
            <a:pathLst>
              <a:path w="1102" h="231">
                <a:moveTo>
                  <a:pt x="0" y="230"/>
                </a:moveTo>
                <a:lnTo>
                  <a:pt x="0" y="0"/>
                </a:lnTo>
                <a:lnTo>
                  <a:pt x="1101" y="0"/>
                </a:lnTo>
                <a:lnTo>
                  <a:pt x="1101" y="230"/>
                </a:lnTo>
                <a:lnTo>
                  <a:pt x="0" y="230"/>
                </a:lnTo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49" name="Freeform 83"/>
          <p:cNvSpPr>
            <a:spLocks/>
          </p:cNvSpPr>
          <p:nvPr/>
        </p:nvSpPr>
        <p:spPr bwMode="auto">
          <a:xfrm>
            <a:off x="9435481" y="3261464"/>
            <a:ext cx="320675" cy="287338"/>
          </a:xfrm>
          <a:custGeom>
            <a:avLst/>
            <a:gdLst/>
            <a:ahLst/>
            <a:cxnLst>
              <a:cxn ang="0">
                <a:pos x="0" y="180"/>
              </a:cxn>
              <a:cxn ang="0">
                <a:pos x="0" y="0"/>
              </a:cxn>
              <a:cxn ang="0">
                <a:pos x="265" y="0"/>
              </a:cxn>
              <a:cxn ang="0">
                <a:pos x="265" y="180"/>
              </a:cxn>
              <a:cxn ang="0">
                <a:pos x="0" y="180"/>
              </a:cxn>
            </a:cxnLst>
            <a:rect l="0" t="0" r="r" b="b"/>
            <a:pathLst>
              <a:path w="266" h="181">
                <a:moveTo>
                  <a:pt x="0" y="180"/>
                </a:moveTo>
                <a:lnTo>
                  <a:pt x="0" y="0"/>
                </a:lnTo>
                <a:lnTo>
                  <a:pt x="265" y="0"/>
                </a:lnTo>
                <a:lnTo>
                  <a:pt x="265" y="180"/>
                </a:lnTo>
                <a:lnTo>
                  <a:pt x="0" y="180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0" name="Right Brace 149"/>
          <p:cNvSpPr/>
          <p:nvPr/>
        </p:nvSpPr>
        <p:spPr>
          <a:xfrm>
            <a:off x="9193223" y="2627858"/>
            <a:ext cx="185903" cy="1877071"/>
          </a:xfrm>
          <a:prstGeom prst="rightBrace">
            <a:avLst>
              <a:gd name="adj1" fmla="val 30441"/>
              <a:gd name="adj2" fmla="val 4079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0"/>
          <p:cNvSpPr>
            <a:spLocks noChangeArrowheads="1"/>
          </p:cNvSpPr>
          <p:nvPr/>
        </p:nvSpPr>
        <p:spPr bwMode="auto">
          <a:xfrm>
            <a:off x="9256796" y="3671684"/>
            <a:ext cx="714940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50000"/>
              </a:lnSpc>
            </a:pPr>
            <a:r>
              <a:rPr lang="en-US" sz="12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Output </a:t>
            </a:r>
            <a:endParaRPr lang="en-US" sz="12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algn="ctr" eaLnBrk="0" hangingPunct="0"/>
            <a:r>
              <a: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buffer</a:t>
            </a:r>
          </a:p>
        </p:txBody>
      </p:sp>
    </p:spTree>
    <p:extLst>
      <p:ext uri="{BB962C8B-B14F-4D97-AF65-F5344CB8AC3E}">
        <p14:creationId xmlns="" xmlns:p14="http://schemas.microsoft.com/office/powerpoint/2010/main" val="11745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8" grpId="0"/>
      <p:bldP spid="10" grpId="0" animBg="1"/>
      <p:bldP spid="35" grpId="0"/>
      <p:bldP spid="53" grpId="0" animBg="1"/>
      <p:bldP spid="112" grpId="0"/>
      <p:bldP spid="113" grpId="0"/>
      <p:bldP spid="64" grpId="0" animBg="1"/>
      <p:bldP spid="57" grpId="0"/>
      <p:bldP spid="65" grpId="0" animBg="1"/>
      <p:bldP spid="76" grpId="0"/>
      <p:bldP spid="80" grpId="0"/>
      <p:bldP spid="90" grpId="0" animBg="1"/>
      <p:bldP spid="94" grpId="0" animBg="1"/>
      <p:bldP spid="95" grpId="0" animBg="1"/>
      <p:bldP spid="96" grpId="0" animBg="1"/>
      <p:bldP spid="9" grpId="0"/>
      <p:bldP spid="55" grpId="0" animBg="1"/>
      <p:bldP spid="146" grpId="0" animBg="1"/>
      <p:bldP spid="149" grpId="0" animBg="1"/>
      <p:bldP spid="150" grpId="0" animBg="1"/>
      <p:bldP spid="1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Split the input into B-1 partitions using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1</a:t>
                </a:r>
                <a:r>
                  <a:rPr lang="en-US" sz="4000" b="1" dirty="0" smtClean="0"/>
                  <a:t> </a:t>
                </a:r>
                <a:r>
                  <a:rPr lang="en-US" sz="4000" dirty="0" smtClean="0"/>
                  <a:t>applied to the target attributes (e.g. (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, </a:t>
                </a:r>
                <a:r>
                  <a:rPr lang="en-US" sz="4000" i="1" dirty="0"/>
                  <a:t>b</a:t>
                </a:r>
                <a:r>
                  <a:rPr lang="en-US" sz="4000" dirty="0" smtClean="0"/>
                  <a:t>))</a:t>
                </a:r>
                <a:endParaRPr lang="en-US" sz="4000" baseline="-25000" dirty="0" smtClean="0"/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Result: B-1 partitions of projected R tuples (e.g. on </a:t>
                </a:r>
                <a:r>
                  <a:rPr lang="en-US" sz="4000" i="1" dirty="0" smtClean="0"/>
                  <a:t>a</a:t>
                </a:r>
                <a:r>
                  <a:rPr lang="en-US" sz="4000" dirty="0" smtClean="0"/>
                  <a:t> and </a:t>
                </a:r>
                <a:r>
                  <a:rPr lang="en-US" sz="4000" i="1" dirty="0" smtClean="0"/>
                  <a:t>b</a:t>
                </a:r>
                <a:r>
                  <a:rPr lang="en-US" sz="4000" dirty="0" smtClean="0"/>
                  <a:t>) written to disk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(Projected) tuples in each partition are mapped to the same hash value using (</a:t>
                </a:r>
                <a:r>
                  <a:rPr lang="en-US" sz="3600" dirty="0"/>
                  <a:t>e</a:t>
                </a:r>
                <a:r>
                  <a:rPr lang="en-US" sz="3600" dirty="0" smtClean="0"/>
                  <a:t>.g. </a:t>
                </a:r>
                <a:r>
                  <a:rPr lang="en-US" sz="3600" b="1" dirty="0" smtClean="0"/>
                  <a:t>h</a:t>
                </a:r>
                <a:r>
                  <a:rPr lang="en-US" sz="3600" b="1" baseline="-25000" dirty="0" smtClean="0"/>
                  <a:t>1</a:t>
                </a:r>
                <a:r>
                  <a:rPr lang="en-US" sz="3600" dirty="0" smtClean="0"/>
                  <a:t>(</a:t>
                </a:r>
                <a:r>
                  <a:rPr lang="en-US" sz="3600" i="1" dirty="0" smtClean="0"/>
                  <a:t>a</a:t>
                </a:r>
                <a:r>
                  <a:rPr lang="en-US" sz="3600" dirty="0" smtClean="0"/>
                  <a:t>, </a:t>
                </a:r>
                <a:r>
                  <a:rPr lang="en-US" sz="3600" i="1" dirty="0" smtClean="0"/>
                  <a:t>b</a:t>
                </a:r>
                <a:r>
                  <a:rPr lang="en-US" sz="3600" dirty="0" smtClean="0"/>
                  <a:t>) of all the tuples in a specific partition are the same)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3600" dirty="0" smtClean="0"/>
                  <a:t>Call the collection of partitions T</a:t>
                </a:r>
              </a:p>
              <a:p>
                <a:pPr>
                  <a:lnSpc>
                    <a:spcPct val="110000"/>
                  </a:lnSpc>
                  <a:spcBef>
                    <a:spcPts val="500"/>
                  </a:spcBef>
                </a:pPr>
                <a:r>
                  <a:rPr lang="en-US" sz="4000" dirty="0" smtClean="0"/>
                  <a:t>Two tuples belonging to different partitions in T are guaranteed not to be duplicates</a:t>
                </a:r>
              </a:p>
              <a:p>
                <a:pPr marL="228600" lvl="2">
                  <a:lnSpc>
                    <a:spcPct val="110000"/>
                  </a:lnSpc>
                </a:pPr>
                <a:r>
                  <a:rPr lang="en-US" sz="4000" dirty="0"/>
                  <a:t>Each partition in T contains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/>
                  <a:t> </a:t>
                </a:r>
                <a:r>
                  <a:rPr lang="en-US" sz="4000" dirty="0" smtClean="0"/>
                  <a:t>pages (assuming uniformity)</a:t>
                </a:r>
                <a:endParaRPr lang="en-US" sz="40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185" t="-2577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Partitioning Phase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694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DBMS </a:t>
            </a:r>
            <a:r>
              <a:rPr lang="en-US" sz="4800" dirty="0"/>
              <a:t>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57703" y="2355048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27945" y="2751220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97" name="Rounded Rectangle 96"/>
          <p:cNvSpPr/>
          <p:nvPr/>
        </p:nvSpPr>
        <p:spPr>
          <a:xfrm>
            <a:off x="2900051" y="2751808"/>
            <a:ext cx="6186800" cy="950258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58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</p:spPr>
            <p:txBody>
              <a:bodyPr>
                <a:normAutofit fontScale="92500"/>
              </a:bodyPr>
              <a:lstStyle/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Read </a:t>
                </a:r>
                <a:r>
                  <a:rPr lang="en-US" sz="4000" dirty="0"/>
                  <a:t>each partition into memory and use an in-memory hash table </a:t>
                </a:r>
                <a:r>
                  <a:rPr lang="en-US" sz="4000" dirty="0" smtClean="0"/>
                  <a:t>with </a:t>
                </a:r>
                <a:r>
                  <a:rPr lang="en-US" sz="4000" b="1" dirty="0" smtClean="0"/>
                  <a:t>h</a:t>
                </a:r>
                <a:r>
                  <a:rPr lang="en-US" sz="4000" b="1" baseline="-25000" dirty="0" smtClean="0"/>
                  <a:t>2</a:t>
                </a:r>
                <a:r>
                  <a:rPr lang="en-US" sz="4000" dirty="0" smtClean="0"/>
                  <a:t> </a:t>
                </a:r>
                <a:r>
                  <a:rPr lang="en-US" sz="4000" dirty="0"/>
                  <a:t>to remove </a:t>
                </a:r>
                <a:r>
                  <a:rPr lang="en-US" sz="4000" dirty="0" smtClean="0"/>
                  <a:t>duplicates</a:t>
                </a:r>
              </a:p>
              <a:p>
                <a:pPr lvl="1"/>
                <a:r>
                  <a:rPr lang="en-US" sz="3600" dirty="0" smtClean="0"/>
                  <a:t>If there is a collision, check and drop duplicates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4000" dirty="0" smtClean="0"/>
                  <a:t>Size of hash table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smtClean="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40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4000"/>
                          <m:t>N</m:t>
                        </m:r>
                        <m:r>
                          <m:rPr>
                            <m:nor/>
                          </m:rPr>
                          <a:rPr lang="en-US" sz="40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4000"/>
                          <m:t>B</m:t>
                        </m:r>
                        <m:r>
                          <m:rPr>
                            <m:nor/>
                          </m:rPr>
                          <a:rPr lang="en-US" sz="4000"/>
                          <m:t>−1</m:t>
                        </m:r>
                      </m:den>
                    </m:f>
                  </m:oMath>
                </a14:m>
                <a:r>
                  <a:rPr lang="en-US" sz="4000" dirty="0" smtClean="0"/>
                  <a:t> pages</a:t>
                </a:r>
              </a:p>
              <a:p>
                <a:pPr lvl="1"/>
                <a:r>
                  <a:rPr lang="en-US" sz="3600" dirty="0" smtClean="0"/>
                  <a:t>F is the </a:t>
                </a:r>
                <a:r>
                  <a:rPr lang="en-US" sz="3600" i="1" dirty="0" smtClean="0"/>
                  <a:t>fudge factor</a:t>
                </a:r>
                <a:r>
                  <a:rPr lang="en-US" sz="3600" dirty="0" smtClean="0"/>
                  <a:t> of </a:t>
                </a:r>
                <a:r>
                  <a:rPr lang="en-US" sz="3600" b="1" dirty="0"/>
                  <a:t>h</a:t>
                </a:r>
                <a:r>
                  <a:rPr lang="en-US" sz="3600" b="1" baseline="-25000" dirty="0"/>
                  <a:t>2</a:t>
                </a:r>
                <a:r>
                  <a:rPr lang="en-US" sz="3600" dirty="0" smtClean="0"/>
                  <a:t>; i.e. the increase in size between the partition and the hash table for the partition (F ≈ 1.4)</a:t>
                </a:r>
              </a:p>
              <a:p>
                <a:pPr>
                  <a:spcBef>
                    <a:spcPts val="500"/>
                  </a:spcBef>
                </a:pPr>
                <a:r>
                  <a:rPr lang="en-US" sz="3800" dirty="0" smtClean="0"/>
                  <a:t>To have enough memory pages, we roughly need </a:t>
                </a:r>
                <a:br>
                  <a:rPr lang="en-US" sz="3800" dirty="0" smtClean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F</m:t>
                    </m:r>
                    <m:f>
                      <m:fPr>
                        <m:ctrlPr>
                          <a:rPr lang="mr-IN" sz="3600" i="1">
                            <a:latin typeface="Cambria Math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600"/>
                          <m:t>N</m:t>
                        </m:r>
                        <m:r>
                          <m:rPr>
                            <m:nor/>
                          </m:rPr>
                          <a:rPr lang="en-US" sz="3600" baseline="-25000"/>
                          <m:t>T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600"/>
                          <m:t>B</m:t>
                        </m:r>
                        <m:r>
                          <m:rPr>
                            <m:nor/>
                          </m:rPr>
                          <a:rPr lang="en-US" sz="3600"/>
                          <m:t>−1</m:t>
                        </m:r>
                      </m:den>
                    </m:f>
                  </m:oMath>
                </a14:m>
                <a:r>
                  <a:rPr lang="en-US" sz="3800" dirty="0" smtClean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charset="0"/>
                      </a:rPr>
                      <m:t>B</m:t>
                    </m:r>
                    <m:r>
                      <a:rPr lang="en-US" sz="36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0" i="0" smtClean="0"/>
                          <m:t>FN</m:t>
                        </m:r>
                        <m:r>
                          <m:rPr>
                            <m:nor/>
                          </m:rPr>
                          <a:rPr lang="en-US" sz="3600" b="0" i="0" baseline="-25000" smtClean="0"/>
                          <m:t>T</m:t>
                        </m:r>
                      </m:e>
                    </m:rad>
                  </m:oMath>
                </a14:m>
                <a:r>
                  <a:rPr lang="en-US" sz="3800" dirty="0" smtClean="0"/>
                  <a:t> pages</a:t>
                </a:r>
                <a:endParaRPr lang="en-US" sz="3800" dirty="0"/>
              </a:p>
              <a:p>
                <a:endParaRPr lang="en-US" sz="40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2"/>
                <a:ext cx="11313224" cy="4966939"/>
              </a:xfrm>
              <a:blipFill rotWithShape="0">
                <a:blip r:embed="rId3"/>
                <a:stretch>
                  <a:fillRect l="-1509" t="-3067" r="-1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Deduplication Phase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6753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Usually</a:t>
            </a:r>
            <a:r>
              <a:rPr lang="en-US" sz="4000" dirty="0">
                <a:latin typeface="Calibri" pitchFamily="34" charset="0"/>
              </a:rPr>
              <a:t>, I/O cost is the </a:t>
            </a:r>
            <a:r>
              <a:rPr lang="en-US" sz="4000" dirty="0" smtClean="0">
                <a:latin typeface="Calibri" pitchFamily="34" charset="0"/>
              </a:rPr>
              <a:t>same = </a:t>
            </a:r>
            <a:r>
              <a:rPr lang="en-US" sz="4000" dirty="0">
                <a:latin typeface="Calibri" pitchFamily="34" charset="0"/>
              </a:rPr>
              <a:t>N</a:t>
            </a:r>
            <a:r>
              <a:rPr lang="en-US" sz="4000" baseline="-25000" dirty="0">
                <a:latin typeface="Calibri" pitchFamily="34" charset="0"/>
              </a:rPr>
              <a:t>R</a:t>
            </a:r>
            <a:r>
              <a:rPr lang="en-US" sz="4000" dirty="0">
                <a:latin typeface="Calibri" pitchFamily="34" charset="0"/>
              </a:rPr>
              <a:t> + 2N</a:t>
            </a:r>
            <a:r>
              <a:rPr lang="en-US" sz="4000" baseline="-25000" dirty="0">
                <a:latin typeface="Calibri" pitchFamily="34" charset="0"/>
              </a:rPr>
              <a:t>T</a:t>
            </a:r>
            <a:r>
              <a:rPr lang="en-US" sz="4000" dirty="0">
                <a:latin typeface="Calibri" pitchFamily="34" charset="0"/>
              </a:rPr>
              <a:t> (why</a:t>
            </a:r>
            <a:r>
              <a:rPr lang="en-US" sz="4000" dirty="0" smtClean="0">
                <a:latin typeface="Calibri" pitchFamily="34" charset="0"/>
              </a:rPr>
              <a:t>?)</a:t>
            </a:r>
          </a:p>
          <a:p>
            <a:endParaRPr lang="en-US" sz="40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In practice, sorting-based is popular for projection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Gives </a:t>
            </a:r>
            <a:r>
              <a:rPr lang="en-US" sz="3600" dirty="0">
                <a:latin typeface="Calibri" pitchFamily="34" charset="0"/>
              </a:rPr>
              <a:t>sorted result (preferred)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Handles skewed data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Sort- vs. Hashing-based Deduplication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69653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I</a:t>
            </a:r>
            <a:r>
              <a:rPr lang="en-US" sz="4000" dirty="0" smtClean="0">
                <a:latin typeface="Calibri" pitchFamily="34" charset="0"/>
              </a:rPr>
              <a:t>ndex </a:t>
            </a:r>
            <a:r>
              <a:rPr lang="en-US" sz="4000" dirty="0">
                <a:latin typeface="Calibri" pitchFamily="34" charset="0"/>
              </a:rPr>
              <a:t>with </a:t>
            </a:r>
            <a:r>
              <a:rPr lang="en-US" sz="4000" dirty="0" smtClean="0">
                <a:latin typeface="Calibri" pitchFamily="34" charset="0"/>
              </a:rPr>
              <a:t>projection list </a:t>
            </a:r>
            <a:r>
              <a:rPr lang="en-US" sz="4000" dirty="0">
                <a:latin typeface="Calibri" pitchFamily="34" charset="0"/>
              </a:rPr>
              <a:t>as </a:t>
            </a:r>
            <a:r>
              <a:rPr lang="en-US" sz="4000" i="1" dirty="0">
                <a:latin typeface="Calibri" pitchFamily="34" charset="0"/>
              </a:rPr>
              <a:t>subset</a:t>
            </a:r>
            <a:r>
              <a:rPr lang="en-US" sz="4000" dirty="0">
                <a:latin typeface="Calibri" pitchFamily="34" charset="0"/>
              </a:rPr>
              <a:t> of </a:t>
            </a:r>
            <a:r>
              <a:rPr lang="en-US" sz="4000" dirty="0" smtClean="0">
                <a:latin typeface="Calibri" pitchFamily="34" charset="0"/>
              </a:rPr>
              <a:t>index key (</a:t>
            </a:r>
            <a:r>
              <a:rPr lang="en-US" sz="4000" i="1" dirty="0" smtClean="0">
                <a:latin typeface="Calibri" pitchFamily="34" charset="0"/>
              </a:rPr>
              <a:t>index-only scan)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Use </a:t>
            </a:r>
            <a:r>
              <a:rPr lang="en-US" sz="3600" dirty="0">
                <a:latin typeface="Calibri" pitchFamily="34" charset="0"/>
              </a:rPr>
              <a:t>only </a:t>
            </a:r>
            <a:r>
              <a:rPr lang="en-US" sz="3600" dirty="0" smtClean="0">
                <a:latin typeface="Calibri" pitchFamily="34" charset="0"/>
              </a:rPr>
              <a:t>key values as the T for </a:t>
            </a:r>
            <a:r>
              <a:rPr lang="en-US" sz="3600" dirty="0">
                <a:latin typeface="Calibri" pitchFamily="34" charset="0"/>
              </a:rPr>
              <a:t>sorting/hashing</a:t>
            </a:r>
          </a:p>
          <a:p>
            <a:r>
              <a:rPr lang="en-US" sz="4000" dirty="0" smtClean="0">
                <a:latin typeface="Calibri" pitchFamily="34" charset="0"/>
              </a:rPr>
              <a:t>Tree-based </a:t>
            </a:r>
            <a:r>
              <a:rPr lang="en-US" sz="4000" dirty="0">
                <a:latin typeface="Calibri" pitchFamily="34" charset="0"/>
              </a:rPr>
              <a:t>index with </a:t>
            </a:r>
            <a:r>
              <a:rPr lang="en-US" sz="4000" dirty="0" smtClean="0">
                <a:latin typeface="Calibri" pitchFamily="34" charset="0"/>
              </a:rPr>
              <a:t>projection list </a:t>
            </a:r>
            <a:r>
              <a:rPr lang="en-US" sz="4000" dirty="0">
                <a:latin typeface="Calibri" pitchFamily="34" charset="0"/>
              </a:rPr>
              <a:t>as </a:t>
            </a:r>
            <a:r>
              <a:rPr lang="en-US" sz="4000" i="1" dirty="0">
                <a:latin typeface="Calibri" pitchFamily="34" charset="0"/>
              </a:rPr>
              <a:t>prefix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index key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Leaf </a:t>
            </a:r>
            <a:r>
              <a:rPr lang="en-US" sz="3600" dirty="0">
                <a:latin typeface="Calibri" pitchFamily="34" charset="0"/>
              </a:rPr>
              <a:t>pages are already sorted on </a:t>
            </a:r>
            <a:r>
              <a:rPr lang="en-US" sz="3600" dirty="0" smtClean="0">
                <a:latin typeface="Calibri" pitchFamily="34" charset="0"/>
              </a:rPr>
              <a:t>projection list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Just </a:t>
            </a:r>
            <a:r>
              <a:rPr lang="en-US" sz="3600" dirty="0">
                <a:latin typeface="Calibri" pitchFamily="34" charset="0"/>
              </a:rPr>
              <a:t>scan them in </a:t>
            </a:r>
            <a:r>
              <a:rPr lang="en-US" sz="3600" dirty="0" smtClean="0">
                <a:latin typeface="Calibri" pitchFamily="34" charset="0"/>
              </a:rPr>
              <a:t>order, project out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err="1">
                <a:latin typeface="Calibri" pitchFamily="34" charset="0"/>
              </a:rPr>
              <a:t>deduplicate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on-the-fly</a:t>
            </a:r>
            <a:endParaRPr lang="en-US" sz="3600" dirty="0">
              <a:latin typeface="Calibri" pitchFamily="34" charset="0"/>
            </a:endParaRPr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Using Indexes for Projection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9221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Selection operation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Access paths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Scan vs utilize matching index</a:t>
            </a:r>
          </a:p>
          <a:p>
            <a:pPr lvl="1"/>
            <a:r>
              <a:rPr lang="en-US" sz="3600" dirty="0">
                <a:latin typeface="Calibri" pitchFamily="34" charset="0"/>
              </a:rPr>
              <a:t>Use selectivity </a:t>
            </a:r>
            <a:r>
              <a:rPr lang="en-US" sz="3600" dirty="0" smtClean="0">
                <a:latin typeface="Calibri" pitchFamily="34" charset="0"/>
              </a:rPr>
              <a:t>to decide among access paths</a:t>
            </a:r>
          </a:p>
          <a:p>
            <a:r>
              <a:rPr lang="en-US" sz="4000" dirty="0" smtClean="0">
                <a:latin typeface="Calibri" pitchFamily="34" charset="0"/>
              </a:rPr>
              <a:t>Projection operation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Sorting-based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Variations on external merge-sort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Hash-based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2-phase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4811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0433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We consider </a:t>
            </a:r>
            <a:r>
              <a:rPr lang="en-US" sz="4000" dirty="0" err="1" smtClean="0">
                <a:latin typeface="Calibri" pitchFamily="34" charset="0"/>
              </a:rPr>
              <a:t>equi</a:t>
            </a:r>
            <a:r>
              <a:rPr lang="en-US" sz="4000" dirty="0" smtClean="0">
                <a:latin typeface="Calibri" pitchFamily="34" charset="0"/>
              </a:rPr>
              <a:t>-join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Most common, important and well-studied join op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Example: Course </a:t>
            </a:r>
            <a:r>
              <a:rPr lang="en-US" sz="4400" dirty="0" smtClean="0">
                <a:solidFill>
                  <a:sysClr val="windowText" lastClr="000000"/>
                </a:solidFill>
                <a:latin typeface="Calibri" pitchFamily="34" charset="0"/>
              </a:rPr>
              <a:t>⨝</a:t>
            </a:r>
            <a:r>
              <a:rPr lang="en-US" sz="4000" baseline="-25000" dirty="0" err="1" smtClean="0">
                <a:solidFill>
                  <a:sysClr val="windowText" lastClr="000000"/>
                </a:solidFill>
                <a:latin typeface="Calibri" pitchFamily="34" charset="0"/>
              </a:rPr>
              <a:t>Course.CID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=</a:t>
            </a:r>
            <a:r>
              <a:rPr lang="en-US" sz="4000" baseline="-25000" dirty="0" err="1" smtClean="0">
                <a:solidFill>
                  <a:sysClr val="windowText" lastClr="000000"/>
                </a:solidFill>
                <a:latin typeface="Calibri" pitchFamily="34" charset="0"/>
              </a:rPr>
              <a:t>Section.CID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 </a:t>
            </a:r>
            <a:r>
              <a:rPr lang="en-US" sz="4000" dirty="0" smtClean="0">
                <a:solidFill>
                  <a:sysClr val="windowText" lastClr="000000"/>
                </a:solidFill>
                <a:latin typeface="Calibri" pitchFamily="34" charset="0"/>
              </a:rPr>
              <a:t>Section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sysClr val="windowText" lastClr="000000"/>
                </a:solidFill>
                <a:latin typeface="Calibri" pitchFamily="34" charset="0"/>
              </a:rPr>
              <a:t>Various algorithms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Nested </a:t>
            </a:r>
            <a:r>
              <a:rPr lang="en-US" sz="3600" dirty="0">
                <a:latin typeface="Calibri" pitchFamily="34" charset="0"/>
              </a:rPr>
              <a:t>loop 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Block </a:t>
            </a:r>
            <a:r>
              <a:rPr lang="en-US" sz="3600" dirty="0">
                <a:latin typeface="Calibri" pitchFamily="34" charset="0"/>
              </a:rPr>
              <a:t>nested loop 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Index </a:t>
            </a:r>
            <a:r>
              <a:rPr lang="en-US" sz="3600" dirty="0">
                <a:latin typeface="Calibri" pitchFamily="34" charset="0"/>
              </a:rPr>
              <a:t>nested loop 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Block </a:t>
            </a:r>
            <a:r>
              <a:rPr lang="en-US" sz="3600" dirty="0">
                <a:latin typeface="Calibri" pitchFamily="34" charset="0"/>
              </a:rPr>
              <a:t>index nested loop 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Sort-merge </a:t>
            </a:r>
            <a:r>
              <a:rPr lang="en-US" sz="3600" dirty="0">
                <a:latin typeface="Calibri" pitchFamily="34" charset="0"/>
              </a:rPr>
              <a:t>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Hash </a:t>
            </a:r>
            <a:r>
              <a:rPr lang="en-US" sz="3600" dirty="0">
                <a:latin typeface="Calibri" pitchFamily="34" charset="0"/>
              </a:rPr>
              <a:t>join</a:t>
            </a:r>
          </a:p>
          <a:p>
            <a:pPr lvl="1"/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Join Operation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Let R and S be the relations we want to join</a:t>
            </a:r>
          </a:p>
          <a:p>
            <a:r>
              <a:rPr lang="en-US" sz="4000" dirty="0" smtClean="0">
                <a:latin typeface="Calibri" pitchFamily="34" charset="0"/>
              </a:rPr>
              <a:t>Brain-dead solution: use nested </a:t>
            </a:r>
            <a:r>
              <a:rPr lang="en-US" sz="4000" dirty="0" smtClean="0">
                <a:latin typeface="Calibri" pitchFamily="34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>
                <a:latin typeface="Calibri" pitchFamily="34" charset="0"/>
              </a:rPr>
              <a:t> loops over the tuples of R and 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763398" y="4244829"/>
            <a:ext cx="10829512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nsolas" pitchFamily="49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nsolas" pitchFamily="49" charset="0"/>
                <a:ea typeface="Courier New" charset="0"/>
                <a:cs typeface="Courier New" charset="0"/>
              </a:rPr>
              <a:t>each tuple 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nsolas" pitchFamily="49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nsolas" pitchFamily="49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      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ea typeface="Courier New" charset="0"/>
                <a:cs typeface="Courier New" charset="0"/>
              </a:rPr>
              <a:t>if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nsolas" pitchFamily="49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nsolas" pitchFamily="49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nsolas" pitchFamily="49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match on the join attribute </a:t>
            </a:r>
            <a:r>
              <a:rPr lang="en-US" sz="2400" b="1" dirty="0" smtClean="0">
                <a:solidFill>
                  <a:srgbClr val="0070C0"/>
                </a:solidFill>
                <a:latin typeface="Consolas" pitchFamily="49" charset="0"/>
                <a:ea typeface="Courier New" charset="0"/>
                <a:cs typeface="Courier New" charset="0"/>
              </a:rPr>
              <a:t>then</a:t>
            </a:r>
          </a:p>
          <a:p>
            <a:pPr eaLnBrk="0" hangingPunct="0">
              <a:lnSpc>
                <a:spcPct val="110000"/>
              </a:lnSpc>
            </a:pP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           </a:t>
            </a:r>
            <a:r>
              <a:rPr lang="en-US" sz="2400" b="1" dirty="0" err="1">
                <a:latin typeface="Consolas" pitchFamily="49" charset="0"/>
                <a:ea typeface="Courier New" charset="0"/>
                <a:cs typeface="Courier New" charset="0"/>
              </a:rPr>
              <a:t>C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oncat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err="1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nsolas" pitchFamily="49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and </a:t>
            </a:r>
            <a:r>
              <a:rPr lang="en-US" sz="2400" b="1" dirty="0" err="1" smtClean="0">
                <a:latin typeface="Consolas" pitchFamily="49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nsolas" pitchFamily="49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nsolas" pitchFamily="49" charset="0"/>
                <a:ea typeface="Courier New" charset="0"/>
                <a:cs typeface="Courier New" charset="0"/>
              </a:rPr>
              <a:t>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08276" y="3153172"/>
            <a:ext cx="26065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What’s wrong with this solution?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01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Nested Loop Join: Example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006169600"/>
              </p:ext>
            </p:extLst>
          </p:nvPr>
        </p:nvGraphicFramePr>
        <p:xfrm>
          <a:off x="1734207" y="4839922"/>
          <a:ext cx="413987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71352"/>
                <a:gridCol w="1261151"/>
                <a:gridCol w="903688"/>
                <a:gridCol w="9036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06230722"/>
              </p:ext>
            </p:extLst>
          </p:nvPr>
        </p:nvGraphicFramePr>
        <p:xfrm>
          <a:off x="6178600" y="4848901"/>
          <a:ext cx="4184599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9579"/>
                <a:gridCol w="2099780"/>
                <a:gridCol w="1155240"/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58811933"/>
              </p:ext>
            </p:extLst>
          </p:nvPr>
        </p:nvGraphicFramePr>
        <p:xfrm>
          <a:off x="2554014" y="1671489"/>
          <a:ext cx="7083972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2170"/>
                <a:gridCol w="1034314"/>
                <a:gridCol w="692542"/>
                <a:gridCol w="881415"/>
                <a:gridCol w="791475"/>
                <a:gridCol w="1615949"/>
                <a:gridCol w="13161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5866023" y="3357048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      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8" idx="0"/>
          </p:cNvCxnSpPr>
          <p:nvPr/>
        </p:nvCxnSpPr>
        <p:spPr>
          <a:xfrm>
            <a:off x="6178600" y="2842970"/>
            <a:ext cx="0" cy="5140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427928" y="4033325"/>
            <a:ext cx="1573479" cy="5827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306207" y="4012383"/>
            <a:ext cx="1713186" cy="6037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492469" y="5056094"/>
            <a:ext cx="155" cy="783572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734207" y="43872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/>
          </a:p>
        </p:txBody>
      </p:sp>
      <p:sp>
        <p:nvSpPr>
          <p:cNvPr id="33" name="Rectangle 32"/>
          <p:cNvSpPr/>
          <p:nvPr/>
        </p:nvSpPr>
        <p:spPr>
          <a:xfrm>
            <a:off x="6178600" y="4387236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</p:spTree>
    <p:extLst>
      <p:ext uri="{BB962C8B-B14F-4D97-AF65-F5344CB8AC3E}">
        <p14:creationId xmlns="" xmlns:p14="http://schemas.microsoft.com/office/powerpoint/2010/main" val="912054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/>
              <a:t>Use nested </a:t>
            </a:r>
            <a:r>
              <a:rPr lang="en-US" sz="4000" dirty="0" smtClean="0"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4000" dirty="0" smtClean="0"/>
              <a:t> loops over the </a:t>
            </a:r>
            <a:r>
              <a:rPr lang="en-US" sz="4000" i="1" dirty="0" smtClean="0"/>
              <a:t>pages </a:t>
            </a:r>
            <a:r>
              <a:rPr lang="en-US" sz="4000" dirty="0" smtClean="0"/>
              <a:t>of R and 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>
                <a:latin typeface="Calibri" pitchFamily="34" charset="0"/>
              </a:rPr>
              <a:t>R is called the </a:t>
            </a:r>
            <a:r>
              <a:rPr lang="en-US" sz="4000" i="1" dirty="0" smtClean="0">
                <a:latin typeface="Calibri" pitchFamily="34" charset="0"/>
              </a:rPr>
              <a:t>outer </a:t>
            </a:r>
            <a:r>
              <a:rPr lang="en-US" sz="4000" dirty="0" smtClean="0">
                <a:latin typeface="Calibri" pitchFamily="34" charset="0"/>
              </a:rPr>
              <a:t>relation</a:t>
            </a:r>
            <a:r>
              <a:rPr lang="en-US" sz="4000" i="1" dirty="0" smtClean="0">
                <a:latin typeface="Calibri" pitchFamily="34" charset="0"/>
              </a:rPr>
              <a:t> </a:t>
            </a:r>
            <a:r>
              <a:rPr lang="en-US" sz="4000" dirty="0" smtClean="0">
                <a:latin typeface="Calibri" pitchFamily="34" charset="0"/>
              </a:rPr>
              <a:t>and S is called the </a:t>
            </a:r>
            <a:r>
              <a:rPr lang="en-US" sz="4000" i="1" dirty="0" smtClean="0">
                <a:latin typeface="Calibri" pitchFamily="34" charset="0"/>
              </a:rPr>
              <a:t>inner</a:t>
            </a:r>
            <a:r>
              <a:rPr lang="en-US" sz="4000" dirty="0" smtClean="0">
                <a:latin typeface="Calibri" pitchFamily="34" charset="0"/>
              </a:rPr>
              <a:t> relation</a:t>
            </a:r>
          </a:p>
          <a:p>
            <a:r>
              <a:rPr lang="en-US" sz="4000" dirty="0" smtClean="0">
                <a:latin typeface="Calibri" pitchFamily="34" charset="0"/>
              </a:rPr>
              <a:t>Outer relation should be the smaller relation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i.e. N</a:t>
            </a:r>
            <a:r>
              <a:rPr lang="en-US" sz="3600" baseline="-25000" dirty="0" smtClean="0">
                <a:latin typeface="Calibri" pitchFamily="34" charset="0"/>
              </a:rPr>
              <a:t>R</a:t>
            </a:r>
            <a:r>
              <a:rPr lang="en-US" sz="3600" dirty="0" smtClean="0">
                <a:latin typeface="Calibri" pitchFamily="34" charset="0"/>
              </a:rPr>
              <a:t> ≤ N</a:t>
            </a:r>
            <a:r>
              <a:rPr lang="en-US" sz="3600" baseline="-25000" dirty="0" smtClean="0">
                <a:latin typeface="Calibri" pitchFamily="34" charset="0"/>
              </a:rPr>
              <a:t>S</a:t>
            </a:r>
            <a:endParaRPr lang="en-US" sz="3600" dirty="0" smtClean="0">
              <a:latin typeface="Calibri" pitchFamily="34" charset="0"/>
            </a:endParaRPr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Page Nested Loop Join (PNLJ)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178029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5023" y="2178028"/>
            <a:ext cx="4289622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How many buffer pages PNLJ need?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704496" y="2178028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Three. Why?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34209" y="5715113"/>
            <a:ext cx="324798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PNLJ?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29342" y="5715113"/>
            <a:ext cx="2048116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* 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930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3567191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 smtClean="0"/>
              <a:t>Better utilize memory buffers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r>
              <a:rPr lang="en-US" sz="4000" dirty="0" smtClean="0"/>
              <a:t>In-memory </a:t>
            </a:r>
            <a:r>
              <a:rPr lang="en-US" sz="4000" dirty="0"/>
              <a:t>all-pairs </a:t>
            </a:r>
            <a:r>
              <a:rPr lang="en-US" sz="4000" dirty="0" smtClean="0"/>
              <a:t>comparison </a:t>
            </a:r>
            <a:r>
              <a:rPr lang="en-US" sz="4000" dirty="0"/>
              <a:t>could be quite slow (high CPU </a:t>
            </a:r>
            <a:r>
              <a:rPr lang="en-US" sz="4000" dirty="0" smtClean="0"/>
              <a:t>cost)</a:t>
            </a:r>
          </a:p>
          <a:p>
            <a:pPr lvl="1"/>
            <a:r>
              <a:rPr lang="en-US" sz="3600" dirty="0" smtClean="0"/>
              <a:t>Solution: build </a:t>
            </a:r>
            <a:r>
              <a:rPr lang="en-US" sz="3600" dirty="0"/>
              <a:t>a hash table </a:t>
            </a:r>
            <a:r>
              <a:rPr lang="en-US" sz="3600" dirty="0" smtClean="0"/>
              <a:t>on R </a:t>
            </a:r>
            <a:r>
              <a:rPr lang="en-US" sz="3600" dirty="0"/>
              <a:t>pages </a:t>
            </a:r>
            <a:r>
              <a:rPr lang="en-US" sz="3600" dirty="0" smtClean="0"/>
              <a:t>in memory </a:t>
            </a:r>
            <a:r>
              <a:rPr lang="en-US" sz="3600" dirty="0"/>
              <a:t>to reduce </a:t>
            </a:r>
            <a:r>
              <a:rPr lang="en-US" sz="3600" dirty="0" smtClean="0"/>
              <a:t>number of comparisons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Nested Loop Join (BNLJ)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1955979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each block 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smtClean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of B-2 pages of R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0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R,j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0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47345" y="1593812"/>
            <a:ext cx="332541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BNLJ?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𝑅</m:t>
                        </m:r>
                      </m:sub>
                    </m:sSub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20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353" y="2130029"/>
                <a:ext cx="2343400" cy="5507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069427" y="471463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should be the key for this hash table?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0952" y="471463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The join attribute(s)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9427" y="518967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How would the above cost change?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00952" y="5189671"/>
            <a:ext cx="4669221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It doesn’t! Then why are we doing this?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9427" y="5664711"/>
            <a:ext cx="510277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if R fits in memory?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628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9" grpId="0" animBg="1"/>
      <p:bldP spid="10" grpId="0" animBg="1"/>
      <p:bldP spid="13" grpId="0" animBg="1"/>
      <p:bldP spid="14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Utilize existing indexes</a:t>
            </a:r>
          </a:p>
          <a:p>
            <a:r>
              <a:rPr lang="en-US" sz="4000" dirty="0" smtClean="0">
                <a:latin typeface="Calibri" pitchFamily="34" charset="0"/>
              </a:rPr>
              <a:t>Suppose S has an index on the join attribute(s)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Nested Loop Join (INLJ)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93300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5397" y="495245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INLJ?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8196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Query Execution</a:t>
            </a:r>
            <a:endParaRPr lang="en-US" sz="4800" dirty="0"/>
          </a:p>
        </p:txBody>
      </p:sp>
      <p:sp>
        <p:nvSpPr>
          <p:cNvPr id="6" name="Rounded Rectangle 5"/>
          <p:cNvSpPr/>
          <p:nvPr/>
        </p:nvSpPr>
        <p:spPr>
          <a:xfrm>
            <a:off x="3818129" y="4918912"/>
            <a:ext cx="4555742" cy="1094221"/>
          </a:xfrm>
          <a:prstGeom prst="roundRect">
            <a:avLst>
              <a:gd name="adj" fmla="val 11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8129" y="1832226"/>
            <a:ext cx="4555742" cy="6124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Parser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038600" y="5488890"/>
            <a:ext cx="4114800" cy="3792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Evaluators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818129" y="2924931"/>
            <a:ext cx="4555742" cy="1495235"/>
          </a:xfrm>
          <a:prstGeom prst="roundRect">
            <a:avLst>
              <a:gd name="adj" fmla="val 963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63615" y="4897146"/>
            <a:ext cx="3864769" cy="59174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Query Plan Evaluator</a:t>
            </a:r>
            <a:endParaRPr lang="en-US" sz="3200" dirty="0">
              <a:solidFill>
                <a:schemeClr val="tx1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43904" y="2900065"/>
            <a:ext cx="3304190" cy="5434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Query Optimizer</a:t>
            </a:r>
            <a:endParaRPr lang="en-US" sz="32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038600" y="3471855"/>
            <a:ext cx="4114800" cy="38063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Generator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038600" y="3909088"/>
            <a:ext cx="4114800" cy="3741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Cost Estimator</a:t>
            </a:r>
            <a:endParaRPr lang="en-US" sz="20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5069681" y="1369997"/>
            <a:ext cx="2052638" cy="423524"/>
          </a:xfrm>
          <a:prstGeom prst="downArrow">
            <a:avLst>
              <a:gd name="adj1" fmla="val 6879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SQL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4812506" y="2473043"/>
            <a:ext cx="2566988" cy="423524"/>
          </a:xfrm>
          <a:prstGeom prst="downArrow">
            <a:avLst>
              <a:gd name="adj1" fmla="val 672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Parsed Query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4686710" y="4446894"/>
            <a:ext cx="2692784" cy="423524"/>
          </a:xfrm>
          <a:prstGeom prst="downArrow">
            <a:avLst>
              <a:gd name="adj1" fmla="val 7546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Evaluation Plan</a:t>
            </a:r>
            <a:endParaRPr lang="en-US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670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 animBg="1"/>
      <p:bldP spid="13" grpId="0" animBg="1"/>
      <p:bldP spid="15" grpId="0" animBg="1"/>
      <p:bldP spid="1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Improve performance using available buffer pages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Index Nested Loop Join (BINLJ)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158331"/>
            <a:ext cx="10993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block 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of B-2 pages of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Sort the tuples in the current block (in memory)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the current sorted block 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131" y="492804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BINLJ?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9090" y="4322953"/>
            <a:ext cx="423566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Why soring each block?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264" y="4322953"/>
            <a:ext cx="62809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Reusing index and data pages in buffer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62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 animBg="1"/>
      <p:bldP spid="17" grpId="0" animBg="1"/>
      <p:bldP spid="9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Selection</a:t>
            </a:r>
          </a:p>
          <a:p>
            <a:pPr lvl="1"/>
            <a:r>
              <a:rPr lang="en-US" sz="3600" dirty="0">
                <a:latin typeface="Calibri" pitchFamily="34" charset="0"/>
              </a:rPr>
              <a:t>Access paths (s</a:t>
            </a:r>
            <a:r>
              <a:rPr lang="en-US" sz="3200" dirty="0">
                <a:latin typeface="Calibri" pitchFamily="34" charset="0"/>
              </a:rPr>
              <a:t>can, utilize matching index)</a:t>
            </a:r>
          </a:p>
          <a:p>
            <a:pPr lvl="1"/>
            <a:r>
              <a:rPr lang="en-US" sz="3600" dirty="0">
                <a:latin typeface="Calibri" pitchFamily="34" charset="0"/>
              </a:rPr>
              <a:t>Decide among access paths (u</a:t>
            </a:r>
            <a:r>
              <a:rPr lang="en-US" sz="3200" dirty="0">
                <a:latin typeface="Calibri" pitchFamily="34" charset="0"/>
              </a:rPr>
              <a:t>se selectivity)</a:t>
            </a:r>
          </a:p>
          <a:p>
            <a:r>
              <a:rPr lang="en-US" sz="4000" dirty="0">
                <a:latin typeface="Calibri" pitchFamily="34" charset="0"/>
              </a:rPr>
              <a:t>Projection</a:t>
            </a:r>
          </a:p>
          <a:p>
            <a:pPr lvl="1"/>
            <a:r>
              <a:rPr lang="en-US" sz="3600" dirty="0">
                <a:latin typeface="Calibri" pitchFamily="34" charset="0"/>
              </a:rPr>
              <a:t>Deduplication (sorting- vs hashing-based)</a:t>
            </a:r>
          </a:p>
          <a:p>
            <a:r>
              <a:rPr lang="en-US" sz="4000" dirty="0">
                <a:latin typeface="Calibri" pitchFamily="34" charset="0"/>
              </a:rPr>
              <a:t>Join</a:t>
            </a:r>
          </a:p>
          <a:p>
            <a:pPr lvl="1"/>
            <a:r>
              <a:rPr lang="en-US" sz="3600" dirty="0">
                <a:latin typeface="Calibri" pitchFamily="34" charset="0"/>
              </a:rPr>
              <a:t>NLJ, BNLJ, PNLJ, INLJ, </a:t>
            </a:r>
            <a:r>
              <a:rPr lang="en-US" sz="3600" dirty="0" smtClean="0">
                <a:latin typeface="Calibri" pitchFamily="34" charset="0"/>
              </a:rPr>
              <a:t>BINLJ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20402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Example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5991493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05404759"/>
              </p:ext>
            </p:extLst>
          </p:nvPr>
        </p:nvGraphicFramePr>
        <p:xfrm>
          <a:off x="3856166" y="5016432"/>
          <a:ext cx="3602319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649430"/>
                <a:gridCol w="640554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492676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34809"/>
                <a:gridCol w="1439917"/>
                <a:gridCol w="659960"/>
                <a:gridCol w="5818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896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Example (Cont.)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85991493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54024138"/>
              </p:ext>
            </p:extLst>
          </p:nvPr>
        </p:nvGraphicFramePr>
        <p:xfrm>
          <a:off x="3856166" y="5016432"/>
          <a:ext cx="3602319" cy="2499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544665"/>
                <a:gridCol w="745319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794628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392768"/>
                <a:gridCol w="1471448"/>
                <a:gridCol w="670470"/>
                <a:gridCol w="5818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6353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Example (Cont.)</a:t>
            </a:r>
            <a:endParaRPr lang="en-US" sz="4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44</a:t>
            </a:fld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9580876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728243659"/>
              </p:ext>
            </p:extLst>
          </p:nvPr>
        </p:nvGraphicFramePr>
        <p:xfrm>
          <a:off x="3856166" y="5016432"/>
          <a:ext cx="3602319" cy="2499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475392"/>
                <a:gridCol w="814592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280543"/>
              </p:ext>
            </p:extLst>
          </p:nvPr>
        </p:nvGraphicFramePr>
        <p:xfrm>
          <a:off x="8162653" y="2230473"/>
          <a:ext cx="311657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5319"/>
                <a:gridCol w="1460938"/>
                <a:gridCol w="702554"/>
                <a:gridCol w="50776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756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362604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36424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PNLJ: Example (Cont.)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4001184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932960320"/>
              </p:ext>
            </p:extLst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 Sciences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b="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9580876"/>
              </p:ext>
            </p:extLst>
          </p:nvPr>
        </p:nvGraphicFramePr>
        <p:xfrm>
          <a:off x="4449654" y="3723949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71691888"/>
              </p:ext>
            </p:extLst>
          </p:nvPr>
        </p:nvGraphicFramePr>
        <p:xfrm>
          <a:off x="4449654" y="2481857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4887853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91291163"/>
              </p:ext>
            </p:extLst>
          </p:nvPr>
        </p:nvGraphicFramePr>
        <p:xfrm>
          <a:off x="3856166" y="5016432"/>
          <a:ext cx="3602319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39751"/>
                <a:gridCol w="1475392"/>
                <a:gridCol w="814592"/>
                <a:gridCol w="672584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9848085"/>
              </p:ext>
            </p:extLst>
          </p:nvPr>
        </p:nvGraphicFramePr>
        <p:xfrm>
          <a:off x="8153400" y="2230473"/>
          <a:ext cx="3125831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25559"/>
                <a:gridCol w="1444192"/>
                <a:gridCol w="769533"/>
                <a:gridCol w="4865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3973274"/>
              </p:ext>
            </p:extLst>
          </p:nvPr>
        </p:nvGraphicFramePr>
        <p:xfrm>
          <a:off x="8153400" y="2715382"/>
          <a:ext cx="3125833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70186"/>
                <a:gridCol w="1240221"/>
                <a:gridCol w="746234"/>
                <a:gridCol w="56919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2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2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 rot="5400000">
            <a:off x="9505550" y="3742405"/>
            <a:ext cx="9824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mr-IN" sz="4800">
                <a:latin typeface="Linux Libertine" charset="0"/>
                <a:ea typeface="Linux Libertine" charset="0"/>
                <a:cs typeface="Linux Libertine" charset="0"/>
              </a:rPr>
              <a:t>…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04053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2753097"/>
          </a:xfrm>
        </p:spPr>
        <p:txBody>
          <a:bodyPr>
            <a:normAutofit/>
          </a:bodyPr>
          <a:lstStyle/>
          <a:p>
            <a:r>
              <a:rPr lang="en-US" sz="4000" dirty="0" smtClean="0"/>
              <a:t>Better utilize memory buffers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Nested Loop Join (BNLJ)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47012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block p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smtClean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of B-2 pages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Check every pair of tuples in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R,j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and if they match,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66192" y="4489175"/>
            <a:ext cx="455929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BNLJ?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738252" y="4489175"/>
                <a:ext cx="3112329" cy="73404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8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𝑅</m:t>
                        </m:r>
                      </m:sub>
                    </m:sSub>
                    <m:r>
                      <a:rPr lang="en-US" sz="28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28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𝐵</m:t>
                            </m:r>
                            <m:r>
                              <a:rPr lang="en-US" sz="2800" b="0" i="1" smtClean="0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−2</m:t>
                            </m:r>
                          </m:den>
                        </m:f>
                      </m:e>
                    </m:d>
                    <m:r>
                      <a:rPr lang="en-US" sz="2800" i="1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252" y="4489175"/>
                <a:ext cx="3112329" cy="73404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51628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5" y="423316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97135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BNLJ: Example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77114866"/>
              </p:ext>
            </p:extLst>
          </p:nvPr>
        </p:nvGraphicFramePr>
        <p:xfrm>
          <a:off x="4449654" y="4331064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5494968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n 8"/>
          <p:cNvSpPr/>
          <p:nvPr/>
        </p:nvSpPr>
        <p:spPr>
          <a:xfrm>
            <a:off x="7926780" y="1648691"/>
            <a:ext cx="3588326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36390" y="1187407"/>
            <a:ext cx="10486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Linux Libertine" charset="0"/>
                <a:ea typeface="Linux Libertine" charset="0"/>
                <a:cs typeface="Linux Libertine" charset="0"/>
              </a:rPr>
              <a:t>B = 4</a:t>
            </a:r>
            <a:endParaRPr lang="en-US" sz="3200" dirty="0"/>
          </a:p>
        </p:txBody>
      </p:sp>
      <p:sp>
        <p:nvSpPr>
          <p:cNvPr id="19" name="Rectangle 18"/>
          <p:cNvSpPr/>
          <p:nvPr/>
        </p:nvSpPr>
        <p:spPr>
          <a:xfrm>
            <a:off x="4343355" y="170955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9048959"/>
              </p:ext>
            </p:extLst>
          </p:nvPr>
        </p:nvGraphicFramePr>
        <p:xfrm>
          <a:off x="4449654" y="183481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40183639"/>
              </p:ext>
            </p:extLst>
          </p:nvPr>
        </p:nvGraphicFramePr>
        <p:xfrm>
          <a:off x="4449654" y="3069315"/>
          <a:ext cx="24221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35062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Utilize existing indexes</a:t>
            </a:r>
          </a:p>
          <a:p>
            <a:r>
              <a:rPr lang="en-US" sz="4000" dirty="0" smtClean="0">
                <a:latin typeface="Calibri" pitchFamily="34" charset="0"/>
              </a:rPr>
              <a:t>Suppose S has an index on the join attribute(s)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 Nested Loop Join (INLJ)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933005"/>
            <a:ext cx="109938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page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in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35397" y="495245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INLJ?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45" y="4952455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1781964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Improve performance using available buffer pages</a:t>
            </a:r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Block Index Nested Loop Join (BINLJ)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2158331"/>
            <a:ext cx="109938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each block 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R,1 , </a:t>
            </a:r>
            <a:r>
              <a:rPr lang="mr-IN" sz="2400" b="1" baseline="-25000" dirty="0">
                <a:latin typeface="Courier New" charset="0"/>
                <a:ea typeface="Courier New" charset="0"/>
                <a:cs typeface="Courier New" charset="0"/>
              </a:rPr>
              <a:t>…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en-US" sz="2400" b="1" baseline="-25000" dirty="0">
                <a:latin typeface="Courier New" charset="0"/>
                <a:ea typeface="Courier New" charset="0"/>
                <a:cs typeface="Courier New" charset="0"/>
              </a:rPr>
              <a:t>R,B-2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of B-2 pages of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R</a:t>
            </a:r>
          </a:p>
          <a:p>
            <a:pPr eaLnBrk="0" hangingPunct="0"/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Sort the tuples in the current block (in memory)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lang="en-US" sz="2400" b="1" dirty="0" smtClean="0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each tuple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in the current sorted block </a:t>
            </a: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Probe the index on S to find any tuples matching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t</a:t>
            </a:r>
            <a:r>
              <a:rPr lang="en-US" sz="2400" b="1" baseline="-25000" dirty="0" err="1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endParaRPr 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           and if found, </a:t>
            </a:r>
            <a:r>
              <a:rPr lang="en-US" sz="24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4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63131" y="4928044"/>
            <a:ext cx="2325706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BINLJ?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charset="0"/>
                        <a:ea typeface="Consolas" charset="0"/>
                        <a:cs typeface="Consolas" charset="0"/>
                      </a:rPr>
                      <m:t>𝑁</m:t>
                    </m:r>
                    <m:r>
                      <a:rPr lang="en-US" sz="2800" i="1" baseline="-25000" dirty="0">
                        <a:latin typeface="Cambria Math" charset="0"/>
                        <a:ea typeface="Consolas" charset="0"/>
                        <a:cs typeface="Consolas" charset="0"/>
                      </a:rPr>
                      <m:t>𝑅</m:t>
                    </m:r>
                    <m:r>
                      <a:rPr lang="en-US" sz="2800" i="1" dirty="0">
                        <a:latin typeface="Cambria Math" charset="0"/>
                        <a:ea typeface="Consolas" charset="0"/>
                        <a:cs typeface="Consolas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charset="0"/>
                            <a:ea typeface="Consolas" charset="0"/>
                            <a:cs typeface="Consolas" charset="0"/>
                          </a:rPr>
                          <m:t>𝑅</m:t>
                        </m:r>
                      </m:e>
                    </m:d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𝐼</m:t>
                        </m:r>
                      </m:e>
                      <m:sup>
                        <m:r>
                          <a:rPr lang="en-US" sz="2800" i="1" dirty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∗</m:t>
                        </m:r>
                      </m:sup>
                    </m:sSup>
                    <m:r>
                      <a:rPr lang="en-US" sz="2800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depends on the type of index on S and whether it is clustered or not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782" y="4928044"/>
                <a:ext cx="7081345" cy="95410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99090" y="4322953"/>
            <a:ext cx="4235669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Why soring each block?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264" y="4322953"/>
            <a:ext cx="6280949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Reusing index and data pages in buffer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6762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Logical operators</a:t>
            </a:r>
          </a:p>
          <a:p>
            <a:pPr lvl="1"/>
            <a:r>
              <a:rPr lang="en-US" sz="3600" b="1" i="1" dirty="0" smtClean="0">
                <a:latin typeface="Calibri" pitchFamily="34" charset="0"/>
              </a:rPr>
              <a:t>What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they do</a:t>
            </a:r>
          </a:p>
          <a:p>
            <a:pPr lvl="1"/>
            <a:r>
              <a:rPr lang="en-US" sz="3600" dirty="0">
                <a:latin typeface="Calibri" pitchFamily="34" charset="0"/>
              </a:rPr>
              <a:t>e.g., selection, project, join, </a:t>
            </a:r>
            <a:r>
              <a:rPr lang="en-US" sz="3600" dirty="0" smtClean="0">
                <a:latin typeface="Calibri" pitchFamily="34" charset="0"/>
              </a:rPr>
              <a:t>union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</a:rPr>
              <a:t>grouping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Physical </a:t>
            </a:r>
            <a:r>
              <a:rPr lang="en-US" sz="4000" dirty="0">
                <a:latin typeface="Calibri" pitchFamily="34" charset="0"/>
              </a:rPr>
              <a:t>operators</a:t>
            </a:r>
          </a:p>
          <a:p>
            <a:pPr lvl="1"/>
            <a:r>
              <a:rPr lang="en-US" sz="3600" b="1" i="1" dirty="0" smtClean="0">
                <a:latin typeface="Calibri" pitchFamily="34" charset="0"/>
              </a:rPr>
              <a:t>How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they do it</a:t>
            </a:r>
          </a:p>
          <a:p>
            <a:pPr lvl="1"/>
            <a:r>
              <a:rPr lang="en-US" sz="3600" dirty="0">
                <a:latin typeface="Calibri" pitchFamily="34" charset="0"/>
              </a:rPr>
              <a:t>e.g., nested loop join, sort-merge join, hash join, index join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Logical vs Physical Operators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42423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4343354" y="4233162"/>
            <a:ext cx="879809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343355" y="2971357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BINLJ: Example</a:t>
            </a:r>
            <a:endParaRPr lang="en-US" sz="48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52888617"/>
              </p:ext>
            </p:extLst>
          </p:nvPr>
        </p:nvGraphicFramePr>
        <p:xfrm>
          <a:off x="972528" y="1906490"/>
          <a:ext cx="2422156" cy="274929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Xi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Ramirez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Javier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Zhang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Lotfi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8" name="Oval 17"/>
          <p:cNvSpPr/>
          <p:nvPr/>
        </p:nvSpPr>
        <p:spPr>
          <a:xfrm>
            <a:off x="253932" y="1119510"/>
            <a:ext cx="2793068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 smtClean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⨝</a:t>
            </a:r>
            <a:r>
              <a:rPr lang="en-US" sz="3200" baseline="-250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</a:t>
            </a:r>
            <a:r>
              <a:rPr lang="en-US" sz="3200" dirty="0" smtClean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S</a:t>
            </a:r>
            <a:endParaRPr lang="en-US" sz="14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9603" y="4856736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</a:t>
            </a:r>
            <a:endParaRPr lang="en-US" sz="1100" dirty="0"/>
          </a:p>
        </p:txBody>
      </p:sp>
      <p:sp>
        <p:nvSpPr>
          <p:cNvPr id="33" name="Rectangle 32"/>
          <p:cNvSpPr/>
          <p:nvPr/>
        </p:nvSpPr>
        <p:spPr>
          <a:xfrm>
            <a:off x="585633" y="1906490"/>
            <a:ext cx="3337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1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972528" y="4856736"/>
          <a:ext cx="2422156" cy="149961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3743070" y="5494968"/>
            <a:ext cx="3835324" cy="7529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43355" y="1709552"/>
            <a:ext cx="2634754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/>
          </p:nvPr>
        </p:nvGraphicFramePr>
        <p:xfrm>
          <a:off x="4449654" y="183481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400" b="0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Biology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4449654" y="3069315"/>
          <a:ext cx="242215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42957"/>
                <a:gridCol w="167919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Economics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INFOSCI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Information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5264728" y="4233162"/>
            <a:ext cx="872836" cy="1234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186010" y="4245976"/>
            <a:ext cx="2634754" cy="1226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22"/>
          <p:cNvGrpSpPr/>
          <p:nvPr/>
        </p:nvGrpSpPr>
        <p:grpSpPr>
          <a:xfrm>
            <a:off x="4516663" y="4429404"/>
            <a:ext cx="1468422" cy="762000"/>
            <a:chOff x="4572161" y="4378037"/>
            <a:chExt cx="1468422" cy="762000"/>
          </a:xfrm>
        </p:grpSpPr>
        <p:sp>
          <p:nvSpPr>
            <p:cNvPr id="26" name="Triangle 25"/>
            <p:cNvSpPr/>
            <p:nvPr/>
          </p:nvSpPr>
          <p:spPr>
            <a:xfrm>
              <a:off x="4572161" y="4378037"/>
              <a:ext cx="1468422" cy="762000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108241" y="4589631"/>
              <a:ext cx="37542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r>
                <a:rPr lang="en-US" sz="2400" baseline="-25000" dirty="0" smtClean="0">
                  <a:solidFill>
                    <a:prstClr val="black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100" baseline="-25000" dirty="0"/>
            </a:p>
          </p:txBody>
        </p:sp>
      </p:grp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72865588"/>
              </p:ext>
            </p:extLst>
          </p:nvPr>
        </p:nvGraphicFramePr>
        <p:xfrm>
          <a:off x="6292309" y="4343442"/>
          <a:ext cx="2422156" cy="99974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1054"/>
                <a:gridCol w="1011102"/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Jefferies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Suganthan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Konda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Can 27"/>
          <p:cNvSpPr/>
          <p:nvPr/>
        </p:nvSpPr>
        <p:spPr>
          <a:xfrm>
            <a:off x="9277964" y="1648691"/>
            <a:ext cx="2237142" cy="4707661"/>
          </a:xfrm>
          <a:prstGeom prst="can">
            <a:avLst>
              <a:gd name="adj" fmla="val 893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46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195779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Join is like deduplication in that they both need to check equality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So we can sort R and S on join attribute(s) and then merge them to find matching tuples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Instead of dropping them as in deduplication, </a:t>
            </a:r>
            <a:r>
              <a:rPr lang="en-US" sz="3600" dirty="0" err="1" smtClean="0">
                <a:latin typeface="Calibri" pitchFamily="34" charset="0"/>
              </a:rPr>
              <a:t>concat</a:t>
            </a:r>
            <a:r>
              <a:rPr lang="en-US" sz="3600" dirty="0" smtClean="0">
                <a:latin typeface="Calibri" pitchFamily="34" charset="0"/>
              </a:rPr>
              <a:t> them and output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 smtClean="0"/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Sort-merge Join (SMJ)</a:t>
            </a:r>
            <a:endParaRPr lang="en-US" sz="4800" dirty="0"/>
          </a:p>
        </p:txBody>
      </p:sp>
      <p:sp>
        <p:nvSpPr>
          <p:cNvPr id="6" name="Rectangle 5"/>
          <p:cNvSpPr/>
          <p:nvPr/>
        </p:nvSpPr>
        <p:spPr>
          <a:xfrm>
            <a:off x="599090" y="3598877"/>
            <a:ext cx="109938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Sort R and S on join attribute(s)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Merge the sorted R and S on join attribute(s), check for matching (i.e. duplicate) tuples</a:t>
            </a:r>
          </a:p>
          <a:p>
            <a:pPr marL="457200" indent="-457200" eaLnBrk="0" hangingPunct="0">
              <a:buFont typeface="+mj-lt"/>
              <a:buAutoNum type="arabicPeriod"/>
            </a:pP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If matching pair found, </a:t>
            </a:r>
            <a:r>
              <a:rPr lang="en-US" sz="20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0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39388" y="5555183"/>
            <a:ext cx="306055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SMJ?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0905" y="5539753"/>
            <a:ext cx="816170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EMS(R) + EMS(S) + 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where EMS is the cost of external merge-sort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0220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 smtClean="0"/>
                  <a:t>Can we do better?</a:t>
                </a:r>
              </a:p>
              <a:p>
                <a:pPr lvl="1"/>
                <a:r>
                  <a:rPr lang="en-US" sz="3600" dirty="0"/>
                  <a:t>If we have enough buffer </a:t>
                </a:r>
                <a:r>
                  <a:rPr lang="en-US" sz="3600" dirty="0" smtClean="0"/>
                  <a:t>pages</a:t>
                </a:r>
              </a:p>
              <a:p>
                <a:pPr lvl="2"/>
                <a:r>
                  <a:rPr lang="en-US" sz="3200" dirty="0"/>
                  <a:t>E</a:t>
                </a:r>
                <a:r>
                  <a:rPr lang="en-US" sz="3200" dirty="0" smtClean="0"/>
                  <a:t>xecute </a:t>
                </a:r>
                <a:r>
                  <a:rPr lang="en-US" sz="3200" dirty="0"/>
                  <a:t>pass 0 on R and S </a:t>
                </a:r>
                <a:r>
                  <a:rPr lang="en-US" sz="3200" dirty="0" smtClean="0"/>
                  <a:t>to create sorted runs of </a:t>
                </a:r>
                <a:r>
                  <a:rPr lang="en-US" sz="3200" dirty="0" smtClean="0"/>
                  <a:t>2</a:t>
                </a:r>
                <a:r>
                  <a:rPr lang="en-US" sz="3200" i="1" dirty="0" smtClean="0"/>
                  <a:t>B</a:t>
                </a:r>
                <a:r>
                  <a:rPr lang="en-US" sz="3200" dirty="0" smtClean="0"/>
                  <a:t> </a:t>
                </a:r>
                <a:r>
                  <a:rPr lang="en-US" sz="3200" dirty="0" smtClean="0"/>
                  <a:t>pages</a:t>
                </a:r>
              </a:p>
              <a:p>
                <a:pPr lvl="2"/>
                <a:r>
                  <a:rPr lang="en-US" sz="3200" dirty="0" smtClean="0"/>
                  <a:t>Merge </a:t>
                </a:r>
                <a:r>
                  <a:rPr lang="en-US" sz="3200" dirty="0"/>
                  <a:t>all the runs </a:t>
                </a:r>
                <a:r>
                  <a:rPr lang="en-US" sz="3200" dirty="0" smtClean="0"/>
                  <a:t>of R and S together</a:t>
                </a:r>
              </a:p>
              <a:p>
                <a:pPr lvl="3"/>
                <a:r>
                  <a:rPr lang="en-US" sz="3000" dirty="0" smtClean="0"/>
                  <a:t>Check for join condition and if found matching records, </a:t>
                </a:r>
                <a:r>
                  <a:rPr lang="en-US" sz="3000" dirty="0" err="1" smtClean="0"/>
                  <a:t>concat</a:t>
                </a:r>
                <a:r>
                  <a:rPr lang="en-US" sz="3000" dirty="0" smtClean="0"/>
                  <a:t> them and output</a:t>
                </a:r>
              </a:p>
              <a:p>
                <a:r>
                  <a:rPr lang="en-US" sz="4000" dirty="0" smtClean="0"/>
                  <a:t>When would we have enough pages?</a:t>
                </a:r>
              </a:p>
              <a:p>
                <a:pPr lvl="1"/>
                <a:r>
                  <a:rPr lang="en-US" sz="3600" dirty="0" smtClean="0"/>
                  <a:t>Need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charset="0"/>
                      </a:rPr>
                      <m:t>𝐵</m:t>
                    </m:r>
                    <m:r>
                      <a:rPr lang="en-US" sz="3600" b="0" i="1" smtClean="0">
                        <a:latin typeface="Cambria Math" charset="0"/>
                      </a:rPr>
                      <m:t>&gt;</m:t>
                    </m:r>
                    <m:d>
                      <m:dPr>
                        <m:begChr m:val="⌈"/>
                        <m:endChr m:val="⌉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mr-IN" sz="36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𝑅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b="0" i="1" smtClean="0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b="0" i="1" smtClean="0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  <m:r>
                          <a:rPr lang="en-US" sz="3600" b="0" i="1" smtClean="0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mr-IN" sz="3600" i="1">
                                <a:latin typeface="Cambria Math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6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3600" i="1">
                                    <a:latin typeface="Cambria Math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3600" b="0" i="1" smtClean="0">
                                    <a:latin typeface="Cambria Math" charset="0"/>
                                  </a:rPr>
                                  <m:t>𝑆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600" i="1">
                                <a:latin typeface="Cambria Math" charset="0"/>
                              </a:rPr>
                              <m:t>2</m:t>
                            </m:r>
                            <m:r>
                              <a:rPr lang="en-US" sz="3600" i="1">
                                <a:latin typeface="Cambria Math" charset="0"/>
                              </a:rPr>
                              <m:t>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 smtClean="0"/>
                  <a:t> or roughly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b="0" i="1" smtClean="0">
                            <a:latin typeface="Cambria Math" charset="0"/>
                          </a:rPr>
                          <m:t>𝐿</m:t>
                        </m:r>
                      </m:e>
                    </m:rad>
                  </m:oMath>
                </a14:m>
                <a:r>
                  <a:rPr lang="en-US" sz="3600" dirty="0" smtClean="0"/>
                  <a:t> where </a:t>
                </a:r>
                <a:r>
                  <a:rPr lang="en-US" sz="3600" i="1" dirty="0" smtClean="0"/>
                  <a:t>L</a:t>
                </a:r>
                <a:r>
                  <a:rPr lang="en-US" sz="3600" dirty="0" smtClean="0"/>
                  <a:t> is the number of pages of the larger relation</a:t>
                </a:r>
                <a:endParaRPr lang="en-US" sz="3600" dirty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391280"/>
              </a:xfrm>
              <a:blipFill rotWithShape="0">
                <a:blip r:embed="rId3"/>
                <a:stretch>
                  <a:fillRect l="-1509" t="-4444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SMJ (Cont.)</a:t>
            </a:r>
            <a:endParaRPr lang="en-US" sz="4800" dirty="0"/>
          </a:p>
        </p:txBody>
      </p:sp>
      <p:sp>
        <p:nvSpPr>
          <p:cNvPr id="13" name="TextBox 12"/>
          <p:cNvSpPr txBox="1"/>
          <p:nvPr/>
        </p:nvSpPr>
        <p:spPr>
          <a:xfrm>
            <a:off x="669644" y="5780690"/>
            <a:ext cx="222927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improved SMJ?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52950" y="5956242"/>
            <a:ext cx="2023453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3(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+ 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0439" y="5780690"/>
            <a:ext cx="298016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worst-case cost of improved SMJ?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64635" y="5780690"/>
            <a:ext cx="2691337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2(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+ 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) + 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 * N</a:t>
            </a:r>
            <a:r>
              <a:rPr lang="en-US" sz="2000" i="1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i="1" dirty="0" smtClean="0"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(why?)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62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SMJ: Example</a:t>
            </a:r>
            <a:endParaRPr lang="en-US" sz="4800" dirty="0"/>
          </a:p>
        </p:txBody>
      </p:sp>
      <p:grpSp>
        <p:nvGrpSpPr>
          <p:cNvPr id="6" name="Group 7"/>
          <p:cNvGrpSpPr/>
          <p:nvPr/>
        </p:nvGrpSpPr>
        <p:grpSpPr>
          <a:xfrm>
            <a:off x="2135738" y="1551897"/>
            <a:ext cx="896938" cy="2211823"/>
            <a:chOff x="1475816" y="2276239"/>
            <a:chExt cx="896938" cy="2414693"/>
          </a:xfrm>
        </p:grpSpPr>
        <p:sp>
          <p:nvSpPr>
            <p:cNvPr id="9" name="Can 8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grpSp>
        <p:nvGrpSpPr>
          <p:cNvPr id="8" name="Group 16"/>
          <p:cNvGrpSpPr/>
          <p:nvPr/>
        </p:nvGrpSpPr>
        <p:grpSpPr>
          <a:xfrm>
            <a:off x="2135738" y="3733043"/>
            <a:ext cx="896938" cy="2165207"/>
            <a:chOff x="1475816" y="2266041"/>
            <a:chExt cx="896938" cy="2424891"/>
          </a:xfrm>
        </p:grpSpPr>
        <p:sp>
          <p:nvSpPr>
            <p:cNvPr id="18" name="Can 17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1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3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4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grpSp>
        <p:nvGrpSpPr>
          <p:cNvPr id="13" name="Group 24"/>
          <p:cNvGrpSpPr/>
          <p:nvPr/>
        </p:nvGrpSpPr>
        <p:grpSpPr>
          <a:xfrm>
            <a:off x="4708828" y="1551897"/>
            <a:ext cx="2158588" cy="2211823"/>
            <a:chOff x="1475816" y="2276239"/>
            <a:chExt cx="896938" cy="2414693"/>
          </a:xfrm>
        </p:grpSpPr>
        <p:sp>
          <p:nvSpPr>
            <p:cNvPr id="26" name="Can 25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8" name="Rectangle 97"/>
            <p:cNvSpPr>
              <a:spLocks noChangeArrowheads="1"/>
            </p:cNvSpPr>
            <p:nvPr/>
          </p:nvSpPr>
          <p:spPr bwMode="auto">
            <a:xfrm>
              <a:off x="1562534" y="3089775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9" name="Rectangle 98"/>
            <p:cNvSpPr>
              <a:spLocks noChangeArrowheads="1"/>
            </p:cNvSpPr>
            <p:nvPr/>
          </p:nvSpPr>
          <p:spPr bwMode="auto">
            <a:xfrm>
              <a:off x="1562534" y="3424941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0" name="Rectangle 99"/>
            <p:cNvSpPr>
              <a:spLocks noChangeArrowheads="1"/>
            </p:cNvSpPr>
            <p:nvPr/>
          </p:nvSpPr>
          <p:spPr bwMode="auto">
            <a:xfrm>
              <a:off x="1562534" y="4111852"/>
              <a:ext cx="705562" cy="292101"/>
            </a:xfrm>
            <a:prstGeom prst="rect">
              <a:avLst/>
            </a:prstGeom>
            <a:solidFill>
              <a:srgbClr val="B4AF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4" name="Group 31"/>
          <p:cNvGrpSpPr/>
          <p:nvPr/>
        </p:nvGrpSpPr>
        <p:grpSpPr>
          <a:xfrm>
            <a:off x="4708828" y="3733043"/>
            <a:ext cx="2158588" cy="2165207"/>
            <a:chOff x="1475816" y="2266041"/>
            <a:chExt cx="896938" cy="2424891"/>
          </a:xfrm>
        </p:grpSpPr>
        <p:sp>
          <p:nvSpPr>
            <p:cNvPr id="33" name="Can 3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5" name="Rectangle 97"/>
            <p:cNvSpPr>
              <a:spLocks noChangeArrowheads="1"/>
            </p:cNvSpPr>
            <p:nvPr/>
          </p:nvSpPr>
          <p:spPr bwMode="auto">
            <a:xfrm>
              <a:off x="1553514" y="3013808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6" name="Rectangle 98"/>
            <p:cNvSpPr>
              <a:spLocks noChangeArrowheads="1"/>
            </p:cNvSpPr>
            <p:nvPr/>
          </p:nvSpPr>
          <p:spPr bwMode="auto">
            <a:xfrm>
              <a:off x="1553514" y="3588254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37" name="Rectangle 99"/>
            <p:cNvSpPr>
              <a:spLocks noChangeArrowheads="1"/>
            </p:cNvSpPr>
            <p:nvPr/>
          </p:nvSpPr>
          <p:spPr bwMode="auto">
            <a:xfrm>
              <a:off x="1553514" y="4233009"/>
              <a:ext cx="723604" cy="292101"/>
            </a:xfrm>
            <a:prstGeom prst="rect">
              <a:avLst/>
            </a:prstGeom>
            <a:solidFill>
              <a:srgbClr val="D284D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3227463" y="2162374"/>
            <a:ext cx="1286578" cy="130168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EMS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Pass0</a:t>
            </a:r>
            <a:endParaRPr lang="en-US" sz="2400" dirty="0">
              <a:solidFill>
                <a:schemeClr val="tx1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3227463" y="4320850"/>
            <a:ext cx="1286578" cy="1301680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EMS Pass0</a:t>
            </a:r>
            <a:endParaRPr lang="en-US" sz="3200" dirty="0">
              <a:solidFill>
                <a:schemeClr val="tx1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40" name="Freeform 69"/>
          <p:cNvSpPr>
            <a:spLocks/>
          </p:cNvSpPr>
          <p:nvPr/>
        </p:nvSpPr>
        <p:spPr bwMode="auto">
          <a:xfrm>
            <a:off x="7710054" y="2162375"/>
            <a:ext cx="1744550" cy="3248182"/>
          </a:xfrm>
          <a:custGeom>
            <a:avLst/>
            <a:gdLst/>
            <a:ahLst/>
            <a:cxnLst>
              <a:cxn ang="0">
                <a:pos x="0" y="1441"/>
              </a:cxn>
              <a:cxn ang="0">
                <a:pos x="0" y="0"/>
              </a:cxn>
              <a:cxn ang="0">
                <a:pos x="1682" y="0"/>
              </a:cxn>
              <a:cxn ang="0">
                <a:pos x="1682" y="1441"/>
              </a:cxn>
              <a:cxn ang="0">
                <a:pos x="0" y="1441"/>
              </a:cxn>
            </a:cxnLst>
            <a:rect l="0" t="0" r="r" b="b"/>
            <a:pathLst>
              <a:path w="1683" h="1442">
                <a:moveTo>
                  <a:pt x="0" y="1441"/>
                </a:moveTo>
                <a:lnTo>
                  <a:pt x="0" y="0"/>
                </a:lnTo>
                <a:lnTo>
                  <a:pt x="1682" y="0"/>
                </a:lnTo>
                <a:lnTo>
                  <a:pt x="1682" y="1441"/>
                </a:lnTo>
                <a:lnTo>
                  <a:pt x="0" y="1441"/>
                </a:lnTo>
              </a:path>
            </a:pathLst>
          </a:custGeom>
          <a:solidFill>
            <a:schemeClr val="bg1">
              <a:lumMod val="95000"/>
            </a:schemeClr>
          </a:solidFill>
          <a:ln w="127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ectangle 97"/>
          <p:cNvSpPr>
            <a:spLocks noChangeArrowheads="1"/>
          </p:cNvSpPr>
          <p:nvPr/>
        </p:nvSpPr>
        <p:spPr bwMode="auto">
          <a:xfrm>
            <a:off x="8018039" y="3058423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2" name="Rectangle 98"/>
          <p:cNvSpPr>
            <a:spLocks noChangeArrowheads="1"/>
          </p:cNvSpPr>
          <p:nvPr/>
        </p:nvSpPr>
        <p:spPr bwMode="auto">
          <a:xfrm>
            <a:off x="8018039" y="2392315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3" name="Rectangle 99"/>
          <p:cNvSpPr>
            <a:spLocks noChangeArrowheads="1"/>
          </p:cNvSpPr>
          <p:nvPr/>
        </p:nvSpPr>
        <p:spPr bwMode="auto">
          <a:xfrm>
            <a:off x="8018039" y="3399507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5" name="Rectangle 97"/>
          <p:cNvSpPr>
            <a:spLocks noChangeArrowheads="1"/>
          </p:cNvSpPr>
          <p:nvPr/>
        </p:nvSpPr>
        <p:spPr bwMode="auto">
          <a:xfrm>
            <a:off x="8018039" y="4875439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6" name="Rectangle 98"/>
          <p:cNvSpPr>
            <a:spLocks noChangeArrowheads="1"/>
          </p:cNvSpPr>
          <p:nvPr/>
        </p:nvSpPr>
        <p:spPr bwMode="auto">
          <a:xfrm>
            <a:off x="8018039" y="4549376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7" name="Rectangle 99"/>
          <p:cNvSpPr>
            <a:spLocks noChangeArrowheads="1"/>
          </p:cNvSpPr>
          <p:nvPr/>
        </p:nvSpPr>
        <p:spPr bwMode="auto">
          <a:xfrm>
            <a:off x="8018039" y="4223313"/>
            <a:ext cx="292100" cy="267559"/>
          </a:xfrm>
          <a:prstGeom prst="rect">
            <a:avLst/>
          </a:prstGeom>
          <a:solidFill>
            <a:srgbClr val="D284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ectangle 97"/>
          <p:cNvSpPr>
            <a:spLocks noChangeArrowheads="1"/>
          </p:cNvSpPr>
          <p:nvPr/>
        </p:nvSpPr>
        <p:spPr bwMode="auto">
          <a:xfrm>
            <a:off x="9021540" y="3557162"/>
            <a:ext cx="292100" cy="2675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Arrow Connector 6"/>
          <p:cNvCxnSpPr>
            <a:stCxn id="42" idx="3"/>
          </p:cNvCxnSpPr>
          <p:nvPr/>
        </p:nvCxnSpPr>
        <p:spPr>
          <a:xfrm>
            <a:off x="8310139" y="2526095"/>
            <a:ext cx="706173" cy="10502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7" idx="3"/>
            <a:endCxn id="49" idx="1"/>
          </p:cNvCxnSpPr>
          <p:nvPr/>
        </p:nvCxnSpPr>
        <p:spPr>
          <a:xfrm flipV="1">
            <a:off x="8310139" y="3690942"/>
            <a:ext cx="711401" cy="6661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313640" y="3689678"/>
            <a:ext cx="127957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8" idx="3"/>
            <a:endCxn id="42" idx="1"/>
          </p:cNvCxnSpPr>
          <p:nvPr/>
        </p:nvCxnSpPr>
        <p:spPr>
          <a:xfrm>
            <a:off x="6615544" y="2430864"/>
            <a:ext cx="1402495" cy="952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5" idx="3"/>
            <a:endCxn id="47" idx="1"/>
          </p:cNvCxnSpPr>
          <p:nvPr/>
        </p:nvCxnSpPr>
        <p:spPr>
          <a:xfrm flipV="1">
            <a:off x="6637256" y="4357093"/>
            <a:ext cx="1380783" cy="1740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525061" y="5465535"/>
            <a:ext cx="211453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Merging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498707" y="3186976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Output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5" name="Rectangle 98"/>
          <p:cNvSpPr>
            <a:spLocks noChangeArrowheads="1"/>
          </p:cNvSpPr>
          <p:nvPr/>
        </p:nvSpPr>
        <p:spPr bwMode="auto">
          <a:xfrm>
            <a:off x="4917525" y="2911624"/>
            <a:ext cx="1698019" cy="267560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66" name="Rectangle 98"/>
          <p:cNvSpPr>
            <a:spLocks noChangeArrowheads="1"/>
          </p:cNvSpPr>
          <p:nvPr/>
        </p:nvSpPr>
        <p:spPr bwMode="auto">
          <a:xfrm>
            <a:off x="8018039" y="2723233"/>
            <a:ext cx="292100" cy="267559"/>
          </a:xfrm>
          <a:prstGeom prst="rect">
            <a:avLst/>
          </a:prstGeom>
          <a:solidFill>
            <a:srgbClr val="B4AFDF"/>
          </a:soli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67" name="Straight Arrow Connector 66"/>
          <p:cNvCxnSpPr>
            <a:stCxn id="36" idx="3"/>
            <a:endCxn id="46" idx="1"/>
          </p:cNvCxnSpPr>
          <p:nvPr/>
        </p:nvCxnSpPr>
        <p:spPr>
          <a:xfrm flipV="1">
            <a:off x="6637256" y="4683156"/>
            <a:ext cx="1380783" cy="3609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37" idx="3"/>
            <a:endCxn id="45" idx="1"/>
          </p:cNvCxnSpPr>
          <p:nvPr/>
        </p:nvCxnSpPr>
        <p:spPr>
          <a:xfrm flipV="1">
            <a:off x="6637256" y="5009219"/>
            <a:ext cx="1380783" cy="6105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9" idx="3"/>
            <a:endCxn id="66" idx="1"/>
          </p:cNvCxnSpPr>
          <p:nvPr/>
        </p:nvCxnSpPr>
        <p:spPr>
          <a:xfrm>
            <a:off x="6615544" y="2737871"/>
            <a:ext cx="1402495" cy="119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5" idx="3"/>
            <a:endCxn id="41" idx="1"/>
          </p:cNvCxnSpPr>
          <p:nvPr/>
        </p:nvCxnSpPr>
        <p:spPr>
          <a:xfrm>
            <a:off x="6615544" y="3045404"/>
            <a:ext cx="1402495" cy="1467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30" idx="3"/>
            <a:endCxn id="43" idx="1"/>
          </p:cNvCxnSpPr>
          <p:nvPr/>
        </p:nvCxnSpPr>
        <p:spPr>
          <a:xfrm>
            <a:off x="6615544" y="3367071"/>
            <a:ext cx="1402495" cy="1662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43" idx="3"/>
          </p:cNvCxnSpPr>
          <p:nvPr/>
        </p:nvCxnSpPr>
        <p:spPr>
          <a:xfrm>
            <a:off x="8310139" y="3533287"/>
            <a:ext cx="703659" cy="1499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1" idx="3"/>
          </p:cNvCxnSpPr>
          <p:nvPr/>
        </p:nvCxnSpPr>
        <p:spPr>
          <a:xfrm>
            <a:off x="8310139" y="3192203"/>
            <a:ext cx="703659" cy="4529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66" idx="3"/>
          </p:cNvCxnSpPr>
          <p:nvPr/>
        </p:nvCxnSpPr>
        <p:spPr>
          <a:xfrm>
            <a:off x="8310139" y="2857013"/>
            <a:ext cx="714545" cy="7554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46" idx="3"/>
          </p:cNvCxnSpPr>
          <p:nvPr/>
        </p:nvCxnSpPr>
        <p:spPr>
          <a:xfrm flipV="1">
            <a:off x="8310139" y="3737675"/>
            <a:ext cx="703659" cy="945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45" idx="3"/>
          </p:cNvCxnSpPr>
          <p:nvPr/>
        </p:nvCxnSpPr>
        <p:spPr>
          <a:xfrm flipV="1">
            <a:off x="8310139" y="3770333"/>
            <a:ext cx="703659" cy="12388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3329791" y="1551897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Linux Libertine" charset="0"/>
                <a:ea typeface="Linux Libertine" charset="0"/>
                <a:cs typeface="Linux Libertine" charset="0"/>
              </a:rPr>
              <a:t>B = 8</a:t>
            </a:r>
            <a:endParaRPr lang="en-US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248462" y="4752244"/>
            <a:ext cx="1072798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5225493" y="2133000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solidFill>
                <a:srgbClr val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25493" y="2438736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15 pages</a:t>
            </a:r>
            <a:endParaRPr lang="en-US" dirty="0">
              <a:solidFill>
                <a:srgbClr val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5225493" y="2756953"/>
            <a:ext cx="1072798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16 pages</a:t>
            </a:r>
            <a:endParaRPr lang="en-US" dirty="0">
              <a:solidFill>
                <a:srgbClr val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225493" y="3075263"/>
            <a:ext cx="1072798" cy="45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5 pages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5251720" y="4243348"/>
            <a:ext cx="1072798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11 pages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5225493" y="5315832"/>
            <a:ext cx="1072798" cy="45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12 pages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9542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9" grpId="0" animBg="1"/>
      <p:bldP spid="63" grpId="0"/>
      <p:bldP spid="64" grpId="0"/>
      <p:bldP spid="65" grpId="0" animBg="1"/>
      <p:bldP spid="66" grpId="0" animBg="1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Use hash-based deduplication to join tables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Hash Join (HJ)</a:t>
            </a: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439388" y="2226276"/>
            <a:ext cx="1099382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" lvl="1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Partition R and S on join attribute(s) using hash function h</a:t>
            </a:r>
            <a:r>
              <a:rPr lang="en-US" sz="2200" b="1" baseline="-25000" dirty="0" smtClean="0">
                <a:latin typeface="Courier New" charset="0"/>
                <a:ea typeface="Courier New" charset="0"/>
                <a:cs typeface="Courier New" charset="0"/>
              </a:rPr>
              <a:t>1</a:t>
            </a:r>
            <a:endParaRPr lang="en-US" sz="22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1"/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// Assume </a:t>
            </a:r>
            <a:r>
              <a:rPr lang="en-US" sz="2200" b="1" dirty="0" err="1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wlog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that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 ≤ N</a:t>
            </a:r>
            <a:r>
              <a:rPr lang="en-US" sz="2200" b="1" baseline="-25000" dirty="0" smtClean="0">
                <a:solidFill>
                  <a:schemeClr val="accent6">
                    <a:lumMod val="75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S</a:t>
            </a:r>
          </a:p>
          <a:p>
            <a:pPr marL="9525" lvl="1"/>
            <a:r>
              <a:rPr lang="en-US" sz="2200" b="1" dirty="0" smtClean="0">
                <a:solidFill>
                  <a:schemeClr val="accent1"/>
                </a:solidFill>
                <a:latin typeface="Courier New" charset="0"/>
                <a:ea typeface="Courier New" charset="0"/>
                <a:cs typeface="Courier New" charset="0"/>
              </a:rPr>
              <a:t>for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each partition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of R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Build an in-memory hash table on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R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endParaRPr lang="en-US" sz="2200" b="1" baseline="-25000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Probe the hash table with records in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sz="2200" b="1" baseline="-25000" dirty="0" err="1" smtClean="0">
                <a:latin typeface="Courier New" charset="0"/>
                <a:ea typeface="Courier New" charset="0"/>
                <a:cs typeface="Courier New" charset="0"/>
              </a:rPr>
              <a:t>k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and </a:t>
            </a:r>
          </a:p>
          <a:p>
            <a:pPr marL="9525" lvl="2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   check for matching tuples</a:t>
            </a:r>
          </a:p>
          <a:p>
            <a:pPr marL="9525" lvl="2"/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   If found, </a:t>
            </a:r>
            <a:r>
              <a:rPr lang="en-US" sz="2200" b="1" dirty="0" err="1" smtClean="0">
                <a:latin typeface="Courier New" charset="0"/>
                <a:ea typeface="Courier New" charset="0"/>
                <a:cs typeface="Courier New" charset="0"/>
              </a:rPr>
              <a:t>concat</a:t>
            </a:r>
            <a:r>
              <a:rPr lang="en-US" sz="2200" b="1" dirty="0" smtClean="0">
                <a:latin typeface="Courier New" charset="0"/>
                <a:ea typeface="Courier New" charset="0"/>
                <a:cs typeface="Courier New" charset="0"/>
              </a:rPr>
              <a:t> them and output</a:t>
            </a:r>
            <a:endParaRPr lang="en-US" sz="2200" b="1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044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7"/>
          <p:cNvGrpSpPr/>
          <p:nvPr/>
        </p:nvGrpSpPr>
        <p:grpSpPr>
          <a:xfrm>
            <a:off x="5661680" y="2167553"/>
            <a:ext cx="3879274" cy="2659045"/>
            <a:chOff x="5661680" y="2167553"/>
            <a:chExt cx="3879274" cy="2659045"/>
          </a:xfrm>
        </p:grpSpPr>
        <p:sp>
          <p:nvSpPr>
            <p:cNvPr id="27" name="Freeform 30"/>
            <p:cNvSpPr>
              <a:spLocks/>
            </p:cNvSpPr>
            <p:nvPr/>
          </p:nvSpPr>
          <p:spPr bwMode="auto">
            <a:xfrm>
              <a:off x="6962856" y="2537757"/>
              <a:ext cx="2578098" cy="2288841"/>
            </a:xfrm>
            <a:custGeom>
              <a:avLst/>
              <a:gdLst/>
              <a:ahLst/>
              <a:cxnLst>
                <a:cxn ang="0">
                  <a:pos x="0" y="1392"/>
                </a:cxn>
                <a:cxn ang="0">
                  <a:pos x="0" y="0"/>
                </a:cxn>
                <a:cxn ang="0">
                  <a:pos x="1525" y="0"/>
                </a:cxn>
                <a:cxn ang="0">
                  <a:pos x="1525" y="1392"/>
                </a:cxn>
                <a:cxn ang="0">
                  <a:pos x="0" y="1392"/>
                </a:cxn>
              </a:cxnLst>
              <a:rect l="0" t="0" r="r" b="b"/>
              <a:pathLst>
                <a:path w="1526" h="1393">
                  <a:moveTo>
                    <a:pt x="0" y="1392"/>
                  </a:moveTo>
                  <a:lnTo>
                    <a:pt x="0" y="0"/>
                  </a:lnTo>
                  <a:lnTo>
                    <a:pt x="1525" y="0"/>
                  </a:lnTo>
                  <a:lnTo>
                    <a:pt x="1525" y="1392"/>
                  </a:lnTo>
                  <a:lnTo>
                    <a:pt x="0" y="1392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7010133" y="2509347"/>
              <a:ext cx="1424814" cy="582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1" dirty="0">
                  <a:solidFill>
                    <a:srgbClr val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Hash </a:t>
              </a:r>
              <a:r>
                <a:rPr lang="en-US" sz="1600" b="1" dirty="0" smtClean="0">
                  <a:solidFill>
                    <a:srgbClr val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table for </a:t>
              </a:r>
            </a:p>
            <a:p>
              <a:pPr algn="ctr" eaLnBrk="0" hangingPunct="0"/>
              <a:r>
                <a:rPr lang="en-US" sz="1600" b="1" dirty="0" err="1" smtClean="0">
                  <a:solidFill>
                    <a:srgbClr val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R</a:t>
              </a:r>
              <a:r>
                <a:rPr lang="en-US" sz="1600" b="1" baseline="-25000" dirty="0" err="1" smtClean="0">
                  <a:solidFill>
                    <a:srgbClr val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i</a:t>
              </a:r>
              <a:endParaRPr lang="en-US" sz="1600" b="1" baseline="-25000" dirty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4" name="Freeform 83"/>
            <p:cNvSpPr>
              <a:spLocks/>
            </p:cNvSpPr>
            <p:nvPr/>
          </p:nvSpPr>
          <p:spPr bwMode="auto">
            <a:xfrm>
              <a:off x="8415593" y="4256153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1" name="Freeform 113"/>
            <p:cNvSpPr>
              <a:spLocks/>
            </p:cNvSpPr>
            <p:nvPr/>
          </p:nvSpPr>
          <p:spPr bwMode="auto">
            <a:xfrm>
              <a:off x="8424623" y="3417953"/>
              <a:ext cx="31164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2" name="Freeform 114"/>
            <p:cNvSpPr>
              <a:spLocks/>
            </p:cNvSpPr>
            <p:nvPr/>
          </p:nvSpPr>
          <p:spPr bwMode="auto">
            <a:xfrm>
              <a:off x="8420417" y="2884553"/>
              <a:ext cx="315851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E05C53"/>
            </a:solidFill>
            <a:ln w="1270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4" name="Rectangle 100"/>
            <p:cNvSpPr>
              <a:spLocks noChangeArrowheads="1"/>
            </p:cNvSpPr>
            <p:nvPr/>
          </p:nvSpPr>
          <p:spPr bwMode="auto">
            <a:xfrm>
              <a:off x="8333313" y="3711220"/>
              <a:ext cx="498535" cy="39754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  <p:sp>
          <p:nvSpPr>
            <p:cNvPr id="146" name="Freeform 28"/>
            <p:cNvSpPr>
              <a:spLocks/>
            </p:cNvSpPr>
            <p:nvPr/>
          </p:nvSpPr>
          <p:spPr bwMode="auto">
            <a:xfrm>
              <a:off x="8356009" y="2804263"/>
              <a:ext cx="453143" cy="1887925"/>
            </a:xfrm>
            <a:custGeom>
              <a:avLst/>
              <a:gdLst/>
              <a:ahLst/>
              <a:cxnLst>
                <a:cxn ang="0">
                  <a:pos x="0" y="230"/>
                </a:cxn>
                <a:cxn ang="0">
                  <a:pos x="0" y="0"/>
                </a:cxn>
                <a:cxn ang="0">
                  <a:pos x="1101" y="0"/>
                </a:cxn>
                <a:cxn ang="0">
                  <a:pos x="1101" y="230"/>
                </a:cxn>
                <a:cxn ang="0">
                  <a:pos x="0" y="230"/>
                </a:cxn>
              </a:cxnLst>
              <a:rect l="0" t="0" r="r" b="b"/>
              <a:pathLst>
                <a:path w="1102" h="231">
                  <a:moveTo>
                    <a:pt x="0" y="230"/>
                  </a:moveTo>
                  <a:lnTo>
                    <a:pt x="0" y="0"/>
                  </a:lnTo>
                  <a:lnTo>
                    <a:pt x="1101" y="0"/>
                  </a:lnTo>
                  <a:lnTo>
                    <a:pt x="1101" y="230"/>
                  </a:lnTo>
                  <a:lnTo>
                    <a:pt x="0" y="23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202" name="Line 58"/>
            <p:cNvSpPr>
              <a:spLocks noChangeShapeType="1"/>
            </p:cNvSpPr>
            <p:nvPr/>
          </p:nvSpPr>
          <p:spPr bwMode="auto">
            <a:xfrm>
              <a:off x="5661680" y="2531254"/>
              <a:ext cx="1559638" cy="353299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3" name="Rectangle 86"/>
            <p:cNvSpPr>
              <a:spLocks noChangeArrowheads="1"/>
            </p:cNvSpPr>
            <p:nvPr/>
          </p:nvSpPr>
          <p:spPr bwMode="auto">
            <a:xfrm>
              <a:off x="6146711" y="2167553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HJ (Cont.)</a:t>
            </a:r>
            <a:endParaRPr lang="en-US" sz="4800" dirty="0"/>
          </a:p>
        </p:txBody>
      </p:sp>
      <p:sp>
        <p:nvSpPr>
          <p:cNvPr id="113" name="TextBox 112"/>
          <p:cNvSpPr txBox="1"/>
          <p:nvPr/>
        </p:nvSpPr>
        <p:spPr>
          <a:xfrm>
            <a:off x="6733677" y="4784731"/>
            <a:ext cx="3036456" cy="502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 smtClean="0">
                <a:latin typeface="Calibri" pitchFamily="34" charset="0"/>
                <a:ea typeface="Linux Libertine" charset="0"/>
                <a:cs typeface="Linux Libertine" charset="0"/>
              </a:rPr>
              <a:t>Join (</a:t>
            </a:r>
            <a:r>
              <a:rPr lang="en-US" sz="2400" b="1" dirty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B buffer </a:t>
            </a:r>
            <a:r>
              <a:rPr lang="en-US" sz="2400" b="1" dirty="0" smtClean="0">
                <a:solidFill>
                  <a:srgbClr val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pages)</a:t>
            </a:r>
            <a:endParaRPr lang="en-US" sz="2400" b="1" dirty="0">
              <a:solidFill>
                <a:srgbClr val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pSp>
        <p:nvGrpSpPr>
          <p:cNvPr id="7" name="Group 10"/>
          <p:cNvGrpSpPr/>
          <p:nvPr/>
        </p:nvGrpSpPr>
        <p:grpSpPr>
          <a:xfrm>
            <a:off x="1372636" y="1393003"/>
            <a:ext cx="3026861" cy="2289175"/>
            <a:chOff x="1372636" y="1393003"/>
            <a:chExt cx="3026861" cy="2289175"/>
          </a:xfrm>
        </p:grpSpPr>
        <p:grpSp>
          <p:nvGrpSpPr>
            <p:cNvPr id="11" name="Group 5"/>
            <p:cNvGrpSpPr/>
            <p:nvPr/>
          </p:nvGrpSpPr>
          <p:grpSpPr>
            <a:xfrm>
              <a:off x="1372636" y="1393003"/>
              <a:ext cx="3026861" cy="2289175"/>
              <a:chOff x="1372636" y="1393003"/>
              <a:chExt cx="3026861" cy="2289175"/>
            </a:xfrm>
          </p:grpSpPr>
          <p:sp>
            <p:nvSpPr>
              <p:cNvPr id="64" name="Freeform 69"/>
              <p:cNvSpPr>
                <a:spLocks/>
              </p:cNvSpPr>
              <p:nvPr/>
            </p:nvSpPr>
            <p:spPr bwMode="auto">
              <a:xfrm>
                <a:off x="1700251" y="1393003"/>
                <a:ext cx="2671763" cy="2289175"/>
              </a:xfrm>
              <a:custGeom>
                <a:avLst/>
                <a:gdLst/>
                <a:ahLst/>
                <a:cxnLst>
                  <a:cxn ang="0">
                    <a:pos x="0" y="1441"/>
                  </a:cxn>
                  <a:cxn ang="0">
                    <a:pos x="0" y="0"/>
                  </a:cxn>
                  <a:cxn ang="0">
                    <a:pos x="1682" y="0"/>
                  </a:cxn>
                  <a:cxn ang="0">
                    <a:pos x="1682" y="1441"/>
                  </a:cxn>
                  <a:cxn ang="0">
                    <a:pos x="0" y="1441"/>
                  </a:cxn>
                </a:cxnLst>
                <a:rect l="0" t="0" r="r" b="b"/>
                <a:pathLst>
                  <a:path w="1683" h="1442">
                    <a:moveTo>
                      <a:pt x="0" y="1441"/>
                    </a:moveTo>
                    <a:lnTo>
                      <a:pt x="0" y="0"/>
                    </a:lnTo>
                    <a:lnTo>
                      <a:pt x="1682" y="0"/>
                    </a:lnTo>
                    <a:lnTo>
                      <a:pt x="1682" y="1441"/>
                    </a:lnTo>
                    <a:lnTo>
                      <a:pt x="0" y="1441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5" name="Freeform 70"/>
              <p:cNvSpPr>
                <a:spLocks/>
              </p:cNvSpPr>
              <p:nvPr/>
            </p:nvSpPr>
            <p:spPr bwMode="auto">
              <a:xfrm>
                <a:off x="2077027" y="2712215"/>
                <a:ext cx="272750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210" y="0"/>
                  </a:cxn>
                  <a:cxn ang="0">
                    <a:pos x="210" y="169"/>
                  </a:cxn>
                  <a:cxn ang="0">
                    <a:pos x="0" y="169"/>
                  </a:cxn>
                </a:cxnLst>
                <a:rect l="0" t="0" r="r" b="b"/>
                <a:pathLst>
                  <a:path w="211" h="170">
                    <a:moveTo>
                      <a:pt x="0" y="169"/>
                    </a:moveTo>
                    <a:lnTo>
                      <a:pt x="0" y="0"/>
                    </a:lnTo>
                    <a:lnTo>
                      <a:pt x="210" y="0"/>
                    </a:lnTo>
                    <a:lnTo>
                      <a:pt x="210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6BF69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90" name="Line 106"/>
              <p:cNvSpPr>
                <a:spLocks noChangeShapeType="1"/>
              </p:cNvSpPr>
              <p:nvPr/>
            </p:nvSpPr>
            <p:spPr bwMode="auto">
              <a:xfrm flipV="1">
                <a:off x="1372636" y="2836397"/>
                <a:ext cx="706811" cy="331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grpSp>
            <p:nvGrpSpPr>
              <p:cNvPr id="12" name="Group 126"/>
              <p:cNvGrpSpPr/>
              <p:nvPr/>
            </p:nvGrpSpPr>
            <p:grpSpPr>
              <a:xfrm>
                <a:off x="2352717" y="1396745"/>
                <a:ext cx="2046780" cy="2188596"/>
                <a:chOff x="3352800" y="2365094"/>
                <a:chExt cx="2046780" cy="2188596"/>
              </a:xfrm>
            </p:grpSpPr>
            <p:sp>
              <p:nvSpPr>
                <p:cNvPr id="61" name="Rectangle 66"/>
                <p:cNvSpPr>
                  <a:spLocks noChangeArrowheads="1"/>
                </p:cNvSpPr>
                <p:nvPr/>
              </p:nvSpPr>
              <p:spPr bwMode="auto">
                <a:xfrm>
                  <a:off x="3852681" y="2365094"/>
                  <a:ext cx="1546899" cy="305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 smtClean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Partition buffers</a:t>
                  </a:r>
                  <a:endPara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3" name="Rectangle 81"/>
                <p:cNvSpPr>
                  <a:spLocks noChangeArrowheads="1"/>
                </p:cNvSpPr>
                <p:nvPr/>
              </p:nvSpPr>
              <p:spPr bwMode="auto">
                <a:xfrm>
                  <a:off x="4894833" y="3169389"/>
                  <a:ext cx="324863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 dirty="0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2</a:t>
                  </a:r>
                </a:p>
              </p:txBody>
            </p:sp>
            <p:sp>
              <p:nvSpPr>
                <p:cNvPr id="75" name="Freeform 83"/>
                <p:cNvSpPr>
                  <a:spLocks/>
                </p:cNvSpPr>
                <p:nvPr/>
              </p:nvSpPr>
              <p:spPr bwMode="auto">
                <a:xfrm>
                  <a:off x="4859334" y="4266352"/>
                  <a:ext cx="32067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D101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 useBgFill="1">
              <p:nvSpPr>
                <p:cNvPr id="77" name="Rectangle 85"/>
                <p:cNvSpPr>
                  <a:spLocks noChangeArrowheads="1"/>
                </p:cNvSpPr>
                <p:nvPr/>
              </p:nvSpPr>
              <p:spPr bwMode="auto">
                <a:xfrm>
                  <a:off x="4884267" y="2621312"/>
                  <a:ext cx="335430" cy="304800"/>
                </a:xfrm>
                <a:prstGeom prst="rect">
                  <a:avLst/>
                </a:prstGeom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</a:p>
              </p:txBody>
            </p:sp>
            <p:sp>
              <p:nvSpPr>
                <p:cNvPr id="78" name="Rectangle 86"/>
                <p:cNvSpPr>
                  <a:spLocks noChangeArrowheads="1"/>
                </p:cNvSpPr>
                <p:nvPr/>
              </p:nvSpPr>
              <p:spPr bwMode="auto">
                <a:xfrm>
                  <a:off x="3593742" y="3304245"/>
                  <a:ext cx="528992" cy="52065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algn="ctr" eaLnBrk="0" hangingPunct="0"/>
                  <a:r>
                    <a:rPr lang="en-US" sz="2800" b="1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h</a:t>
                  </a:r>
                  <a:r>
                    <a:rPr lang="en-US" sz="2800" b="1" baseline="-25000" dirty="0" smtClean="0">
                      <a:solidFill>
                        <a:sysClr val="windowText" lastClr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1</a:t>
                  </a:r>
                  <a:endParaRPr lang="en-US" sz="2800" b="1" baseline="-25000" dirty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79" name="Rectangle 87"/>
                <p:cNvSpPr>
                  <a:spLocks noChangeArrowheads="1"/>
                </p:cNvSpPr>
                <p:nvPr/>
              </p:nvSpPr>
              <p:spPr bwMode="auto">
                <a:xfrm>
                  <a:off x="4797141" y="3965998"/>
                  <a:ext cx="471488" cy="30480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1400" b="1">
                      <a:solidFill>
                        <a:srgbClr val="000000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B-1</a:t>
                  </a:r>
                </a:p>
              </p:txBody>
            </p:sp>
            <p:sp>
              <p:nvSpPr>
                <p:cNvPr id="91" name="Line 107"/>
                <p:cNvSpPr>
                  <a:spLocks noChangeShapeType="1"/>
                </p:cNvSpPr>
                <p:nvPr/>
              </p:nvSpPr>
              <p:spPr bwMode="auto">
                <a:xfrm flipV="1">
                  <a:off x="4230684" y="3007320"/>
                  <a:ext cx="635300" cy="80818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2" name="Line 108"/>
                <p:cNvSpPr>
                  <a:spLocks noChangeShapeType="1"/>
                </p:cNvSpPr>
                <p:nvPr/>
              </p:nvSpPr>
              <p:spPr bwMode="auto">
                <a:xfrm flipV="1">
                  <a:off x="4230684" y="3596354"/>
                  <a:ext cx="635300" cy="219148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3" name="Line 109"/>
                <p:cNvSpPr>
                  <a:spLocks noChangeShapeType="1"/>
                </p:cNvSpPr>
                <p:nvPr/>
              </p:nvSpPr>
              <p:spPr bwMode="auto">
                <a:xfrm>
                  <a:off x="4230684" y="3815502"/>
                  <a:ext cx="628650" cy="603250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7" name="Freeform 113"/>
                <p:cNvSpPr>
                  <a:spLocks/>
                </p:cNvSpPr>
                <p:nvPr/>
              </p:nvSpPr>
              <p:spPr bwMode="auto">
                <a:xfrm>
                  <a:off x="4868364" y="3428152"/>
                  <a:ext cx="311645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E05C53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sp>
              <p:nvSpPr>
                <p:cNvPr id="98" name="Freeform 114"/>
                <p:cNvSpPr>
                  <a:spLocks/>
                </p:cNvSpPr>
                <p:nvPr/>
              </p:nvSpPr>
              <p:spPr bwMode="auto">
                <a:xfrm>
                  <a:off x="4864158" y="2894752"/>
                  <a:ext cx="315851" cy="287338"/>
                </a:xfrm>
                <a:custGeom>
                  <a:avLst/>
                  <a:gdLst/>
                  <a:ahLst/>
                  <a:cxnLst>
                    <a:cxn ang="0">
                      <a:pos x="0" y="180"/>
                    </a:cxn>
                    <a:cxn ang="0">
                      <a:pos x="0" y="0"/>
                    </a:cxn>
                    <a:cxn ang="0">
                      <a:pos x="265" y="0"/>
                    </a:cxn>
                    <a:cxn ang="0">
                      <a:pos x="265" y="180"/>
                    </a:cxn>
                    <a:cxn ang="0">
                      <a:pos x="0" y="180"/>
                    </a:cxn>
                  </a:cxnLst>
                  <a:rect l="0" t="0" r="r" b="b"/>
                  <a:pathLst>
                    <a:path w="266" h="181">
                      <a:moveTo>
                        <a:pt x="0" y="180"/>
                      </a:moveTo>
                      <a:lnTo>
                        <a:pt x="0" y="0"/>
                      </a:lnTo>
                      <a:lnTo>
                        <a:pt x="265" y="0"/>
                      </a:lnTo>
                      <a:lnTo>
                        <a:pt x="265" y="180"/>
                      </a:lnTo>
                      <a:lnTo>
                        <a:pt x="0" y="180"/>
                      </a:lnTo>
                    </a:path>
                  </a:pathLst>
                </a:custGeom>
                <a:solidFill>
                  <a:srgbClr val="FF988B"/>
                </a:solidFill>
                <a:ln w="1270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Linux Libertine" charset="0"/>
                    <a:ea typeface="Linux Libertine" charset="0"/>
                    <a:cs typeface="Linux Libertine" charset="0"/>
                  </a:endParaRPr>
                </a:p>
              </p:txBody>
            </p:sp>
            <p:cxnSp>
              <p:nvCxnSpPr>
                <p:cNvPr id="120" name="Straight Connector 119"/>
                <p:cNvCxnSpPr/>
                <p:nvPr/>
              </p:nvCxnSpPr>
              <p:spPr>
                <a:xfrm flipH="1" flipV="1">
                  <a:off x="3352800" y="3815255"/>
                  <a:ext cx="877885" cy="247"/>
                </a:xfrm>
                <a:prstGeom prst="line">
                  <a:avLst/>
                </a:prstGeom>
                <a:ln w="127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2" name="Rectangle 100"/>
                <p:cNvSpPr>
                  <a:spLocks noChangeArrowheads="1"/>
                </p:cNvSpPr>
                <p:nvPr/>
              </p:nvSpPr>
              <p:spPr bwMode="auto">
                <a:xfrm>
                  <a:off x="4673242" y="3537617"/>
                  <a:ext cx="685800" cy="58261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prstTxWarp prst="textNoShape">
                    <a:avLst/>
                  </a:prstTxWarp>
                  <a:spAutoFit/>
                </a:bodyPr>
                <a:lstStyle/>
                <a:p>
                  <a:pPr eaLnBrk="0" hangingPunct="0"/>
                  <a:r>
                    <a:rPr lang="en-US" sz="3200" b="1" dirty="0">
                      <a:solidFill>
                        <a:schemeClr val="tx2"/>
                      </a:solidFill>
                      <a:latin typeface="Linux Libertine" charset="0"/>
                      <a:ea typeface="Linux Libertine" charset="0"/>
                      <a:cs typeface="Linux Libertine" charset="0"/>
                    </a:rPr>
                    <a:t>. . .</a:t>
                  </a:r>
                </a:p>
              </p:txBody>
            </p:sp>
          </p:grpSp>
        </p:grpSp>
        <p:sp>
          <p:nvSpPr>
            <p:cNvPr id="76" name="Rectangle 84"/>
            <p:cNvSpPr>
              <a:spLocks noChangeArrowheads="1"/>
            </p:cNvSpPr>
            <p:nvPr/>
          </p:nvSpPr>
          <p:spPr bwMode="auto">
            <a:xfrm>
              <a:off x="1816139" y="2293115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</p:grpSp>
      <p:grpSp>
        <p:nvGrpSpPr>
          <p:cNvPr id="13" name="Group 125"/>
          <p:cNvGrpSpPr/>
          <p:nvPr/>
        </p:nvGrpSpPr>
        <p:grpSpPr>
          <a:xfrm>
            <a:off x="475733" y="1303093"/>
            <a:ext cx="896938" cy="2211823"/>
            <a:chOff x="1475816" y="2276239"/>
            <a:chExt cx="896938" cy="2414693"/>
          </a:xfrm>
        </p:grpSpPr>
        <p:sp>
          <p:nvSpPr>
            <p:cNvPr id="3" name="Can 2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65"/>
            <p:cNvSpPr>
              <a:spLocks noChangeArrowheads="1"/>
            </p:cNvSpPr>
            <p:nvPr/>
          </p:nvSpPr>
          <p:spPr bwMode="auto">
            <a:xfrm>
              <a:off x="1750358" y="2276239"/>
              <a:ext cx="34785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5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6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7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6BF69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8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</a:t>
              </a:r>
              <a:r>
                <a:rPr lang="en-US" sz="3200" b="1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</a:t>
              </a:r>
            </a:p>
          </p:txBody>
        </p:sp>
      </p:grpSp>
      <p:grpSp>
        <p:nvGrpSpPr>
          <p:cNvPr id="14" name="Group 6"/>
          <p:cNvGrpSpPr/>
          <p:nvPr/>
        </p:nvGrpSpPr>
        <p:grpSpPr>
          <a:xfrm>
            <a:off x="4179926" y="1305226"/>
            <a:ext cx="1938871" cy="2208725"/>
            <a:chOff x="4179926" y="1305226"/>
            <a:chExt cx="1938871" cy="2208725"/>
          </a:xfrm>
        </p:grpSpPr>
        <p:grpSp>
          <p:nvGrpSpPr>
            <p:cNvPr id="15" name="Group 127"/>
            <p:cNvGrpSpPr/>
            <p:nvPr/>
          </p:nvGrpSpPr>
          <p:grpSpPr>
            <a:xfrm>
              <a:off x="4696359" y="1647210"/>
              <a:ext cx="1061245" cy="1866741"/>
              <a:chOff x="5696442" y="2615559"/>
              <a:chExt cx="1061245" cy="2075373"/>
            </a:xfrm>
          </p:grpSpPr>
          <p:sp>
            <p:nvSpPr>
              <p:cNvPr id="114" name="Can 113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8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FF988B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69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0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2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E05C53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74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rgbClr val="D101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16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80" name="Rectangle 88"/>
            <p:cNvSpPr>
              <a:spLocks noChangeArrowheads="1"/>
            </p:cNvSpPr>
            <p:nvPr/>
          </p:nvSpPr>
          <p:spPr bwMode="auto">
            <a:xfrm>
              <a:off x="4367517" y="1305226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R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4" name="Line 110"/>
            <p:cNvSpPr>
              <a:spLocks noChangeShapeType="1"/>
            </p:cNvSpPr>
            <p:nvPr/>
          </p:nvSpPr>
          <p:spPr bwMode="auto">
            <a:xfrm flipV="1">
              <a:off x="4179926" y="2088791"/>
              <a:ext cx="633414" cy="4619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5" name="Line 111"/>
            <p:cNvSpPr>
              <a:spLocks noChangeShapeType="1"/>
            </p:cNvSpPr>
            <p:nvPr/>
          </p:nvSpPr>
          <p:spPr bwMode="auto">
            <a:xfrm flipV="1">
              <a:off x="4179926" y="2531254"/>
              <a:ext cx="633414" cy="9563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6" name="Line 112"/>
            <p:cNvSpPr>
              <a:spLocks noChangeShapeType="1"/>
            </p:cNvSpPr>
            <p:nvPr/>
          </p:nvSpPr>
          <p:spPr bwMode="auto">
            <a:xfrm flipV="1">
              <a:off x="4179926" y="3309208"/>
              <a:ext cx="637694" cy="146973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5664509" y="3046346"/>
            <a:ext cx="2757734" cy="1681083"/>
            <a:chOff x="5664509" y="3046346"/>
            <a:chExt cx="2757734" cy="1681083"/>
          </a:xfrm>
        </p:grpSpPr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6948970" y="4260754"/>
              <a:ext cx="1304516" cy="4129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4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 buffer</a:t>
              </a:r>
            </a:p>
            <a:p>
              <a:pPr algn="ctr" eaLnBrk="0" hangingPunct="0"/>
              <a:r>
                <a:rPr lang="en-US" sz="14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for S</a:t>
              </a:r>
              <a:r>
                <a:rPr lang="en-US" sz="1400" b="1" baseline="-25000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</a:t>
              </a:r>
              <a:endParaRPr lang="en-US" sz="1400" b="1" baseline="-25000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7160286" y="3661706"/>
              <a:ext cx="230187" cy="247650"/>
            </a:xfrm>
            <a:custGeom>
              <a:avLst/>
              <a:gdLst/>
              <a:ahLst/>
              <a:cxnLst>
                <a:cxn ang="0">
                  <a:pos x="0" y="155"/>
                </a:cxn>
                <a:cxn ang="0">
                  <a:pos x="0" y="0"/>
                </a:cxn>
                <a:cxn ang="0">
                  <a:pos x="144" y="0"/>
                </a:cxn>
                <a:cxn ang="0">
                  <a:pos x="144" y="155"/>
                </a:cxn>
                <a:cxn ang="0">
                  <a:pos x="0" y="155"/>
                </a:cxn>
              </a:cxnLst>
              <a:rect l="0" t="0" r="r" b="b"/>
              <a:pathLst>
                <a:path w="145" h="156">
                  <a:moveTo>
                    <a:pt x="0" y="155"/>
                  </a:moveTo>
                  <a:lnTo>
                    <a:pt x="0" y="0"/>
                  </a:lnTo>
                  <a:lnTo>
                    <a:pt x="144" y="0"/>
                  </a:lnTo>
                  <a:lnTo>
                    <a:pt x="144" y="155"/>
                  </a:lnTo>
                  <a:lnTo>
                    <a:pt x="0" y="155"/>
                  </a:lnTo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6" name="Rectangle 86"/>
            <p:cNvSpPr>
              <a:spLocks noChangeArrowheads="1"/>
            </p:cNvSpPr>
            <p:nvPr/>
          </p:nvSpPr>
          <p:spPr bwMode="auto">
            <a:xfrm>
              <a:off x="7379644" y="3254296"/>
              <a:ext cx="528992" cy="52065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800" b="1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h</a:t>
              </a:r>
              <a:r>
                <a:rPr lang="en-US" sz="2800" b="1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2</a:t>
              </a:r>
              <a:endParaRPr lang="en-US" sz="2800" b="1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8" name="Line 107"/>
            <p:cNvSpPr>
              <a:spLocks noChangeShapeType="1"/>
            </p:cNvSpPr>
            <p:nvPr/>
          </p:nvSpPr>
          <p:spPr bwMode="auto">
            <a:xfrm flipV="1">
              <a:off x="7786943" y="3046346"/>
              <a:ext cx="628650" cy="758957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9" name="Line 108"/>
            <p:cNvSpPr>
              <a:spLocks noChangeShapeType="1"/>
            </p:cNvSpPr>
            <p:nvPr/>
          </p:nvSpPr>
          <p:spPr bwMode="auto">
            <a:xfrm flipV="1">
              <a:off x="7786943" y="3586155"/>
              <a:ext cx="635300" cy="21914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0" name="Line 109"/>
            <p:cNvSpPr>
              <a:spLocks noChangeShapeType="1"/>
            </p:cNvSpPr>
            <p:nvPr/>
          </p:nvSpPr>
          <p:spPr bwMode="auto">
            <a:xfrm>
              <a:off x="7786943" y="3805303"/>
              <a:ext cx="628650" cy="6032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flipH="1">
              <a:off x="7392330" y="3798259"/>
              <a:ext cx="389563" cy="3983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 flipV="1">
              <a:off x="5664509" y="3788563"/>
              <a:ext cx="1493397" cy="93886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17" name="Group 15"/>
          <p:cNvGrpSpPr/>
          <p:nvPr/>
        </p:nvGrpSpPr>
        <p:grpSpPr>
          <a:xfrm>
            <a:off x="8840878" y="2395548"/>
            <a:ext cx="1800787" cy="2471789"/>
            <a:chOff x="8840878" y="2395548"/>
            <a:chExt cx="1800787" cy="2471789"/>
          </a:xfrm>
        </p:grpSpPr>
        <p:grpSp>
          <p:nvGrpSpPr>
            <p:cNvPr id="18" name="Group 129"/>
            <p:cNvGrpSpPr/>
            <p:nvPr/>
          </p:nvGrpSpPr>
          <p:grpSpPr>
            <a:xfrm>
              <a:off x="9702304" y="2395548"/>
              <a:ext cx="939361" cy="2471789"/>
              <a:chOff x="10054649" y="2219143"/>
              <a:chExt cx="939361" cy="2471789"/>
            </a:xfrm>
          </p:grpSpPr>
          <p:sp>
            <p:nvSpPr>
              <p:cNvPr id="118" name="Can 117"/>
              <p:cNvSpPr/>
              <p:nvPr/>
            </p:nvSpPr>
            <p:spPr>
              <a:xfrm>
                <a:off x="10112374" y="2612115"/>
                <a:ext cx="823913" cy="2078817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35"/>
              <p:cNvSpPr>
                <a:spLocks/>
              </p:cNvSpPr>
              <p:nvPr/>
            </p:nvSpPr>
            <p:spPr bwMode="auto">
              <a:xfrm>
                <a:off x="10416171" y="3007320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Freeform 36"/>
              <p:cNvSpPr>
                <a:spLocks/>
              </p:cNvSpPr>
              <p:nvPr/>
            </p:nvSpPr>
            <p:spPr bwMode="auto">
              <a:xfrm>
                <a:off x="10416171" y="3364508"/>
                <a:ext cx="228600" cy="247650"/>
              </a:xfrm>
              <a:custGeom>
                <a:avLst/>
                <a:gdLst/>
                <a:ahLst/>
                <a:cxnLst>
                  <a:cxn ang="0">
                    <a:pos x="0" y="155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5"/>
                  </a:cxn>
                  <a:cxn ang="0">
                    <a:pos x="0" y="155"/>
                  </a:cxn>
                </a:cxnLst>
                <a:rect l="0" t="0" r="r" b="b"/>
                <a:pathLst>
                  <a:path w="144" h="156">
                    <a:moveTo>
                      <a:pt x="0" y="155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5"/>
                    </a:lnTo>
                    <a:lnTo>
                      <a:pt x="0" y="155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Freeform 37"/>
              <p:cNvSpPr>
                <a:spLocks/>
              </p:cNvSpPr>
              <p:nvPr/>
            </p:nvSpPr>
            <p:spPr bwMode="auto">
              <a:xfrm>
                <a:off x="10416171" y="4129683"/>
                <a:ext cx="228600" cy="246063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0" y="0"/>
                  </a:cxn>
                  <a:cxn ang="0">
                    <a:pos x="143" y="0"/>
                  </a:cxn>
                  <a:cxn ang="0">
                    <a:pos x="143" y="154"/>
                  </a:cxn>
                  <a:cxn ang="0">
                    <a:pos x="0" y="154"/>
                  </a:cxn>
                </a:cxnLst>
                <a:rect l="0" t="0" r="r" b="b"/>
                <a:pathLst>
                  <a:path w="144" h="155">
                    <a:moveTo>
                      <a:pt x="0" y="154"/>
                    </a:moveTo>
                    <a:lnTo>
                      <a:pt x="0" y="0"/>
                    </a:lnTo>
                    <a:lnTo>
                      <a:pt x="143" y="0"/>
                    </a:lnTo>
                    <a:lnTo>
                      <a:pt x="143" y="154"/>
                    </a:lnTo>
                    <a:lnTo>
                      <a:pt x="0" y="154"/>
                    </a:lnTo>
                  </a:path>
                </a:pathLst>
              </a:custGeom>
              <a:solidFill>
                <a:srgbClr val="8AB6BD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9" name="Rectangle 42"/>
              <p:cNvSpPr>
                <a:spLocks noChangeArrowheads="1"/>
              </p:cNvSpPr>
              <p:nvPr/>
            </p:nvSpPr>
            <p:spPr bwMode="auto">
              <a:xfrm>
                <a:off x="10054649" y="2219143"/>
                <a:ext cx="939361" cy="36676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800" b="1" dirty="0" smtClean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Output</a:t>
                </a:r>
                <a:endParaRPr lang="en-US" sz="18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24" name="Rectangle 100"/>
              <p:cNvSpPr>
                <a:spLocks noChangeArrowheads="1"/>
              </p:cNvSpPr>
              <p:nvPr/>
            </p:nvSpPr>
            <p:spPr bwMode="auto">
              <a:xfrm>
                <a:off x="10198541" y="3494852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  <p:sp>
          <p:nvSpPr>
            <p:cNvPr id="55" name="Line 60"/>
            <p:cNvSpPr>
              <a:spLocks noChangeShapeType="1"/>
            </p:cNvSpPr>
            <p:nvPr/>
          </p:nvSpPr>
          <p:spPr bwMode="auto">
            <a:xfrm flipV="1">
              <a:off x="9403498" y="3591086"/>
              <a:ext cx="355086" cy="17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9" name="Freeform 83"/>
            <p:cNvSpPr>
              <a:spLocks/>
            </p:cNvSpPr>
            <p:nvPr/>
          </p:nvSpPr>
          <p:spPr bwMode="auto">
            <a:xfrm>
              <a:off x="9083136" y="3437869"/>
              <a:ext cx="320675" cy="287338"/>
            </a:xfrm>
            <a:custGeom>
              <a:avLst/>
              <a:gdLst/>
              <a:ahLst/>
              <a:cxnLst>
                <a:cxn ang="0">
                  <a:pos x="0" y="180"/>
                </a:cxn>
                <a:cxn ang="0">
                  <a:pos x="0" y="0"/>
                </a:cxn>
                <a:cxn ang="0">
                  <a:pos x="265" y="0"/>
                </a:cxn>
                <a:cxn ang="0">
                  <a:pos x="265" y="180"/>
                </a:cxn>
                <a:cxn ang="0">
                  <a:pos x="0" y="180"/>
                </a:cxn>
              </a:cxnLst>
              <a:rect l="0" t="0" r="r" b="b"/>
              <a:pathLst>
                <a:path w="266" h="181">
                  <a:moveTo>
                    <a:pt x="0" y="180"/>
                  </a:moveTo>
                  <a:lnTo>
                    <a:pt x="0" y="0"/>
                  </a:lnTo>
                  <a:lnTo>
                    <a:pt x="265" y="0"/>
                  </a:lnTo>
                  <a:lnTo>
                    <a:pt x="265" y="180"/>
                  </a:lnTo>
                  <a:lnTo>
                    <a:pt x="0" y="180"/>
                  </a:lnTo>
                </a:path>
              </a:pathLst>
            </a:custGeom>
            <a:solidFill>
              <a:srgbClr val="8AB6BD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0" name="Right Brace 149"/>
            <p:cNvSpPr/>
            <p:nvPr/>
          </p:nvSpPr>
          <p:spPr>
            <a:xfrm>
              <a:off x="8840878" y="2804263"/>
              <a:ext cx="185903" cy="1877071"/>
            </a:xfrm>
            <a:prstGeom prst="rightBrace">
              <a:avLst>
                <a:gd name="adj1" fmla="val 30441"/>
                <a:gd name="adj2" fmla="val 40792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0"/>
            <p:cNvSpPr>
              <a:spLocks noChangeArrowheads="1"/>
            </p:cNvSpPr>
            <p:nvPr/>
          </p:nvSpPr>
          <p:spPr bwMode="auto">
            <a:xfrm>
              <a:off x="8904451" y="3848089"/>
              <a:ext cx="71494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50000"/>
                </a:lnSpc>
              </a:pPr>
              <a:r>
                <a:rPr lang="en-US" sz="12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Output </a:t>
              </a:r>
              <a:endParaRPr lang="en-US" sz="12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  <a:p>
              <a:pPr algn="ctr" eaLnBrk="0" hangingPunct="0"/>
              <a:r>
                <a:rPr lang="en-US" sz="1200" b="1" dirty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buffer</a:t>
              </a: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483217" y="5809824"/>
            <a:ext cx="5104820" cy="479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200"/>
              </a:lnSpc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Partitioning  </a:t>
            </a:r>
            <a:r>
              <a:rPr lang="en-US" sz="2400" b="1" dirty="0" smtClean="0">
                <a:latin typeface="Linux Libertine" charset="0"/>
                <a:ea typeface="Linux Libertine" charset="0"/>
                <a:cs typeface="Linux Libertine" charset="0"/>
              </a:rPr>
              <a:t>(</a:t>
            </a:r>
            <a:r>
              <a:rPr lang="en-US" sz="24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B buffer pages</a:t>
            </a:r>
            <a:r>
              <a:rPr lang="en-US" sz="2400" b="1" dirty="0" smtClean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b="1" dirty="0">
              <a:solidFill>
                <a:srgbClr val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19" name="Group 174"/>
          <p:cNvGrpSpPr/>
          <p:nvPr/>
        </p:nvGrpSpPr>
        <p:grpSpPr>
          <a:xfrm>
            <a:off x="475733" y="3484239"/>
            <a:ext cx="896938" cy="2165207"/>
            <a:chOff x="1475816" y="2266041"/>
            <a:chExt cx="896938" cy="2424891"/>
          </a:xfrm>
        </p:grpSpPr>
        <p:sp>
          <p:nvSpPr>
            <p:cNvPr id="176" name="Can 175"/>
            <p:cNvSpPr/>
            <p:nvPr/>
          </p:nvSpPr>
          <p:spPr>
            <a:xfrm>
              <a:off x="1475816" y="2615559"/>
              <a:ext cx="896938" cy="2075373"/>
            </a:xfrm>
            <a:prstGeom prst="can">
              <a:avLst>
                <a:gd name="adj" fmla="val 15626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65"/>
            <p:cNvSpPr>
              <a:spLocks noChangeArrowheads="1"/>
            </p:cNvSpPr>
            <p:nvPr/>
          </p:nvSpPr>
          <p:spPr bwMode="auto">
            <a:xfrm>
              <a:off x="1774403" y="2266041"/>
              <a:ext cx="299763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8" name="Rectangle 97"/>
            <p:cNvSpPr>
              <a:spLocks noChangeArrowheads="1"/>
            </p:cNvSpPr>
            <p:nvPr/>
          </p:nvSpPr>
          <p:spPr bwMode="auto">
            <a:xfrm>
              <a:off x="1769266" y="30138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9" name="Rectangle 98"/>
            <p:cNvSpPr>
              <a:spLocks noChangeArrowheads="1"/>
            </p:cNvSpPr>
            <p:nvPr/>
          </p:nvSpPr>
          <p:spPr bwMode="auto">
            <a:xfrm>
              <a:off x="1769266" y="3471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0" name="Rectangle 99"/>
            <p:cNvSpPr>
              <a:spLocks noChangeArrowheads="1"/>
            </p:cNvSpPr>
            <p:nvPr/>
          </p:nvSpPr>
          <p:spPr bwMode="auto">
            <a:xfrm>
              <a:off x="1769266" y="4233008"/>
              <a:ext cx="292100" cy="292100"/>
            </a:xfrm>
            <a:prstGeom prst="rect">
              <a:avLst/>
            </a:prstGeom>
            <a:solidFill>
              <a:srgbClr val="FF8F00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1" name="Rectangle 100"/>
            <p:cNvSpPr>
              <a:spLocks noChangeArrowheads="1"/>
            </p:cNvSpPr>
            <p:nvPr/>
          </p:nvSpPr>
          <p:spPr bwMode="auto">
            <a:xfrm>
              <a:off x="1588291" y="3658333"/>
              <a:ext cx="685800" cy="5826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3200" b="1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. . .</a:t>
              </a:r>
            </a:p>
          </p:txBody>
        </p:sp>
      </p:grpSp>
      <p:grpSp>
        <p:nvGrpSpPr>
          <p:cNvPr id="20" name="Group 12"/>
          <p:cNvGrpSpPr/>
          <p:nvPr/>
        </p:nvGrpSpPr>
        <p:grpSpPr>
          <a:xfrm>
            <a:off x="4179926" y="3495623"/>
            <a:ext cx="1938871" cy="2153823"/>
            <a:chOff x="4179926" y="3495623"/>
            <a:chExt cx="1938871" cy="2153823"/>
          </a:xfrm>
        </p:grpSpPr>
        <p:grpSp>
          <p:nvGrpSpPr>
            <p:cNvPr id="21" name="Group 159"/>
            <p:cNvGrpSpPr/>
            <p:nvPr/>
          </p:nvGrpSpPr>
          <p:grpSpPr>
            <a:xfrm>
              <a:off x="4696359" y="3838779"/>
              <a:ext cx="1061245" cy="1810667"/>
              <a:chOff x="5696442" y="2615559"/>
              <a:chExt cx="1061245" cy="2075373"/>
            </a:xfrm>
          </p:grpSpPr>
          <p:sp>
            <p:nvSpPr>
              <p:cNvPr id="161" name="Can 160"/>
              <p:cNvSpPr/>
              <p:nvPr/>
            </p:nvSpPr>
            <p:spPr>
              <a:xfrm>
                <a:off x="5696442" y="2615559"/>
                <a:ext cx="1061245" cy="2075373"/>
              </a:xfrm>
              <a:prstGeom prst="can">
                <a:avLst>
                  <a:gd name="adj" fmla="val 15361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Freeform 75"/>
              <p:cNvSpPr>
                <a:spLocks/>
              </p:cNvSpPr>
              <p:nvPr/>
            </p:nvSpPr>
            <p:spPr bwMode="auto">
              <a:xfrm>
                <a:off x="5814528" y="2969981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3" name="Freeform 76"/>
              <p:cNvSpPr>
                <a:spLocks/>
              </p:cNvSpPr>
              <p:nvPr/>
            </p:nvSpPr>
            <p:spPr bwMode="auto">
              <a:xfrm>
                <a:off x="6105040" y="2969981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4" name="Freeform 77"/>
              <p:cNvSpPr>
                <a:spLocks/>
              </p:cNvSpPr>
              <p:nvPr/>
            </p:nvSpPr>
            <p:spPr bwMode="auto">
              <a:xfrm>
                <a:off x="5813422" y="3474189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5" name="Freeform 78"/>
              <p:cNvSpPr>
                <a:spLocks/>
              </p:cNvSpPr>
              <p:nvPr/>
            </p:nvSpPr>
            <p:spPr bwMode="auto">
              <a:xfrm>
                <a:off x="6113459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6" name="Freeform 80"/>
              <p:cNvSpPr>
                <a:spLocks/>
              </p:cNvSpPr>
              <p:nvPr/>
            </p:nvSpPr>
            <p:spPr bwMode="auto">
              <a:xfrm>
                <a:off x="6413497" y="3474189"/>
                <a:ext cx="249238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6" y="0"/>
                  </a:cxn>
                  <a:cxn ang="0">
                    <a:pos x="156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7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6" y="0"/>
                    </a:lnTo>
                    <a:lnTo>
                      <a:pt x="156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7" name="Freeform 82"/>
              <p:cNvSpPr>
                <a:spLocks/>
              </p:cNvSpPr>
              <p:nvPr/>
            </p:nvSpPr>
            <p:spPr bwMode="auto">
              <a:xfrm>
                <a:off x="5813422" y="4309214"/>
                <a:ext cx="250825" cy="269875"/>
              </a:xfrm>
              <a:custGeom>
                <a:avLst/>
                <a:gdLst/>
                <a:ahLst/>
                <a:cxnLst>
                  <a:cxn ang="0">
                    <a:pos x="0" y="169"/>
                  </a:cxn>
                  <a:cxn ang="0">
                    <a:pos x="0" y="0"/>
                  </a:cxn>
                  <a:cxn ang="0">
                    <a:pos x="157" y="0"/>
                  </a:cxn>
                  <a:cxn ang="0">
                    <a:pos x="157" y="169"/>
                  </a:cxn>
                  <a:cxn ang="0">
                    <a:pos x="0" y="169"/>
                  </a:cxn>
                </a:cxnLst>
                <a:rect l="0" t="0" r="r" b="b"/>
                <a:pathLst>
                  <a:path w="158" h="170">
                    <a:moveTo>
                      <a:pt x="0" y="169"/>
                    </a:moveTo>
                    <a:lnTo>
                      <a:pt x="0" y="0"/>
                    </a:lnTo>
                    <a:lnTo>
                      <a:pt x="157" y="0"/>
                    </a:lnTo>
                    <a:lnTo>
                      <a:pt x="157" y="169"/>
                    </a:lnTo>
                    <a:lnTo>
                      <a:pt x="0" y="169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68" name="Rectangle 100"/>
              <p:cNvSpPr>
                <a:spLocks noChangeArrowheads="1"/>
              </p:cNvSpPr>
              <p:nvPr/>
            </p:nvSpPr>
            <p:spPr bwMode="auto">
              <a:xfrm>
                <a:off x="5902320" y="3657368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 .</a:t>
                </a:r>
              </a:p>
            </p:txBody>
          </p:sp>
        </p:grpSp>
        <p:sp>
          <p:nvSpPr>
            <p:cNvPr id="174" name="Rectangle 88"/>
            <p:cNvSpPr>
              <a:spLocks noChangeArrowheads="1"/>
            </p:cNvSpPr>
            <p:nvPr/>
          </p:nvSpPr>
          <p:spPr bwMode="auto">
            <a:xfrm>
              <a:off x="4367517" y="3495623"/>
              <a:ext cx="175128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800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Partitions</a:t>
              </a:r>
              <a:r>
                <a:rPr lang="en-US" b="1" dirty="0" smtClean="0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of S</a:t>
              </a:r>
              <a:endParaRPr lang="en-US" sz="1800" b="1" dirty="0">
                <a:solidFill>
                  <a:srgbClr val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3" name="Line 110"/>
            <p:cNvSpPr>
              <a:spLocks noChangeShapeType="1"/>
            </p:cNvSpPr>
            <p:nvPr/>
          </p:nvSpPr>
          <p:spPr bwMode="auto">
            <a:xfrm flipV="1">
              <a:off x="4179926" y="4280606"/>
              <a:ext cx="633414" cy="45951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4" name="Line 111"/>
            <p:cNvSpPr>
              <a:spLocks noChangeShapeType="1"/>
            </p:cNvSpPr>
            <p:nvPr/>
          </p:nvSpPr>
          <p:spPr bwMode="auto">
            <a:xfrm flipV="1">
              <a:off x="4179926" y="4712103"/>
              <a:ext cx="633414" cy="10635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5" name="Line 112"/>
            <p:cNvSpPr>
              <a:spLocks noChangeShapeType="1"/>
            </p:cNvSpPr>
            <p:nvPr/>
          </p:nvSpPr>
          <p:spPr bwMode="auto">
            <a:xfrm flipV="1">
              <a:off x="4179926" y="5452915"/>
              <a:ext cx="637694" cy="194835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grpSp>
        <p:nvGrpSpPr>
          <p:cNvPr id="22" name="Group 11"/>
          <p:cNvGrpSpPr/>
          <p:nvPr/>
        </p:nvGrpSpPr>
        <p:grpSpPr>
          <a:xfrm>
            <a:off x="1372636" y="3811466"/>
            <a:ext cx="2999378" cy="2062281"/>
            <a:chOff x="1372636" y="3811466"/>
            <a:chExt cx="2999378" cy="2062281"/>
          </a:xfrm>
        </p:grpSpPr>
        <p:sp>
          <p:nvSpPr>
            <p:cNvPr id="170" name="Freeform 69"/>
            <p:cNvSpPr>
              <a:spLocks/>
            </p:cNvSpPr>
            <p:nvPr/>
          </p:nvSpPr>
          <p:spPr bwMode="auto">
            <a:xfrm>
              <a:off x="1700251" y="3811466"/>
              <a:ext cx="2671763" cy="2062281"/>
            </a:xfrm>
            <a:custGeom>
              <a:avLst/>
              <a:gdLst/>
              <a:ahLst/>
              <a:cxnLst>
                <a:cxn ang="0">
                  <a:pos x="0" y="1441"/>
                </a:cxn>
                <a:cxn ang="0">
                  <a:pos x="0" y="0"/>
                </a:cxn>
                <a:cxn ang="0">
                  <a:pos x="1682" y="0"/>
                </a:cxn>
                <a:cxn ang="0">
                  <a:pos x="1682" y="1441"/>
                </a:cxn>
                <a:cxn ang="0">
                  <a:pos x="0" y="1441"/>
                </a:cxn>
              </a:cxnLst>
              <a:rect l="0" t="0" r="r" b="b"/>
              <a:pathLst>
                <a:path w="1683" h="1442">
                  <a:moveTo>
                    <a:pt x="0" y="1441"/>
                  </a:moveTo>
                  <a:lnTo>
                    <a:pt x="0" y="0"/>
                  </a:lnTo>
                  <a:lnTo>
                    <a:pt x="1682" y="0"/>
                  </a:lnTo>
                  <a:lnTo>
                    <a:pt x="1682" y="1441"/>
                  </a:lnTo>
                  <a:lnTo>
                    <a:pt x="0" y="1441"/>
                  </a:lnTo>
                </a:path>
              </a:pathLst>
            </a:custGeom>
            <a:solidFill>
              <a:schemeClr val="bg1">
                <a:lumMod val="95000"/>
              </a:scheme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2" name="Freeform 70"/>
            <p:cNvSpPr>
              <a:spLocks/>
            </p:cNvSpPr>
            <p:nvPr/>
          </p:nvSpPr>
          <p:spPr bwMode="auto">
            <a:xfrm>
              <a:off x="2077027" y="4903784"/>
              <a:ext cx="272750" cy="269875"/>
            </a:xfrm>
            <a:custGeom>
              <a:avLst/>
              <a:gdLst/>
              <a:ahLst/>
              <a:cxnLst>
                <a:cxn ang="0">
                  <a:pos x="0" y="169"/>
                </a:cxn>
                <a:cxn ang="0">
                  <a:pos x="0" y="0"/>
                </a:cxn>
                <a:cxn ang="0">
                  <a:pos x="210" y="0"/>
                </a:cxn>
                <a:cxn ang="0">
                  <a:pos x="210" y="169"/>
                </a:cxn>
                <a:cxn ang="0">
                  <a:pos x="0" y="169"/>
                </a:cxn>
              </a:cxnLst>
              <a:rect l="0" t="0" r="r" b="b"/>
              <a:pathLst>
                <a:path w="211" h="170">
                  <a:moveTo>
                    <a:pt x="0" y="169"/>
                  </a:moveTo>
                  <a:lnTo>
                    <a:pt x="0" y="0"/>
                  </a:lnTo>
                  <a:lnTo>
                    <a:pt x="210" y="0"/>
                  </a:lnTo>
                  <a:lnTo>
                    <a:pt x="210" y="169"/>
                  </a:lnTo>
                  <a:lnTo>
                    <a:pt x="0" y="169"/>
                  </a:lnTo>
                </a:path>
              </a:pathLst>
            </a:custGeom>
            <a:solidFill>
              <a:srgbClr val="FF8F0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3" name="Rectangle 84"/>
            <p:cNvSpPr>
              <a:spLocks noChangeArrowheads="1"/>
            </p:cNvSpPr>
            <p:nvPr/>
          </p:nvSpPr>
          <p:spPr bwMode="auto">
            <a:xfrm>
              <a:off x="1816139" y="4484684"/>
              <a:ext cx="741363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1">
                  <a:solidFill>
                    <a:srgbClr val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INPUT</a:t>
              </a:r>
            </a:p>
          </p:txBody>
        </p:sp>
        <p:sp>
          <p:nvSpPr>
            <p:cNvPr id="182" name="Line 106"/>
            <p:cNvSpPr>
              <a:spLocks noChangeShapeType="1"/>
            </p:cNvSpPr>
            <p:nvPr/>
          </p:nvSpPr>
          <p:spPr bwMode="auto">
            <a:xfrm flipV="1">
              <a:off x="1372636" y="5027966"/>
              <a:ext cx="706811" cy="331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grpSp>
          <p:nvGrpSpPr>
            <p:cNvPr id="23" name="Group 185"/>
            <p:cNvGrpSpPr/>
            <p:nvPr/>
          </p:nvGrpSpPr>
          <p:grpSpPr>
            <a:xfrm>
              <a:off x="2352717" y="3844532"/>
              <a:ext cx="2006242" cy="1932378"/>
              <a:chOff x="3352800" y="2621312"/>
              <a:chExt cx="2006242" cy="1932378"/>
            </a:xfrm>
          </p:grpSpPr>
          <p:sp>
            <p:nvSpPr>
              <p:cNvPr id="188" name="Rectangle 81"/>
              <p:cNvSpPr>
                <a:spLocks noChangeArrowheads="1"/>
              </p:cNvSpPr>
              <p:nvPr/>
            </p:nvSpPr>
            <p:spPr bwMode="auto">
              <a:xfrm>
                <a:off x="4894833" y="3169389"/>
                <a:ext cx="324863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 dirty="0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2</a:t>
                </a:r>
              </a:p>
            </p:txBody>
          </p:sp>
          <p:sp>
            <p:nvSpPr>
              <p:cNvPr id="189" name="Freeform 83"/>
              <p:cNvSpPr>
                <a:spLocks/>
              </p:cNvSpPr>
              <p:nvPr/>
            </p:nvSpPr>
            <p:spPr bwMode="auto">
              <a:xfrm>
                <a:off x="4859334" y="4266352"/>
                <a:ext cx="32067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 useBgFill="1">
            <p:nvSpPr>
              <p:cNvPr id="190" name="Rectangle 85"/>
              <p:cNvSpPr>
                <a:spLocks noChangeArrowheads="1"/>
              </p:cNvSpPr>
              <p:nvPr/>
            </p:nvSpPr>
            <p:spPr bwMode="auto">
              <a:xfrm>
                <a:off x="4884267" y="2621312"/>
                <a:ext cx="335430" cy="304800"/>
              </a:xfrm>
              <a:prstGeom prst="rect">
                <a:avLst/>
              </a:prstGeom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</a:p>
            </p:txBody>
          </p:sp>
          <p:sp>
            <p:nvSpPr>
              <p:cNvPr id="191" name="Rectangle 86"/>
              <p:cNvSpPr>
                <a:spLocks noChangeArrowheads="1"/>
              </p:cNvSpPr>
              <p:nvPr/>
            </p:nvSpPr>
            <p:spPr bwMode="auto">
              <a:xfrm>
                <a:off x="3593742" y="3304245"/>
                <a:ext cx="528992" cy="5206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algn="ctr" eaLnBrk="0" hangingPunct="0"/>
                <a:r>
                  <a:rPr lang="en-US" sz="2800" b="1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h</a:t>
                </a:r>
                <a:r>
                  <a:rPr lang="en-US" sz="2800" b="1" baseline="-25000" dirty="0" smtClean="0">
                    <a:solidFill>
                      <a:sysClr val="windowText" lastClr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1</a:t>
                </a:r>
                <a:endParaRPr lang="en-US" sz="2800" b="1" baseline="-25000" dirty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2" name="Rectangle 87"/>
              <p:cNvSpPr>
                <a:spLocks noChangeArrowheads="1"/>
              </p:cNvSpPr>
              <p:nvPr/>
            </p:nvSpPr>
            <p:spPr bwMode="auto">
              <a:xfrm>
                <a:off x="4797141" y="3965998"/>
                <a:ext cx="471488" cy="30480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1400" b="1">
                    <a:solidFill>
                      <a:srgbClr val="000000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B-1</a:t>
                </a:r>
              </a:p>
            </p:txBody>
          </p:sp>
          <p:sp>
            <p:nvSpPr>
              <p:cNvPr id="193" name="Line 107"/>
              <p:cNvSpPr>
                <a:spLocks noChangeShapeType="1"/>
              </p:cNvSpPr>
              <p:nvPr/>
            </p:nvSpPr>
            <p:spPr bwMode="auto">
              <a:xfrm flipV="1">
                <a:off x="4230684" y="3007320"/>
                <a:ext cx="635300" cy="808182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4" name="Line 108"/>
              <p:cNvSpPr>
                <a:spLocks noChangeShapeType="1"/>
              </p:cNvSpPr>
              <p:nvPr/>
            </p:nvSpPr>
            <p:spPr bwMode="auto">
              <a:xfrm flipV="1">
                <a:off x="4230684" y="3596354"/>
                <a:ext cx="635300" cy="21914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5" name="Line 109"/>
              <p:cNvSpPr>
                <a:spLocks noChangeShapeType="1"/>
              </p:cNvSpPr>
              <p:nvPr/>
            </p:nvSpPr>
            <p:spPr bwMode="auto">
              <a:xfrm>
                <a:off x="4230684" y="3815502"/>
                <a:ext cx="628650" cy="60325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 type="triangl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6" name="Freeform 113"/>
              <p:cNvSpPr>
                <a:spLocks/>
              </p:cNvSpPr>
              <p:nvPr/>
            </p:nvSpPr>
            <p:spPr bwMode="auto">
              <a:xfrm>
                <a:off x="4868364" y="3428152"/>
                <a:ext cx="311645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197" name="Freeform 114"/>
              <p:cNvSpPr>
                <a:spLocks/>
              </p:cNvSpPr>
              <p:nvPr/>
            </p:nvSpPr>
            <p:spPr bwMode="auto">
              <a:xfrm>
                <a:off x="4864158" y="2894752"/>
                <a:ext cx="315851" cy="287338"/>
              </a:xfrm>
              <a:custGeom>
                <a:avLst/>
                <a:gdLst/>
                <a:ahLst/>
                <a:cxnLst>
                  <a:cxn ang="0">
                    <a:pos x="0" y="180"/>
                  </a:cxn>
                  <a:cxn ang="0">
                    <a:pos x="0" y="0"/>
                  </a:cxn>
                  <a:cxn ang="0">
                    <a:pos x="265" y="0"/>
                  </a:cxn>
                  <a:cxn ang="0">
                    <a:pos x="265" y="180"/>
                  </a:cxn>
                  <a:cxn ang="0">
                    <a:pos x="0" y="180"/>
                  </a:cxn>
                </a:cxnLst>
                <a:rect l="0" t="0" r="r" b="b"/>
                <a:pathLst>
                  <a:path w="266" h="181">
                    <a:moveTo>
                      <a:pt x="0" y="180"/>
                    </a:moveTo>
                    <a:lnTo>
                      <a:pt x="0" y="0"/>
                    </a:lnTo>
                    <a:lnTo>
                      <a:pt x="265" y="0"/>
                    </a:lnTo>
                    <a:lnTo>
                      <a:pt x="265" y="180"/>
                    </a:lnTo>
                    <a:lnTo>
                      <a:pt x="0" y="180"/>
                    </a:lnTo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 w="1270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3352800" y="3815255"/>
                <a:ext cx="877885" cy="247"/>
              </a:xfrm>
              <a:prstGeom prst="line">
                <a:avLst/>
              </a:prstGeom>
              <a:ln w="127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Rectangle 100"/>
              <p:cNvSpPr>
                <a:spLocks noChangeArrowheads="1"/>
              </p:cNvSpPr>
              <p:nvPr/>
            </p:nvSpPr>
            <p:spPr bwMode="auto">
              <a:xfrm>
                <a:off x="4673242" y="3537617"/>
                <a:ext cx="685800" cy="58261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sz="3200" b="1" dirty="0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</a:t>
                </a:r>
                <a:r>
                  <a:rPr lang="en-US" sz="3200" b="1">
                    <a:solidFill>
                      <a:schemeClr val="tx2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. .</a:t>
                </a:r>
              </a:p>
            </p:txBody>
          </p:sp>
        </p:grpSp>
      </p:grpSp>
      <p:sp>
        <p:nvSpPr>
          <p:cNvPr id="203" name="TextBox 202"/>
          <p:cNvSpPr txBox="1"/>
          <p:nvPr/>
        </p:nvSpPr>
        <p:spPr>
          <a:xfrm>
            <a:off x="6443142" y="1686345"/>
            <a:ext cx="2944943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cost of HJ?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9571592" y="1678207"/>
            <a:ext cx="161171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3(N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 + N</a:t>
            </a:r>
            <a:r>
              <a:rPr lang="en-US" sz="2000" baseline="-25000" dirty="0" smtClean="0">
                <a:latin typeface="Calibri" pitchFamily="34" charset="0"/>
                <a:ea typeface="Linux Libertine" charset="0"/>
                <a:cs typeface="Linux Libertine" charset="0"/>
              </a:rPr>
              <a:t>S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6443142" y="5485905"/>
            <a:ext cx="2314641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is memory requirement of HJ?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06" name="TextBox 205"/>
              <p:cNvSpPr txBox="1"/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0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𝐵</m:t>
                    </m:r>
                    <m:r>
                      <a:rPr lang="en-US" sz="2000" b="0" i="1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−2&gt;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𝐹</m:t>
                    </m:r>
                    <m:r>
                      <a:rPr lang="en-US" sz="20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f>
                      <m:fPr>
                        <m:ctrlPr>
                          <a:rPr lang="mr-IN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𝐵</m:t>
                        </m:r>
                        <m:r>
                          <a:rPr lang="en-US" sz="2000" b="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sz="20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or roughly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charset="0"/>
                        <a:ea typeface="Linux Libertine" charset="0"/>
                        <a:cs typeface="Linux Libertine" charset="0"/>
                      </a:rPr>
                      <m:t>B</m:t>
                    </m:r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</m:ctrlPr>
                      </m:radPr>
                      <m:deg/>
                      <m:e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𝐹</m:t>
                        </m:r>
                        <m:r>
                          <a:rPr lang="en-US" sz="2000" i="1">
                            <a:latin typeface="Cambria Math" charset="0"/>
                            <a:ea typeface="Linux Libertine" charset="0"/>
                            <a:cs typeface="Linux Libertine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charset="0"/>
                                <a:ea typeface="Linux Libertine" charset="0"/>
                                <a:cs typeface="Linux Libertine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20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206" name="TextBox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972" y="5385798"/>
                <a:ext cx="2498921" cy="9005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="" xmlns:p14="http://schemas.microsoft.com/office/powerpoint/2010/main" val="25919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69" grpId="0"/>
      <p:bldP spid="203" grpId="0" animBg="1"/>
      <p:bldP spid="204" grpId="0" animBg="1"/>
      <p:bldP spid="205" grpId="0" animBg="1"/>
      <p:bldP spid="20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2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4100" dirty="0" smtClean="0"/>
                  <a:t>BNLJ vs</a:t>
                </a:r>
                <a:r>
                  <a:rPr lang="en-US" sz="4100" dirty="0"/>
                  <a:t>. </a:t>
                </a:r>
                <a:r>
                  <a:rPr lang="en-US" sz="4100" dirty="0" smtClean="0"/>
                  <a:t>HJ</a:t>
                </a:r>
                <a:endParaRPr lang="en-US" sz="4100" dirty="0" smtClean="0"/>
              </a:p>
              <a:p>
                <a:pPr lvl="1"/>
                <a:r>
                  <a:rPr lang="en-US" sz="3600" dirty="0" smtClean="0"/>
                  <a:t>Identical if (B-2) &gt; F * N</a:t>
                </a:r>
                <a:r>
                  <a:rPr lang="en-US" sz="3600" baseline="-25000" dirty="0" smtClean="0"/>
                  <a:t>R</a:t>
                </a:r>
              </a:p>
              <a:p>
                <a:pPr lvl="2"/>
                <a:r>
                  <a:rPr lang="en-US" sz="3200" dirty="0" smtClean="0"/>
                  <a:t>Why? </a:t>
                </a:r>
                <a:endParaRPr lang="en-US" sz="3200" dirty="0"/>
              </a:p>
              <a:p>
                <a:pPr lvl="2"/>
                <a:r>
                  <a:rPr lang="en-US" sz="3200" dirty="0" smtClean="0"/>
                  <a:t>I/O cost?</a:t>
                </a:r>
              </a:p>
              <a:p>
                <a:pPr lvl="1"/>
                <a:r>
                  <a:rPr lang="en-US" sz="3600" dirty="0" smtClean="0"/>
                  <a:t>Otherwise</a:t>
                </a:r>
                <a:r>
                  <a:rPr lang="en-US" sz="3600" dirty="0"/>
                  <a:t>, BNLJ could be </a:t>
                </a:r>
                <a:r>
                  <a:rPr lang="en-US" sz="3600" dirty="0" smtClean="0"/>
                  <a:t>more expensive (why?)</a:t>
                </a:r>
                <a:endParaRPr lang="en-US" sz="3600" dirty="0"/>
              </a:p>
              <a:p>
                <a:r>
                  <a:rPr lang="en-US" sz="4000" dirty="0" smtClean="0"/>
                  <a:t>SMJ vs</a:t>
                </a:r>
                <a:r>
                  <a:rPr lang="en-US" sz="4000" dirty="0"/>
                  <a:t>. </a:t>
                </a:r>
                <a:r>
                  <a:rPr lang="en-US" sz="4000" dirty="0" smtClean="0"/>
                  <a:t>HJ</a:t>
                </a:r>
                <a:endParaRPr lang="en-US" sz="4000" dirty="0"/>
              </a:p>
              <a:p>
                <a:pPr lvl="1"/>
                <a:r>
                  <a:rPr lang="en-US" sz="3600" dirty="0" smtClean="0"/>
                  <a:t>To </a:t>
                </a:r>
                <a:r>
                  <a:rPr lang="en-US" sz="3600" dirty="0"/>
                  <a:t>get I/O cost </a:t>
                </a:r>
                <a:r>
                  <a:rPr lang="en-US" sz="3600" dirty="0" smtClean="0"/>
                  <a:t>3(N</a:t>
                </a:r>
                <a:r>
                  <a:rPr lang="en-US" sz="3600" baseline="-25000" dirty="0" smtClean="0"/>
                  <a:t>R</a:t>
                </a:r>
                <a:r>
                  <a:rPr lang="en-US" sz="3600" dirty="0" smtClean="0"/>
                  <a:t>+N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), </a:t>
                </a:r>
                <a:r>
                  <a:rPr lang="en-US" sz="3600" dirty="0"/>
                  <a:t>SMJ </a:t>
                </a:r>
                <a:r>
                  <a:rPr lang="en-US" sz="3600" dirty="0" smtClean="0"/>
                  <a:t>needs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𝐵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36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charset="0"/>
                              </a:rPr>
                              <m:t>𝑆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3600" dirty="0" smtClean="0"/>
                  <a:t> (assume </a:t>
                </a:r>
                <a:r>
                  <a:rPr lang="en-US" sz="3600" dirty="0" err="1" smtClean="0"/>
                  <a:t>wlog</a:t>
                </a:r>
                <a:r>
                  <a:rPr lang="en-US" sz="3600" dirty="0"/>
                  <a:t> N</a:t>
                </a:r>
                <a:r>
                  <a:rPr lang="en-US" sz="3600" baseline="-25000" dirty="0"/>
                  <a:t>R</a:t>
                </a:r>
                <a:r>
                  <a:rPr lang="en-US" sz="3600" dirty="0"/>
                  <a:t> ≤ </a:t>
                </a:r>
                <a:r>
                  <a:rPr lang="en-US" sz="3600" dirty="0" smtClean="0"/>
                  <a:t>N</a:t>
                </a:r>
                <a:r>
                  <a:rPr lang="en-US" sz="3600" baseline="-25000" dirty="0" smtClean="0"/>
                  <a:t>S</a:t>
                </a:r>
                <a:r>
                  <a:rPr lang="en-US" sz="3600" dirty="0" smtClean="0"/>
                  <a:t>)</a:t>
                </a:r>
              </a:p>
              <a:p>
                <a:pPr lvl="1"/>
                <a:r>
                  <a:rPr lang="en-US" sz="3600" dirty="0" smtClean="0"/>
                  <a:t>But to get same cost, HJ needs only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charset="0"/>
                      </a:rPr>
                      <m:t>B</m:t>
                    </m:r>
                    <m:r>
                      <a:rPr lang="en-US" sz="3600" i="1">
                        <a:latin typeface="Cambria Math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charset="0"/>
                          </a:rPr>
                          <m:t>𝐹</m:t>
                        </m:r>
                        <m:r>
                          <a:rPr lang="en-US" sz="3600" i="1">
                            <a:latin typeface="Cambria Math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36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600" i="1">
                                <a:latin typeface="Cambria Math" charset="0"/>
                              </a:rPr>
                              <m:t>𝑅</m:t>
                            </m:r>
                          </m:sub>
                        </m:sSub>
                      </m:e>
                    </m:rad>
                  </m:oMath>
                </a14:m>
                <a:endParaRPr lang="en-US" sz="3600" dirty="0" smtClean="0"/>
              </a:p>
              <a:p>
                <a:pPr lvl="1"/>
                <a:r>
                  <a:rPr lang="en-US" sz="3600" dirty="0" smtClean="0"/>
                  <a:t>Thus, HJ is more memory-efficient, and often, faster</a:t>
                </a:r>
              </a:p>
              <a:p>
                <a:pPr lvl="1"/>
                <a:r>
                  <a:rPr lang="en-US" sz="3600" dirty="0" smtClean="0"/>
                  <a:t>Other considerations</a:t>
                </a:r>
                <a:endParaRPr lang="en-US" sz="3600" dirty="0"/>
              </a:p>
              <a:p>
                <a:pPr lvl="2"/>
                <a:r>
                  <a:rPr lang="en-US" sz="3200" dirty="0" smtClean="0"/>
                  <a:t>HJ </a:t>
                </a:r>
                <a:r>
                  <a:rPr lang="en-US" sz="3200" dirty="0"/>
                  <a:t>could be much slower if data has skew</a:t>
                </a:r>
              </a:p>
              <a:p>
                <a:pPr lvl="2"/>
                <a:r>
                  <a:rPr lang="en-US" sz="3200" dirty="0" smtClean="0"/>
                  <a:t>SMJ </a:t>
                </a:r>
                <a:r>
                  <a:rPr lang="en-US" sz="3200" dirty="0"/>
                  <a:t>can be faster if input is </a:t>
                </a:r>
                <a:r>
                  <a:rPr lang="en-US" sz="3200" dirty="0" smtClean="0"/>
                  <a:t>sorted and it also gives </a:t>
                </a:r>
                <a:r>
                  <a:rPr lang="en-US" sz="3200" dirty="0"/>
                  <a:t>sorted output</a:t>
                </a:r>
              </a:p>
              <a:p>
                <a:r>
                  <a:rPr lang="en-US" sz="4000" dirty="0"/>
                  <a:t>In practice, </a:t>
                </a:r>
                <a:r>
                  <a:rPr lang="en-US" sz="4000" dirty="0" smtClean="0"/>
                  <a:t>(hybrid</a:t>
                </a:r>
                <a:r>
                  <a:rPr lang="en-US" sz="4000" dirty="0"/>
                  <a:t>) </a:t>
                </a:r>
                <a:r>
                  <a:rPr lang="en-US" sz="4000" dirty="0" smtClean="0"/>
                  <a:t>hash join </a:t>
                </a:r>
                <a:r>
                  <a:rPr lang="en-US" sz="4000" dirty="0"/>
                  <a:t>is the most </a:t>
                </a:r>
                <a:r>
                  <a:rPr lang="en-US" sz="4000" dirty="0" smtClean="0"/>
                  <a:t>popular (not covered here)</a:t>
                </a:r>
                <a:endParaRPr lang="en-US" sz="3600" dirty="0" smtClean="0"/>
              </a:p>
            </p:txBody>
          </p:sp>
        </mc:Choice>
        <mc:Fallback>
          <p:sp>
            <p:nvSpPr>
              <p:cNvPr id="2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388" y="1389410"/>
                <a:ext cx="11313224" cy="4966942"/>
              </a:xfrm>
              <a:blipFill rotWithShape="0">
                <a:blip r:embed="rId3"/>
                <a:stretch>
                  <a:fillRect l="-1024" t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Comparison of Hash Algorithms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95369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0"/>
            <a:ext cx="11313224" cy="4966942"/>
          </a:xfrm>
        </p:spPr>
        <p:txBody>
          <a:bodyPr>
            <a:normAutofit fontScale="92500" lnSpcReduction="10000"/>
          </a:bodyPr>
          <a:lstStyle/>
          <a:p>
            <a:r>
              <a:rPr lang="en-US" sz="4100" dirty="0" smtClean="0">
                <a:latin typeface="Calibri" pitchFamily="34" charset="0"/>
              </a:rPr>
              <a:t>Multiple equalities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e.g. </a:t>
            </a:r>
            <a:r>
              <a:rPr lang="en-US" sz="3200" dirty="0" err="1" smtClean="0">
                <a:latin typeface="Calibri" pitchFamily="34" charset="0"/>
              </a:rPr>
              <a:t>R.a</a:t>
            </a:r>
            <a:r>
              <a:rPr lang="en-US" sz="3200" dirty="0" smtClean="0">
                <a:latin typeface="Calibri" pitchFamily="34" charset="0"/>
              </a:rPr>
              <a:t> = </a:t>
            </a:r>
            <a:r>
              <a:rPr lang="en-US" sz="3200" dirty="0" err="1" smtClean="0">
                <a:latin typeface="Calibri" pitchFamily="34" charset="0"/>
              </a:rPr>
              <a:t>S.b</a:t>
            </a:r>
            <a:r>
              <a:rPr lang="en-US" sz="3200" dirty="0" smtClean="0">
                <a:latin typeface="Calibri" pitchFamily="34" charset="0"/>
              </a:rPr>
              <a:t> ∧ </a:t>
            </a:r>
            <a:r>
              <a:rPr lang="en-US" sz="3200" dirty="0" err="1" smtClean="0">
                <a:latin typeface="Calibri" pitchFamily="34" charset="0"/>
              </a:rPr>
              <a:t>R.c</a:t>
            </a:r>
            <a:r>
              <a:rPr lang="en-US" sz="3200" dirty="0" smtClean="0">
                <a:latin typeface="Calibri" pitchFamily="34" charset="0"/>
              </a:rPr>
              <a:t> = </a:t>
            </a:r>
            <a:r>
              <a:rPr lang="en-US" sz="3200" dirty="0" err="1" smtClean="0">
                <a:latin typeface="Calibri" pitchFamily="34" charset="0"/>
              </a:rPr>
              <a:t>S.d</a:t>
            </a:r>
            <a:endParaRPr lang="en-US" sz="3200" dirty="0" smtClean="0">
              <a:latin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</a:rPr>
              <a:t>HJ works fine: </a:t>
            </a:r>
            <a:r>
              <a:rPr lang="en-US" sz="3200" dirty="0">
                <a:latin typeface="Calibri" pitchFamily="34" charset="0"/>
              </a:rPr>
              <a:t>hash </a:t>
            </a:r>
            <a:r>
              <a:rPr lang="en-US" sz="3200" dirty="0" smtClean="0">
                <a:latin typeface="Calibri" pitchFamily="34" charset="0"/>
              </a:rPr>
              <a:t>R on (a, c) and S on (b, d)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</a:rPr>
              <a:t>SMJ </a:t>
            </a:r>
            <a:r>
              <a:rPr lang="en-US" sz="3200" dirty="0">
                <a:latin typeface="Calibri" pitchFamily="34" charset="0"/>
              </a:rPr>
              <a:t>works </a:t>
            </a:r>
            <a:r>
              <a:rPr lang="en-US" sz="3200" dirty="0" smtClean="0">
                <a:latin typeface="Calibri" pitchFamily="34" charset="0"/>
              </a:rPr>
              <a:t>fine: </a:t>
            </a:r>
            <a:r>
              <a:rPr lang="en-US" sz="3200" dirty="0">
                <a:latin typeface="Calibri" pitchFamily="34" charset="0"/>
              </a:rPr>
              <a:t>sort </a:t>
            </a:r>
            <a:r>
              <a:rPr lang="en-US" sz="3200" dirty="0" smtClean="0">
                <a:latin typeface="Calibri" pitchFamily="34" charset="0"/>
              </a:rPr>
              <a:t>S on (a, c) and S on (b, d)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</a:rPr>
              <a:t>INLJ</a:t>
            </a:r>
            <a:r>
              <a:rPr lang="en-US" sz="3200" dirty="0">
                <a:latin typeface="Calibri" pitchFamily="34" charset="0"/>
              </a:rPr>
              <a:t>: use (build, if needed) a matching index on </a:t>
            </a:r>
            <a:r>
              <a:rPr lang="en-US" sz="3200" dirty="0" smtClean="0">
                <a:latin typeface="Calibri" pitchFamily="34" charset="0"/>
              </a:rPr>
              <a:t>S</a:t>
            </a:r>
          </a:p>
          <a:p>
            <a:r>
              <a:rPr lang="en-US" sz="3600" dirty="0" smtClean="0">
                <a:latin typeface="Calibri" pitchFamily="34" charset="0"/>
              </a:rPr>
              <a:t>Inequalities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e.g. </a:t>
            </a:r>
            <a:r>
              <a:rPr lang="en-US" sz="3200" dirty="0" err="1" smtClean="0">
                <a:latin typeface="Calibri" pitchFamily="34" charset="0"/>
              </a:rPr>
              <a:t>R.a</a:t>
            </a:r>
            <a:r>
              <a:rPr lang="en-US" sz="3200" dirty="0" smtClean="0">
                <a:latin typeface="Calibri" pitchFamily="34" charset="0"/>
              </a:rPr>
              <a:t> &gt; </a:t>
            </a:r>
            <a:r>
              <a:rPr lang="en-US" sz="3200" dirty="0" err="1" smtClean="0">
                <a:latin typeface="Calibri" pitchFamily="34" charset="0"/>
              </a:rPr>
              <a:t>S.b</a:t>
            </a:r>
            <a:endParaRPr lang="en-US" sz="3200" dirty="0" smtClean="0">
              <a:latin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</a:rPr>
              <a:t>HJ and SMJ not applicable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INLJ: </a:t>
            </a:r>
            <a:r>
              <a:rPr lang="en-US" sz="3200" dirty="0">
                <a:latin typeface="Calibri" pitchFamily="34" charset="0"/>
              </a:rPr>
              <a:t>use (build, if needed) a </a:t>
            </a:r>
            <a:r>
              <a:rPr lang="en-US" sz="3200" dirty="0" err="1" smtClean="0">
                <a:latin typeface="Calibri" pitchFamily="34" charset="0"/>
              </a:rPr>
              <a:t>B+tree</a:t>
            </a:r>
            <a:r>
              <a:rPr lang="en-US" sz="3200" dirty="0" smtClean="0">
                <a:latin typeface="Calibri" pitchFamily="34" charset="0"/>
              </a:rPr>
              <a:t> index </a:t>
            </a:r>
            <a:r>
              <a:rPr lang="en-US" sz="3200" dirty="0">
                <a:latin typeface="Calibri" pitchFamily="34" charset="0"/>
              </a:rPr>
              <a:t>on </a:t>
            </a:r>
            <a:r>
              <a:rPr lang="en-US" sz="3200" dirty="0" smtClean="0">
                <a:latin typeface="Calibri" pitchFamily="34" charset="0"/>
              </a:rPr>
              <a:t>S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BNLJ might often be among the best choices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Inequality checks might lead to large outputs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General Join Conditions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57222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29962090"/>
              </p:ext>
            </p:extLst>
          </p:nvPr>
        </p:nvGraphicFramePr>
        <p:xfrm>
          <a:off x="1177159" y="2093256"/>
          <a:ext cx="9837682" cy="3108960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3836275"/>
                <a:gridCol w="2827283"/>
                <a:gridCol w="1587062"/>
                <a:gridCol w="1587062"/>
              </a:tblGrid>
              <a:tr h="370840">
                <a:tc>
                  <a:txBody>
                    <a:bodyPr/>
                    <a:lstStyle/>
                    <a:p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(P/B/I/BI)NLJ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SMJ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HJ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PostgreSQL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Oracle</a:t>
                      </a:r>
                      <a:r>
                        <a:rPr lang="en-US" sz="28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Microsoft</a:t>
                      </a:r>
                      <a:r>
                        <a:rPr lang="en-US" sz="28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SQL Server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MySQL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SQLite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00B05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✓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⨯</a:t>
                      </a:r>
                      <a:endParaRPr lang="en-US" sz="2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System Support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08791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3017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Logical vs physical operations</a:t>
            </a:r>
            <a:endParaRPr lang="en-US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Different ways of implementing each operation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Selection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Access paths (s</a:t>
            </a:r>
            <a:r>
              <a:rPr lang="en-US" sz="3200" dirty="0" smtClean="0">
                <a:latin typeface="Calibri" pitchFamily="34" charset="0"/>
              </a:rPr>
              <a:t>can, utilize matching index)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Decide among access paths (u</a:t>
            </a:r>
            <a:r>
              <a:rPr lang="en-US" sz="3200" dirty="0" smtClean="0">
                <a:latin typeface="Calibri" pitchFamily="34" charset="0"/>
              </a:rPr>
              <a:t>se selectivity)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Projection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Deduplication (sorting- vs hashing-based)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NLJ, BNLJ, PNLJ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INLJ, BINLJ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SMJ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HJ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74748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Example</a:t>
            </a:r>
            <a:endParaRPr lang="en-US" sz="4800" dirty="0"/>
          </a:p>
        </p:txBody>
      </p:sp>
      <p:sp>
        <p:nvSpPr>
          <p:cNvPr id="16" name="Rectangle 15"/>
          <p:cNvSpPr/>
          <p:nvPr/>
        </p:nvSpPr>
        <p:spPr>
          <a:xfrm>
            <a:off x="439388" y="2694396"/>
            <a:ext cx="37353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smtClean="0">
                <a:latin typeface="Consolas" pitchFamily="49" charset="0"/>
                <a:ea typeface="Courier New" charset="0"/>
                <a:cs typeface="Courier New" charset="0"/>
              </a:rPr>
              <a:t>DISTINCT </a:t>
            </a:r>
            <a:r>
              <a:rPr lang="en-US" sz="2000" dirty="0" err="1" smtClean="0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endParaRPr lang="en-US" sz="2000" dirty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FROM   Purchase P, </a:t>
            </a:r>
            <a:endParaRPr lang="en-US" sz="2000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r>
              <a:rPr lang="en-US" sz="2000" dirty="0" smtClean="0">
                <a:latin typeface="Consolas" pitchFamily="49" charset="0"/>
                <a:ea typeface="Courier New" charset="0"/>
                <a:cs typeface="Courier New" charset="0"/>
              </a:rPr>
              <a:t>      Person </a:t>
            </a:r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Q</a:t>
            </a:r>
          </a:p>
          <a:p>
            <a:pPr eaLnBrk="0" hangingPunct="0"/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WHERE  </a:t>
            </a:r>
            <a:r>
              <a:rPr lang="en-US" sz="2000" dirty="0" err="1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=</a:t>
            </a:r>
            <a:r>
              <a:rPr lang="en-US" sz="2000" dirty="0" err="1">
                <a:latin typeface="Consolas" pitchFamily="49" charset="0"/>
                <a:ea typeface="Courier New" charset="0"/>
                <a:cs typeface="Courier New" charset="0"/>
              </a:rPr>
              <a:t>Q.name</a:t>
            </a:r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 </a:t>
            </a:r>
            <a:endParaRPr lang="en-US" sz="2000" dirty="0" smtClean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000" dirty="0" smtClean="0">
                <a:latin typeface="Consolas" pitchFamily="49" charset="0"/>
                <a:ea typeface="Courier New" charset="0"/>
                <a:cs typeface="Courier New" charset="0"/>
              </a:rPr>
              <a:t>AND </a:t>
            </a:r>
            <a:r>
              <a:rPr lang="en-US" sz="2000" dirty="0" err="1" smtClean="0">
                <a:latin typeface="Consolas" pitchFamily="49" charset="0"/>
                <a:ea typeface="Courier New" charset="0"/>
                <a:cs typeface="Courier New" charset="0"/>
              </a:rPr>
              <a:t>Q.city</a:t>
            </a:r>
            <a:r>
              <a:rPr lang="en-US" sz="2000" dirty="0">
                <a:latin typeface="Consolas" pitchFamily="49" charset="0"/>
                <a:ea typeface="Courier New" charset="0"/>
                <a:cs typeface="Courier New" charset="0"/>
              </a:rPr>
              <a:t>=‘Madison</a:t>
            </a:r>
            <a:r>
              <a:rPr lang="en-US" sz="2000" dirty="0" smtClean="0">
                <a:latin typeface="Consolas" pitchFamily="49" charset="0"/>
                <a:ea typeface="Courier New" charset="0"/>
                <a:cs typeface="Courier New" charset="0"/>
              </a:rPr>
              <a:t>’</a:t>
            </a:r>
          </a:p>
          <a:p>
            <a:pPr eaLnBrk="0" hangingPunct="0"/>
            <a:r>
              <a:rPr lang="en-US" sz="2000" dirty="0" smtClean="0">
                <a:latin typeface="Consolas" pitchFamily="49" charset="0"/>
                <a:ea typeface="Courier New" charset="0"/>
                <a:cs typeface="Courier New" charset="0"/>
              </a:rPr>
              <a:t>ORDER BY </a:t>
            </a:r>
            <a:r>
              <a:rPr lang="en-US" sz="2000" dirty="0" err="1" smtClean="0">
                <a:latin typeface="Consolas" pitchFamily="49" charset="0"/>
                <a:ea typeface="Courier New" charset="0"/>
                <a:cs typeface="Courier New" charset="0"/>
              </a:rPr>
              <a:t>P.buyer</a:t>
            </a:r>
            <a:endParaRPr lang="en-US" sz="2000" dirty="0" smtClean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4161276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8144820" y="3044331"/>
            <a:ext cx="481612" cy="14379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446805" y="1655634"/>
            <a:ext cx="3129437" cy="4273041"/>
            <a:chOff x="4230586" y="1661871"/>
            <a:chExt cx="3129437" cy="4273041"/>
          </a:xfrm>
        </p:grpSpPr>
        <p:sp>
          <p:nvSpPr>
            <p:cNvPr id="7" name="Oval 6"/>
            <p:cNvSpPr/>
            <p:nvPr/>
          </p:nvSpPr>
          <p:spPr>
            <a:xfrm>
              <a:off x="5134800" y="2530712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𝜋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035720" y="4440359"/>
              <a:ext cx="1324303" cy="56653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𝜎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city = ‘Madison’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5814205" y="2942557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102752" y="3375677"/>
              <a:ext cx="1324303" cy="42405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       </a:t>
              </a:r>
              <a:r>
                <a:rPr lang="en-US" sz="28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⨝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Calibri" pitchFamily="34" charset="0"/>
                  <a:ea typeface="Linux Libertine" charset="0"/>
                  <a:cs typeface="Linux Libertine" charset="0"/>
                </a:rPr>
                <a:t>buyer=name</a:t>
              </a:r>
              <a:endPara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1" name="Straight Connector 10"/>
            <p:cNvCxnSpPr>
              <a:stCxn id="8" idx="4"/>
              <a:endCxn id="13" idx="0"/>
            </p:cNvCxnSpPr>
            <p:nvPr/>
          </p:nvCxnSpPr>
          <p:spPr>
            <a:xfrm flipH="1">
              <a:off x="6697871" y="5006893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4230586" y="4590924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6114417" y="5518943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>
              <a:off x="5102752" y="3868792"/>
              <a:ext cx="595182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65963" y="3868792"/>
              <a:ext cx="672861" cy="6466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5134800" y="1661871"/>
              <a:ext cx="1324303" cy="29309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</a:t>
              </a:r>
              <a:r>
                <a:rPr lang="en-US" sz="32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𝜏</a:t>
              </a:r>
              <a:r>
                <a:rPr lang="en-US" sz="2400" baseline="-250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buyer</a:t>
              </a:r>
              <a:endPara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5814205" y="2073716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8731160" y="1677782"/>
            <a:ext cx="3021452" cy="4458878"/>
            <a:chOff x="8731160" y="1677782"/>
            <a:chExt cx="3021452" cy="4458878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10241886" y="3213041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>
              <a:off x="11015686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9530433" y="4066944"/>
              <a:ext cx="436843" cy="71896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0484861" y="4054607"/>
              <a:ext cx="481644" cy="7313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9311375" y="3633824"/>
              <a:ext cx="1861022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Nested Loop Join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824117" y="4785908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Table Scan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29687" y="4785907"/>
              <a:ext cx="1308458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Index Scan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9084511" y="2792258"/>
              <a:ext cx="2314750" cy="42078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Hash-based Projection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 flipH="1">
              <a:off x="9528804" y="5205259"/>
              <a:ext cx="1" cy="5120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8824117" y="5720691"/>
              <a:ext cx="146734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Purchase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10432232" y="5705394"/>
              <a:ext cx="1166908" cy="41596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sz="2400" dirty="0" smtClean="0">
                  <a:solidFill>
                    <a:sysClr val="windowText" lastClr="00000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Person</a:t>
              </a:r>
              <a:endPara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10241886" y="2375753"/>
              <a:ext cx="2457" cy="4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/>
            <p:cNvSpPr/>
            <p:nvPr/>
          </p:nvSpPr>
          <p:spPr>
            <a:xfrm>
              <a:off x="8731160" y="1677782"/>
              <a:ext cx="3021452" cy="69797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External Merge-sort</a:t>
              </a:r>
            </a:p>
            <a:p>
              <a:pPr algn="ctr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Quicksort for Internal, B=20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3730577" y="5369638"/>
            <a:ext cx="252136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Assume that Person has a 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hash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index on city</a:t>
            </a:r>
          </a:p>
        </p:txBody>
      </p:sp>
    </p:spTree>
    <p:extLst>
      <p:ext uri="{BB962C8B-B14F-4D97-AF65-F5344CB8AC3E}">
        <p14:creationId xmlns="" xmlns:p14="http://schemas.microsoft.com/office/powerpoint/2010/main" val="76914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5533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Cross </a:t>
            </a:r>
            <a:r>
              <a:rPr lang="en-US" sz="4000" dirty="0" smtClean="0">
                <a:latin typeface="Calibri" pitchFamily="34" charset="0"/>
              </a:rPr>
              <a:t>product (R </a:t>
            </a:r>
            <a:r>
              <a:rPr lang="en-US" sz="4000" dirty="0">
                <a:latin typeface="Calibri" pitchFamily="34" charset="0"/>
              </a:rPr>
              <a:t>× </a:t>
            </a:r>
            <a:r>
              <a:rPr lang="en-US" sz="4000" dirty="0" smtClean="0">
                <a:latin typeface="Calibri" pitchFamily="34" charset="0"/>
              </a:rPr>
              <a:t>S)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Logically, an </a:t>
            </a:r>
            <a:r>
              <a:rPr lang="en-US" sz="3600" dirty="0" err="1">
                <a:latin typeface="Calibri" pitchFamily="34" charset="0"/>
              </a:rPr>
              <a:t>equi</a:t>
            </a:r>
            <a:r>
              <a:rPr lang="en-US" sz="3600" dirty="0">
                <a:latin typeface="Calibri" pitchFamily="34" charset="0"/>
              </a:rPr>
              <a:t>-join with </a:t>
            </a:r>
            <a:r>
              <a:rPr lang="en-US" sz="3600" dirty="0" smtClean="0">
                <a:latin typeface="Calibri" pitchFamily="34" charset="0"/>
              </a:rPr>
              <a:t>no join </a:t>
            </a:r>
            <a:r>
              <a:rPr lang="en-US" sz="3600" dirty="0">
                <a:latin typeface="Calibri" pitchFamily="34" charset="0"/>
              </a:rPr>
              <a:t>condition </a:t>
            </a:r>
            <a:endParaRPr lang="en-US" sz="3600" dirty="0" smtClean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Use BNLJ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Intersection (R </a:t>
            </a:r>
            <a:r>
              <a:rPr lang="en-US" sz="4000" dirty="0">
                <a:latin typeface="Calibri" pitchFamily="34" charset="0"/>
              </a:rPr>
              <a:t>∩ </a:t>
            </a:r>
            <a:r>
              <a:rPr lang="en-US" sz="4000" dirty="0" smtClean="0">
                <a:latin typeface="Calibri" pitchFamily="34" charset="0"/>
              </a:rPr>
              <a:t>S)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Logically</a:t>
            </a:r>
            <a:r>
              <a:rPr lang="en-US" sz="3600" dirty="0">
                <a:latin typeface="Calibri" pitchFamily="34" charset="0"/>
              </a:rPr>
              <a:t>, an </a:t>
            </a:r>
            <a:r>
              <a:rPr lang="en-US" sz="3600" dirty="0" err="1">
                <a:latin typeface="Calibri" pitchFamily="34" charset="0"/>
              </a:rPr>
              <a:t>equi</a:t>
            </a:r>
            <a:r>
              <a:rPr lang="en-US" sz="3600" dirty="0">
                <a:latin typeface="Calibri" pitchFamily="34" charset="0"/>
              </a:rPr>
              <a:t>-join with </a:t>
            </a:r>
            <a:r>
              <a:rPr lang="en-US" sz="3600" dirty="0" smtClean="0">
                <a:latin typeface="Calibri" pitchFamily="34" charset="0"/>
              </a:rPr>
              <a:t>join condition being a conjunction </a:t>
            </a:r>
            <a:r>
              <a:rPr lang="en-US" sz="3600" dirty="0">
                <a:latin typeface="Calibri" pitchFamily="34" charset="0"/>
              </a:rPr>
              <a:t>of all </a:t>
            </a:r>
            <a:r>
              <a:rPr lang="en-US" sz="3600" dirty="0" smtClean="0">
                <a:latin typeface="Calibri" pitchFamily="34" charset="0"/>
              </a:rPr>
              <a:t>attributes</a:t>
            </a:r>
          </a:p>
          <a:p>
            <a:pPr lvl="2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S</a:t>
            </a:r>
            <a:r>
              <a:rPr lang="en-US" sz="3200" dirty="0" smtClean="0">
                <a:latin typeface="Calibri" pitchFamily="34" charset="0"/>
              </a:rPr>
              <a:t>ame tradeoffs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Union (R </a:t>
            </a:r>
            <a:r>
              <a:rPr lang="en-US" sz="4000" dirty="0">
                <a:latin typeface="Calibri" pitchFamily="34" charset="0"/>
              </a:rPr>
              <a:t>∪ S</a:t>
            </a:r>
            <a:r>
              <a:rPr lang="en-US" sz="4000" dirty="0" smtClean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Similar to intersection, but need to </a:t>
            </a:r>
            <a:r>
              <a:rPr lang="en-US" sz="3600" dirty="0" err="1" smtClean="0">
                <a:latin typeface="Calibri" pitchFamily="34" charset="0"/>
              </a:rPr>
              <a:t>deduplicate</a:t>
            </a:r>
            <a:r>
              <a:rPr lang="en-US" sz="3600" dirty="0" smtClean="0">
                <a:latin typeface="Calibri" pitchFamily="34" charset="0"/>
              </a:rPr>
              <a:t> matching tuple pairs and output only once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solidFill>
                  <a:prstClr val="black"/>
                </a:solidFill>
                <a:latin typeface="Calibri" pitchFamily="34" charset="0"/>
              </a:rPr>
              <a:t>Set difference </a:t>
            </a:r>
            <a:r>
              <a:rPr lang="en-US" sz="4000" dirty="0">
                <a:solidFill>
                  <a:prstClr val="black"/>
                </a:solidFill>
                <a:latin typeface="Calibri" pitchFamily="34" charset="0"/>
              </a:rPr>
              <a:t>(R − S</a:t>
            </a:r>
            <a:r>
              <a:rPr lang="en-US" sz="4000" dirty="0" smtClean="0">
                <a:solidFill>
                  <a:prstClr val="black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solidFill>
                  <a:prstClr val="black"/>
                </a:solidFill>
                <a:latin typeface="Calibri" pitchFamily="34" charset="0"/>
              </a:rPr>
              <a:t>Similar to duplicate elimination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Set Operations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66107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217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Sorting-based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Use SMJ (with all attributes as join attributes)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R </a:t>
            </a:r>
            <a:r>
              <a:rPr lang="en-US" sz="3200" dirty="0">
                <a:latin typeface="Calibri" pitchFamily="34" charset="0"/>
              </a:rPr>
              <a:t>∪ </a:t>
            </a:r>
            <a:r>
              <a:rPr lang="en-US" sz="3200" dirty="0" smtClean="0">
                <a:latin typeface="Calibri" pitchFamily="34" charset="0"/>
              </a:rPr>
              <a:t>S: </a:t>
            </a:r>
            <a:r>
              <a:rPr lang="en-US" sz="3200" dirty="0" err="1" smtClean="0">
                <a:latin typeface="Calibri" pitchFamily="34" charset="0"/>
              </a:rPr>
              <a:t>deduplicate</a:t>
            </a:r>
            <a:r>
              <a:rPr lang="en-US" sz="3200" dirty="0" smtClean="0">
                <a:latin typeface="Calibri" pitchFamily="34" charset="0"/>
              </a:rPr>
              <a:t> matching tuples during merge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R </a:t>
            </a:r>
            <a:r>
              <a:rPr lang="en-US" sz="3200" dirty="0">
                <a:latin typeface="Calibri" pitchFamily="34" charset="0"/>
              </a:rPr>
              <a:t>− </a:t>
            </a:r>
            <a:r>
              <a:rPr lang="en-US" sz="3200" dirty="0" smtClean="0">
                <a:latin typeface="Calibri" pitchFamily="34" charset="0"/>
              </a:rPr>
              <a:t>S: exclude matching tuples during merge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Hashing-based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Use </a:t>
            </a:r>
            <a:r>
              <a:rPr lang="en-US" sz="3600" dirty="0" smtClean="0">
                <a:latin typeface="Calibri" pitchFamily="34" charset="0"/>
              </a:rPr>
              <a:t>HJ </a:t>
            </a:r>
            <a:r>
              <a:rPr lang="en-US" sz="3600" dirty="0">
                <a:latin typeface="Calibri" pitchFamily="34" charset="0"/>
              </a:rPr>
              <a:t>(with all attributes as join attributes)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Build hash table on S</a:t>
            </a:r>
            <a:r>
              <a:rPr lang="en-US" sz="3600" baseline="-25000" dirty="0" smtClean="0">
                <a:latin typeface="Calibri" pitchFamily="34" charset="0"/>
              </a:rPr>
              <a:t>i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R ∪ S</a:t>
            </a:r>
            <a:r>
              <a:rPr lang="en-US" sz="3200" dirty="0">
                <a:latin typeface="Calibri" pitchFamily="34" charset="0"/>
              </a:rPr>
              <a:t>: probe </a:t>
            </a:r>
            <a:r>
              <a:rPr lang="en-US" sz="3200" dirty="0" smtClean="0">
                <a:latin typeface="Calibri" pitchFamily="34" charset="0"/>
              </a:rPr>
              <a:t>hash table with </a:t>
            </a:r>
            <a:r>
              <a:rPr lang="en-US" sz="3200" dirty="0" err="1" smtClean="0">
                <a:latin typeface="Calibri" pitchFamily="34" charset="0"/>
              </a:rPr>
              <a:t>R</a:t>
            </a:r>
            <a:r>
              <a:rPr lang="en-US" sz="3200" baseline="-25000" dirty="0" err="1" smtClean="0">
                <a:latin typeface="Calibri" pitchFamily="34" charset="0"/>
              </a:rPr>
              <a:t>i</a:t>
            </a:r>
            <a:r>
              <a:rPr lang="en-US" sz="3200" dirty="0" smtClean="0">
                <a:latin typeface="Calibri" pitchFamily="34" charset="0"/>
              </a:rPr>
              <a:t>, if matching pair found, </a:t>
            </a:r>
            <a:r>
              <a:rPr lang="en-US" sz="3200" dirty="0">
                <a:latin typeface="Calibri" pitchFamily="34" charset="0"/>
              </a:rPr>
              <a:t>discard </a:t>
            </a:r>
            <a:r>
              <a:rPr lang="en-US" sz="3200" dirty="0" smtClean="0">
                <a:latin typeface="Calibri" pitchFamily="34" charset="0"/>
              </a:rPr>
              <a:t>tuple, else </a:t>
            </a:r>
            <a:r>
              <a:rPr lang="en-US" sz="3200" i="1" dirty="0" smtClean="0">
                <a:latin typeface="Calibri" pitchFamily="34" charset="0"/>
              </a:rPr>
              <a:t>insert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 err="1" smtClean="0">
                <a:latin typeface="Calibri" pitchFamily="34" charset="0"/>
              </a:rPr>
              <a:t>R</a:t>
            </a:r>
            <a:r>
              <a:rPr lang="en-US" sz="3200" baseline="-25000" dirty="0" err="1" smtClean="0">
                <a:latin typeface="Calibri" pitchFamily="34" charset="0"/>
              </a:rPr>
              <a:t>i</a:t>
            </a:r>
            <a:r>
              <a:rPr lang="en-US" sz="3200" dirty="0" smtClean="0">
                <a:latin typeface="Calibri" pitchFamily="34" charset="0"/>
              </a:rPr>
              <a:t> </a:t>
            </a:r>
            <a:r>
              <a:rPr lang="en-US" sz="3200" dirty="0">
                <a:latin typeface="Calibri" pitchFamily="34" charset="0"/>
              </a:rPr>
              <a:t>tuple into </a:t>
            </a:r>
            <a:r>
              <a:rPr lang="en-US" sz="3200" dirty="0" smtClean="0">
                <a:latin typeface="Calibri" pitchFamily="34" charset="0"/>
              </a:rPr>
              <a:t>hash table</a:t>
            </a:r>
          </a:p>
          <a:p>
            <a:pPr lvl="3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Hash table holds the output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R − S: </a:t>
            </a:r>
            <a:r>
              <a:rPr lang="en-US" sz="3200" dirty="0">
                <a:latin typeface="Calibri" pitchFamily="34" charset="0"/>
              </a:rPr>
              <a:t>probe hash table with </a:t>
            </a:r>
            <a:r>
              <a:rPr lang="en-US" sz="3200" dirty="0" err="1">
                <a:latin typeface="Calibri" pitchFamily="34" charset="0"/>
              </a:rPr>
              <a:t>R</a:t>
            </a:r>
            <a:r>
              <a:rPr lang="en-US" sz="3200" baseline="-25000" dirty="0" err="1">
                <a:latin typeface="Calibri" pitchFamily="34" charset="0"/>
              </a:rPr>
              <a:t>i</a:t>
            </a:r>
            <a:r>
              <a:rPr lang="en-US" sz="3200" dirty="0">
                <a:latin typeface="Calibri" pitchFamily="34" charset="0"/>
              </a:rPr>
              <a:t>, if matching pair found, discard tuple, </a:t>
            </a:r>
            <a:r>
              <a:rPr lang="en-US" sz="3200" dirty="0" smtClean="0">
                <a:latin typeface="Calibri" pitchFamily="34" charset="0"/>
              </a:rPr>
              <a:t>else </a:t>
            </a:r>
            <a:r>
              <a:rPr lang="en-US" sz="3200" i="1" dirty="0" smtClean="0">
                <a:latin typeface="Calibri" pitchFamily="34" charset="0"/>
              </a:rPr>
              <a:t>output </a:t>
            </a:r>
            <a:r>
              <a:rPr lang="en-US" sz="3200" dirty="0" smtClean="0">
                <a:latin typeface="Calibri" pitchFamily="34" charset="0"/>
              </a:rPr>
              <a:t>the </a:t>
            </a:r>
            <a:r>
              <a:rPr lang="en-US" sz="3200" dirty="0" err="1" smtClean="0">
                <a:latin typeface="Calibri" pitchFamily="34" charset="0"/>
              </a:rPr>
              <a:t>R</a:t>
            </a:r>
            <a:r>
              <a:rPr lang="en-US" sz="3200" baseline="-25000" dirty="0" err="1" smtClean="0">
                <a:latin typeface="Calibri" pitchFamily="34" charset="0"/>
              </a:rPr>
              <a:t>i</a:t>
            </a:r>
            <a:r>
              <a:rPr lang="en-US" sz="3200" dirty="0" smtClean="0">
                <a:latin typeface="Calibri" pitchFamily="34" charset="0"/>
              </a:rPr>
              <a:t> tuple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Implementing Union and Set Difference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49060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2111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𝛾</a:t>
            </a:r>
            <a:r>
              <a:rPr lang="en-US" sz="3600" baseline="-25000" dirty="0" err="1" smtClean="0">
                <a:latin typeface="Calibri" pitchFamily="34" charset="0"/>
              </a:rPr>
              <a:t>X,Agg</a:t>
            </a:r>
            <a:r>
              <a:rPr lang="en-US" sz="3600" baseline="-25000" dirty="0" smtClean="0">
                <a:latin typeface="Calibri" pitchFamily="34" charset="0"/>
              </a:rPr>
              <a:t>(Y)</a:t>
            </a:r>
            <a:r>
              <a:rPr lang="en-US" sz="4000" dirty="0" smtClean="0">
                <a:latin typeface="Calibri" pitchFamily="34" charset="0"/>
              </a:rPr>
              <a:t>(R)</a:t>
            </a:r>
          </a:p>
          <a:p>
            <a:r>
              <a:rPr lang="en-US" sz="3600" dirty="0">
                <a:latin typeface="Calibri" pitchFamily="34" charset="0"/>
              </a:rPr>
              <a:t>Easy case: X is </a:t>
            </a:r>
            <a:r>
              <a:rPr lang="en-US" sz="3600" dirty="0" smtClean="0">
                <a:latin typeface="Calibri" pitchFamily="34" charset="0"/>
              </a:rPr>
              <a:t>empty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200" dirty="0" smtClean="0">
                <a:latin typeface="Calibri" pitchFamily="34" charset="0"/>
              </a:rPr>
              <a:t>Simply </a:t>
            </a:r>
            <a:r>
              <a:rPr lang="en-US" sz="3200" dirty="0">
                <a:latin typeface="Calibri" pitchFamily="34" charset="0"/>
              </a:rPr>
              <a:t>aggregate values of </a:t>
            </a:r>
            <a:r>
              <a:rPr lang="en-US" sz="3200" dirty="0" smtClean="0">
                <a:latin typeface="Calibri" pitchFamily="34" charset="0"/>
              </a:rPr>
              <a:t>Y</a:t>
            </a:r>
            <a:endParaRPr lang="en-US" sz="3200" dirty="0">
              <a:latin typeface="Calibri" pitchFamily="34" charset="0"/>
            </a:endParaRPr>
          </a:p>
          <a:p>
            <a:r>
              <a:rPr lang="en-US" sz="3600" dirty="0" smtClean="0">
                <a:latin typeface="Calibri" pitchFamily="34" charset="0"/>
              </a:rPr>
              <a:t>Not-so-easy case</a:t>
            </a:r>
            <a:r>
              <a:rPr lang="en-US" sz="3600" dirty="0">
                <a:latin typeface="Calibri" pitchFamily="34" charset="0"/>
              </a:rPr>
              <a:t>: X is not empty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Need to “collect</a:t>
            </a:r>
            <a:r>
              <a:rPr lang="en-US" sz="3200" dirty="0">
                <a:latin typeface="Calibri" pitchFamily="34" charset="0"/>
              </a:rPr>
              <a:t>” groups of tuples that match on X, </a:t>
            </a:r>
            <a:r>
              <a:rPr lang="en-US" sz="3200" dirty="0" smtClean="0">
                <a:latin typeface="Calibri" pitchFamily="34" charset="0"/>
              </a:rPr>
              <a:t>then apply </a:t>
            </a:r>
            <a:r>
              <a:rPr lang="en-US" sz="3200" dirty="0" err="1">
                <a:latin typeface="Calibri" pitchFamily="34" charset="0"/>
              </a:rPr>
              <a:t>Agg</a:t>
            </a:r>
            <a:r>
              <a:rPr lang="en-US" sz="3200" dirty="0">
                <a:latin typeface="Calibri" pitchFamily="34" charset="0"/>
              </a:rPr>
              <a:t>(Y)</a:t>
            </a:r>
          </a:p>
          <a:p>
            <a:r>
              <a:rPr lang="en-US" sz="3600" dirty="0" smtClean="0">
                <a:latin typeface="Calibri" pitchFamily="34" charset="0"/>
              </a:rPr>
              <a:t>Three algorithms, using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Sorting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Hashing</a:t>
            </a:r>
          </a:p>
          <a:p>
            <a:pPr lvl="1"/>
            <a:r>
              <a:rPr lang="en-US" sz="3200" dirty="0" smtClean="0">
                <a:latin typeface="Calibri" pitchFamily="34" charset="0"/>
              </a:rPr>
              <a:t>Index</a:t>
            </a:r>
            <a:endParaRPr lang="en-US" sz="3200" dirty="0">
              <a:latin typeface="Calibri" pitchFamily="34" charset="0"/>
            </a:endParaRPr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Aggregates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3670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Keep running partial aggregate information and update incrementally, one tuple at a time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SUM and COUNT: partial sum or count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MAX and MIN: maximum or minimum value observed so far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AVG: partial sum AND count; at the end, calculate average as sum/count</a:t>
            </a:r>
          </a:p>
          <a:p>
            <a:endParaRPr lang="en-US" sz="36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Evaluation of Aggregates: Easy Case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840553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04335"/>
          </a:xfrm>
        </p:spPr>
        <p:txBody>
          <a:bodyPr>
            <a:normAutofit fontScale="92500"/>
          </a:bodyPr>
          <a:lstStyle/>
          <a:p>
            <a:pPr marL="466725" indent="-46672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>
                <a:latin typeface="Calibri" pitchFamily="34" charset="0"/>
              </a:rPr>
              <a:t>Sort R on X</a:t>
            </a:r>
          </a:p>
          <a:p>
            <a:pPr marL="466725" indent="-46672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>
                <a:latin typeface="Calibri" pitchFamily="34" charset="0"/>
              </a:rPr>
              <a:t>Read R into memory in sorted order</a:t>
            </a:r>
          </a:p>
          <a:p>
            <a:pPr marL="466725" indent="-466725">
              <a:lnSpc>
                <a:spcPct val="100000"/>
              </a:lnSpc>
              <a:buFont typeface="+mj-lt"/>
              <a:buAutoNum type="arabicPeriod"/>
            </a:pPr>
            <a:r>
              <a:rPr lang="en-US" sz="4000" dirty="0" smtClean="0">
                <a:latin typeface="Calibri" pitchFamily="34" charset="0"/>
              </a:rPr>
              <a:t>For every distinct value x</a:t>
            </a:r>
            <a:r>
              <a:rPr lang="en-US" sz="4000" baseline="-25000" dirty="0" smtClean="0">
                <a:latin typeface="Calibri" pitchFamily="34" charset="0"/>
              </a:rPr>
              <a:t>i</a:t>
            </a:r>
            <a:r>
              <a:rPr lang="en-US" sz="4000" dirty="0" smtClean="0">
                <a:latin typeface="Calibri" pitchFamily="34" charset="0"/>
              </a:rPr>
              <a:t> of X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Compute the aggregate on the on the group of tuples with X=x</a:t>
            </a:r>
            <a:r>
              <a:rPr lang="en-US" sz="3600" baseline="-25000" dirty="0" smtClean="0">
                <a:latin typeface="Calibri" pitchFamily="34" charset="0"/>
              </a:rPr>
              <a:t>i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Output x</a:t>
            </a:r>
            <a:r>
              <a:rPr lang="en-US" sz="3600" baseline="-25000" dirty="0" smtClean="0">
                <a:latin typeface="Calibri" pitchFamily="34" charset="0"/>
              </a:rPr>
              <a:t>i</a:t>
            </a:r>
            <a:r>
              <a:rPr lang="en-US" sz="3600" dirty="0" smtClean="0">
                <a:latin typeface="Calibri" pitchFamily="34" charset="0"/>
              </a:rPr>
              <a:t> and the aggregate value</a:t>
            </a:r>
            <a:endParaRPr lang="en-US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Improvement: partial aggregation during the sort phase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Cost = sort(R)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Sorting-based Evaluation of Aggregates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8849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Build </a:t>
            </a:r>
            <a:r>
              <a:rPr lang="en-US" sz="4000" dirty="0" smtClean="0">
                <a:latin typeface="Calibri" pitchFamily="34" charset="0"/>
              </a:rPr>
              <a:t>hash table </a:t>
            </a:r>
            <a:r>
              <a:rPr lang="en-US" sz="4000" dirty="0">
                <a:latin typeface="Calibri" pitchFamily="34" charset="0"/>
              </a:rPr>
              <a:t>using </a:t>
            </a:r>
            <a:r>
              <a:rPr lang="en-US" sz="4000" dirty="0" smtClean="0">
                <a:latin typeface="Calibri" pitchFamily="34" charset="0"/>
              </a:rPr>
              <a:t>X</a:t>
            </a:r>
          </a:p>
          <a:p>
            <a:pPr lvl="1"/>
            <a:r>
              <a:rPr lang="en-US" sz="3600" dirty="0">
                <a:latin typeface="Calibri" pitchFamily="34" charset="0"/>
              </a:rPr>
              <a:t>E</a:t>
            </a:r>
            <a:r>
              <a:rPr lang="en-US" sz="3600" dirty="0" smtClean="0">
                <a:latin typeface="Calibri" pitchFamily="34" charset="0"/>
              </a:rPr>
              <a:t>ach bucket contains the X values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smtClean="0">
                <a:latin typeface="Calibri" pitchFamily="34" charset="0"/>
              </a:rPr>
              <a:t>running partial aggregate information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For each tuple r in each </a:t>
            </a:r>
            <a:r>
              <a:rPr lang="en-US" sz="4000" dirty="0" smtClean="0">
                <a:latin typeface="Calibri" pitchFamily="34" charset="0"/>
              </a:rPr>
              <a:t>page in R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If r(X) </a:t>
            </a:r>
            <a:r>
              <a:rPr lang="en-US" sz="3600" dirty="0">
                <a:latin typeface="Calibri" pitchFamily="34" charset="0"/>
              </a:rPr>
              <a:t>is present in </a:t>
            </a:r>
            <a:r>
              <a:rPr lang="en-US" sz="3600" dirty="0" smtClean="0">
                <a:latin typeface="Calibri" pitchFamily="34" charset="0"/>
              </a:rPr>
              <a:t>hash table, </a:t>
            </a:r>
            <a:r>
              <a:rPr lang="en-US" sz="3600" dirty="0">
                <a:latin typeface="Calibri" pitchFamily="34" charset="0"/>
              </a:rPr>
              <a:t>update running info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Else</a:t>
            </a:r>
            <a:r>
              <a:rPr lang="en-US" sz="3600" dirty="0">
                <a:latin typeface="Calibri" pitchFamily="34" charset="0"/>
              </a:rPr>
              <a:t>, insert new X value </a:t>
            </a:r>
            <a:r>
              <a:rPr lang="en-US" sz="3600" dirty="0" smtClean="0">
                <a:latin typeface="Calibri" pitchFamily="34" charset="0"/>
              </a:rPr>
              <a:t>into hash table and </a:t>
            </a:r>
            <a:r>
              <a:rPr lang="en-US" sz="3600" dirty="0">
                <a:latin typeface="Calibri" pitchFamily="34" charset="0"/>
              </a:rPr>
              <a:t>initialize running info</a:t>
            </a:r>
          </a:p>
          <a:p>
            <a:r>
              <a:rPr lang="en-US" sz="4000" dirty="0" smtClean="0">
                <a:latin typeface="Calibri" pitchFamily="34" charset="0"/>
              </a:rPr>
              <a:t>Hash table </a:t>
            </a:r>
            <a:r>
              <a:rPr lang="en-US" sz="4000" dirty="0">
                <a:latin typeface="Calibri" pitchFamily="34" charset="0"/>
              </a:rPr>
              <a:t>holds the final output in the </a:t>
            </a:r>
            <a:r>
              <a:rPr lang="en-US" sz="4000" dirty="0" smtClean="0">
                <a:latin typeface="Calibri" pitchFamily="34" charset="0"/>
              </a:rPr>
              <a:t>end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800" dirty="0" smtClean="0"/>
              <a:t>Hashing-based Evaluation of Aggregates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117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798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Given </a:t>
            </a: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index </a:t>
            </a:r>
            <a:r>
              <a:rPr lang="en-US" sz="4000" dirty="0" smtClean="0">
                <a:latin typeface="Calibri" pitchFamily="34" charset="0"/>
              </a:rPr>
              <a:t>such that X ∪ Y </a:t>
            </a:r>
            <a:r>
              <a:rPr lang="en-US" sz="4000" dirty="0">
                <a:latin typeface="Calibri" pitchFamily="34" charset="0"/>
              </a:rPr>
              <a:t>is a subset of i</a:t>
            </a:r>
            <a:r>
              <a:rPr lang="en-US" sz="4000" dirty="0" smtClean="0">
                <a:latin typeface="Calibri" pitchFamily="34" charset="0"/>
              </a:rPr>
              <a:t>ndex key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Use </a:t>
            </a:r>
            <a:r>
              <a:rPr lang="en-US" sz="3600" dirty="0">
                <a:latin typeface="Calibri" pitchFamily="34" charset="0"/>
              </a:rPr>
              <a:t>leaf level of index instead of R for </a:t>
            </a:r>
            <a:r>
              <a:rPr lang="en-US" sz="3600" dirty="0" smtClean="0">
                <a:latin typeface="Calibri" pitchFamily="34" charset="0"/>
              </a:rPr>
              <a:t>sorting-/hash-based aggregate evaluation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Given </a:t>
            </a:r>
            <a:r>
              <a:rPr lang="en-US" sz="4000" dirty="0" err="1" smtClean="0">
                <a:latin typeface="Calibri" pitchFamily="34" charset="0"/>
              </a:rPr>
              <a:t>B+tree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dirty="0">
                <a:latin typeface="Calibri" pitchFamily="34" charset="0"/>
              </a:rPr>
              <a:t>index </a:t>
            </a:r>
            <a:r>
              <a:rPr lang="en-US" sz="4000" dirty="0" smtClean="0">
                <a:latin typeface="Calibri" pitchFamily="34" charset="0"/>
              </a:rPr>
              <a:t>such that </a:t>
            </a:r>
            <a:r>
              <a:rPr lang="en-US" sz="4000" dirty="0">
                <a:latin typeface="Calibri" pitchFamily="34" charset="0"/>
              </a:rPr>
              <a:t>X is a prefix subset </a:t>
            </a:r>
            <a:r>
              <a:rPr lang="en-US" sz="4000" dirty="0" smtClean="0">
                <a:latin typeface="Calibri" pitchFamily="34" charset="0"/>
              </a:rPr>
              <a:t>of index key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Leaf </a:t>
            </a:r>
            <a:r>
              <a:rPr lang="en-US" sz="3600" dirty="0">
                <a:latin typeface="Calibri" pitchFamily="34" charset="0"/>
              </a:rPr>
              <a:t>level already </a:t>
            </a:r>
            <a:r>
              <a:rPr lang="en-US" sz="3600" dirty="0" smtClean="0">
                <a:latin typeface="Calibri" pitchFamily="34" charset="0"/>
              </a:rPr>
              <a:t>sorted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Can </a:t>
            </a:r>
            <a:r>
              <a:rPr lang="en-US" sz="3200" dirty="0">
                <a:latin typeface="Calibri" pitchFamily="34" charset="0"/>
              </a:rPr>
              <a:t>fetch data records in order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If leaf pages contain the records, just </a:t>
            </a:r>
            <a:r>
              <a:rPr lang="en-US" sz="3600" dirty="0">
                <a:latin typeface="Calibri" pitchFamily="34" charset="0"/>
              </a:rPr>
              <a:t>one scan of leaf </a:t>
            </a:r>
            <a:r>
              <a:rPr lang="en-US" sz="3600" dirty="0" smtClean="0">
                <a:latin typeface="Calibri" pitchFamily="34" charset="0"/>
              </a:rPr>
              <a:t>level is enough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Index-based Evaluation of Aggregates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36576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2950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Selection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Access paths (s</a:t>
            </a:r>
            <a:r>
              <a:rPr lang="en-US" sz="3200" dirty="0">
                <a:latin typeface="Calibri" pitchFamily="34" charset="0"/>
              </a:rPr>
              <a:t>can, utilize matching index)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Decide among access paths (u</a:t>
            </a:r>
            <a:r>
              <a:rPr lang="en-US" sz="3200" dirty="0">
                <a:latin typeface="Calibri" pitchFamily="34" charset="0"/>
              </a:rPr>
              <a:t>se selectivity)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Projection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Deduplication (</a:t>
            </a:r>
            <a:r>
              <a:rPr lang="en-US" sz="3600" dirty="0">
                <a:solidFill>
                  <a:srgbClr val="FF0000"/>
                </a:solidFill>
                <a:latin typeface="Calibri" pitchFamily="34" charset="0"/>
              </a:rPr>
              <a:t>sorti</a:t>
            </a:r>
            <a:r>
              <a:rPr lang="en-US" sz="3600" dirty="0">
                <a:latin typeface="Calibri" pitchFamily="34" charset="0"/>
              </a:rPr>
              <a:t>ng- vs </a:t>
            </a:r>
            <a:r>
              <a:rPr lang="en-US" sz="3600" dirty="0">
                <a:solidFill>
                  <a:schemeClr val="accent5"/>
                </a:solidFill>
                <a:latin typeface="Calibri" pitchFamily="34" charset="0"/>
              </a:rPr>
              <a:t>hash</a:t>
            </a:r>
            <a:r>
              <a:rPr lang="en-US" sz="3600" dirty="0">
                <a:latin typeface="Calibri" pitchFamily="34" charset="0"/>
              </a:rPr>
              <a:t>ing-based)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Join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NLJ, BNLJ, </a:t>
            </a:r>
            <a:r>
              <a:rPr lang="en-US" sz="3600" dirty="0" smtClean="0">
                <a:latin typeface="Calibri" pitchFamily="34" charset="0"/>
              </a:rPr>
              <a:t>PNLJ, </a:t>
            </a:r>
            <a:r>
              <a:rPr lang="en-US" sz="3600" dirty="0" smtClean="0">
                <a:solidFill>
                  <a:srgbClr val="00B050"/>
                </a:solidFill>
                <a:latin typeface="Calibri" pitchFamily="34" charset="0"/>
              </a:rPr>
              <a:t>I</a:t>
            </a:r>
            <a:r>
              <a:rPr lang="en-US" sz="3600" dirty="0" smtClean="0">
                <a:latin typeface="Calibri" pitchFamily="34" charset="0"/>
              </a:rPr>
              <a:t>NLJ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dirty="0" smtClean="0">
                <a:latin typeface="Calibri" pitchFamily="34" charset="0"/>
              </a:rPr>
              <a:t>B</a:t>
            </a:r>
            <a:r>
              <a:rPr lang="en-US" sz="3600" dirty="0" smtClean="0">
                <a:solidFill>
                  <a:srgbClr val="00B050"/>
                </a:solidFill>
                <a:latin typeface="Calibri" pitchFamily="34" charset="0"/>
              </a:rPr>
              <a:t>I</a:t>
            </a:r>
            <a:r>
              <a:rPr lang="en-US" sz="3600" dirty="0" smtClean="0">
                <a:latin typeface="Calibri" pitchFamily="34" charset="0"/>
              </a:rPr>
              <a:t>NLJ, </a:t>
            </a: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>S</a:t>
            </a:r>
            <a:r>
              <a:rPr lang="en-US" sz="3600" dirty="0" smtClean="0">
                <a:latin typeface="Calibri" pitchFamily="34" charset="0"/>
              </a:rPr>
              <a:t>MJ, </a:t>
            </a:r>
            <a:r>
              <a:rPr lang="en-US" sz="3600" dirty="0" smtClean="0">
                <a:solidFill>
                  <a:schemeClr val="accent5"/>
                </a:solidFill>
                <a:latin typeface="Calibri" pitchFamily="34" charset="0"/>
              </a:rPr>
              <a:t>H</a:t>
            </a:r>
            <a:r>
              <a:rPr lang="en-US" sz="3600" dirty="0" smtClean="0">
                <a:latin typeface="Calibri" pitchFamily="34" charset="0"/>
              </a:rPr>
              <a:t>J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Union and set difference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>Sort</a:t>
            </a:r>
            <a:r>
              <a:rPr lang="en-US" sz="3600" dirty="0" smtClean="0">
                <a:latin typeface="Calibri" pitchFamily="34" charset="0"/>
              </a:rPr>
              <a:t>ing- and </a:t>
            </a:r>
            <a:r>
              <a:rPr lang="en-US" sz="3600" dirty="0" smtClean="0">
                <a:solidFill>
                  <a:schemeClr val="accent5"/>
                </a:solidFill>
                <a:latin typeface="Calibri" pitchFamily="34" charset="0"/>
              </a:rPr>
              <a:t>hash</a:t>
            </a:r>
            <a:r>
              <a:rPr lang="en-US" sz="3600" dirty="0" smtClean="0">
                <a:latin typeface="Calibri" pitchFamily="34" charset="0"/>
              </a:rPr>
              <a:t>ing-based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solidFill>
                  <a:srgbClr val="FF0000"/>
                </a:solidFill>
                <a:latin typeface="Calibri" pitchFamily="34" charset="0"/>
              </a:rPr>
              <a:t>Sort</a:t>
            </a:r>
            <a:r>
              <a:rPr lang="en-US" sz="3600" dirty="0" smtClean="0">
                <a:latin typeface="Calibri" pitchFamily="34" charset="0"/>
              </a:rPr>
              <a:t>ing-</a:t>
            </a:r>
            <a:r>
              <a:rPr lang="en-US" sz="3600" dirty="0">
                <a:latin typeface="Calibri" pitchFamily="34" charset="0"/>
              </a:rPr>
              <a:t>, </a:t>
            </a:r>
            <a:r>
              <a:rPr lang="en-US" sz="3600" dirty="0" smtClean="0">
                <a:solidFill>
                  <a:schemeClr val="accent5"/>
                </a:solidFill>
                <a:latin typeface="Calibri" pitchFamily="34" charset="0"/>
              </a:rPr>
              <a:t>hash</a:t>
            </a:r>
            <a:r>
              <a:rPr lang="en-US" sz="3600" dirty="0" smtClean="0">
                <a:latin typeface="Calibri" pitchFamily="34" charset="0"/>
              </a:rPr>
              <a:t>ing-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smtClean="0">
                <a:solidFill>
                  <a:srgbClr val="00B050"/>
                </a:solidFill>
                <a:latin typeface="Calibri" pitchFamily="34" charset="0"/>
              </a:rPr>
              <a:t>index</a:t>
            </a:r>
            <a:r>
              <a:rPr lang="en-US" sz="3600" dirty="0" smtClean="0">
                <a:latin typeface="Calibri" pitchFamily="34" charset="0"/>
              </a:rPr>
              <a:t>-based</a:t>
            </a:r>
            <a:endParaRPr lang="en-US" sz="3600" dirty="0">
              <a:latin typeface="Calibri" pitchFamily="34" charset="0"/>
            </a:endParaRPr>
          </a:p>
          <a:p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Recap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741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340313"/>
            <a:ext cx="10892618" cy="1622458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Calibri" pitchFamily="34" charset="0"/>
              </a:rPr>
              <a:t>Query Optimization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5402" y="1417551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6191" y="2340313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407304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629572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itchFamily="34" charset="0"/>
              </a:rPr>
              <a:t>Questions?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="" xmlns:p14="http://schemas.microsoft.com/office/powerpoint/2010/main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468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A </a:t>
            </a:r>
            <a:r>
              <a:rPr lang="en-US" sz="4000" i="1" dirty="0" smtClean="0">
                <a:latin typeface="Calibri" pitchFamily="34" charset="0"/>
              </a:rPr>
              <a:t>query plan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Logical </a:t>
            </a:r>
            <a:r>
              <a:rPr lang="en-US" sz="3600" dirty="0">
                <a:latin typeface="Calibri" pitchFamily="34" charset="0"/>
              </a:rPr>
              <a:t>tree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Implementation choice </a:t>
            </a:r>
            <a:r>
              <a:rPr lang="en-US" sz="3600" dirty="0">
                <a:latin typeface="Calibri" pitchFamily="34" charset="0"/>
              </a:rPr>
              <a:t>at every node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Scheduling </a:t>
            </a:r>
            <a:r>
              <a:rPr lang="en-US" sz="3600" dirty="0">
                <a:latin typeface="Calibri" pitchFamily="34" charset="0"/>
              </a:rPr>
              <a:t>of operations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Will see implementations for the following relational operations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Select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Project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Join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Aggregation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Set operators</a:t>
            </a:r>
            <a:endParaRPr lang="en-US" sz="32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Relational Operations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111480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288225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latin typeface="Calibri" pitchFamily="34" charset="0"/>
              </a:rPr>
              <a:t>Example: </a:t>
            </a:r>
            <a:r>
              <a:rPr lang="en-US" sz="4800" dirty="0">
                <a:solidFill>
                  <a:sysClr val="windowText" lastClr="000000"/>
                </a:solidFill>
                <a:latin typeface="Calibri" pitchFamily="34" charset="0"/>
              </a:rPr>
              <a:t>𝜎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city=‘</a:t>
            </a:r>
            <a:r>
              <a:rPr lang="en-US" sz="4000" baseline="-25000" dirty="0">
                <a:solidFill>
                  <a:sysClr val="windowText" lastClr="000000"/>
                </a:solidFill>
                <a:latin typeface="Calibri" pitchFamily="34" charset="0"/>
              </a:rPr>
              <a:t>Madison</a:t>
            </a:r>
            <a:r>
              <a:rPr lang="en-US" sz="4000" baseline="-25000" dirty="0" smtClean="0">
                <a:solidFill>
                  <a:sysClr val="windowText" lastClr="000000"/>
                </a:solidFill>
                <a:latin typeface="Calibri" pitchFamily="34" charset="0"/>
              </a:rPr>
              <a:t>’</a:t>
            </a:r>
            <a:r>
              <a:rPr lang="en-US" sz="4000" dirty="0" smtClean="0">
                <a:solidFill>
                  <a:sysClr val="windowText" lastClr="000000"/>
                </a:solidFill>
                <a:latin typeface="Calibri" pitchFamily="34" charset="0"/>
              </a:rPr>
              <a:t>(Purchase)</a:t>
            </a:r>
            <a:endParaRPr lang="en-US" sz="4000" dirty="0" smtClean="0">
              <a:latin typeface="Calibri" pitchFamily="34" charset="0"/>
            </a:endParaRPr>
          </a:p>
          <a:p>
            <a:r>
              <a:rPr lang="en-US" sz="4000" i="1" dirty="0" smtClean="0">
                <a:latin typeface="Calibri" pitchFamily="34" charset="0"/>
              </a:rPr>
              <a:t>Access path</a:t>
            </a:r>
            <a:r>
              <a:rPr lang="en-US" sz="4000" dirty="0" smtClean="0">
                <a:latin typeface="Calibri" pitchFamily="34" charset="0"/>
              </a:rPr>
              <a:t>: a specific way of retrieving tuples from a relation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File scan access path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Scan the entire file of </a:t>
            </a:r>
            <a:r>
              <a:rPr lang="en-US" sz="3200" i="1" dirty="0" smtClean="0">
                <a:latin typeface="Calibri" pitchFamily="34" charset="0"/>
              </a:rPr>
              <a:t>R</a:t>
            </a:r>
            <a:r>
              <a:rPr lang="en-US" sz="3200" dirty="0" smtClean="0">
                <a:latin typeface="Calibri" pitchFamily="34" charset="0"/>
              </a:rPr>
              <a:t>, match selection predicate for each tuple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Cost = </a:t>
            </a:r>
            <a:r>
              <a:rPr lang="en-US" sz="3200" i="1" dirty="0" smtClean="0">
                <a:latin typeface="Calibri" pitchFamily="34" charset="0"/>
              </a:rPr>
              <a:t>O</a:t>
            </a:r>
            <a:r>
              <a:rPr lang="en-US" sz="3200" dirty="0" smtClean="0">
                <a:latin typeface="Calibri" pitchFamily="34" charset="0"/>
              </a:rPr>
              <a:t>(</a:t>
            </a:r>
            <a:r>
              <a:rPr lang="en-US" sz="3200" i="1" dirty="0" smtClean="0">
                <a:latin typeface="Calibri" pitchFamily="34" charset="0"/>
              </a:rPr>
              <a:t>N</a:t>
            </a:r>
            <a:r>
              <a:rPr lang="en-US" sz="3200" dirty="0" smtClean="0">
                <a:latin typeface="Calibri" pitchFamily="34" charset="0"/>
              </a:rPr>
              <a:t>) where </a:t>
            </a:r>
            <a:r>
              <a:rPr lang="en-US" sz="3200" i="1" dirty="0" smtClean="0">
                <a:latin typeface="Calibri" pitchFamily="34" charset="0"/>
              </a:rPr>
              <a:t>N</a:t>
            </a:r>
            <a:r>
              <a:rPr lang="en-US" sz="3200" dirty="0" smtClean="0">
                <a:latin typeface="Calibri" pitchFamily="34" charset="0"/>
              </a:rPr>
              <a:t> is the number of </a:t>
            </a:r>
            <a:r>
              <a:rPr lang="en-US" sz="3200" i="1" dirty="0" smtClean="0">
                <a:latin typeface="Calibri" pitchFamily="34" charset="0"/>
              </a:rPr>
              <a:t>R</a:t>
            </a:r>
            <a:r>
              <a:rPr lang="en-US" sz="3200" dirty="0" smtClean="0">
                <a:latin typeface="Calibri" pitchFamily="34" charset="0"/>
              </a:rPr>
              <a:t>’s pages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Indexed access path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Use an index </a:t>
            </a:r>
            <a:r>
              <a:rPr lang="en-US" sz="3200" i="1" dirty="0" smtClean="0">
                <a:latin typeface="Calibri" pitchFamily="34" charset="0"/>
              </a:rPr>
              <a:t>matching </a:t>
            </a:r>
            <a:r>
              <a:rPr lang="en-US" sz="3200" dirty="0" smtClean="0">
                <a:latin typeface="Calibri" pitchFamily="34" charset="0"/>
              </a:rPr>
              <a:t>the selection predicate (e.g. city=‘Madison’)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Cost varies depending on the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</a:t>
            </a:r>
            <a:endParaRPr lang="en-US" sz="4800" dirty="0"/>
          </a:p>
        </p:txBody>
      </p:sp>
    </p:spTree>
    <p:extLst>
      <p:ext uri="{BB962C8B-B14F-4D97-AF65-F5344CB8AC3E}">
        <p14:creationId xmlns="" xmlns:p14="http://schemas.microsoft.com/office/powerpoint/2010/main" val="2814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3426372"/>
            <a:ext cx="4371151" cy="2929980"/>
          </a:xfrm>
        </p:spPr>
        <p:txBody>
          <a:bodyPr>
            <a:normAutofit lnSpcReduction="10000"/>
          </a:bodyPr>
          <a:lstStyle/>
          <a:p>
            <a:r>
              <a:rPr lang="en-US" sz="3200" dirty="0" smtClean="0">
                <a:latin typeface="Calibri" pitchFamily="34" charset="0"/>
              </a:rPr>
              <a:t>1M </a:t>
            </a:r>
            <a:r>
              <a:rPr lang="en-US" sz="3200" dirty="0">
                <a:latin typeface="Calibri" pitchFamily="34" charset="0"/>
              </a:rPr>
              <a:t>records</a:t>
            </a:r>
          </a:p>
          <a:p>
            <a:r>
              <a:rPr lang="en-US" sz="3200" dirty="0" smtClean="0">
                <a:latin typeface="Calibri" pitchFamily="34" charset="0"/>
              </a:rPr>
              <a:t>Each page holds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100 records, or</a:t>
            </a:r>
          </a:p>
          <a:p>
            <a:pPr lvl="1"/>
            <a:r>
              <a:rPr lang="en-US" sz="2800" dirty="0" smtClean="0">
                <a:latin typeface="Calibri" pitchFamily="34" charset="0"/>
              </a:rPr>
              <a:t>500 </a:t>
            </a:r>
            <a:r>
              <a:rPr lang="en-US" sz="2800" dirty="0">
                <a:latin typeface="Calibri" pitchFamily="34" charset="0"/>
              </a:rPr>
              <a:t>(key, rid) </a:t>
            </a:r>
            <a:r>
              <a:rPr lang="en-US" sz="2800" dirty="0" smtClean="0">
                <a:latin typeface="Calibri" pitchFamily="34" charset="0"/>
              </a:rPr>
              <a:t>pairs</a:t>
            </a:r>
          </a:p>
          <a:p>
            <a:r>
              <a:rPr lang="en-US" sz="3200" dirty="0" smtClean="0">
                <a:latin typeface="Calibri" pitchFamily="34" charset="0"/>
              </a:rPr>
              <a:t>S% of records satisfy the selection criteria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/>
              <a:t>Selection: Example</a:t>
            </a:r>
            <a:endParaRPr lang="en-US" sz="48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9388" y="1389411"/>
            <a:ext cx="3449440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2800" dirty="0" smtClean="0">
                <a:latin typeface="Calibri" pitchFamily="34" charset="0"/>
              </a:rPr>
              <a:t>User(</a:t>
            </a:r>
            <a:r>
              <a:rPr lang="en-US" sz="2800" u="sng" dirty="0" smtClean="0">
                <a:latin typeface="Calibri" pitchFamily="34" charset="0"/>
              </a:rPr>
              <a:t>UID</a:t>
            </a:r>
            <a:r>
              <a:rPr lang="en-US" sz="2800" dirty="0" smtClean="0">
                <a:latin typeface="Calibri" pitchFamily="34" charset="0"/>
              </a:rPr>
              <a:t>, Name, Age)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9388" y="2000470"/>
            <a:ext cx="53518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400" dirty="0">
                <a:latin typeface="Consolas" pitchFamily="49" charset="0"/>
                <a:ea typeface="Courier New" charset="0"/>
                <a:cs typeface="Courier New" charset="0"/>
              </a:rPr>
              <a:t>SELECT </a:t>
            </a:r>
            <a:r>
              <a:rPr lang="en-US" sz="2400" dirty="0" smtClean="0">
                <a:latin typeface="Consolas" pitchFamily="49" charset="0"/>
                <a:ea typeface="Courier New" charset="0"/>
                <a:cs typeface="Courier New" charset="0"/>
              </a:rPr>
              <a:t>UID, Name</a:t>
            </a:r>
            <a:endParaRPr lang="en-US" sz="2400" dirty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nsolas" pitchFamily="49" charset="0"/>
                <a:ea typeface="Courier New" charset="0"/>
                <a:cs typeface="Courier New" charset="0"/>
              </a:rPr>
              <a:t>FROM   </a:t>
            </a:r>
            <a:r>
              <a:rPr lang="en-US" sz="2400" dirty="0" smtClean="0">
                <a:latin typeface="Consolas" pitchFamily="49" charset="0"/>
                <a:ea typeface="Courier New" charset="0"/>
                <a:cs typeface="Courier New" charset="0"/>
              </a:rPr>
              <a:t>User</a:t>
            </a:r>
            <a:endParaRPr lang="en-US" sz="2400" dirty="0">
              <a:latin typeface="Consolas" pitchFamily="49" charset="0"/>
              <a:ea typeface="Courier New" charset="0"/>
              <a:cs typeface="Courier New" charset="0"/>
            </a:endParaRPr>
          </a:p>
          <a:p>
            <a:pPr eaLnBrk="0" hangingPunct="0"/>
            <a:r>
              <a:rPr lang="en-US" sz="2400" dirty="0">
                <a:latin typeface="Consolas" pitchFamily="49" charset="0"/>
                <a:ea typeface="Courier New" charset="0"/>
                <a:cs typeface="Courier New" charset="0"/>
              </a:rPr>
              <a:t>WHERE  </a:t>
            </a:r>
            <a:r>
              <a:rPr lang="en-US" sz="2400" dirty="0" smtClean="0">
                <a:latin typeface="Consolas" pitchFamily="49" charset="0"/>
                <a:ea typeface="Courier New" charset="0"/>
                <a:cs typeface="Courier New" charset="0"/>
              </a:rPr>
              <a:t>Age BETWEEN 20 AND 30</a:t>
            </a:r>
            <a:endParaRPr lang="en-US" sz="2400" dirty="0">
              <a:latin typeface="Consolas" pitchFamily="49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433783476"/>
              </p:ext>
            </p:extLst>
          </p:nvPr>
        </p:nvGraphicFramePr>
        <p:xfrm>
          <a:off x="5791200" y="3579293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~14+1000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809177398"/>
              </p:ext>
            </p:extLst>
          </p:nvPr>
        </p:nvGraphicFramePr>
        <p:xfrm>
          <a:off x="5791201" y="2817925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Access path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S = 10</a:t>
                      </a:r>
                      <a:endParaRPr lang="en-US" sz="1800" b="1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502536027"/>
              </p:ext>
            </p:extLst>
          </p:nvPr>
        </p:nvGraphicFramePr>
        <p:xfrm>
          <a:off x="5791200" y="3950382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Unclustered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</a:t>
                      </a:r>
                      <a:r>
                        <a:rPr lang="en-US" sz="18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69822138"/>
              </p:ext>
            </p:extLst>
          </p:nvPr>
        </p:nvGraphicFramePr>
        <p:xfrm>
          <a:off x="5791200" y="4328100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Clustered </a:t>
                      </a:r>
                      <a:r>
                        <a:rPr lang="en-US" sz="1800" dirty="0" err="1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B+tree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on Age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3+1000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25773038"/>
              </p:ext>
            </p:extLst>
          </p:nvPr>
        </p:nvGraphicFramePr>
        <p:xfrm>
          <a:off x="5785945" y="3195666"/>
          <a:ext cx="5961412" cy="3777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240"/>
                <a:gridCol w="1513490"/>
                <a:gridCol w="1662682"/>
              </a:tblGrid>
              <a:tr h="377718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Unsorted</a:t>
                      </a:r>
                      <a:r>
                        <a:rPr lang="en-US" sz="1800" baseline="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 f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ile scan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10000</a:t>
                      </a:r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925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80653</TotalTime>
  <Words>4025</Words>
  <Application>Microsoft Office PowerPoint</Application>
  <PresentationFormat>自定义</PresentationFormat>
  <Paragraphs>1239</Paragraphs>
  <Slides>68</Slides>
  <Notes>65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69" baseType="lpstr">
      <vt:lpstr>4by3DefaultTheme</vt:lpstr>
      <vt:lpstr>Database Systems</vt:lpstr>
      <vt:lpstr>Relational Operators: Building Blocks of  Relational Query Answering</vt:lpstr>
      <vt:lpstr>DBMS Architecture</vt:lpstr>
      <vt:lpstr>Query Execution</vt:lpstr>
      <vt:lpstr>Logical vs Physical Operators</vt:lpstr>
      <vt:lpstr>Example</vt:lpstr>
      <vt:lpstr>Relational Operations</vt:lpstr>
      <vt:lpstr>Selection</vt:lpstr>
      <vt:lpstr>Selection: Example</vt:lpstr>
      <vt:lpstr>Index Scan Cost</vt:lpstr>
      <vt:lpstr>Matching Index</vt:lpstr>
      <vt:lpstr>Matching Index (Cont.)</vt:lpstr>
      <vt:lpstr>General Selection Condition</vt:lpstr>
      <vt:lpstr>Conjunction of Simple Predicates</vt:lpstr>
      <vt:lpstr>Conjunction of Simple Predicates (Cont.)</vt:lpstr>
      <vt:lpstr>Disjunction of Simple Predicates</vt:lpstr>
      <vt:lpstr>General Selection Condition (Cont.)</vt:lpstr>
      <vt:lpstr>Matching Index (Cont.)</vt:lpstr>
      <vt:lpstr>Matching Index (Cont.)</vt:lpstr>
      <vt:lpstr>Selectivity</vt:lpstr>
      <vt:lpstr>Estimating Selectivity: Example</vt:lpstr>
      <vt:lpstr>Estimating Selectivity: Example (Cont.)</vt:lpstr>
      <vt:lpstr>Recap</vt:lpstr>
      <vt:lpstr>Projection</vt:lpstr>
      <vt:lpstr>Sorting-based Deduplication</vt:lpstr>
      <vt:lpstr>Sorting-based Deduplication: Example</vt:lpstr>
      <vt:lpstr>Hashing-based Deduplication</vt:lpstr>
      <vt:lpstr>Hashing-based Deduplication (Cont.)</vt:lpstr>
      <vt:lpstr>Partitioning Phase</vt:lpstr>
      <vt:lpstr>Deduplication Phase</vt:lpstr>
      <vt:lpstr>Sort- vs. Hashing-based Deduplication</vt:lpstr>
      <vt:lpstr>Using Indexes for Projection</vt:lpstr>
      <vt:lpstr>Recap</vt:lpstr>
      <vt:lpstr>Join Operation</vt:lpstr>
      <vt:lpstr>Nested Loop Join</vt:lpstr>
      <vt:lpstr>Nested Loop Join: Example</vt:lpstr>
      <vt:lpstr>Page Nested Loop Join (PNLJ)</vt:lpstr>
      <vt:lpstr>Block Nested Loop Join (BNLJ)</vt:lpstr>
      <vt:lpstr>Index Nested Loop Join (INLJ)</vt:lpstr>
      <vt:lpstr>Block Index Nested Loop Join (BINLJ)</vt:lpstr>
      <vt:lpstr>Recap</vt:lpstr>
      <vt:lpstr>PNLJ: Example</vt:lpstr>
      <vt:lpstr>PNLJ: Example (Cont.)</vt:lpstr>
      <vt:lpstr>PNLJ: Example (Cont.)</vt:lpstr>
      <vt:lpstr>PNLJ: Example (Cont.)</vt:lpstr>
      <vt:lpstr>Block Nested Loop Join (BNLJ)</vt:lpstr>
      <vt:lpstr>BNLJ: Example</vt:lpstr>
      <vt:lpstr>Index Nested Loop Join (INLJ)</vt:lpstr>
      <vt:lpstr>Block Index Nested Loop Join (BINLJ)</vt:lpstr>
      <vt:lpstr>BINLJ: Example</vt:lpstr>
      <vt:lpstr>Sort-merge Join (SMJ)</vt:lpstr>
      <vt:lpstr>SMJ (Cont.)</vt:lpstr>
      <vt:lpstr>SMJ: Example</vt:lpstr>
      <vt:lpstr>Hash Join (HJ)</vt:lpstr>
      <vt:lpstr>HJ (Cont.)</vt:lpstr>
      <vt:lpstr>Comparison of Hash Algorithms</vt:lpstr>
      <vt:lpstr>General Join Conditions</vt:lpstr>
      <vt:lpstr>System Support</vt:lpstr>
      <vt:lpstr>Recap</vt:lpstr>
      <vt:lpstr>Set Operations</vt:lpstr>
      <vt:lpstr>Implementing Union and Set Difference</vt:lpstr>
      <vt:lpstr>Aggregates</vt:lpstr>
      <vt:lpstr>Evaluation of Aggregates: Easy Case</vt:lpstr>
      <vt:lpstr>Sorting-based Evaluation of Aggregates</vt:lpstr>
      <vt:lpstr>Hashing-based Evaluation of Aggregates</vt:lpstr>
      <vt:lpstr>Index-based Evaluation of Aggregates</vt:lpstr>
      <vt:lpstr>Recap</vt:lpstr>
      <vt:lpstr>Query Optimization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NTKO</cp:lastModifiedBy>
  <cp:revision>1670</cp:revision>
  <dcterms:created xsi:type="dcterms:W3CDTF">2017-08-17T19:27:17Z</dcterms:created>
  <dcterms:modified xsi:type="dcterms:W3CDTF">2021-10-24T21:36:31Z</dcterms:modified>
</cp:coreProperties>
</file>