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2"/>
  </p:notesMasterIdLst>
  <p:sldIdLst>
    <p:sldId id="726" r:id="rId2"/>
    <p:sldId id="269" r:id="rId3"/>
    <p:sldId id="728" r:id="rId4"/>
    <p:sldId id="638" r:id="rId5"/>
    <p:sldId id="671" r:id="rId6"/>
    <p:sldId id="640" r:id="rId7"/>
    <p:sldId id="672" r:id="rId8"/>
    <p:sldId id="673" r:id="rId9"/>
    <p:sldId id="686" r:id="rId10"/>
    <p:sldId id="677" r:id="rId11"/>
    <p:sldId id="679" r:id="rId12"/>
    <p:sldId id="678" r:id="rId13"/>
    <p:sldId id="680" r:id="rId14"/>
    <p:sldId id="681" r:id="rId15"/>
    <p:sldId id="682" r:id="rId16"/>
    <p:sldId id="687" r:id="rId17"/>
    <p:sldId id="688" r:id="rId18"/>
    <p:sldId id="683" r:id="rId19"/>
    <p:sldId id="684" r:id="rId20"/>
    <p:sldId id="685" r:id="rId21"/>
    <p:sldId id="676" r:id="rId22"/>
    <p:sldId id="691" r:id="rId23"/>
    <p:sldId id="692" r:id="rId24"/>
    <p:sldId id="690" r:id="rId25"/>
    <p:sldId id="693" r:id="rId26"/>
    <p:sldId id="689" r:id="rId27"/>
    <p:sldId id="674" r:id="rId28"/>
    <p:sldId id="675" r:id="rId29"/>
    <p:sldId id="694" r:id="rId30"/>
    <p:sldId id="695" r:id="rId31"/>
    <p:sldId id="696" r:id="rId32"/>
    <p:sldId id="697" r:id="rId33"/>
    <p:sldId id="698" r:id="rId34"/>
    <p:sldId id="699" r:id="rId35"/>
    <p:sldId id="700" r:id="rId36"/>
    <p:sldId id="701" r:id="rId37"/>
    <p:sldId id="702" r:id="rId38"/>
    <p:sldId id="703" r:id="rId39"/>
    <p:sldId id="704" r:id="rId40"/>
    <p:sldId id="705" r:id="rId41"/>
    <p:sldId id="706" r:id="rId42"/>
    <p:sldId id="707" r:id="rId43"/>
    <p:sldId id="708" r:id="rId44"/>
    <p:sldId id="709" r:id="rId45"/>
    <p:sldId id="710" r:id="rId46"/>
    <p:sldId id="711" r:id="rId47"/>
    <p:sldId id="712" r:id="rId48"/>
    <p:sldId id="713" r:id="rId49"/>
    <p:sldId id="714" r:id="rId50"/>
    <p:sldId id="715" r:id="rId51"/>
    <p:sldId id="716" r:id="rId52"/>
    <p:sldId id="717" r:id="rId53"/>
    <p:sldId id="718" r:id="rId54"/>
    <p:sldId id="719" r:id="rId55"/>
    <p:sldId id="720" r:id="rId56"/>
    <p:sldId id="721" r:id="rId57"/>
    <p:sldId id="722" r:id="rId58"/>
    <p:sldId id="723" r:id="rId59"/>
    <p:sldId id="724" r:id="rId60"/>
    <p:sldId id="725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Lecture 24" id="{B03D0D13-5FFE-A84D-9439-5934219D1B86}">
          <p14:sldIdLst>
            <p14:sldId id="256"/>
            <p14:sldId id="269"/>
          </p14:sldIdLst>
        </p14:section>
        <p14:section name="Lecture 24 &gt; Query Optimization" id="{0068C9B2-F029-B34C-A85A-B6B15B5B03F1}">
          <p14:sldIdLst>
            <p14:sldId id="638"/>
            <p14:sldId id="671"/>
            <p14:sldId id="640"/>
            <p14:sldId id="672"/>
            <p14:sldId id="673"/>
            <p14:sldId id="686"/>
            <p14:sldId id="677"/>
            <p14:sldId id="679"/>
            <p14:sldId id="678"/>
            <p14:sldId id="680"/>
            <p14:sldId id="681"/>
            <p14:sldId id="682"/>
            <p14:sldId id="687"/>
            <p14:sldId id="688"/>
            <p14:sldId id="683"/>
            <p14:sldId id="684"/>
            <p14:sldId id="685"/>
            <p14:sldId id="676"/>
            <p14:sldId id="691"/>
            <p14:sldId id="692"/>
            <p14:sldId id="690"/>
            <p14:sldId id="693"/>
            <p14:sldId id="689"/>
            <p14:sldId id="674"/>
            <p14:sldId id="675"/>
            <p14:sldId id="694"/>
            <p14:sldId id="695"/>
            <p14:sldId id="696"/>
            <p14:sldId id="697"/>
            <p14:sldId id="698"/>
            <p14:sldId id="699"/>
            <p14:sldId id="509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88B"/>
    <a:srgbClr val="D284DF"/>
    <a:srgbClr val="B4AFDF"/>
    <a:srgbClr val="8AB6BD"/>
    <a:srgbClr val="E05C53"/>
    <a:srgbClr val="D10100"/>
    <a:srgbClr val="AD0000"/>
    <a:srgbClr val="FF8F00"/>
    <a:srgbClr val="E3ECF3"/>
    <a:srgbClr val="DFB95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-50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69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13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8359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3195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28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91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913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7237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1436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2167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32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957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2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89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9494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3429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2309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6929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9663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289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21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87603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147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7211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170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3253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2606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11211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9574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125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089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394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4182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3429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12309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23880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769293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96630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93947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2891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106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3214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3147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5232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72112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66393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05544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48368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2966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10342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31706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846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5349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200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95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911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microsoft.com/office/2007/relationships/hdphoto" Target="../media/hdphoto2.wdp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postgresql.org/docs/9.1/static/catalog-pg-constraint.html" TargetMode="External"/><Relationship Id="rId18" Type="http://schemas.openxmlformats.org/officeDocument/2006/relationships/hyperlink" Target="https://www.postgresql.org/docs/9.1/static/catalog-pg-default-acl.html" TargetMode="External"/><Relationship Id="rId26" Type="http://schemas.openxmlformats.org/officeDocument/2006/relationships/hyperlink" Target="https://www.postgresql.org/docs/9.1/static/catalog-pg-index.html" TargetMode="External"/><Relationship Id="rId39" Type="http://schemas.openxmlformats.org/officeDocument/2006/relationships/hyperlink" Target="https://www.postgresql.org/docs/9.1/static/catalog-pg-shdepend.html" TargetMode="External"/><Relationship Id="rId3" Type="http://schemas.openxmlformats.org/officeDocument/2006/relationships/hyperlink" Target="https://www.postgresql.org/docs/9.1/static/catalog-pg-aggregate.html" TargetMode="External"/><Relationship Id="rId21" Type="http://schemas.openxmlformats.org/officeDocument/2006/relationships/hyperlink" Target="https://www.postgresql.org/docs/9.1/static/catalog-pg-enum.html" TargetMode="External"/><Relationship Id="rId34" Type="http://schemas.openxmlformats.org/officeDocument/2006/relationships/hyperlink" Target="https://www.postgresql.org/docs/9.1/static/catalog-pg-opfamily.html" TargetMode="External"/><Relationship Id="rId42" Type="http://schemas.openxmlformats.org/officeDocument/2006/relationships/hyperlink" Target="https://www.postgresql.org/docs/9.1/static/catalog-pg-tablespace.html" TargetMode="External"/><Relationship Id="rId47" Type="http://schemas.openxmlformats.org/officeDocument/2006/relationships/hyperlink" Target="https://www.postgresql.org/docs/9.1/static/catalog-pg-ts-parser.html" TargetMode="External"/><Relationship Id="rId50" Type="http://schemas.openxmlformats.org/officeDocument/2006/relationships/hyperlink" Target="https://www.postgresql.org/docs/9.1/static/catalog-pg-user-mapping.html" TargetMode="External"/><Relationship Id="rId7" Type="http://schemas.openxmlformats.org/officeDocument/2006/relationships/hyperlink" Target="https://www.postgresql.org/docs/9.1/static/catalog-pg-attrdef.html" TargetMode="External"/><Relationship Id="rId12" Type="http://schemas.openxmlformats.org/officeDocument/2006/relationships/hyperlink" Target="https://www.postgresql.org/docs/9.1/static/catalog-pg-class.html" TargetMode="External"/><Relationship Id="rId17" Type="http://schemas.openxmlformats.org/officeDocument/2006/relationships/hyperlink" Target="https://www.postgresql.org/docs/9.1/static/catalog-pg-db-role-setting.html" TargetMode="External"/><Relationship Id="rId25" Type="http://schemas.openxmlformats.org/officeDocument/2006/relationships/hyperlink" Target="https://www.postgresql.org/docs/9.1/static/catalog-pg-foreign-table.html" TargetMode="External"/><Relationship Id="rId33" Type="http://schemas.openxmlformats.org/officeDocument/2006/relationships/hyperlink" Target="https://www.postgresql.org/docs/9.1/static/catalog-pg-operator.html" TargetMode="External"/><Relationship Id="rId38" Type="http://schemas.openxmlformats.org/officeDocument/2006/relationships/hyperlink" Target="https://www.postgresql.org/docs/9.1/static/catalog-pg-seclabel.html" TargetMode="External"/><Relationship Id="rId46" Type="http://schemas.openxmlformats.org/officeDocument/2006/relationships/hyperlink" Target="https://www.postgresql.org/docs/9.1/static/catalog-pg-ts-dict.html" TargetMode="External"/><Relationship Id="rId2" Type="http://schemas.openxmlformats.org/officeDocument/2006/relationships/notesSlide" Target="../notesSlides/notesSlide42.xml"/><Relationship Id="rId16" Type="http://schemas.openxmlformats.org/officeDocument/2006/relationships/hyperlink" Target="https://www.postgresql.org/docs/9.1/static/catalog-pg-database.html" TargetMode="External"/><Relationship Id="rId20" Type="http://schemas.openxmlformats.org/officeDocument/2006/relationships/hyperlink" Target="https://www.postgresql.org/docs/9.1/static/catalog-pg-description.html" TargetMode="External"/><Relationship Id="rId29" Type="http://schemas.openxmlformats.org/officeDocument/2006/relationships/hyperlink" Target="https://www.postgresql.org/docs/9.1/static/catalog-pg-largeobject.html" TargetMode="External"/><Relationship Id="rId41" Type="http://schemas.openxmlformats.org/officeDocument/2006/relationships/hyperlink" Target="https://www.postgresql.org/docs/9.1/static/catalog-pg-statisti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9.1/static/catalog-pg-amproc.html" TargetMode="External"/><Relationship Id="rId11" Type="http://schemas.openxmlformats.org/officeDocument/2006/relationships/hyperlink" Target="https://www.postgresql.org/docs/9.1/static/catalog-pg-cast.html" TargetMode="External"/><Relationship Id="rId24" Type="http://schemas.openxmlformats.org/officeDocument/2006/relationships/hyperlink" Target="https://www.postgresql.org/docs/9.1/static/catalog-pg-foreign-server.html" TargetMode="External"/><Relationship Id="rId32" Type="http://schemas.openxmlformats.org/officeDocument/2006/relationships/hyperlink" Target="https://www.postgresql.org/docs/9.1/static/catalog-pg-opclass.html" TargetMode="External"/><Relationship Id="rId37" Type="http://schemas.openxmlformats.org/officeDocument/2006/relationships/hyperlink" Target="https://www.postgresql.org/docs/9.1/static/catalog-pg-rewrite.html" TargetMode="External"/><Relationship Id="rId40" Type="http://schemas.openxmlformats.org/officeDocument/2006/relationships/hyperlink" Target="https://www.postgresql.org/docs/9.1/static/catalog-pg-shdescription.html" TargetMode="External"/><Relationship Id="rId45" Type="http://schemas.openxmlformats.org/officeDocument/2006/relationships/hyperlink" Target="https://www.postgresql.org/docs/9.1/static/catalog-pg-ts-config-map.html" TargetMode="External"/><Relationship Id="rId5" Type="http://schemas.openxmlformats.org/officeDocument/2006/relationships/hyperlink" Target="https://www.postgresql.org/docs/9.1/static/catalog-pg-amop.html" TargetMode="External"/><Relationship Id="rId15" Type="http://schemas.openxmlformats.org/officeDocument/2006/relationships/hyperlink" Target="https://www.postgresql.org/docs/9.1/static/catalog-pg-conversion.html" TargetMode="External"/><Relationship Id="rId23" Type="http://schemas.openxmlformats.org/officeDocument/2006/relationships/hyperlink" Target="https://www.postgresql.org/docs/9.1/static/catalog-pg-foreign-data-wrapper.html" TargetMode="External"/><Relationship Id="rId28" Type="http://schemas.openxmlformats.org/officeDocument/2006/relationships/hyperlink" Target="https://www.postgresql.org/docs/9.1/static/catalog-pg-language.html" TargetMode="External"/><Relationship Id="rId36" Type="http://schemas.openxmlformats.org/officeDocument/2006/relationships/hyperlink" Target="https://www.postgresql.org/docs/9.1/static/catalog-pg-proc.html" TargetMode="External"/><Relationship Id="rId49" Type="http://schemas.openxmlformats.org/officeDocument/2006/relationships/hyperlink" Target="https://www.postgresql.org/docs/9.1/static/catalog-pg-type.html" TargetMode="External"/><Relationship Id="rId10" Type="http://schemas.openxmlformats.org/officeDocument/2006/relationships/hyperlink" Target="https://www.postgresql.org/docs/9.1/static/catalog-pg-auth-members.html" TargetMode="External"/><Relationship Id="rId19" Type="http://schemas.openxmlformats.org/officeDocument/2006/relationships/hyperlink" Target="https://www.postgresql.org/docs/9.1/static/catalog-pg-depend.html" TargetMode="External"/><Relationship Id="rId31" Type="http://schemas.openxmlformats.org/officeDocument/2006/relationships/hyperlink" Target="https://www.postgresql.org/docs/9.1/static/catalog-pg-namespace.html" TargetMode="External"/><Relationship Id="rId44" Type="http://schemas.openxmlformats.org/officeDocument/2006/relationships/hyperlink" Target="https://www.postgresql.org/docs/9.1/static/catalog-pg-ts-config.html" TargetMode="External"/><Relationship Id="rId4" Type="http://schemas.openxmlformats.org/officeDocument/2006/relationships/hyperlink" Target="https://www.postgresql.org/docs/9.1/static/catalog-pg-am.html" TargetMode="External"/><Relationship Id="rId9" Type="http://schemas.openxmlformats.org/officeDocument/2006/relationships/hyperlink" Target="https://www.postgresql.org/docs/9.1/static/catalog-pg-authid.html" TargetMode="External"/><Relationship Id="rId14" Type="http://schemas.openxmlformats.org/officeDocument/2006/relationships/hyperlink" Target="https://www.postgresql.org/docs/9.1/static/catalog-pg-collation.html" TargetMode="External"/><Relationship Id="rId22" Type="http://schemas.openxmlformats.org/officeDocument/2006/relationships/hyperlink" Target="https://www.postgresql.org/docs/9.1/static/catalog-pg-extension.html" TargetMode="External"/><Relationship Id="rId27" Type="http://schemas.openxmlformats.org/officeDocument/2006/relationships/hyperlink" Target="https://www.postgresql.org/docs/9.1/static/catalog-pg-inherits.html" TargetMode="External"/><Relationship Id="rId30" Type="http://schemas.openxmlformats.org/officeDocument/2006/relationships/hyperlink" Target="https://www.postgresql.org/docs/9.1/static/catalog-pg-largeobject-metadata.html" TargetMode="External"/><Relationship Id="rId35" Type="http://schemas.openxmlformats.org/officeDocument/2006/relationships/hyperlink" Target="https://www.postgresql.org/docs/9.1/static/catalog-pg-pltemplate.html" TargetMode="External"/><Relationship Id="rId43" Type="http://schemas.openxmlformats.org/officeDocument/2006/relationships/hyperlink" Target="https://www.postgresql.org/docs/9.1/static/catalog-pg-trigger.html" TargetMode="External"/><Relationship Id="rId48" Type="http://schemas.openxmlformats.org/officeDocument/2006/relationships/hyperlink" Target="https://www.postgresql.org/docs/9.1/static/catalog-pg-ts-template.html" TargetMode="External"/><Relationship Id="rId8" Type="http://schemas.openxmlformats.org/officeDocument/2006/relationships/hyperlink" Target="https://www.postgresql.org/docs/9.1/static/catalog-pg-attribute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411061"/>
            <a:ext cx="107696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5560" y="1560352"/>
            <a:ext cx="11699845" cy="10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5400" dirty="0" smtClean="0"/>
              <a:t>Query Optimization</a:t>
            </a:r>
            <a:endParaRPr kumimoji="1" lang="en-US" altLang="zh-CN" sz="5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" name="Subtitle 2"/>
          <p:cNvSpPr txBox="1">
            <a:spLocks noChangeArrowheads="1"/>
          </p:cNvSpPr>
          <p:nvPr/>
        </p:nvSpPr>
        <p:spPr bwMode="auto">
          <a:xfrm>
            <a:off x="1583499" y="3140968"/>
            <a:ext cx="9821333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Arial Unicode MS" pitchFamily="34" charset="-122"/>
                <a:ea typeface="黑体" pitchFamily="49" charset="-122"/>
              </a:rPr>
              <a:t>何明昕 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HE Mingxin, Max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Send your email to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c.max@yeah.net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 </a:t>
            </a: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with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a subject like: 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DBS</a:t>
            </a:r>
            <a:r>
              <a:rPr kumimoji="1" lang="en-US" altLang="zh-CN" sz="2400" i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345-Andy: On What …</a:t>
            </a:r>
          </a:p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Download from 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c.program@yeah.net</a:t>
            </a:r>
            <a:endParaRPr kumimoji="1" lang="en-US" altLang="zh-CN" sz="2400" b="1" kern="0" dirty="0">
              <a:solidFill>
                <a:srgbClr val="FF0000"/>
              </a:solidFill>
              <a:latin typeface="Courier New" pitchFamily="49" charset="0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文件中心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网盘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en-US" altLang="zh-CN" sz="2400" kern="0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DatabaseSystems2021</a:t>
            </a:r>
            <a:endParaRPr kumimoji="1" lang="en-US" altLang="zh-CN" sz="2400" kern="0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  <a:p>
            <a:pPr algn="ctr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800" kern="0" dirty="0">
              <a:solidFill>
                <a:srgbClr val="89898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800" dirty="0">
                <a:latin typeface="Calibri" pitchFamily="34" charset="0"/>
              </a:rPr>
              <a:t>Rewrite a given RA query </a:t>
            </a:r>
            <a:r>
              <a:rPr lang="en-US" sz="3800" dirty="0" smtClean="0">
                <a:latin typeface="Calibri" pitchFamily="34" charset="0"/>
              </a:rPr>
              <a:t>into </a:t>
            </a:r>
            <a:r>
              <a:rPr lang="en-US" sz="3800" dirty="0">
                <a:latin typeface="Calibri" pitchFamily="34" charset="0"/>
              </a:rPr>
              <a:t>another that is equivalent (a logical property) but might be faster (a physical property)</a:t>
            </a:r>
          </a:p>
          <a:p>
            <a:pPr>
              <a:lnSpc>
                <a:spcPct val="110000"/>
              </a:lnSpc>
            </a:pPr>
            <a:r>
              <a:rPr lang="en-US" sz="3800" dirty="0" smtClean="0">
                <a:latin typeface="Calibri" pitchFamily="34" charset="0"/>
              </a:rPr>
              <a:t>Exploit formal properties of RA operators</a:t>
            </a:r>
            <a:endParaRPr lang="en-US" sz="38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800" dirty="0" smtClean="0">
                <a:latin typeface="Calibri" pitchFamily="34" charset="0"/>
              </a:rPr>
              <a:t>A few </a:t>
            </a:r>
            <a:r>
              <a:rPr lang="en-US" sz="3800" dirty="0">
                <a:latin typeface="Calibri" pitchFamily="34" charset="0"/>
              </a:rPr>
              <a:t>rewrite </a:t>
            </a:r>
            <a:r>
              <a:rPr lang="en-US" sz="3800" dirty="0" smtClean="0">
                <a:latin typeface="Calibri" pitchFamily="34" charset="0"/>
              </a:rPr>
              <a:t>rules</a:t>
            </a:r>
            <a:endParaRPr lang="en-US" sz="3800" dirty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latin typeface="Calibri" pitchFamily="34" charset="0"/>
              </a:rPr>
              <a:t>Single-operator </a:t>
            </a:r>
            <a:r>
              <a:rPr lang="en-US" sz="3400" dirty="0">
                <a:latin typeface="Calibri" pitchFamily="34" charset="0"/>
              </a:rPr>
              <a:t>Rewrites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Unary </a:t>
            </a:r>
            <a:r>
              <a:rPr lang="en-US" sz="3000" dirty="0">
                <a:latin typeface="Calibri" pitchFamily="34" charset="0"/>
              </a:rPr>
              <a:t>operators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Binary </a:t>
            </a:r>
            <a:r>
              <a:rPr lang="en-US" sz="3000" dirty="0">
                <a:latin typeface="Calibri" pitchFamily="34" charset="0"/>
              </a:rPr>
              <a:t>operators</a:t>
            </a: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latin typeface="Calibri" pitchFamily="34" charset="0"/>
              </a:rPr>
              <a:t>Cross-operator </a:t>
            </a:r>
            <a:r>
              <a:rPr lang="en-US" sz="3400" dirty="0">
                <a:latin typeface="Calibri" pitchFamily="34" charset="0"/>
              </a:rPr>
              <a:t>Rewrites</a:t>
            </a:r>
          </a:p>
          <a:p>
            <a:pPr>
              <a:lnSpc>
                <a:spcPct val="110000"/>
              </a:lnSpc>
            </a:pP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8400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grpSp>
        <p:nvGrpSpPr>
          <p:cNvPr id="6" name="Group 5"/>
          <p:cNvGrpSpPr/>
          <p:nvPr/>
        </p:nvGrpSpPr>
        <p:grpSpPr>
          <a:xfrm>
            <a:off x="8072009" y="1401880"/>
            <a:ext cx="2891692" cy="2409332"/>
            <a:chOff x="4283138" y="1661871"/>
            <a:chExt cx="2891692" cy="4489816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52053" y="3446039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 ∧ total 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>
              <a:endCxn id="8" idx="0"/>
            </p:cNvCxnSpPr>
            <p:nvPr/>
          </p:nvCxnSpPr>
          <p:spPr>
            <a:xfrm>
              <a:off x="5814205" y="2978797"/>
              <a:ext cx="0" cy="4672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5304" y="4511585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0" idx="0"/>
            </p:cNvCxnSpPr>
            <p:nvPr/>
          </p:nvCxnSpPr>
          <p:spPr>
            <a:xfrm>
              <a:off x="5814205" y="4012574"/>
              <a:ext cx="3251" cy="4990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83138" y="5726830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007922" y="5735718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55304" y="5004698"/>
              <a:ext cx="595182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18515" y="5004698"/>
              <a:ext cx="672861" cy="6466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261952" y="1415956"/>
            <a:ext cx="2891692" cy="3050463"/>
            <a:chOff x="7470792" y="1989209"/>
            <a:chExt cx="2891692" cy="3050463"/>
          </a:xfrm>
        </p:grpSpPr>
        <p:sp>
          <p:nvSpPr>
            <p:cNvPr id="44" name="Oval 43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6" name="Straight Connector 45"/>
            <p:cNvCxnSpPr>
              <a:endCxn id="49" idx="0"/>
            </p:cNvCxnSpPr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8" name="Straight Connector 47"/>
            <p:cNvCxnSpPr>
              <a:stCxn id="49" idx="4"/>
              <a:endCxn id="51" idx="0"/>
            </p:cNvCxnSpPr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189618" y="3369211"/>
            <a:ext cx="3129437" cy="2867913"/>
            <a:chOff x="6604661" y="2825473"/>
            <a:chExt cx="3129437" cy="2867913"/>
          </a:xfrm>
        </p:grpSpPr>
        <p:sp>
          <p:nvSpPr>
            <p:cNvPr id="30" name="Oval 29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409795" y="4891376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>
              <a:stCxn id="35" idx="4"/>
            </p:cNvCxnSpPr>
            <p:nvPr/>
          </p:nvCxnSpPr>
          <p:spPr>
            <a:xfrm flipH="1">
              <a:off x="9071946" y="5195391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604661" y="4972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8488492" y="547016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987530" y="3413790"/>
            <a:ext cx="2871615" cy="2843051"/>
            <a:chOff x="6662433" y="2825473"/>
            <a:chExt cx="2871615" cy="2843051"/>
          </a:xfrm>
        </p:grpSpPr>
        <p:sp>
          <p:nvSpPr>
            <p:cNvPr id="63" name="Oval 62"/>
            <p:cNvSpPr/>
            <p:nvPr/>
          </p:nvSpPr>
          <p:spPr>
            <a:xfrm>
              <a:off x="7492895" y="3291712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6766094" y="4847299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8172300" y="3512717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476827" y="4320045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7428245" y="5151314"/>
              <a:ext cx="1" cy="2747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6662433" y="5445306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367140" y="493460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 flipH="1">
              <a:off x="7476827" y="458466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240038" y="4584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7492895" y="2825473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8172300" y="304647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7535845" y="3699607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172300" y="4078208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344987" y="1411187"/>
            <a:ext cx="2891692" cy="3050463"/>
            <a:chOff x="7470792" y="1989209"/>
            <a:chExt cx="2891692" cy="3050463"/>
          </a:xfrm>
        </p:grpSpPr>
        <p:sp>
          <p:nvSpPr>
            <p:cNvPr id="77" name="Oval 76"/>
            <p:cNvSpPr/>
            <p:nvPr/>
          </p:nvSpPr>
          <p:spPr>
            <a:xfrm>
              <a:off x="8322454" y="2455448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8339707" y="3587763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total</a:t>
              </a:r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&gt; 25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9" name="Straight Connector 78"/>
            <p:cNvCxnSpPr/>
            <p:nvPr/>
          </p:nvCxnSpPr>
          <p:spPr>
            <a:xfrm>
              <a:off x="9001859" y="3337031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8342958" y="4159558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9001859" y="3891778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7470792" y="4811685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9195576" y="4816454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9106169" y="4424173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8322454" y="1989209"/>
              <a:ext cx="1324303" cy="1572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001859" y="2210214"/>
              <a:ext cx="2457" cy="2258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339707" y="2975802"/>
              <a:ext cx="1324303" cy="3040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city = ‘Madison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9001859" y="2755643"/>
              <a:ext cx="0" cy="2507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67" y="4090751"/>
            <a:ext cx="577920" cy="43344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5970" y="4361477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91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unary operators in RA</a:t>
                </a:r>
                <a:endParaRPr lang="en-US" sz="3800" dirty="0"/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Selection (𝜎)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300" dirty="0" smtClean="0"/>
                  <a:t>Projection (𝜋)</a:t>
                </a:r>
                <a:endParaRPr lang="en-US" sz="33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b="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3800" dirty="0" smtClean="0"/>
                  <a:t>𝜎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b="0" i="1" dirty="0" smtClean="0">
                        <a:latin typeface="Cambria Math" charset="0"/>
                      </a:rPr>
                      <m:t>)</m:t>
                    </m:r>
                    <m:r>
                      <a:rPr lang="en-US" sz="3800" i="1" dirty="0" smtClean="0">
                        <a:latin typeface="Cambria Math" charset="0"/>
                      </a:rPr>
                      <m:t>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…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>
                            <a:latin typeface="Cambria Math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800" i="1" dirty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Cascading of </a:t>
                </a:r>
                <a:r>
                  <a:rPr lang="en-US" sz="4000" dirty="0" smtClean="0"/>
                  <a:t>𝜋</a:t>
                </a:r>
                <a:r>
                  <a:rPr lang="en-US" sz="3800" dirty="0" smtClean="0"/>
                  <a:t>: </a:t>
                </a:r>
                <a:r>
                  <a:rPr lang="en-US" sz="3400" dirty="0"/>
                  <a:t>g</a:t>
                </a:r>
                <a:r>
                  <a:rPr lang="en-US" sz="3400" dirty="0" smtClean="0"/>
                  <a:t>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3400" i="1" dirty="0" smtClean="0">
                        <a:latin typeface="Cambria Math" charset="0"/>
                      </a:rPr>
                      <m:t>⊆</m:t>
                    </m:r>
                    <m:sSub>
                      <m:sSub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𝐴</m:t>
                        </m:r>
                      </m:e>
                      <m:sub>
                        <m:r>
                          <a:rPr lang="en-US" sz="3400" b="0" i="1" dirty="0" smtClean="0">
                            <a:latin typeface="Cambria Math" charset="0"/>
                          </a:rPr>
                          <m:t>𝑖</m:t>
                        </m:r>
                        <m:r>
                          <a:rPr lang="en-US" sz="3400" b="0" i="1" dirty="0" smtClean="0"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en-US" sz="3400" b="0" i="1" dirty="0" smtClean="0">
                        <a:latin typeface="Cambria Math" charset="0"/>
                      </a:rPr>
                      <m:t>; </m:t>
                    </m:r>
                    <m:r>
                      <a:rPr lang="en-US" sz="3400" i="1" dirty="0" smtClean="0">
                        <a:latin typeface="Cambria Math" charset="0"/>
                      </a:rPr>
                      <m:t>∀</m:t>
                    </m:r>
                    <m:r>
                      <a:rPr lang="en-US" sz="3400" i="1" dirty="0" smtClean="0">
                        <a:latin typeface="Cambria Math" charset="0"/>
                      </a:rPr>
                      <m:t>𝑖</m:t>
                    </m:r>
                    <m:r>
                      <a:rPr lang="en-US" sz="3400" i="1" dirty="0" smtClean="0">
                        <a:latin typeface="Cambria Math" charset="0"/>
                      </a:rPr>
                      <m:t>=1,…,</m:t>
                    </m:r>
                    <m:d>
                      <m:dPr>
                        <m:ctrlPr>
                          <a:rPr lang="en-US" sz="3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400" i="1" dirty="0" smtClean="0">
                            <a:latin typeface="Cambria Math" charset="0"/>
                          </a:rPr>
                          <m:t>𝑛</m:t>
                        </m:r>
                        <m:r>
                          <a:rPr lang="en-US" sz="3400" i="1" dirty="0" smtClean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400" i="1" dirty="0" smtClean="0">
                    <a:latin typeface="Cambria Math" charset="0"/>
                  </a:rPr>
                  <a:t/>
                </a:r>
                <a:br>
                  <a:rPr lang="en-US" sz="34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(…</m:t>
                    </m:r>
                    <m:sSub>
                      <m:sSubPr>
                        <m:ctrlPr>
                          <a:rPr lang="en-US" sz="3800" b="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)…))=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239" t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Algebraic Rewriting: Unary Operators</a:t>
            </a:r>
          </a:p>
        </p:txBody>
      </p:sp>
    </p:spTree>
    <p:extLst>
      <p:ext uri="{BB962C8B-B14F-4D97-AF65-F5344CB8AC3E}">
        <p14:creationId xmlns="" xmlns:p14="http://schemas.microsoft.com/office/powerpoint/2010/main" val="181579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Key binary operator in RA: join (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dirty="0" smtClean="0"/>
                  <a:t>)</a:t>
                </a:r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Commutativity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Associativity of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latin typeface="Cambria Math" charset="0"/>
                  </a:rPr>
                  <a:t/>
                </a:r>
                <a:br>
                  <a:rPr lang="en-US" sz="3800" i="1" dirty="0" smtClean="0"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⋈(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latin typeface="Cambria Math" charset="0"/>
                      </a:rPr>
                      <m:t>𝑇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Other binary operators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400" dirty="0" smtClean="0"/>
                  <a:t>Cartesian product and set operators</a:t>
                </a:r>
                <a:endParaRPr lang="en-US" sz="34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1718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Binary Operators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998655" y="5218042"/>
            <a:ext cx="29882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Which ones satisfy the above properties?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04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Commuting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:r>
                  <a:rPr lang="en-US" sz="3800" dirty="0" smtClean="0"/>
                  <a:t>𝜋, </a:t>
                </a:r>
                <a:r>
                  <a:rPr lang="en-US" sz="3800" i="1" dirty="0" smtClean="0"/>
                  <a:t>if </a:t>
                </a:r>
                <a:r>
                  <a:rPr lang="en-US" sz="3800" i="1" dirty="0"/>
                  <a:t>they are on </a:t>
                </a:r>
                <a:r>
                  <a:rPr lang="en-US" sz="3800" i="1" dirty="0" smtClean="0"/>
                  <a:t>the same </a:t>
                </a:r>
                <a:r>
                  <a:rPr lang="en-US" sz="3800" i="1" dirty="0"/>
                  <a:t>set </a:t>
                </a:r>
                <a:r>
                  <a:rPr lang="en-US" sz="3800" i="1" dirty="0" smtClean="0"/>
                  <a:t>A of attributes</a:t>
                </a:r>
                <a:br>
                  <a:rPr lang="en-US" sz="3800" i="1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8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sz="3800" dirty="0" smtClean="0"/>
                  <a:t>Combining </a:t>
                </a:r>
                <a:r>
                  <a:rPr lang="en-US" sz="4000" dirty="0"/>
                  <a:t>𝜎</a:t>
                </a:r>
                <a:r>
                  <a:rPr lang="en-US" sz="3800" dirty="0" smtClean="0"/>
                  <a:t> </a:t>
                </a:r>
                <a:r>
                  <a:rPr lang="en-US" sz="3800" dirty="0"/>
                  <a:t>and </a:t>
                </a:r>
                <a14:m>
                  <m:oMath xmlns:m="http://schemas.openxmlformats.org/officeDocument/2006/math">
                    <m:r>
                      <a:rPr lang="en-US" sz="3800" i="1" dirty="0">
                        <a:latin typeface="Cambria Math" charset="0"/>
                      </a:rPr>
                      <m:t>× </m:t>
                    </m:r>
                  </m:oMath>
                </a14:m>
                <a:r>
                  <a:rPr lang="en-US" sz="3800" dirty="0" smtClean="0"/>
                  <a:t/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r>
                      <a:rPr lang="en-US" sz="3800" i="1" dirty="0" smtClean="0">
                        <a:latin typeface="Cambria Math" charset="0"/>
                      </a:rPr>
                      <m:t>𝑅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𝑝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</m:oMath>
                </a14:m>
                <a:endParaRPr lang="en-US" sz="3800" dirty="0"/>
              </a:p>
              <a:p>
                <a:pPr>
                  <a:lnSpc>
                    <a:spcPct val="110000"/>
                  </a:lnSpc>
                </a:pPr>
                <a:r>
                  <a:rPr lang="en-US" sz="3800" dirty="0"/>
                  <a:t>“Pushing the </a:t>
                </a:r>
                <a:r>
                  <a:rPr lang="en-US" sz="3800" dirty="0" smtClean="0"/>
                  <a:t>selection”</a:t>
                </a:r>
                <a:endParaRPr lang="en-US" sz="3800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  <a:t/>
                </a:r>
                <a:br>
                  <a:rPr lang="en-US" sz="4000" i="1" dirty="0" smtClean="0">
                    <a:solidFill>
                      <a:schemeClr val="tx1"/>
                    </a:solidFill>
                    <a:latin typeface="Cambria Math"/>
                    <a:cs typeface="Arial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8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8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800" dirty="0" smtClean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800" dirty="0">
                    <a:solidFill>
                      <a:schemeClr val="tx1"/>
                    </a:solidFill>
                  </a:rPr>
                  <a:t>Commuting 𝜋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</m:oMath>
                </a14:m>
                <a:r>
                  <a:rPr lang="en-US" sz="3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800" i="1" dirty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  <a:t/>
                </a:r>
                <a:br>
                  <a:rPr lang="en-US" sz="3800" i="1" dirty="0" smtClean="0">
                    <a:solidFill>
                      <a:schemeClr val="tx1"/>
                    </a:solidFill>
                    <a:latin typeface="Cambria Math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×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 </m:t>
                        </m:r>
                        <m:r>
                          <a:rPr lang="en-US" sz="3800" i="1" dirty="0" smtClean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r>
                      <a:rPr lang="en-US" sz="3800" i="1" dirty="0" smtClean="0">
                        <a:latin typeface="Cambria Math" charset="0"/>
                      </a:rPr>
                      <m:t>×</m:t>
                    </m:r>
                    <m:r>
                      <a:rPr lang="en-US" sz="3800" b="0" i="1" dirty="0" smtClean="0">
                        <a:latin typeface="Cambria Math" charset="0"/>
                      </a:rPr>
                      <m:t> </m:t>
                    </m:r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 smtClean="0">
                        <a:latin typeface="Cambria Math" charset="0"/>
                      </a:rPr>
                      <m:t>(</m:t>
                    </m:r>
                    <m:r>
                      <a:rPr lang="en-US" sz="3800" i="1" dirty="0" smtClean="0">
                        <a:latin typeface="Cambria Math" charset="0"/>
                      </a:rPr>
                      <m:t>𝑆</m:t>
                    </m:r>
                    <m:r>
                      <a:rPr lang="en-US" sz="3800" i="1" dirty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800" dirty="0" smtClean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i="1" dirty="0"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3800" i="1" dirty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800" i="1" dirty="0"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800" b="0" i="1" dirty="0" smtClean="0"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800" b="0" i="1" dirty="0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800" b="0" i="1" dirty="0" smtClean="0"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en-US" sz="3800" i="1" dirty="0"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en-US" sz="3800" i="1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800" i="1" dirty="0">
                            <a:latin typeface="Cambria Math" charset="0"/>
                          </a:rPr>
                          <m:t>𝑅</m:t>
                        </m:r>
                      </m:e>
                    </m:d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⋈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𝑝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𝐵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sz="38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800" i="1" dirty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sz="3800" b="0" i="1" dirty="0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∩</m:t>
                        </m:r>
                        <m:r>
                          <a:rPr lang="en-US" sz="3800" b="0" i="1" dirty="0" smtClean="0">
                            <a:latin typeface="Cambria Math" charset="0"/>
                          </a:rPr>
                          <m:t>𝑆</m:t>
                        </m:r>
                      </m:sub>
                    </m:sSub>
                    <m:r>
                      <a:rPr lang="en-US" sz="3800" i="1" dirty="0">
                        <a:latin typeface="Cambria Math" charset="0"/>
                      </a:rPr>
                      <m:t>(</m:t>
                    </m:r>
                    <m:r>
                      <a:rPr lang="en-US" sz="3800" i="1" dirty="0">
                        <a:latin typeface="Cambria Math" charset="0"/>
                      </a:rPr>
                      <m:t>𝑆</m:t>
                    </m:r>
                    <m:r>
                      <a:rPr lang="en-US" sz="3800" i="1" dirty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800" dirty="0" smtClean="0"/>
                  <a:t> if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𝐵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024" t="-2822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Cross-operator </a:t>
            </a:r>
            <a:r>
              <a:rPr lang="en-US" sz="4800" dirty="0" smtClean="0"/>
              <a:t>Algebraic Rewriting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57988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</a:t>
            </a:r>
            <a:endParaRPr lang="en-US" sz="4800" dirty="0"/>
          </a:p>
        </p:txBody>
      </p:sp>
      <p:grpSp>
        <p:nvGrpSpPr>
          <p:cNvPr id="6" name="Group 5"/>
          <p:cNvGrpSpPr/>
          <p:nvPr/>
        </p:nvGrpSpPr>
        <p:grpSpPr>
          <a:xfrm>
            <a:off x="1230989" y="1994271"/>
            <a:ext cx="3750913" cy="2527309"/>
            <a:chOff x="7470792" y="3667144"/>
            <a:chExt cx="2891692" cy="1312724"/>
          </a:xfrm>
        </p:grpSpPr>
        <p:sp>
          <p:nvSpPr>
            <p:cNvPr id="8" name="Oval 7"/>
            <p:cNvSpPr/>
            <p:nvPr/>
          </p:nvSpPr>
          <p:spPr>
            <a:xfrm>
              <a:off x="8339707" y="3667144"/>
              <a:ext cx="1324303" cy="1729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8339707" y="4187243"/>
              <a:ext cx="1324303" cy="227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9001858" y="3910092"/>
              <a:ext cx="3251" cy="267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7470792" y="4811685"/>
              <a:ext cx="1467348" cy="16818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195576" y="4816454"/>
              <a:ext cx="1166908" cy="1634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8342958" y="4424172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9066046" y="4424172"/>
              <a:ext cx="712984" cy="346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6976361" y="1944131"/>
            <a:ext cx="3677569" cy="2577450"/>
            <a:chOff x="6892279" y="2499046"/>
            <a:chExt cx="3677569" cy="2577450"/>
          </a:xfrm>
        </p:grpSpPr>
        <p:sp>
          <p:nvSpPr>
            <p:cNvPr id="25" name="Oval 24"/>
            <p:cNvSpPr/>
            <p:nvPr/>
          </p:nvSpPr>
          <p:spPr>
            <a:xfrm>
              <a:off x="7843954" y="2499046"/>
              <a:ext cx="1717799" cy="4381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6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sz="32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92279" y="4752702"/>
              <a:ext cx="1903347" cy="32379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R(A,B)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954130" y="4761885"/>
              <a:ext cx="1513636" cy="31461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S(B,C)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7848171" y="2955191"/>
              <a:ext cx="772031" cy="668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786113" y="2955191"/>
              <a:ext cx="924836" cy="668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6985054" y="3641283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843953" y="4082903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8852049" y="3642711"/>
              <a:ext cx="1717799" cy="33305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𝜋</a:t>
              </a:r>
              <a:r>
                <a:rPr lang="en-US" sz="32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32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9710948" y="4084331"/>
              <a:ext cx="4217" cy="5155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ight Arrow 37"/>
          <p:cNvSpPr/>
          <p:nvPr/>
        </p:nvSpPr>
        <p:spPr>
          <a:xfrm>
            <a:off x="4949197" y="2980609"/>
            <a:ext cx="2234965" cy="9061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674641" y="5114337"/>
            <a:ext cx="4224588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Why might we prefer this plan?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869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/>
              <a:t>Basic commutators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projection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Push </a:t>
            </a:r>
            <a:r>
              <a:rPr lang="en-US" sz="3400" i="1" dirty="0"/>
              <a:t>selection </a:t>
            </a:r>
            <a:r>
              <a:rPr lang="en-US" sz="3400" dirty="0" smtClean="0"/>
              <a:t>through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Selection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Projection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Join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en-US" sz="3400" dirty="0" smtClean="0"/>
              <a:t>Re-ordered joins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 (Cont.)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243799" y="3572124"/>
            <a:ext cx="346171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NOT an exhaustive set of 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rewriting rules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209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mr-IN" sz="3800" dirty="0" smtClean="0">
                    <a:solidFill>
                      <a:schemeClr val="tx1"/>
                    </a:solidFill>
                  </a:rPr>
                  <a:t>Which</a:t>
                </a:r>
                <a:r>
                  <a:rPr lang="mr-IN" sz="3800" dirty="0">
                    <a:solidFill>
                      <a:schemeClr val="tx1"/>
                    </a:solidFill>
                  </a:rPr>
                  <a:t> of 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 following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800" dirty="0" smtClean="0">
                    <a:solidFill>
                      <a:schemeClr val="tx1"/>
                    </a:solidFill>
                  </a:rPr>
                  <a:t>does hold</a:t>
                </a:r>
                <a:r>
                  <a:rPr lang="mr-IN" sz="3800" dirty="0" smtClean="0">
                    <a:solidFill>
                      <a:schemeClr val="tx1"/>
                    </a:solidFill>
                  </a:rPr>
                  <a:t>?</a:t>
                </a:r>
                <a:endParaRPr lang="en-US" sz="38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×</m:t>
                        </m:r>
                        <m:r>
                          <a:rPr lang="en-US" sz="3400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×</m:t>
                    </m:r>
                    <m:r>
                      <a:rPr lang="en-US" sz="3400" b="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4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𝑅</m:t>
                        </m:r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𝑆</m:t>
                        </m:r>
                      </m:e>
                    </m:d>
                    <m:r>
                      <a:rPr lang="mr-IN" sz="3400" i="1" dirty="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dirty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sSub>
                          <m:sSub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𝐶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∩</m:t>
                            </m:r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400" i="1" dirty="0" smtClean="0">
                    <a:solidFill>
                      <a:schemeClr val="tx1"/>
                    </a:solidFill>
                    <a:latin typeface="Cambria Math" charset="0"/>
                  </a:rPr>
                  <a:t> </a:t>
                </a:r>
                <a:r>
                  <a:rPr lang="en-US" sz="34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𝐶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=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∪</m:t>
                    </m:r>
                    <m:r>
                      <a:rPr lang="en-US" sz="3400" i="1" dirty="0">
                        <a:solidFill>
                          <a:schemeClr val="tx1"/>
                        </a:solidFill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</m:oMath>
                </a14:m>
                <a:endParaRPr lang="mr-IN" sz="34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)∩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)∪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dirty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∧ 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⋈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mr-IN" sz="34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𝑅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)⋈</m:t>
                    </m:r>
                    <m:sSub>
                      <m:sSubPr>
                        <m:ctrlP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mr-IN" sz="340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𝑞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𝐵</m:t>
                        </m:r>
                        <m:r>
                          <a:rPr lang="mr-IN" sz="3400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𝑆</m:t>
                    </m:r>
                    <m:r>
                      <a:rPr lang="mr-IN" sz="3400" i="1" dirty="0" smtClean="0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3400" dirty="0"/>
                  <a:t>,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𝐴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𝑅</m:t>
                    </m:r>
                  </m:oMath>
                </a14:m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:r>
                  <a:rPr lang="en-US" sz="3400" dirty="0"/>
                  <a:t>and</a:t>
                </a:r>
                <a:r>
                  <a:rPr lang="en-US" sz="3400" dirty="0">
                    <a:latin typeface="Arial" pitchFamily="34" charset="0"/>
                    <a:ea typeface="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𝐵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⊆</m:t>
                    </m:r>
                    <m:r>
                      <a:rPr lang="en-US" sz="3400" i="1" dirty="0">
                        <a:latin typeface="Cambria Math"/>
                        <a:ea typeface=""/>
                        <a:cs typeface="Arial" pitchFamily="34" charset="0"/>
                      </a:rPr>
                      <m:t>𝑆</m:t>
                    </m:r>
                  </m:oMath>
                </a14:m>
                <a:endParaRPr lang="mr-IN" sz="3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616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Algebraic Rewriting: Example (Cont.)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343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800" dirty="0"/>
                  <a:t>Given a (rewritten) LQP, pick </a:t>
                </a:r>
                <a:r>
                  <a:rPr lang="en-US" sz="3800" dirty="0" smtClean="0"/>
                  <a:t>a physical implementation </a:t>
                </a:r>
                <a:r>
                  <a:rPr lang="en-US" sz="3800" dirty="0"/>
                  <a:t>for each </a:t>
                </a:r>
                <a:r>
                  <a:rPr lang="en-US" sz="3800" dirty="0" smtClean="0"/>
                  <a:t>logical operation</a:t>
                </a:r>
                <a:endParaRPr lang="en-US" sz="3800" dirty="0"/>
              </a:p>
              <a:p>
                <a:pPr>
                  <a:lnSpc>
                    <a:spcPct val="100000"/>
                  </a:lnSpc>
                </a:pPr>
                <a:r>
                  <a:rPr lang="en-US" sz="3800" dirty="0"/>
                  <a:t>Recall various RA </a:t>
                </a:r>
                <a:r>
                  <a:rPr lang="en-US" sz="3800" dirty="0" smtClean="0"/>
                  <a:t>operation implementations and their costs</a:t>
                </a:r>
                <a:endParaRPr lang="en-US" sz="38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𝜎: f</a:t>
                </a:r>
                <a:r>
                  <a:rPr lang="en-US" sz="3000" dirty="0" smtClean="0"/>
                  <a:t>ile </a:t>
                </a:r>
                <a:r>
                  <a:rPr lang="en-US" sz="3000" dirty="0"/>
                  <a:t>scan vs. </a:t>
                </a:r>
                <a:r>
                  <a:rPr lang="en-US" sz="3000" dirty="0" smtClean="0"/>
                  <a:t>indexed </a:t>
                </a:r>
                <a:r>
                  <a:rPr lang="en-US" sz="3000" dirty="0"/>
                  <a:t>(</a:t>
                </a:r>
                <a:r>
                  <a:rPr lang="en-US" sz="3000" dirty="0" err="1" smtClean="0"/>
                  <a:t>B+tree</a:t>
                </a:r>
                <a:r>
                  <a:rPr lang="en-US" sz="3000" dirty="0" smtClean="0"/>
                  <a:t> </a:t>
                </a:r>
                <a:r>
                  <a:rPr lang="en-US" sz="3000" dirty="0"/>
                  <a:t>vs. </a:t>
                </a:r>
                <a:r>
                  <a:rPr lang="en-US" sz="3000" dirty="0" smtClean="0"/>
                  <a:t>hash</a:t>
                </a:r>
                <a:r>
                  <a:rPr lang="en-US" sz="3000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400" dirty="0" smtClean="0"/>
                  <a:t>𝜋: h</a:t>
                </a:r>
                <a:r>
                  <a:rPr lang="en-US" sz="3000" dirty="0" smtClean="0"/>
                  <a:t>ashing-based </a:t>
                </a:r>
                <a:r>
                  <a:rPr lang="en-US" sz="3000" dirty="0"/>
                  <a:t>vs. sorting-based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400" dirty="0" smtClean="0"/>
                  <a:t>: </a:t>
                </a:r>
                <a:r>
                  <a:rPr lang="en-US" sz="3000" dirty="0" smtClean="0"/>
                  <a:t>BNLJ vs. INLJ vs. SMJ vs. HJ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800" dirty="0" smtClean="0"/>
                  <a:t>Example:</a:t>
                </a: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3"/>
                <a:ext cx="11313224" cy="3413816"/>
              </a:xfrm>
              <a:blipFill rotWithShape="0">
                <a:blip r:embed="rId3"/>
                <a:stretch>
                  <a:fillRect l="-1239" t="-5000" r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Choose Physical Operation Implementation</a:t>
            </a:r>
            <a:endParaRPr lang="en-US" sz="48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𝐴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/>
                              <a:cs typeface="Arial" pitchFamily="34" charset="0"/>
                            </a:rPr>
                            <m:t>𝑅</m:t>
                          </m:r>
                        </m:e>
                      </m:d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⋈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04" y="4447816"/>
                <a:ext cx="2990819" cy="6309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998757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2152" y="5468958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2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9785" y="5463384"/>
            <a:ext cx="134363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4 options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403971" y="5075971"/>
            <a:ext cx="173593" cy="392987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741757" y="5028860"/>
            <a:ext cx="129847" cy="43452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2670576" y="4993375"/>
            <a:ext cx="1004803" cy="47000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13402" y="5256625"/>
            <a:ext cx="872197" cy="0"/>
          </a:xfrm>
          <a:prstGeom prst="straightConnector1">
            <a:avLst/>
          </a:prstGeom>
          <a:ln w="127000" cmpd="dbl"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579160" y="4896456"/>
            <a:ext cx="1210588" cy="575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16 PQPs</a:t>
            </a:r>
            <a:endParaRPr lang="en-US" sz="2800" b="1" dirty="0" smtClean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3155" y="4830623"/>
            <a:ext cx="2317475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How many with logical rewrites?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08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23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195946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3800" dirty="0">
                <a:latin typeface="Calibri" pitchFamily="34" charset="0"/>
              </a:rPr>
              <a:t>Are the indexes clustered or </a:t>
            </a:r>
            <a:r>
              <a:rPr lang="en-US" sz="3800" dirty="0" err="1">
                <a:latin typeface="Calibri" pitchFamily="34" charset="0"/>
              </a:rPr>
              <a:t>unclustered</a:t>
            </a:r>
            <a:r>
              <a:rPr lang="en-US" sz="3800" dirty="0">
                <a:latin typeface="Calibri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>
                <a:latin typeface="Calibri" pitchFamily="34" charset="0"/>
              </a:rPr>
              <a:t>Are there multiple matching indexes?</a:t>
            </a:r>
          </a:p>
          <a:p>
            <a:pPr>
              <a:lnSpc>
                <a:spcPct val="100000"/>
              </a:lnSpc>
            </a:pPr>
            <a:r>
              <a:rPr lang="en-US" sz="3800" dirty="0">
                <a:latin typeface="Calibri" pitchFamily="34" charset="0"/>
              </a:rPr>
              <a:t>Are index-only access paths possible for some </a:t>
            </a:r>
            <a:r>
              <a:rPr lang="en-US" sz="3800" dirty="0" smtClean="0">
                <a:latin typeface="Calibri" pitchFamily="34" charset="0"/>
              </a:rPr>
              <a:t>operations</a:t>
            </a:r>
            <a:r>
              <a:rPr lang="en-US" sz="3800" dirty="0">
                <a:latin typeface="Calibri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>
                <a:latin typeface="Calibri" pitchFamily="34" charset="0"/>
              </a:rPr>
              <a:t>Are there “interesting </a:t>
            </a:r>
            <a:r>
              <a:rPr lang="en-US" sz="3800" dirty="0" smtClean="0">
                <a:latin typeface="Calibri" pitchFamily="34" charset="0"/>
              </a:rPr>
              <a:t>orders</a:t>
            </a:r>
            <a:r>
              <a:rPr lang="en-US" sz="3800" dirty="0">
                <a:latin typeface="Calibri" pitchFamily="34" charset="0"/>
              </a:rPr>
              <a:t>” among the </a:t>
            </a:r>
            <a:r>
              <a:rPr lang="en-US" sz="3800" dirty="0" smtClean="0">
                <a:latin typeface="Calibri" pitchFamily="34" charset="0"/>
              </a:rPr>
              <a:t>tuples?</a:t>
            </a:r>
            <a:endParaRPr lang="en-US" sz="38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400" dirty="0">
                <a:latin typeface="Calibri" pitchFamily="34" charset="0"/>
              </a:rPr>
              <a:t>Would sorted outputs benefit downstream </a:t>
            </a:r>
            <a:r>
              <a:rPr lang="en-US" sz="3400" dirty="0" smtClean="0">
                <a:latin typeface="Calibri" pitchFamily="34" charset="0"/>
              </a:rPr>
              <a:t>operations</a:t>
            </a:r>
            <a:r>
              <a:rPr lang="en-US" sz="3400" dirty="0">
                <a:latin typeface="Calibri" pitchFamily="34" charset="0"/>
              </a:rPr>
              <a:t>?</a:t>
            </a:r>
          </a:p>
          <a:p>
            <a:pPr>
              <a:lnSpc>
                <a:spcPct val="100000"/>
              </a:lnSpc>
            </a:pPr>
            <a:r>
              <a:rPr lang="en-US" sz="3800" dirty="0" smtClean="0">
                <a:latin typeface="Calibri" pitchFamily="34" charset="0"/>
              </a:rPr>
              <a:t>Estimated cardinalities </a:t>
            </a:r>
            <a:r>
              <a:rPr lang="en-US" sz="3800" dirty="0">
                <a:latin typeface="Calibri" pitchFamily="34" charset="0"/>
              </a:rPr>
              <a:t>of intermediate </a:t>
            </a:r>
            <a:r>
              <a:rPr lang="en-US" sz="3800" dirty="0" smtClean="0">
                <a:latin typeface="Calibri" pitchFamily="34" charset="0"/>
              </a:rPr>
              <a:t>results?</a:t>
            </a:r>
            <a:endParaRPr lang="en-US" sz="3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800" dirty="0">
                <a:latin typeface="Calibri" pitchFamily="34" charset="0"/>
              </a:rPr>
              <a:t>How best to reorder multi-table joins</a:t>
            </a:r>
            <a:r>
              <a:rPr lang="en-US" sz="3800" dirty="0" smtClean="0">
                <a:latin typeface="Calibri" pitchFamily="34" charset="0"/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Hard, open research problem</a:t>
            </a:r>
            <a:endParaRPr lang="en-US" sz="3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Choose </a:t>
            </a:r>
            <a:r>
              <a:rPr lang="en-US" sz="4800" dirty="0" smtClean="0">
                <a:latin typeface="Calibri" pitchFamily="34" charset="0"/>
              </a:rPr>
              <a:t>Operation Implementation: Factors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574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Query Optimization</a:t>
            </a:r>
            <a:endParaRPr lang="en-US" sz="8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Disaster-prevention mode!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Exponential </a:t>
                </a:r>
                <a:r>
                  <a:rPr lang="en-US" dirty="0"/>
                  <a:t>number of </a:t>
                </a:r>
                <a:r>
                  <a:rPr lang="en-US" dirty="0" smtClean="0"/>
                  <a:t>orderings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Assoc</a:t>
                </a:r>
                <a:r>
                  <a:rPr lang="en-US" dirty="0"/>
                  <a:t>iativit</a:t>
                </a:r>
                <a:r>
                  <a:rPr lang="en-US" dirty="0" smtClean="0"/>
                  <a:t>y of join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Example: </a:t>
                </a:r>
                <a14:m>
                  <m:oMath xmlns:m="http://schemas.openxmlformats.org/officeDocument/2006/math">
                    <m:r>
                      <a:rPr lang="mr-IN" sz="2400" i="1" dirty="0">
                        <a:latin typeface="Cambria Math" charset="0"/>
                      </a:rPr>
                      <m:t>𝑅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mr-IN" sz="2400" i="1" dirty="0">
                        <a:latin typeface="Cambria Math" charset="0"/>
                      </a:rPr>
                      <m:t>𝑆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𝑇</m:t>
                    </m:r>
                    <m:r>
                      <a:rPr lang="mr-IN" sz="2400" i="1" dirty="0">
                        <a:latin typeface="Cambria Math" charset="0"/>
                      </a:rPr>
                      <m:t>⋈</m:t>
                    </m:r>
                    <m:r>
                      <a:rPr lang="en-US" sz="2400" b="0" i="1" dirty="0" smtClean="0">
                        <a:latin typeface="Cambria Math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Almost </a:t>
                </a:r>
                <a:r>
                  <a:rPr lang="en-US" dirty="0"/>
                  <a:t>all RDBMSs consider only </a:t>
                </a:r>
                <a:r>
                  <a:rPr lang="en-US" dirty="0" smtClean="0"/>
                  <a:t>left-deep join </a:t>
                </a:r>
                <a:r>
                  <a:rPr lang="en-US" dirty="0"/>
                  <a:t>trees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 smtClean="0"/>
                  <a:t>Enables </a:t>
                </a:r>
                <a:r>
                  <a:rPr lang="en-US" dirty="0"/>
                  <a:t>easy </a:t>
                </a:r>
                <a:r>
                  <a:rPr lang="en-US" i="1" dirty="0" smtClean="0"/>
                  <a:t>pipelining</a:t>
                </a:r>
                <a:endParaRPr lang="en-US" i="1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970" t="-1350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Orderings</a:t>
            </a:r>
            <a:endParaRPr lang="en-US" sz="48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439388" y="2904015"/>
            <a:ext cx="4174653" cy="1572914"/>
            <a:chOff x="439388" y="3135242"/>
            <a:chExt cx="4963423" cy="1572914"/>
          </a:xfrm>
        </p:grpSpPr>
        <p:sp>
          <p:nvSpPr>
            <p:cNvPr id="53" name="Oval 52"/>
            <p:cNvSpPr/>
            <p:nvPr/>
          </p:nvSpPr>
          <p:spPr>
            <a:xfrm>
              <a:off x="1516785" y="3790986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39388" y="4480169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164172" y="448493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1311554" y="4092656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74765" y="4092657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3588515" y="3786217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511119" y="4475400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4235903" y="4480169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3383285" y="4087887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146496" y="4087888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2597786" y="3135242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>
              <a:off x="2289469" y="344893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3252085" y="343691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1719516" y="4591170"/>
            <a:ext cx="1755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Bushy</a:t>
            </a: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tree</a:t>
            </a:r>
            <a:endParaRPr lang="en-US" dirty="0">
              <a:latin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4416799" y="2311229"/>
            <a:ext cx="3738514" cy="2165700"/>
            <a:chOff x="3795552" y="2311229"/>
            <a:chExt cx="4879408" cy="2165700"/>
          </a:xfrm>
        </p:grpSpPr>
        <p:sp>
          <p:nvSpPr>
            <p:cNvPr id="69" name="Oval 68"/>
            <p:cNvSpPr/>
            <p:nvPr/>
          </p:nvSpPr>
          <p:spPr>
            <a:xfrm>
              <a:off x="4872949" y="355975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795552" y="4248942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520336" y="425371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4667718" y="386142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430929" y="386143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6860665" y="231122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6585724" y="362411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7508052" y="300518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>
              <a:off x="6655434" y="2612899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418645" y="2612900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953950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0" name="Straight Connector 79"/>
            <p:cNvCxnSpPr/>
            <p:nvPr/>
          </p:nvCxnSpPr>
          <p:spPr>
            <a:xfrm flipH="1">
              <a:off x="5645633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608249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7863302" y="2311229"/>
            <a:ext cx="3741435" cy="2279941"/>
            <a:chOff x="7489050" y="2297131"/>
            <a:chExt cx="4830354" cy="2175029"/>
          </a:xfrm>
        </p:grpSpPr>
        <p:sp>
          <p:nvSpPr>
            <p:cNvPr id="83" name="Oval 82"/>
            <p:cNvSpPr/>
            <p:nvPr/>
          </p:nvSpPr>
          <p:spPr>
            <a:xfrm>
              <a:off x="8566447" y="2297131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7489050" y="2986314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622608" y="360382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8361216" y="2598801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9124427" y="2598802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0505109" y="3554990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9427712" y="4244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11152496" y="4248942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1" name="Straight Connector 90"/>
            <p:cNvCxnSpPr/>
            <p:nvPr/>
          </p:nvCxnSpPr>
          <p:spPr>
            <a:xfrm flipH="1">
              <a:off x="10299878" y="3856660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1063089" y="3856661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9514379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9206062" y="3217703"/>
              <a:ext cx="595182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168678" y="3205685"/>
              <a:ext cx="672861" cy="3469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ectangle 98"/>
          <p:cNvSpPr/>
          <p:nvPr/>
        </p:nvSpPr>
        <p:spPr>
          <a:xfrm>
            <a:off x="5490729" y="4585670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Left-deep </a:t>
            </a: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tree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8335623" y="4591170"/>
            <a:ext cx="2494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Right-deep </a:t>
            </a:r>
            <a:r>
              <a:rPr lang="en-US" sz="28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tree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76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9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1707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Intermediate results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Materialized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Stored in a temporary relation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When the execution of the corresponding operation is finished, pass the temp table to the next operation</a:t>
            </a:r>
          </a:p>
          <a:p>
            <a:pPr lvl="1"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Pipelined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Pass the intermediate results on-the-fly (as they are generated by the upstream operation)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Benefits</a:t>
            </a:r>
          </a:p>
          <a:p>
            <a:pPr lvl="3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Display the outputs to the user incrementally</a:t>
            </a:r>
          </a:p>
          <a:p>
            <a:pPr lvl="3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Parallelize execution on multi-core CPUs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Materialization </a:t>
            </a:r>
            <a:r>
              <a:rPr lang="en-US" sz="4800" dirty="0"/>
              <a:t>vs. </a:t>
            </a:r>
            <a:r>
              <a:rPr lang="en-US" sz="4800" dirty="0" smtClean="0"/>
              <a:t>Pipelining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00923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Blocking Operations</a:t>
            </a:r>
            <a:endParaRPr lang="en-US" sz="4800" dirty="0"/>
          </a:p>
        </p:txBody>
      </p:sp>
      <p:grpSp>
        <p:nvGrpSpPr>
          <p:cNvPr id="6" name="Group 5"/>
          <p:cNvGrpSpPr/>
          <p:nvPr/>
        </p:nvGrpSpPr>
        <p:grpSpPr>
          <a:xfrm>
            <a:off x="909563" y="2291256"/>
            <a:ext cx="5081334" cy="3303934"/>
            <a:chOff x="8946980" y="1677782"/>
            <a:chExt cx="2980445" cy="44588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46980" y="4787596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0519" y="4776282"/>
              <a:ext cx="1916906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alibri" pitchFamily="34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 Scan (Index Leaf Nodes)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946980" y="5720691"/>
              <a:ext cx="122162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504661" y="5705394"/>
              <a:ext cx="102205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4089" y="3103921"/>
            <a:ext cx="14602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Hash join results can be pipelined to projection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042401" y="2291256"/>
            <a:ext cx="3922721" cy="3303934"/>
            <a:chOff x="9109895" y="1677782"/>
            <a:chExt cx="2300863" cy="44588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976797" y="5205260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8" idx="0"/>
            </p:cNvCxnSpPr>
            <p:nvPr/>
          </p:nvCxnSpPr>
          <p:spPr>
            <a:xfrm flipH="1">
              <a:off x="9528804" y="4066944"/>
              <a:ext cx="438473" cy="720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9" idx="0"/>
            </p:cNvCxnSpPr>
            <p:nvPr/>
          </p:nvCxnSpPr>
          <p:spPr>
            <a:xfrm>
              <a:off x="10484861" y="4054607"/>
              <a:ext cx="491936" cy="721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60332" y="3621488"/>
              <a:ext cx="1163108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Sort-merge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09895" y="4787594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42836" y="4776282"/>
              <a:ext cx="867922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109896" y="5720691"/>
              <a:ext cx="895790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01881" y="5705394"/>
              <a:ext cx="74983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72266" y="3513615"/>
            <a:ext cx="2506242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Sorting results have to be materialized and cannot be pipelined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043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Enables </a:t>
            </a:r>
            <a:r>
              <a:rPr lang="en-US" sz="4000" dirty="0"/>
              <a:t>us to abstract away individual </a:t>
            </a:r>
            <a:r>
              <a:rPr lang="en-US" sz="4000" dirty="0" smtClean="0"/>
              <a:t>physical operation implementation details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Makes pipelining </a:t>
            </a:r>
            <a:r>
              <a:rPr lang="en-US" sz="3600" dirty="0" smtClean="0"/>
              <a:t>easier</a:t>
            </a: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4000" dirty="0" smtClean="0"/>
              <a:t>Each physical operation should support three functions</a:t>
            </a:r>
            <a:endParaRPr lang="en-US" sz="4000" dirty="0"/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Open()</a:t>
            </a:r>
            <a:r>
              <a:rPr lang="en-US" sz="3600" dirty="0" smtClean="0"/>
              <a:t>: initialize </a:t>
            </a:r>
            <a:r>
              <a:rPr lang="en-US" sz="3600" dirty="0"/>
              <a:t>the </a:t>
            </a:r>
            <a:r>
              <a:rPr lang="en-US" sz="3600" dirty="0" smtClean="0"/>
              <a:t>operation’s </a:t>
            </a:r>
            <a:r>
              <a:rPr lang="en-US" sz="3600" dirty="0"/>
              <a:t>“state”, get </a:t>
            </a:r>
            <a:r>
              <a:rPr lang="en-US" sz="3600" dirty="0" smtClean="0"/>
              <a:t>arguments</a:t>
            </a:r>
            <a:r>
              <a:rPr lang="en-US" sz="3200" dirty="0" smtClean="0"/>
              <a:t>, allocate </a:t>
            </a:r>
            <a:r>
              <a:rPr lang="en-US" sz="3200" dirty="0"/>
              <a:t>input and output buffers </a:t>
            </a:r>
          </a:p>
          <a:p>
            <a:pPr lvl="1">
              <a:lnSpc>
                <a:spcPct val="100000"/>
              </a:lnSpc>
            </a:pPr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GetNext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600" dirty="0" smtClean="0"/>
              <a:t>: ask </a:t>
            </a:r>
            <a:r>
              <a:rPr lang="en-US" sz="3600" dirty="0"/>
              <a:t>the </a:t>
            </a:r>
            <a:r>
              <a:rPr lang="en-US" sz="3600" dirty="0" smtClean="0"/>
              <a:t>operation </a:t>
            </a:r>
            <a:r>
              <a:rPr lang="en-US" sz="3600" dirty="0"/>
              <a:t>to “deliver” next </a:t>
            </a:r>
            <a:r>
              <a:rPr lang="en-US" sz="3600" dirty="0" smtClean="0"/>
              <a:t>output </a:t>
            </a:r>
            <a:r>
              <a:rPr lang="en-US" sz="3600" dirty="0"/>
              <a:t>tuple; pass it on; if blocking, wait</a:t>
            </a:r>
          </a:p>
          <a:p>
            <a:pPr lvl="1">
              <a:lnSpc>
                <a:spcPct val="100000"/>
              </a:lnSpc>
            </a:pP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Close()</a:t>
            </a:r>
            <a:r>
              <a:rPr lang="en-US" sz="3600" dirty="0" smtClean="0"/>
              <a:t>: clear operation’s </a:t>
            </a:r>
            <a:r>
              <a:rPr lang="en-US" sz="3600" dirty="0"/>
              <a:t>state, free up </a:t>
            </a:r>
            <a:r>
              <a:rPr lang="en-US" sz="3600" dirty="0" smtClean="0"/>
              <a:t>space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Iterator Interface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587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>
                <a:latin typeface="Calibri" pitchFamily="34" charset="0"/>
              </a:rPr>
              <a:t>Do not know the exact cost of PQPs (why?)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>
                <a:latin typeface="Calibri" pitchFamily="34" charset="0"/>
              </a:rPr>
              <a:t>For </a:t>
            </a:r>
            <a:r>
              <a:rPr lang="en-US" sz="4000" dirty="0">
                <a:latin typeface="Calibri" pitchFamily="34" charset="0"/>
              </a:rPr>
              <a:t>each PQP considered by the </a:t>
            </a:r>
            <a:r>
              <a:rPr lang="en-US" sz="4000" dirty="0" smtClean="0">
                <a:latin typeface="Calibri" pitchFamily="34" charset="0"/>
              </a:rPr>
              <a:t>plan generator, </a:t>
            </a:r>
            <a:r>
              <a:rPr lang="en-US" sz="4000" dirty="0">
                <a:latin typeface="Calibri" pitchFamily="34" charset="0"/>
              </a:rPr>
              <a:t>the </a:t>
            </a:r>
            <a:r>
              <a:rPr lang="en-US" sz="4000" dirty="0" smtClean="0">
                <a:latin typeface="Calibri" pitchFamily="34" charset="0"/>
              </a:rPr>
              <a:t>plan cost estimator </a:t>
            </a:r>
            <a:r>
              <a:rPr lang="en-US" sz="4000" dirty="0">
                <a:latin typeface="Calibri" pitchFamily="34" charset="0"/>
              </a:rPr>
              <a:t>computes </a:t>
            </a:r>
            <a:r>
              <a:rPr lang="en-US" sz="4000" dirty="0" smtClean="0">
                <a:latin typeface="Calibri" pitchFamily="34" charset="0"/>
              </a:rPr>
              <a:t>estimated cost </a:t>
            </a:r>
            <a:r>
              <a:rPr lang="en-US" sz="4000" dirty="0">
                <a:latin typeface="Calibri" pitchFamily="34" charset="0"/>
              </a:rPr>
              <a:t>of the PQP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>
                <a:latin typeface="Calibri" pitchFamily="34" charset="0"/>
              </a:rPr>
              <a:t>Weighted </a:t>
            </a:r>
            <a:r>
              <a:rPr lang="en-US" sz="3600" dirty="0">
                <a:latin typeface="Calibri" pitchFamily="34" charset="0"/>
              </a:rPr>
              <a:t>sum of </a:t>
            </a:r>
            <a:r>
              <a:rPr lang="en-US" sz="3600" dirty="0" smtClean="0">
                <a:latin typeface="Calibri" pitchFamily="34" charset="0"/>
              </a:rPr>
              <a:t>plan operations’ I/O costs </a:t>
            </a:r>
            <a:r>
              <a:rPr lang="en-US" sz="3600" dirty="0">
                <a:latin typeface="Calibri" pitchFamily="34" charset="0"/>
              </a:rPr>
              <a:t>and CPU </a:t>
            </a:r>
            <a:r>
              <a:rPr lang="en-US" sz="3600" dirty="0" smtClean="0">
                <a:latin typeface="Calibri" pitchFamily="34" charset="0"/>
              </a:rPr>
              <a:t>costs</a:t>
            </a:r>
            <a:endParaRPr lang="en-US" sz="3600" dirty="0">
              <a:latin typeface="Calibri" pitchFamily="34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>
                <a:latin typeface="Calibri" pitchFamily="34" charset="0"/>
              </a:rPr>
              <a:t>Distributed </a:t>
            </a:r>
            <a:r>
              <a:rPr lang="en-US" sz="3200" dirty="0">
                <a:latin typeface="Calibri" pitchFamily="34" charset="0"/>
              </a:rPr>
              <a:t>RDBMSs also include </a:t>
            </a:r>
            <a:r>
              <a:rPr lang="en-US" sz="3200" dirty="0" smtClean="0">
                <a:latin typeface="Calibri" pitchFamily="34" charset="0"/>
              </a:rPr>
              <a:t>network cost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>
                <a:latin typeface="Calibri" pitchFamily="34" charset="0"/>
              </a:rPr>
              <a:t>Challenge: Given a PQP, compute overall cost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>
                <a:latin typeface="Calibri" pitchFamily="34" charset="0"/>
              </a:rPr>
              <a:t>Pipelining </a:t>
            </a:r>
            <a:r>
              <a:rPr lang="en-US" sz="3600" dirty="0">
                <a:latin typeface="Calibri" pitchFamily="34" charset="0"/>
              </a:rPr>
              <a:t>vs. blocking ops; cannot simply add </a:t>
            </a:r>
            <a:r>
              <a:rPr lang="en-US" sz="3600" dirty="0" smtClean="0">
                <a:latin typeface="Calibri" pitchFamily="34" charset="0"/>
              </a:rPr>
              <a:t>costs</a:t>
            </a:r>
            <a:endParaRPr lang="en-US" sz="3600" dirty="0">
              <a:latin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>
                <a:latin typeface="Calibri" pitchFamily="34" charset="0"/>
              </a:rPr>
              <a:t>Hard to estimate cardinality </a:t>
            </a:r>
            <a:r>
              <a:rPr lang="en-US" sz="3600" dirty="0">
                <a:latin typeface="Calibri" pitchFamily="34" charset="0"/>
              </a:rPr>
              <a:t>of intermediate </a:t>
            </a:r>
            <a:r>
              <a:rPr lang="en-US" sz="3600" dirty="0" smtClean="0">
                <a:latin typeface="Calibri" pitchFamily="34" charset="0"/>
              </a:rPr>
              <a:t>relations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0189994" y="4513277"/>
            <a:ext cx="171705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Remember we ignored OUTPUT cost!?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Estimating the cost of a query plan </a:t>
            </a:r>
            <a:r>
              <a:rPr lang="en-US" sz="4000" dirty="0" smtClean="0">
                <a:latin typeface="Calibri" pitchFamily="34" charset="0"/>
              </a:rPr>
              <a:t>involves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Estimating </a:t>
            </a:r>
            <a:r>
              <a:rPr lang="en-US" sz="3600" dirty="0">
                <a:latin typeface="Calibri" pitchFamily="34" charset="0"/>
              </a:rPr>
              <a:t>the cost of each operation in the </a:t>
            </a:r>
            <a:r>
              <a:rPr lang="en-US" sz="3600" dirty="0" smtClean="0">
                <a:latin typeface="Calibri" pitchFamily="34" charset="0"/>
              </a:rPr>
              <a:t>plan, which depends </a:t>
            </a:r>
            <a:r>
              <a:rPr lang="en-US" sz="3600" dirty="0">
                <a:latin typeface="Calibri" pitchFamily="34" charset="0"/>
              </a:rPr>
              <a:t>on </a:t>
            </a:r>
            <a:endParaRPr lang="en-US" sz="3600" dirty="0" smtClean="0">
              <a:latin typeface="Calibri" pitchFamily="34" charset="0"/>
            </a:endParaRPr>
          </a:p>
          <a:p>
            <a:pPr lvl="2"/>
            <a:r>
              <a:rPr lang="en-US" sz="3200" dirty="0" smtClean="0">
                <a:latin typeface="Calibri" pitchFamily="34" charset="0"/>
              </a:rPr>
              <a:t>Input </a:t>
            </a:r>
            <a:r>
              <a:rPr lang="en-US" sz="3200" dirty="0">
                <a:latin typeface="Calibri" pitchFamily="34" charset="0"/>
              </a:rPr>
              <a:t>cardinalities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Algorithm </a:t>
            </a:r>
            <a:r>
              <a:rPr lang="en-US" sz="3200" dirty="0">
                <a:latin typeface="Calibri" pitchFamily="34" charset="0"/>
              </a:rPr>
              <a:t>cost </a:t>
            </a:r>
            <a:r>
              <a:rPr lang="en-US" sz="3200" dirty="0" smtClean="0">
                <a:latin typeface="Calibri" pitchFamily="34" charset="0"/>
              </a:rPr>
              <a:t>(known)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Estimating </a:t>
            </a:r>
            <a:r>
              <a:rPr lang="en-US" sz="3600" dirty="0">
                <a:latin typeface="Calibri" pitchFamily="34" charset="0"/>
              </a:rPr>
              <a:t>the </a:t>
            </a:r>
            <a:r>
              <a:rPr lang="en-US" sz="3600" dirty="0" smtClean="0">
                <a:latin typeface="Calibri" pitchFamily="34" charset="0"/>
              </a:rPr>
              <a:t>cardinalities of </a:t>
            </a:r>
            <a:r>
              <a:rPr lang="en-US" sz="3600" dirty="0">
                <a:latin typeface="Calibri" pitchFamily="34" charset="0"/>
              </a:rPr>
              <a:t>intermediate results</a:t>
            </a:r>
          </a:p>
          <a:p>
            <a:pPr lvl="2"/>
            <a:r>
              <a:rPr lang="en-US" sz="3200" dirty="0">
                <a:latin typeface="Calibri" pitchFamily="34" charset="0"/>
              </a:rPr>
              <a:t>N</a:t>
            </a:r>
            <a:r>
              <a:rPr lang="en-US" sz="3200" dirty="0" smtClean="0">
                <a:latin typeface="Calibri" pitchFamily="34" charset="0"/>
              </a:rPr>
              <a:t>eed </a:t>
            </a:r>
            <a:r>
              <a:rPr lang="en-US" sz="3200" dirty="0">
                <a:latin typeface="Calibri" pitchFamily="34" charset="0"/>
              </a:rPr>
              <a:t>statistics about input </a:t>
            </a:r>
            <a:r>
              <a:rPr lang="en-US" sz="3200" dirty="0" smtClean="0">
                <a:latin typeface="Calibri" pitchFamily="34" charset="0"/>
              </a:rPr>
              <a:t>relations</a:t>
            </a:r>
          </a:p>
          <a:p>
            <a:pPr lvl="3"/>
            <a:r>
              <a:rPr lang="en-US" sz="3000" dirty="0" smtClean="0">
                <a:latin typeface="Calibri" pitchFamily="34" charset="0"/>
              </a:rPr>
              <a:t>Tracked in </a:t>
            </a:r>
            <a:r>
              <a:rPr lang="en-US" sz="3000" i="1" dirty="0" smtClean="0">
                <a:latin typeface="Calibri" pitchFamily="34" charset="0"/>
              </a:rPr>
              <a:t>system catalog</a:t>
            </a:r>
            <a:endParaRPr lang="en-US" sz="3000" i="1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 (Cont.)</a:t>
            </a:r>
            <a:endParaRPr lang="en-US" sz="4800" dirty="0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2" y="3452605"/>
            <a:ext cx="577920" cy="43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5" y="3723331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38559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latin typeface="Calibri" pitchFamily="34" charset="0"/>
              </a:rPr>
              <a:t>Set of pre-defined relations for metadata about DB (schema)</a:t>
            </a:r>
          </a:p>
          <a:p>
            <a:r>
              <a:rPr lang="en-US" sz="4000" dirty="0">
                <a:latin typeface="Calibri" pitchFamily="34" charset="0"/>
              </a:rPr>
              <a:t>For each relation</a:t>
            </a:r>
          </a:p>
          <a:p>
            <a:pPr lvl="1"/>
            <a:r>
              <a:rPr lang="en-US" sz="3800" dirty="0">
                <a:latin typeface="Calibri" pitchFamily="34" charset="0"/>
              </a:rPr>
              <a:t>Relation name, </a:t>
            </a:r>
            <a:endParaRPr lang="en-US" sz="3800" dirty="0" smtClean="0">
              <a:latin typeface="Calibri" pitchFamily="34" charset="0"/>
            </a:endParaRPr>
          </a:p>
          <a:p>
            <a:pPr lvl="1"/>
            <a:r>
              <a:rPr lang="en-US" sz="3800" dirty="0">
                <a:latin typeface="Calibri" pitchFamily="34" charset="0"/>
              </a:rPr>
              <a:t>F</a:t>
            </a:r>
            <a:r>
              <a:rPr lang="en-US" sz="3800" dirty="0" smtClean="0">
                <a:latin typeface="Calibri" pitchFamily="34" charset="0"/>
              </a:rPr>
              <a:t>ile name and structure </a:t>
            </a:r>
            <a:r>
              <a:rPr lang="en-US" sz="3800" dirty="0">
                <a:latin typeface="Calibri" pitchFamily="34" charset="0"/>
              </a:rPr>
              <a:t>(heap </a:t>
            </a:r>
            <a:r>
              <a:rPr lang="en-US" sz="3800" dirty="0" smtClean="0">
                <a:latin typeface="Calibri" pitchFamily="34" charset="0"/>
              </a:rPr>
              <a:t>file, clustered </a:t>
            </a:r>
            <a:r>
              <a:rPr lang="en-US" sz="3800" dirty="0" err="1" smtClean="0">
                <a:latin typeface="Calibri" pitchFamily="34" charset="0"/>
              </a:rPr>
              <a:t>B+tree</a:t>
            </a:r>
            <a:r>
              <a:rPr lang="en-US" sz="3800" dirty="0">
                <a:latin typeface="Calibri" pitchFamily="34" charset="0"/>
              </a:rPr>
              <a:t>, etc.)</a:t>
            </a:r>
          </a:p>
          <a:p>
            <a:pPr lvl="1"/>
            <a:r>
              <a:rPr lang="en-US" sz="3800" dirty="0">
                <a:latin typeface="Calibri" pitchFamily="34" charset="0"/>
              </a:rPr>
              <a:t>Attribute names and </a:t>
            </a:r>
            <a:r>
              <a:rPr lang="en-US" sz="3800" dirty="0" smtClean="0">
                <a:latin typeface="Calibri" pitchFamily="34" charset="0"/>
              </a:rPr>
              <a:t>types</a:t>
            </a:r>
          </a:p>
          <a:p>
            <a:pPr lvl="1"/>
            <a:r>
              <a:rPr lang="en-US" sz="3800" dirty="0" smtClean="0">
                <a:latin typeface="Calibri" pitchFamily="34" charset="0"/>
              </a:rPr>
              <a:t>Integrity constraints</a:t>
            </a:r>
          </a:p>
          <a:p>
            <a:pPr lvl="1"/>
            <a:r>
              <a:rPr lang="en-US" sz="3800" dirty="0" smtClean="0">
                <a:latin typeface="Calibri" pitchFamily="34" charset="0"/>
              </a:rPr>
              <a:t>Indexes</a:t>
            </a:r>
            <a:endParaRPr lang="en-US" sz="3800" dirty="0">
              <a:latin typeface="Calibri" pitchFamily="34" charset="0"/>
            </a:endParaRPr>
          </a:p>
          <a:p>
            <a:r>
              <a:rPr lang="en-US" sz="4000" dirty="0">
                <a:latin typeface="Calibri" pitchFamily="34" charset="0"/>
              </a:rPr>
              <a:t>For each index</a:t>
            </a:r>
          </a:p>
          <a:p>
            <a:pPr lvl="1"/>
            <a:r>
              <a:rPr lang="en-US" sz="3800" dirty="0">
                <a:latin typeface="Calibri" pitchFamily="34" charset="0"/>
              </a:rPr>
              <a:t>Index name, </a:t>
            </a:r>
            <a:r>
              <a:rPr lang="en-US" sz="3800" dirty="0" smtClean="0">
                <a:latin typeface="Calibri" pitchFamily="34" charset="0"/>
              </a:rPr>
              <a:t>structure </a:t>
            </a:r>
            <a:r>
              <a:rPr lang="en-US" sz="3800" dirty="0">
                <a:latin typeface="Calibri" pitchFamily="34" charset="0"/>
              </a:rPr>
              <a:t>(</a:t>
            </a:r>
            <a:r>
              <a:rPr lang="en-US" sz="3800" dirty="0" err="1" smtClean="0">
                <a:latin typeface="Calibri" pitchFamily="34" charset="0"/>
              </a:rPr>
              <a:t>B+tree</a:t>
            </a:r>
            <a:r>
              <a:rPr lang="en-US" sz="3800" dirty="0" smtClean="0">
                <a:latin typeface="Calibri" pitchFamily="34" charset="0"/>
              </a:rPr>
              <a:t>, hash</a:t>
            </a:r>
            <a:r>
              <a:rPr lang="en-US" sz="3800" dirty="0">
                <a:latin typeface="Calibri" pitchFamily="34" charset="0"/>
              </a:rPr>
              <a:t>, etc</a:t>
            </a:r>
            <a:r>
              <a:rPr lang="en-US" sz="3800" dirty="0" smtClean="0">
                <a:latin typeface="Calibri" pitchFamily="34" charset="0"/>
              </a:rPr>
              <a:t>.), search key</a:t>
            </a:r>
            <a:endParaRPr lang="en-US" sz="3800" dirty="0">
              <a:latin typeface="Calibri" pitchFamily="34" charset="0"/>
            </a:endParaRPr>
          </a:p>
          <a:p>
            <a:r>
              <a:rPr lang="en-US" sz="4000" dirty="0">
                <a:latin typeface="Calibri" pitchFamily="34" charset="0"/>
              </a:rPr>
              <a:t>For each view</a:t>
            </a:r>
          </a:p>
          <a:p>
            <a:pPr lvl="1"/>
            <a:r>
              <a:rPr lang="en-US" sz="3800" dirty="0">
                <a:latin typeface="Calibri" pitchFamily="34" charset="0"/>
              </a:rPr>
              <a:t>View </a:t>
            </a:r>
            <a:r>
              <a:rPr lang="en-US" sz="3800" dirty="0" smtClean="0">
                <a:latin typeface="Calibri" pitchFamily="34" charset="0"/>
              </a:rPr>
              <a:t>name</a:t>
            </a:r>
          </a:p>
          <a:p>
            <a:pPr lvl="1"/>
            <a:r>
              <a:rPr lang="en-US" sz="3800" dirty="0" smtClean="0">
                <a:latin typeface="Calibri" pitchFamily="34" charset="0"/>
              </a:rPr>
              <a:t>View </a:t>
            </a:r>
            <a:r>
              <a:rPr lang="en-US" sz="3800" dirty="0">
                <a:latin typeface="Calibri" pitchFamily="34" charset="0"/>
              </a:rPr>
              <a:t>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020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SQLite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39388" y="2561020"/>
            <a:ext cx="113132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b="1" dirty="0">
                <a:latin typeface="Courier New" charset="0"/>
              </a:rPr>
              <a:t>select * from sqlite_master</a:t>
            </a:r>
            <a:r>
              <a:rPr lang="is-IS" sz="1400" b="1" dirty="0" smtClean="0">
                <a:latin typeface="Courier New" charset="0"/>
              </a:rPr>
              <a:t>;</a:t>
            </a:r>
          </a:p>
          <a:p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type        name        tbl_name    rootpage    </a:t>
            </a:r>
            <a:r>
              <a:rPr lang="is-IS" sz="1400" b="1" dirty="0" smtClean="0">
                <a:latin typeface="Courier New" charset="0"/>
              </a:rPr>
              <a:t>sql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----------  ----------  ----------  ----------  </a:t>
            </a:r>
            <a:r>
              <a:rPr lang="is-IS" sz="1400" b="1" dirty="0" smtClean="0">
                <a:latin typeface="Courier New" charset="0"/>
              </a:rPr>
              <a:t>----------------------------------------------------table </a:t>
            </a:r>
            <a:r>
              <a:rPr lang="is-IS" sz="1400" b="1" dirty="0">
                <a:latin typeface="Courier New" charset="0"/>
              </a:rPr>
              <a:t>      User        User        2           CREATE TABLE User ( UID CHAR(20), Name CHAR(50), </a:t>
            </a:r>
            <a:r>
              <a:rPr lang="is-IS" sz="1400" b="1" dirty="0" smtClean="0">
                <a:latin typeface="Courier New" charset="0"/>
              </a:rPr>
              <a:t>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User        3                                                                   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Event       Event       4           CREATE TABLE Event ( EID CHAR(20), Name CHAR(50</a:t>
            </a:r>
            <a:r>
              <a:rPr lang="is-IS" sz="1400" b="1" dirty="0" smtClean="0">
                <a:latin typeface="Courier New" charset="0"/>
              </a:rPr>
              <a:t>),...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Event       5                                                                   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Participat  Participat  6           CREATE TABLE ParticipateIn ( EID CHAR(20), UID </a:t>
            </a:r>
            <a:r>
              <a:rPr lang="is-IS" sz="1400" b="1" dirty="0" smtClean="0">
                <a:latin typeface="Courier New" charset="0"/>
              </a:rPr>
              <a:t>CH...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Participat  7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="" xmlns:p14="http://schemas.microsoft.com/office/powerpoint/2010/main" val="21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301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RDBMS periodically collects stats about </a:t>
            </a:r>
            <a:r>
              <a:rPr lang="en-US" sz="4000" dirty="0" smtClean="0">
                <a:latin typeface="Calibri" pitchFamily="34" charset="0"/>
              </a:rPr>
              <a:t>the data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Can be slightly out-of-date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For each </a:t>
            </a:r>
            <a:r>
              <a:rPr lang="en-US" sz="4000" dirty="0" smtClean="0">
                <a:latin typeface="Calibri" pitchFamily="34" charset="0"/>
              </a:rPr>
              <a:t>table R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Cardinality</a:t>
            </a:r>
            <a:r>
              <a:rPr lang="en-US" sz="3600" dirty="0">
                <a:latin typeface="Calibri" pitchFamily="34" charset="0"/>
              </a:rPr>
              <a:t>, i.e., number of tuples, </a:t>
            </a:r>
            <a:r>
              <a:rPr lang="en-US" sz="3600" dirty="0" err="1" smtClean="0">
                <a:latin typeface="Calibri" pitchFamily="34" charset="0"/>
              </a:rPr>
              <a:t>NTuples</a:t>
            </a:r>
            <a:r>
              <a:rPr lang="en-US" sz="3600" dirty="0" smtClean="0">
                <a:latin typeface="Calibri" pitchFamily="34" charset="0"/>
              </a:rPr>
              <a:t>(R</a:t>
            </a:r>
            <a:r>
              <a:rPr lang="en-US" sz="36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Size</a:t>
            </a:r>
            <a:r>
              <a:rPr lang="en-US" sz="3600" dirty="0">
                <a:latin typeface="Calibri" pitchFamily="34" charset="0"/>
              </a:rPr>
              <a:t>, i.e., number of pages, </a:t>
            </a:r>
            <a:r>
              <a:rPr lang="en-US" sz="3600" dirty="0" err="1" smtClean="0">
                <a:latin typeface="Calibri" pitchFamily="34" charset="0"/>
              </a:rPr>
              <a:t>NPages</a:t>
            </a:r>
            <a:r>
              <a:rPr lang="en-US" sz="3600" dirty="0" smtClean="0">
                <a:latin typeface="Calibri" pitchFamily="34" charset="0"/>
              </a:rPr>
              <a:t>(R</a:t>
            </a:r>
            <a:r>
              <a:rPr lang="en-US" sz="3600" dirty="0">
                <a:latin typeface="Calibri" pitchFamily="34" charset="0"/>
              </a:rPr>
              <a:t>), or just N</a:t>
            </a:r>
            <a:r>
              <a:rPr lang="en-US" sz="3600" baseline="-25000" dirty="0">
                <a:latin typeface="Calibri" pitchFamily="34" charset="0"/>
              </a:rPr>
              <a:t>R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For each Index </a:t>
            </a:r>
            <a:r>
              <a:rPr lang="en-US" sz="4000" dirty="0" smtClean="0">
                <a:latin typeface="Calibri" pitchFamily="34" charset="0"/>
              </a:rPr>
              <a:t>X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Cardinality</a:t>
            </a:r>
            <a:r>
              <a:rPr lang="en-US" sz="3600" dirty="0">
                <a:latin typeface="Calibri" pitchFamily="34" charset="0"/>
              </a:rPr>
              <a:t>, i.e., number of distinct keys </a:t>
            </a:r>
            <a:r>
              <a:rPr lang="en-US" sz="3600" dirty="0" err="1" smtClean="0">
                <a:latin typeface="Calibri" pitchFamily="34" charset="0"/>
              </a:rPr>
              <a:t>IKeys</a:t>
            </a:r>
            <a:r>
              <a:rPr lang="en-US" sz="3600" dirty="0" smtClean="0">
                <a:latin typeface="Calibri" pitchFamily="34" charset="0"/>
              </a:rPr>
              <a:t>(X</a:t>
            </a:r>
            <a:r>
              <a:rPr lang="en-US" sz="36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Size</a:t>
            </a:r>
            <a:r>
              <a:rPr lang="en-US" sz="3600" dirty="0">
                <a:latin typeface="Calibri" pitchFamily="34" charset="0"/>
              </a:rPr>
              <a:t>, i.e., number of pages </a:t>
            </a:r>
            <a:r>
              <a:rPr lang="en-US" sz="3600" dirty="0" err="1" smtClean="0">
                <a:latin typeface="Calibri" pitchFamily="34" charset="0"/>
              </a:rPr>
              <a:t>IPages</a:t>
            </a:r>
            <a:r>
              <a:rPr lang="en-US" sz="3600" dirty="0" smtClean="0">
                <a:latin typeface="Calibri" pitchFamily="34" charset="0"/>
              </a:rPr>
              <a:t>(X</a:t>
            </a:r>
            <a:r>
              <a:rPr lang="en-US" sz="3600" dirty="0">
                <a:latin typeface="Calibri" pitchFamily="34" charset="0"/>
              </a:rPr>
              <a:t>) (for a B+ </a:t>
            </a:r>
            <a:r>
              <a:rPr lang="en-US" sz="3600" dirty="0" smtClean="0">
                <a:latin typeface="Calibri" pitchFamily="34" charset="0"/>
              </a:rPr>
              <a:t>tree, this </a:t>
            </a:r>
            <a:r>
              <a:rPr lang="en-US" sz="3600" dirty="0">
                <a:latin typeface="Calibri" pitchFamily="34" charset="0"/>
              </a:rPr>
              <a:t>is the number of leaf pages only)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Height </a:t>
            </a:r>
            <a:r>
              <a:rPr lang="en-US" sz="3600" dirty="0">
                <a:latin typeface="Calibri" pitchFamily="34" charset="0"/>
              </a:rPr>
              <a:t>(for tree indexes) </a:t>
            </a:r>
            <a:r>
              <a:rPr lang="en-US" sz="3600" dirty="0" err="1" smtClean="0">
                <a:latin typeface="Calibri" pitchFamily="34" charset="0"/>
              </a:rPr>
              <a:t>IHeight</a:t>
            </a:r>
            <a:r>
              <a:rPr lang="en-US" sz="3600" dirty="0" smtClean="0">
                <a:latin typeface="Calibri" pitchFamily="34" charset="0"/>
              </a:rPr>
              <a:t>(X</a:t>
            </a:r>
            <a:r>
              <a:rPr lang="en-US" sz="36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Min </a:t>
            </a:r>
            <a:r>
              <a:rPr lang="en-US" sz="3600" dirty="0">
                <a:latin typeface="Calibri" pitchFamily="34" charset="0"/>
              </a:rPr>
              <a:t>and max </a:t>
            </a:r>
            <a:r>
              <a:rPr lang="en-US" sz="3600" dirty="0" smtClean="0">
                <a:latin typeface="Calibri" pitchFamily="34" charset="0"/>
              </a:rPr>
              <a:t>key values </a:t>
            </a:r>
            <a:r>
              <a:rPr lang="en-US" sz="3600" dirty="0">
                <a:latin typeface="Calibri" pitchFamily="34" charset="0"/>
              </a:rPr>
              <a:t>in index </a:t>
            </a:r>
            <a:r>
              <a:rPr lang="en-US" sz="3600" dirty="0" err="1" smtClean="0">
                <a:latin typeface="Calibri" pitchFamily="34" charset="0"/>
              </a:rPr>
              <a:t>ILow</a:t>
            </a:r>
            <a:r>
              <a:rPr lang="en-US" sz="3600" dirty="0" smtClean="0">
                <a:latin typeface="Calibri" pitchFamily="34" charset="0"/>
              </a:rPr>
              <a:t>(X</a:t>
            </a:r>
            <a:r>
              <a:rPr lang="en-US" sz="3600" dirty="0">
                <a:latin typeface="Calibri" pitchFamily="34" charset="0"/>
              </a:rPr>
              <a:t>), </a:t>
            </a:r>
            <a:r>
              <a:rPr lang="en-US" sz="3600" dirty="0" err="1" smtClean="0">
                <a:latin typeface="Calibri" pitchFamily="34" charset="0"/>
              </a:rPr>
              <a:t>IHigh</a:t>
            </a:r>
            <a:r>
              <a:rPr lang="en-US" sz="3600" dirty="0" smtClean="0">
                <a:latin typeface="Calibri" pitchFamily="34" charset="0"/>
              </a:rPr>
              <a:t>(X); i.e. key ranges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More advanced query optimizers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Histograms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Wavelets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Statistics in System Catalog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7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Most RDBMSs use various heuristics to make cost estimation tractable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complex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3600" dirty="0"/>
                  <a:t>Suppose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5% and </a:t>
                </a:r>
                <a:r>
                  <a:rPr lang="en-US" sz="3600" dirty="0"/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is 10</a:t>
                </a:r>
                <a:r>
                  <a:rPr lang="en-US" sz="3600" dirty="0" smtClean="0"/>
                  <a:t>%</a:t>
                </a:r>
                <a:endParaRPr lang="en-US" sz="3200" dirty="0"/>
              </a:p>
              <a:p>
                <a:pPr lvl="1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Plan Cost Estimation (Cont.)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solidFill>
                <a:srgbClr val="E2E5FF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4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Q: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What is the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?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9" y="4746604"/>
                <a:ext cx="295642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6499" y="5665881"/>
            <a:ext cx="29564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b="1" dirty="0" smtClean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 Not enough info!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2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Heuristic</a:t>
                </a:r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: assume independence of predicates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Hence,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2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0.05∗0.1=0.005</m:t>
                    </m:r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i.e. 0.5%</a:t>
                </a:r>
                <a:endParaRPr lang="en-US" sz="22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99" y="4786691"/>
                <a:ext cx="625073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17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DBMS </a:t>
            </a:r>
            <a:r>
              <a:rPr lang="en-US" sz="4800" dirty="0"/>
              <a:t>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900051" y="2751808"/>
            <a:ext cx="6186800" cy="950258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8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630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Unit of optimization: </a:t>
            </a:r>
            <a:r>
              <a:rPr lang="en-US" sz="4000" i="1" dirty="0" smtClean="0">
                <a:latin typeface="Calibri" pitchFamily="34" charset="0"/>
              </a:rPr>
              <a:t>query block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Example</a:t>
            </a:r>
          </a:p>
          <a:p>
            <a:pPr>
              <a:lnSpc>
                <a:spcPct val="100000"/>
              </a:lnSpc>
            </a:pPr>
            <a:endParaRPr lang="en-US" sz="36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36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Optimize one block at a time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Treat </a:t>
            </a:r>
            <a:r>
              <a:rPr lang="en-US" sz="3600" dirty="0">
                <a:latin typeface="Calibri" pitchFamily="34" charset="0"/>
              </a:rPr>
              <a:t>nested blocks as calls to a </a:t>
            </a:r>
            <a:r>
              <a:rPr lang="en-US" sz="3600" dirty="0" smtClean="0">
                <a:latin typeface="Calibri" pitchFamily="34" charset="0"/>
              </a:rPr>
              <a:t>subroutine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Execute </a:t>
            </a:r>
            <a:r>
              <a:rPr lang="en-US" sz="3200" dirty="0">
                <a:latin typeface="Calibri" pitchFamily="34" charset="0"/>
              </a:rPr>
              <a:t>inner block once per outer </a:t>
            </a:r>
            <a:r>
              <a:rPr lang="en-US" sz="3200" dirty="0" smtClean="0">
                <a:latin typeface="Calibri" pitchFamily="34" charset="0"/>
              </a:rPr>
              <a:t>tuple</a:t>
            </a: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In </a:t>
            </a:r>
            <a:r>
              <a:rPr lang="en-US" sz="2800" dirty="0">
                <a:latin typeface="Calibri" pitchFamily="34" charset="0"/>
              </a:rPr>
              <a:t>reality more complex </a:t>
            </a:r>
            <a:r>
              <a:rPr lang="en-US" sz="2800" dirty="0" smtClean="0">
                <a:latin typeface="Calibri" pitchFamily="34" charset="0"/>
              </a:rPr>
              <a:t>optimization</a:t>
            </a:r>
          </a:p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For </a:t>
            </a:r>
            <a:r>
              <a:rPr lang="en-US" sz="3600" dirty="0">
                <a:latin typeface="Calibri" pitchFamily="34" charset="0"/>
              </a:rPr>
              <a:t>each block, consider the following </a:t>
            </a:r>
            <a:r>
              <a:rPr lang="en-US" sz="3600" dirty="0" smtClean="0">
                <a:latin typeface="Calibri" pitchFamily="34" charset="0"/>
              </a:rPr>
              <a:t>plans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All </a:t>
            </a:r>
            <a:r>
              <a:rPr lang="en-US" sz="3200" dirty="0">
                <a:latin typeface="Calibri" pitchFamily="34" charset="0"/>
              </a:rPr>
              <a:t>available access </a:t>
            </a:r>
            <a:r>
              <a:rPr lang="en-US" sz="3200" dirty="0" smtClean="0">
                <a:latin typeface="Calibri" pitchFamily="34" charset="0"/>
              </a:rPr>
              <a:t>paths, </a:t>
            </a:r>
            <a:r>
              <a:rPr lang="en-US" sz="3200" dirty="0">
                <a:latin typeface="Calibri" pitchFamily="34" charset="0"/>
              </a:rPr>
              <a:t>for each relation in FROM </a:t>
            </a:r>
            <a:r>
              <a:rPr lang="en-US" sz="3200" dirty="0" smtClean="0">
                <a:latin typeface="Calibri" pitchFamily="34" charset="0"/>
              </a:rPr>
              <a:t>clause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All </a:t>
            </a:r>
            <a:r>
              <a:rPr lang="en-US" sz="3200" dirty="0">
                <a:latin typeface="Calibri" pitchFamily="34" charset="0"/>
              </a:rPr>
              <a:t>join permutations of left-deep join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6635692" y="1836017"/>
            <a:ext cx="35218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SELECT </a:t>
            </a:r>
            <a:r>
              <a:rPr lang="en-US" b="1" dirty="0" err="1" smtClean="0">
                <a:latin typeface="Consolas" pitchFamily="49" charset="0"/>
                <a:ea typeface="Courier New" charset="0"/>
                <a:cs typeface="Courier New" charset="0"/>
              </a:rPr>
              <a:t>S.name</a:t>
            </a:r>
            <a:r>
              <a:rPr lang="en-US" b="1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b="1" dirty="0" smtClean="0">
                <a:latin typeface="Consolas" pitchFamily="49" charset="0"/>
                <a:ea typeface="Courier New" charset="0"/>
                <a:cs typeface="Courier New" charset="0"/>
              </a:rPr>
              <a:t>FROM Student </a:t>
            </a:r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S </a:t>
            </a:r>
            <a:endParaRPr lang="en-US" b="1" dirty="0" smtClean="0">
              <a:latin typeface="Consolas" pitchFamily="49" charset="0"/>
              <a:ea typeface="Courier New" charset="0"/>
              <a:cs typeface="Courier New" charset="0"/>
            </a:endParaRPr>
          </a:p>
          <a:p>
            <a:r>
              <a:rPr lang="en-US" b="1" dirty="0" smtClean="0">
                <a:latin typeface="Consolas" pitchFamily="49" charset="0"/>
                <a:ea typeface="Courier New" charset="0"/>
                <a:cs typeface="Courier New" charset="0"/>
              </a:rPr>
              <a:t>WHERE </a:t>
            </a:r>
            <a:r>
              <a:rPr lang="en-US" b="1" dirty="0" err="1">
                <a:latin typeface="Consolas" pitchFamily="49" charset="0"/>
                <a:ea typeface="Courier New" charset="0"/>
                <a:cs typeface="Courier New" charset="0"/>
              </a:rPr>
              <a:t>S.age</a:t>
            </a:r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 IN </a:t>
            </a:r>
            <a:endParaRPr lang="en-US" b="1" dirty="0" smtClean="0">
              <a:latin typeface="Consolas" pitchFamily="49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nsolas" pitchFamily="49" charset="0"/>
                <a:ea typeface="Courier New" charset="0"/>
                <a:cs typeface="Courier New" charset="0"/>
              </a:rPr>
              <a:t>   (</a:t>
            </a:r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SELECT MAX (S2.age) </a:t>
            </a:r>
            <a:endParaRPr lang="en-US" b="1" dirty="0" smtClean="0">
              <a:latin typeface="Consolas" pitchFamily="49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nsolas" pitchFamily="49" charset="0"/>
                <a:ea typeface="Courier New" charset="0"/>
                <a:cs typeface="Courier New" charset="0"/>
              </a:rPr>
              <a:t>    FROM Student S2 </a:t>
            </a:r>
          </a:p>
          <a:p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nsolas" pitchFamily="49" charset="0"/>
                <a:ea typeface="Courier New" charset="0"/>
                <a:cs typeface="Courier New" charset="0"/>
              </a:rPr>
              <a:t>    GROUP </a:t>
            </a:r>
            <a:r>
              <a:rPr lang="en-US" b="1" dirty="0">
                <a:latin typeface="Consolas" pitchFamily="49" charset="0"/>
                <a:ea typeface="Courier New" charset="0"/>
                <a:cs typeface="Courier New" charset="0"/>
              </a:rPr>
              <a:t>BY </a:t>
            </a:r>
            <a:r>
              <a:rPr lang="en-US" b="1" dirty="0" smtClean="0">
                <a:latin typeface="Consolas" pitchFamily="49" charset="0"/>
                <a:ea typeface="Courier New" charset="0"/>
                <a:cs typeface="Courier New" charset="0"/>
              </a:rPr>
              <a:t>S2.class)</a:t>
            </a:r>
            <a:endParaRPr lang="en-US" b="1" dirty="0">
              <a:latin typeface="Consolas" pitchFamily="49" charset="0"/>
              <a:ea typeface="Courier New" charset="0"/>
              <a:cs typeface="Courier New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884321" y="1937461"/>
            <a:ext cx="1868291" cy="775718"/>
            <a:chOff x="9884321" y="1937461"/>
            <a:chExt cx="1868291" cy="775718"/>
          </a:xfrm>
        </p:grpSpPr>
        <p:sp>
          <p:nvSpPr>
            <p:cNvPr id="6" name="Right Brace 5"/>
            <p:cNvSpPr/>
            <p:nvPr/>
          </p:nvSpPr>
          <p:spPr>
            <a:xfrm>
              <a:off x="9884321" y="1937461"/>
              <a:ext cx="276188" cy="775718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509" y="2094487"/>
              <a:ext cx="15921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Outer block</a:t>
              </a:r>
              <a:endParaRPr lang="en-US" sz="1400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884321" y="2713180"/>
            <a:ext cx="1980348" cy="853384"/>
            <a:chOff x="9884321" y="2713180"/>
            <a:chExt cx="1980348" cy="853384"/>
          </a:xfrm>
        </p:grpSpPr>
        <p:sp>
          <p:nvSpPr>
            <p:cNvPr id="8" name="Right Brace 7"/>
            <p:cNvSpPr/>
            <p:nvPr/>
          </p:nvSpPr>
          <p:spPr>
            <a:xfrm>
              <a:off x="9884321" y="2713180"/>
              <a:ext cx="276188" cy="853384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60356" y="2909039"/>
              <a:ext cx="17043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Nested block</a:t>
              </a:r>
              <a:endParaRPr lang="en-US" sz="1400" i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40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Two main </a:t>
            </a:r>
            <a:r>
              <a:rPr lang="en-US" sz="4000" dirty="0" smtClean="0"/>
              <a:t>cases</a:t>
            </a:r>
          </a:p>
          <a:p>
            <a:pPr lvl="1"/>
            <a:r>
              <a:rPr lang="en-US" sz="3600" dirty="0" smtClean="0"/>
              <a:t>Single-relation plans</a:t>
            </a:r>
          </a:p>
          <a:p>
            <a:pPr lvl="1"/>
            <a:r>
              <a:rPr lang="en-US" sz="3600" dirty="0" smtClean="0"/>
              <a:t>Multiple-relation plans</a:t>
            </a:r>
          </a:p>
          <a:p>
            <a:r>
              <a:rPr lang="en-US" sz="4000" dirty="0" smtClean="0"/>
              <a:t>Single-relation </a:t>
            </a:r>
            <a:r>
              <a:rPr lang="en-US" sz="4000" dirty="0"/>
              <a:t>plan (no </a:t>
            </a:r>
            <a:r>
              <a:rPr lang="en-US" sz="4000" dirty="0" smtClean="0"/>
              <a:t>joins)</a:t>
            </a:r>
          </a:p>
          <a:p>
            <a:pPr lvl="1"/>
            <a:r>
              <a:rPr lang="en-US" sz="3600" dirty="0" smtClean="0"/>
              <a:t>Access paths</a:t>
            </a:r>
          </a:p>
          <a:p>
            <a:pPr lvl="2"/>
            <a:r>
              <a:rPr lang="en-US" sz="3200" dirty="0"/>
              <a:t>F</a:t>
            </a:r>
            <a:r>
              <a:rPr lang="en-US" sz="3200" dirty="0" smtClean="0"/>
              <a:t>ile scan</a:t>
            </a:r>
          </a:p>
          <a:p>
            <a:pPr lvl="2"/>
            <a:r>
              <a:rPr lang="en-US" sz="3200" dirty="0" smtClean="0"/>
              <a:t>Index scan(s)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Plan Enumeration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7186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4685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Index scan(s)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Clustered, non-clustered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More than one index may “match” predicates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One (clustered) </a:t>
            </a:r>
            <a:r>
              <a:rPr lang="en-US" sz="3600" dirty="0">
                <a:latin typeface="Calibri" pitchFamily="34" charset="0"/>
              </a:rPr>
              <a:t>index </a:t>
            </a:r>
            <a:r>
              <a:rPr lang="en-US" sz="3600" dirty="0" smtClean="0">
                <a:latin typeface="Calibri" pitchFamily="34" charset="0"/>
              </a:rPr>
              <a:t>X </a:t>
            </a:r>
            <a:r>
              <a:rPr lang="en-US" sz="3600" dirty="0">
                <a:latin typeface="Calibri" pitchFamily="34" charset="0"/>
              </a:rPr>
              <a:t>matching one or more selects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Cost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= (</a:t>
            </a:r>
            <a:r>
              <a:rPr lang="en-US" sz="3200" dirty="0" err="1" smtClean="0">
                <a:latin typeface="Calibri" pitchFamily="34" charset="0"/>
              </a:rPr>
              <a:t>IPages</a:t>
            </a:r>
            <a:r>
              <a:rPr lang="en-US" sz="3200" dirty="0" smtClean="0">
                <a:latin typeface="Calibri" pitchFamily="34" charset="0"/>
              </a:rPr>
              <a:t>(X)+</a:t>
            </a:r>
            <a:r>
              <a:rPr lang="en-US" sz="3200" dirty="0" err="1">
                <a:latin typeface="Calibri" pitchFamily="34" charset="0"/>
              </a:rPr>
              <a:t>NPages</a:t>
            </a:r>
            <a:r>
              <a:rPr lang="en-US" sz="3200" dirty="0">
                <a:latin typeface="Calibri" pitchFamily="34" charset="0"/>
              </a:rPr>
              <a:t>(R)) * product of </a:t>
            </a:r>
            <a:r>
              <a:rPr lang="en-US" sz="3200" dirty="0" smtClean="0">
                <a:latin typeface="Calibri" pitchFamily="34" charset="0"/>
              </a:rPr>
              <a:t>reduction factors of </a:t>
            </a:r>
            <a:r>
              <a:rPr lang="en-US" sz="3200" dirty="0">
                <a:latin typeface="Calibri" pitchFamily="34" charset="0"/>
              </a:rPr>
              <a:t>matching </a:t>
            </a:r>
            <a:r>
              <a:rPr lang="en-US" sz="3200" dirty="0" smtClean="0">
                <a:latin typeface="Calibri" pitchFamily="34" charset="0"/>
              </a:rPr>
              <a:t>selects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Choose the </a:t>
            </a:r>
            <a:r>
              <a:rPr lang="en-US" sz="4000" dirty="0" smtClean="0">
                <a:latin typeface="Calibri" pitchFamily="34" charset="0"/>
              </a:rPr>
              <a:t>plan with </a:t>
            </a:r>
            <a:r>
              <a:rPr lang="en-US" sz="4000" dirty="0">
                <a:latin typeface="Calibri" pitchFamily="34" charset="0"/>
              </a:rPr>
              <a:t>the least estimated cost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Merge/pipeline selection and projection (and aggregate)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rid intersection </a:t>
            </a:r>
            <a:r>
              <a:rPr lang="en-US" sz="3600" dirty="0">
                <a:latin typeface="Calibri" pitchFamily="34" charset="0"/>
              </a:rPr>
              <a:t>techniques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Index aggregate evaluation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Single-relation Plans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077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9388" y="3323027"/>
            <a:ext cx="11313224" cy="32874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index on </a:t>
            </a:r>
            <a:r>
              <a:rPr lang="en-US" sz="4000" dirty="0" err="1" smtClean="0">
                <a:latin typeface="Calibri" pitchFamily="34" charset="0"/>
              </a:rPr>
              <a:t>DeptID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#tuples retrieved</a:t>
            </a:r>
            <a:r>
              <a:rPr lang="en-US" sz="3600" dirty="0">
                <a:latin typeface="Calibri" pitchFamily="34" charset="0"/>
              </a:rPr>
              <a:t>: (1/10) * </a:t>
            </a:r>
            <a:r>
              <a:rPr lang="en-US" sz="3600" dirty="0" smtClean="0">
                <a:latin typeface="Calibri" pitchFamily="34" charset="0"/>
              </a:rPr>
              <a:t>10,000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Clustered </a:t>
            </a:r>
            <a:r>
              <a:rPr lang="en-US" sz="3600" dirty="0">
                <a:latin typeface="Calibri" pitchFamily="34" charset="0"/>
              </a:rPr>
              <a:t>index: (1/10) * (100+1,000) </a:t>
            </a:r>
            <a:r>
              <a:rPr lang="en-US" sz="3600" dirty="0" smtClean="0">
                <a:latin typeface="Calibri" pitchFamily="34" charset="0"/>
              </a:rPr>
              <a:t>pages</a:t>
            </a:r>
          </a:p>
          <a:p>
            <a:pPr lvl="1">
              <a:lnSpc>
                <a:spcPct val="100000"/>
              </a:lnSpc>
            </a:pPr>
            <a:r>
              <a:rPr lang="en-US" sz="3600" dirty="0" err="1" smtClean="0">
                <a:latin typeface="Calibri" pitchFamily="34" charset="0"/>
              </a:rPr>
              <a:t>Unclustered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index: (1/10) * (</a:t>
            </a:r>
            <a:r>
              <a:rPr lang="en-US" sz="3600" dirty="0" smtClean="0">
                <a:latin typeface="Calibri" pitchFamily="34" charset="0"/>
              </a:rPr>
              <a:t>100+10,000</a:t>
            </a:r>
            <a:r>
              <a:rPr lang="en-US" sz="3600" dirty="0">
                <a:latin typeface="Calibri" pitchFamily="34" charset="0"/>
              </a:rPr>
              <a:t>) </a:t>
            </a:r>
            <a:r>
              <a:rPr lang="en-US" sz="3600" dirty="0" smtClean="0">
                <a:latin typeface="Calibri" pitchFamily="34" charset="0"/>
              </a:rPr>
              <a:t>pages</a:t>
            </a:r>
          </a:p>
          <a:p>
            <a:pPr>
              <a:lnSpc>
                <a:spcPct val="100000"/>
              </a:lnSpc>
            </a:pPr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index </a:t>
            </a:r>
            <a:r>
              <a:rPr lang="en-US" sz="4000" dirty="0">
                <a:latin typeface="Calibri" pitchFamily="34" charset="0"/>
              </a:rPr>
              <a:t>on </a:t>
            </a:r>
            <a:r>
              <a:rPr lang="en-US" sz="4000" dirty="0" smtClean="0">
                <a:latin typeface="Calibri" pitchFamily="34" charset="0"/>
              </a:rPr>
              <a:t>Salary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Clustered </a:t>
            </a:r>
            <a:r>
              <a:rPr lang="en-US" sz="3600" dirty="0">
                <a:latin typeface="Calibri" pitchFamily="34" charset="0"/>
              </a:rPr>
              <a:t>index: (200-40)/(200-10) * (100+1,000) </a:t>
            </a:r>
            <a:r>
              <a:rPr lang="en-US" sz="3600" dirty="0" smtClean="0">
                <a:latin typeface="Calibri" pitchFamily="34" charset="0"/>
              </a:rPr>
              <a:t>pages</a:t>
            </a:r>
          </a:p>
          <a:p>
            <a:pPr lvl="1">
              <a:lnSpc>
                <a:spcPct val="100000"/>
              </a:lnSpc>
            </a:pPr>
            <a:r>
              <a:rPr lang="en-US" sz="3600" dirty="0" err="1" smtClean="0">
                <a:latin typeface="Calibri" pitchFamily="34" charset="0"/>
              </a:rPr>
              <a:t>Unclustered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index: </a:t>
            </a:r>
            <a:r>
              <a:rPr lang="en-US" sz="3600" dirty="0" smtClean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File </a:t>
            </a:r>
            <a:r>
              <a:rPr lang="en-US" sz="4000" dirty="0">
                <a:latin typeface="Calibri" pitchFamily="34" charset="0"/>
              </a:rPr>
              <a:t>scan: </a:t>
            </a:r>
            <a:r>
              <a:rPr lang="en-US" sz="4000" dirty="0" smtClean="0">
                <a:latin typeface="Calibri" pitchFamily="34" charset="0"/>
              </a:rPr>
              <a:t>1,000 </a:t>
            </a:r>
            <a:r>
              <a:rPr lang="en-US" sz="4000" dirty="0">
                <a:latin typeface="Calibri" pitchFamily="34" charset="0"/>
              </a:rPr>
              <a:t>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Example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8" y="1907255"/>
            <a:ext cx="3599212" cy="162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FROM Employee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nsolas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 = 8 AND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     Salary &gt; 40000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646102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>
                <a:latin typeface="Calibri" pitchFamily="34" charset="0"/>
              </a:rPr>
              <a:t>Employee(SSN, Name, Address, Salary, </a:t>
            </a:r>
            <a:r>
              <a:rPr lang="en-US" sz="2200" dirty="0" err="1" smtClean="0">
                <a:latin typeface="Calibri" pitchFamily="34" charset="0"/>
              </a:rPr>
              <a:t>DeptID</a:t>
            </a:r>
            <a:r>
              <a:rPr lang="en-US" sz="2200" dirty="0" smtClean="0">
                <a:latin typeface="Calibri" pitchFamily="34" charset="0"/>
              </a:rPr>
              <a:t>)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4444" y="1595507"/>
            <a:ext cx="2901001" cy="163121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1,000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data pages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10K tuples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100 pages in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#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: 10 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Salary range: 10K–200K</a:t>
            </a:r>
          </a:p>
        </p:txBody>
      </p:sp>
    </p:spTree>
    <p:extLst>
      <p:ext uri="{BB962C8B-B14F-4D97-AF65-F5344CB8AC3E}">
        <p14:creationId xmlns="" xmlns:p14="http://schemas.microsoft.com/office/powerpoint/2010/main" val="10287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050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Plan </a:t>
            </a:r>
            <a:r>
              <a:rPr lang="en-US" sz="4000" dirty="0" smtClean="0">
                <a:latin typeface="Calibri" pitchFamily="34" charset="0"/>
              </a:rPr>
              <a:t>generator and cost estimator work </a:t>
            </a:r>
            <a:r>
              <a:rPr lang="en-US" sz="4000" dirty="0">
                <a:latin typeface="Calibri" pitchFamily="34" charset="0"/>
              </a:rPr>
              <a:t>in </a:t>
            </a:r>
            <a:r>
              <a:rPr lang="en-US" sz="4000" dirty="0" smtClean="0">
                <a:latin typeface="Calibri" pitchFamily="34" charset="0"/>
              </a:rPr>
              <a:t>tandem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Rules </a:t>
            </a:r>
            <a:r>
              <a:rPr lang="en-US" sz="3600" dirty="0">
                <a:latin typeface="Calibri" pitchFamily="34" charset="0"/>
              </a:rPr>
              <a:t>determine what PQPs are enumerated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Logical</a:t>
            </a:r>
            <a:r>
              <a:rPr lang="en-US" sz="3200" dirty="0">
                <a:latin typeface="Calibri" pitchFamily="34" charset="0"/>
              </a:rPr>
              <a:t>: </a:t>
            </a:r>
            <a:r>
              <a:rPr lang="en-US" sz="3200" dirty="0" smtClean="0">
                <a:latin typeface="Calibri" pitchFamily="34" charset="0"/>
              </a:rPr>
              <a:t>algebraic </a:t>
            </a:r>
            <a:r>
              <a:rPr lang="en-US" sz="3200" dirty="0">
                <a:latin typeface="Calibri" pitchFamily="34" charset="0"/>
              </a:rPr>
              <a:t>rewrites of LQP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Physical</a:t>
            </a:r>
            <a:r>
              <a:rPr lang="en-US" sz="3200" dirty="0">
                <a:latin typeface="Calibri" pitchFamily="34" charset="0"/>
              </a:rPr>
              <a:t>: </a:t>
            </a:r>
            <a:r>
              <a:rPr lang="en-US" sz="3200" dirty="0" smtClean="0">
                <a:latin typeface="Calibri" pitchFamily="34" charset="0"/>
              </a:rPr>
              <a:t>operation implementations and </a:t>
            </a:r>
            <a:r>
              <a:rPr lang="en-US" sz="3200" dirty="0">
                <a:latin typeface="Calibri" pitchFamily="34" charset="0"/>
              </a:rPr>
              <a:t>ordering alternatives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Cost </a:t>
            </a:r>
            <a:r>
              <a:rPr lang="en-US" sz="3600" dirty="0">
                <a:latin typeface="Calibri" pitchFamily="34" charset="0"/>
              </a:rPr>
              <a:t>models and heuristics help </a:t>
            </a:r>
            <a:r>
              <a:rPr lang="en-US" sz="3600" dirty="0" smtClean="0">
                <a:latin typeface="Calibri" pitchFamily="34" charset="0"/>
              </a:rPr>
              <a:t>approximating the costs of the </a:t>
            </a:r>
            <a:r>
              <a:rPr lang="en-US" sz="3600" dirty="0">
                <a:latin typeface="Calibri" pitchFamily="34" charset="0"/>
              </a:rPr>
              <a:t>PQPs	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Active research </a:t>
            </a:r>
            <a:r>
              <a:rPr lang="en-US" sz="4000" dirty="0" smtClean="0">
                <a:latin typeface="Calibri" pitchFamily="34" charset="0"/>
              </a:rPr>
              <a:t>area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Parametric query optimization, multi-objective </a:t>
            </a:r>
            <a:r>
              <a:rPr lang="en-US" sz="3600" dirty="0">
                <a:latin typeface="Calibri" pitchFamily="34" charset="0"/>
              </a:rPr>
              <a:t>query </a:t>
            </a:r>
            <a:r>
              <a:rPr lang="en-US" sz="3600" dirty="0" smtClean="0">
                <a:latin typeface="Calibri" pitchFamily="34" charset="0"/>
              </a:rPr>
              <a:t>optimization, multiple </a:t>
            </a:r>
            <a:r>
              <a:rPr lang="en-US" sz="3600" dirty="0">
                <a:latin typeface="Calibri" pitchFamily="34" charset="0"/>
              </a:rPr>
              <a:t>query </a:t>
            </a:r>
            <a:r>
              <a:rPr lang="en-US" sz="3600" dirty="0" smtClean="0">
                <a:latin typeface="Calibri" pitchFamily="34" charset="0"/>
              </a:rPr>
              <a:t>optimization, online </a:t>
            </a:r>
            <a:r>
              <a:rPr lang="en-US" sz="3600" dirty="0">
                <a:latin typeface="Calibri" pitchFamily="34" charset="0"/>
              </a:rPr>
              <a:t>query </a:t>
            </a:r>
            <a:r>
              <a:rPr lang="en-US" sz="3600" dirty="0" smtClean="0">
                <a:latin typeface="Calibri" pitchFamily="34" charset="0"/>
              </a:rPr>
              <a:t>optimization, dynamic </a:t>
            </a:r>
            <a:r>
              <a:rPr lang="en-US" sz="3600" dirty="0">
                <a:latin typeface="Calibri" pitchFamily="34" charset="0"/>
              </a:rPr>
              <a:t>r</a:t>
            </a:r>
            <a:r>
              <a:rPr lang="en-US" sz="3600" dirty="0" smtClean="0">
                <a:latin typeface="Calibri" pitchFamily="34" charset="0"/>
              </a:rPr>
              <a:t>e-optimization, etc.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Logical vs physical query plans</a:t>
            </a:r>
          </a:p>
          <a:p>
            <a:r>
              <a:rPr lang="en-US" sz="4000" dirty="0" smtClean="0">
                <a:latin typeface="Calibri" pitchFamily="34" charset="0"/>
              </a:rPr>
              <a:t>Relational query optimization: given a logical query plan, find a PQP that is not clearly awful!</a:t>
            </a:r>
            <a:endParaRPr lang="en-US" sz="40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 Query optimizer components</a:t>
            </a:r>
            <a:endParaRPr lang="en-US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Plan generator/enumerator: generate a subset of all possible PQP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Plan cost estimator: estimate the cost of each PQP and pick the fastest one to execute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/>
                  <a:t>Two main types of rules for enumerating plans</a:t>
                </a:r>
              </a:p>
              <a:p>
                <a:pPr lvl="1"/>
                <a:r>
                  <a:rPr lang="en-US" sz="3600" dirty="0"/>
                  <a:t>Logical: algebraic rewrites</a:t>
                </a:r>
              </a:p>
              <a:p>
                <a:pPr lvl="2"/>
                <a:r>
                  <a:rPr lang="en-US" sz="3200" dirty="0"/>
                  <a:t>Use relational algebraic equivalence to rewrite LQP </a:t>
                </a:r>
                <a:r>
                  <a:rPr lang="en-US" sz="3200" dirty="0" smtClean="0"/>
                  <a:t>itself</a:t>
                </a:r>
              </a:p>
              <a:p>
                <a:pPr lvl="2"/>
                <a:r>
                  <a:rPr lang="en-US" sz="3200" dirty="0" smtClean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 dirty="0">
                            <a:latin typeface="Cambria Math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 dirty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sz="3200" i="1" dirty="0">
                        <a:latin typeface="Cambria Math" charset="0"/>
                      </a:rPr>
                      <m:t>(</m:t>
                    </m:r>
                    <m:r>
                      <a:rPr lang="en-US" sz="3200" i="1" dirty="0">
                        <a:latin typeface="Cambria Math" charset="0"/>
                      </a:rPr>
                      <m:t>𝑅</m:t>
                    </m:r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  <m:r>
                      <a:rPr lang="en-US" sz="3200" i="1" dirty="0">
                        <a:latin typeface="Cambria Math" charset="0"/>
                      </a:rPr>
                      <m:t>𝑆</m:t>
                    </m:r>
                    <m:r>
                      <a:rPr lang="en-US" sz="3200" i="1" dirty="0">
                        <a:latin typeface="Cambria Math" charset="0"/>
                      </a:rPr>
                      <m:t>)=</m:t>
                    </m:r>
                    <m:sSub>
                      <m:sSubPr>
                        <m:ctrlPr>
                          <a:rPr lang="en-US" sz="3200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 dirty="0">
                            <a:latin typeface="Cambria Math" charset="0"/>
                          </a:rPr>
                          <m:t>𝑝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𝐴</m:t>
                        </m:r>
                        <m:r>
                          <a:rPr lang="en-US" sz="3200" i="1" dirty="0">
                            <a:latin typeface="Cambria Math" charset="0"/>
                          </a:rPr>
                          <m:t>)</m:t>
                        </m:r>
                      </m:sub>
                    </m:sSub>
                    <m:r>
                      <a:rPr lang="en-US" sz="3200" i="1" dirty="0">
                        <a:latin typeface="Cambria Math" charset="0"/>
                      </a:rPr>
                      <m:t>(</m:t>
                    </m:r>
                    <m:r>
                      <a:rPr lang="en-US" sz="3200" i="1" dirty="0">
                        <a:latin typeface="Cambria Math" charset="0"/>
                      </a:rPr>
                      <m:t>𝑅</m:t>
                    </m:r>
                    <m:r>
                      <a:rPr lang="en-US" sz="3200" i="1" dirty="0">
                        <a:latin typeface="Cambria Math" charset="0"/>
                      </a:rPr>
                      <m:t>)⋈</m:t>
                    </m:r>
                    <m:r>
                      <a:rPr lang="en-US" sz="3200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𝐴</m:t>
                    </m:r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⊆</m:t>
                    </m:r>
                    <m:r>
                      <a:rPr lang="en-US" sz="3200" i="1" dirty="0">
                        <a:latin typeface="Cambria Math"/>
                        <a:cs typeface="Arial" pitchFamily="34" charset="0"/>
                      </a:rPr>
                      <m:t>𝑅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3600" dirty="0"/>
                  <a:t>Physical: various physical implementations of operations</a:t>
                </a:r>
              </a:p>
              <a:p>
                <a:pPr lvl="2"/>
                <a:r>
                  <a:rPr lang="en-US" sz="3200" dirty="0"/>
                  <a:t>Use different implementations for a given logical operation in </a:t>
                </a:r>
                <a:r>
                  <a:rPr lang="en-US" sz="3200" dirty="0" smtClean="0"/>
                  <a:t>LQP</a:t>
                </a:r>
              </a:p>
              <a:p>
                <a:pPr lvl="2"/>
                <a:r>
                  <a:rPr lang="en-US" sz="3200" dirty="0" smtClean="0"/>
                  <a:t>e.g. implement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 smtClean="0"/>
                  <a:t> using </a:t>
                </a:r>
                <a:r>
                  <a:rPr lang="en-US" sz="3200" dirty="0"/>
                  <a:t>BNLJ vs. INLJ vs. </a:t>
                </a:r>
                <a:r>
                  <a:rPr lang="en-US" sz="3200" dirty="0"/>
                  <a:t>SMJ vs. </a:t>
                </a:r>
                <a:r>
                  <a:rPr lang="en-US" sz="3200" dirty="0" smtClean="0"/>
                  <a:t>HJ</a:t>
                </a:r>
                <a:endParaRPr lang="en-US" sz="32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 r="-754" b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 (Cont.)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7284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Join orderings</a:t>
            </a:r>
          </a:p>
          <a:p>
            <a:pPr lvl="1"/>
            <a:r>
              <a:rPr lang="en-US" sz="3600" dirty="0" smtClean="0"/>
              <a:t>Bushy, left-deep or right-deep</a:t>
            </a:r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Materialization vs. pipelining</a:t>
            </a:r>
          </a:p>
          <a:p>
            <a:pPr lvl="1"/>
            <a:r>
              <a:rPr lang="en-US" sz="3600" dirty="0" smtClean="0"/>
              <a:t>Benefits of pipelining</a:t>
            </a:r>
            <a:endParaRPr lang="en-US" sz="3600" dirty="0"/>
          </a:p>
          <a:p>
            <a:pPr lvl="2"/>
            <a:r>
              <a:rPr lang="en-US" sz="3200" dirty="0"/>
              <a:t>Display the outputs to the user incrementally</a:t>
            </a:r>
          </a:p>
          <a:p>
            <a:pPr lvl="2"/>
            <a:r>
              <a:rPr lang="en-US" sz="3200" dirty="0"/>
              <a:t>Parallelize execution on multi-core CPUs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 (Cont.)</a:t>
            </a:r>
            <a:endParaRPr lang="en-US" sz="4800" dirty="0"/>
          </a:p>
        </p:txBody>
      </p:sp>
      <p:grpSp>
        <p:nvGrpSpPr>
          <p:cNvPr id="3" name="Group 5"/>
          <p:cNvGrpSpPr/>
          <p:nvPr/>
        </p:nvGrpSpPr>
        <p:grpSpPr>
          <a:xfrm>
            <a:off x="5469929" y="2781429"/>
            <a:ext cx="1758618" cy="906103"/>
            <a:chOff x="439388" y="3135242"/>
            <a:chExt cx="4963423" cy="1572914"/>
          </a:xfrm>
        </p:grpSpPr>
        <p:sp>
          <p:nvSpPr>
            <p:cNvPr id="7" name="Oval 6"/>
            <p:cNvSpPr/>
            <p:nvPr/>
          </p:nvSpPr>
          <p:spPr>
            <a:xfrm>
              <a:off x="1516785" y="3790986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39388" y="4480169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164172" y="4484938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1311554" y="4092656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74765" y="4092657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588515" y="3786217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11119" y="4475400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4235903" y="4480169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3383285" y="4087887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46496" y="4087888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97786" y="3135242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2289469" y="3448930"/>
              <a:ext cx="595182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52085" y="3436912"/>
              <a:ext cx="672861" cy="346997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9"/>
          <p:cNvGrpSpPr/>
          <p:nvPr/>
        </p:nvGrpSpPr>
        <p:grpSpPr>
          <a:xfrm>
            <a:off x="7684119" y="2538233"/>
            <a:ext cx="1574889" cy="1247588"/>
            <a:chOff x="3795552" y="2311229"/>
            <a:chExt cx="4879408" cy="2165700"/>
          </a:xfrm>
        </p:grpSpPr>
        <p:sp>
          <p:nvSpPr>
            <p:cNvPr id="21" name="Oval 20"/>
            <p:cNvSpPr/>
            <p:nvPr/>
          </p:nvSpPr>
          <p:spPr>
            <a:xfrm>
              <a:off x="4872949" y="355975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95552" y="4248942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520336" y="425371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4667718" y="3861429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30929" y="3861430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6860665" y="2311229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585724" y="362411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508052" y="300518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 flipH="1">
              <a:off x="6655434" y="2612899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418645" y="2612900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5953950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5645633" y="3217703"/>
              <a:ext cx="595182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608249" y="3205685"/>
              <a:ext cx="672861" cy="34699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34"/>
          <p:cNvGrpSpPr/>
          <p:nvPr/>
        </p:nvGrpSpPr>
        <p:grpSpPr>
          <a:xfrm>
            <a:off x="9880711" y="2538233"/>
            <a:ext cx="1576120" cy="1313398"/>
            <a:chOff x="7489050" y="2297131"/>
            <a:chExt cx="4830354" cy="2175029"/>
          </a:xfrm>
        </p:grpSpPr>
        <p:sp>
          <p:nvSpPr>
            <p:cNvPr id="36" name="Oval 35"/>
            <p:cNvSpPr/>
            <p:nvPr/>
          </p:nvSpPr>
          <p:spPr>
            <a:xfrm>
              <a:off x="8566447" y="2297131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489050" y="2986314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622608" y="3603821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H="1">
              <a:off x="8361216" y="2598801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9124427" y="2598802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0505109" y="3554990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427712" y="4244173"/>
              <a:ext cx="146734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1152496" y="4248942"/>
              <a:ext cx="1166908" cy="22321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U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299878" y="3856660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063089" y="3856661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9514379" y="2904015"/>
              <a:ext cx="947932" cy="3016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⨝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206062" y="3217703"/>
              <a:ext cx="595182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168678" y="3205685"/>
              <a:ext cx="672861" cy="346997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220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Blocking Operations</a:t>
            </a:r>
            <a:endParaRPr lang="en-US" sz="4800" dirty="0"/>
          </a:p>
        </p:txBody>
      </p:sp>
      <p:grpSp>
        <p:nvGrpSpPr>
          <p:cNvPr id="3" name="Group 5"/>
          <p:cNvGrpSpPr/>
          <p:nvPr/>
        </p:nvGrpSpPr>
        <p:grpSpPr>
          <a:xfrm>
            <a:off x="909563" y="2291256"/>
            <a:ext cx="5081334" cy="3303934"/>
            <a:chOff x="8946980" y="1677782"/>
            <a:chExt cx="2980445" cy="445887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46980" y="4787596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0010519" y="4776282"/>
              <a:ext cx="1916906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latin typeface="Calibri" pitchFamily="34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 Scan (Index Leaf Nodes)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946980" y="5720691"/>
              <a:ext cx="122162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0504661" y="5705394"/>
              <a:ext cx="1022051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44089" y="3103921"/>
            <a:ext cx="14602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Hash join results can be pipelined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to projection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6" name="Group 20"/>
          <p:cNvGrpSpPr/>
          <p:nvPr/>
        </p:nvGrpSpPr>
        <p:grpSpPr>
          <a:xfrm>
            <a:off x="7042401" y="2291256"/>
            <a:ext cx="3922721" cy="3303934"/>
            <a:chOff x="9109895" y="1677782"/>
            <a:chExt cx="2300863" cy="4458878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976797" y="5205260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8" idx="0"/>
            </p:cNvCxnSpPr>
            <p:nvPr/>
          </p:nvCxnSpPr>
          <p:spPr>
            <a:xfrm flipH="1">
              <a:off x="9528804" y="4066944"/>
              <a:ext cx="438473" cy="7206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endCxn id="29" idx="0"/>
            </p:cNvCxnSpPr>
            <p:nvPr/>
          </p:nvCxnSpPr>
          <p:spPr>
            <a:xfrm>
              <a:off x="10484861" y="4054607"/>
              <a:ext cx="491936" cy="721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9660332" y="3621488"/>
              <a:ext cx="1163108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Sort-merge Join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09895" y="4787594"/>
              <a:ext cx="837817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542836" y="4776282"/>
              <a:ext cx="867922" cy="42029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9109896" y="5720691"/>
              <a:ext cx="895790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0601881" y="5705394"/>
              <a:ext cx="749832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Linux Libertine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272266" y="3513615"/>
            <a:ext cx="2506242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Sorting results have to be materialized and cannot </a:t>
            </a:r>
            <a:r>
              <a:rPr lang="en-US" smtClean="0">
                <a:latin typeface="Linux Libertine" charset="0"/>
                <a:ea typeface="Linux Libertine" charset="0"/>
                <a:cs typeface="Linux Libertine" charset="0"/>
              </a:rPr>
              <a:t>be pipelined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0500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Enables </a:t>
            </a:r>
            <a:r>
              <a:rPr lang="en-US" sz="4000" dirty="0"/>
              <a:t>us to abstract away individual </a:t>
            </a:r>
            <a:r>
              <a:rPr lang="en-US" sz="4000" dirty="0" smtClean="0"/>
              <a:t>physical operation implementation details</a:t>
            </a:r>
          </a:p>
          <a:p>
            <a:pPr lvl="1"/>
            <a:r>
              <a:rPr lang="en-US" sz="3600" dirty="0"/>
              <a:t>Makes pipelining </a:t>
            </a:r>
            <a:r>
              <a:rPr lang="en-US" sz="3600" dirty="0" smtClean="0"/>
              <a:t>easier</a:t>
            </a:r>
            <a:endParaRPr lang="en-US" sz="3600" dirty="0"/>
          </a:p>
          <a:p>
            <a:r>
              <a:rPr lang="en-US" sz="4000" dirty="0" smtClean="0"/>
              <a:t>Each physical operation should support three functions</a:t>
            </a:r>
            <a:endParaRPr lang="en-US" sz="4000" dirty="0"/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Open()</a:t>
            </a:r>
            <a:r>
              <a:rPr lang="en-US" sz="3600" dirty="0" smtClean="0"/>
              <a:t>: initialize </a:t>
            </a:r>
            <a:r>
              <a:rPr lang="en-US" sz="3600" dirty="0"/>
              <a:t>the </a:t>
            </a:r>
            <a:r>
              <a:rPr lang="en-US" sz="3600" dirty="0" smtClean="0"/>
              <a:t>operation’s </a:t>
            </a:r>
            <a:r>
              <a:rPr lang="en-US" sz="3600" dirty="0"/>
              <a:t>“state”, get </a:t>
            </a:r>
            <a:r>
              <a:rPr lang="en-US" sz="3600" dirty="0" smtClean="0"/>
              <a:t>arguments</a:t>
            </a:r>
            <a:r>
              <a:rPr lang="en-US" sz="3200" dirty="0" smtClean="0"/>
              <a:t>, allocate </a:t>
            </a:r>
            <a:r>
              <a:rPr lang="en-US" sz="3200" dirty="0"/>
              <a:t>input and output buffers </a:t>
            </a:r>
          </a:p>
          <a:p>
            <a:pPr lvl="1"/>
            <a:r>
              <a:rPr lang="en-US" sz="3600" b="1" dirty="0" err="1" smtClean="0">
                <a:latin typeface="Courier New" charset="0"/>
                <a:ea typeface="Courier New" charset="0"/>
                <a:cs typeface="Courier New" charset="0"/>
              </a:rPr>
              <a:t>GetNext</a:t>
            </a:r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sz="3600" dirty="0" smtClean="0"/>
              <a:t>: ask </a:t>
            </a:r>
            <a:r>
              <a:rPr lang="en-US" sz="3600" dirty="0"/>
              <a:t>the </a:t>
            </a:r>
            <a:r>
              <a:rPr lang="en-US" sz="3600" dirty="0" smtClean="0"/>
              <a:t>operation </a:t>
            </a:r>
            <a:r>
              <a:rPr lang="en-US" sz="3600" dirty="0"/>
              <a:t>to “deliver” next </a:t>
            </a:r>
            <a:r>
              <a:rPr lang="en-US" sz="3600" dirty="0" smtClean="0"/>
              <a:t>output </a:t>
            </a:r>
            <a:r>
              <a:rPr lang="en-US" sz="3600" dirty="0"/>
              <a:t>tuple; pass it on; if blocking, wait</a:t>
            </a:r>
          </a:p>
          <a:p>
            <a:pPr lvl="1"/>
            <a:r>
              <a:rPr lang="en-US" sz="3600" b="1" dirty="0" smtClean="0">
                <a:latin typeface="Courier New" charset="0"/>
                <a:ea typeface="Courier New" charset="0"/>
                <a:cs typeface="Courier New" charset="0"/>
              </a:rPr>
              <a:t>Close()</a:t>
            </a:r>
            <a:r>
              <a:rPr lang="en-US" sz="3600" dirty="0" smtClean="0"/>
              <a:t>: clear operation’s </a:t>
            </a:r>
            <a:r>
              <a:rPr lang="en-US" sz="3600" dirty="0"/>
              <a:t>state, free up </a:t>
            </a:r>
            <a:r>
              <a:rPr lang="en-US" sz="3600" dirty="0" smtClean="0"/>
              <a:t>space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Iterator Interface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5873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Memory hierarchy and secondary storage</a:t>
            </a:r>
          </a:p>
          <a:p>
            <a:r>
              <a:rPr lang="en-US" sz="4000" dirty="0" smtClean="0"/>
              <a:t>Buffer management and replacement policies</a:t>
            </a:r>
          </a:p>
          <a:p>
            <a:r>
              <a:rPr lang="en-US" sz="4000" dirty="0" smtClean="0"/>
              <a:t>File, page and record organizations</a:t>
            </a:r>
          </a:p>
          <a:p>
            <a:r>
              <a:rPr lang="en-US" sz="4000" dirty="0" smtClean="0"/>
              <a:t>Indexing and access paths</a:t>
            </a:r>
          </a:p>
          <a:p>
            <a:r>
              <a:rPr lang="en-US" sz="4000" dirty="0" smtClean="0"/>
              <a:t>Evaluating relational operators</a:t>
            </a:r>
          </a:p>
          <a:p>
            <a:r>
              <a:rPr lang="en-US" sz="3600" dirty="0" smtClean="0"/>
              <a:t>Query optimization</a:t>
            </a:r>
          </a:p>
          <a:p>
            <a:pPr lvl="1"/>
            <a:r>
              <a:rPr lang="en-US" sz="3200" dirty="0" smtClean="0"/>
              <a:t>Putting all the above together to efficiently answer queries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>
                <a:latin typeface="Calibri" pitchFamily="34" charset="0"/>
              </a:rPr>
              <a:t>Do not know the exact cost of PQPs (why?)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 smtClean="0">
                <a:latin typeface="Calibri" pitchFamily="34" charset="0"/>
              </a:rPr>
              <a:t>For </a:t>
            </a:r>
            <a:r>
              <a:rPr lang="en-US" sz="4000" dirty="0">
                <a:latin typeface="Calibri" pitchFamily="34" charset="0"/>
              </a:rPr>
              <a:t>each PQP considered by the </a:t>
            </a:r>
            <a:r>
              <a:rPr lang="en-US" sz="4000" dirty="0" smtClean="0">
                <a:latin typeface="Calibri" pitchFamily="34" charset="0"/>
              </a:rPr>
              <a:t>plan generator, </a:t>
            </a:r>
            <a:r>
              <a:rPr lang="en-US" sz="4000" dirty="0">
                <a:latin typeface="Calibri" pitchFamily="34" charset="0"/>
              </a:rPr>
              <a:t>the </a:t>
            </a:r>
            <a:r>
              <a:rPr lang="en-US" sz="4000" dirty="0" smtClean="0">
                <a:latin typeface="Calibri" pitchFamily="34" charset="0"/>
              </a:rPr>
              <a:t>plan cost estimator </a:t>
            </a:r>
            <a:r>
              <a:rPr lang="en-US" sz="4000" dirty="0">
                <a:latin typeface="Calibri" pitchFamily="34" charset="0"/>
              </a:rPr>
              <a:t>computes </a:t>
            </a:r>
            <a:r>
              <a:rPr lang="en-US" sz="4000" dirty="0" smtClean="0">
                <a:latin typeface="Calibri" pitchFamily="34" charset="0"/>
              </a:rPr>
              <a:t>estimated cost </a:t>
            </a:r>
            <a:r>
              <a:rPr lang="en-US" sz="4000" dirty="0">
                <a:latin typeface="Calibri" pitchFamily="34" charset="0"/>
              </a:rPr>
              <a:t>of the PQP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>
                <a:latin typeface="Calibri" pitchFamily="34" charset="0"/>
              </a:rPr>
              <a:t>Weighted </a:t>
            </a:r>
            <a:r>
              <a:rPr lang="en-US" sz="3600" dirty="0">
                <a:latin typeface="Calibri" pitchFamily="34" charset="0"/>
              </a:rPr>
              <a:t>sum of </a:t>
            </a:r>
            <a:r>
              <a:rPr lang="en-US" sz="3600" dirty="0" smtClean="0">
                <a:latin typeface="Calibri" pitchFamily="34" charset="0"/>
              </a:rPr>
              <a:t>plan operations’ I/O costs </a:t>
            </a:r>
            <a:r>
              <a:rPr lang="en-US" sz="3600" dirty="0">
                <a:latin typeface="Calibri" pitchFamily="34" charset="0"/>
              </a:rPr>
              <a:t>and CPU </a:t>
            </a:r>
            <a:r>
              <a:rPr lang="en-US" sz="3600" dirty="0" smtClean="0">
                <a:latin typeface="Calibri" pitchFamily="34" charset="0"/>
              </a:rPr>
              <a:t>costs</a:t>
            </a:r>
            <a:endParaRPr lang="en-US" sz="3600" dirty="0">
              <a:latin typeface="Calibri" pitchFamily="34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3200" dirty="0" smtClean="0">
                <a:latin typeface="Calibri" pitchFamily="34" charset="0"/>
              </a:rPr>
              <a:t>Distributed </a:t>
            </a:r>
            <a:r>
              <a:rPr lang="en-US" sz="3200" dirty="0">
                <a:latin typeface="Calibri" pitchFamily="34" charset="0"/>
              </a:rPr>
              <a:t>RDBMSs also include </a:t>
            </a:r>
            <a:r>
              <a:rPr lang="en-US" sz="3200" dirty="0" smtClean="0">
                <a:latin typeface="Calibri" pitchFamily="34" charset="0"/>
              </a:rPr>
              <a:t>network cost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>
                <a:latin typeface="Calibri" pitchFamily="34" charset="0"/>
              </a:rPr>
              <a:t>Challenge: Given a PQP, compute overall cost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>
                <a:latin typeface="Calibri" pitchFamily="34" charset="0"/>
              </a:rPr>
              <a:t>Pipelining </a:t>
            </a:r>
            <a:r>
              <a:rPr lang="en-US" sz="3600" dirty="0">
                <a:latin typeface="Calibri" pitchFamily="34" charset="0"/>
              </a:rPr>
              <a:t>vs. blocking ops; cannot simply add </a:t>
            </a:r>
            <a:r>
              <a:rPr lang="en-US" sz="3600" dirty="0" smtClean="0">
                <a:latin typeface="Calibri" pitchFamily="34" charset="0"/>
              </a:rPr>
              <a:t>costs</a:t>
            </a:r>
            <a:endParaRPr lang="en-US" sz="3600" dirty="0">
              <a:latin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3600" dirty="0" smtClean="0">
                <a:latin typeface="Calibri" pitchFamily="34" charset="0"/>
              </a:rPr>
              <a:t>Hard to estimate cardinality </a:t>
            </a:r>
            <a:r>
              <a:rPr lang="en-US" sz="3600" dirty="0">
                <a:latin typeface="Calibri" pitchFamily="34" charset="0"/>
              </a:rPr>
              <a:t>of intermediate </a:t>
            </a:r>
            <a:r>
              <a:rPr lang="en-US" sz="3600" dirty="0" smtClean="0">
                <a:latin typeface="Calibri" pitchFamily="34" charset="0"/>
              </a:rPr>
              <a:t>relations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10315829" y="4530055"/>
            <a:ext cx="171705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Remember we ignored OUTPUT cost!?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Estimating the cost of a query plan </a:t>
            </a:r>
            <a:r>
              <a:rPr lang="en-US" sz="4000" dirty="0" smtClean="0">
                <a:latin typeface="Calibri" pitchFamily="34" charset="0"/>
              </a:rPr>
              <a:t>involves</a:t>
            </a:r>
            <a:endParaRPr lang="en-US" sz="4000" dirty="0">
              <a:latin typeface="Calibri" pitchFamily="34" charset="0"/>
            </a:endParaRPr>
          </a:p>
          <a:p>
            <a:pPr marL="920750" lvl="1" indent="-4635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Estimating </a:t>
            </a:r>
            <a:r>
              <a:rPr lang="en-US" sz="3600" dirty="0">
                <a:latin typeface="Calibri" pitchFamily="34" charset="0"/>
              </a:rPr>
              <a:t>the cost of each operation in the </a:t>
            </a:r>
            <a:r>
              <a:rPr lang="en-US" sz="3600" dirty="0" smtClean="0">
                <a:latin typeface="Calibri" pitchFamily="34" charset="0"/>
              </a:rPr>
              <a:t>plan, which depends </a:t>
            </a:r>
            <a:r>
              <a:rPr lang="en-US" sz="3600" dirty="0">
                <a:latin typeface="Calibri" pitchFamily="34" charset="0"/>
              </a:rPr>
              <a:t>on </a:t>
            </a:r>
            <a:endParaRPr lang="en-US" sz="3600" dirty="0" smtClean="0">
              <a:latin typeface="Calibri" pitchFamily="34" charset="0"/>
            </a:endParaRPr>
          </a:p>
          <a:p>
            <a:pPr marL="1381125" lvl="2" indent="-466725"/>
            <a:r>
              <a:rPr lang="en-US" sz="3200" dirty="0" smtClean="0">
                <a:latin typeface="Calibri" pitchFamily="34" charset="0"/>
              </a:rPr>
              <a:t>Input </a:t>
            </a:r>
            <a:r>
              <a:rPr lang="en-US" sz="3200" dirty="0">
                <a:latin typeface="Calibri" pitchFamily="34" charset="0"/>
              </a:rPr>
              <a:t>cardinalities</a:t>
            </a:r>
          </a:p>
          <a:p>
            <a:pPr marL="1381125" lvl="2" indent="-466725"/>
            <a:r>
              <a:rPr lang="en-US" sz="3200" dirty="0" smtClean="0">
                <a:latin typeface="Calibri" pitchFamily="34" charset="0"/>
              </a:rPr>
              <a:t>Algorithm </a:t>
            </a:r>
            <a:r>
              <a:rPr lang="en-US" sz="3200" dirty="0">
                <a:latin typeface="Calibri" pitchFamily="34" charset="0"/>
              </a:rPr>
              <a:t>cost </a:t>
            </a:r>
            <a:r>
              <a:rPr lang="en-US" sz="3200" dirty="0" smtClean="0">
                <a:latin typeface="Calibri" pitchFamily="34" charset="0"/>
              </a:rPr>
              <a:t>(known)</a:t>
            </a:r>
            <a:endParaRPr lang="en-US" sz="3200" dirty="0">
              <a:latin typeface="Calibri" pitchFamily="34" charset="0"/>
            </a:endParaRPr>
          </a:p>
          <a:p>
            <a:pPr marL="920750" lvl="1" indent="-4635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Estimating </a:t>
            </a:r>
            <a:r>
              <a:rPr lang="en-US" sz="3600" dirty="0">
                <a:latin typeface="Calibri" pitchFamily="34" charset="0"/>
              </a:rPr>
              <a:t>the </a:t>
            </a:r>
            <a:r>
              <a:rPr lang="en-US" sz="3600" dirty="0" smtClean="0">
                <a:latin typeface="Calibri" pitchFamily="34" charset="0"/>
              </a:rPr>
              <a:t>cardinalities of </a:t>
            </a:r>
            <a:r>
              <a:rPr lang="en-US" sz="3600" dirty="0">
                <a:latin typeface="Calibri" pitchFamily="34" charset="0"/>
              </a:rPr>
              <a:t>intermediate results</a:t>
            </a:r>
          </a:p>
          <a:p>
            <a:pPr marL="1381125" lvl="2" indent="-466725"/>
            <a:r>
              <a:rPr lang="en-US" sz="3200" dirty="0">
                <a:latin typeface="Calibri" pitchFamily="34" charset="0"/>
              </a:rPr>
              <a:t>N</a:t>
            </a:r>
            <a:r>
              <a:rPr lang="en-US" sz="3200" dirty="0" smtClean="0">
                <a:latin typeface="Calibri" pitchFamily="34" charset="0"/>
              </a:rPr>
              <a:t>eed </a:t>
            </a:r>
            <a:r>
              <a:rPr lang="en-US" sz="3200" dirty="0">
                <a:latin typeface="Calibri" pitchFamily="34" charset="0"/>
              </a:rPr>
              <a:t>statistics about input </a:t>
            </a:r>
            <a:r>
              <a:rPr lang="en-US" sz="3200" dirty="0" smtClean="0">
                <a:latin typeface="Calibri" pitchFamily="34" charset="0"/>
              </a:rPr>
              <a:t>relations</a:t>
            </a:r>
          </a:p>
          <a:p>
            <a:pPr marL="1660525" lvl="3" indent="-288925"/>
            <a:r>
              <a:rPr lang="en-US" sz="3000" dirty="0" smtClean="0">
                <a:latin typeface="Calibri" pitchFamily="34" charset="0"/>
              </a:rPr>
              <a:t>Tracked in </a:t>
            </a:r>
            <a:r>
              <a:rPr lang="en-US" sz="3000" i="1" dirty="0" smtClean="0">
                <a:latin typeface="Calibri" pitchFamily="34" charset="0"/>
              </a:rPr>
              <a:t>system catalog</a:t>
            </a:r>
            <a:endParaRPr lang="en-US" sz="3000" i="1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Cost Estimation (Cont.)</a:t>
            </a:r>
            <a:endParaRPr lang="en-US" sz="4800" dirty="0"/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92" y="3452605"/>
            <a:ext cx="577920" cy="43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5" y="3723331"/>
            <a:ext cx="716642" cy="17429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13392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latin typeface="Calibri" pitchFamily="34" charset="0"/>
              </a:rPr>
              <a:t>Set of pre-defined relations for metadata about DB (schema)</a:t>
            </a:r>
          </a:p>
          <a:p>
            <a:r>
              <a:rPr lang="en-US" sz="4000" dirty="0">
                <a:latin typeface="Calibri" pitchFamily="34" charset="0"/>
              </a:rPr>
              <a:t>For each relation</a:t>
            </a:r>
          </a:p>
          <a:p>
            <a:pPr lvl="1"/>
            <a:r>
              <a:rPr lang="en-US" sz="3800" dirty="0">
                <a:latin typeface="Calibri" pitchFamily="34" charset="0"/>
              </a:rPr>
              <a:t>Relation name, </a:t>
            </a:r>
            <a:endParaRPr lang="en-US" sz="3800" dirty="0" smtClean="0">
              <a:latin typeface="Calibri" pitchFamily="34" charset="0"/>
            </a:endParaRPr>
          </a:p>
          <a:p>
            <a:pPr lvl="1"/>
            <a:r>
              <a:rPr lang="en-US" sz="3800" dirty="0">
                <a:latin typeface="Calibri" pitchFamily="34" charset="0"/>
              </a:rPr>
              <a:t>F</a:t>
            </a:r>
            <a:r>
              <a:rPr lang="en-US" sz="3800" dirty="0" smtClean="0">
                <a:latin typeface="Calibri" pitchFamily="34" charset="0"/>
              </a:rPr>
              <a:t>ile name and structure </a:t>
            </a:r>
            <a:r>
              <a:rPr lang="en-US" sz="3800" dirty="0">
                <a:latin typeface="Calibri" pitchFamily="34" charset="0"/>
              </a:rPr>
              <a:t>(heap </a:t>
            </a:r>
            <a:r>
              <a:rPr lang="en-US" sz="3800" dirty="0" smtClean="0">
                <a:latin typeface="Calibri" pitchFamily="34" charset="0"/>
              </a:rPr>
              <a:t>file, clustered </a:t>
            </a:r>
            <a:r>
              <a:rPr lang="en-US" sz="3800" dirty="0" err="1" smtClean="0">
                <a:latin typeface="Calibri" pitchFamily="34" charset="0"/>
              </a:rPr>
              <a:t>B+tree</a:t>
            </a:r>
            <a:r>
              <a:rPr lang="en-US" sz="3800" dirty="0">
                <a:latin typeface="Calibri" pitchFamily="34" charset="0"/>
              </a:rPr>
              <a:t>, etc.)</a:t>
            </a:r>
          </a:p>
          <a:p>
            <a:pPr lvl="1"/>
            <a:r>
              <a:rPr lang="en-US" sz="3800" dirty="0">
                <a:latin typeface="Calibri" pitchFamily="34" charset="0"/>
              </a:rPr>
              <a:t>Attribute names and </a:t>
            </a:r>
            <a:r>
              <a:rPr lang="en-US" sz="3800" dirty="0" smtClean="0">
                <a:latin typeface="Calibri" pitchFamily="34" charset="0"/>
              </a:rPr>
              <a:t>types</a:t>
            </a:r>
          </a:p>
          <a:p>
            <a:pPr lvl="1"/>
            <a:r>
              <a:rPr lang="en-US" sz="3800" dirty="0" smtClean="0">
                <a:latin typeface="Calibri" pitchFamily="34" charset="0"/>
              </a:rPr>
              <a:t>Integrity constraints</a:t>
            </a:r>
          </a:p>
          <a:p>
            <a:pPr lvl="1"/>
            <a:r>
              <a:rPr lang="en-US" sz="3800" dirty="0" smtClean="0">
                <a:latin typeface="Calibri" pitchFamily="34" charset="0"/>
              </a:rPr>
              <a:t>Indexes</a:t>
            </a:r>
            <a:endParaRPr lang="en-US" sz="3800" dirty="0">
              <a:latin typeface="Calibri" pitchFamily="34" charset="0"/>
            </a:endParaRPr>
          </a:p>
          <a:p>
            <a:r>
              <a:rPr lang="en-US" sz="4000" dirty="0">
                <a:latin typeface="Calibri" pitchFamily="34" charset="0"/>
              </a:rPr>
              <a:t>For each index</a:t>
            </a:r>
          </a:p>
          <a:p>
            <a:pPr lvl="1"/>
            <a:r>
              <a:rPr lang="en-US" sz="3800" dirty="0">
                <a:latin typeface="Calibri" pitchFamily="34" charset="0"/>
              </a:rPr>
              <a:t>Index name, </a:t>
            </a:r>
            <a:r>
              <a:rPr lang="en-US" sz="3800" dirty="0" smtClean="0">
                <a:latin typeface="Calibri" pitchFamily="34" charset="0"/>
              </a:rPr>
              <a:t>structure </a:t>
            </a:r>
            <a:r>
              <a:rPr lang="en-US" sz="3800" dirty="0">
                <a:latin typeface="Calibri" pitchFamily="34" charset="0"/>
              </a:rPr>
              <a:t>(</a:t>
            </a:r>
            <a:r>
              <a:rPr lang="en-US" sz="3800" dirty="0" err="1" smtClean="0">
                <a:latin typeface="Calibri" pitchFamily="34" charset="0"/>
              </a:rPr>
              <a:t>B+tree</a:t>
            </a:r>
            <a:r>
              <a:rPr lang="en-US" sz="3800" dirty="0" smtClean="0">
                <a:latin typeface="Calibri" pitchFamily="34" charset="0"/>
              </a:rPr>
              <a:t>, hash</a:t>
            </a:r>
            <a:r>
              <a:rPr lang="en-US" sz="3800" dirty="0">
                <a:latin typeface="Calibri" pitchFamily="34" charset="0"/>
              </a:rPr>
              <a:t>, etc</a:t>
            </a:r>
            <a:r>
              <a:rPr lang="en-US" sz="3800" dirty="0" smtClean="0">
                <a:latin typeface="Calibri" pitchFamily="34" charset="0"/>
              </a:rPr>
              <a:t>.), search key</a:t>
            </a:r>
            <a:endParaRPr lang="en-US" sz="3800" dirty="0">
              <a:latin typeface="Calibri" pitchFamily="34" charset="0"/>
            </a:endParaRPr>
          </a:p>
          <a:p>
            <a:r>
              <a:rPr lang="en-US" sz="4000" dirty="0">
                <a:latin typeface="Calibri" pitchFamily="34" charset="0"/>
              </a:rPr>
              <a:t>For each view</a:t>
            </a:r>
          </a:p>
          <a:p>
            <a:pPr lvl="1"/>
            <a:r>
              <a:rPr lang="en-US" sz="3800" dirty="0">
                <a:latin typeface="Calibri" pitchFamily="34" charset="0"/>
              </a:rPr>
              <a:t>View </a:t>
            </a:r>
            <a:r>
              <a:rPr lang="en-US" sz="3800" dirty="0" smtClean="0">
                <a:latin typeface="Calibri" pitchFamily="34" charset="0"/>
              </a:rPr>
              <a:t>name</a:t>
            </a:r>
          </a:p>
          <a:p>
            <a:pPr lvl="1"/>
            <a:r>
              <a:rPr lang="en-US" sz="3800" dirty="0" smtClean="0">
                <a:latin typeface="Calibri" pitchFamily="34" charset="0"/>
              </a:rPr>
              <a:t>View </a:t>
            </a:r>
            <a:r>
              <a:rPr lang="en-US" sz="3800" dirty="0">
                <a:latin typeface="Calibri" pitchFamily="34" charset="0"/>
              </a:rPr>
              <a:t>definition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0208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SQLite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439388" y="2561020"/>
            <a:ext cx="113132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s-IS" sz="1400" b="1" dirty="0">
                <a:latin typeface="Courier New" charset="0"/>
              </a:rPr>
              <a:t>select * from sqlite_master</a:t>
            </a:r>
            <a:r>
              <a:rPr lang="is-IS" sz="1400" b="1" dirty="0" smtClean="0">
                <a:latin typeface="Courier New" charset="0"/>
              </a:rPr>
              <a:t>;</a:t>
            </a:r>
          </a:p>
          <a:p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type        name        tbl_name    rootpage    </a:t>
            </a:r>
            <a:r>
              <a:rPr lang="is-IS" sz="1400" b="1" dirty="0" smtClean="0">
                <a:latin typeface="Courier New" charset="0"/>
              </a:rPr>
              <a:t>sql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----------  ----------  ----------  ----------  </a:t>
            </a:r>
            <a:r>
              <a:rPr lang="is-IS" sz="1400" b="1" dirty="0" smtClean="0">
                <a:latin typeface="Courier New" charset="0"/>
              </a:rPr>
              <a:t>----------------------------------------------------table </a:t>
            </a:r>
            <a:r>
              <a:rPr lang="is-IS" sz="1400" b="1" dirty="0">
                <a:latin typeface="Courier New" charset="0"/>
              </a:rPr>
              <a:t>      User        User        2           CREATE TABLE User ( UID CHAR(20), Name CHAR(50), </a:t>
            </a:r>
            <a:r>
              <a:rPr lang="is-IS" sz="1400" b="1" dirty="0" smtClean="0">
                <a:latin typeface="Courier New" charset="0"/>
              </a:rPr>
              <a:t>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User        3                                                                   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Event       Event       4           CREATE TABLE Event ( EID CHAR(20), Name CHAR(50</a:t>
            </a:r>
            <a:r>
              <a:rPr lang="is-IS" sz="1400" b="1" dirty="0" smtClean="0">
                <a:latin typeface="Courier New" charset="0"/>
              </a:rPr>
              <a:t>),...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Event       5                                                                   </a:t>
            </a:r>
            <a:r>
              <a:rPr lang="is-IS" sz="1400" b="1" dirty="0" smtClean="0">
                <a:latin typeface="Courier New" charset="0"/>
              </a:rPr>
              <a:t>table </a:t>
            </a:r>
            <a:r>
              <a:rPr lang="is-IS" sz="1400" b="1" dirty="0">
                <a:latin typeface="Courier New" charset="0"/>
              </a:rPr>
              <a:t>      Participat  Participat  6           CREATE TABLE ParticipateIn ( EID CHAR(20), UID </a:t>
            </a:r>
            <a:r>
              <a:rPr lang="is-IS" sz="1400" b="1" dirty="0" smtClean="0">
                <a:latin typeface="Courier New" charset="0"/>
              </a:rPr>
              <a:t>CH...</a:t>
            </a:r>
            <a:endParaRPr lang="is-IS" sz="1400" b="1" dirty="0">
              <a:latin typeface="Courier New" charset="0"/>
            </a:endParaRPr>
          </a:p>
          <a:p>
            <a:r>
              <a:rPr lang="is-IS" sz="1400" b="1" dirty="0">
                <a:latin typeface="Courier New" charset="0"/>
              </a:rPr>
              <a:t>index       sqlite_aut  Participat  7                                                                                           </a:t>
            </a:r>
          </a:p>
        </p:txBody>
      </p:sp>
    </p:spTree>
    <p:extLst>
      <p:ext uri="{BB962C8B-B14F-4D97-AF65-F5344CB8AC3E}">
        <p14:creationId xmlns="" xmlns:p14="http://schemas.microsoft.com/office/powerpoint/2010/main" val="21281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PostgreSQL*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Catalog: Example (Cont.)</a:t>
            </a:r>
            <a:endParaRPr lang="en-US" sz="4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581220"/>
              </p:ext>
            </p:extLst>
          </p:nvPr>
        </p:nvGraphicFramePr>
        <p:xfrm>
          <a:off x="750628" y="2071015"/>
          <a:ext cx="5638414" cy="3983163"/>
        </p:xfrm>
        <a:graphic>
          <a:graphicData uri="http://schemas.openxmlformats.org/drawingml/2006/table">
            <a:tbl>
              <a:tblPr/>
              <a:tblGrid>
                <a:gridCol w="1477786"/>
                <a:gridCol w="4160628"/>
              </a:tblGrid>
              <a:tr h="158713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Catalog </a:t>
                      </a:r>
                      <a:r>
                        <a:rPr lang="en-US" sz="900" dirty="0" smtClean="0">
                          <a:effectLst/>
                        </a:rPr>
                        <a:t>Table Name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Purpose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"/>
                        </a:rPr>
                        <a:t>pg_aggregate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aggregate functions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"/>
                        </a:rPr>
                        <a:t>pg_am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index access methods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5"/>
                        </a:rPr>
                        <a:t>pg_amop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access method operators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6"/>
                        </a:rPr>
                        <a:t>pg_amproc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support procedures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7"/>
                        </a:rPr>
                        <a:t>pg_attrdef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column default values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8"/>
                        </a:rPr>
                        <a:t>pg_attribute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table columns ("attributes")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9"/>
                        </a:rPr>
                        <a:t>pg_authid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authorization identifiers (roles)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0"/>
                        </a:rPr>
                        <a:t>pg_auth_members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authorization identifier membership relationships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11"/>
                        </a:rPr>
                        <a:t>pg_cast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casts (data type conversions)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12"/>
                        </a:rPr>
                        <a:t>pg_class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tables, indexes, sequences, views ("relations")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6539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3"/>
                        </a:rPr>
                        <a:t>pg_constraint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check constraints, unique constraints, primary key constraints, foreign key constraints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4"/>
                        </a:rPr>
                        <a:t>pg_collation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collations (locale information)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5"/>
                        </a:rPr>
                        <a:t>pg_conversion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encoding conversion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6"/>
                        </a:rPr>
                        <a:t>pg_database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databases within this database cluster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7"/>
                        </a:rPr>
                        <a:t>pg_db_role_setting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per-role and per-database settings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8"/>
                        </a:rPr>
                        <a:t>pg_default_acl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default privileges for object types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19"/>
                        </a:rPr>
                        <a:t>pg_depend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dependencies between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0"/>
                        </a:rPr>
                        <a:t>pg_description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descriptions or comments on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1"/>
                        </a:rPr>
                        <a:t>pg_enum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enum label and value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2"/>
                        </a:rPr>
                        <a:t>pg_extension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installed extensions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3"/>
                        </a:rPr>
                        <a:t>pg_foreign_data_wrapper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foreign-data wrapper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24"/>
                        </a:rPr>
                        <a:t>pg_foreign_server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foreign server definitions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5"/>
                        </a:rPr>
                        <a:t>pg_foreign_table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additional foreign table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8713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26"/>
                        </a:rPr>
                        <a:t>pg_index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additional index information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3369872"/>
              </p:ext>
            </p:extLst>
          </p:nvPr>
        </p:nvGraphicFramePr>
        <p:xfrm>
          <a:off x="6615082" y="2071015"/>
          <a:ext cx="4911490" cy="3975650"/>
        </p:xfrm>
        <a:graphic>
          <a:graphicData uri="http://schemas.openxmlformats.org/drawingml/2006/table">
            <a:tbl>
              <a:tblPr/>
              <a:tblGrid>
                <a:gridCol w="1287265"/>
                <a:gridCol w="3624225"/>
              </a:tblGrid>
              <a:tr h="154371"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Catalog </a:t>
                      </a:r>
                      <a:r>
                        <a:rPr lang="en-US" sz="900" dirty="0" smtClean="0">
                          <a:effectLst/>
                        </a:rPr>
                        <a:t>Table Name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Purpose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7"/>
                        </a:rPr>
                        <a:t>pg_inherits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table inheritance hierarchy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8"/>
                        </a:rPr>
                        <a:t>pg_language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languages for writing functions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29"/>
                        </a:rPr>
                        <a:t>pg_largeobject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 pages for large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0"/>
                        </a:rPr>
                        <a:t>pg_largeobject_metadata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metadata for large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1"/>
                        </a:rPr>
                        <a:t>pg_namespace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schemas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2"/>
                        </a:rPr>
                        <a:t>pg_opclass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operator classes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33"/>
                        </a:rPr>
                        <a:t>pg_operator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operators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4"/>
                        </a:rPr>
                        <a:t>pg_opfamily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access method operator families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5"/>
                        </a:rPr>
                        <a:t>pg_pltemplate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template data for procedural languages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36"/>
                        </a:rPr>
                        <a:t>pg_proc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functions and procedures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7"/>
                        </a:rPr>
                        <a:t>pg_rewrite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query rewrite rules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8"/>
                        </a:rPr>
                        <a:t>pg_seclabel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security labels on database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39"/>
                        </a:rPr>
                        <a:t>pg_shdepend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dependencies on shared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0"/>
                        </a:rPr>
                        <a:t>pg_shdescription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comments on shared objects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41"/>
                        </a:rPr>
                        <a:t>pg_statistic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planner statistics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2"/>
                        </a:rPr>
                        <a:t>pg_tablespace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tablespaces within this database cluster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 dirty="0">
                          <a:solidFill>
                            <a:srgbClr val="004E66"/>
                          </a:solidFill>
                          <a:effectLst/>
                          <a:hlinkClick r:id="rId43"/>
                        </a:rPr>
                        <a:t>pg_trigger</a:t>
                      </a:r>
                      <a:endParaRPr lang="en-US" sz="900" dirty="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triggers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4"/>
                        </a:rPr>
                        <a:t>pg_ts_config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text search configurations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5"/>
                        </a:rPr>
                        <a:t>pg_ts_config_map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configurations' token mappings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6"/>
                        </a:rPr>
                        <a:t>pg_ts_dict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dictionaries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7"/>
                        </a:rPr>
                        <a:t>pg_ts_parser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parsers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8"/>
                        </a:rPr>
                        <a:t>pg_ts_template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text search templates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49"/>
                        </a:rPr>
                        <a:t>pg_type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data types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464">
                <a:tc>
                  <a:txBody>
                    <a:bodyPr/>
                    <a:lstStyle/>
                    <a:p>
                      <a:r>
                        <a:rPr lang="en-US" sz="900" u="sng">
                          <a:solidFill>
                            <a:srgbClr val="004E66"/>
                          </a:solidFill>
                          <a:effectLst/>
                          <a:hlinkClick r:id="rId50"/>
                        </a:rPr>
                        <a:t>pg_user_mapping</a:t>
                      </a:r>
                      <a:endParaRPr lang="en-US" sz="900">
                        <a:effectLst/>
                      </a:endParaRP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effectLst/>
                        </a:rPr>
                        <a:t>mappings of users to foreign servers</a:t>
                      </a:r>
                    </a:p>
                  </a:txBody>
                  <a:tcPr marL="21866" marR="21866" marT="10933" marB="10933" anchor="ctr">
                    <a:lnL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7C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0628" y="6127751"/>
            <a:ext cx="531384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smtClean="0">
                <a:latin typeface="Linux Libertine" charset="0"/>
                <a:ea typeface="Linux Libertine" charset="0"/>
                <a:cs typeface="Linux Libertine" charset="0"/>
              </a:rPr>
              <a:t>* https</a:t>
            </a: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://</a:t>
            </a:r>
            <a:r>
              <a:rPr lang="en-US" sz="1100" dirty="0" err="1">
                <a:latin typeface="Linux Libertine" charset="0"/>
                <a:ea typeface="Linux Libertine" charset="0"/>
                <a:cs typeface="Linux Libertine" charset="0"/>
              </a:rPr>
              <a:t>www.postgresql.org</a:t>
            </a:r>
            <a:r>
              <a:rPr lang="en-US" sz="1100" dirty="0">
                <a:latin typeface="Linux Libertine" charset="0"/>
                <a:ea typeface="Linux Libertine" charset="0"/>
                <a:cs typeface="Linux Libertine" charset="0"/>
              </a:rPr>
              <a:t>/docs/9.1/static/catalogs-</a:t>
            </a:r>
            <a:r>
              <a:rPr lang="en-US" sz="1100" dirty="0" err="1">
                <a:latin typeface="Linux Libertine" charset="0"/>
                <a:ea typeface="Linux Libertine" charset="0"/>
                <a:cs typeface="Linux Libertine" charset="0"/>
              </a:rPr>
              <a:t>overview.html</a:t>
            </a:r>
            <a:endParaRPr lang="en-US" sz="11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87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RDBMS periodically collects stats about </a:t>
            </a:r>
            <a:r>
              <a:rPr lang="en-US" sz="4000" dirty="0" smtClean="0"/>
              <a:t>the data</a:t>
            </a:r>
          </a:p>
          <a:p>
            <a:pPr lvl="1"/>
            <a:r>
              <a:rPr lang="en-US" sz="3600" dirty="0" smtClean="0"/>
              <a:t>Can be slightly out-of-date</a:t>
            </a:r>
            <a:endParaRPr lang="en-US" sz="3600" dirty="0"/>
          </a:p>
          <a:p>
            <a:r>
              <a:rPr lang="en-US" sz="4000" dirty="0"/>
              <a:t>For each </a:t>
            </a:r>
            <a:r>
              <a:rPr lang="en-US" sz="4000" dirty="0" smtClean="0"/>
              <a:t>table R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tuples, </a:t>
            </a:r>
            <a:r>
              <a:rPr lang="en-US" sz="3600" dirty="0" err="1" smtClean="0"/>
              <a:t>NTuples</a:t>
            </a:r>
            <a:r>
              <a:rPr lang="en-US" sz="3600" dirty="0" smtClean="0"/>
              <a:t>(R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pages, </a:t>
            </a:r>
            <a:r>
              <a:rPr lang="en-US" sz="3600" dirty="0" err="1" smtClean="0"/>
              <a:t>NPages</a:t>
            </a:r>
            <a:r>
              <a:rPr lang="en-US" sz="3600" dirty="0" smtClean="0"/>
              <a:t>(R</a:t>
            </a:r>
            <a:r>
              <a:rPr lang="en-US" sz="3600" dirty="0"/>
              <a:t>), or just N</a:t>
            </a:r>
            <a:r>
              <a:rPr lang="en-US" sz="3600" baseline="-25000" dirty="0"/>
              <a:t>R</a:t>
            </a:r>
          </a:p>
          <a:p>
            <a:r>
              <a:rPr lang="en-US" sz="4000" dirty="0"/>
              <a:t>For each Index </a:t>
            </a:r>
            <a:r>
              <a:rPr lang="en-US" sz="4000" dirty="0" smtClean="0"/>
              <a:t>X</a:t>
            </a:r>
            <a:endParaRPr lang="en-US" sz="4000" dirty="0"/>
          </a:p>
          <a:p>
            <a:pPr lvl="1"/>
            <a:r>
              <a:rPr lang="en-US" sz="3600" dirty="0" smtClean="0"/>
              <a:t>Cardinality</a:t>
            </a:r>
            <a:r>
              <a:rPr lang="en-US" sz="3600" dirty="0"/>
              <a:t>, i.e., number of distinct keys </a:t>
            </a:r>
            <a:r>
              <a:rPr lang="en-US" sz="3600" dirty="0" err="1" smtClean="0"/>
              <a:t>IKeys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Size</a:t>
            </a:r>
            <a:r>
              <a:rPr lang="en-US" sz="3600" dirty="0"/>
              <a:t>, i.e., number of pages </a:t>
            </a:r>
            <a:r>
              <a:rPr lang="en-US" sz="3600" dirty="0" err="1" smtClean="0"/>
              <a:t>IPages</a:t>
            </a:r>
            <a:r>
              <a:rPr lang="en-US" sz="3600" dirty="0" smtClean="0"/>
              <a:t>(X</a:t>
            </a:r>
            <a:r>
              <a:rPr lang="en-US" sz="3600" dirty="0"/>
              <a:t>) (for a B+ </a:t>
            </a:r>
            <a:r>
              <a:rPr lang="en-US" sz="3600" dirty="0" smtClean="0"/>
              <a:t>tree, this </a:t>
            </a:r>
            <a:r>
              <a:rPr lang="en-US" sz="3600" dirty="0"/>
              <a:t>is the number of leaf pages only)</a:t>
            </a:r>
          </a:p>
          <a:p>
            <a:pPr lvl="1"/>
            <a:r>
              <a:rPr lang="en-US" sz="3600" dirty="0" smtClean="0"/>
              <a:t>Height </a:t>
            </a:r>
            <a:r>
              <a:rPr lang="en-US" sz="3600" dirty="0"/>
              <a:t>(for tree indexes) </a:t>
            </a:r>
            <a:r>
              <a:rPr lang="en-US" sz="3600" dirty="0" err="1" smtClean="0"/>
              <a:t>IHeight</a:t>
            </a:r>
            <a:r>
              <a:rPr lang="en-US" sz="3600" dirty="0" smtClean="0"/>
              <a:t>(X</a:t>
            </a:r>
            <a:r>
              <a:rPr lang="en-US" sz="3600" dirty="0"/>
              <a:t>)</a:t>
            </a:r>
          </a:p>
          <a:p>
            <a:pPr lvl="1"/>
            <a:r>
              <a:rPr lang="en-US" sz="3600" dirty="0" smtClean="0"/>
              <a:t>Min </a:t>
            </a:r>
            <a:r>
              <a:rPr lang="en-US" sz="3600" dirty="0"/>
              <a:t>and max </a:t>
            </a:r>
            <a:r>
              <a:rPr lang="en-US" sz="3600" dirty="0" smtClean="0"/>
              <a:t>key values </a:t>
            </a:r>
            <a:r>
              <a:rPr lang="en-US" sz="3600" dirty="0"/>
              <a:t>in index </a:t>
            </a:r>
            <a:r>
              <a:rPr lang="en-US" sz="3600" dirty="0" err="1" smtClean="0"/>
              <a:t>ILow</a:t>
            </a:r>
            <a:r>
              <a:rPr lang="en-US" sz="3600" dirty="0" smtClean="0"/>
              <a:t>(X</a:t>
            </a:r>
            <a:r>
              <a:rPr lang="en-US" sz="3600" dirty="0"/>
              <a:t>), </a:t>
            </a:r>
            <a:r>
              <a:rPr lang="en-US" sz="3600" dirty="0" err="1" smtClean="0"/>
              <a:t>IHigh</a:t>
            </a:r>
            <a:r>
              <a:rPr lang="en-US" sz="3600" dirty="0" smtClean="0"/>
              <a:t>(X); i.e. key ranges</a:t>
            </a:r>
          </a:p>
          <a:p>
            <a:r>
              <a:rPr lang="en-US" sz="4000" dirty="0" smtClean="0"/>
              <a:t>More advanced query optimizers</a:t>
            </a:r>
          </a:p>
          <a:p>
            <a:pPr lvl="1"/>
            <a:r>
              <a:rPr lang="en-US" sz="3600" dirty="0" smtClean="0"/>
              <a:t>Histograms</a:t>
            </a:r>
          </a:p>
          <a:p>
            <a:pPr lvl="1"/>
            <a:r>
              <a:rPr lang="en-US" sz="3600" dirty="0" smtClean="0"/>
              <a:t>Wavelets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Statistics in System Catalog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761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>
                    <a:solidFill>
                      <a:schemeClr val="tx1"/>
                    </a:solidFill>
                  </a:rPr>
                  <a:t>Most RDBMSs use various heuristics to make cost estimation tractable</a:t>
                </a:r>
                <a:endParaRPr lang="en-US" sz="4000" dirty="0">
                  <a:solidFill>
                    <a:schemeClr val="tx1"/>
                  </a:solidFill>
                </a:endParaRPr>
              </a:p>
              <a:p>
                <a:r>
                  <a:rPr lang="en-US" sz="4000" dirty="0">
                    <a:solidFill>
                      <a:schemeClr val="tx1"/>
                    </a:solidFill>
                  </a:rPr>
                  <a:t>Example: </a:t>
                </a:r>
                <a:r>
                  <a:rPr lang="en-US" sz="4000" dirty="0" smtClean="0">
                    <a:solidFill>
                      <a:schemeClr val="tx1"/>
                    </a:solidFill>
                  </a:rPr>
                  <a:t>complex predicates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solidFill>
                              <a:schemeClr val="tx1"/>
                            </a:solidFill>
                            <a:latin typeface="Cambria Math"/>
                            <a:cs typeface="Arial" pitchFamily="34" charset="0"/>
                          </a:rPr>
                          <m:t>∧ </m:t>
                        </m:r>
                        <m:sSub>
                          <m:sSubPr>
                            <m:ctrlP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cs typeface="Arial" pitchFamily="34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chemeClr val="tx1"/>
                                </a:solidFill>
                                <a:latin typeface="Cambria Math"/>
                                <a:cs typeface="Arial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(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𝑅</m:t>
                    </m:r>
                    <m:r>
                      <a:rPr lang="en-US" sz="3600" i="1" dirty="0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)</m:t>
                    </m:r>
                  </m:oMath>
                </a14:m>
                <a:endParaRPr lang="en-US" sz="36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lvl="1"/>
                <a:r>
                  <a:rPr lang="en-US" sz="3600" dirty="0"/>
                  <a:t>Suppose </a:t>
                </a:r>
                <a:r>
                  <a:rPr lang="en-US" sz="3600" dirty="0" smtClean="0"/>
                  <a:t>reduction factor (RF)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5% and RF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is 10</a:t>
                </a:r>
                <a:r>
                  <a:rPr lang="en-US" sz="3600" dirty="0" smtClean="0"/>
                  <a:t>%</a:t>
                </a:r>
                <a:endParaRPr lang="en-US" sz="3200" dirty="0"/>
              </a:p>
              <a:p>
                <a:pPr lvl="1"/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Plan Cost Estimation (Cont.)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046499" y="4975409"/>
                <a:ext cx="2956426" cy="830997"/>
              </a:xfrm>
              <a:prstGeom prst="rect">
                <a:avLst/>
              </a:prstGeom>
              <a:solidFill>
                <a:srgbClr val="E2E5FF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4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Q: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What is the </a:t>
                </a:r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?</a:t>
                </a:r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499" y="4975409"/>
                <a:ext cx="2956426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46499" y="5894686"/>
            <a:ext cx="29564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b="1" dirty="0" smtClean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 Not enough info!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252399" y="5015496"/>
                <a:ext cx="6250738" cy="1107996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2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Heuristic</a:t>
                </a:r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: assume independence of predicates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Hence, selectivity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/>
                        <a:cs typeface="Arial" pitchFamily="34" charset="0"/>
                      </a:rPr>
                      <m:t>∧</m:t>
                    </m:r>
                    <m:sSub>
                      <m:sSubPr>
                        <m:ctrlP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200" i="1" dirty="0">
                            <a:solidFill>
                              <a:schemeClr val="tx1"/>
                            </a:solidFill>
                            <a:latin typeface="Cambria Math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US" sz="2200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0.05∗0.1=0.005</m:t>
                    </m:r>
                  </m:oMath>
                </a14:m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</a:p>
              <a:p>
                <a:pPr eaLnBrk="0" hangingPunct="0"/>
                <a:r>
                  <a:rPr lang="en-US" sz="22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i.e. 0.5%</a:t>
                </a:r>
                <a:endParaRPr lang="en-US" sz="22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399" y="5015496"/>
                <a:ext cx="6250738" cy="11079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117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System R</a:t>
            </a:r>
            <a:endParaRPr lang="en-US" dirty="0" smtClean="0">
              <a:latin typeface="Calibri" pitchFamily="34" charset="0"/>
            </a:endParaRPr>
          </a:p>
          <a:p>
            <a:pPr lvl="1"/>
            <a:r>
              <a:rPr lang="en-US" sz="3600" dirty="0">
                <a:latin typeface="Calibri" pitchFamily="34" charset="0"/>
              </a:rPr>
              <a:t>First RDBMS to implement SQL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Developed at IBM in the 70’s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Many ideas from System R persist to the day as fundamental building blocks of data management systems</a:t>
            </a:r>
          </a:p>
          <a:p>
            <a:r>
              <a:rPr lang="en-US" sz="4000" dirty="0" smtClean="0">
                <a:latin typeface="Calibri" pitchFamily="34" charset="0"/>
              </a:rPr>
              <a:t>Didn’t have a logo!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What they created in its loving 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15" y="4309936"/>
            <a:ext cx="1925805" cy="19198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8713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Unit of optimization: </a:t>
            </a:r>
            <a:r>
              <a:rPr lang="en-US" sz="4000" i="1" dirty="0" smtClean="0"/>
              <a:t>query block</a:t>
            </a:r>
          </a:p>
          <a:p>
            <a:r>
              <a:rPr lang="en-US" sz="4000" dirty="0" smtClean="0"/>
              <a:t>Example</a:t>
            </a:r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1828800" y="3181555"/>
            <a:ext cx="53042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800" b="1" dirty="0" err="1" smtClean="0">
                <a:latin typeface="Courier New" charset="0"/>
                <a:ea typeface="Courier New" charset="0"/>
                <a:cs typeface="Courier New" charset="0"/>
              </a:rPr>
              <a:t>S.name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FROM Student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2800" b="1" dirty="0" err="1">
                <a:latin typeface="Courier New" charset="0"/>
                <a:ea typeface="Courier New" charset="0"/>
                <a:cs typeface="Courier New" charset="0"/>
              </a:rPr>
              <a:t>S.age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IN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(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SELECT MAX (S2.age) </a:t>
            </a:r>
            <a:endParaRPr lang="en-US" sz="28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FROM Student S2 </a:t>
            </a:r>
          </a:p>
          <a:p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    GROUP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BY </a:t>
            </a:r>
            <a:r>
              <a:rPr lang="en-US" sz="2800" b="1" dirty="0" smtClean="0">
                <a:latin typeface="Courier New" charset="0"/>
                <a:ea typeface="Courier New" charset="0"/>
                <a:cs typeface="Courier New" charset="0"/>
              </a:rPr>
              <a:t>S2.class)</a:t>
            </a:r>
            <a:endParaRPr lang="en-US" sz="28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10"/>
          <p:cNvGrpSpPr/>
          <p:nvPr/>
        </p:nvGrpSpPr>
        <p:grpSpPr>
          <a:xfrm>
            <a:off x="7133036" y="3352896"/>
            <a:ext cx="2908765" cy="1233172"/>
            <a:chOff x="9884321" y="1937461"/>
            <a:chExt cx="2570406" cy="803357"/>
          </a:xfrm>
        </p:grpSpPr>
        <p:sp>
          <p:nvSpPr>
            <p:cNvPr id="6" name="Right Brace 5"/>
            <p:cNvSpPr/>
            <p:nvPr/>
          </p:nvSpPr>
          <p:spPr>
            <a:xfrm>
              <a:off x="9884321" y="1937461"/>
              <a:ext cx="276188" cy="775718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0160509" y="2094487"/>
              <a:ext cx="22942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Outer block</a:t>
              </a:r>
              <a:endParaRPr lang="en-US" sz="2000" i="1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33036" y="4557932"/>
            <a:ext cx="3099063" cy="1301279"/>
            <a:chOff x="9884321" y="2713180"/>
            <a:chExt cx="2738569" cy="853384"/>
          </a:xfrm>
        </p:grpSpPr>
        <p:sp>
          <p:nvSpPr>
            <p:cNvPr id="8" name="Right Brace 7"/>
            <p:cNvSpPr/>
            <p:nvPr/>
          </p:nvSpPr>
          <p:spPr>
            <a:xfrm>
              <a:off x="9884321" y="2713180"/>
              <a:ext cx="276188" cy="853384"/>
            </a:xfrm>
            <a:prstGeom prst="rightBrace">
              <a:avLst/>
            </a:prstGeom>
            <a:ln w="317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160356" y="2909039"/>
              <a:ext cx="24625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i="1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Nested block</a:t>
              </a:r>
              <a:endParaRPr lang="en-US" sz="2000" i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3409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Optimize one block at a time</a:t>
            </a:r>
            <a:endParaRPr lang="en-US" sz="40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Treat </a:t>
            </a:r>
            <a:r>
              <a:rPr lang="en-US" sz="4000" dirty="0">
                <a:latin typeface="Calibri" pitchFamily="34" charset="0"/>
              </a:rPr>
              <a:t>nested blocks as calls to a </a:t>
            </a:r>
            <a:r>
              <a:rPr lang="en-US" sz="4000" dirty="0" smtClean="0">
                <a:latin typeface="Calibri" pitchFamily="34" charset="0"/>
              </a:rPr>
              <a:t>subroutine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Execute the nested block </a:t>
            </a:r>
            <a:r>
              <a:rPr lang="en-US" sz="3600" dirty="0">
                <a:latin typeface="Calibri" pitchFamily="34" charset="0"/>
              </a:rPr>
              <a:t>once per outer </a:t>
            </a:r>
            <a:r>
              <a:rPr lang="en-US" sz="3600" dirty="0" smtClean="0">
                <a:latin typeface="Calibri" pitchFamily="34" charset="0"/>
              </a:rPr>
              <a:t>tuple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Today, </a:t>
            </a:r>
            <a:r>
              <a:rPr lang="en-US" sz="3200" dirty="0">
                <a:latin typeface="Calibri" pitchFamily="34" charset="0"/>
              </a:rPr>
              <a:t>more complex </a:t>
            </a:r>
            <a:r>
              <a:rPr lang="en-US" sz="3200" dirty="0" smtClean="0">
                <a:latin typeface="Calibri" pitchFamily="34" charset="0"/>
              </a:rPr>
              <a:t>optimization</a:t>
            </a:r>
          </a:p>
          <a:p>
            <a:r>
              <a:rPr lang="en-US" sz="4000" dirty="0" smtClean="0">
                <a:latin typeface="Calibri" pitchFamily="34" charset="0"/>
              </a:rPr>
              <a:t>For </a:t>
            </a:r>
            <a:r>
              <a:rPr lang="en-US" sz="4000" dirty="0">
                <a:latin typeface="Calibri" pitchFamily="34" charset="0"/>
              </a:rPr>
              <a:t>each block, consider the following </a:t>
            </a:r>
            <a:r>
              <a:rPr lang="en-US" sz="4000" dirty="0" smtClean="0">
                <a:latin typeface="Calibri" pitchFamily="34" charset="0"/>
              </a:rPr>
              <a:t>plans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All </a:t>
            </a:r>
            <a:r>
              <a:rPr lang="en-US" sz="3600" dirty="0">
                <a:latin typeface="Calibri" pitchFamily="34" charset="0"/>
              </a:rPr>
              <a:t>available access </a:t>
            </a:r>
            <a:r>
              <a:rPr lang="en-US" sz="3600" dirty="0" smtClean="0">
                <a:latin typeface="Calibri" pitchFamily="34" charset="0"/>
              </a:rPr>
              <a:t>paths, </a:t>
            </a:r>
            <a:r>
              <a:rPr lang="en-US" sz="3600" dirty="0">
                <a:latin typeface="Calibri" pitchFamily="34" charset="0"/>
              </a:rPr>
              <a:t>for each relation in FROM </a:t>
            </a:r>
            <a:r>
              <a:rPr lang="en-US" sz="3600" dirty="0" smtClean="0">
                <a:latin typeface="Calibri" pitchFamily="34" charset="0"/>
              </a:rPr>
              <a:t>clause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All </a:t>
            </a:r>
            <a:r>
              <a:rPr lang="en-US" sz="3600" dirty="0">
                <a:latin typeface="Calibri" pitchFamily="34" charset="0"/>
              </a:rPr>
              <a:t>join permutations of left-deep join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Example: System R Query Optimizer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6460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16" name="Rectangle 15"/>
          <p:cNvSpPr/>
          <p:nvPr/>
        </p:nvSpPr>
        <p:spPr>
          <a:xfrm>
            <a:off x="389063" y="1308374"/>
            <a:ext cx="3735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SELECT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DISTINCT </a:t>
            </a:r>
            <a:r>
              <a:rPr lang="en-US" sz="1600" dirty="0" err="1" smtClean="0">
                <a:latin typeface="Consolas" pitchFamily="49" charset="0"/>
                <a:ea typeface="Courier New" charset="0"/>
                <a:cs typeface="Courier New" charset="0"/>
              </a:rPr>
              <a:t>P.buyer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FROM   Purchase P, </a:t>
            </a:r>
            <a:endParaRPr lang="en-US" sz="1600" dirty="0" smtClean="0">
              <a:latin typeface="Consolas" pitchFamily="49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  Person 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WHERE  </a:t>
            </a:r>
            <a:r>
              <a:rPr lang="en-US" sz="1600" dirty="0" err="1">
                <a:latin typeface="Consolas" pitchFamily="49" charset="0"/>
                <a:ea typeface="Courier New" charset="0"/>
                <a:cs typeface="Courier New" charset="0"/>
              </a:rPr>
              <a:t>P.buyer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=</a:t>
            </a:r>
            <a:r>
              <a:rPr lang="en-US" sz="1600" dirty="0" err="1">
                <a:latin typeface="Consolas" pitchFamily="49" charset="0"/>
                <a:ea typeface="Courier New" charset="0"/>
                <a:cs typeface="Courier New" charset="0"/>
              </a:rPr>
              <a:t>Q.name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AND </a:t>
            </a:r>
          </a:p>
          <a:p>
            <a:pPr eaLnBrk="0" hangingPunct="0"/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  </a:t>
            </a:r>
            <a:r>
              <a:rPr lang="en-US" sz="1600" dirty="0" err="1" smtClean="0">
                <a:latin typeface="Consolas" pitchFamily="49" charset="0"/>
                <a:ea typeface="Courier New" charset="0"/>
                <a:cs typeface="Courier New" charset="0"/>
              </a:rPr>
              <a:t>Q.city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=‘Madison’</a:t>
            </a:r>
          </a:p>
          <a:p>
            <a:pPr eaLnBrk="0" hangingPunct="0"/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ORDER BY </a:t>
            </a:r>
            <a:r>
              <a:rPr lang="en-US" sz="1600" dirty="0" err="1" smtClean="0">
                <a:latin typeface="Consolas" pitchFamily="49" charset="0"/>
                <a:ea typeface="Courier New" charset="0"/>
                <a:cs typeface="Courier New" charset="0"/>
              </a:rPr>
              <a:t>P.buyer</a:t>
            </a:r>
            <a:endParaRPr lang="en-US" sz="1600" dirty="0" smtClean="0">
              <a:latin typeface="Consolas" pitchFamily="49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797794" y="1380690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34063" y="1365897"/>
            <a:ext cx="3129437" cy="2335210"/>
            <a:chOff x="4272789" y="1661871"/>
            <a:chExt cx="3129437" cy="4351685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77923" y="4519003"/>
              <a:ext cx="1324303" cy="5665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52053" y="3419579"/>
              <a:ext cx="1324303" cy="42405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buyer=name</a:t>
              </a:r>
              <a:endPara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740074" y="5085538"/>
              <a:ext cx="1" cy="5120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72789" y="4669569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56620" y="5597587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44955" y="3947437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08166" y="3947437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071194" y="3892390"/>
            <a:ext cx="3270436" cy="1968210"/>
            <a:chOff x="8824117" y="2797524"/>
            <a:chExt cx="2894732" cy="3339136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258561" y="3629682"/>
              <a:ext cx="1966650" cy="42906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 Nested Loop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Indexed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344320" y="2797524"/>
              <a:ext cx="1795132" cy="41025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Sort-based Projection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10251501" y="5720692"/>
              <a:ext cx="146734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8949265" y="5712643"/>
              <a:ext cx="1166908" cy="4159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32953" y="1597903"/>
            <a:ext cx="3293734" cy="73866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Assume that </a:t>
            </a:r>
            <a:endParaRPr lang="en-US" sz="1400" dirty="0" smtClean="0">
              <a:latin typeface="Calibri" pitchFamily="34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1400" dirty="0" smtClean="0">
                <a:latin typeface="Calibri" pitchFamily="34" charset="0"/>
                <a:ea typeface="Linux Libertine" charset="0"/>
                <a:cs typeface="Linux Libertine" charset="0"/>
              </a:rPr>
              <a:t>Purchase has a </a:t>
            </a:r>
            <a:r>
              <a:rPr lang="en-US" sz="1400" dirty="0" err="1" smtClean="0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Calibri" pitchFamily="34" charset="0"/>
                <a:ea typeface="Linux Libertine" charset="0"/>
                <a:cs typeface="Linux Libertine" charset="0"/>
              </a:rPr>
              <a:t> index </a:t>
            </a:r>
            <a:r>
              <a:rPr lang="en-US" sz="1400" dirty="0">
                <a:latin typeface="Calibri" pitchFamily="34" charset="0"/>
                <a:ea typeface="Linux Libertine" charset="0"/>
                <a:cs typeface="Linux Libertine" charset="0"/>
              </a:rPr>
              <a:t>on </a:t>
            </a:r>
            <a:r>
              <a:rPr lang="en-US" sz="1400" dirty="0" smtClean="0">
                <a:latin typeface="Calibri" pitchFamily="34" charset="0"/>
                <a:ea typeface="Linux Libertine" charset="0"/>
                <a:cs typeface="Linux Libertine" charset="0"/>
              </a:rPr>
              <a:t>buyer and Person has a </a:t>
            </a:r>
            <a:r>
              <a:rPr lang="en-US" sz="1400" dirty="0" err="1" smtClean="0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1400" dirty="0" smtClean="0">
                <a:latin typeface="Calibri" pitchFamily="34" charset="0"/>
                <a:ea typeface="Linux Libertine" charset="0"/>
                <a:cs typeface="Linux Libertine" charset="0"/>
              </a:rPr>
              <a:t> index on city</a:t>
            </a:r>
            <a:endParaRPr lang="en-US" sz="1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Right Arrow 41"/>
          <p:cNvSpPr/>
          <p:nvPr/>
        </p:nvSpPr>
        <p:spPr>
          <a:xfrm rot="8434473">
            <a:off x="4842882" y="3538875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3165527" flipH="1">
            <a:off x="6844949" y="3543394"/>
            <a:ext cx="481612" cy="1437976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7391914" y="3723290"/>
            <a:ext cx="3848832" cy="2610879"/>
            <a:chOff x="8765886" y="1677782"/>
            <a:chExt cx="3193569" cy="4444696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9349341" y="5206373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9818870" y="3621488"/>
              <a:ext cx="846031" cy="4454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Linux Libertine" charset="0"/>
                  <a:ea typeface="Linux Libertine" charset="0"/>
                  <a:cs typeface="Linux Libertine" charset="0"/>
                </a:rPr>
                <a:t>Hash Join</a:t>
              </a:r>
              <a:endParaRPr lang="en-US" sz="1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822122" y="4770785"/>
              <a:ext cx="948413" cy="415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latin typeface="Linux Libertine" charset="0"/>
                  <a:ea typeface="Linux Libertine" charset="0"/>
                  <a:cs typeface="Linux Libertine" charset="0"/>
                </a:rPr>
                <a:t>Table Scan</a:t>
              </a:r>
              <a:endParaRPr lang="en-US" sz="14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857604" y="4773077"/>
              <a:ext cx="2101851" cy="42029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latin typeface="Calibri" pitchFamily="34" charset="0"/>
                  <a:ea typeface="Linux Libertine" charset="0"/>
                  <a:cs typeface="Linux Libertine" charset="0"/>
                </a:rPr>
                <a:t>B+tree</a:t>
              </a:r>
              <a:r>
                <a:rPr lang="en-US" sz="1400" dirty="0" smtClean="0">
                  <a:latin typeface="Calibri" pitchFamily="34" charset="0"/>
                  <a:ea typeface="Linux Libertine" charset="0"/>
                  <a:cs typeface="Linux Libertine" charset="0"/>
                </a:rPr>
                <a:t> Scan (Index Leaf Nodes)</a:t>
              </a:r>
              <a:endParaRPr lang="en-US" sz="1400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9468086" y="2792256"/>
              <a:ext cx="1547600" cy="4207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sz="1400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>
              <a:off x="10974665" y="5186755"/>
              <a:ext cx="1" cy="5120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10269979" y="5702188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8765886" y="5706509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9217125" y="1677782"/>
              <a:ext cx="2049522" cy="69797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latin typeface="Calibri" pitchFamily="34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sz="1400" dirty="0" smtClean="0">
                  <a:latin typeface="Calibri" pitchFamily="34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sz="1400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 rot="5400000">
            <a:off x="10660807" y="2276577"/>
            <a:ext cx="21836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Logical Query Plan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 rot="5400000">
            <a:off x="10587115" y="4740441"/>
            <a:ext cx="23278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chemeClr val="bg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Physical Query Plans</a:t>
            </a:r>
            <a:endParaRPr lang="en-US" sz="105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08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2" grpId="0" animBg="1"/>
      <p:bldP spid="43" grpId="0" animBg="1"/>
      <p:bldP spid="17" grpId="0"/>
      <p:bldP spid="6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Two main </a:t>
            </a:r>
            <a:r>
              <a:rPr lang="en-US" sz="4000" dirty="0" smtClean="0">
                <a:latin typeface="Calibri" pitchFamily="34" charset="0"/>
              </a:rPr>
              <a:t>cases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Single-relation plans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Multiple-relation plans</a:t>
            </a:r>
          </a:p>
          <a:p>
            <a:r>
              <a:rPr lang="en-US" sz="4000" dirty="0" smtClean="0">
                <a:latin typeface="Calibri" pitchFamily="34" charset="0"/>
              </a:rPr>
              <a:t>Single-relation </a:t>
            </a:r>
            <a:r>
              <a:rPr lang="en-US" sz="4000" dirty="0">
                <a:latin typeface="Calibri" pitchFamily="34" charset="0"/>
              </a:rPr>
              <a:t>plan (no </a:t>
            </a:r>
            <a:r>
              <a:rPr lang="en-US" sz="4000" dirty="0" smtClean="0">
                <a:latin typeface="Calibri" pitchFamily="34" charset="0"/>
              </a:rPr>
              <a:t>joins)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Access paths</a:t>
            </a:r>
          </a:p>
          <a:p>
            <a:pPr lvl="2"/>
            <a:r>
              <a:rPr lang="en-US" sz="3200" dirty="0">
                <a:latin typeface="Calibri" pitchFamily="34" charset="0"/>
              </a:rPr>
              <a:t>F</a:t>
            </a:r>
            <a:r>
              <a:rPr lang="en-US" sz="3200" dirty="0" smtClean="0">
                <a:latin typeface="Calibri" pitchFamily="34" charset="0"/>
              </a:rPr>
              <a:t>ile scan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Index scan(s)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Plan Enumeration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71865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4000" dirty="0"/>
                  <a:t>Index scan(s)</a:t>
                </a:r>
              </a:p>
              <a:p>
                <a:pPr lvl="1"/>
                <a:r>
                  <a:rPr lang="en-US" sz="3600" dirty="0"/>
                  <a:t>Clustered, non-clustered</a:t>
                </a:r>
              </a:p>
              <a:p>
                <a:pPr lvl="1"/>
                <a:r>
                  <a:rPr lang="en-US" sz="3600" dirty="0"/>
                  <a:t>More than one index may “match” predicates</a:t>
                </a:r>
              </a:p>
              <a:p>
                <a:pPr lvl="1"/>
                <a:r>
                  <a:rPr lang="en-US" sz="3600" dirty="0" smtClean="0"/>
                  <a:t>One (clustered) </a:t>
                </a:r>
                <a:r>
                  <a:rPr lang="en-US" sz="3600" dirty="0"/>
                  <a:t>index </a:t>
                </a:r>
                <a:r>
                  <a:rPr lang="en-US" sz="3600" dirty="0" smtClean="0"/>
                  <a:t>X </a:t>
                </a:r>
                <a:r>
                  <a:rPr lang="en-US" sz="3600" dirty="0"/>
                  <a:t>matching one or more selects</a:t>
                </a:r>
              </a:p>
              <a:p>
                <a:pPr lvl="2"/>
                <a:r>
                  <a:rPr lang="en-US" sz="3200" dirty="0" smtClean="0"/>
                  <a:t>Cost</a:t>
                </a:r>
                <a:r>
                  <a:rPr lang="en-US" sz="3200" dirty="0"/>
                  <a:t> </a:t>
                </a:r>
                <a:r>
                  <a:rPr lang="en-US" sz="3200" dirty="0" smtClean="0"/>
                  <a:t>= (</a:t>
                </a:r>
                <a:r>
                  <a:rPr lang="en-US" sz="3200" dirty="0" err="1" smtClean="0"/>
                  <a:t>IPages</a:t>
                </a:r>
                <a:r>
                  <a:rPr lang="en-US" sz="3200" dirty="0" smtClean="0"/>
                  <a:t>(X)+</a:t>
                </a:r>
                <a:r>
                  <a:rPr lang="en-US" sz="3200" dirty="0" err="1"/>
                  <a:t>NPages</a:t>
                </a:r>
                <a:r>
                  <a:rPr lang="en-US" sz="3200" dirty="0"/>
                  <a:t>(R)) * product of </a:t>
                </a:r>
                <a:r>
                  <a:rPr lang="en-US" sz="3200" dirty="0" smtClean="0"/>
                  <a:t>reduction factors of </a:t>
                </a:r>
                <a:r>
                  <a:rPr lang="en-US" sz="3200" dirty="0"/>
                  <a:t>matching </a:t>
                </a:r>
                <a:r>
                  <a:rPr lang="en-US" sz="3200" dirty="0" smtClean="0"/>
                  <a:t>selects</a:t>
                </a:r>
                <a:endParaRPr lang="en-US" sz="3200" dirty="0"/>
              </a:p>
              <a:p>
                <a:r>
                  <a:rPr lang="en-US" sz="4000" dirty="0"/>
                  <a:t>Choose the </a:t>
                </a:r>
                <a:r>
                  <a:rPr lang="en-US" sz="4000" dirty="0" smtClean="0"/>
                  <a:t>plan with </a:t>
                </a:r>
                <a:r>
                  <a:rPr lang="en-US" sz="4000" dirty="0"/>
                  <a:t>the least estimated cost</a:t>
                </a:r>
              </a:p>
              <a:p>
                <a:r>
                  <a:rPr lang="en-US" sz="4000" dirty="0"/>
                  <a:t>Merge/pipeline selection and projection (and aggregate)</a:t>
                </a:r>
              </a:p>
              <a:p>
                <a:pPr lvl="1"/>
                <a:r>
                  <a:rPr lang="en-US" sz="3600" dirty="0" smtClean="0"/>
                  <a:t>rid intersection techniques</a:t>
                </a:r>
              </a:p>
              <a:p>
                <a:pPr lvl="2"/>
                <a:r>
                  <a:rPr lang="en-US" sz="3200" dirty="0"/>
                  <a:t>F</a:t>
                </a:r>
                <a:r>
                  <a:rPr lang="en-US" sz="3200" dirty="0" smtClean="0"/>
                  <a:t>or multiple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𝜎</m:t>
                    </m:r>
                  </m:oMath>
                </a14:m>
                <a:r>
                  <a:rPr lang="en-US" sz="3200" dirty="0" smtClean="0"/>
                  <a:t>s with matching indexes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Index </a:t>
                </a:r>
                <a:r>
                  <a:rPr lang="en-US" sz="3600" dirty="0"/>
                  <a:t>aggregate evaluation</a:t>
                </a:r>
                <a:endParaRPr lang="en-US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4785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System R Optimizer: Single-relation Plans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077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39388" y="3323027"/>
            <a:ext cx="11313224" cy="3033324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>
                <a:latin typeface="Calibri" pitchFamily="34" charset="0"/>
              </a:rPr>
              <a:t>File scan: 1,000 pages</a:t>
            </a:r>
          </a:p>
          <a:p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index on </a:t>
            </a:r>
            <a:r>
              <a:rPr lang="en-US" sz="4000" dirty="0" err="1" smtClean="0">
                <a:latin typeface="Calibri" pitchFamily="34" charset="0"/>
              </a:rPr>
              <a:t>DeptID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#tuples retrieved</a:t>
            </a:r>
            <a:r>
              <a:rPr lang="en-US" sz="3600" dirty="0">
                <a:latin typeface="Calibri" pitchFamily="34" charset="0"/>
              </a:rPr>
              <a:t>: (1/10) * </a:t>
            </a:r>
            <a:r>
              <a:rPr lang="en-US" sz="3600" dirty="0" smtClean="0">
                <a:latin typeface="Calibri" pitchFamily="34" charset="0"/>
              </a:rPr>
              <a:t>10,000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Clustered </a:t>
            </a:r>
            <a:r>
              <a:rPr lang="en-US" sz="3600" dirty="0">
                <a:latin typeface="Calibri" pitchFamily="34" charset="0"/>
              </a:rPr>
              <a:t>index: (1/10) * (100+1,000) </a:t>
            </a:r>
            <a:r>
              <a:rPr lang="en-US" sz="3600" dirty="0" smtClean="0">
                <a:latin typeface="Calibri" pitchFamily="34" charset="0"/>
              </a:rPr>
              <a:t>pages</a:t>
            </a:r>
          </a:p>
          <a:p>
            <a:pPr lvl="1"/>
            <a:r>
              <a:rPr lang="en-US" sz="3600" dirty="0" err="1" smtClean="0">
                <a:latin typeface="Calibri" pitchFamily="34" charset="0"/>
              </a:rPr>
              <a:t>Unclustered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index: (1/10) * (</a:t>
            </a:r>
            <a:r>
              <a:rPr lang="en-US" sz="3600" dirty="0" smtClean="0">
                <a:latin typeface="Calibri" pitchFamily="34" charset="0"/>
              </a:rPr>
              <a:t>100+10,000</a:t>
            </a:r>
            <a:r>
              <a:rPr lang="en-US" sz="3600" dirty="0">
                <a:latin typeface="Calibri" pitchFamily="34" charset="0"/>
              </a:rPr>
              <a:t>) </a:t>
            </a:r>
            <a:r>
              <a:rPr lang="en-US" sz="3600" dirty="0" smtClean="0">
                <a:latin typeface="Calibri" pitchFamily="34" charset="0"/>
              </a:rPr>
              <a:t>pages</a:t>
            </a:r>
          </a:p>
          <a:p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index </a:t>
            </a:r>
            <a:r>
              <a:rPr lang="en-US" sz="4000" dirty="0">
                <a:latin typeface="Calibri" pitchFamily="34" charset="0"/>
              </a:rPr>
              <a:t>on </a:t>
            </a:r>
            <a:r>
              <a:rPr lang="en-US" sz="4000" dirty="0" smtClean="0">
                <a:latin typeface="Calibri" pitchFamily="34" charset="0"/>
              </a:rPr>
              <a:t>Salary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Clustered </a:t>
            </a:r>
            <a:r>
              <a:rPr lang="en-US" sz="3600" dirty="0">
                <a:latin typeface="Calibri" pitchFamily="34" charset="0"/>
              </a:rPr>
              <a:t>index: (200-40)/(200-10) * (100+1,000) </a:t>
            </a:r>
            <a:r>
              <a:rPr lang="en-US" sz="3600" dirty="0" smtClean="0">
                <a:latin typeface="Calibri" pitchFamily="34" charset="0"/>
              </a:rPr>
              <a:t>pages</a:t>
            </a:r>
          </a:p>
          <a:p>
            <a:pPr lvl="1"/>
            <a:r>
              <a:rPr lang="en-US" sz="3600" dirty="0" err="1" smtClean="0">
                <a:latin typeface="Calibri" pitchFamily="34" charset="0"/>
              </a:rPr>
              <a:t>Unclustered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index: </a:t>
            </a:r>
            <a:r>
              <a:rPr lang="en-US" sz="3600" dirty="0" smtClean="0">
                <a:latin typeface="Calibri" pitchFamily="34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R Optimizer: Example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8" y="1907255"/>
            <a:ext cx="3599212" cy="1624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FROM Employee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nsolas" pitchFamily="49" charset="0"/>
                <a:cs typeface="Courier New" pitchFamily="49" charset="0"/>
              </a:rPr>
              <a:t>DeptID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 = 8 AND</a:t>
            </a:r>
          </a:p>
          <a:p>
            <a:pPr algn="l">
              <a:buClr>
                <a:srgbClr val="92D050"/>
              </a:buClr>
            </a:pPr>
            <a:r>
              <a:rPr lang="en-US" sz="20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     Salary &gt; 40000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646102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>
                <a:latin typeface="Calibri" pitchFamily="34" charset="0"/>
              </a:rPr>
              <a:t>Employee(SSN, Name, Address, Salary, </a:t>
            </a:r>
            <a:r>
              <a:rPr lang="en-US" sz="2200" dirty="0" err="1" smtClean="0">
                <a:latin typeface="Calibri" pitchFamily="34" charset="0"/>
              </a:rPr>
              <a:t>DeptID</a:t>
            </a:r>
            <a:r>
              <a:rPr lang="en-US" sz="2200" dirty="0" smtClean="0">
                <a:latin typeface="Calibri" pitchFamily="34" charset="0"/>
              </a:rPr>
              <a:t>)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04444" y="1595507"/>
            <a:ext cx="2901001" cy="163121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1,000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data pages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10K tuples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100 pages in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#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depts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: 10 </a:t>
            </a:r>
          </a:p>
          <a:p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Salary range: 10K–200K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7939" y="5402244"/>
            <a:ext cx="2587284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if we have histograms?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87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Need to deal with joins</a:t>
            </a:r>
          </a:p>
          <a:p>
            <a:r>
              <a:rPr lang="en-US" sz="4000" dirty="0" smtClean="0">
                <a:latin typeface="Calibri" pitchFamily="34" charset="0"/>
              </a:rPr>
              <a:t>Consider left-deep plans only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Left-deep </a:t>
            </a:r>
            <a:r>
              <a:rPr lang="en-US" sz="3600" dirty="0">
                <a:latin typeface="Calibri" pitchFamily="34" charset="0"/>
              </a:rPr>
              <a:t>plans can </a:t>
            </a:r>
            <a:r>
              <a:rPr lang="en-US" sz="3600" dirty="0" smtClean="0">
                <a:latin typeface="Calibri" pitchFamily="34" charset="0"/>
              </a:rPr>
              <a:t>potentially be </a:t>
            </a:r>
            <a:r>
              <a:rPr lang="en-US" sz="3600" dirty="0">
                <a:latin typeface="Calibri" pitchFamily="34" charset="0"/>
              </a:rPr>
              <a:t>fully pipelined </a:t>
            </a:r>
            <a:endParaRPr lang="en-US" sz="3600" dirty="0" smtClean="0">
              <a:latin typeface="Calibri" pitchFamily="34" charset="0"/>
            </a:endParaRPr>
          </a:p>
          <a:p>
            <a:pPr lvl="2"/>
            <a:r>
              <a:rPr lang="en-US" sz="3200" dirty="0" smtClean="0">
                <a:latin typeface="Calibri" pitchFamily="34" charset="0"/>
              </a:rPr>
              <a:t>Intermediate </a:t>
            </a:r>
            <a:r>
              <a:rPr lang="en-US" sz="3200" dirty="0">
                <a:latin typeface="Calibri" pitchFamily="34" charset="0"/>
              </a:rPr>
              <a:t>results not written to temporary </a:t>
            </a:r>
            <a:r>
              <a:rPr lang="en-US" sz="3200" dirty="0" smtClean="0">
                <a:latin typeface="Calibri" pitchFamily="34" charset="0"/>
              </a:rPr>
              <a:t>files</a:t>
            </a:r>
          </a:p>
          <a:p>
            <a:pPr lvl="2"/>
            <a:r>
              <a:rPr lang="en-US" sz="3200" dirty="0">
                <a:latin typeface="Calibri" pitchFamily="34" charset="0"/>
              </a:rPr>
              <a:t>Not all left-deep </a:t>
            </a:r>
            <a:r>
              <a:rPr lang="en-US" sz="3200" dirty="0" smtClean="0">
                <a:latin typeface="Calibri" pitchFamily="34" charset="0"/>
              </a:rPr>
              <a:t>plans can be fully </a:t>
            </a:r>
            <a:r>
              <a:rPr lang="en-US" sz="3200" dirty="0">
                <a:latin typeface="Calibri" pitchFamily="34" charset="0"/>
              </a:rPr>
              <a:t>pipelined (e.g</a:t>
            </a:r>
            <a:r>
              <a:rPr lang="en-US" sz="3200" dirty="0" smtClean="0">
                <a:latin typeface="Calibri" pitchFamily="34" charset="0"/>
              </a:rPr>
              <a:t>. SMJ)</a:t>
            </a:r>
            <a:endParaRPr lang="en-US" sz="32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Decide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Join order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Method used for each join</a:t>
            </a:r>
            <a:endParaRPr lang="en-US" sz="4000" dirty="0" smtClean="0">
              <a:latin typeface="Calibri" pitchFamily="34" charset="0"/>
            </a:endParaRP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System R Optimizer: Multiple-relation Plans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618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atin typeface="Calibri" pitchFamily="34" charset="0"/>
              </a:rPr>
              <a:t>Using </a:t>
            </a:r>
            <a:r>
              <a:rPr lang="en-US" sz="4000" dirty="0">
                <a:latin typeface="Calibri" pitchFamily="34" charset="0"/>
              </a:rPr>
              <a:t>N passes </a:t>
            </a:r>
            <a:r>
              <a:rPr lang="en-US" sz="4000" dirty="0" smtClean="0">
                <a:latin typeface="Calibri" pitchFamily="34" charset="0"/>
              </a:rPr>
              <a:t>(for </a:t>
            </a:r>
            <a:r>
              <a:rPr lang="en-US" sz="4000" dirty="0">
                <a:latin typeface="Calibri" pitchFamily="34" charset="0"/>
              </a:rPr>
              <a:t>N relations </a:t>
            </a:r>
            <a:r>
              <a:rPr lang="en-US" sz="4000" dirty="0" smtClean="0">
                <a:latin typeface="Calibri" pitchFamily="34" charset="0"/>
              </a:rPr>
              <a:t>joined)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Pass </a:t>
            </a:r>
            <a:r>
              <a:rPr lang="en-US" sz="3600" dirty="0">
                <a:latin typeface="Calibri" pitchFamily="34" charset="0"/>
              </a:rPr>
              <a:t>1: </a:t>
            </a:r>
            <a:r>
              <a:rPr lang="en-US" sz="3600" dirty="0" smtClean="0">
                <a:latin typeface="Calibri" pitchFamily="34" charset="0"/>
              </a:rPr>
              <a:t>find </a:t>
            </a:r>
            <a:r>
              <a:rPr lang="en-US" sz="3600" dirty="0">
                <a:latin typeface="Calibri" pitchFamily="34" charset="0"/>
              </a:rPr>
              <a:t>best 1-relation plan for each </a:t>
            </a:r>
            <a:r>
              <a:rPr lang="en-US" sz="3600" dirty="0" smtClean="0">
                <a:latin typeface="Calibri" pitchFamily="34" charset="0"/>
              </a:rPr>
              <a:t>relation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Pass </a:t>
            </a:r>
            <a:r>
              <a:rPr lang="en-US" sz="3600" dirty="0">
                <a:latin typeface="Calibri" pitchFamily="34" charset="0"/>
              </a:rPr>
              <a:t>2: </a:t>
            </a:r>
            <a:r>
              <a:rPr lang="en-US" sz="3600" dirty="0" smtClean="0">
                <a:latin typeface="Calibri" pitchFamily="34" charset="0"/>
              </a:rPr>
              <a:t>find </a:t>
            </a:r>
            <a:r>
              <a:rPr lang="en-US" sz="3600" dirty="0">
                <a:latin typeface="Calibri" pitchFamily="34" charset="0"/>
              </a:rPr>
              <a:t>best way to join result of each 1-relation plan (as outer) </a:t>
            </a:r>
            <a:r>
              <a:rPr lang="en-US" sz="3600" dirty="0" smtClean="0">
                <a:latin typeface="Calibri" pitchFamily="34" charset="0"/>
              </a:rPr>
              <a:t>to </a:t>
            </a:r>
            <a:r>
              <a:rPr lang="en-US" sz="3600" dirty="0">
                <a:latin typeface="Calibri" pitchFamily="34" charset="0"/>
              </a:rPr>
              <a:t>another </a:t>
            </a:r>
            <a:r>
              <a:rPr lang="en-US" sz="3600" dirty="0" smtClean="0">
                <a:latin typeface="Calibri" pitchFamily="34" charset="0"/>
              </a:rPr>
              <a:t>relation (all </a:t>
            </a:r>
            <a:r>
              <a:rPr lang="en-US" sz="3600" dirty="0">
                <a:latin typeface="Calibri" pitchFamily="34" charset="0"/>
              </a:rPr>
              <a:t>2-relation </a:t>
            </a:r>
            <a:r>
              <a:rPr lang="en-US" sz="3600" dirty="0" smtClean="0">
                <a:latin typeface="Calibri" pitchFamily="34" charset="0"/>
              </a:rPr>
              <a:t>plans)</a:t>
            </a:r>
          </a:p>
          <a:p>
            <a:pPr lvl="1"/>
            <a:r>
              <a:rPr lang="mr-IN" sz="3600" dirty="0" smtClean="0">
                <a:latin typeface="Calibri" pitchFamily="34" charset="0"/>
              </a:rPr>
              <a:t>…</a:t>
            </a:r>
            <a:endParaRPr lang="en-US" sz="3600" dirty="0" smtClean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Pass </a:t>
            </a:r>
            <a:r>
              <a:rPr lang="en-US" sz="3600" dirty="0">
                <a:latin typeface="Calibri" pitchFamily="34" charset="0"/>
              </a:rPr>
              <a:t>N: </a:t>
            </a:r>
            <a:r>
              <a:rPr lang="en-US" sz="3600" dirty="0" smtClean="0">
                <a:latin typeface="Calibri" pitchFamily="34" charset="0"/>
              </a:rPr>
              <a:t>find </a:t>
            </a:r>
            <a:r>
              <a:rPr lang="en-US" sz="3600" dirty="0">
                <a:latin typeface="Calibri" pitchFamily="34" charset="0"/>
              </a:rPr>
              <a:t>best way to join result of a (N-1)-relation plan </a:t>
            </a:r>
            <a:r>
              <a:rPr lang="en-US" sz="3600" dirty="0" smtClean="0">
                <a:latin typeface="Calibri" pitchFamily="34" charset="0"/>
              </a:rPr>
              <a:t>(as </a:t>
            </a:r>
            <a:r>
              <a:rPr lang="en-US" sz="3600" dirty="0">
                <a:latin typeface="Calibri" pitchFamily="34" charset="0"/>
              </a:rPr>
              <a:t>outer) to the </a:t>
            </a:r>
            <a:r>
              <a:rPr lang="en-US" sz="3600" dirty="0" smtClean="0">
                <a:latin typeface="Calibri" pitchFamily="34" charset="0"/>
              </a:rPr>
              <a:t>N</a:t>
            </a:r>
            <a:r>
              <a:rPr lang="en-US" sz="3600" baseline="30000" dirty="0" smtClean="0">
                <a:latin typeface="Calibri" pitchFamily="34" charset="0"/>
              </a:rPr>
              <a:t>th</a:t>
            </a:r>
            <a:r>
              <a:rPr lang="en-US" sz="3600" dirty="0" smtClean="0">
                <a:latin typeface="Calibri" pitchFamily="34" charset="0"/>
              </a:rPr>
              <a:t> relation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(all </a:t>
            </a:r>
            <a:r>
              <a:rPr lang="en-US" sz="3600" dirty="0">
                <a:latin typeface="Calibri" pitchFamily="34" charset="0"/>
              </a:rPr>
              <a:t>N-relation </a:t>
            </a:r>
            <a:r>
              <a:rPr lang="en-US" sz="3600" dirty="0" smtClean="0">
                <a:latin typeface="Calibri" pitchFamily="34" charset="0"/>
              </a:rPr>
              <a:t>plans)</a:t>
            </a:r>
          </a:p>
          <a:p>
            <a:r>
              <a:rPr lang="en-US" sz="4000" dirty="0" smtClean="0">
                <a:latin typeface="Calibri" pitchFamily="34" charset="0"/>
              </a:rPr>
              <a:t>For </a:t>
            </a:r>
            <a:r>
              <a:rPr lang="en-US" sz="4000" dirty="0">
                <a:latin typeface="Calibri" pitchFamily="34" charset="0"/>
              </a:rPr>
              <a:t>each subset of relations, retain </a:t>
            </a:r>
            <a:r>
              <a:rPr lang="en-US" sz="4000" dirty="0" smtClean="0">
                <a:latin typeface="Calibri" pitchFamily="34" charset="0"/>
              </a:rPr>
              <a:t>only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Cheapest </a:t>
            </a:r>
            <a:r>
              <a:rPr lang="en-US" sz="3600" dirty="0">
                <a:latin typeface="Calibri" pitchFamily="34" charset="0"/>
              </a:rPr>
              <a:t>plan </a:t>
            </a:r>
            <a:r>
              <a:rPr lang="en-US" sz="3600" dirty="0" smtClean="0">
                <a:latin typeface="Calibri" pitchFamily="34" charset="0"/>
              </a:rPr>
              <a:t>overall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Cheapest </a:t>
            </a:r>
            <a:r>
              <a:rPr lang="en-US" sz="3600" dirty="0">
                <a:latin typeface="Calibri" pitchFamily="34" charset="0"/>
              </a:rPr>
              <a:t>plan for each interesting order of the </a:t>
            </a:r>
            <a:r>
              <a:rPr lang="en-US" sz="3600" dirty="0" smtClean="0">
                <a:latin typeface="Calibri" pitchFamily="34" charset="0"/>
              </a:rPr>
              <a:t>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Enumeration of Left-deep Plans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58803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3154261"/>
            <a:ext cx="11313224" cy="3359933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Pass 1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Employee (E)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P1</a:t>
            </a:r>
            <a:r>
              <a:rPr lang="en-US" sz="3200" baseline="-25000" dirty="0" smtClean="0">
                <a:latin typeface="Calibri" pitchFamily="34" charset="0"/>
              </a:rPr>
              <a:t>E</a:t>
            </a:r>
            <a:r>
              <a:rPr lang="en-US" sz="3200" dirty="0" smtClean="0">
                <a:latin typeface="Calibri" pitchFamily="34" charset="0"/>
              </a:rPr>
              <a:t>: Scan E, P2</a:t>
            </a:r>
            <a:r>
              <a:rPr lang="en-US" sz="3200" baseline="-25000" dirty="0" smtClean="0">
                <a:latin typeface="Calibri" pitchFamily="34" charset="0"/>
              </a:rPr>
              <a:t>E</a:t>
            </a:r>
            <a:r>
              <a:rPr lang="en-US" sz="3200" dirty="0" smtClean="0">
                <a:latin typeface="Calibri" pitchFamily="34" charset="0"/>
              </a:rPr>
              <a:t>: Indexed scan on </a:t>
            </a:r>
            <a:r>
              <a:rPr lang="en-US" sz="3200" dirty="0" err="1" smtClean="0">
                <a:latin typeface="Calibri" pitchFamily="34" charset="0"/>
              </a:rPr>
              <a:t>E.DeptID</a:t>
            </a:r>
            <a:endParaRPr lang="en-US" sz="3200" dirty="0" smtClean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Department (D)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P1</a:t>
            </a:r>
            <a:r>
              <a:rPr lang="en-US" sz="3200" baseline="-25000" dirty="0" smtClean="0">
                <a:latin typeface="Calibri" pitchFamily="34" charset="0"/>
              </a:rPr>
              <a:t>D</a:t>
            </a:r>
            <a:r>
              <a:rPr lang="en-US" sz="3200" dirty="0" smtClean="0">
                <a:latin typeface="Calibri" pitchFamily="34" charset="0"/>
              </a:rPr>
              <a:t>: </a:t>
            </a:r>
            <a:r>
              <a:rPr lang="en-US" sz="3200" dirty="0">
                <a:latin typeface="Calibri" pitchFamily="34" charset="0"/>
              </a:rPr>
              <a:t>Scan </a:t>
            </a:r>
            <a:r>
              <a:rPr lang="en-US" sz="3200" dirty="0" smtClean="0">
                <a:latin typeface="Calibri" pitchFamily="34" charset="0"/>
              </a:rPr>
              <a:t>D, P2</a:t>
            </a:r>
            <a:r>
              <a:rPr lang="en-US" sz="3200" baseline="-25000" dirty="0" smtClean="0">
                <a:latin typeface="Calibri" pitchFamily="34" charset="0"/>
              </a:rPr>
              <a:t>D</a:t>
            </a:r>
            <a:r>
              <a:rPr lang="en-US" sz="3200" dirty="0" smtClean="0">
                <a:latin typeface="Calibri" pitchFamily="34" charset="0"/>
              </a:rPr>
              <a:t>: </a:t>
            </a:r>
            <a:r>
              <a:rPr lang="en-US" sz="3200" dirty="0">
                <a:latin typeface="Calibri" pitchFamily="34" charset="0"/>
              </a:rPr>
              <a:t>Indexed scan on </a:t>
            </a:r>
            <a:r>
              <a:rPr lang="en-US" sz="3200" dirty="0" err="1" smtClean="0">
                <a:latin typeface="Calibri" pitchFamily="34" charset="0"/>
              </a:rPr>
              <a:t>D.DeptID</a:t>
            </a:r>
            <a:r>
              <a:rPr lang="en-US" sz="3200" dirty="0" smtClean="0">
                <a:latin typeface="Calibri" pitchFamily="34" charset="0"/>
              </a:rPr>
              <a:t>, P3</a:t>
            </a:r>
            <a:r>
              <a:rPr lang="en-US" sz="3200" baseline="-25000" dirty="0" smtClean="0">
                <a:latin typeface="Calibri" pitchFamily="34" charset="0"/>
              </a:rPr>
              <a:t>D</a:t>
            </a:r>
            <a:r>
              <a:rPr lang="en-US" sz="3200" dirty="0">
                <a:latin typeface="Calibri" pitchFamily="34" charset="0"/>
              </a:rPr>
              <a:t>: Indexed scan on </a:t>
            </a:r>
            <a:r>
              <a:rPr lang="en-US" sz="3200" dirty="0" err="1" smtClean="0">
                <a:latin typeface="Calibri" pitchFamily="34" charset="0"/>
              </a:rPr>
              <a:t>D.dName</a:t>
            </a:r>
            <a:endParaRPr lang="en-US" sz="3200" dirty="0" smtClean="0">
              <a:latin typeface="Calibri" pitchFamily="34" charset="0"/>
            </a:endParaRPr>
          </a:p>
          <a:p>
            <a:pPr lvl="2"/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Enumeration of Left-deep Plans: Example</a:t>
            </a:r>
            <a:endParaRPr lang="en-US" sz="4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7" y="1907255"/>
            <a:ext cx="5032945" cy="1089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  <a:cs typeface="Courier New" pitchFamily="49" charset="0"/>
              </a:rPr>
              <a:t>eName</a:t>
            </a:r>
            <a:endParaRPr lang="en-US" sz="20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FROM Employee JOIN Department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nsolas" pitchFamily="49" charset="0"/>
                <a:cs typeface="Courier New" pitchFamily="49" charset="0"/>
              </a:rPr>
              <a:t>dName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’Toy’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750397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>
                <a:latin typeface="Calibri" pitchFamily="34" charset="0"/>
              </a:rPr>
              <a:t>Employee(SSN, </a:t>
            </a:r>
            <a:r>
              <a:rPr lang="en-US" sz="2200" dirty="0" err="1" smtClean="0">
                <a:latin typeface="Calibri" pitchFamily="34" charset="0"/>
              </a:rPr>
              <a:t>eName</a:t>
            </a:r>
            <a:r>
              <a:rPr lang="en-US" sz="2200" dirty="0" smtClean="0">
                <a:latin typeface="Calibri" pitchFamily="34" charset="0"/>
              </a:rPr>
              <a:t>, Address, Salary, </a:t>
            </a:r>
            <a:r>
              <a:rPr lang="en-US" sz="2200" dirty="0" err="1" smtClean="0">
                <a:latin typeface="Calibri" pitchFamily="34" charset="0"/>
              </a:rPr>
              <a:t>DeptID</a:t>
            </a:r>
            <a:r>
              <a:rPr lang="en-US" sz="2200" dirty="0" smtClean="0">
                <a:latin typeface="Calibri" pitchFamily="34" charset="0"/>
              </a:rPr>
              <a:t>)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0461" y="1380064"/>
            <a:ext cx="5422151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>
                <a:latin typeface="Calibri" pitchFamily="34" charset="0"/>
              </a:rPr>
              <a:t>Department(</a:t>
            </a:r>
            <a:r>
              <a:rPr lang="en-US" sz="2200" dirty="0" err="1" smtClean="0">
                <a:latin typeface="Calibri" pitchFamily="34" charset="0"/>
              </a:rPr>
              <a:t>DeptID</a:t>
            </a:r>
            <a:r>
              <a:rPr lang="en-US" sz="2200" dirty="0" smtClean="0">
                <a:latin typeface="Calibri" pitchFamily="34" charset="0"/>
              </a:rPr>
              <a:t>, </a:t>
            </a:r>
            <a:r>
              <a:rPr lang="en-US" sz="2200" dirty="0" err="1">
                <a:latin typeface="Calibri" pitchFamily="34" charset="0"/>
              </a:rPr>
              <a:t>d</a:t>
            </a:r>
            <a:r>
              <a:rPr lang="en-US" sz="2200" dirty="0" err="1" smtClean="0">
                <a:latin typeface="Calibri" pitchFamily="34" charset="0"/>
              </a:rPr>
              <a:t>Name</a:t>
            </a:r>
            <a:r>
              <a:rPr lang="en-US" sz="2200" dirty="0" smtClean="0">
                <a:latin typeface="Calibri" pitchFamily="34" charset="0"/>
              </a:rPr>
              <a:t>, Floor, Manager)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4444" y="2097894"/>
            <a:ext cx="4848184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Employee: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on SSN and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DeptID</a:t>
            </a:r>
            <a:endParaRPr lang="en-US" sz="2000" dirty="0" smtClean="0"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Department: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on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DeptID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and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dName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93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2996418"/>
                <a:ext cx="11313224" cy="335993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000" dirty="0"/>
                  <a:t>Pass 2: Consider </a:t>
                </a:r>
                <a:r>
                  <a:rPr lang="en-US" sz="4000" dirty="0" smtClean="0"/>
                  <a:t>EMP </a:t>
                </a:r>
                <a14:m>
                  <m:oMath xmlns:m="http://schemas.openxmlformats.org/officeDocument/2006/math">
                    <m:r>
                      <a:rPr lang="en-US" sz="39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4000" dirty="0"/>
                  <a:t> DEPT and </a:t>
                </a:r>
                <a:r>
                  <a:rPr lang="en-US" sz="4000" dirty="0" smtClean="0"/>
                  <a:t>DEPT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4000" dirty="0"/>
                  <a:t>EMP</a:t>
                </a:r>
                <a:endParaRPr lang="en-US" dirty="0" smtClean="0"/>
              </a:p>
              <a:p>
                <a:pPr lvl="1"/>
                <a:r>
                  <a:rPr lang="en-US" sz="3600" dirty="0"/>
                  <a:t>EMP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DEPT alternatives</a:t>
                </a:r>
              </a:p>
              <a:p>
                <a:pPr lvl="2"/>
                <a:r>
                  <a:rPr lang="en-US" sz="3200" dirty="0" smtClean="0"/>
                  <a:t>E1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D2: Algorithms </a:t>
                </a:r>
                <a:r>
                  <a:rPr lang="en-US" sz="3200" dirty="0" smtClean="0"/>
                  <a:t>…</a:t>
                </a:r>
              </a:p>
              <a:p>
                <a:pPr lvl="2"/>
                <a:r>
                  <a:rPr lang="en-US" sz="3200" dirty="0" smtClean="0"/>
                  <a:t>E1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D3: Algorithms </a:t>
                </a:r>
                <a:r>
                  <a:rPr lang="en-US" sz="3200" dirty="0" smtClean="0"/>
                  <a:t>…</a:t>
                </a:r>
              </a:p>
              <a:p>
                <a:pPr lvl="2"/>
                <a:r>
                  <a:rPr lang="en-US" sz="3200" dirty="0" smtClean="0"/>
                  <a:t>E2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D2: Algorithms </a:t>
                </a:r>
                <a:r>
                  <a:rPr lang="en-US" sz="3200" dirty="0" smtClean="0"/>
                  <a:t>BNLJ, INLJ, HJ, SMJ</a:t>
                </a:r>
              </a:p>
              <a:p>
                <a:pPr lvl="2"/>
                <a:r>
                  <a:rPr lang="en-US" sz="3200" dirty="0" smtClean="0"/>
                  <a:t>E2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200" dirty="0"/>
                  <a:t> D3: </a:t>
                </a:r>
                <a:r>
                  <a:rPr lang="en-US" sz="3200" dirty="0" smtClean="0"/>
                  <a:t>Algorithms</a:t>
                </a:r>
              </a:p>
              <a:p>
                <a:pPr lvl="1"/>
                <a:r>
                  <a:rPr lang="en-US" sz="3600" dirty="0" smtClean="0"/>
                  <a:t>Same for </a:t>
                </a:r>
                <a:r>
                  <a:rPr lang="en-US" sz="3600" dirty="0"/>
                  <a:t>DEPT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charset="0"/>
                      </a:rPr>
                      <m:t>⋈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 dirty="0" smtClean="0"/>
                  <a:t>EMP</a:t>
                </a:r>
              </a:p>
              <a:p>
                <a:r>
                  <a:rPr lang="en-US" sz="4000" dirty="0" smtClean="0"/>
                  <a:t>Pick the cheapest 2-relation plan and done with join </a:t>
                </a:r>
                <a:r>
                  <a:rPr lang="en-US" sz="4000" dirty="0" err="1" smtClean="0"/>
                  <a:t>optimizaiton</a:t>
                </a:r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2996418"/>
                <a:ext cx="11313224" cy="3359933"/>
              </a:xfrm>
              <a:blipFill rotWithShape="0">
                <a:blip r:embed="rId3"/>
                <a:stretch>
                  <a:fillRect l="-1185" t="-5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 smtClean="0"/>
              <a:t>Enumeration of Left-deep Plans: Example (Cont.)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9387" y="1907255"/>
            <a:ext cx="5032945" cy="10891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000" b="1" dirty="0" err="1" smtClean="0">
                <a:latin typeface="Consolas" pitchFamily="49" charset="0"/>
                <a:cs typeface="Courier New" pitchFamily="49" charset="0"/>
              </a:rPr>
              <a:t>eName</a:t>
            </a:r>
            <a:endParaRPr lang="en-US" sz="20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FROM Employee JOIN Department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000" b="1" dirty="0" err="1" smtClean="0">
                <a:latin typeface="Consolas" pitchFamily="49" charset="0"/>
                <a:cs typeface="Courier New" pitchFamily="49" charset="0"/>
              </a:rPr>
              <a:t>dName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nsolas" pitchFamily="49" charset="0"/>
                <a:cs typeface="Courier New" pitchFamily="49" charset="0"/>
              </a:rPr>
              <a:t>= </a:t>
            </a: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’Toy’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9388" y="1380064"/>
            <a:ext cx="5750397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>
                <a:latin typeface="Calibri" pitchFamily="34" charset="0"/>
              </a:rPr>
              <a:t>Employee(SSN, </a:t>
            </a:r>
            <a:r>
              <a:rPr lang="en-US" sz="2200" dirty="0" err="1" smtClean="0">
                <a:latin typeface="Calibri" pitchFamily="34" charset="0"/>
              </a:rPr>
              <a:t>eName</a:t>
            </a:r>
            <a:r>
              <a:rPr lang="en-US" sz="2200" dirty="0" smtClean="0">
                <a:latin typeface="Calibri" pitchFamily="34" charset="0"/>
              </a:rPr>
              <a:t>, Address, Salary, </a:t>
            </a:r>
            <a:r>
              <a:rPr lang="en-US" sz="2200" dirty="0" err="1" smtClean="0">
                <a:latin typeface="Calibri" pitchFamily="34" charset="0"/>
              </a:rPr>
              <a:t>DeptID</a:t>
            </a:r>
            <a:r>
              <a:rPr lang="en-US" sz="2200" dirty="0" smtClean="0">
                <a:latin typeface="Calibri" pitchFamily="34" charset="0"/>
              </a:rPr>
              <a:t>)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330461" y="1380064"/>
            <a:ext cx="5422151" cy="43088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200" dirty="0" smtClean="0">
                <a:latin typeface="Calibri" pitchFamily="34" charset="0"/>
              </a:rPr>
              <a:t>Department(</a:t>
            </a:r>
            <a:r>
              <a:rPr lang="en-US" sz="2200" dirty="0" err="1" smtClean="0">
                <a:latin typeface="Calibri" pitchFamily="34" charset="0"/>
              </a:rPr>
              <a:t>DeptID</a:t>
            </a:r>
            <a:r>
              <a:rPr lang="en-US" sz="2200" dirty="0" smtClean="0">
                <a:latin typeface="Calibri" pitchFamily="34" charset="0"/>
              </a:rPr>
              <a:t>, </a:t>
            </a:r>
            <a:r>
              <a:rPr lang="en-US" sz="2200" dirty="0" err="1">
                <a:latin typeface="Calibri" pitchFamily="34" charset="0"/>
              </a:rPr>
              <a:t>d</a:t>
            </a:r>
            <a:r>
              <a:rPr lang="en-US" sz="2200" dirty="0" err="1" smtClean="0">
                <a:latin typeface="Calibri" pitchFamily="34" charset="0"/>
              </a:rPr>
              <a:t>Name</a:t>
            </a:r>
            <a:r>
              <a:rPr lang="en-US" sz="2200" dirty="0" smtClean="0">
                <a:latin typeface="Calibri" pitchFamily="34" charset="0"/>
              </a:rPr>
              <a:t>, Floor, Manager)</a:t>
            </a:r>
            <a:endParaRPr lang="en-US" sz="22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4444" y="2097894"/>
            <a:ext cx="4848184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Employee: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on SSN and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DeptID</a:t>
            </a:r>
            <a:endParaRPr lang="en-US" sz="2000" dirty="0" smtClean="0"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Department: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on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DeptID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and </a:t>
            </a:r>
            <a:r>
              <a:rPr lang="en-US" sz="2000" dirty="0" err="1" smtClean="0">
                <a:latin typeface="Calibri" pitchFamily="34" charset="0"/>
                <a:ea typeface="Linux Libertine" charset="0"/>
                <a:cs typeface="Linux Libertine" charset="0"/>
              </a:rPr>
              <a:t>dName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5462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ORDER BY, GROUP BY handled as a final </a:t>
            </a:r>
            <a:r>
              <a:rPr lang="en-US" sz="4000" dirty="0" smtClean="0">
                <a:latin typeface="Calibri" pitchFamily="34" charset="0"/>
              </a:rPr>
              <a:t>step</a:t>
            </a:r>
          </a:p>
          <a:p>
            <a:r>
              <a:rPr lang="en-US" sz="4000" dirty="0" smtClean="0">
                <a:latin typeface="Calibri" pitchFamily="34" charset="0"/>
              </a:rPr>
              <a:t>Only </a:t>
            </a:r>
            <a:r>
              <a:rPr lang="en-US" sz="4000" dirty="0">
                <a:latin typeface="Calibri" pitchFamily="34" charset="0"/>
              </a:rPr>
              <a:t>“join” relations if there is a connecting join </a:t>
            </a:r>
            <a:r>
              <a:rPr lang="en-US" sz="4000" dirty="0" smtClean="0">
                <a:latin typeface="Calibri" pitchFamily="34" charset="0"/>
              </a:rPr>
              <a:t>condition, </a:t>
            </a:r>
            <a:r>
              <a:rPr lang="en-US" sz="4000" dirty="0">
                <a:latin typeface="Calibri" pitchFamily="34" charset="0"/>
              </a:rPr>
              <a:t>i.e</a:t>
            </a:r>
            <a:r>
              <a:rPr lang="en-US" sz="4000" dirty="0" smtClean="0">
                <a:latin typeface="Calibri" pitchFamily="34" charset="0"/>
              </a:rPr>
              <a:t>. </a:t>
            </a:r>
            <a:r>
              <a:rPr lang="en-US" sz="4000" dirty="0">
                <a:latin typeface="Calibri" pitchFamily="34" charset="0"/>
              </a:rPr>
              <a:t>avoid Cartesian products if </a:t>
            </a:r>
            <a:r>
              <a:rPr lang="en-US" sz="4000" dirty="0" smtClean="0">
                <a:latin typeface="Calibri" pitchFamily="34" charset="0"/>
              </a:rPr>
              <a:t>possible</a:t>
            </a:r>
          </a:p>
          <a:p>
            <a:r>
              <a:rPr lang="en-US" sz="4000" dirty="0" smtClean="0">
                <a:latin typeface="Calibri" pitchFamily="34" charset="0"/>
              </a:rPr>
              <a:t>Still </a:t>
            </a:r>
            <a:r>
              <a:rPr lang="en-US" sz="4000" dirty="0">
                <a:latin typeface="Calibri" pitchFamily="34" charset="0"/>
              </a:rPr>
              <a:t>exponential in </a:t>
            </a:r>
            <a:r>
              <a:rPr lang="en-US" sz="4000" dirty="0" smtClean="0">
                <a:latin typeface="Calibri" pitchFamily="34" charset="0"/>
              </a:rPr>
              <a:t>number of tables to join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/>
              <a:t>System R </a:t>
            </a:r>
            <a:r>
              <a:rPr lang="en-US" sz="4800" dirty="0" smtClean="0"/>
              <a:t>Optimizer (Cont.)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61151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79836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latin typeface="Calibri" pitchFamily="34" charset="0"/>
              </a:rPr>
              <a:t>Plan </a:t>
            </a:r>
            <a:r>
              <a:rPr lang="en-US" sz="4000" dirty="0" smtClean="0">
                <a:latin typeface="Calibri" pitchFamily="34" charset="0"/>
              </a:rPr>
              <a:t>generator and cost estimator work </a:t>
            </a:r>
            <a:r>
              <a:rPr lang="en-US" sz="4000" dirty="0">
                <a:latin typeface="Calibri" pitchFamily="34" charset="0"/>
              </a:rPr>
              <a:t>in </a:t>
            </a:r>
            <a:r>
              <a:rPr lang="en-US" sz="4000" dirty="0" smtClean="0">
                <a:latin typeface="Calibri" pitchFamily="34" charset="0"/>
              </a:rPr>
              <a:t>tandem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Rules </a:t>
            </a:r>
            <a:r>
              <a:rPr lang="en-US" sz="3600" dirty="0">
                <a:latin typeface="Calibri" pitchFamily="34" charset="0"/>
              </a:rPr>
              <a:t>determine what PQPs are enumerated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Logical</a:t>
            </a:r>
            <a:r>
              <a:rPr lang="en-US" sz="3200" dirty="0">
                <a:latin typeface="Calibri" pitchFamily="34" charset="0"/>
              </a:rPr>
              <a:t>: </a:t>
            </a:r>
            <a:r>
              <a:rPr lang="en-US" sz="3200" dirty="0" smtClean="0">
                <a:latin typeface="Calibri" pitchFamily="34" charset="0"/>
              </a:rPr>
              <a:t>algebraic </a:t>
            </a:r>
            <a:r>
              <a:rPr lang="en-US" sz="3200" dirty="0">
                <a:latin typeface="Calibri" pitchFamily="34" charset="0"/>
              </a:rPr>
              <a:t>rewrites of LQP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Physical</a:t>
            </a:r>
            <a:r>
              <a:rPr lang="en-US" sz="3200" dirty="0">
                <a:latin typeface="Calibri" pitchFamily="34" charset="0"/>
              </a:rPr>
              <a:t>: </a:t>
            </a:r>
            <a:r>
              <a:rPr lang="en-US" sz="3200" dirty="0" smtClean="0">
                <a:latin typeface="Calibri" pitchFamily="34" charset="0"/>
              </a:rPr>
              <a:t>operation implementations and </a:t>
            </a:r>
            <a:r>
              <a:rPr lang="en-US" sz="3200" dirty="0">
                <a:latin typeface="Calibri" pitchFamily="34" charset="0"/>
              </a:rPr>
              <a:t>ordering alternatives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Cost </a:t>
            </a:r>
            <a:r>
              <a:rPr lang="en-US" sz="3600" dirty="0">
                <a:latin typeface="Calibri" pitchFamily="34" charset="0"/>
              </a:rPr>
              <a:t>models and heuristics help </a:t>
            </a:r>
            <a:r>
              <a:rPr lang="en-US" sz="3600" dirty="0" smtClean="0">
                <a:latin typeface="Calibri" pitchFamily="34" charset="0"/>
              </a:rPr>
              <a:t>approximating the costs of the </a:t>
            </a:r>
            <a:r>
              <a:rPr lang="en-US" sz="3600" dirty="0">
                <a:latin typeface="Calibri" pitchFamily="34" charset="0"/>
              </a:rPr>
              <a:t>PQPs	</a:t>
            </a:r>
          </a:p>
          <a:p>
            <a:r>
              <a:rPr lang="en-US" sz="4000" dirty="0">
                <a:latin typeface="Calibri" pitchFamily="34" charset="0"/>
              </a:rPr>
              <a:t>Active research </a:t>
            </a:r>
            <a:r>
              <a:rPr lang="en-US" sz="4000" dirty="0" smtClean="0">
                <a:latin typeface="Calibri" pitchFamily="34" charset="0"/>
              </a:rPr>
              <a:t>area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Parametric query optimization, multi-objective </a:t>
            </a:r>
            <a:r>
              <a:rPr lang="en-US" sz="3600" dirty="0">
                <a:latin typeface="Calibri" pitchFamily="34" charset="0"/>
              </a:rPr>
              <a:t>query </a:t>
            </a:r>
            <a:r>
              <a:rPr lang="en-US" sz="3600" dirty="0" smtClean="0">
                <a:latin typeface="Calibri" pitchFamily="34" charset="0"/>
              </a:rPr>
              <a:t>optimization, multiple </a:t>
            </a:r>
            <a:r>
              <a:rPr lang="en-US" sz="3600" dirty="0">
                <a:latin typeface="Calibri" pitchFamily="34" charset="0"/>
              </a:rPr>
              <a:t>query </a:t>
            </a:r>
            <a:r>
              <a:rPr lang="en-US" sz="3600" dirty="0" smtClean="0">
                <a:latin typeface="Calibri" pitchFamily="34" charset="0"/>
              </a:rPr>
              <a:t>optimization, online </a:t>
            </a:r>
            <a:r>
              <a:rPr lang="en-US" sz="3600" dirty="0">
                <a:latin typeface="Calibri" pitchFamily="34" charset="0"/>
              </a:rPr>
              <a:t>query </a:t>
            </a:r>
            <a:r>
              <a:rPr lang="en-US" sz="3600" dirty="0" smtClean="0">
                <a:latin typeface="Calibri" pitchFamily="34" charset="0"/>
              </a:rPr>
              <a:t>optimization, dynamic </a:t>
            </a:r>
            <a:r>
              <a:rPr lang="en-US" sz="3600" dirty="0">
                <a:latin typeface="Calibri" pitchFamily="34" charset="0"/>
              </a:rPr>
              <a:t>r</a:t>
            </a:r>
            <a:r>
              <a:rPr lang="en-US" sz="3600" dirty="0" smtClean="0">
                <a:latin typeface="Calibri" pitchFamily="34" charset="0"/>
              </a:rPr>
              <a:t>e-optimization, etc.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Detailed DBMS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</p:spTree>
    <p:extLst>
      <p:ext uri="{BB962C8B-B14F-4D97-AF65-F5344CB8AC3E}">
        <p14:creationId xmlns="" xmlns:p14="http://schemas.microsoft.com/office/powerpoint/2010/main" val="27145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A given logical query plan (LQP) can have several possible physical query plans (PQP) with (potentially) different costs</a:t>
            </a:r>
          </a:p>
          <a:p>
            <a:r>
              <a:rPr lang="en-US" sz="4000" dirty="0" smtClean="0">
                <a:latin typeface="Calibri" pitchFamily="34" charset="0"/>
              </a:rPr>
              <a:t>Ideal goal: for any given LQP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Create the </a:t>
            </a:r>
            <a:r>
              <a:rPr lang="en-US" sz="3600" i="1" dirty="0" smtClean="0">
                <a:latin typeface="Calibri" pitchFamily="34" charset="0"/>
              </a:rPr>
              <a:t>space</a:t>
            </a:r>
            <a:r>
              <a:rPr lang="en-US" sz="3600" dirty="0" smtClean="0">
                <a:latin typeface="Calibri" pitchFamily="34" charset="0"/>
              </a:rPr>
              <a:t> of all possible PQPs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Estimate the cost of each plan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Pick the optimal (i.e. cheapest/fastest) PQP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414" t="17954" r="26414"/>
          <a:stretch/>
        </p:blipFill>
        <p:spPr>
          <a:xfrm>
            <a:off x="9390783" y="2911366"/>
            <a:ext cx="2151284" cy="28062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Calibri" pitchFamily="34" charset="0"/>
              </a:rPr>
              <a:t>Transaction Management</a:t>
            </a:r>
            <a:endParaRPr lang="en-US" sz="80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7613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alibri" pitchFamily="34" charset="0"/>
              </a:rPr>
              <a:t>Questions?</a:t>
            </a:r>
            <a:endParaRPr lang="en-US" sz="2000" dirty="0">
              <a:latin typeface="Calibri" pitchFamily="34" charset="0"/>
            </a:endParaRP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Real-world goal: </a:t>
            </a:r>
            <a:r>
              <a:rPr lang="en-US" sz="4000" dirty="0" smtClean="0">
                <a:latin typeface="Calibri" pitchFamily="34" charset="0"/>
              </a:rPr>
              <a:t>just prevent the disaster; i.e. avoid </a:t>
            </a:r>
            <a:r>
              <a:rPr lang="en-US" sz="4000" dirty="0">
                <a:latin typeface="Calibri" pitchFamily="34" charset="0"/>
              </a:rPr>
              <a:t>the </a:t>
            </a:r>
            <a:r>
              <a:rPr lang="en-US" sz="4000" dirty="0" smtClean="0">
                <a:latin typeface="Calibri" pitchFamily="34" charset="0"/>
              </a:rPr>
              <a:t>clearly awful PQPs</a:t>
            </a:r>
          </a:p>
          <a:p>
            <a:pPr lvl="0">
              <a:lnSpc>
                <a:spcPct val="100000"/>
              </a:lnSpc>
            </a:pPr>
            <a:endParaRPr lang="en-US" sz="4000" dirty="0" smtClean="0">
              <a:latin typeface="Calibri" pitchFamily="34" charset="0"/>
            </a:endParaRPr>
          </a:p>
          <a:p>
            <a:pPr lvl="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“</a:t>
            </a:r>
            <a:r>
              <a:rPr lang="en-US" sz="4000" i="1" dirty="0">
                <a:latin typeface="Calibri" pitchFamily="34" charset="0"/>
              </a:rPr>
              <a:t>Query optimization is a </a:t>
            </a:r>
            <a:r>
              <a:rPr lang="en-US" sz="4000" i="1" dirty="0" smtClean="0">
                <a:latin typeface="Calibri" pitchFamily="34" charset="0"/>
              </a:rPr>
              <a:t>metaphor for </a:t>
            </a:r>
            <a:r>
              <a:rPr lang="en-US" sz="4000" i="1" dirty="0">
                <a:latin typeface="Calibri" pitchFamily="34" charset="0"/>
              </a:rPr>
              <a:t>life itself! It is hard to </a:t>
            </a:r>
            <a:r>
              <a:rPr lang="en-US" sz="4000" i="1" dirty="0" smtClean="0">
                <a:latin typeface="Calibri" pitchFamily="34" charset="0"/>
              </a:rPr>
              <a:t>even know </a:t>
            </a:r>
            <a:r>
              <a:rPr lang="en-US" sz="4000" i="1" dirty="0">
                <a:latin typeface="Calibri" pitchFamily="34" charset="0"/>
              </a:rPr>
              <a:t>what an optimal plan would </a:t>
            </a:r>
            <a:r>
              <a:rPr lang="en-US" sz="4000" i="1" dirty="0" smtClean="0">
                <a:latin typeface="Calibri" pitchFamily="34" charset="0"/>
              </a:rPr>
              <a:t>be</a:t>
            </a:r>
            <a:r>
              <a:rPr lang="en-US" sz="4000" i="1" dirty="0">
                <a:latin typeface="Calibri" pitchFamily="34" charset="0"/>
              </a:rPr>
              <a:t>, but it is feasible to avoid the </a:t>
            </a:r>
            <a:r>
              <a:rPr lang="en-US" sz="4000" i="1" dirty="0" smtClean="0">
                <a:latin typeface="Calibri" pitchFamily="34" charset="0"/>
              </a:rPr>
              <a:t>obviously </a:t>
            </a:r>
            <a:r>
              <a:rPr lang="en-US" sz="4000" i="1" dirty="0">
                <a:latin typeface="Calibri" pitchFamily="34" charset="0"/>
              </a:rPr>
              <a:t>bad plans</a:t>
            </a:r>
            <a:r>
              <a:rPr lang="en-US" sz="4000" i="1" dirty="0" smtClean="0">
                <a:latin typeface="Calibri" pitchFamily="34" charset="0"/>
              </a:rPr>
              <a:t>!</a:t>
            </a:r>
            <a:r>
              <a:rPr lang="en-US" sz="4000" dirty="0" smtClean="0">
                <a:latin typeface="Calibri" pitchFamily="34" charset="0"/>
              </a:rPr>
              <a:t>” </a:t>
            </a:r>
            <a:br>
              <a:rPr lang="en-US" sz="4000" dirty="0" smtClean="0">
                <a:latin typeface="Calibri" pitchFamily="34" charset="0"/>
              </a:rPr>
            </a:br>
            <a:r>
              <a:rPr lang="en-US" sz="4000" dirty="0" smtClean="0">
                <a:latin typeface="Calibri" pitchFamily="34" charset="0"/>
              </a:rPr>
              <a:t>						</a:t>
            </a:r>
            <a:r>
              <a:rPr lang="mr-IN" sz="4000" dirty="0" smtClean="0">
                <a:latin typeface="Calibri" pitchFamily="34" charset="0"/>
              </a:rPr>
              <a:t>–</a:t>
            </a:r>
            <a:r>
              <a:rPr lang="en-US" sz="4000" dirty="0" smtClean="0">
                <a:latin typeface="Calibri" pitchFamily="34" charset="0"/>
              </a:rPr>
              <a:t>Jeff Naughton</a:t>
            </a:r>
            <a:endParaRPr lang="en-US" sz="4000" dirty="0">
              <a:latin typeface="Calibri" pitchFamily="34" charset="0"/>
            </a:endParaRPr>
          </a:p>
          <a:p>
            <a:pPr lvl="0"/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Optimization (Cont.)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71562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LQP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Optimized PQP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188355" y="3355946"/>
            <a:ext cx="1986500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Catalog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8373869" y="3471855"/>
            <a:ext cx="791152" cy="3806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71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5" grpId="0" animBg="1"/>
      <p:bldP spid="16" grpId="0" animBg="1"/>
      <p:bldP spid="17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714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800" dirty="0" smtClean="0">
                <a:latin typeface="Calibri" pitchFamily="34" charset="0"/>
              </a:rPr>
              <a:t>Also called plan enumerator</a:t>
            </a:r>
          </a:p>
          <a:p>
            <a:pPr>
              <a:lnSpc>
                <a:spcPct val="110000"/>
              </a:lnSpc>
            </a:pPr>
            <a:r>
              <a:rPr lang="en-US" sz="3800" dirty="0" smtClean="0">
                <a:latin typeface="Calibri" pitchFamily="34" charset="0"/>
              </a:rPr>
              <a:t>Explores </a:t>
            </a:r>
            <a:r>
              <a:rPr lang="en-US" sz="3800" dirty="0">
                <a:latin typeface="Calibri" pitchFamily="34" charset="0"/>
              </a:rPr>
              <a:t>various PQPs for a given LQP</a:t>
            </a:r>
          </a:p>
          <a:p>
            <a:pPr lvl="1">
              <a:lnSpc>
                <a:spcPct val="110000"/>
              </a:lnSpc>
            </a:pPr>
            <a:r>
              <a:rPr lang="en-US" sz="3400" dirty="0">
                <a:latin typeface="Calibri" pitchFamily="34" charset="0"/>
              </a:rPr>
              <a:t>Challenge: </a:t>
            </a:r>
            <a:r>
              <a:rPr lang="en-US" sz="3400" dirty="0" smtClean="0">
                <a:latin typeface="Calibri" pitchFamily="34" charset="0"/>
              </a:rPr>
              <a:t>space </a:t>
            </a:r>
            <a:r>
              <a:rPr lang="en-US" sz="3400" dirty="0">
                <a:latin typeface="Calibri" pitchFamily="34" charset="0"/>
              </a:rPr>
              <a:t>of </a:t>
            </a:r>
            <a:r>
              <a:rPr lang="en-US" sz="3400" dirty="0" smtClean="0">
                <a:latin typeface="Calibri" pitchFamily="34" charset="0"/>
              </a:rPr>
              <a:t>all possible plans </a:t>
            </a:r>
            <a:r>
              <a:rPr lang="en-US" sz="3400" dirty="0">
                <a:latin typeface="Calibri" pitchFamily="34" charset="0"/>
              </a:rPr>
              <a:t>is </a:t>
            </a:r>
            <a:r>
              <a:rPr lang="en-US" sz="3400" dirty="0" smtClean="0">
                <a:latin typeface="Calibri" pitchFamily="34" charset="0"/>
              </a:rPr>
              <a:t>huge</a:t>
            </a:r>
          </a:p>
          <a:p>
            <a:pPr>
              <a:lnSpc>
                <a:spcPct val="110000"/>
              </a:lnSpc>
            </a:pPr>
            <a:r>
              <a:rPr lang="en-US" sz="3800" dirty="0" smtClean="0">
                <a:latin typeface="Calibri" pitchFamily="34" charset="0"/>
              </a:rPr>
              <a:t>Use </a:t>
            </a:r>
            <a:r>
              <a:rPr lang="en-US" sz="3800" i="1" dirty="0" smtClean="0">
                <a:latin typeface="Calibri" pitchFamily="34" charset="0"/>
              </a:rPr>
              <a:t>rules </a:t>
            </a:r>
            <a:r>
              <a:rPr lang="en-US" sz="3800" dirty="0">
                <a:latin typeface="Calibri" pitchFamily="34" charset="0"/>
              </a:rPr>
              <a:t>to help determine what plans to enumerate, and also consults </a:t>
            </a:r>
            <a:r>
              <a:rPr lang="en-US" sz="3800" i="1" dirty="0" smtClean="0">
                <a:latin typeface="Calibri" pitchFamily="34" charset="0"/>
              </a:rPr>
              <a:t>cost </a:t>
            </a:r>
            <a:r>
              <a:rPr lang="en-US" sz="3800" i="1" dirty="0">
                <a:latin typeface="Calibri" pitchFamily="34" charset="0"/>
              </a:rPr>
              <a:t>models</a:t>
            </a:r>
          </a:p>
          <a:p>
            <a:pPr>
              <a:lnSpc>
                <a:spcPct val="110000"/>
              </a:lnSpc>
            </a:pPr>
            <a:r>
              <a:rPr lang="en-US" sz="3800" dirty="0">
                <a:latin typeface="Calibri" pitchFamily="34" charset="0"/>
              </a:rPr>
              <a:t>Two main </a:t>
            </a:r>
            <a:r>
              <a:rPr lang="en-US" sz="3800" dirty="0" smtClean="0">
                <a:latin typeface="Calibri" pitchFamily="34" charset="0"/>
              </a:rPr>
              <a:t>types of rules </a:t>
            </a:r>
            <a:r>
              <a:rPr lang="en-US" sz="3800" dirty="0">
                <a:latin typeface="Calibri" pitchFamily="34" charset="0"/>
              </a:rPr>
              <a:t>for enumerating </a:t>
            </a:r>
            <a:r>
              <a:rPr lang="en-US" sz="3800" dirty="0" smtClean="0">
                <a:latin typeface="Calibri" pitchFamily="34" charset="0"/>
              </a:rPr>
              <a:t>plans</a:t>
            </a:r>
            <a:endParaRPr lang="en-US" sz="3800" dirty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latin typeface="Calibri" pitchFamily="34" charset="0"/>
              </a:rPr>
              <a:t>Logical</a:t>
            </a:r>
            <a:r>
              <a:rPr lang="en-US" sz="3400" dirty="0">
                <a:latin typeface="Calibri" pitchFamily="34" charset="0"/>
              </a:rPr>
              <a:t>: </a:t>
            </a:r>
            <a:r>
              <a:rPr lang="en-US" sz="3400" i="1" dirty="0" smtClean="0">
                <a:latin typeface="Calibri" pitchFamily="34" charset="0"/>
              </a:rPr>
              <a:t>algebraic rewrites</a:t>
            </a:r>
            <a:endParaRPr lang="en-US" sz="3400" i="1" dirty="0">
              <a:latin typeface="Calibri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Use </a:t>
            </a:r>
            <a:r>
              <a:rPr lang="en-US" sz="3000" dirty="0">
                <a:latin typeface="Calibri" pitchFamily="34" charset="0"/>
              </a:rPr>
              <a:t>relational </a:t>
            </a:r>
            <a:r>
              <a:rPr lang="en-US" sz="3000" dirty="0" smtClean="0">
                <a:latin typeface="Calibri" pitchFamily="34" charset="0"/>
              </a:rPr>
              <a:t>algebraic </a:t>
            </a:r>
            <a:r>
              <a:rPr lang="en-US" sz="3000" dirty="0">
                <a:latin typeface="Calibri" pitchFamily="34" charset="0"/>
              </a:rPr>
              <a:t>equivalence to rewrite LQP </a:t>
            </a:r>
            <a:r>
              <a:rPr lang="en-US" sz="3000" dirty="0" smtClean="0">
                <a:latin typeface="Calibri" pitchFamily="34" charset="0"/>
              </a:rPr>
              <a:t>itself</a:t>
            </a:r>
            <a:endParaRPr lang="en-US" sz="3000" dirty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400" dirty="0" smtClean="0">
                <a:latin typeface="Calibri" pitchFamily="34" charset="0"/>
              </a:rPr>
              <a:t>Physical: various physical implementations of operations</a:t>
            </a:r>
            <a:endParaRPr lang="en-US" sz="3400" dirty="0">
              <a:latin typeface="Calibri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Use </a:t>
            </a:r>
            <a:r>
              <a:rPr lang="en-US" sz="3000" dirty="0">
                <a:latin typeface="Calibri" pitchFamily="34" charset="0"/>
              </a:rPr>
              <a:t>different </a:t>
            </a:r>
            <a:r>
              <a:rPr lang="en-US" sz="3200" dirty="0" smtClean="0">
                <a:latin typeface="Calibri" pitchFamily="34" charset="0"/>
              </a:rPr>
              <a:t>implementations </a:t>
            </a:r>
            <a:r>
              <a:rPr lang="en-US" sz="3000" dirty="0" smtClean="0">
                <a:latin typeface="Calibri" pitchFamily="34" charset="0"/>
              </a:rPr>
              <a:t>for </a:t>
            </a:r>
            <a:r>
              <a:rPr lang="en-US" sz="3000" dirty="0">
                <a:latin typeface="Calibri" pitchFamily="34" charset="0"/>
              </a:rPr>
              <a:t>a given </a:t>
            </a:r>
            <a:r>
              <a:rPr lang="en-US" sz="3000" dirty="0" smtClean="0">
                <a:latin typeface="Calibri" pitchFamily="34" charset="0"/>
              </a:rPr>
              <a:t>logical operation in LQP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Plan Generator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87600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94040</TotalTime>
  <Words>3226</Words>
  <Application>Microsoft Office PowerPoint</Application>
  <PresentationFormat>自定义</PresentationFormat>
  <Paragraphs>796</Paragraphs>
  <Slides>60</Slides>
  <Notes>57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4by3DefaultTheme</vt:lpstr>
      <vt:lpstr>Database Systems</vt:lpstr>
      <vt:lpstr>Query Optimization</vt:lpstr>
      <vt:lpstr>DBMS Architecture</vt:lpstr>
      <vt:lpstr>Recap</vt:lpstr>
      <vt:lpstr>Example</vt:lpstr>
      <vt:lpstr>Query Optimization</vt:lpstr>
      <vt:lpstr>Query Optimization (Cont.)</vt:lpstr>
      <vt:lpstr>Query Execution</vt:lpstr>
      <vt:lpstr>Plan Generator</vt:lpstr>
      <vt:lpstr>Algebraic Rewriting</vt:lpstr>
      <vt:lpstr>Algebraic Rewriting: Example</vt:lpstr>
      <vt:lpstr>Algebraic Rewriting: Unary Operators</vt:lpstr>
      <vt:lpstr>Algebraic Rewriting: Binary Operators</vt:lpstr>
      <vt:lpstr>Cross-operator Algebraic Rewriting</vt:lpstr>
      <vt:lpstr>Algebraic Rewriting: Example</vt:lpstr>
      <vt:lpstr>Algebraic Rewriting (Cont.)</vt:lpstr>
      <vt:lpstr>Algebraic Rewriting: Example (Cont.)</vt:lpstr>
      <vt:lpstr>Choose Physical Operation Implementation</vt:lpstr>
      <vt:lpstr>Choose Operation Implementation: Factors</vt:lpstr>
      <vt:lpstr>Join Orderings</vt:lpstr>
      <vt:lpstr>Materialization vs. Pipelining</vt:lpstr>
      <vt:lpstr>Blocking Operations</vt:lpstr>
      <vt:lpstr>Iterator Interface</vt:lpstr>
      <vt:lpstr>Plan Cost Estimation</vt:lpstr>
      <vt:lpstr>Plan Cost Estimation (Cont.)</vt:lpstr>
      <vt:lpstr>System Catalog</vt:lpstr>
      <vt:lpstr>System Catalog: Example</vt:lpstr>
      <vt:lpstr>Statistics in System Catalog</vt:lpstr>
      <vt:lpstr>Plan Cost Estimation (Cont.)</vt:lpstr>
      <vt:lpstr>Example: System R Query Optimizer</vt:lpstr>
      <vt:lpstr>System R Optimizer: Plan Enumeration</vt:lpstr>
      <vt:lpstr>System R Optimizer: Single-relation Plans</vt:lpstr>
      <vt:lpstr>System R Optimizer: Example</vt:lpstr>
      <vt:lpstr>Recap</vt:lpstr>
      <vt:lpstr>Recap</vt:lpstr>
      <vt:lpstr>Recap (Cont.)</vt:lpstr>
      <vt:lpstr>Recap (Cont.)</vt:lpstr>
      <vt:lpstr>Blocking Operations</vt:lpstr>
      <vt:lpstr>Iterator Interface</vt:lpstr>
      <vt:lpstr>Plan Cost Estimation</vt:lpstr>
      <vt:lpstr>Plan Cost Estimation (Cont.)</vt:lpstr>
      <vt:lpstr>System Catalog</vt:lpstr>
      <vt:lpstr>System Catalog: Example</vt:lpstr>
      <vt:lpstr>System Catalog: Example (Cont.)</vt:lpstr>
      <vt:lpstr>Statistics in System Catalog</vt:lpstr>
      <vt:lpstr>Plan Cost Estimation (Cont.)</vt:lpstr>
      <vt:lpstr>Example: System R Query Optimizer</vt:lpstr>
      <vt:lpstr>Example: System R Query Optimizer</vt:lpstr>
      <vt:lpstr>Example: System R Query Optimizer</vt:lpstr>
      <vt:lpstr>System R Optimizer: Plan Enumeration</vt:lpstr>
      <vt:lpstr>System R Optimizer: Single-relation Plans</vt:lpstr>
      <vt:lpstr>System R Optimizer: Example</vt:lpstr>
      <vt:lpstr>System R Optimizer: Multiple-relation Plans</vt:lpstr>
      <vt:lpstr>Enumeration of Left-deep Plans</vt:lpstr>
      <vt:lpstr>Enumeration of Left-deep Plans: Example</vt:lpstr>
      <vt:lpstr>Enumeration of Left-deep Plans: Example (Cont.)</vt:lpstr>
      <vt:lpstr>System R Optimizer (Cont.)</vt:lpstr>
      <vt:lpstr>Recap</vt:lpstr>
      <vt:lpstr> Detailed DBMS Architecture</vt:lpstr>
      <vt:lpstr>Transaction Management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NTKO</cp:lastModifiedBy>
  <cp:revision>2048</cp:revision>
  <dcterms:created xsi:type="dcterms:W3CDTF">2017-08-17T19:27:17Z</dcterms:created>
  <dcterms:modified xsi:type="dcterms:W3CDTF">2021-10-24T21:38:49Z</dcterms:modified>
</cp:coreProperties>
</file>