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commentAuthors.xml" ContentType="application/vnd.openxmlformats-officedocument.presentationml.commentAuthor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6.xml" ContentType="application/vnd.openxmlformats-officedocument.presentationml.notesSlide+xml"/>
  <Override PartName="/ppt/webextensions/webextension1.xml" ContentType="application/vnd.ms-office.webextension+xml"/>
  <Override PartName="/ppt/slides/slide8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webextensions/taskpanes.xml" ContentType="application/vnd.ms-office.webextensiontaskpan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notesMasterIdLst>
    <p:notesMasterId r:id="rId48"/>
  </p:notesMasterIdLst>
  <p:sldIdLst>
    <p:sldId id="755" r:id="rId2"/>
    <p:sldId id="269" r:id="rId3"/>
    <p:sldId id="710" r:id="rId4"/>
    <p:sldId id="638" r:id="rId5"/>
    <p:sldId id="713" r:id="rId6"/>
    <p:sldId id="712" r:id="rId7"/>
    <p:sldId id="701" r:id="rId8"/>
    <p:sldId id="714" r:id="rId9"/>
    <p:sldId id="715" r:id="rId10"/>
    <p:sldId id="716" r:id="rId11"/>
    <p:sldId id="702" r:id="rId12"/>
    <p:sldId id="717" r:id="rId13"/>
    <p:sldId id="718" r:id="rId14"/>
    <p:sldId id="720" r:id="rId15"/>
    <p:sldId id="722" r:id="rId16"/>
    <p:sldId id="699" r:id="rId17"/>
    <p:sldId id="724" r:id="rId18"/>
    <p:sldId id="725" r:id="rId19"/>
    <p:sldId id="727" r:id="rId20"/>
    <p:sldId id="728" r:id="rId21"/>
    <p:sldId id="729" r:id="rId22"/>
    <p:sldId id="730" r:id="rId23"/>
    <p:sldId id="732" r:id="rId24"/>
    <p:sldId id="731" r:id="rId25"/>
    <p:sldId id="734" r:id="rId26"/>
    <p:sldId id="735" r:id="rId27"/>
    <p:sldId id="736" r:id="rId28"/>
    <p:sldId id="737" r:id="rId29"/>
    <p:sldId id="738" r:id="rId30"/>
    <p:sldId id="739" r:id="rId31"/>
    <p:sldId id="740" r:id="rId32"/>
    <p:sldId id="741" r:id="rId33"/>
    <p:sldId id="742" r:id="rId34"/>
    <p:sldId id="743" r:id="rId35"/>
    <p:sldId id="751" r:id="rId36"/>
    <p:sldId id="744" r:id="rId37"/>
    <p:sldId id="752" r:id="rId38"/>
    <p:sldId id="753" r:id="rId39"/>
    <p:sldId id="746" r:id="rId40"/>
    <p:sldId id="754" r:id="rId41"/>
    <p:sldId id="747" r:id="rId42"/>
    <p:sldId id="750" r:id="rId43"/>
    <p:sldId id="748" r:id="rId44"/>
    <p:sldId id="749" r:id="rId45"/>
    <p:sldId id="723" r:id="rId46"/>
    <p:sldId id="509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Lecture 26" id="{B03D0D13-5FFE-A84D-9439-5934219D1B86}">
          <p14:sldIdLst>
            <p14:sldId id="256"/>
            <p14:sldId id="269"/>
          </p14:sldIdLst>
        </p14:section>
        <p14:section name="Lecture 26 &gt; Query Optimization" id="{0068C9B2-F029-B34C-A85A-B6B15B5B03F1}">
          <p14:sldIdLst>
            <p14:sldId id="710"/>
            <p14:sldId id="638"/>
            <p14:sldId id="713"/>
            <p14:sldId id="712"/>
            <p14:sldId id="701"/>
            <p14:sldId id="714"/>
            <p14:sldId id="715"/>
            <p14:sldId id="716"/>
            <p14:sldId id="702"/>
            <p14:sldId id="717"/>
            <p14:sldId id="718"/>
            <p14:sldId id="720"/>
            <p14:sldId id="722"/>
            <p14:sldId id="699"/>
            <p14:sldId id="724"/>
            <p14:sldId id="725"/>
            <p14:sldId id="727"/>
            <p14:sldId id="728"/>
            <p14:sldId id="729"/>
            <p14:sldId id="730"/>
            <p14:sldId id="732"/>
            <p14:sldId id="731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51"/>
            <p14:sldId id="744"/>
            <p14:sldId id="752"/>
            <p14:sldId id="753"/>
            <p14:sldId id="746"/>
            <p14:sldId id="754"/>
            <p14:sldId id="747"/>
            <p14:sldId id="750"/>
            <p14:sldId id="748"/>
            <p14:sldId id="749"/>
            <p14:sldId id="723"/>
            <p14:sldId id="509"/>
          </p14:sldIdLst>
        </p14:section>
      </p14:sectionLst>
    </p:ext>
    <p:ext uri="{EFAFB233-063F-42B5-8137-9DF3F51BA10A}">
      <p15:sldGuideLst xmlns:p15="http://schemas.microsoft.com/office/powerpoint/2012/main" xmlns="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el Ardalan" initials="AA" lastIdx="1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EF4"/>
    <a:srgbClr val="FAD0C5"/>
    <a:srgbClr val="5794FF"/>
    <a:srgbClr val="FF988B"/>
    <a:srgbClr val="D284DF"/>
    <a:srgbClr val="B4AFDF"/>
    <a:srgbClr val="8AB6BD"/>
    <a:srgbClr val="E05C53"/>
    <a:srgbClr val="D10100"/>
    <a:srgbClr val="AD00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37"/>
    <p:restoredTop sz="96291"/>
  </p:normalViewPr>
  <p:slideViewPr>
    <p:cSldViewPr snapToGrid="0" snapToObjects="1">
      <p:cViewPr varScale="1">
        <p:scale>
          <a:sx n="114" d="100"/>
          <a:sy n="114" d="100"/>
        </p:scale>
        <p:origin x="-59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18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88CE0-5C07-A148-A19B-7D9A2B09F0BD}" type="datetimeFigureOut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6BE594-6C56-6447-AF71-F0E1032DD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1423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4636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4011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31706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76779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38858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6684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3677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7737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53164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491277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342624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3253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38075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342850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50853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84444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01066454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03821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46660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11628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751849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30956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07111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178053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771411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965995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2160254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707835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687402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54205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166026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2606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08120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6338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94432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6BE594-6C56-6447-AF71-F0E1032DDD17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91121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F5E15-0E5F-BE41-8FE8-991AB5EDF6ED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92B32-B441-224A-9E1E-E4AE7A4B7707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9D1A3-AEA7-974A-BF93-443F941EAA55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7" y="189790"/>
            <a:ext cx="11313226" cy="1015291"/>
          </a:xfrm>
        </p:spPr>
        <p:txBody>
          <a:bodyPr/>
          <a:lstStyle>
            <a:lvl1pPr>
              <a:defRPr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9387" y="1413164"/>
            <a:ext cx="11313226" cy="4763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39387" y="6356352"/>
            <a:ext cx="3142013" cy="365125"/>
          </a:xfrm>
        </p:spPr>
        <p:txBody>
          <a:bodyPr/>
          <a:lstStyle/>
          <a:p>
            <a:fld id="{169021DC-0885-1D4E-AFF9-606D9C7382F9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599" y="6356352"/>
            <a:ext cx="3142013" cy="365125"/>
          </a:xfrm>
        </p:spPr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442902" y="1205081"/>
            <a:ext cx="11309710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99FC4-F9B4-044E-A719-D8CBABB6191D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46E3F-5155-F647-9A84-9C9FE91520EF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8C0F79-C570-6741-BEBC-5ED2133D5FC8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AF8F5-25F8-CA4C-8243-C6FF8D56500C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D6B67-1C69-FE4D-A3B2-0216E09FBF77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991AC-CB99-0A47-A3A3-3DF8608593C2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03615-15E4-A841-9AE6-1203BB06290E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FFD5">
            <a:alpha val="28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8A9230D8-16C1-BF43-B0EE-1A85400C842B}" type="datetime1">
              <a:rPr lang="en-US" smtClean="0"/>
              <a:pPr/>
              <a:t>11/8/2021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r>
              <a:rPr lang="it-IT" smtClean="0"/>
              <a:t>CS 564 (Fall'17)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</a:lstStyle>
          <a:p>
            <a:fld id="{E1C7DF46-B252-0B48-BFC9-2E2FD236D76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5964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Linux Libertine" charset="0"/>
          <a:ea typeface="Linux Libertine" charset="0"/>
          <a:cs typeface="Linux Libertine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9403" y="411061"/>
            <a:ext cx="10769600" cy="923330"/>
          </a:xfrm>
        </p:spPr>
        <p:txBody>
          <a:bodyPr/>
          <a:lstStyle/>
          <a:p>
            <a:pPr algn="ctr">
              <a:defRPr/>
            </a:pPr>
            <a:r>
              <a:rPr kumimoji="1" lang="en-US" altLang="zh-CN" sz="60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Database Systems</a:t>
            </a:r>
            <a:endParaRPr kumimoji="1" lang="zh-CN" altLang="en-US" sz="6000" b="1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335560" y="1560352"/>
            <a:ext cx="11699845" cy="1073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ctr">
              <a:defRPr/>
            </a:pPr>
            <a:r>
              <a:rPr lang="en-US" altLang="zh-CN" sz="5400" dirty="0" smtClean="0">
                <a:latin typeface="Calibri" pitchFamily="34" charset="0"/>
              </a:rPr>
              <a:t>Transaction Management</a:t>
            </a:r>
            <a:endParaRPr kumimoji="1" lang="en-US" altLang="zh-CN" sz="5400" b="1" kern="0" dirty="0">
              <a:solidFill>
                <a:schemeClr val="tx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+mj-lt"/>
              <a:cs typeface="+mj-cs"/>
            </a:endParaRPr>
          </a:p>
        </p:txBody>
      </p:sp>
      <p:sp>
        <p:nvSpPr>
          <p:cNvPr id="4" name="Subtitle 2"/>
          <p:cNvSpPr txBox="1">
            <a:spLocks noChangeArrowheads="1"/>
          </p:cNvSpPr>
          <p:nvPr/>
        </p:nvSpPr>
        <p:spPr bwMode="auto">
          <a:xfrm>
            <a:off x="1583499" y="3140968"/>
            <a:ext cx="9821333" cy="3236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zh-CN" altLang="en-US" sz="2400" kern="0" dirty="0">
                <a:solidFill>
                  <a:srgbClr val="00B0F0"/>
                </a:solidFill>
                <a:latin typeface="Arial Unicode MS" pitchFamily="34" charset="-122"/>
                <a:ea typeface="黑体" pitchFamily="49" charset="-122"/>
              </a:rPr>
              <a:t>何明昕  </a:t>
            </a:r>
            <a:r>
              <a:rPr kumimoji="1" lang="en-US" altLang="zh-CN" sz="2400" kern="0" dirty="0">
                <a:solidFill>
                  <a:srgbClr val="00B0F0"/>
                </a:solidFill>
                <a:latin typeface="Comic Sans MS" pitchFamily="66" charset="0"/>
                <a:ea typeface="黑体" pitchFamily="49" charset="-122"/>
              </a:rPr>
              <a:t>HE Mingxin, Max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Send your email to </a:t>
            </a:r>
            <a:r>
              <a:rPr kumimoji="1" lang="en-US" altLang="zh-CN" sz="2400" b="1" kern="0" dirty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c.max@yeah.net</a:t>
            </a:r>
            <a:r>
              <a:rPr kumimoji="1" lang="en-US" altLang="zh-CN" sz="2400" kern="0" dirty="0">
                <a:solidFill>
                  <a:srgbClr val="898989"/>
                </a:solidFill>
                <a:latin typeface="Arial Unicode MS" pitchFamily="34" charset="-122"/>
                <a:ea typeface="黑体" pitchFamily="49" charset="-122"/>
              </a:rPr>
              <a:t>  </a:t>
            </a: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with</a:t>
            </a: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latin typeface="Arial Unicode MS" pitchFamily="34" charset="-122"/>
                <a:ea typeface="黑体" pitchFamily="49" charset="-122"/>
              </a:rPr>
              <a:t>a subject like:  </a:t>
            </a:r>
            <a:r>
              <a:rPr kumimoji="1" lang="en-US" altLang="zh-CN" sz="2400" b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DBS</a:t>
            </a:r>
            <a:r>
              <a:rPr kumimoji="1" lang="en-US" altLang="zh-CN" sz="2400" i="1" kern="0" dirty="0">
                <a:solidFill>
                  <a:schemeClr val="tx2"/>
                </a:solidFill>
                <a:latin typeface="Comic Sans MS" pitchFamily="66" charset="0"/>
                <a:ea typeface="黑体" pitchFamily="49" charset="-122"/>
              </a:rPr>
              <a:t>345-Andy: On What …</a:t>
            </a:r>
          </a:p>
          <a:p>
            <a:pPr eaLnBrk="1" hangingPunct="1">
              <a:lnSpc>
                <a:spcPct val="20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2060"/>
                </a:solidFill>
                <a:latin typeface="Arial Unicode MS" pitchFamily="34" charset="-122"/>
                <a:ea typeface="黑体" pitchFamily="49" charset="-122"/>
              </a:rPr>
              <a:t>Download from </a:t>
            </a:r>
            <a:r>
              <a:rPr kumimoji="1" lang="en-US" altLang="zh-CN" sz="2400" b="1" kern="0" dirty="0" smtClean="0">
                <a:solidFill>
                  <a:srgbClr val="C00000"/>
                </a:solidFill>
                <a:latin typeface="Courier New" pitchFamily="49" charset="0"/>
                <a:ea typeface="黑体" pitchFamily="49" charset="-122"/>
              </a:rPr>
              <a:t>c.program@yeah.net</a:t>
            </a:r>
            <a:endParaRPr kumimoji="1" lang="en-US" altLang="zh-CN" sz="2400" b="1" kern="0" dirty="0">
              <a:solidFill>
                <a:srgbClr val="FF0000"/>
              </a:solidFill>
              <a:latin typeface="Courier New" pitchFamily="49" charset="0"/>
              <a:ea typeface="黑体" pitchFamily="49" charset="-122"/>
            </a:endParaRPr>
          </a:p>
          <a:p>
            <a:pPr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文件中心</a:t>
            </a:r>
            <a:r>
              <a:rPr kumimoji="1" lang="en-US" altLang="zh-CN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zh-CN" altLang="en-US" sz="2400" kern="0" dirty="0">
                <a:solidFill>
                  <a:srgbClr val="000099"/>
                </a:solidFill>
                <a:latin typeface="+mn-lt"/>
                <a:ea typeface="黑体" pitchFamily="49" charset="-122"/>
              </a:rPr>
              <a:t>网盘</a:t>
            </a:r>
            <a:r>
              <a:rPr kumimoji="1" lang="en-US" altLang="zh-CN" sz="2400" kern="0">
                <a:solidFill>
                  <a:srgbClr val="000099"/>
                </a:solidFill>
                <a:latin typeface="+mn-lt"/>
                <a:ea typeface="黑体" pitchFamily="49" charset="-122"/>
              </a:rPr>
              <a:t>/</a:t>
            </a:r>
            <a:r>
              <a:rPr kumimoji="1" lang="en-US" altLang="zh-CN" sz="2400" kern="0" smtClean="0">
                <a:solidFill>
                  <a:srgbClr val="000099"/>
                </a:solidFill>
                <a:latin typeface="+mn-lt"/>
                <a:ea typeface="黑体" pitchFamily="49" charset="-122"/>
              </a:rPr>
              <a:t>DatabaseSystems2021</a:t>
            </a:r>
            <a:endParaRPr kumimoji="1" lang="en-US" altLang="zh-CN" sz="2400" kern="0" dirty="0">
              <a:solidFill>
                <a:srgbClr val="000099"/>
              </a:solidFill>
              <a:latin typeface="+mn-lt"/>
              <a:ea typeface="黑体" pitchFamily="49" charset="-122"/>
            </a:endParaRPr>
          </a:p>
          <a:p>
            <a:pPr algn="ctr" eaLnBrk="1" hangingPunct="1">
              <a:spcBef>
                <a:spcPct val="35000"/>
              </a:spcBef>
              <a:buClr>
                <a:schemeClr val="tx2"/>
              </a:buClr>
              <a:buSzPct val="90000"/>
              <a:buFont typeface="Arial" charset="0"/>
              <a:buNone/>
              <a:defRPr/>
            </a:pPr>
            <a:endParaRPr kumimoji="1" lang="en-US" altLang="zh-CN" sz="2800" kern="0" dirty="0">
              <a:solidFill>
                <a:srgbClr val="898989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8739155" y="2961230"/>
            <a:ext cx="1697775" cy="1297695"/>
          </a:xfrm>
          <a:prstGeom prst="can">
            <a:avLst>
              <a:gd name="adj" fmla="val 188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Transaction Management Model (Cont.)</a:t>
            </a:r>
            <a:endParaRPr lang="en-US" sz="48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1070458" y="2317159"/>
                <a:ext cx="4114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(C)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</a:t>
                </a:r>
                <a:r>
                  <a:rPr lang="mr-IN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(C </a:t>
                </a:r>
                <a:r>
                  <a:rPr lang="mr-IN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← C –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Assert</a:t>
                </a:r>
                <a:r>
                  <a:rPr lang="mr-IN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</a:t>
                </a:r>
                <a:r>
                  <a:rPr lang="mr-IN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(C &gt;= 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(S)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58" y="2317159"/>
                <a:ext cx="4114800" cy="2895600"/>
              </a:xfrm>
              <a:prstGeom prst="rect">
                <a:avLst/>
              </a:prstGeom>
              <a:blipFill rotWithShape="0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5134751" y="1831716"/>
            <a:ext cx="1874808" cy="219994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BEGIN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R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Abort</a:t>
            </a:r>
          </a:p>
        </p:txBody>
      </p:sp>
      <p:sp>
        <p:nvSpPr>
          <p:cNvPr id="10" name="Flowchart: Process 18"/>
          <p:cNvSpPr/>
          <p:nvPr/>
        </p:nvSpPr>
        <p:spPr>
          <a:xfrm>
            <a:off x="7196649" y="2963525"/>
            <a:ext cx="1371600" cy="129540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88930" y="2987027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C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4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000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092742" y="4296039"/>
            <a:ext cx="990600" cy="456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87149" y="4296039"/>
            <a:ext cx="990600" cy="455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RAM</a:t>
            </a:r>
          </a:p>
        </p:txBody>
      </p:sp>
      <p:sp>
        <p:nvSpPr>
          <p:cNvPr id="14" name="Flowchart: Process 24"/>
          <p:cNvSpPr/>
          <p:nvPr/>
        </p:nvSpPr>
        <p:spPr>
          <a:xfrm>
            <a:off x="5134751" y="2429072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Flowchart: Process 25"/>
          <p:cNvSpPr/>
          <p:nvPr/>
        </p:nvSpPr>
        <p:spPr>
          <a:xfrm>
            <a:off x="5134751" y="2962472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lowchart: Process 26"/>
          <p:cNvSpPr/>
          <p:nvPr/>
        </p:nvSpPr>
        <p:spPr>
          <a:xfrm>
            <a:off x="5134751" y="3498259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Flowchart: Process 29"/>
          <p:cNvSpPr/>
          <p:nvPr/>
        </p:nvSpPr>
        <p:spPr>
          <a:xfrm>
            <a:off x="1070458" y="2427830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Flowchart: Process 30"/>
          <p:cNvSpPr/>
          <p:nvPr/>
        </p:nvSpPr>
        <p:spPr>
          <a:xfrm>
            <a:off x="1070457" y="2961230"/>
            <a:ext cx="2896631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Flowchart: Process 31"/>
          <p:cNvSpPr/>
          <p:nvPr/>
        </p:nvSpPr>
        <p:spPr>
          <a:xfrm>
            <a:off x="1070458" y="3498259"/>
            <a:ext cx="3040092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12838" y="30901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C 4000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112838" y="36235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88930" y="2990599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C -1000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0255838" y="3074370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C -1000</a:t>
            </a:r>
          </a:p>
        </p:txBody>
      </p:sp>
      <p:sp>
        <p:nvSpPr>
          <p:cNvPr id="31" name="Flowchart: Process 24"/>
          <p:cNvSpPr/>
          <p:nvPr/>
        </p:nvSpPr>
        <p:spPr>
          <a:xfrm>
            <a:off x="5134751" y="1894430"/>
            <a:ext cx="106488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292250" y="4428407"/>
            <a:ext cx="2622406" cy="646331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Need to “erase” all the traces of the transaction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81219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3 0.01342 L -4.58333E-6 1.85185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7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6 -0.01273 L -0.09583 0.00069 " pathEditMode="relative" rAng="0" ptsTypes="AA">
                                      <p:cBhvr>
                                        <p:cTn id="4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8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1" grpId="1"/>
      <p:bldP spid="11" grpId="2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5" grpId="0"/>
      <p:bldP spid="25" grpId="1"/>
      <p:bldP spid="26" grpId="0"/>
      <p:bldP spid="27" grpId="0"/>
      <p:bldP spid="28" grpId="0"/>
      <p:bldP spid="28" grpId="1"/>
      <p:bldP spid="31" grpId="0" animBg="1"/>
      <p:bldP spid="3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1339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A transaction must satisfy </a:t>
            </a:r>
            <a:r>
              <a:rPr lang="en-US" sz="4000" dirty="0" smtClean="0">
                <a:latin typeface="Calibri" pitchFamily="34" charset="0"/>
              </a:rPr>
              <a:t>the </a:t>
            </a:r>
            <a:r>
              <a:rPr lang="en-US" sz="4000" i="1" dirty="0" smtClean="0">
                <a:solidFill>
                  <a:srgbClr val="C00000"/>
                </a:solidFill>
                <a:latin typeface="Calibri" pitchFamily="34" charset="0"/>
              </a:rPr>
              <a:t>all-or-nothing</a:t>
            </a:r>
            <a:r>
              <a:rPr lang="en-US" sz="4000" dirty="0" smtClean="0">
                <a:solidFill>
                  <a:srgbClr val="C00000"/>
                </a:solidFill>
                <a:latin typeface="Calibri" pitchFamily="34" charset="0"/>
              </a:rPr>
              <a:t> </a:t>
            </a:r>
            <a:r>
              <a:rPr lang="en-US" sz="4000" i="1" dirty="0" smtClean="0">
                <a:solidFill>
                  <a:srgbClr val="C00000"/>
                </a:solidFill>
                <a:latin typeface="Calibri" pitchFamily="34" charset="0"/>
              </a:rPr>
              <a:t>property</a:t>
            </a:r>
            <a:endParaRPr lang="en-US" sz="4000" i="1" dirty="0">
              <a:solidFill>
                <a:srgbClr val="C00000"/>
              </a:solidFill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L</a:t>
            </a:r>
            <a:r>
              <a:rPr lang="en-US" sz="3600" dirty="0" smtClean="0">
                <a:latin typeface="Calibri" pitchFamily="34" charset="0"/>
              </a:rPr>
              <a:t>ogical </a:t>
            </a:r>
            <a:r>
              <a:rPr lang="en-US" sz="3600" dirty="0">
                <a:latin typeface="Calibri" pitchFamily="34" charset="0"/>
              </a:rPr>
              <a:t>unit of </a:t>
            </a:r>
            <a:r>
              <a:rPr lang="en-US" sz="3600" dirty="0" smtClean="0">
                <a:latin typeface="Calibri" pitchFamily="34" charset="0"/>
              </a:rPr>
              <a:t>work </a:t>
            </a:r>
            <a:r>
              <a:rPr lang="en-US" sz="3600" dirty="0">
                <a:latin typeface="Calibri" pitchFamily="34" charset="0"/>
              </a:rPr>
              <a:t>is </a:t>
            </a:r>
            <a:r>
              <a:rPr lang="en-US" sz="3600" dirty="0" smtClean="0">
                <a:latin typeface="Calibri" pitchFamily="34" charset="0"/>
              </a:rPr>
              <a:t>indivisible, i.e. either </a:t>
            </a:r>
            <a:r>
              <a:rPr lang="en-US" sz="3600" dirty="0">
                <a:latin typeface="Calibri" pitchFamily="34" charset="0"/>
              </a:rPr>
              <a:t>all operations get done or none of them get done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Database </a:t>
            </a:r>
            <a:r>
              <a:rPr lang="en-US" sz="4000" dirty="0">
                <a:latin typeface="Calibri" pitchFamily="34" charset="0"/>
              </a:rPr>
              <a:t>state must remain </a:t>
            </a:r>
            <a:r>
              <a:rPr lang="en-US" sz="4000" i="1" dirty="0">
                <a:solidFill>
                  <a:srgbClr val="C00000"/>
                </a:solidFill>
                <a:latin typeface="Calibri" pitchFamily="34" charset="0"/>
              </a:rPr>
              <a:t>consistent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solidFill>
                  <a:srgbClr val="C00000"/>
                </a:solidFill>
                <a:latin typeface="Calibri" pitchFamily="34" charset="0"/>
              </a:rPr>
              <a:t>Application’s invariants </a:t>
            </a:r>
            <a:r>
              <a:rPr lang="en-US" sz="3600" dirty="0">
                <a:latin typeface="Calibri" pitchFamily="34" charset="0"/>
              </a:rPr>
              <a:t>define what is </a:t>
            </a:r>
            <a:r>
              <a:rPr lang="en-US" sz="3600" dirty="0" smtClean="0">
                <a:latin typeface="Calibri" pitchFamily="34" charset="0"/>
              </a:rPr>
              <a:t>consistent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e.g. balance of each account should be a positive number</a:t>
            </a:r>
            <a:endParaRPr lang="en-US" sz="32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 </a:t>
            </a:r>
            <a:r>
              <a:rPr lang="en-US" sz="3600" dirty="0">
                <a:latin typeface="Calibri" pitchFamily="34" charset="0"/>
              </a:rPr>
              <a:t>transaction is assumed to get the database from </a:t>
            </a:r>
            <a:r>
              <a:rPr lang="en-US" sz="3600" dirty="0" smtClean="0">
                <a:latin typeface="Calibri" pitchFamily="34" charset="0"/>
              </a:rPr>
              <a:t>one consistent </a:t>
            </a:r>
            <a:r>
              <a:rPr lang="en-US" sz="3600" dirty="0">
                <a:latin typeface="Calibri" pitchFamily="34" charset="0"/>
              </a:rPr>
              <a:t>state to </a:t>
            </a:r>
            <a:r>
              <a:rPr lang="en-US" sz="3600" dirty="0" smtClean="0">
                <a:latin typeface="Calibri" pitchFamily="34" charset="0"/>
              </a:rPr>
              <a:t>another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solidFill>
                  <a:srgbClr val="7030A0"/>
                </a:solidFill>
                <a:latin typeface="Calibri" pitchFamily="34" charset="0"/>
              </a:rPr>
              <a:t>Might be temporarily inconsistent in the middle, but no external viewer sees these inconsistent states</a:t>
            </a:r>
            <a:endParaRPr lang="en-US" sz="3200" dirty="0">
              <a:solidFill>
                <a:srgbClr val="7030A0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Transaction Management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202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 lnSpcReduction="10000"/>
          </a:bodyPr>
          <a:lstStyle/>
          <a:p>
            <a:r>
              <a:rPr lang="en-US" sz="4000" dirty="0" smtClean="0">
                <a:latin typeface="Calibri" pitchFamily="34" charset="0"/>
              </a:rPr>
              <a:t>A transaction manager </a:t>
            </a:r>
            <a:r>
              <a:rPr lang="en-US" sz="4000" dirty="0">
                <a:latin typeface="Calibri" pitchFamily="34" charset="0"/>
              </a:rPr>
              <a:t>should ensure 4 key properties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A</a:t>
            </a:r>
            <a:r>
              <a:rPr lang="en-US" sz="3600" b="1" dirty="0">
                <a:latin typeface="Calibri" pitchFamily="34" charset="0"/>
              </a:rPr>
              <a:t>tomicity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</a:rPr>
              <a:t>transaction should be </a:t>
            </a:r>
            <a:r>
              <a:rPr lang="en-US" sz="3200" dirty="0" smtClean="0">
                <a:latin typeface="Calibri" pitchFamily="34" charset="0"/>
              </a:rPr>
              <a:t>indivisible (all </a:t>
            </a:r>
            <a:r>
              <a:rPr lang="en-US" sz="3200" dirty="0">
                <a:latin typeface="Calibri" pitchFamily="34" charset="0"/>
              </a:rPr>
              <a:t>or </a:t>
            </a:r>
            <a:r>
              <a:rPr lang="en-US" sz="3200" dirty="0" smtClean="0">
                <a:latin typeface="Calibri" pitchFamily="34" charset="0"/>
              </a:rPr>
              <a:t>nothing)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C</a:t>
            </a:r>
            <a:r>
              <a:rPr lang="en-US" sz="3600" b="1" dirty="0">
                <a:latin typeface="Calibri" pitchFamily="34" charset="0"/>
              </a:rPr>
              <a:t>onsistency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Database </a:t>
            </a:r>
            <a:r>
              <a:rPr lang="en-US" sz="3200" dirty="0">
                <a:latin typeface="Calibri" pitchFamily="34" charset="0"/>
              </a:rPr>
              <a:t>should not become inconsistent in the end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I</a:t>
            </a:r>
            <a:r>
              <a:rPr lang="en-US" sz="3600" b="1" dirty="0">
                <a:latin typeface="Calibri" pitchFamily="34" charset="0"/>
              </a:rPr>
              <a:t>solation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A </a:t>
            </a:r>
            <a:r>
              <a:rPr lang="en-US" sz="3200" dirty="0">
                <a:latin typeface="Calibri" pitchFamily="34" charset="0"/>
              </a:rPr>
              <a:t>transaction should not worry about or interact </a:t>
            </a:r>
            <a:r>
              <a:rPr lang="en-US" sz="3200" dirty="0" smtClean="0">
                <a:latin typeface="Calibri" pitchFamily="34" charset="0"/>
              </a:rPr>
              <a:t>with other concurrent </a:t>
            </a:r>
            <a:r>
              <a:rPr lang="en-US" sz="3200" dirty="0">
                <a:latin typeface="Calibri" pitchFamily="34" charset="0"/>
              </a:rPr>
              <a:t>transactions on the DBMS</a:t>
            </a:r>
          </a:p>
          <a:p>
            <a:pPr lvl="1"/>
            <a:r>
              <a:rPr lang="en-US" sz="3600" b="1" dirty="0">
                <a:solidFill>
                  <a:srgbClr val="FF0000"/>
                </a:solidFill>
                <a:latin typeface="Calibri" pitchFamily="34" charset="0"/>
              </a:rPr>
              <a:t>D</a:t>
            </a:r>
            <a:r>
              <a:rPr lang="en-US" sz="3600" b="1" dirty="0">
                <a:latin typeface="Calibri" pitchFamily="34" charset="0"/>
              </a:rPr>
              <a:t>urability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All </a:t>
            </a:r>
            <a:r>
              <a:rPr lang="en-US" sz="3200" dirty="0">
                <a:latin typeface="Calibri" pitchFamily="34" charset="0"/>
              </a:rPr>
              <a:t>changes of a </a:t>
            </a:r>
            <a:r>
              <a:rPr lang="en-US" sz="3200" dirty="0" smtClean="0">
                <a:latin typeface="Calibri" pitchFamily="34" charset="0"/>
              </a:rPr>
              <a:t>“committed</a:t>
            </a:r>
            <a:r>
              <a:rPr lang="en-US" sz="3200" dirty="0">
                <a:latin typeface="Calibri" pitchFamily="34" charset="0"/>
              </a:rPr>
              <a:t>” transaction must </a:t>
            </a:r>
            <a:r>
              <a:rPr lang="en-US" sz="3200" dirty="0" smtClean="0">
                <a:latin typeface="Calibri" pitchFamily="34" charset="0"/>
              </a:rPr>
              <a:t>persist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ACID Properties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666593" y="1898865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Calibri" pitchFamily="34" charset="0"/>
                <a:ea typeface="Linux Libertine" charset="0"/>
                <a:cs typeface="Linux Libertine" charset="0"/>
              </a:rPr>
              <a:t>Logging</a:t>
            </a:r>
            <a:r>
              <a:rPr lang="en-US" sz="2200" b="1" dirty="0" smtClean="0">
                <a:solidFill>
                  <a:schemeClr val="accent1"/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2200" dirty="0">
                <a:latin typeface="Calibri" pitchFamily="34" charset="0"/>
                <a:ea typeface="Linux Libertine" charset="0"/>
                <a:cs typeface="Linux Libertine" charset="0"/>
              </a:rPr>
              <a:t>and </a:t>
            </a:r>
            <a:r>
              <a:rPr lang="en-US" sz="2200" b="1" dirty="0">
                <a:solidFill>
                  <a:srgbClr val="5794FF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Recovery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66593" y="2806434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dirty="0">
                <a:latin typeface="Calibri" pitchFamily="34" charset="0"/>
                <a:ea typeface="Linux Libertine" charset="0"/>
                <a:cs typeface="Linux Libertine" charset="0"/>
              </a:rPr>
              <a:t>App </a:t>
            </a:r>
            <a:r>
              <a:rPr lang="en-US" sz="2200" dirty="0" smtClean="0">
                <a:latin typeface="Calibri" pitchFamily="34" charset="0"/>
                <a:ea typeface="Linux Libertine" charset="0"/>
                <a:cs typeface="Linux Libertine" charset="0"/>
              </a:rPr>
              <a:t>semantics and </a:t>
            </a:r>
            <a:r>
              <a:rPr lang="en-US" sz="2200" b="1" dirty="0" smtClean="0">
                <a:solidFill>
                  <a:srgbClr val="5794FF"/>
                </a:solidFill>
                <a:latin typeface="Calibri" pitchFamily="34" charset="0"/>
                <a:ea typeface="Linux Libertine" charset="0"/>
                <a:cs typeface="Linux Libertine" charset="0"/>
              </a:rPr>
              <a:t>Schedules</a:t>
            </a:r>
            <a:endParaRPr lang="en-US" sz="2200" b="1" dirty="0">
              <a:solidFill>
                <a:srgbClr val="5794FF"/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666593" y="3714003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Concurrency </a:t>
            </a:r>
            <a:r>
              <a:rPr lang="en-US" sz="2200" b="1" dirty="0">
                <a:solidFill>
                  <a:srgbClr val="5794FF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Control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6593" y="4942717"/>
            <a:ext cx="4066914" cy="430887"/>
          </a:xfrm>
          <a:prstGeom prst="rect">
            <a:avLst/>
          </a:prstGeom>
          <a:solidFill>
            <a:srgbClr val="FAD0C5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 eaLnBrk="0" hangingPunct="0"/>
            <a:r>
              <a:rPr lang="en-US" sz="2200" b="1" dirty="0" smtClean="0">
                <a:solidFill>
                  <a:srgbClr val="5794FF"/>
                </a:solidFill>
                <a:latin typeface="Calibri" pitchFamily="34" charset="0"/>
                <a:ea typeface="Linux Libertine" charset="0"/>
                <a:cs typeface="Linux Libertine" charset="0"/>
              </a:rPr>
              <a:t>Logging </a:t>
            </a:r>
            <a:r>
              <a:rPr lang="en-US" sz="2200" dirty="0">
                <a:latin typeface="Calibri" pitchFamily="34" charset="0"/>
                <a:ea typeface="Linux Libertine" charset="0"/>
                <a:cs typeface="Linux Libertine" charset="0"/>
              </a:rPr>
              <a:t>and </a:t>
            </a:r>
            <a:r>
              <a:rPr lang="en-US" sz="2200" b="1" dirty="0">
                <a:solidFill>
                  <a:srgbClr val="5794FF"/>
                </a:solidFill>
                <a:latin typeface="Calibri" pitchFamily="34" charset="0"/>
                <a:ea typeface="Linux Libertine" charset="0"/>
                <a:cs typeface="Linux Libertine" charset="0"/>
              </a:rPr>
              <a:t>Recovery</a:t>
            </a:r>
          </a:p>
        </p:txBody>
      </p:sp>
    </p:spTree>
    <p:extLst>
      <p:ext uri="{BB962C8B-B14F-4D97-AF65-F5344CB8AC3E}">
        <p14:creationId xmlns:p14="http://schemas.microsoft.com/office/powerpoint/2010/main" xmlns="" val="3173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37434" y="1387366"/>
            <a:ext cx="5045055" cy="547063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Tell us how to </a:t>
            </a:r>
            <a:r>
              <a:rPr lang="en-US" sz="3600" i="1" dirty="0" smtClean="0">
                <a:latin typeface="Calibri" pitchFamily="34" charset="0"/>
                <a:ea typeface="Linux Libertine" charset="0"/>
                <a:cs typeface="Linux Libertine" charset="0"/>
              </a:rPr>
              <a:t>interleave</a:t>
            </a: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 concurrent transactions</a:t>
            </a: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Benefits of interleaving</a:t>
            </a: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  <a:ea typeface="Linux Libertine" charset="0"/>
                <a:cs typeface="Linux Libertine" charset="0"/>
              </a:rPr>
              <a:t>Lets us exploits disk/CPU and multi-core parallelism</a:t>
            </a: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200" dirty="0" smtClean="0">
                <a:latin typeface="Calibri" pitchFamily="34" charset="0"/>
                <a:ea typeface="Linux Libertine" charset="0"/>
                <a:cs typeface="Linux Libertine" charset="0"/>
              </a:rPr>
              <a:t>Helps avoid </a:t>
            </a:r>
            <a:r>
              <a:rPr lang="en-US" sz="3200" i="1" dirty="0" smtClean="0">
                <a:latin typeface="Calibri" pitchFamily="34" charset="0"/>
                <a:ea typeface="Linux Libertine" charset="0"/>
                <a:cs typeface="Linux Libertine" charset="0"/>
              </a:rPr>
              <a:t>starvation</a:t>
            </a:r>
            <a:r>
              <a:rPr lang="en-US" sz="3200" dirty="0" smtClean="0">
                <a:latin typeface="Calibri" pitchFamily="34" charset="0"/>
                <a:ea typeface="Linux Libertine" charset="0"/>
                <a:cs typeface="Linux Libertine" charset="0"/>
              </a:rPr>
              <a:t> of shorter transactions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5661239" y="1914964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49388976"/>
              </p:ext>
            </p:extLst>
          </p:nvPr>
        </p:nvGraphicFramePr>
        <p:xfrm>
          <a:off x="5428566" y="2450962"/>
          <a:ext cx="12676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Title 1"/>
          <p:cNvSpPr txBox="1">
            <a:spLocks/>
          </p:cNvSpPr>
          <p:nvPr/>
        </p:nvSpPr>
        <p:spPr>
          <a:xfrm>
            <a:off x="7118469" y="1914964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85419266"/>
              </p:ext>
            </p:extLst>
          </p:nvPr>
        </p:nvGraphicFramePr>
        <p:xfrm>
          <a:off x="6885796" y="2450962"/>
          <a:ext cx="1267604" cy="237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7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34920655"/>
              </p:ext>
            </p:extLst>
          </p:nvPr>
        </p:nvGraphicFramePr>
        <p:xfrm>
          <a:off x="9117480" y="1601472"/>
          <a:ext cx="2635132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330092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algn="ctr"/>
                      <a:endParaRPr lang="en-US" sz="200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33009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Title 1"/>
          <p:cNvSpPr txBox="1">
            <a:spLocks/>
          </p:cNvSpPr>
          <p:nvPr/>
        </p:nvSpPr>
        <p:spPr>
          <a:xfrm>
            <a:off x="9355637" y="1068338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10667625" y="1068338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4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5860791" y="1601472"/>
            <a:ext cx="2610928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4200"/>
              </a:lnSpc>
              <a:buClr>
                <a:srgbClr val="92D050"/>
              </a:buClr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A </a:t>
            </a:r>
            <a:r>
              <a:rPr lang="en-US" sz="2400" b="1" dirty="0" smtClean="0">
                <a:latin typeface="Calibri" pitchFamily="34" charset="0"/>
                <a:ea typeface="Linux Libertine" charset="0"/>
                <a:cs typeface="Linux Libertine" charset="0"/>
              </a:rPr>
              <a:t>schedule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" name="Down Arrow 2"/>
          <p:cNvSpPr/>
          <p:nvPr/>
        </p:nvSpPr>
        <p:spPr>
          <a:xfrm>
            <a:off x="8754449" y="1601472"/>
            <a:ext cx="223449" cy="4754880"/>
          </a:xfrm>
          <a:prstGeom prst="downArrow">
            <a:avLst>
              <a:gd name="adj1" fmla="val 50000"/>
              <a:gd name="adj2" fmla="val 24295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 rot="16200000">
            <a:off x="8126177" y="3636012"/>
            <a:ext cx="910326" cy="6858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lnSpc>
                <a:spcPts val="4200"/>
              </a:lnSpc>
              <a:buClr>
                <a:srgbClr val="92D050"/>
              </a:buClr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Time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latin typeface="Calibri" pitchFamily="34" charset="0"/>
              </a:rPr>
              <a:t>Transaction Schedules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343725" y="5192785"/>
            <a:ext cx="3084142" cy="1015663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A schedule should preserve the temporal </a:t>
            </a:r>
            <a:r>
              <a:rPr lang="en-US" sz="2000" dirty="0">
                <a:latin typeface="Calibri" pitchFamily="34" charset="0"/>
                <a:ea typeface="Linux Libertine" charset="0"/>
                <a:cs typeface="Linux Libertine" charset="0"/>
              </a:rPr>
              <a:t>order of ops in </a:t>
            </a:r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each transaction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25" name="TextBox 24"/>
              <p:cNvSpPr txBox="1"/>
              <p:nvPr/>
            </p:nvSpPr>
            <p:spPr>
              <a:xfrm>
                <a:off x="4698609" y="1324546"/>
                <a:ext cx="3993234" cy="400110"/>
              </a:xfrm>
              <a:prstGeom prst="rect">
                <a:avLst/>
              </a:prstGeom>
              <a:solidFill>
                <a:srgbClr val="FAE4D7"/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Initial stage + schedule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000" dirty="0">
                    <a:latin typeface="Linux Libertine" charset="0"/>
                    <a:ea typeface="Linux Libertine" charset="0"/>
                    <a:cs typeface="Linux Libertine" charset="0"/>
                  </a:rPr>
                  <a:t> final state</a:t>
                </a:r>
              </a:p>
            </p:txBody>
          </p:sp>
        </mc:Choice>
        <mc:Fallback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8609" y="1324546"/>
                <a:ext cx="3993234" cy="40011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84627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uiExpand="1"/>
      <p:bldP spid="12" grpId="0" uiExpand="1"/>
      <p:bldP spid="16" grpId="0" uiExpand="1"/>
      <p:bldP spid="17" grpId="0" uiExpand="1"/>
      <p:bldP spid="18" grpId="0" uiExpand="1"/>
      <p:bldP spid="3" grpId="0" uiExpand="1" animBg="1"/>
      <p:bldP spid="20" grpId="0" uiExpand="1"/>
      <p:bldP spid="24" grpId="0" animBg="1"/>
      <p:bldP spid="2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37433" y="1387366"/>
            <a:ext cx="8204952" cy="487679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4000" i="1" dirty="0">
                <a:latin typeface="Calibri" pitchFamily="34" charset="0"/>
                <a:ea typeface="Linux Libertine" charset="0"/>
                <a:cs typeface="Linux Libertine" charset="0"/>
              </a:rPr>
              <a:t>Complete </a:t>
            </a:r>
            <a:r>
              <a:rPr lang="en-US" sz="4000" dirty="0" smtClean="0">
                <a:latin typeface="Calibri" pitchFamily="34" charset="0"/>
                <a:ea typeface="Linux Libertine" charset="0"/>
                <a:cs typeface="Linux Libertine" charset="0"/>
              </a:rPr>
              <a:t>schedule</a:t>
            </a:r>
            <a:endParaRPr lang="en-US" sz="40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Each </a:t>
            </a:r>
            <a:r>
              <a:rPr lang="en-US" sz="3600" dirty="0">
                <a:latin typeface="Calibri" pitchFamily="34" charset="0"/>
                <a:ea typeface="Linux Libertine" charset="0"/>
                <a:cs typeface="Linux Libertine" charset="0"/>
              </a:rPr>
              <a:t>transaction ends with either </a:t>
            </a: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a commit </a:t>
            </a:r>
            <a:r>
              <a:rPr lang="en-US" sz="3600" dirty="0">
                <a:latin typeface="Calibri" pitchFamily="34" charset="0"/>
                <a:ea typeface="Linux Libertine" charset="0"/>
                <a:cs typeface="Linux Libertine" charset="0"/>
              </a:rPr>
              <a:t>or an a</a:t>
            </a: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bort</a:t>
            </a:r>
            <a:endParaRPr lang="en-US" sz="36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pPr marL="342900" indent="-342900" algn="l">
              <a:buClr>
                <a:schemeClr val="tx1"/>
              </a:buClr>
              <a:buFont typeface="Arial" charset="0"/>
              <a:buChar char="•"/>
            </a:pPr>
            <a:r>
              <a:rPr lang="en-US" sz="4000" i="1" dirty="0">
                <a:latin typeface="Calibri" pitchFamily="34" charset="0"/>
                <a:ea typeface="Linux Libertine" charset="0"/>
                <a:cs typeface="Linux Libertine" charset="0"/>
              </a:rPr>
              <a:t>Serial </a:t>
            </a:r>
            <a:r>
              <a:rPr lang="en-US" sz="4000" dirty="0" smtClean="0">
                <a:latin typeface="Calibri" pitchFamily="34" charset="0"/>
                <a:ea typeface="Linux Libertine" charset="0"/>
                <a:cs typeface="Linux Libertine" charset="0"/>
              </a:rPr>
              <a:t>schedule</a:t>
            </a:r>
            <a:endParaRPr lang="en-US" sz="4000" dirty="0">
              <a:latin typeface="Calibri" pitchFamily="34" charset="0"/>
              <a:ea typeface="Linux Libertine" charset="0"/>
              <a:cs typeface="Linux Libertine" charset="0"/>
            </a:endParaRPr>
          </a:p>
          <a:p>
            <a:pPr marL="800100" lvl="1" indent="-342900">
              <a:buClr>
                <a:schemeClr val="tx1"/>
              </a:buClr>
              <a:buFont typeface="Arial" charset="0"/>
              <a:buChar char="•"/>
            </a:pP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No </a:t>
            </a:r>
            <a:r>
              <a:rPr lang="en-US" sz="3600" dirty="0">
                <a:latin typeface="Calibri" pitchFamily="34" charset="0"/>
                <a:ea typeface="Linux Libertine" charset="0"/>
                <a:cs typeface="Linux Libertine" charset="0"/>
              </a:rPr>
              <a:t>interleaving of ops </a:t>
            </a:r>
            <a:r>
              <a:rPr lang="en-US" sz="3600" dirty="0" smtClean="0">
                <a:latin typeface="Calibri" pitchFamily="34" charset="0"/>
                <a:ea typeface="Linux Libertine" charset="0"/>
                <a:cs typeface="Linux Libertine" charset="0"/>
              </a:rPr>
              <a:t>from different transactions</a:t>
            </a:r>
            <a:endParaRPr lang="en-US" sz="36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latin typeface="Calibri" pitchFamily="34" charset="0"/>
              </a:rPr>
              <a:t>Transaction </a:t>
            </a:r>
            <a:r>
              <a:rPr lang="en-US" sz="4800" dirty="0" smtClean="0">
                <a:latin typeface="Calibri" pitchFamily="34" charset="0"/>
              </a:rPr>
              <a:t>Schedules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6182614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9105358" y="113959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10476958" y="113959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6" name="Flowchart: Process 3"/>
          <p:cNvSpPr/>
          <p:nvPr/>
        </p:nvSpPr>
        <p:spPr>
          <a:xfrm>
            <a:off x="8875059" y="4671301"/>
            <a:ext cx="1315743" cy="368242"/>
          </a:xfrm>
          <a:prstGeom prst="flowChartProcess">
            <a:avLst/>
          </a:prstGeom>
          <a:solidFill>
            <a:srgbClr val="F7FEF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Abort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082147999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sz="1400" dirty="0"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28" name="Title 1"/>
              <p:cNvSpPr txBox="1">
                <a:spLocks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Serial schedule</a:t>
                </a:r>
              </a:p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T1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T2</a:t>
                </a:r>
              </a:p>
            </p:txBody>
          </p:sp>
        </mc:Choice>
        <mc:Fallback>
          <p:sp>
            <p:nvSpPr>
              <p:cNvPr id="28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  <a:blipFill rotWithShape="0">
                <a:blip r:embed="rId2"/>
                <a:stretch>
                  <a:fillRect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05691877"/>
              </p:ext>
            </p:extLst>
          </p:nvPr>
        </p:nvGraphicFramePr>
        <p:xfrm>
          <a:off x="8876757" y="1749191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2297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xmlns="" Requires="a14">
          <p:sp>
            <p:nvSpPr>
              <p:cNvPr id="30" name="Title 1"/>
              <p:cNvSpPr txBox="1">
                <a:spLocks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Serial schedule</a:t>
                </a:r>
              </a:p>
              <a:p>
                <a:pPr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T2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T1</a:t>
                </a:r>
              </a:p>
            </p:txBody>
          </p:sp>
        </mc:Choice>
        <mc:Fallback>
          <p:sp>
            <p:nvSpPr>
              <p:cNvPr id="30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4726" y="4939368"/>
                <a:ext cx="2770632" cy="1123950"/>
              </a:xfrm>
              <a:prstGeom prst="rect">
                <a:avLst/>
              </a:prstGeom>
              <a:blipFill rotWithShape="0">
                <a:blip r:embed="rId3"/>
                <a:stretch>
                  <a:fillRect b="-10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>
            <a:off x="893559" y="4879170"/>
            <a:ext cx="5441167" cy="138499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Any serial schedule is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considered </a:t>
            </a:r>
            <a:r>
              <a:rPr lang="en-US" sz="2800" i="1" dirty="0" smtClean="0">
                <a:latin typeface="Calibri" pitchFamily="34" charset="0"/>
                <a:ea typeface="Linux Libertine" charset="0"/>
                <a:cs typeface="Linux Libertine" charset="0"/>
              </a:rPr>
              <a:t>acceptable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, </a:t>
            </a:r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even if they end up with different database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states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11746" y="4404067"/>
            <a:ext cx="4698853" cy="40011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000" dirty="0" smtClean="0">
                <a:latin typeface="Calibri" pitchFamily="34" charset="0"/>
                <a:ea typeface="Linux Libertine" charset="0"/>
                <a:cs typeface="Linux Libertine" charset="0"/>
              </a:rPr>
              <a:t>A sensible, consistent and isolated schedule</a:t>
            </a:r>
            <a:endParaRPr lang="en-US" sz="20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4061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7"/>
                                            </p:cond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9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23" grpId="0"/>
      <p:bldP spid="25" grpId="0"/>
      <p:bldP spid="26" grpId="0" animBg="1"/>
      <p:bldP spid="26" grpId="1" animBg="1"/>
      <p:bldP spid="28" grpId="0" animBg="1"/>
      <p:bldP spid="30" grpId="0" animBg="1"/>
      <p:bldP spid="32" grpId="0" animBg="1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latin typeface="Calibri" pitchFamily="34" charset="0"/>
              </a:rPr>
              <a:t>Transaction </a:t>
            </a:r>
            <a:r>
              <a:rPr lang="en-US" sz="4800" dirty="0" smtClean="0">
                <a:latin typeface="Calibri" pitchFamily="34" charset="0"/>
              </a:rPr>
              <a:t>Schedules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0059337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2222695" y="3975362"/>
            <a:ext cx="4863331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>
                <a:latin typeface="Calibri" pitchFamily="34" charset="0"/>
                <a:ea typeface="Linux Libertine" charset="0"/>
                <a:cs typeface="Linux Libertine" charset="0"/>
              </a:rPr>
              <a:t>“Bad” schedules like this could lead to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inconsistent states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0818" y="1979485"/>
            <a:ext cx="3140945" cy="954107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is wrong with this schedule?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789501" y="3192867"/>
            <a:ext cx="4296525" cy="5232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A: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 Update of A by T2 is lost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Arc 1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644858" y="5188744"/>
            <a:ext cx="5441167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What is an acceptable schedule?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321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15" grpId="0" animBg="1"/>
      <p:bldP spid="16" grpId="0" animBg="1"/>
      <p:bldP spid="2" grpId="0" animBg="1"/>
      <p:bldP spid="2" grpId="1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000" i="1" dirty="0">
                <a:latin typeface="Calibri" pitchFamily="34" charset="0"/>
              </a:rPr>
              <a:t>Equivalence </a:t>
            </a:r>
            <a:r>
              <a:rPr lang="en-US" sz="4000" dirty="0">
                <a:latin typeface="Calibri" pitchFamily="34" charset="0"/>
              </a:rPr>
              <a:t>of </a:t>
            </a:r>
            <a:r>
              <a:rPr lang="en-US" sz="4000" dirty="0" smtClean="0">
                <a:latin typeface="Calibri" pitchFamily="34" charset="0"/>
              </a:rPr>
              <a:t>schedules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Two </a:t>
            </a:r>
            <a:r>
              <a:rPr lang="en-US" sz="3600" dirty="0">
                <a:latin typeface="Calibri" pitchFamily="34" charset="0"/>
              </a:rPr>
              <a:t>schedules are equivalent </a:t>
            </a:r>
            <a:r>
              <a:rPr lang="en-US" sz="3600" dirty="0" err="1">
                <a:latin typeface="Calibri" pitchFamily="34" charset="0"/>
              </a:rPr>
              <a:t>iff</a:t>
            </a:r>
            <a:r>
              <a:rPr lang="en-US" sz="3600" dirty="0">
                <a:latin typeface="Calibri" pitchFamily="34" charset="0"/>
              </a:rPr>
              <a:t> </a:t>
            </a:r>
            <a:r>
              <a:rPr lang="en-US" sz="3600" dirty="0" smtClean="0">
                <a:latin typeface="Calibri" pitchFamily="34" charset="0"/>
              </a:rPr>
              <a:t>for any starting state of the database, the effect of them are the same; i.e. they lead the database to </a:t>
            </a:r>
            <a:r>
              <a:rPr lang="en-US" sz="3600" dirty="0">
                <a:latin typeface="Calibri" pitchFamily="34" charset="0"/>
              </a:rPr>
              <a:t>the same end </a:t>
            </a:r>
            <a:r>
              <a:rPr lang="en-US" sz="3600" dirty="0" smtClean="0">
                <a:latin typeface="Calibri" pitchFamily="34" charset="0"/>
              </a:rPr>
              <a:t>state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i="1" dirty="0">
                <a:latin typeface="Calibri" pitchFamily="34" charset="0"/>
              </a:rPr>
              <a:t>Serializable </a:t>
            </a:r>
            <a:r>
              <a:rPr lang="en-US" sz="4000" dirty="0" smtClean="0">
                <a:latin typeface="Calibri" pitchFamily="34" charset="0"/>
              </a:rPr>
              <a:t>schedule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 </a:t>
            </a:r>
            <a:r>
              <a:rPr lang="en-US" sz="3600" dirty="0">
                <a:latin typeface="Calibri" pitchFamily="34" charset="0"/>
              </a:rPr>
              <a:t>schedule that is equivalent to </a:t>
            </a:r>
            <a:r>
              <a:rPr lang="en-US" sz="3600" i="1" dirty="0">
                <a:latin typeface="Calibri" pitchFamily="34" charset="0"/>
              </a:rPr>
              <a:t>some</a:t>
            </a:r>
            <a:r>
              <a:rPr lang="en-US" sz="3600" dirty="0">
                <a:latin typeface="Calibri" pitchFamily="34" charset="0"/>
              </a:rPr>
              <a:t> complete </a:t>
            </a:r>
            <a:r>
              <a:rPr lang="en-US" sz="3600" dirty="0" smtClean="0">
                <a:latin typeface="Calibri" pitchFamily="34" charset="0"/>
              </a:rPr>
              <a:t>serial schedule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>
                <a:latin typeface="Calibri" pitchFamily="34" charset="0"/>
              </a:rPr>
              <a:t>Serializability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20999" y="5491639"/>
            <a:ext cx="6791529" cy="58477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3200" dirty="0" smtClean="0">
                <a:latin typeface="Calibri" pitchFamily="34" charset="0"/>
                <a:ea typeface="Linux Libertine" charset="0"/>
                <a:cs typeface="Linux Libertine" charset="0"/>
              </a:rPr>
              <a:t>Do NOT confuse serial and </a:t>
            </a:r>
            <a:r>
              <a:rPr lang="en-US" sz="3200" dirty="0" err="1" smtClean="0">
                <a:latin typeface="Calibri" pitchFamily="34" charset="0"/>
                <a:ea typeface="Linux Libertine" charset="0"/>
                <a:cs typeface="Linux Libertine" charset="0"/>
              </a:rPr>
              <a:t>serializable</a:t>
            </a:r>
            <a:r>
              <a:rPr lang="en-US" sz="3200" dirty="0" smtClean="0">
                <a:latin typeface="Calibri" pitchFamily="34" charset="0"/>
                <a:ea typeface="Linux Libertine" charset="0"/>
                <a:cs typeface="Linux Libertine" charset="0"/>
              </a:rPr>
              <a:t>!</a:t>
            </a:r>
            <a:endParaRPr lang="en-US" sz="32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44915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>
                <a:latin typeface="Calibri" pitchFamily="34" charset="0"/>
              </a:rPr>
              <a:t>Serializability</a:t>
            </a:r>
            <a:r>
              <a:rPr lang="en-US" sz="4800" dirty="0" smtClean="0">
                <a:latin typeface="Calibri" pitchFamily="34" charset="0"/>
              </a:rPr>
              <a:t>: Example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25382275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Is this schedule serializable?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1063015" y="4327065"/>
                <a:ext cx="6284169" cy="5232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Yes, it is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208203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 smtClean="0">
                <a:latin typeface="Calibri" pitchFamily="34" charset="0"/>
              </a:rPr>
              <a:t>Serializability</a:t>
            </a:r>
            <a:r>
              <a:rPr lang="en-US" sz="4800" dirty="0">
                <a:latin typeface="Calibri" pitchFamily="34" charset="0"/>
              </a:rPr>
              <a:t>: Example (Cont.)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57868096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Is this schedule serializable?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16" name="TextBox 15"/>
              <p:cNvSpPr txBox="1"/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pPr eaLnBrk="0" hangingPunct="0"/>
                <a:r>
                  <a:rPr lang="en-US" sz="2800" b="1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A:</a:t>
                </a:r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Yes, this too is equivalent to T1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charset="0"/>
                        <a:ea typeface="Linux Libertine" charset="0"/>
                        <a:cs typeface="Linux Libertine" charset="0"/>
                      </a:rPr>
                      <m:t>→</m:t>
                    </m:r>
                  </m:oMath>
                </a14:m>
                <a:r>
                  <a:rPr lang="en-US" sz="2800" dirty="0" smtClean="0">
                    <a:latin typeface="Linux Libertine" charset="0"/>
                    <a:ea typeface="Linux Libertine" charset="0"/>
                    <a:cs typeface="Linux Libertine" charset="0"/>
                  </a:rPr>
                  <a:t> T2 (why?)</a:t>
                </a:r>
                <a:endParaRPr lang="en-US" sz="28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mc:Choice>
        <mc:Fallback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015" y="4327065"/>
                <a:ext cx="6284169" cy="95410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effectLst>
                <a:outerShdw blurRad="50800" dist="127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xmlns="" val="139423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err="1">
                <a:latin typeface="Calibri" pitchFamily="34" charset="0"/>
              </a:rPr>
              <a:t>Serializability</a:t>
            </a:r>
            <a:r>
              <a:rPr lang="en-US" sz="4800" dirty="0">
                <a:latin typeface="Calibri" pitchFamily="34" charset="0"/>
              </a:rPr>
              <a:t>: Example (Cont.)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50059337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3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" name="Arc 1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790565" y="3236847"/>
            <a:ext cx="4829068" cy="523220"/>
          </a:xfrm>
          <a:prstGeom prst="rect">
            <a:avLst/>
          </a:prstGeom>
          <a:solidFill>
            <a:srgbClr val="E2E5FF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b="1" dirty="0" smtClean="0"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Is this schedule serializable?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101044" y="2883634"/>
            <a:ext cx="1750528" cy="523220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A </a:t>
            </a:r>
            <a:r>
              <a:rPr lang="en-US" sz="2800" i="1" dirty="0" smtClean="0">
                <a:latin typeface="Calibri" pitchFamily="34" charset="0"/>
                <a:ea typeface="Linux Libertine" charset="0"/>
                <a:cs typeface="Linux Libertine" charset="0"/>
              </a:rPr>
              <a:t>conflict</a:t>
            </a:r>
            <a:endParaRPr lang="en-US" sz="2800" i="1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6007" y="4344836"/>
            <a:ext cx="5908301" cy="1000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9463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58331" y="651641"/>
            <a:ext cx="10860734" cy="3406010"/>
          </a:xfrm>
        </p:spPr>
        <p:txBody>
          <a:bodyPr>
            <a:normAutofit/>
          </a:bodyPr>
          <a:lstStyle/>
          <a:p>
            <a:r>
              <a:rPr lang="en-US" sz="8000" dirty="0">
                <a:latin typeface="Calibri" pitchFamily="34" charset="0"/>
              </a:rPr>
              <a:t>Transaction </a:t>
            </a:r>
            <a:r>
              <a:rPr lang="en-US" sz="8000" dirty="0" smtClean="0">
                <a:latin typeface="Calibri" pitchFamily="34" charset="0"/>
              </a:rPr>
              <a:t>Management</a:t>
            </a:r>
            <a:endParaRPr lang="en-US" sz="80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145348" y="4723625"/>
            <a:ext cx="7886700" cy="771722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How to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serve 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the </a:t>
            </a:r>
            <a:r>
              <a:rPr lang="en-US" sz="2800" dirty="0" smtClean="0">
                <a:solidFill>
                  <a:schemeClr val="bg1">
                    <a:lumMod val="50000"/>
                  </a:schemeClr>
                </a:solidFill>
                <a:latin typeface="Calibri" pitchFamily="34" charset="0"/>
              </a:rPr>
              <a:t>masses in the real world</a:t>
            </a:r>
            <a:endParaRPr lang="en-US" sz="2800" dirty="0">
              <a:solidFill>
                <a:schemeClr val="bg1">
                  <a:lumMod val="50000"/>
                </a:schemeClr>
              </a:solidFill>
              <a:latin typeface="Calibri" pitchFamily="34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76894" y="4357637"/>
            <a:ext cx="10842171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1511835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055077" y="2110155"/>
            <a:ext cx="10081846" cy="3525454"/>
          </a:xfrm>
        </p:spPr>
        <p:txBody>
          <a:bodyPr>
            <a:normAutofit/>
          </a:bodyPr>
          <a:lstStyle/>
          <a:p>
            <a:pPr marL="288000" indent="228600"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</a:rPr>
              <a:t>Write-write (WW) conflict</a:t>
            </a:r>
          </a:p>
          <a:p>
            <a:pPr marL="288000" indent="228600"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</a:rPr>
              <a:t>Write-read (WR) conflict</a:t>
            </a:r>
          </a:p>
          <a:p>
            <a:pPr marL="288000" indent="228600">
              <a:lnSpc>
                <a:spcPct val="150000"/>
              </a:lnSpc>
            </a:pPr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</a:rPr>
              <a:t>Read-write (RW) conflict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Types of Conflicts among Transactions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88879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669410"/>
            <a:ext cx="6797365" cy="465258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dirty="0">
                <a:latin typeface="Calibri" pitchFamily="34" charset="0"/>
              </a:rPr>
              <a:t>T1 overwrites T2’s update without reading the new </a:t>
            </a:r>
            <a:r>
              <a:rPr lang="en-US" sz="4400" dirty="0" smtClean="0">
                <a:latin typeface="Calibri" pitchFamily="34" charset="0"/>
              </a:rPr>
              <a:t>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dirty="0" smtClean="0">
                <a:latin typeface="Calibri" pitchFamily="34" charset="0"/>
              </a:rPr>
              <a:t>Overwriting uncommitted data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dirty="0" smtClean="0">
                <a:latin typeface="Calibri" pitchFamily="34" charset="0"/>
              </a:rPr>
              <a:t>Also h</a:t>
            </a:r>
            <a:r>
              <a:rPr lang="en-US" sz="4400" dirty="0" smtClean="0">
                <a:solidFill>
                  <a:schemeClr val="tx1"/>
                </a:solidFill>
                <a:latin typeface="Calibri" pitchFamily="34" charset="0"/>
              </a:rPr>
              <a:t>appens with </a:t>
            </a:r>
            <a:r>
              <a:rPr lang="en-US" sz="4400" i="1" dirty="0" smtClean="0">
                <a:solidFill>
                  <a:schemeClr val="tx1"/>
                </a:solidFill>
                <a:latin typeface="Calibri" pitchFamily="34" charset="0"/>
              </a:rPr>
              <a:t>blind writes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Writing without ever reading</a:t>
            </a:r>
            <a:r>
              <a:rPr lang="en-US" sz="4000" dirty="0" smtClean="0">
                <a:solidFill>
                  <a:schemeClr val="tx1"/>
                </a:solidFill>
                <a:latin typeface="Calibri" pitchFamily="34" charset="0"/>
              </a:rPr>
              <a:t> </a:t>
            </a:r>
            <a:endParaRPr lang="en-US" sz="4000" dirty="0">
              <a:solidFill>
                <a:schemeClr val="tx1"/>
              </a:solidFill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Write-write (WW) </a:t>
            </a:r>
            <a:r>
              <a:rPr lang="en-US" sz="4800" dirty="0" smtClean="0">
                <a:latin typeface="Calibri" pitchFamily="34" charset="0"/>
              </a:rPr>
              <a:t>Conflict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269131601"/>
              </p:ext>
            </p:extLst>
          </p:nvPr>
        </p:nvGraphicFramePr>
        <p:xfrm>
          <a:off x="7976308" y="1773382"/>
          <a:ext cx="2635132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7566"/>
                <a:gridCol w="1317566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Arc 6"/>
          <p:cNvSpPr/>
          <p:nvPr/>
        </p:nvSpPr>
        <p:spPr>
          <a:xfrm flipH="1">
            <a:off x="8642384" y="3406854"/>
            <a:ext cx="1736381" cy="706426"/>
          </a:xfrm>
          <a:prstGeom prst="arc">
            <a:avLst>
              <a:gd name="adj1" fmla="val 15987549"/>
              <a:gd name="adj2" fmla="val 21196985"/>
            </a:avLst>
          </a:prstGeom>
          <a:ln w="44450">
            <a:solidFill>
              <a:srgbClr val="C0000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xmlns="" val="16651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r>
              <a:rPr lang="en-US" sz="4400" dirty="0" smtClean="0">
                <a:latin typeface="Calibri" pitchFamily="34" charset="0"/>
              </a:rPr>
              <a:t>T2 uses A and B values based on incomplete commit</a:t>
            </a:r>
          </a:p>
          <a:p>
            <a:pPr lvl="1"/>
            <a:r>
              <a:rPr lang="en-US" sz="3600" dirty="0" smtClean="0">
                <a:solidFill>
                  <a:schemeClr val="tx1"/>
                </a:solidFill>
                <a:latin typeface="Calibri" pitchFamily="34" charset="0"/>
              </a:rPr>
              <a:t>A is already written by T1, but B is not</a:t>
            </a:r>
          </a:p>
          <a:p>
            <a:r>
              <a:rPr lang="en-US" sz="4000" dirty="0" smtClean="0">
                <a:latin typeface="Calibri" pitchFamily="34" charset="0"/>
              </a:rPr>
              <a:t>Also called </a:t>
            </a:r>
            <a:r>
              <a:rPr lang="en-US" sz="4000" i="1" dirty="0" smtClean="0">
                <a:latin typeface="Calibri" pitchFamily="34" charset="0"/>
              </a:rPr>
              <a:t>inconsistent </a:t>
            </a:r>
            <a:r>
              <a:rPr lang="en-US" sz="4000" i="1" dirty="0">
                <a:latin typeface="Calibri" pitchFamily="34" charset="0"/>
              </a:rPr>
              <a:t>read</a:t>
            </a:r>
            <a:endParaRPr lang="en-US" sz="4000" i="1" dirty="0" smtClean="0">
              <a:solidFill>
                <a:schemeClr val="tx1"/>
              </a:solidFill>
              <a:latin typeface="Calibri" pitchFamily="34" charset="0"/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Write-read (WR) Conflict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29843261"/>
              </p:ext>
            </p:extLst>
          </p:nvPr>
        </p:nvGraphicFramePr>
        <p:xfrm>
          <a:off x="7976306" y="1773382"/>
          <a:ext cx="277577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(B=A*B)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xmlns="" val="710170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2"/>
            <a:ext cx="6797365" cy="444285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dirty="0" smtClean="0">
                <a:latin typeface="Calibri" pitchFamily="34" charset="0"/>
              </a:rPr>
              <a:t>T2 uses a value of A written by T1 which is eventually rolled back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Also called </a:t>
            </a:r>
            <a:r>
              <a:rPr lang="en-US" sz="4000" i="1" dirty="0" smtClean="0">
                <a:solidFill>
                  <a:srgbClr val="C00000"/>
                </a:solidFill>
                <a:latin typeface="Calibri" pitchFamily="34" charset="0"/>
              </a:rPr>
              <a:t>dirty </a:t>
            </a:r>
            <a:r>
              <a:rPr lang="en-US" sz="4000" i="1" dirty="0">
                <a:solidFill>
                  <a:srgbClr val="C00000"/>
                </a:solidFill>
                <a:latin typeface="Calibri" pitchFamily="34" charset="0"/>
              </a:rPr>
              <a:t>read</a:t>
            </a:r>
            <a:endParaRPr lang="en-US" sz="4000" i="1" dirty="0" smtClean="0">
              <a:solidFill>
                <a:srgbClr val="C00000"/>
              </a:solidFill>
              <a:latin typeface="Calibri" pitchFamily="34" charset="0"/>
            </a:endParaRP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Write-read (WR) Conflict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44837372"/>
              </p:ext>
            </p:extLst>
          </p:nvPr>
        </p:nvGraphicFramePr>
        <p:xfrm>
          <a:off x="7965796" y="2382983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(B=2*A)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194399" y="1773383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65999" y="1773383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xmlns="" val="197077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773383"/>
            <a:ext cx="6797365" cy="41989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dirty="0" smtClean="0">
                <a:latin typeface="Calibri" pitchFamily="34" charset="0"/>
              </a:rPr>
              <a:t>T1 reads A “consecutively”  (</a:t>
            </a:r>
            <a:r>
              <a:rPr lang="zh-CN" altLang="en-US" sz="3600" dirty="0" smtClean="0">
                <a:latin typeface="黑体" pitchFamily="49" charset="-122"/>
                <a:ea typeface="黑体" pitchFamily="49" charset="-122"/>
              </a:rPr>
              <a:t>依次</a:t>
            </a:r>
            <a:r>
              <a:rPr lang="en-US" sz="4400" dirty="0" smtClean="0">
                <a:latin typeface="Calibri" pitchFamily="34" charset="0"/>
              </a:rPr>
              <a:t>), but sees two different values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Also called </a:t>
            </a:r>
            <a:r>
              <a:rPr lang="en-US" sz="4000" i="1" dirty="0" smtClean="0">
                <a:solidFill>
                  <a:srgbClr val="C00000"/>
                </a:solidFill>
                <a:latin typeface="Calibri" pitchFamily="34" charset="0"/>
              </a:rPr>
              <a:t>unrepeatable read</a:t>
            </a:r>
          </a:p>
          <a:p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Read-write (RW) Conflict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45607341"/>
              </p:ext>
            </p:extLst>
          </p:nvPr>
        </p:nvGraphicFramePr>
        <p:xfrm>
          <a:off x="7976306" y="1773382"/>
          <a:ext cx="2775776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(C=2*A)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(D=3*A)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1" name="Title 1"/>
          <p:cNvSpPr txBox="1">
            <a:spLocks/>
          </p:cNvSpPr>
          <p:nvPr/>
        </p:nvSpPr>
        <p:spPr>
          <a:xfrm>
            <a:off x="82049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576509" y="11637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xmlns="" val="1125741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46858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4000" i="1" dirty="0" err="1">
                <a:latin typeface="Calibri" pitchFamily="34" charset="0"/>
              </a:rPr>
              <a:t>Serializability</a:t>
            </a:r>
            <a:r>
              <a:rPr lang="en-US" sz="4000" dirty="0">
                <a:latin typeface="Calibri" pitchFamily="34" charset="0"/>
              </a:rPr>
              <a:t>: only worry about c</a:t>
            </a:r>
            <a:r>
              <a:rPr lang="en-US" sz="4000" dirty="0" smtClean="0">
                <a:latin typeface="Calibri" pitchFamily="34" charset="0"/>
              </a:rPr>
              <a:t>ommitted </a:t>
            </a:r>
            <a:r>
              <a:rPr lang="en-US" sz="4000" dirty="0">
                <a:latin typeface="Calibri" pitchFamily="34" charset="0"/>
              </a:rPr>
              <a:t>transactions and pretend as if </a:t>
            </a:r>
            <a:r>
              <a:rPr lang="en-US" sz="4000" dirty="0" smtClean="0">
                <a:latin typeface="Calibri" pitchFamily="34" charset="0"/>
              </a:rPr>
              <a:t>aborted </a:t>
            </a:r>
            <a:r>
              <a:rPr lang="en-US" sz="4000" dirty="0">
                <a:latin typeface="Calibri" pitchFamily="34" charset="0"/>
              </a:rPr>
              <a:t>transactions did not even </a:t>
            </a:r>
            <a:r>
              <a:rPr lang="en-US" sz="4000" dirty="0" smtClean="0">
                <a:latin typeface="Calibri" pitchFamily="34" charset="0"/>
              </a:rPr>
              <a:t>happen</a:t>
            </a:r>
            <a:endParaRPr lang="en-US" sz="4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To make the above “illusion” possible, </a:t>
            </a:r>
            <a:r>
              <a:rPr lang="en-US" sz="4000" dirty="0" smtClean="0">
                <a:latin typeface="Calibri" pitchFamily="34" charset="0"/>
              </a:rPr>
              <a:t>two </a:t>
            </a:r>
            <a:r>
              <a:rPr lang="en-US" sz="4000" dirty="0">
                <a:latin typeface="Calibri" pitchFamily="34" charset="0"/>
              </a:rPr>
              <a:t>new issues to deal with if </a:t>
            </a:r>
            <a:r>
              <a:rPr lang="en-US" sz="4000" dirty="0" smtClean="0">
                <a:latin typeface="Calibri" pitchFamily="34" charset="0"/>
              </a:rPr>
              <a:t>aborted </a:t>
            </a:r>
            <a:r>
              <a:rPr lang="en-US" sz="4000" dirty="0">
                <a:latin typeface="Calibri" pitchFamily="34" charset="0"/>
              </a:rPr>
              <a:t>transactions </a:t>
            </a:r>
            <a:r>
              <a:rPr lang="en-US" sz="4000" dirty="0" smtClean="0">
                <a:latin typeface="Calibri" pitchFamily="34" charset="0"/>
              </a:rPr>
              <a:t>present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How to </a:t>
            </a:r>
            <a:r>
              <a:rPr lang="en-US" sz="3600" i="1" dirty="0" smtClean="0">
                <a:latin typeface="Calibri" pitchFamily="34" charset="0"/>
              </a:rPr>
              <a:t>undo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the effects of </a:t>
            </a:r>
            <a:r>
              <a:rPr lang="en-US" sz="3600" dirty="0" smtClean="0">
                <a:latin typeface="Calibri" pitchFamily="34" charset="0"/>
              </a:rPr>
              <a:t>an aborted </a:t>
            </a:r>
            <a:r>
              <a:rPr lang="en-US" sz="3600" dirty="0">
                <a:latin typeface="Calibri" pitchFamily="34" charset="0"/>
              </a:rPr>
              <a:t>transaction?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All </a:t>
            </a:r>
            <a:r>
              <a:rPr lang="en-US" sz="3200" dirty="0">
                <a:latin typeface="Calibri" pitchFamily="34" charset="0"/>
              </a:rPr>
              <a:t>changes made by it should be undone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Use </a:t>
            </a:r>
            <a:r>
              <a:rPr lang="en-US" sz="3200" i="1" dirty="0" smtClean="0">
                <a:latin typeface="Calibri" pitchFamily="34" charset="0"/>
              </a:rPr>
              <a:t>logging </a:t>
            </a:r>
            <a:r>
              <a:rPr lang="en-US" sz="3200" i="1" dirty="0">
                <a:latin typeface="Calibri" pitchFamily="34" charset="0"/>
              </a:rPr>
              <a:t>and </a:t>
            </a:r>
            <a:r>
              <a:rPr lang="en-US" sz="3200" i="1" dirty="0" smtClean="0">
                <a:latin typeface="Calibri" pitchFamily="34" charset="0"/>
              </a:rPr>
              <a:t>recovery </a:t>
            </a:r>
            <a:r>
              <a:rPr lang="en-US" sz="3200" dirty="0" smtClean="0">
                <a:latin typeface="Calibri" pitchFamily="34" charset="0"/>
              </a:rPr>
              <a:t>(later</a:t>
            </a:r>
            <a:r>
              <a:rPr lang="en-US" sz="3200" dirty="0">
                <a:latin typeface="Calibri" pitchFamily="34" charset="0"/>
              </a:rPr>
              <a:t>)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What if some other transactions got </a:t>
            </a:r>
            <a:r>
              <a:rPr lang="en-US" sz="3600" dirty="0" smtClean="0">
                <a:latin typeface="Calibri" pitchFamily="34" charset="0"/>
              </a:rPr>
              <a:t>affected </a:t>
            </a:r>
            <a:r>
              <a:rPr lang="en-US" sz="3600" dirty="0">
                <a:latin typeface="Calibri" pitchFamily="34" charset="0"/>
              </a:rPr>
              <a:t>by it?</a:t>
            </a: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Must </a:t>
            </a:r>
            <a:r>
              <a:rPr lang="en-US" sz="3200" i="1" dirty="0">
                <a:latin typeface="Calibri" pitchFamily="34" charset="0"/>
              </a:rPr>
              <a:t>undo all affected transactions </a:t>
            </a:r>
            <a:r>
              <a:rPr lang="en-US" sz="3200" dirty="0">
                <a:latin typeface="Calibri" pitchFamily="34" charset="0"/>
              </a:rPr>
              <a:t>as </a:t>
            </a:r>
            <a:r>
              <a:rPr lang="en-US" sz="3200" dirty="0" smtClean="0">
                <a:latin typeface="Calibri" pitchFamily="34" charset="0"/>
              </a:rPr>
              <a:t>well</a:t>
            </a:r>
            <a:endParaRPr lang="en-US" sz="28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>
                <a:latin typeface="Calibri" pitchFamily="34" charset="0"/>
              </a:rPr>
              <a:t>Dealing with Aborts</a:t>
            </a:r>
          </a:p>
        </p:txBody>
      </p:sp>
    </p:spTree>
    <p:extLst>
      <p:ext uri="{BB962C8B-B14F-4D97-AF65-F5344CB8AC3E}">
        <p14:creationId xmlns:p14="http://schemas.microsoft.com/office/powerpoint/2010/main" xmlns="" val="202177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2203093"/>
            <a:ext cx="7714012" cy="3339578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Abort of T1 leads to an abort of T2 (why?)</a:t>
            </a:r>
          </a:p>
          <a:p>
            <a:endParaRPr lang="en-US" sz="4000" dirty="0" smtClean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DBMS replaces T2’s commit with an abort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Cascading Aborts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67960057"/>
              </p:ext>
            </p:extLst>
          </p:nvPr>
        </p:nvGraphicFramePr>
        <p:xfrm>
          <a:off x="8480802" y="2435535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 smtClean="0">
                          <a:solidFill>
                            <a:schemeClr val="tx1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7094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810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10" name="Flowchart: Process 67"/>
          <p:cNvSpPr/>
          <p:nvPr/>
        </p:nvSpPr>
        <p:spPr>
          <a:xfrm>
            <a:off x="9964558" y="5019659"/>
            <a:ext cx="1168966" cy="304702"/>
          </a:xfrm>
          <a:prstGeom prst="flowChartProcess">
            <a:avLst/>
          </a:prstGeom>
          <a:solidFill>
            <a:srgbClr val="F7FE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defRPr/>
            </a:pPr>
            <a:r>
              <a:rPr lang="en-US" dirty="0" smtClean="0">
                <a:solidFill>
                  <a:srgbClr val="FF0000"/>
                </a:solidFill>
                <a:latin typeface="Linux Libertine" charset="0"/>
                <a:ea typeface="Linux Libertine" charset="0"/>
                <a:cs typeface="Linux Libertine" charset="0"/>
              </a:rPr>
              <a:t>Abort</a:t>
            </a:r>
            <a:endParaRPr lang="en-US" dirty="0">
              <a:solidFill>
                <a:srgbClr val="FF0000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6259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501629"/>
            <a:ext cx="7714012" cy="496694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T2 is committed, hence cannot be rolled back</a:t>
            </a:r>
          </a:p>
          <a:p>
            <a:pPr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Called </a:t>
            </a:r>
            <a:r>
              <a:rPr lang="en-US" sz="4000" i="1" dirty="0" smtClean="0">
                <a:solidFill>
                  <a:srgbClr val="C00000"/>
                </a:solidFill>
                <a:latin typeface="Calibri" pitchFamily="34" charset="0"/>
              </a:rPr>
              <a:t>unrecoverable schedule</a:t>
            </a:r>
          </a:p>
          <a:p>
            <a:pPr>
              <a:spcBef>
                <a:spcPts val="1200"/>
              </a:spcBef>
            </a:pPr>
            <a:r>
              <a:rPr lang="en-US" sz="4000" i="1" dirty="0">
                <a:solidFill>
                  <a:srgbClr val="C00000"/>
                </a:solidFill>
                <a:latin typeface="Calibri" pitchFamily="34" charset="0"/>
              </a:rPr>
              <a:t>Recoverable schedule</a:t>
            </a:r>
            <a:r>
              <a:rPr lang="en-US" sz="4000" dirty="0">
                <a:latin typeface="Calibri" pitchFamily="34" charset="0"/>
              </a:rPr>
              <a:t>: </a:t>
            </a:r>
            <a:r>
              <a:rPr lang="en-US" sz="4000" dirty="0" smtClean="0">
                <a:latin typeface="Calibri" pitchFamily="34" charset="0"/>
              </a:rPr>
              <a:t>all transactions commit </a:t>
            </a:r>
            <a:r>
              <a:rPr lang="en-US" sz="4000" dirty="0">
                <a:latin typeface="Calibri" pitchFamily="34" charset="0"/>
              </a:rPr>
              <a:t>(if at all) </a:t>
            </a:r>
            <a:r>
              <a:rPr lang="en-US" sz="4000" dirty="0" smtClean="0">
                <a:latin typeface="Calibri" pitchFamily="34" charset="0"/>
              </a:rPr>
              <a:t>only </a:t>
            </a:r>
            <a:r>
              <a:rPr lang="en-US" sz="4000" dirty="0">
                <a:latin typeface="Calibri" pitchFamily="34" charset="0"/>
              </a:rPr>
              <a:t>after all </a:t>
            </a:r>
            <a:r>
              <a:rPr lang="en-US" sz="4000" dirty="0" smtClean="0">
                <a:latin typeface="Calibri" pitchFamily="34" charset="0"/>
              </a:rPr>
              <a:t>other transactions </a:t>
            </a:r>
            <a:r>
              <a:rPr lang="en-US" sz="4000" dirty="0">
                <a:latin typeface="Calibri" pitchFamily="34" charset="0"/>
              </a:rPr>
              <a:t>that supply </a:t>
            </a:r>
            <a:r>
              <a:rPr lang="en-US" sz="4000" dirty="0" smtClean="0">
                <a:latin typeface="Calibri" pitchFamily="34" charset="0"/>
              </a:rPr>
              <a:t>dirty </a:t>
            </a:r>
            <a:r>
              <a:rPr lang="en-US" sz="4000" dirty="0">
                <a:latin typeface="Calibri" pitchFamily="34" charset="0"/>
              </a:rPr>
              <a:t>data </a:t>
            </a:r>
            <a:r>
              <a:rPr lang="en-US" sz="4000" dirty="0" smtClean="0">
                <a:latin typeface="Calibri" pitchFamily="34" charset="0"/>
              </a:rPr>
              <a:t>commit/abort</a:t>
            </a:r>
            <a:endParaRPr lang="en-US" sz="4000" dirty="0">
              <a:latin typeface="Calibri" pitchFamily="34" charset="0"/>
            </a:endParaRPr>
          </a:p>
          <a:p>
            <a:endParaRPr lang="en-US" sz="280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Cascading Aborts (Cont.)</a:t>
            </a:r>
            <a:endParaRPr lang="en-US" sz="4800" dirty="0">
              <a:latin typeface="Calibri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094593424"/>
              </p:ext>
            </p:extLst>
          </p:nvPr>
        </p:nvGraphicFramePr>
        <p:xfrm>
          <a:off x="8480802" y="2435535"/>
          <a:ext cx="2775776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7888"/>
                <a:gridCol w="1387888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8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US" sz="1800" kern="1200" dirty="0">
                        <a:solidFill>
                          <a:schemeClr val="tx1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8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Abort</a:t>
                      </a:r>
                      <a:endParaRPr lang="en-US" sz="1800" kern="1200" dirty="0">
                        <a:solidFill>
                          <a:srgbClr val="FF0000"/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kern="1200" dirty="0" smtClean="0">
                        <a:solidFill>
                          <a:schemeClr val="tx1"/>
                        </a:solidFill>
                        <a:latin typeface="Calibri" pitchFamily="34" charset="0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1"/>
          <p:cNvSpPr txBox="1">
            <a:spLocks/>
          </p:cNvSpPr>
          <p:nvPr/>
        </p:nvSpPr>
        <p:spPr>
          <a:xfrm>
            <a:off x="87094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0081005" y="1825935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xmlns="" val="1182067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389412"/>
            <a:ext cx="11472979" cy="5229502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Avoid-cascading-aborts </a:t>
            </a:r>
            <a:r>
              <a:rPr lang="en-US" sz="4000" dirty="0">
                <a:latin typeface="Calibri" pitchFamily="34" charset="0"/>
              </a:rPr>
              <a:t>(ACA) </a:t>
            </a:r>
            <a:r>
              <a:rPr lang="en-US" sz="4000" dirty="0" smtClean="0">
                <a:latin typeface="Calibri" pitchFamily="34" charset="0"/>
              </a:rPr>
              <a:t>schedule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No </a:t>
            </a:r>
            <a:r>
              <a:rPr lang="en-US" sz="3600" dirty="0">
                <a:latin typeface="Calibri" pitchFamily="34" charset="0"/>
              </a:rPr>
              <a:t>transaction is allowed to read dirty data, i.e</a:t>
            </a:r>
            <a:r>
              <a:rPr lang="en-US" sz="3600" dirty="0" smtClean="0">
                <a:latin typeface="Calibri" pitchFamily="34" charset="0"/>
              </a:rPr>
              <a:t>. all transactions </a:t>
            </a:r>
            <a:r>
              <a:rPr lang="en-US" sz="3600" dirty="0">
                <a:latin typeface="Calibri" pitchFamily="34" charset="0"/>
              </a:rPr>
              <a:t>read changes of </a:t>
            </a:r>
            <a:r>
              <a:rPr lang="en-US" sz="3600" dirty="0" smtClean="0">
                <a:latin typeface="Calibri" pitchFamily="34" charset="0"/>
              </a:rPr>
              <a:t>committed </a:t>
            </a:r>
            <a:r>
              <a:rPr lang="en-US" sz="3600" dirty="0">
                <a:latin typeface="Calibri" pitchFamily="34" charset="0"/>
              </a:rPr>
              <a:t>transactions only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Guarantees </a:t>
            </a:r>
            <a:r>
              <a:rPr lang="en-US" sz="3600" dirty="0">
                <a:latin typeface="Calibri" pitchFamily="34" charset="0"/>
              </a:rPr>
              <a:t>that cascading aborts will not arise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Also </a:t>
            </a:r>
            <a:r>
              <a:rPr lang="en-US" sz="3600" dirty="0">
                <a:latin typeface="Calibri" pitchFamily="34" charset="0"/>
              </a:rPr>
              <a:t>guaranteed to be a </a:t>
            </a:r>
            <a:r>
              <a:rPr lang="en-US" sz="3600" dirty="0" smtClean="0">
                <a:latin typeface="Calibri" pitchFamily="34" charset="0"/>
              </a:rPr>
              <a:t>recoverable schedule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>
                <a:latin typeface="Calibri" pitchFamily="34" charset="0"/>
              </a:rPr>
              <a:t>A similar issue arises if a transaction overwrites dirty </a:t>
            </a:r>
            <a:r>
              <a:rPr lang="en-US" sz="4000" dirty="0" smtClean="0">
                <a:latin typeface="Calibri" pitchFamily="34" charset="0"/>
              </a:rPr>
              <a:t>data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Handled </a:t>
            </a:r>
            <a:r>
              <a:rPr lang="en-US" sz="3600" dirty="0">
                <a:latin typeface="Calibri" pitchFamily="34" charset="0"/>
              </a:rPr>
              <a:t>using </a:t>
            </a:r>
            <a:r>
              <a:rPr lang="en-US" sz="3600" i="1" dirty="0" smtClean="0">
                <a:latin typeface="Calibri" pitchFamily="34" charset="0"/>
              </a:rPr>
              <a:t>concurrency control</a:t>
            </a:r>
            <a:endParaRPr lang="en-US" sz="4000" i="1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Avoiding Cascading Aborts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792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23789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Various mechanisms used by DBMSs to ensure </a:t>
            </a:r>
            <a:r>
              <a:rPr lang="en-US" sz="4000" dirty="0" err="1" smtClean="0">
                <a:latin typeface="Calibri" pitchFamily="34" charset="0"/>
              </a:rPr>
              <a:t>serializability</a:t>
            </a:r>
            <a:r>
              <a:rPr lang="en-US" sz="4000" dirty="0" smtClean="0">
                <a:latin typeface="Calibri" pitchFamily="34" charset="0"/>
              </a:rPr>
              <a:t> and recoverability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Most common mechanism is </a:t>
            </a:r>
            <a:r>
              <a:rPr lang="en-US" sz="4000" i="1" dirty="0" smtClean="0">
                <a:latin typeface="Calibri" pitchFamily="34" charset="0"/>
              </a:rPr>
              <a:t>locking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>
                <a:latin typeface="Calibri" pitchFamily="34" charset="0"/>
              </a:rPr>
              <a:t>Lock: small bookkeeping object associated with a </a:t>
            </a:r>
            <a:r>
              <a:rPr lang="en-US" sz="4000" dirty="0" smtClean="0">
                <a:latin typeface="Calibri" pitchFamily="34" charset="0"/>
              </a:rPr>
              <a:t>data item </a:t>
            </a:r>
            <a:r>
              <a:rPr lang="en-US" sz="4000" dirty="0">
                <a:latin typeface="Calibri" pitchFamily="34" charset="0"/>
              </a:rPr>
              <a:t>(tuple, attribute, table, etc</a:t>
            </a:r>
            <a:r>
              <a:rPr lang="en-US" sz="4000" dirty="0" smtClean="0">
                <a:latin typeface="Calibri" pitchFamily="34" charset="0"/>
              </a:rPr>
              <a:t>.)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Managed by </a:t>
            </a:r>
            <a:r>
              <a:rPr lang="en-US" sz="3600" i="1" dirty="0" smtClean="0">
                <a:latin typeface="Calibri" pitchFamily="34" charset="0"/>
              </a:rPr>
              <a:t>lock manager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Concurrency Control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96970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nip Single Corner Rectangle 92"/>
          <p:cNvSpPr/>
          <p:nvPr/>
        </p:nvSpPr>
        <p:spPr>
          <a:xfrm>
            <a:off x="4259969" y="5259180"/>
            <a:ext cx="3892195" cy="821916"/>
          </a:xfrm>
          <a:prstGeom prst="snip1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4"/>
            <a:ext cx="11313224" cy="96333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/>
              <a:t> </a:t>
            </a:r>
            <a:r>
              <a:rPr lang="en-US" sz="4800" dirty="0">
                <a:latin typeface="Calibri" pitchFamily="34" charset="0"/>
              </a:rPr>
              <a:t>Detailed DBMS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534060" y="1869900"/>
            <a:ext cx="2311210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Web Forms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13665" y="1869900"/>
            <a:ext cx="2364668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Application Front Ends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7346731" y="1869900"/>
            <a:ext cx="2338553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SQL Interface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168337" y="2319533"/>
            <a:ext cx="1876591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SQL Commands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2311401" y="2747290"/>
            <a:ext cx="7373883" cy="2390628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3699638" y="2804900"/>
            <a:ext cx="4792720" cy="840091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3752273" y="2853044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Plan Executor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117020" y="2852266"/>
            <a:ext cx="2322622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Parser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752273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Operator Evaluator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6117020" y="3245894"/>
            <a:ext cx="2322622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Optimizer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9545" y="3799249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File and Access Methods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4389545" y="4263811"/>
            <a:ext cx="3412906" cy="346842"/>
          </a:xfrm>
          <a:prstGeom prst="roundRect">
            <a:avLst/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Buffer Manager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389545" y="4726381"/>
            <a:ext cx="3412906" cy="34684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Disk Space Manager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180987" y="3709571"/>
            <a:ext cx="1171709" cy="136365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Recovery Manager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2669653" y="4422752"/>
            <a:ext cx="1303257" cy="606796"/>
          </a:xfrm>
          <a:prstGeom prst="roundRect">
            <a:avLst>
              <a:gd name="adj" fmla="val 6161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Lock Manager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636364" y="3709571"/>
            <a:ext cx="1374647" cy="1363653"/>
          </a:xfrm>
          <a:prstGeom prst="roundRect">
            <a:avLst>
              <a:gd name="adj" fmla="val 5536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5" name="Can 24"/>
          <p:cNvSpPr/>
          <p:nvPr/>
        </p:nvSpPr>
        <p:spPr>
          <a:xfrm>
            <a:off x="3972910" y="5361305"/>
            <a:ext cx="4042541" cy="810543"/>
          </a:xfrm>
          <a:prstGeom prst="can">
            <a:avLst>
              <a:gd name="adj" fmla="val 14626"/>
            </a:avLst>
          </a:prstGeom>
          <a:solidFill>
            <a:srgbClr val="FFC000"/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4039748" y="5448918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Index Files</a:t>
            </a:r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4409169" y="5839629"/>
            <a:ext cx="1512504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Data Files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069311" y="5593155"/>
            <a:ext cx="1833563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System Catalog</a:t>
            </a:r>
          </a:p>
        </p:txBody>
      </p:sp>
      <p:sp>
        <p:nvSpPr>
          <p:cNvPr id="29" name="Rounded Rectangle 28"/>
          <p:cNvSpPr/>
          <p:nvPr/>
        </p:nvSpPr>
        <p:spPr>
          <a:xfrm rot="5400000">
            <a:off x="7819732" y="5500812"/>
            <a:ext cx="1011707" cy="34684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Database</a:t>
            </a:r>
          </a:p>
        </p:txBody>
      </p:sp>
      <p:cxnSp>
        <p:nvCxnSpPr>
          <p:cNvPr id="31" name="Straight Arrow Connector 30"/>
          <p:cNvCxnSpPr>
            <a:stCxn id="6" idx="2"/>
          </p:cNvCxnSpPr>
          <p:nvPr/>
        </p:nvCxnSpPr>
        <p:spPr>
          <a:xfrm>
            <a:off x="3689665" y="2216742"/>
            <a:ext cx="2385230" cy="235456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7" idx="2"/>
          </p:cNvCxnSpPr>
          <p:nvPr/>
        </p:nvCxnSpPr>
        <p:spPr>
          <a:xfrm>
            <a:off x="6096000" y="2216742"/>
            <a:ext cx="1" cy="5153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8" idx="2"/>
          </p:cNvCxnSpPr>
          <p:nvPr/>
        </p:nvCxnSpPr>
        <p:spPr>
          <a:xfrm flipH="1">
            <a:off x="6106633" y="2216743"/>
            <a:ext cx="2409374" cy="23937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ounded Rectangle 38"/>
          <p:cNvSpPr/>
          <p:nvPr/>
        </p:nvSpPr>
        <p:spPr>
          <a:xfrm rot="16200000">
            <a:off x="2742230" y="2675835"/>
            <a:ext cx="1192925" cy="82716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Query Evaluation Engine</a:t>
            </a:r>
          </a:p>
        </p:txBody>
      </p:sp>
      <p:sp>
        <p:nvSpPr>
          <p:cNvPr id="40" name="Rounded Rectangle 39"/>
          <p:cNvSpPr/>
          <p:nvPr/>
        </p:nvSpPr>
        <p:spPr>
          <a:xfrm rot="16200000">
            <a:off x="1744466" y="4204189"/>
            <a:ext cx="1575644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Concurrency Control</a:t>
            </a:r>
          </a:p>
        </p:txBody>
      </p:sp>
      <p:sp>
        <p:nvSpPr>
          <p:cNvPr id="44" name="Rounded Rectangle 43"/>
          <p:cNvSpPr/>
          <p:nvPr/>
        </p:nvSpPr>
        <p:spPr>
          <a:xfrm rot="5400000">
            <a:off x="9304715" y="3768836"/>
            <a:ext cx="1192925" cy="347537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DBMS</a:t>
            </a:r>
          </a:p>
        </p:txBody>
      </p:sp>
      <p:cxnSp>
        <p:nvCxnSpPr>
          <p:cNvPr id="45" name="Straight Arrow Connector 44"/>
          <p:cNvCxnSpPr>
            <a:stCxn id="12" idx="2"/>
            <a:endCxn id="17" idx="0"/>
          </p:cNvCxnSpPr>
          <p:nvPr/>
        </p:nvCxnSpPr>
        <p:spPr>
          <a:xfrm>
            <a:off x="6095998" y="3644991"/>
            <a:ext cx="0" cy="154259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7" idx="2"/>
            <a:endCxn id="18" idx="0"/>
          </p:cNvCxnSpPr>
          <p:nvPr/>
        </p:nvCxnSpPr>
        <p:spPr>
          <a:xfrm>
            <a:off x="6095998" y="4146091"/>
            <a:ext cx="0" cy="11772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18" idx="2"/>
            <a:endCxn id="19" idx="0"/>
          </p:cNvCxnSpPr>
          <p:nvPr/>
        </p:nvCxnSpPr>
        <p:spPr>
          <a:xfrm>
            <a:off x="6095998" y="4610653"/>
            <a:ext cx="0" cy="11572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17" idx="3"/>
          </p:cNvCxnSpPr>
          <p:nvPr/>
        </p:nvCxnSpPr>
        <p:spPr>
          <a:xfrm>
            <a:off x="7802452" y="3972670"/>
            <a:ext cx="3890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18" idx="3"/>
          </p:cNvCxnSpPr>
          <p:nvPr/>
        </p:nvCxnSpPr>
        <p:spPr>
          <a:xfrm>
            <a:off x="7802452" y="4437232"/>
            <a:ext cx="376349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3"/>
          </p:cNvCxnSpPr>
          <p:nvPr/>
        </p:nvCxnSpPr>
        <p:spPr>
          <a:xfrm>
            <a:off x="7802452" y="4899802"/>
            <a:ext cx="389049" cy="239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17" idx="1"/>
          </p:cNvCxnSpPr>
          <p:nvPr/>
        </p:nvCxnSpPr>
        <p:spPr>
          <a:xfrm flipV="1">
            <a:off x="4013201" y="3972670"/>
            <a:ext cx="376345" cy="243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endCxn id="18" idx="1"/>
          </p:cNvCxnSpPr>
          <p:nvPr/>
        </p:nvCxnSpPr>
        <p:spPr>
          <a:xfrm flipV="1">
            <a:off x="4000501" y="4437232"/>
            <a:ext cx="389045" cy="1418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endCxn id="19" idx="1"/>
          </p:cNvCxnSpPr>
          <p:nvPr/>
        </p:nvCxnSpPr>
        <p:spPr>
          <a:xfrm>
            <a:off x="4011011" y="4899802"/>
            <a:ext cx="378535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prstDash val="solid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11666" y="5622339"/>
            <a:ext cx="952991" cy="144236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V="1">
            <a:off x="5619092" y="5839629"/>
            <a:ext cx="645565" cy="173284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 flipV="1">
            <a:off x="4949715" y="5751535"/>
            <a:ext cx="132978" cy="152803"/>
          </a:xfrm>
          <a:prstGeom prst="straightConnector1">
            <a:avLst/>
          </a:prstGeom>
          <a:ln w="19050">
            <a:solidFill>
              <a:schemeClr val="accent1">
                <a:lumMod val="50000"/>
              </a:schemeClr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2362986" y="3685880"/>
            <a:ext cx="7019270" cy="1423448"/>
          </a:xfrm>
          <a:prstGeom prst="roundRect">
            <a:avLst>
              <a:gd name="adj" fmla="val 13483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96" name="Rounded Rectangle 95"/>
          <p:cNvSpPr/>
          <p:nvPr/>
        </p:nvSpPr>
        <p:spPr>
          <a:xfrm rot="5400000">
            <a:off x="8883279" y="4262815"/>
            <a:ext cx="1328630" cy="364396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Storage Manager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669653" y="3745935"/>
            <a:ext cx="1303257" cy="640452"/>
          </a:xfrm>
          <a:prstGeom prst="roundRect">
            <a:avLst>
              <a:gd name="adj" fmla="val 7474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rPr>
              <a:t>Transaction Manager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2362985" y="3640430"/>
            <a:ext cx="1716645" cy="1520702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53" name="Rounded Rectangle 52"/>
          <p:cNvSpPr/>
          <p:nvPr/>
        </p:nvSpPr>
        <p:spPr>
          <a:xfrm>
            <a:off x="8120153" y="3635362"/>
            <a:ext cx="1535481" cy="1520702"/>
          </a:xfrm>
          <a:prstGeom prst="roundRect">
            <a:avLst>
              <a:gd name="adj" fmla="val 13483"/>
            </a:avLst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chemeClr val="tx1"/>
              </a:solidFill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71450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8591280" cy="32329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4900" dirty="0">
                <a:latin typeface="Calibri" pitchFamily="34" charset="0"/>
              </a:rPr>
              <a:t>Simplified view: each lock is a triplet </a:t>
            </a:r>
            <a:r>
              <a:rPr lang="en-US" sz="4900" dirty="0" smtClean="0">
                <a:latin typeface="Calibri" pitchFamily="34" charset="0"/>
              </a:rPr>
              <a:t/>
            </a:r>
            <a:br>
              <a:rPr lang="en-US" sz="4900" dirty="0" smtClean="0">
                <a:latin typeface="Calibri" pitchFamily="34" charset="0"/>
              </a:rPr>
            </a:br>
            <a:r>
              <a:rPr lang="en-US" sz="4900" dirty="0" smtClean="0">
                <a:latin typeface="Calibri" pitchFamily="34" charset="0"/>
              </a:rPr>
              <a:t>(</a:t>
            </a:r>
            <a:r>
              <a:rPr lang="en-US" sz="4900" dirty="0" err="1">
                <a:latin typeface="Calibri" pitchFamily="34" charset="0"/>
              </a:rPr>
              <a:t>txnid</a:t>
            </a:r>
            <a:r>
              <a:rPr lang="en-US" sz="4900" dirty="0">
                <a:latin typeface="Calibri" pitchFamily="34" charset="0"/>
              </a:rPr>
              <a:t>, rid, mode)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900" dirty="0" err="1">
                <a:latin typeface="Calibri" pitchFamily="34" charset="0"/>
              </a:rPr>
              <a:t>txnid</a:t>
            </a:r>
            <a:r>
              <a:rPr lang="en-US" sz="3900" dirty="0">
                <a:latin typeface="Calibri" pitchFamily="34" charset="0"/>
              </a:rPr>
              <a:t>: the ID of the transaction holding the lock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900" dirty="0">
                <a:latin typeface="Calibri" pitchFamily="34" charset="0"/>
              </a:rPr>
              <a:t>rid: the ID of the record on which the lock is acquired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900" dirty="0">
                <a:latin typeface="Calibri" pitchFamily="34" charset="0"/>
              </a:rPr>
              <a:t>mode: how the transaction wants to access the record</a:t>
            </a:r>
          </a:p>
          <a:p>
            <a:pPr lvl="2">
              <a:lnSpc>
                <a:spcPct val="100000"/>
              </a:lnSpc>
              <a:spcBef>
                <a:spcPts val="1200"/>
              </a:spcBef>
            </a:pPr>
            <a:r>
              <a:rPr lang="en-US" sz="3500" b="1" dirty="0">
                <a:latin typeface="Calibri" pitchFamily="34" charset="0"/>
              </a:rPr>
              <a:t>Shared</a:t>
            </a:r>
            <a:r>
              <a:rPr lang="en-US" sz="3500" dirty="0">
                <a:latin typeface="Calibri" pitchFamily="34" charset="0"/>
              </a:rPr>
              <a:t> (</a:t>
            </a:r>
            <a:r>
              <a:rPr lang="en-US" sz="3500" i="1" dirty="0">
                <a:latin typeface="Calibri" pitchFamily="34" charset="0"/>
              </a:rPr>
              <a:t>S</a:t>
            </a:r>
            <a:r>
              <a:rPr lang="en-US" sz="3500" dirty="0">
                <a:latin typeface="Calibri" pitchFamily="34" charset="0"/>
              </a:rPr>
              <a:t>) or </a:t>
            </a:r>
            <a:r>
              <a:rPr lang="en-US" sz="3500" b="1" dirty="0">
                <a:latin typeface="Calibri" pitchFamily="34" charset="0"/>
              </a:rPr>
              <a:t>exclusive</a:t>
            </a:r>
            <a:r>
              <a:rPr lang="en-US" sz="3500" dirty="0">
                <a:latin typeface="Calibri" pitchFamily="34" charset="0"/>
              </a:rPr>
              <a:t> (</a:t>
            </a:r>
            <a:r>
              <a:rPr lang="en-US" sz="3500" i="1" dirty="0">
                <a:latin typeface="Calibri" pitchFamily="34" charset="0"/>
              </a:rPr>
              <a:t>X</a:t>
            </a:r>
            <a:r>
              <a:rPr lang="en-US" sz="3500" dirty="0" smtClean="0">
                <a:latin typeface="Calibri" pitchFamily="34" charset="0"/>
              </a:rPr>
              <a:t>)</a:t>
            </a:r>
            <a:endParaRPr lang="en-US" sz="4000" dirty="0" smtClean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Locks</a:t>
            </a:r>
            <a:endParaRPr lang="en-US" sz="48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9121155" y="1563843"/>
            <a:ext cx="2120900" cy="2143516"/>
            <a:chOff x="8999915" y="1467861"/>
            <a:chExt cx="2120900" cy="2143516"/>
          </a:xfrm>
        </p:grpSpPr>
        <p:grpSp>
          <p:nvGrpSpPr>
            <p:cNvPr id="7" name="Group 7"/>
            <p:cNvGrpSpPr>
              <a:grpSpLocks/>
            </p:cNvGrpSpPr>
            <p:nvPr/>
          </p:nvGrpSpPr>
          <p:grpSpPr bwMode="auto">
            <a:xfrm>
              <a:off x="8999915" y="1467861"/>
              <a:ext cx="2120900" cy="2120900"/>
              <a:chOff x="3892" y="2452"/>
              <a:chExt cx="1336" cy="1336"/>
            </a:xfrm>
          </p:grpSpPr>
          <p:sp>
            <p:nvSpPr>
              <p:cNvPr id="20" name="Rectangle 8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1336" cy="1336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1" name="Rectangle 9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dirty="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3" name="Rectangle 10"/>
              <p:cNvSpPr>
                <a:spLocks noChangeArrowheads="1"/>
              </p:cNvSpPr>
              <p:nvPr/>
            </p:nvSpPr>
            <p:spPr bwMode="auto">
              <a:xfrm>
                <a:off x="3892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4" name="Rectangle 11"/>
              <p:cNvSpPr>
                <a:spLocks noChangeArrowheads="1"/>
              </p:cNvSpPr>
              <p:nvPr/>
            </p:nvSpPr>
            <p:spPr bwMode="auto">
              <a:xfrm>
                <a:off x="3892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5" name="Rectangle 12"/>
              <p:cNvSpPr>
                <a:spLocks noChangeArrowheads="1"/>
              </p:cNvSpPr>
              <p:nvPr/>
            </p:nvSpPr>
            <p:spPr bwMode="auto">
              <a:xfrm>
                <a:off x="3892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6" name="Rectangle 13"/>
              <p:cNvSpPr>
                <a:spLocks noChangeArrowheads="1"/>
              </p:cNvSpPr>
              <p:nvPr/>
            </p:nvSpPr>
            <p:spPr bwMode="auto">
              <a:xfrm>
                <a:off x="4228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7" name="Rectangle 14"/>
              <p:cNvSpPr>
                <a:spLocks noChangeArrowheads="1"/>
              </p:cNvSpPr>
              <p:nvPr/>
            </p:nvSpPr>
            <p:spPr bwMode="auto">
              <a:xfrm>
                <a:off x="4228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8" name="Rectangle 15"/>
              <p:cNvSpPr>
                <a:spLocks noChangeArrowheads="1"/>
              </p:cNvSpPr>
              <p:nvPr/>
            </p:nvSpPr>
            <p:spPr bwMode="auto">
              <a:xfrm>
                <a:off x="4228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29" name="Rectangle 16"/>
              <p:cNvSpPr>
                <a:spLocks noChangeArrowheads="1"/>
              </p:cNvSpPr>
              <p:nvPr/>
            </p:nvSpPr>
            <p:spPr bwMode="auto">
              <a:xfrm>
                <a:off x="4228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0" name="Rectangle 17"/>
              <p:cNvSpPr>
                <a:spLocks noChangeArrowheads="1"/>
              </p:cNvSpPr>
              <p:nvPr/>
            </p:nvSpPr>
            <p:spPr bwMode="auto">
              <a:xfrm>
                <a:off x="4564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1" name="Rectangle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2" name="Rectangle 19"/>
              <p:cNvSpPr>
                <a:spLocks noChangeArrowheads="1"/>
              </p:cNvSpPr>
              <p:nvPr/>
            </p:nvSpPr>
            <p:spPr bwMode="auto">
              <a:xfrm>
                <a:off x="4564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3" name="Rectangle 20"/>
              <p:cNvSpPr>
                <a:spLocks noChangeArrowheads="1"/>
              </p:cNvSpPr>
              <p:nvPr/>
            </p:nvSpPr>
            <p:spPr bwMode="auto">
              <a:xfrm>
                <a:off x="4564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4" name="Rectangle 21"/>
              <p:cNvSpPr>
                <a:spLocks noChangeArrowheads="1"/>
              </p:cNvSpPr>
              <p:nvPr/>
            </p:nvSpPr>
            <p:spPr bwMode="auto">
              <a:xfrm>
                <a:off x="4900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5" name="Rectangle 22"/>
              <p:cNvSpPr>
                <a:spLocks noChangeArrowheads="1"/>
              </p:cNvSpPr>
              <p:nvPr/>
            </p:nvSpPr>
            <p:spPr bwMode="auto">
              <a:xfrm>
                <a:off x="4900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6" name="Rectangle 23"/>
              <p:cNvSpPr>
                <a:spLocks noChangeArrowheads="1"/>
              </p:cNvSpPr>
              <p:nvPr/>
            </p:nvSpPr>
            <p:spPr bwMode="auto">
              <a:xfrm>
                <a:off x="4900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37" name="Rectangle 24"/>
              <p:cNvSpPr>
                <a:spLocks noChangeArrowheads="1"/>
              </p:cNvSpPr>
              <p:nvPr/>
            </p:nvSpPr>
            <p:spPr bwMode="auto">
              <a:xfrm>
                <a:off x="4900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8" name="Rectangle 25"/>
            <p:cNvSpPr>
              <a:spLocks noChangeArrowheads="1"/>
            </p:cNvSpPr>
            <p:nvPr/>
          </p:nvSpPr>
          <p:spPr bwMode="auto">
            <a:xfrm>
              <a:off x="9616456" y="1474602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9" name="Rectangle 26"/>
            <p:cNvSpPr>
              <a:spLocks noChangeArrowheads="1"/>
            </p:cNvSpPr>
            <p:nvPr/>
          </p:nvSpPr>
          <p:spPr bwMode="auto">
            <a:xfrm>
              <a:off x="10149856" y="1473014"/>
              <a:ext cx="33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10" name="Rectangle 27"/>
            <p:cNvSpPr>
              <a:spLocks noChangeArrowheads="1"/>
            </p:cNvSpPr>
            <p:nvPr/>
          </p:nvSpPr>
          <p:spPr bwMode="auto">
            <a:xfrm>
              <a:off x="10683256" y="1473014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1" name="Rectangle 28"/>
            <p:cNvSpPr>
              <a:spLocks noChangeArrowheads="1"/>
            </p:cNvSpPr>
            <p:nvPr/>
          </p:nvSpPr>
          <p:spPr bwMode="auto">
            <a:xfrm>
              <a:off x="9083056" y="2084202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12" name="Rectangle 29"/>
            <p:cNvSpPr>
              <a:spLocks noChangeArrowheads="1"/>
            </p:cNvSpPr>
            <p:nvPr/>
          </p:nvSpPr>
          <p:spPr bwMode="auto">
            <a:xfrm>
              <a:off x="9083056" y="2616014"/>
              <a:ext cx="334963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13" name="Rectangle 30"/>
            <p:cNvSpPr>
              <a:spLocks noChangeArrowheads="1"/>
            </p:cNvSpPr>
            <p:nvPr/>
          </p:nvSpPr>
          <p:spPr bwMode="auto">
            <a:xfrm>
              <a:off x="9083056" y="3149414"/>
              <a:ext cx="39052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14" name="Rectangle 31"/>
            <p:cNvSpPr>
              <a:spLocks noChangeArrowheads="1"/>
            </p:cNvSpPr>
            <p:nvPr/>
          </p:nvSpPr>
          <p:spPr bwMode="auto">
            <a:xfrm>
              <a:off x="96164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5" name="Rectangle 32"/>
            <p:cNvSpPr>
              <a:spLocks noChangeArrowheads="1"/>
            </p:cNvSpPr>
            <p:nvPr/>
          </p:nvSpPr>
          <p:spPr bwMode="auto">
            <a:xfrm>
              <a:off x="9616456" y="26160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6" name="Rectangle 33"/>
            <p:cNvSpPr>
              <a:spLocks noChangeArrowheads="1"/>
            </p:cNvSpPr>
            <p:nvPr/>
          </p:nvSpPr>
          <p:spPr bwMode="auto">
            <a:xfrm>
              <a:off x="9616456" y="31494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7" name="Rectangle 34"/>
            <p:cNvSpPr>
              <a:spLocks noChangeArrowheads="1"/>
            </p:cNvSpPr>
            <p:nvPr/>
          </p:nvSpPr>
          <p:spPr bwMode="auto">
            <a:xfrm>
              <a:off x="101498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8" name="Rectangle 35"/>
            <p:cNvSpPr>
              <a:spLocks noChangeArrowheads="1"/>
            </p:cNvSpPr>
            <p:nvPr/>
          </p:nvSpPr>
          <p:spPr bwMode="auto">
            <a:xfrm>
              <a:off x="10683256" y="20826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19" name="Rectangle 36"/>
            <p:cNvSpPr>
              <a:spLocks noChangeArrowheads="1"/>
            </p:cNvSpPr>
            <p:nvPr/>
          </p:nvSpPr>
          <p:spPr bwMode="auto">
            <a:xfrm>
              <a:off x="10149856" y="2616014"/>
              <a:ext cx="358775" cy="4619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</p:grpSp>
      <p:sp>
        <p:nvSpPr>
          <p:cNvPr id="38" name="Content Placeholder 2"/>
          <p:cNvSpPr txBox="1">
            <a:spLocks/>
          </p:cNvSpPr>
          <p:nvPr/>
        </p:nvSpPr>
        <p:spPr>
          <a:xfrm>
            <a:off x="439388" y="4751005"/>
            <a:ext cx="11313224" cy="1708517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dirty="0" smtClean="0">
                <a:latin typeface="Calibri" pitchFamily="34" charset="0"/>
              </a:rPr>
              <a:t>Acquired when requesting an item from buffer manager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400" dirty="0" smtClean="0">
                <a:latin typeface="Calibri" pitchFamily="34" charset="0"/>
              </a:rPr>
              <a:t>Use a wait queue for each lock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Keeps track of transactions not able to acquire the lock </a:t>
            </a:r>
          </a:p>
        </p:txBody>
      </p:sp>
      <p:sp>
        <p:nvSpPr>
          <p:cNvPr id="39" name="Title 1"/>
          <p:cNvSpPr txBox="1">
            <a:spLocks/>
          </p:cNvSpPr>
          <p:nvPr/>
        </p:nvSpPr>
        <p:spPr>
          <a:xfrm>
            <a:off x="8610599" y="3862305"/>
            <a:ext cx="3154712" cy="54867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b="1" dirty="0" smtClean="0">
                <a:latin typeface="Calibri" pitchFamily="34" charset="0"/>
                <a:ea typeface="Linux Libertine" charset="0"/>
                <a:cs typeface="Linux Libertine" charset="0"/>
              </a:rPr>
              <a:t>Compatibility Matrix</a:t>
            </a:r>
          </a:p>
        </p:txBody>
      </p:sp>
    </p:spTree>
    <p:extLst>
      <p:ext uri="{BB962C8B-B14F-4D97-AF65-F5344CB8AC3E}">
        <p14:creationId xmlns:p14="http://schemas.microsoft.com/office/powerpoint/2010/main" xmlns="" val="1692046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8042460" cy="5128834"/>
          </a:xfrm>
        </p:spPr>
        <p:txBody>
          <a:bodyPr>
            <a:normAutofit lnSpcReduction="10000"/>
          </a:bodyPr>
          <a:lstStyle/>
          <a:p>
            <a:r>
              <a:rPr lang="en-US" sz="4000" dirty="0">
                <a:latin typeface="Calibri" pitchFamily="34" charset="0"/>
              </a:rPr>
              <a:t>Determines when locks should be acquired/released by </a:t>
            </a:r>
            <a:r>
              <a:rPr lang="en-US" sz="4000" dirty="0" smtClean="0">
                <a:latin typeface="Calibri" pitchFamily="34" charset="0"/>
              </a:rPr>
              <a:t>transactions</a:t>
            </a:r>
          </a:p>
          <a:p>
            <a:pPr lvl="1"/>
            <a:r>
              <a:rPr lang="en-US" sz="2600" dirty="0">
                <a:latin typeface="Calibri" pitchFamily="34" charset="0"/>
              </a:rPr>
              <a:t>Lock acquire/release done automatically by </a:t>
            </a:r>
            <a:r>
              <a:rPr lang="en-US" sz="2600" dirty="0" smtClean="0">
                <a:latin typeface="Calibri" pitchFamily="34" charset="0"/>
              </a:rPr>
              <a:t>DBMS</a:t>
            </a:r>
            <a:endParaRPr lang="en-US" sz="3600" dirty="0" smtClean="0">
              <a:latin typeface="Calibri" pitchFamily="34" charset="0"/>
            </a:endParaRPr>
          </a:p>
          <a:p>
            <a:r>
              <a:rPr lang="en-US" sz="4000" i="1" dirty="0" smtClean="0">
                <a:solidFill>
                  <a:srgbClr val="C00000"/>
                </a:solidFill>
                <a:latin typeface="Calibri" pitchFamily="34" charset="0"/>
              </a:rPr>
              <a:t>Strict 2-phase locking</a:t>
            </a:r>
            <a:r>
              <a:rPr lang="en-US" sz="4000" dirty="0" smtClean="0">
                <a:solidFill>
                  <a:srgbClr val="C00000"/>
                </a:solidFill>
                <a:latin typeface="Calibri" pitchFamily="34" charset="0"/>
              </a:rPr>
              <a:t> (strict </a:t>
            </a:r>
            <a:r>
              <a:rPr lang="en-US" sz="4000" dirty="0">
                <a:solidFill>
                  <a:srgbClr val="C00000"/>
                </a:solidFill>
                <a:latin typeface="Calibri" pitchFamily="34" charset="0"/>
              </a:rPr>
              <a:t>2PL</a:t>
            </a:r>
            <a:r>
              <a:rPr lang="en-US" sz="4000" dirty="0" smtClean="0">
                <a:solidFill>
                  <a:srgbClr val="C00000"/>
                </a:solidFill>
                <a:latin typeface="Calibri" pitchFamily="34" charset="0"/>
              </a:rPr>
              <a:t>)</a:t>
            </a:r>
            <a:endParaRPr lang="en-US" sz="4000" dirty="0">
              <a:solidFill>
                <a:srgbClr val="C00000"/>
              </a:solidFill>
              <a:latin typeface="Calibri" pitchFamily="34" charset="0"/>
            </a:endParaRPr>
          </a:p>
          <a:p>
            <a:pPr marL="915988" lvl="1" indent="-458788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Request </a:t>
            </a:r>
            <a:r>
              <a:rPr lang="en-US" sz="3600" dirty="0">
                <a:latin typeface="Calibri" pitchFamily="34" charset="0"/>
              </a:rPr>
              <a:t>S (resp. X) lock before R (resp. W) on item</a:t>
            </a:r>
          </a:p>
          <a:p>
            <a:pPr marL="915988" lvl="1" indent="-458788">
              <a:buFont typeface="+mj-lt"/>
              <a:buAutoNum type="arabicPeriod"/>
            </a:pPr>
            <a:r>
              <a:rPr lang="en-US" sz="3600" dirty="0" smtClean="0">
                <a:latin typeface="Calibri" pitchFamily="34" charset="0"/>
              </a:rPr>
              <a:t>Release </a:t>
            </a:r>
            <a:r>
              <a:rPr lang="en-US" sz="3600" dirty="0">
                <a:latin typeface="Calibri" pitchFamily="34" charset="0"/>
              </a:rPr>
              <a:t>all locks only when </a:t>
            </a:r>
            <a:r>
              <a:rPr lang="en-US" sz="3600" dirty="0" smtClean="0">
                <a:latin typeface="Calibri" pitchFamily="34" charset="0"/>
              </a:rPr>
              <a:t>transaction finishes</a:t>
            </a:r>
          </a:p>
          <a:p>
            <a:r>
              <a:rPr lang="en-US" sz="4000" dirty="0" smtClean="0">
                <a:latin typeface="Calibri" pitchFamily="34" charset="0"/>
              </a:rPr>
              <a:t>Ensures </a:t>
            </a:r>
            <a:r>
              <a:rPr lang="en-US" sz="4000" dirty="0" err="1" smtClean="0">
                <a:latin typeface="Calibri" pitchFamily="34" charset="0"/>
              </a:rPr>
              <a:t>serializability</a:t>
            </a:r>
            <a:r>
              <a:rPr lang="en-US" sz="4000" dirty="0" smtClean="0">
                <a:latin typeface="Calibri" pitchFamily="34" charset="0"/>
              </a:rPr>
              <a:t> </a:t>
            </a:r>
            <a:r>
              <a:rPr lang="en-US" sz="4000" i="1" dirty="0" smtClean="0">
                <a:latin typeface="Calibri" pitchFamily="34" charset="0"/>
              </a:rPr>
              <a:t>and</a:t>
            </a:r>
            <a:r>
              <a:rPr lang="en-US" sz="4000" dirty="0" smtClean="0">
                <a:latin typeface="Calibri" pitchFamily="34" charset="0"/>
              </a:rPr>
              <a:t> recoverability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Locking Protocols</a:t>
            </a:r>
            <a:endParaRPr lang="en-US" sz="4800" dirty="0">
              <a:latin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8026993" y="2491600"/>
            <a:ext cx="4028733" cy="3425239"/>
            <a:chOff x="8007043" y="2386982"/>
            <a:chExt cx="3515566" cy="3034057"/>
          </a:xfrm>
        </p:grpSpPr>
        <p:sp>
          <p:nvSpPr>
            <p:cNvPr id="7" name="Rectangle 7"/>
            <p:cNvSpPr>
              <a:spLocks noChangeAspect="1" noChangeArrowheads="1"/>
            </p:cNvSpPr>
            <p:nvPr/>
          </p:nvSpPr>
          <p:spPr bwMode="auto">
            <a:xfrm>
              <a:off x="9550400" y="4958732"/>
              <a:ext cx="835165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Time</a:t>
              </a:r>
            </a:p>
          </p:txBody>
        </p:sp>
        <p:sp>
          <p:nvSpPr>
            <p:cNvPr id="8" name="Rectangle 8"/>
            <p:cNvSpPr>
              <a:spLocks noChangeAspect="1" noChangeArrowheads="1"/>
            </p:cNvSpPr>
            <p:nvPr/>
          </p:nvSpPr>
          <p:spPr bwMode="auto">
            <a:xfrm rot="16200000">
              <a:off x="7908215" y="3830642"/>
              <a:ext cx="113172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# </a:t>
              </a:r>
              <a:r>
                <a:rPr lang="en-US" sz="2400" b="0" dirty="0" smtClean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Locks</a:t>
              </a:r>
              <a:endParaRPr lang="en-US" sz="2400" b="0" dirty="0">
                <a:solidFill>
                  <a:schemeClr val="tx2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8788400" y="3288682"/>
              <a:ext cx="3175" cy="16906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11"/>
            <p:cNvSpPr>
              <a:spLocks noChangeAspect="1" noChangeShapeType="1"/>
            </p:cNvSpPr>
            <p:nvPr/>
          </p:nvSpPr>
          <p:spPr bwMode="auto">
            <a:xfrm>
              <a:off x="8788400" y="4979370"/>
              <a:ext cx="2328863" cy="1588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>
              <a:off x="10072688" y="2948957"/>
              <a:ext cx="1588" cy="2030413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8"/>
            <p:cNvSpPr>
              <a:spLocks noChangeAspect="1" noChangeArrowheads="1"/>
            </p:cNvSpPr>
            <p:nvPr/>
          </p:nvSpPr>
          <p:spPr bwMode="auto">
            <a:xfrm>
              <a:off x="8007043" y="2763531"/>
              <a:ext cx="2103140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</a:t>
              </a:r>
              <a:r>
                <a:rPr lang="en-US" sz="24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rowing </a:t>
              </a:r>
              <a:r>
                <a: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phase</a:t>
              </a:r>
            </a:p>
          </p:txBody>
        </p:sp>
        <p:sp>
          <p:nvSpPr>
            <p:cNvPr id="15" name="Freeform 27"/>
            <p:cNvSpPr>
              <a:spLocks noChangeAspect="1"/>
            </p:cNvSpPr>
            <p:nvPr/>
          </p:nvSpPr>
          <p:spPr bwMode="auto">
            <a:xfrm>
              <a:off x="9101137" y="3373584"/>
              <a:ext cx="326641" cy="45736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28"/>
            <p:cNvSpPr>
              <a:spLocks noChangeAspect="1"/>
            </p:cNvSpPr>
            <p:nvPr/>
          </p:nvSpPr>
          <p:spPr bwMode="auto">
            <a:xfrm>
              <a:off x="10117907" y="2823515"/>
              <a:ext cx="466352" cy="427412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372"/>
                </a:cxn>
              </a:cxnLst>
              <a:rect l="0" t="0" r="r" b="b"/>
              <a:pathLst>
                <a:path w="275" h="372">
                  <a:moveTo>
                    <a:pt x="275" y="0"/>
                  </a:moveTo>
                  <a:cubicBezTo>
                    <a:pt x="229" y="63"/>
                    <a:pt x="57" y="295"/>
                    <a:pt x="0" y="3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9990138" y="2386982"/>
              <a:ext cx="1532471" cy="4623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sz="2400" dirty="0" smtClean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ock </a:t>
              </a: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point</a:t>
              </a:r>
            </a:p>
          </p:txBody>
        </p:sp>
        <p:sp>
          <p:nvSpPr>
            <p:cNvPr id="21" name="Freeform 32"/>
            <p:cNvSpPr>
              <a:spLocks noChangeAspect="1"/>
            </p:cNvSpPr>
            <p:nvPr/>
          </p:nvSpPr>
          <p:spPr bwMode="auto">
            <a:xfrm>
              <a:off x="8811418" y="3312369"/>
              <a:ext cx="2282825" cy="1684337"/>
            </a:xfrm>
            <a:custGeom>
              <a:avLst/>
              <a:gdLst/>
              <a:ahLst/>
              <a:cxnLst>
                <a:cxn ang="0">
                  <a:pos x="0" y="849"/>
                </a:cxn>
                <a:cxn ang="0">
                  <a:pos x="130" y="565"/>
                </a:cxn>
                <a:cxn ang="0">
                  <a:pos x="326" y="352"/>
                </a:cxn>
                <a:cxn ang="0">
                  <a:pos x="456" y="68"/>
                </a:cxn>
                <a:cxn ang="0">
                  <a:pos x="628" y="0"/>
                </a:cxn>
                <a:cxn ang="0">
                  <a:pos x="1150" y="0"/>
                </a:cxn>
                <a:cxn ang="0">
                  <a:pos x="1150" y="828"/>
                </a:cxn>
              </a:cxnLst>
              <a:rect l="0" t="0" r="r" b="b"/>
              <a:pathLst>
                <a:path w="1150" h="849">
                  <a:moveTo>
                    <a:pt x="0" y="849"/>
                  </a:moveTo>
                  <a:lnTo>
                    <a:pt x="130" y="565"/>
                  </a:lnTo>
                  <a:lnTo>
                    <a:pt x="326" y="352"/>
                  </a:lnTo>
                  <a:lnTo>
                    <a:pt x="456" y="68"/>
                  </a:lnTo>
                  <a:lnTo>
                    <a:pt x="628" y="0"/>
                  </a:lnTo>
                  <a:lnTo>
                    <a:pt x="1150" y="0"/>
                  </a:lnTo>
                  <a:lnTo>
                    <a:pt x="1150" y="828"/>
                  </a:lnTo>
                </a:path>
              </a:pathLst>
            </a:custGeom>
            <a:noFill/>
            <a:ln w="381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xmlns="" val="68464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4000" i="1" dirty="0" smtClean="0">
                <a:latin typeface="Calibri" pitchFamily="34" charset="0"/>
              </a:rPr>
              <a:t>(</a:t>
            </a:r>
            <a:r>
              <a:rPr lang="en-US" sz="4000" i="1" dirty="0">
                <a:latin typeface="Calibri" pitchFamily="34" charset="0"/>
              </a:rPr>
              <a:t>Non-strict) 2PL</a:t>
            </a:r>
            <a:r>
              <a:rPr lang="en-US" sz="4000" dirty="0">
                <a:latin typeface="Calibri" pitchFamily="34" charset="0"/>
              </a:rPr>
              <a:t>: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Relax 2</a:t>
            </a:r>
            <a:r>
              <a:rPr lang="en-US" sz="3600" dirty="0">
                <a:latin typeface="Calibri" pitchFamily="34" charset="0"/>
              </a:rPr>
              <a:t>: if any lock released, </a:t>
            </a:r>
            <a:r>
              <a:rPr lang="en-US" sz="3600" dirty="0" smtClean="0">
                <a:latin typeface="Calibri" pitchFamily="34" charset="0"/>
              </a:rPr>
              <a:t>cannot </a:t>
            </a:r>
            <a:r>
              <a:rPr lang="en-US" sz="3600" dirty="0">
                <a:latin typeface="Calibri" pitchFamily="34" charset="0"/>
              </a:rPr>
              <a:t>acquire new </a:t>
            </a:r>
            <a:r>
              <a:rPr lang="en-US" sz="3600" dirty="0" smtClean="0">
                <a:latin typeface="Calibri" pitchFamily="34" charset="0"/>
              </a:rPr>
              <a:t>locks</a:t>
            </a:r>
            <a:endParaRPr lang="en-US" sz="3600" dirty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Ensures </a:t>
            </a:r>
            <a:r>
              <a:rPr lang="en-US" sz="4000" dirty="0" err="1" smtClean="0">
                <a:latin typeface="Calibri" pitchFamily="34" charset="0"/>
              </a:rPr>
              <a:t>serializability</a:t>
            </a:r>
            <a:r>
              <a:rPr lang="en-US" sz="4000" dirty="0" smtClean="0">
                <a:latin typeface="Calibri" pitchFamily="34" charset="0"/>
              </a:rPr>
              <a:t>, but </a:t>
            </a:r>
            <a:r>
              <a:rPr lang="en-US" sz="4000" b="1" dirty="0" smtClean="0">
                <a:latin typeface="Calibri" pitchFamily="34" charset="0"/>
              </a:rPr>
              <a:t>not recoverability</a:t>
            </a:r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Locking Protocols (Cont.)</a:t>
            </a:r>
            <a:endParaRPr lang="en-US" sz="4800" dirty="0">
              <a:latin typeface="Calibri" pitchFamily="34" charset="0"/>
            </a:endParaRPr>
          </a:p>
        </p:txBody>
      </p:sp>
      <p:grpSp>
        <p:nvGrpSpPr>
          <p:cNvPr id="6" name="Group 41"/>
          <p:cNvGrpSpPr>
            <a:grpSpLocks/>
          </p:cNvGrpSpPr>
          <p:nvPr/>
        </p:nvGrpSpPr>
        <p:grpSpPr bwMode="auto">
          <a:xfrm>
            <a:off x="5079399" y="3322639"/>
            <a:ext cx="5066484" cy="3033713"/>
            <a:chOff x="3140" y="1958"/>
            <a:chExt cx="2722" cy="1911"/>
          </a:xfrm>
        </p:grpSpPr>
        <p:sp>
          <p:nvSpPr>
            <p:cNvPr id="7" name="Rectangle 7"/>
            <p:cNvSpPr>
              <a:spLocks noChangeAspect="1" noChangeArrowheads="1"/>
            </p:cNvSpPr>
            <p:nvPr/>
          </p:nvSpPr>
          <p:spPr bwMode="auto">
            <a:xfrm>
              <a:off x="4283" y="3578"/>
              <a:ext cx="5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Time</a:t>
              </a:r>
            </a:p>
          </p:txBody>
        </p:sp>
        <p:sp>
          <p:nvSpPr>
            <p:cNvPr id="8" name="Rectangle 8"/>
            <p:cNvSpPr>
              <a:spLocks noChangeAspect="1" noChangeArrowheads="1"/>
            </p:cNvSpPr>
            <p:nvPr/>
          </p:nvSpPr>
          <p:spPr bwMode="auto">
            <a:xfrm rot="16200000">
              <a:off x="3249" y="2867"/>
              <a:ext cx="713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# </a:t>
              </a:r>
              <a:r>
                <a:rPr lang="en-US" sz="2400" b="0" dirty="0" smtClean="0">
                  <a:solidFill>
                    <a:schemeClr val="tx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Locks</a:t>
              </a:r>
              <a:endParaRPr lang="en-US" sz="2400" b="0" dirty="0">
                <a:solidFill>
                  <a:schemeClr val="tx2"/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9" name="Line 10"/>
            <p:cNvSpPr>
              <a:spLocks noChangeAspect="1" noChangeShapeType="1"/>
            </p:cNvSpPr>
            <p:nvPr/>
          </p:nvSpPr>
          <p:spPr bwMode="auto">
            <a:xfrm>
              <a:off x="3803" y="2526"/>
              <a:ext cx="2" cy="1065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0" name="Line 11"/>
            <p:cNvSpPr>
              <a:spLocks noChangeAspect="1" noChangeShapeType="1"/>
            </p:cNvSpPr>
            <p:nvPr/>
          </p:nvSpPr>
          <p:spPr bwMode="auto">
            <a:xfrm>
              <a:off x="3803" y="3591"/>
              <a:ext cx="1467" cy="1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1" name="Freeform 12"/>
            <p:cNvSpPr>
              <a:spLocks noChangeAspect="1"/>
            </p:cNvSpPr>
            <p:nvPr/>
          </p:nvSpPr>
          <p:spPr bwMode="auto">
            <a:xfrm>
              <a:off x="3803" y="2526"/>
              <a:ext cx="1468" cy="1066"/>
            </a:xfrm>
            <a:custGeom>
              <a:avLst/>
              <a:gdLst/>
              <a:ahLst/>
              <a:cxnLst>
                <a:cxn ang="0">
                  <a:pos x="0" y="960"/>
                </a:cxn>
                <a:cxn ang="0">
                  <a:pos x="165" y="640"/>
                </a:cxn>
                <a:cxn ang="0">
                  <a:pos x="413" y="400"/>
                </a:cxn>
                <a:cxn ang="0">
                  <a:pos x="578" y="80"/>
                </a:cxn>
                <a:cxn ang="0">
                  <a:pos x="826" y="0"/>
                </a:cxn>
                <a:cxn ang="0">
                  <a:pos x="909" y="80"/>
                </a:cxn>
                <a:cxn ang="0">
                  <a:pos x="1074" y="400"/>
                </a:cxn>
                <a:cxn ang="0">
                  <a:pos x="1157" y="720"/>
                </a:cxn>
                <a:cxn ang="0">
                  <a:pos x="1179" y="720"/>
                </a:cxn>
                <a:cxn ang="0">
                  <a:pos x="1198" y="720"/>
                </a:cxn>
                <a:cxn ang="0">
                  <a:pos x="1405" y="880"/>
                </a:cxn>
                <a:cxn ang="0">
                  <a:pos x="1488" y="960"/>
                </a:cxn>
              </a:cxnLst>
              <a:rect l="0" t="0" r="r" b="b"/>
              <a:pathLst>
                <a:path w="1489" h="961">
                  <a:moveTo>
                    <a:pt x="0" y="960"/>
                  </a:moveTo>
                  <a:lnTo>
                    <a:pt x="165" y="640"/>
                  </a:lnTo>
                  <a:lnTo>
                    <a:pt x="413" y="400"/>
                  </a:lnTo>
                  <a:lnTo>
                    <a:pt x="578" y="80"/>
                  </a:lnTo>
                  <a:lnTo>
                    <a:pt x="826" y="0"/>
                  </a:lnTo>
                  <a:lnTo>
                    <a:pt x="909" y="80"/>
                  </a:lnTo>
                  <a:lnTo>
                    <a:pt x="1074" y="400"/>
                  </a:lnTo>
                  <a:lnTo>
                    <a:pt x="1157" y="720"/>
                  </a:lnTo>
                  <a:lnTo>
                    <a:pt x="1179" y="720"/>
                  </a:lnTo>
                  <a:lnTo>
                    <a:pt x="1198" y="720"/>
                  </a:lnTo>
                  <a:lnTo>
                    <a:pt x="1405" y="880"/>
                  </a:lnTo>
                  <a:lnTo>
                    <a:pt x="1488" y="960"/>
                  </a:lnTo>
                </a:path>
              </a:pathLst>
            </a:custGeom>
            <a:noFill/>
            <a:ln w="25400" cap="rnd" cmpd="sng">
              <a:solidFill>
                <a:schemeClr val="hlink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2" name="Line 13"/>
            <p:cNvSpPr>
              <a:spLocks noChangeAspect="1" noChangeShapeType="1"/>
            </p:cNvSpPr>
            <p:nvPr/>
          </p:nvSpPr>
          <p:spPr bwMode="auto">
            <a:xfrm>
              <a:off x="4612" y="2312"/>
              <a:ext cx="1" cy="1279"/>
            </a:xfrm>
            <a:prstGeom prst="line">
              <a:avLst/>
            </a:prstGeom>
            <a:noFill/>
            <a:ln w="19050">
              <a:solidFill>
                <a:schemeClr val="tx2"/>
              </a:solidFill>
              <a:prstDash val="dash"/>
              <a:round/>
              <a:headEnd type="none" w="sm" len="sm"/>
              <a:tailEnd type="none" w="sm" len="sm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3" name="Rectangle 18"/>
            <p:cNvSpPr>
              <a:spLocks noChangeAspect="1" noChangeArrowheads="1"/>
            </p:cNvSpPr>
            <p:nvPr/>
          </p:nvSpPr>
          <p:spPr bwMode="auto">
            <a:xfrm>
              <a:off x="3140" y="2164"/>
              <a:ext cx="132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G</a:t>
              </a:r>
              <a:r>
                <a:rPr lang="en-US" sz="2400" b="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rowing </a:t>
              </a:r>
              <a:r>
                <a:rPr lang="en-US" sz="2400" b="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phase</a:t>
              </a:r>
            </a:p>
          </p:txBody>
        </p:sp>
        <p:sp>
          <p:nvSpPr>
            <p:cNvPr id="14" name="Rectangle 19"/>
            <p:cNvSpPr>
              <a:spLocks noChangeAspect="1" noChangeArrowheads="1"/>
            </p:cNvSpPr>
            <p:nvPr/>
          </p:nvSpPr>
          <p:spPr bwMode="auto">
            <a:xfrm>
              <a:off x="4949" y="2299"/>
              <a:ext cx="913" cy="5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Shrinking</a:t>
              </a:r>
            </a:p>
            <a:p>
              <a:pPr>
                <a:lnSpc>
                  <a:spcPct val="100000"/>
                </a:lnSpc>
              </a:pPr>
              <a:r>
                <a:rPr lang="en-US" sz="2400" b="0" dirty="0">
                  <a:solidFill>
                    <a:srgbClr val="00B050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       phase</a:t>
              </a:r>
            </a:p>
          </p:txBody>
        </p:sp>
        <p:sp>
          <p:nvSpPr>
            <p:cNvPr id="15" name="Freeform 27"/>
            <p:cNvSpPr>
              <a:spLocks noChangeAspect="1"/>
            </p:cNvSpPr>
            <p:nvPr/>
          </p:nvSpPr>
          <p:spPr bwMode="auto">
            <a:xfrm>
              <a:off x="3950" y="2509"/>
              <a:ext cx="230" cy="32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chemeClr val="hlink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wrap="square"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6" name="Freeform 28"/>
            <p:cNvSpPr>
              <a:spLocks noChangeAspect="1"/>
            </p:cNvSpPr>
            <p:nvPr/>
          </p:nvSpPr>
          <p:spPr bwMode="auto">
            <a:xfrm>
              <a:off x="4632" y="2252"/>
              <a:ext cx="275" cy="252"/>
            </a:xfrm>
            <a:custGeom>
              <a:avLst/>
              <a:gdLst/>
              <a:ahLst/>
              <a:cxnLst>
                <a:cxn ang="0">
                  <a:pos x="275" y="0"/>
                </a:cxn>
                <a:cxn ang="0">
                  <a:pos x="0" y="372"/>
                </a:cxn>
              </a:cxnLst>
              <a:rect l="0" t="0" r="r" b="b"/>
              <a:pathLst>
                <a:path w="275" h="372">
                  <a:moveTo>
                    <a:pt x="275" y="0"/>
                  </a:moveTo>
                  <a:cubicBezTo>
                    <a:pt x="229" y="63"/>
                    <a:pt x="57" y="295"/>
                    <a:pt x="0" y="372"/>
                  </a:cubicBezTo>
                </a:path>
              </a:pathLst>
            </a:custGeom>
            <a:noFill/>
            <a:ln w="2857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7" name="Freeform 29"/>
            <p:cNvSpPr>
              <a:spLocks noChangeAspect="1"/>
            </p:cNvSpPr>
            <p:nvPr/>
          </p:nvSpPr>
          <p:spPr bwMode="auto">
            <a:xfrm flipH="1">
              <a:off x="4902" y="2616"/>
              <a:ext cx="300" cy="25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44" y="432"/>
                </a:cxn>
              </a:cxnLst>
              <a:rect l="0" t="0" r="r" b="b"/>
              <a:pathLst>
                <a:path w="144" h="432">
                  <a:moveTo>
                    <a:pt x="0" y="0"/>
                  </a:moveTo>
                  <a:cubicBezTo>
                    <a:pt x="60" y="180"/>
                    <a:pt x="120" y="360"/>
                    <a:pt x="144" y="432"/>
                  </a:cubicBezTo>
                </a:path>
              </a:pathLst>
            </a:custGeom>
            <a:noFill/>
            <a:ln w="28575" cap="flat" cmpd="sng">
              <a:solidFill>
                <a:srgbClr val="00B050"/>
              </a:solidFill>
              <a:prstDash val="solid"/>
              <a:round/>
              <a:headEnd type="none" w="med" len="med"/>
              <a:tailEnd type="stealth" w="lg" len="lg"/>
            </a:ln>
            <a:effectLst/>
          </p:spPr>
          <p:txBody>
            <a:bodyPr anchor="ctr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  <p:sp>
          <p:nvSpPr>
            <p:cNvPr id="18" name="Rectangle 16"/>
            <p:cNvSpPr>
              <a:spLocks noChangeAspect="1" noChangeArrowheads="1"/>
            </p:cNvSpPr>
            <p:nvPr/>
          </p:nvSpPr>
          <p:spPr bwMode="auto">
            <a:xfrm>
              <a:off x="4560" y="1958"/>
              <a:ext cx="965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L</a:t>
              </a:r>
              <a:r>
                <a:rPr lang="en-US" sz="2400" dirty="0" smtClean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ock </a:t>
              </a:r>
              <a:r>
                <a:rPr lang="en-US" sz="2400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point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xmlns="" val="1527008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340079021"/>
              </p:ext>
            </p:extLst>
          </p:nvPr>
        </p:nvGraphicFramePr>
        <p:xfrm>
          <a:off x="8395690" y="1662432"/>
          <a:ext cx="2554774" cy="4693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87"/>
                <a:gridCol w="1277387"/>
              </a:tblGrid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16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latin typeface="Calibri" pitchFamily="34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16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16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r-IN" sz="16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nux Libertine" charset="0"/>
                          <a:ea typeface="Linux Libertine" charset="0"/>
                          <a:cs typeface="Linux Libertine" charset="0"/>
                        </a:rPr>
                        <a:t>…</a:t>
                      </a:r>
                      <a:endParaRPr lang="en-US" sz="16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Linux Libertine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Title 1"/>
          <p:cNvSpPr txBox="1">
            <a:spLocks/>
          </p:cNvSpPr>
          <p:nvPr/>
        </p:nvSpPr>
        <p:spPr>
          <a:xfrm>
            <a:off x="1371602" y="1480045"/>
            <a:ext cx="4339882" cy="10421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this schedule serializable?</a:t>
            </a:r>
          </a:p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this schedule recoverable?</a:t>
            </a: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374007" y="2581066"/>
            <a:ext cx="3654889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Suppose we use 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strict 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2PL</a:t>
            </a: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1371602" y="3193058"/>
            <a:ext cx="4935618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DBMS makes T1 acquire X lock on A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7626721" y="2651931"/>
            <a:ext cx="533398" cy="47049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itle 1"/>
          <p:cNvSpPr txBox="1">
            <a:spLocks/>
          </p:cNvSpPr>
          <p:nvPr/>
        </p:nvSpPr>
        <p:spPr>
          <a:xfrm>
            <a:off x="6788519" y="2855729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X(A)</a:t>
            </a:r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1371602" y="3817542"/>
            <a:ext cx="3960053" cy="5334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T2 forced to wait before R(A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)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p:sp>
        <p:nvSpPr>
          <p:cNvPr id="10" name="Flowchart: Process 9"/>
          <p:cNvSpPr/>
          <p:nvPr/>
        </p:nvSpPr>
        <p:spPr>
          <a:xfrm>
            <a:off x="9749807" y="3050627"/>
            <a:ext cx="1143000" cy="260131"/>
          </a:xfrm>
          <a:prstGeom prst="flowChartProcess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grpSp>
        <p:nvGrpSpPr>
          <p:cNvPr id="25" name="Group 6"/>
          <p:cNvGrpSpPr>
            <a:grpSpLocks/>
          </p:cNvGrpSpPr>
          <p:nvPr/>
        </p:nvGrpSpPr>
        <p:grpSpPr bwMode="auto">
          <a:xfrm>
            <a:off x="5651843" y="3943321"/>
            <a:ext cx="2120900" cy="2143125"/>
            <a:chOff x="3892" y="2438"/>
            <a:chExt cx="1336" cy="1350"/>
          </a:xfrm>
        </p:grpSpPr>
        <p:grpSp>
          <p:nvGrpSpPr>
            <p:cNvPr id="26" name="Group 7"/>
            <p:cNvGrpSpPr>
              <a:grpSpLocks/>
            </p:cNvGrpSpPr>
            <p:nvPr/>
          </p:nvGrpSpPr>
          <p:grpSpPr bwMode="auto">
            <a:xfrm>
              <a:off x="3892" y="2452"/>
              <a:ext cx="1336" cy="1336"/>
              <a:chOff x="3892" y="2452"/>
              <a:chExt cx="1336" cy="1336"/>
            </a:xfrm>
          </p:grpSpPr>
          <p:sp>
            <p:nvSpPr>
              <p:cNvPr id="41" name="Rectangle 8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1336" cy="1336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2" name="Rectangle 9"/>
              <p:cNvSpPr>
                <a:spLocks noChangeArrowheads="1"/>
              </p:cNvSpPr>
              <p:nvPr/>
            </p:nvSpPr>
            <p:spPr bwMode="auto">
              <a:xfrm>
                <a:off x="3892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3" name="Rectangle 10"/>
              <p:cNvSpPr>
                <a:spLocks noChangeArrowheads="1"/>
              </p:cNvSpPr>
              <p:nvPr/>
            </p:nvSpPr>
            <p:spPr bwMode="auto">
              <a:xfrm>
                <a:off x="3892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4" name="Rectangle 11"/>
              <p:cNvSpPr>
                <a:spLocks noChangeArrowheads="1"/>
              </p:cNvSpPr>
              <p:nvPr/>
            </p:nvSpPr>
            <p:spPr bwMode="auto">
              <a:xfrm>
                <a:off x="3892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5" name="Rectangle 12"/>
              <p:cNvSpPr>
                <a:spLocks noChangeArrowheads="1"/>
              </p:cNvSpPr>
              <p:nvPr/>
            </p:nvSpPr>
            <p:spPr bwMode="auto">
              <a:xfrm>
                <a:off x="3892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6" name="Rectangle 13"/>
              <p:cNvSpPr>
                <a:spLocks noChangeArrowheads="1"/>
              </p:cNvSpPr>
              <p:nvPr/>
            </p:nvSpPr>
            <p:spPr bwMode="auto">
              <a:xfrm>
                <a:off x="4228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7" name="Rectangle 14"/>
              <p:cNvSpPr>
                <a:spLocks noChangeArrowheads="1"/>
              </p:cNvSpPr>
              <p:nvPr/>
            </p:nvSpPr>
            <p:spPr bwMode="auto">
              <a:xfrm>
                <a:off x="4228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8" name="Rectangle 15"/>
              <p:cNvSpPr>
                <a:spLocks noChangeArrowheads="1"/>
              </p:cNvSpPr>
              <p:nvPr/>
            </p:nvSpPr>
            <p:spPr bwMode="auto">
              <a:xfrm>
                <a:off x="4228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49" name="Rectangle 16"/>
              <p:cNvSpPr>
                <a:spLocks noChangeArrowheads="1"/>
              </p:cNvSpPr>
              <p:nvPr/>
            </p:nvSpPr>
            <p:spPr bwMode="auto">
              <a:xfrm>
                <a:off x="4228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0" name="Rectangle 17"/>
              <p:cNvSpPr>
                <a:spLocks noChangeArrowheads="1"/>
              </p:cNvSpPr>
              <p:nvPr/>
            </p:nvSpPr>
            <p:spPr bwMode="auto">
              <a:xfrm>
                <a:off x="4564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1" name="Rectangle 18"/>
              <p:cNvSpPr>
                <a:spLocks noChangeArrowheads="1"/>
              </p:cNvSpPr>
              <p:nvPr/>
            </p:nvSpPr>
            <p:spPr bwMode="auto">
              <a:xfrm>
                <a:off x="4564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2" name="Rectangle 19"/>
              <p:cNvSpPr>
                <a:spLocks noChangeArrowheads="1"/>
              </p:cNvSpPr>
              <p:nvPr/>
            </p:nvSpPr>
            <p:spPr bwMode="auto">
              <a:xfrm>
                <a:off x="4564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3" name="Rectangle 20"/>
              <p:cNvSpPr>
                <a:spLocks noChangeArrowheads="1"/>
              </p:cNvSpPr>
              <p:nvPr/>
            </p:nvSpPr>
            <p:spPr bwMode="auto">
              <a:xfrm>
                <a:off x="4564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4" name="Rectangle 21"/>
              <p:cNvSpPr>
                <a:spLocks noChangeArrowheads="1"/>
              </p:cNvSpPr>
              <p:nvPr/>
            </p:nvSpPr>
            <p:spPr bwMode="auto">
              <a:xfrm>
                <a:off x="4900" y="2452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5" name="Rectangle 22"/>
              <p:cNvSpPr>
                <a:spLocks noChangeArrowheads="1"/>
              </p:cNvSpPr>
              <p:nvPr/>
            </p:nvSpPr>
            <p:spPr bwMode="auto">
              <a:xfrm>
                <a:off x="4900" y="2788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6" name="Rectangle 23"/>
              <p:cNvSpPr>
                <a:spLocks noChangeArrowheads="1"/>
              </p:cNvSpPr>
              <p:nvPr/>
            </p:nvSpPr>
            <p:spPr bwMode="auto">
              <a:xfrm>
                <a:off x="4900" y="3124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  <p:sp>
            <p:nvSpPr>
              <p:cNvPr id="57" name="Rectangle 24"/>
              <p:cNvSpPr>
                <a:spLocks noChangeArrowheads="1"/>
              </p:cNvSpPr>
              <p:nvPr/>
            </p:nvSpPr>
            <p:spPr bwMode="auto">
              <a:xfrm>
                <a:off x="4900" y="3460"/>
                <a:ext cx="328" cy="328"/>
              </a:xfrm>
              <a:prstGeom prst="rect">
                <a:avLst/>
              </a:prstGeom>
              <a:noFill/>
              <a:ln w="12700">
                <a:solidFill>
                  <a:schemeClr val="tx2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endParaRPr>
              </a:p>
            </p:txBody>
          </p:sp>
        </p:grp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4261" y="2439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4597" y="2438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933" y="2438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925" y="2823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--</a:t>
              </a: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3925" y="3158"/>
              <a:ext cx="211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S</a:t>
              </a: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3925" y="3494"/>
              <a:ext cx="2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X</a:t>
              </a: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4261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261" y="3158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7" name="Rectangle 33"/>
            <p:cNvSpPr>
              <a:spLocks noChangeArrowheads="1"/>
            </p:cNvSpPr>
            <p:nvPr/>
          </p:nvSpPr>
          <p:spPr bwMode="auto">
            <a:xfrm>
              <a:off x="4261" y="3494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597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4933" y="2822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597" y="3158"/>
              <a:ext cx="22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en-US" sz="240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√</a:t>
              </a:r>
            </a:p>
          </p:txBody>
        </p:sp>
      </p:grpSp>
      <p:sp>
        <p:nvSpPr>
          <p:cNvPr id="59" name="Title 1"/>
          <p:cNvSpPr txBox="1">
            <a:spLocks/>
          </p:cNvSpPr>
          <p:nvPr/>
        </p:nvSpPr>
        <p:spPr>
          <a:xfrm>
            <a:off x="1371836" y="4431111"/>
            <a:ext cx="491827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When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will T1 release X lock on A?</a:t>
            </a:r>
          </a:p>
        </p:txBody>
      </p:sp>
      <p:cxnSp>
        <p:nvCxnSpPr>
          <p:cNvPr id="60" name="Straight Arrow Connector 59"/>
          <p:cNvCxnSpPr/>
          <p:nvPr/>
        </p:nvCxnSpPr>
        <p:spPr>
          <a:xfrm>
            <a:off x="7827229" y="5328046"/>
            <a:ext cx="533398" cy="352722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itle 1"/>
          <p:cNvSpPr txBox="1">
            <a:spLocks/>
          </p:cNvSpPr>
          <p:nvPr/>
        </p:nvSpPr>
        <p:spPr>
          <a:xfrm>
            <a:off x="6722328" y="5061345"/>
            <a:ext cx="1143000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UX(A)</a:t>
            </a:r>
          </a:p>
        </p:txBody>
      </p:sp>
      <p:sp>
        <p:nvSpPr>
          <p:cNvPr id="62" name="Flowchart: Process 61"/>
          <p:cNvSpPr/>
          <p:nvPr/>
        </p:nvSpPr>
        <p:spPr>
          <a:xfrm>
            <a:off x="9749807" y="3048000"/>
            <a:ext cx="1156868" cy="1566041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Wait!</a:t>
            </a:r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7630009" y="5861446"/>
            <a:ext cx="2033199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itle 1"/>
          <p:cNvSpPr txBox="1">
            <a:spLocks/>
          </p:cNvSpPr>
          <p:nvPr/>
        </p:nvSpPr>
        <p:spPr>
          <a:xfrm>
            <a:off x="6539009" y="5658796"/>
            <a:ext cx="1600198" cy="95825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T2 resumed</a:t>
            </a:r>
          </a:p>
        </p:txBody>
      </p:sp>
      <p:sp>
        <p:nvSpPr>
          <p:cNvPr id="65" name="Title 1"/>
          <p:cNvSpPr txBox="1">
            <a:spLocks/>
          </p:cNvSpPr>
          <p:nvPr/>
        </p:nvSpPr>
        <p:spPr>
          <a:xfrm>
            <a:off x="1379856" y="5049498"/>
            <a:ext cx="4778386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Q: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Is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this new schedule serializable?</a:t>
            </a:r>
          </a:p>
        </p:txBody>
      </p:sp>
      <p:sp>
        <p:nvSpPr>
          <p:cNvPr id="66" name="Title 1"/>
          <p:cNvSpPr txBox="1">
            <a:spLocks/>
          </p:cNvSpPr>
          <p:nvPr/>
        </p:nvSpPr>
        <p:spPr>
          <a:xfrm>
            <a:off x="1379856" y="5677686"/>
            <a:ext cx="4669252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600"/>
              </a:lnSpc>
              <a:buClr>
                <a:srgbClr val="92D050"/>
              </a:buClr>
            </a:pP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Q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:</a:t>
            </a:r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What if we use (non-strict) 2PL?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9711340" y="5694908"/>
            <a:ext cx="1168966" cy="304702"/>
          </a:xfrm>
          <a:prstGeom prst="flowChartProcess">
            <a:avLst/>
          </a:prstGeom>
          <a:solidFill>
            <a:srgbClr val="F7FEF4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8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Locking Protocols: Example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8403291" y="105283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9774891" y="105283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</p:spTree>
    <p:extLst>
      <p:ext uri="{BB962C8B-B14F-4D97-AF65-F5344CB8AC3E}">
        <p14:creationId xmlns:p14="http://schemas.microsoft.com/office/powerpoint/2010/main" xmlns="" val="1185239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61"/>
                                            </p:cond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p" animBg="1"/>
      <p:bldP spid="14" grpId="0" animBg="1"/>
      <p:bldP spid="18" grpId="0" animBg="1"/>
      <p:bldP spid="19" grpId="0"/>
      <p:bldP spid="23" grpId="0" animBg="1"/>
      <p:bldP spid="10" grpId="0" animBg="1"/>
      <p:bldP spid="59" grpId="0" animBg="1"/>
      <p:bldP spid="61" grpId="0"/>
      <p:bldP spid="62" grpId="0" animBg="1"/>
      <p:bldP spid="64" grpId="0"/>
      <p:bldP spid="65" grpId="0" animBg="1"/>
      <p:bldP spid="66" grpId="0" animBg="1"/>
      <p:bldP spid="68" grpId="0" animBg="1"/>
      <p:bldP spid="6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6425646" cy="4966940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Arise </a:t>
            </a:r>
            <a:r>
              <a:rPr lang="en-US" sz="4000" dirty="0">
                <a:latin typeface="Calibri" pitchFamily="34" charset="0"/>
              </a:rPr>
              <a:t>when two </a:t>
            </a:r>
            <a:r>
              <a:rPr lang="en-US" sz="4000" dirty="0" smtClean="0">
                <a:latin typeface="Calibri" pitchFamily="34" charset="0"/>
              </a:rPr>
              <a:t>transactions wait </a:t>
            </a:r>
            <a:r>
              <a:rPr lang="en-US" sz="4000" dirty="0">
                <a:latin typeface="Calibri" pitchFamily="34" charset="0"/>
              </a:rPr>
              <a:t>on each other</a:t>
            </a:r>
          </a:p>
          <a:p>
            <a:pPr lvl="1"/>
            <a:r>
              <a:rPr lang="en-US" sz="3600" dirty="0">
                <a:latin typeface="Calibri" pitchFamily="34" charset="0"/>
              </a:rPr>
              <a:t>W</a:t>
            </a:r>
            <a:r>
              <a:rPr lang="en-US" sz="3600" dirty="0" smtClean="0">
                <a:latin typeface="Calibri" pitchFamily="34" charset="0"/>
              </a:rPr>
              <a:t>ait </a:t>
            </a:r>
            <a:r>
              <a:rPr lang="en-US" sz="3600" dirty="0">
                <a:latin typeface="Calibri" pitchFamily="34" charset="0"/>
              </a:rPr>
              <a:t>and do nothing </a:t>
            </a:r>
            <a:r>
              <a:rPr lang="en-US" sz="3600" dirty="0" smtClean="0">
                <a:latin typeface="Calibri" pitchFamily="34" charset="0"/>
              </a:rPr>
              <a:t>forever</a:t>
            </a:r>
          </a:p>
          <a:p>
            <a:endParaRPr lang="en-US" sz="4000" dirty="0" smtClean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Example</a:t>
            </a:r>
            <a:endParaRPr lang="en-US" sz="40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Deadlocks</a:t>
            </a:r>
            <a:endParaRPr lang="en-US" sz="4800" dirty="0">
              <a:latin typeface="Calibri" pitchFamily="34" charset="0"/>
            </a:endParaRPr>
          </a:p>
        </p:txBody>
      </p:sp>
      <p:cxnSp>
        <p:nvCxnSpPr>
          <p:cNvPr id="9" name="AutoShape 10"/>
          <p:cNvCxnSpPr>
            <a:cxnSpLocks noChangeShapeType="1"/>
          </p:cNvCxnSpPr>
          <p:nvPr/>
        </p:nvCxnSpPr>
        <p:spPr bwMode="auto">
          <a:xfrm rot="16200000">
            <a:off x="4072245" y="3904842"/>
            <a:ext cx="446821" cy="536914"/>
          </a:xfrm>
          <a:prstGeom prst="curvedConnector2">
            <a:avLst/>
          </a:prstGeom>
          <a:noFill/>
          <a:ln w="444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cxnSp>
        <p:nvCxnSpPr>
          <p:cNvPr id="10" name="AutoShape 11"/>
          <p:cNvCxnSpPr>
            <a:cxnSpLocks noChangeShapeType="1"/>
          </p:cNvCxnSpPr>
          <p:nvPr/>
        </p:nvCxnSpPr>
        <p:spPr bwMode="auto">
          <a:xfrm rot="5400000">
            <a:off x="5201335" y="4968626"/>
            <a:ext cx="473533" cy="573029"/>
          </a:xfrm>
          <a:prstGeom prst="curvedConnector2">
            <a:avLst/>
          </a:prstGeom>
          <a:noFill/>
          <a:ln w="44450">
            <a:solidFill>
              <a:schemeClr val="tx1"/>
            </a:solidFill>
            <a:round/>
            <a:headEnd/>
            <a:tailEnd type="stealth" w="lg" len="lg"/>
          </a:ln>
          <a:effectLst/>
        </p:spPr>
      </p:cxnSp>
      <p:grpSp>
        <p:nvGrpSpPr>
          <p:cNvPr id="38" name="Group 37"/>
          <p:cNvGrpSpPr/>
          <p:nvPr/>
        </p:nvGrpSpPr>
        <p:grpSpPr>
          <a:xfrm>
            <a:off x="3318136" y="3671839"/>
            <a:ext cx="3115543" cy="2098117"/>
            <a:chOff x="3318136" y="3671839"/>
            <a:chExt cx="3115543" cy="2098117"/>
          </a:xfrm>
        </p:grpSpPr>
        <p:sp>
          <p:nvSpPr>
            <p:cNvPr id="7" name="Oval 8"/>
            <p:cNvSpPr>
              <a:spLocks noChangeArrowheads="1"/>
            </p:cNvSpPr>
            <p:nvPr/>
          </p:nvSpPr>
          <p:spPr bwMode="auto">
            <a:xfrm>
              <a:off x="3318136" y="4288647"/>
              <a:ext cx="830651" cy="83779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T1</a:t>
              </a:r>
            </a:p>
          </p:txBody>
        </p:sp>
        <p:sp>
          <p:nvSpPr>
            <p:cNvPr id="8" name="Oval 9"/>
            <p:cNvSpPr>
              <a:spLocks noChangeArrowheads="1"/>
            </p:cNvSpPr>
            <p:nvPr/>
          </p:nvSpPr>
          <p:spPr bwMode="auto">
            <a:xfrm>
              <a:off x="5603028" y="4288647"/>
              <a:ext cx="830651" cy="83779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lIns="0" tIns="0" rIns="0" bIns="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3200" b="1" dirty="0">
                  <a:solidFill>
                    <a:schemeClr val="accent2"/>
                  </a:solidFill>
                  <a:latin typeface="Linux Libertine" charset="0"/>
                  <a:ea typeface="Linux Libertine" charset="0"/>
                  <a:cs typeface="Linux Libertine" charset="0"/>
                </a:rPr>
                <a:t>T2</a:t>
              </a:r>
            </a:p>
          </p:txBody>
        </p:sp>
        <p:sp>
          <p:nvSpPr>
            <p:cNvPr id="11" name="Rectangle 12"/>
            <p:cNvSpPr>
              <a:spLocks noChangeArrowheads="1"/>
            </p:cNvSpPr>
            <p:nvPr/>
          </p:nvSpPr>
          <p:spPr bwMode="auto">
            <a:xfrm>
              <a:off x="4577355" y="3671839"/>
              <a:ext cx="553767" cy="5585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A</a:t>
              </a:r>
            </a:p>
          </p:txBody>
        </p:sp>
        <p:sp>
          <p:nvSpPr>
            <p:cNvPr id="12" name="Rectangle 13"/>
            <p:cNvSpPr>
              <a:spLocks noChangeArrowheads="1"/>
            </p:cNvSpPr>
            <p:nvPr/>
          </p:nvSpPr>
          <p:spPr bwMode="auto">
            <a:xfrm>
              <a:off x="4584578" y="5211429"/>
              <a:ext cx="553767" cy="558527"/>
            </a:xfrm>
            <a:prstGeom prst="rect">
              <a:avLst/>
            </a:prstGeom>
            <a:noFill/>
            <a:ln w="19050">
              <a:solidFill>
                <a:schemeClr val="hlink"/>
              </a:solidFill>
              <a:miter lim="800000"/>
              <a:headEnd/>
              <a:tailEnd/>
            </a:ln>
            <a:effectLst/>
          </p:spPr>
          <p:txBody>
            <a:bodyPr lIns="0" tIns="0" rIns="0" bIns="91440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8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Linux Libertine" charset="0"/>
                  <a:ea typeface="Linux Libertine" charset="0"/>
                  <a:cs typeface="Linux Libertine" charset="0"/>
                </a:rPr>
                <a:t>B</a:t>
              </a:r>
              <a:endPara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endParaRPr>
            </a:p>
          </p:txBody>
        </p:sp>
      </p:grpSp>
      <p:cxnSp>
        <p:nvCxnSpPr>
          <p:cNvPr id="13" name="AutoShape 14"/>
          <p:cNvCxnSpPr>
            <a:cxnSpLocks noChangeShapeType="1"/>
          </p:cNvCxnSpPr>
          <p:nvPr/>
        </p:nvCxnSpPr>
        <p:spPr bwMode="auto">
          <a:xfrm>
            <a:off x="5145568" y="3951102"/>
            <a:ext cx="580252" cy="446821"/>
          </a:xfrm>
          <a:prstGeom prst="curvedConnector2">
            <a:avLst/>
          </a:prstGeom>
          <a:noFill/>
          <a:ln w="44450">
            <a:solidFill>
              <a:schemeClr val="accent1"/>
            </a:solidFill>
            <a:round/>
            <a:headEnd/>
            <a:tailEnd type="stealth" w="lg" len="lg"/>
          </a:ln>
          <a:effectLst/>
        </p:spPr>
      </p:cxnSp>
      <p:cxnSp>
        <p:nvCxnSpPr>
          <p:cNvPr id="14" name="AutoShape 15"/>
          <p:cNvCxnSpPr>
            <a:cxnSpLocks noChangeShapeType="1"/>
          </p:cNvCxnSpPr>
          <p:nvPr/>
        </p:nvCxnSpPr>
        <p:spPr bwMode="auto">
          <a:xfrm rot="10800000">
            <a:off x="4025995" y="5017159"/>
            <a:ext cx="544137" cy="473533"/>
          </a:xfrm>
          <a:prstGeom prst="curvedConnector2">
            <a:avLst/>
          </a:prstGeom>
          <a:noFill/>
          <a:ln w="44450">
            <a:solidFill>
              <a:schemeClr val="accent1"/>
            </a:solidFill>
            <a:round/>
            <a:headEnd/>
            <a:tailEnd type="stealth" w="lg" len="lg"/>
          </a:ln>
          <a:effectLst/>
        </p:spPr>
      </p:cxn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79650257"/>
              </p:ext>
            </p:extLst>
          </p:nvPr>
        </p:nvGraphicFramePr>
        <p:xfrm>
          <a:off x="8610599" y="2557014"/>
          <a:ext cx="2554774" cy="3169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7387"/>
                <a:gridCol w="1277387"/>
              </a:tblGrid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Begin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R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T2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(A)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W</a:t>
                      </a:r>
                      <a:r>
                        <a:rPr lang="en-US" sz="2000" baseline="-25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T1 </a:t>
                      </a:r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(B)</a:t>
                      </a: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  <a:tr h="15363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latin typeface="Calibri" pitchFamily="34" charset="0"/>
                          <a:ea typeface="Linux Libertine" charset="0"/>
                          <a:cs typeface="Linux Libertine" charset="0"/>
                        </a:rPr>
                        <a:t>Commit</a:t>
                      </a:r>
                      <a:endParaRPr lang="en-US" sz="2000" dirty="0">
                        <a:latin typeface="Calibri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dirty="0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libri" pitchFamily="34" charset="0"/>
                        <a:ea typeface="Linux Libertine" charset="0"/>
                        <a:cs typeface="Linux Libertine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Flowchart: Process 61"/>
          <p:cNvSpPr/>
          <p:nvPr/>
        </p:nvSpPr>
        <p:spPr>
          <a:xfrm>
            <a:off x="9950191" y="4195922"/>
            <a:ext cx="1156868" cy="685568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Wait!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8829215" y="1961482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T1</a:t>
            </a: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088274" y="1961481"/>
            <a:ext cx="802257" cy="6096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200"/>
              </a:lnSpc>
              <a:buClr>
                <a:srgbClr val="92D050"/>
              </a:buClr>
            </a:pPr>
            <a:r>
              <a:rPr lang="en-US" sz="2000" b="1" dirty="0">
                <a:latin typeface="Linux Libertine" charset="0"/>
                <a:ea typeface="Linux Libertine" charset="0"/>
                <a:cs typeface="Linux Libertine" charset="0"/>
              </a:rPr>
              <a:t>T2</a:t>
            </a:r>
          </a:p>
        </p:txBody>
      </p:sp>
      <p:sp>
        <p:nvSpPr>
          <p:cNvPr id="21" name="Flowchart: Process 61"/>
          <p:cNvSpPr/>
          <p:nvPr/>
        </p:nvSpPr>
        <p:spPr>
          <a:xfrm>
            <a:off x="8676932" y="4976821"/>
            <a:ext cx="1156868" cy="692459"/>
          </a:xfrm>
          <a:prstGeom prst="flowChartProcess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Calibri" pitchFamily="34" charset="0"/>
                <a:ea typeface="Linux Libertine" charset="0"/>
                <a:cs typeface="Linux Libertine" charset="0"/>
              </a:rPr>
              <a:t>Wait!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75653" y="3349568"/>
            <a:ext cx="534946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itle 1"/>
          <p:cNvSpPr txBox="1">
            <a:spLocks/>
          </p:cNvSpPr>
          <p:nvPr/>
        </p:nvSpPr>
        <p:spPr>
          <a:xfrm>
            <a:off x="7243290" y="3086557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S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(A</a:t>
            </a:r>
            <a:r>
              <a:rPr lang="en-US" sz="2400" dirty="0">
                <a:latin typeface="Linux Libertine" charset="0"/>
                <a:ea typeface="Linux Libertine" charset="0"/>
                <a:cs typeface="Linux Libertine" charset="0"/>
              </a:rPr>
              <a:t>)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8120953" y="3750324"/>
            <a:ext cx="1758461" cy="0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itle 1"/>
          <p:cNvSpPr txBox="1">
            <a:spLocks/>
          </p:cNvSpPr>
          <p:nvPr/>
        </p:nvSpPr>
        <p:spPr>
          <a:xfrm>
            <a:off x="7243290" y="3488451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smtClean="0">
                <a:latin typeface="Linux Libertine" charset="0"/>
                <a:ea typeface="Linux Libertine" charset="0"/>
                <a:cs typeface="Linux Libertine" charset="0"/>
              </a:rPr>
              <a:t>S(B</a:t>
            </a: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4" name="Straight Arrow Connector 33"/>
          <p:cNvCxnSpPr/>
          <p:nvPr/>
        </p:nvCxnSpPr>
        <p:spPr>
          <a:xfrm>
            <a:off x="8143140" y="4156531"/>
            <a:ext cx="1758461" cy="0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itle 1"/>
          <p:cNvSpPr txBox="1">
            <a:spLocks/>
          </p:cNvSpPr>
          <p:nvPr/>
        </p:nvSpPr>
        <p:spPr>
          <a:xfrm>
            <a:off x="7265477" y="3894658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X(A)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8101735" y="4922396"/>
            <a:ext cx="534946" cy="0"/>
          </a:xfrm>
          <a:prstGeom prst="straightConnector1">
            <a:avLst/>
          </a:prstGeom>
          <a:ln w="38100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itle 1"/>
          <p:cNvSpPr txBox="1">
            <a:spLocks/>
          </p:cNvSpPr>
          <p:nvPr/>
        </p:nvSpPr>
        <p:spPr>
          <a:xfrm>
            <a:off x="7269372" y="4659385"/>
            <a:ext cx="990602" cy="5334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3600"/>
              </a:lnSpc>
              <a:buClr>
                <a:srgbClr val="92D050"/>
              </a:buClr>
            </a:pPr>
            <a:r>
              <a:rPr lang="en-US" sz="2400" dirty="0" smtClean="0">
                <a:latin typeface="Linux Libertine" charset="0"/>
                <a:ea typeface="Linux Libertine" charset="0"/>
                <a:cs typeface="Linux Libertine" charset="0"/>
              </a:rPr>
              <a:t>X(B)</a:t>
            </a:r>
            <a:endParaRPr lang="en-US" sz="2400" dirty="0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6252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/>
      <p:bldP spid="20" grpId="0"/>
      <p:bldP spid="21" grpId="0" animBg="1"/>
      <p:bldP spid="24" grpId="0"/>
      <p:bldP spid="26" grpId="0"/>
      <p:bldP spid="35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070111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en-US" sz="4800" dirty="0" smtClean="0">
                <a:latin typeface="Calibri" pitchFamily="34" charset="0"/>
              </a:rPr>
              <a:t>Two ways of dealing with deadlocks</a:t>
            </a:r>
          </a:p>
          <a:p>
            <a:pPr lvl="1">
              <a:spcBef>
                <a:spcPts val="1200"/>
              </a:spcBef>
            </a:pPr>
            <a:r>
              <a:rPr lang="en-US" sz="4400" i="1" dirty="0" smtClean="0">
                <a:latin typeface="Calibri" pitchFamily="34" charset="0"/>
              </a:rPr>
              <a:t>Deadlock </a:t>
            </a:r>
            <a:r>
              <a:rPr lang="en-US" sz="4400" i="1" dirty="0">
                <a:latin typeface="Calibri" pitchFamily="34" charset="0"/>
              </a:rPr>
              <a:t>prevention</a:t>
            </a:r>
          </a:p>
          <a:p>
            <a:pPr lvl="2"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Avoid </a:t>
            </a:r>
            <a:r>
              <a:rPr lang="en-US" sz="4000" dirty="0">
                <a:latin typeface="Calibri" pitchFamily="34" charset="0"/>
              </a:rPr>
              <a:t>schedules that could cause deadlocks</a:t>
            </a:r>
          </a:p>
          <a:p>
            <a:pPr lvl="1">
              <a:spcBef>
                <a:spcPts val="1200"/>
              </a:spcBef>
            </a:pPr>
            <a:r>
              <a:rPr lang="en-US" sz="4400" i="1" dirty="0">
                <a:latin typeface="Calibri" pitchFamily="34" charset="0"/>
              </a:rPr>
              <a:t>Deadlock detection and breaking</a:t>
            </a:r>
          </a:p>
          <a:p>
            <a:pPr lvl="2"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A </a:t>
            </a:r>
            <a:r>
              <a:rPr lang="en-US" sz="4000" dirty="0">
                <a:latin typeface="Calibri" pitchFamily="34" charset="0"/>
              </a:rPr>
              <a:t>naive </a:t>
            </a:r>
            <a:r>
              <a:rPr lang="en-US" sz="4000" dirty="0" smtClean="0">
                <a:latin typeface="Calibri" pitchFamily="34" charset="0"/>
              </a:rPr>
              <a:t>solution: </a:t>
            </a:r>
            <a:r>
              <a:rPr lang="en-US" sz="4000" dirty="0">
                <a:latin typeface="Calibri" pitchFamily="34" charset="0"/>
              </a:rPr>
              <a:t>timeout and abort </a:t>
            </a:r>
            <a:r>
              <a:rPr lang="en-US" sz="4000" dirty="0" smtClean="0">
                <a:latin typeface="Calibri" pitchFamily="34" charset="0"/>
              </a:rPr>
              <a:t>transactions</a:t>
            </a:r>
            <a:endParaRPr lang="en-US" sz="4000" dirty="0">
              <a:latin typeface="Calibri" pitchFamily="34" charset="0"/>
            </a:endParaRPr>
          </a:p>
          <a:p>
            <a:pPr>
              <a:spcBef>
                <a:spcPts val="1200"/>
              </a:spcBef>
            </a:pPr>
            <a:r>
              <a:rPr lang="en-US" sz="4800" dirty="0">
                <a:latin typeface="Calibri" pitchFamily="34" charset="0"/>
              </a:rPr>
              <a:t>More sophisticated solutions </a:t>
            </a:r>
            <a:r>
              <a:rPr lang="en-US" sz="4800" dirty="0" smtClean="0">
                <a:latin typeface="Calibri" pitchFamily="34" charset="0"/>
              </a:rPr>
              <a:t>exist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Deadlocks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05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 fontScale="85000" lnSpcReduction="20000"/>
          </a:bodyPr>
          <a:lstStyle/>
          <a:p>
            <a:r>
              <a:rPr lang="en-US" sz="4000" dirty="0">
                <a:latin typeface="Calibri" pitchFamily="34" charset="0"/>
              </a:rPr>
              <a:t>What is the precise “data item” a transaction needs to lock?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Tuple</a:t>
            </a:r>
            <a:r>
              <a:rPr lang="en-US" sz="3600" dirty="0">
                <a:latin typeface="Calibri" pitchFamily="34" charset="0"/>
              </a:rPr>
              <a:t>? Attribute? Whole table? Index?</a:t>
            </a:r>
          </a:p>
          <a:p>
            <a:r>
              <a:rPr lang="en-US" sz="4000" dirty="0">
                <a:latin typeface="Calibri" pitchFamily="34" charset="0"/>
              </a:rPr>
              <a:t>Affects both efficiency (throughput) and correctness</a:t>
            </a:r>
          </a:p>
          <a:p>
            <a:endParaRPr lang="en-US" sz="4000" dirty="0"/>
          </a:p>
          <a:p>
            <a:endParaRPr lang="en-US" sz="4000" dirty="0"/>
          </a:p>
          <a:p>
            <a:r>
              <a:rPr lang="en-US" sz="4000" i="1" dirty="0">
                <a:latin typeface="Calibri" pitchFamily="34" charset="0"/>
              </a:rPr>
              <a:t>Thrashing</a:t>
            </a:r>
            <a:r>
              <a:rPr lang="en-US" sz="4000" dirty="0">
                <a:latin typeface="Calibri" pitchFamily="34" charset="0"/>
              </a:rPr>
              <a:t>: too many </a:t>
            </a:r>
            <a:r>
              <a:rPr lang="en-US" sz="4000" dirty="0" smtClean="0">
                <a:latin typeface="Calibri" pitchFamily="34" charset="0"/>
              </a:rPr>
              <a:t>transactions asking </a:t>
            </a:r>
            <a:r>
              <a:rPr lang="en-US" sz="4000" dirty="0">
                <a:latin typeface="Calibri" pitchFamily="34" charset="0"/>
              </a:rPr>
              <a:t>X lock on same data </a:t>
            </a:r>
            <a:r>
              <a:rPr lang="en-US" sz="4000" dirty="0" smtClean="0">
                <a:latin typeface="Calibri" pitchFamily="34" charset="0"/>
              </a:rPr>
              <a:t>item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Hurts throughput </a:t>
            </a:r>
            <a:r>
              <a:rPr lang="en-US" sz="3600" dirty="0">
                <a:latin typeface="Calibri" pitchFamily="34" charset="0"/>
              </a:rPr>
              <a:t>(number </a:t>
            </a:r>
            <a:r>
              <a:rPr lang="en-US" sz="3600" dirty="0" smtClean="0">
                <a:latin typeface="Calibri" pitchFamily="34" charset="0"/>
              </a:rPr>
              <a:t>transactions finished per sec)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600" dirty="0">
                <a:latin typeface="Calibri" pitchFamily="34" charset="0"/>
              </a:rPr>
              <a:t>Some ways to avoid </a:t>
            </a:r>
            <a:r>
              <a:rPr lang="en-US" sz="3600" dirty="0" smtClean="0">
                <a:latin typeface="Calibri" pitchFamily="34" charset="0"/>
              </a:rPr>
              <a:t>thrashing</a:t>
            </a:r>
          </a:p>
          <a:p>
            <a:pPr lvl="2"/>
            <a:r>
              <a:rPr lang="en-US" sz="3200" dirty="0">
                <a:latin typeface="Calibri" pitchFamily="34" charset="0"/>
              </a:rPr>
              <a:t>L</a:t>
            </a:r>
            <a:r>
              <a:rPr lang="en-US" sz="3200" dirty="0" smtClean="0">
                <a:latin typeface="Calibri" pitchFamily="34" charset="0"/>
              </a:rPr>
              <a:t>ock </a:t>
            </a:r>
            <a:r>
              <a:rPr lang="en-US" sz="3200" dirty="0">
                <a:latin typeface="Calibri" pitchFamily="34" charset="0"/>
              </a:rPr>
              <a:t>smallest granularity </a:t>
            </a:r>
            <a:r>
              <a:rPr lang="en-US" sz="3200" dirty="0" smtClean="0">
                <a:latin typeface="Calibri" pitchFamily="34" charset="0"/>
              </a:rPr>
              <a:t>needed </a:t>
            </a:r>
            <a:r>
              <a:rPr lang="en-US" sz="3200" dirty="0">
                <a:latin typeface="Calibri" pitchFamily="34" charset="0"/>
              </a:rPr>
              <a:t>for </a:t>
            </a:r>
            <a:r>
              <a:rPr lang="en-US" sz="3200" dirty="0" smtClean="0">
                <a:latin typeface="Calibri" pitchFamily="34" charset="0"/>
              </a:rPr>
              <a:t>transaction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Reduce </a:t>
            </a:r>
            <a:r>
              <a:rPr lang="en-US" sz="3200" dirty="0">
                <a:latin typeface="Calibri" pitchFamily="34" charset="0"/>
              </a:rPr>
              <a:t>the time a </a:t>
            </a:r>
            <a:r>
              <a:rPr lang="en-US" sz="3200" dirty="0" smtClean="0">
                <a:latin typeface="Calibri" pitchFamily="34" charset="0"/>
              </a:rPr>
              <a:t>transaction holds </a:t>
            </a:r>
            <a:r>
              <a:rPr lang="en-US" sz="3200" dirty="0">
                <a:latin typeface="Calibri" pitchFamily="34" charset="0"/>
              </a:rPr>
              <a:t>a lock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Granularity of Locks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31757" y="2701697"/>
            <a:ext cx="103364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UPDATE Students SET Grade = “A” WHERE </a:t>
            </a:r>
            <a:r>
              <a:rPr lang="en-US" sz="2800" b="1" dirty="0" err="1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StID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=123</a:t>
            </a: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Consolas" pitchFamily="49" charset="0"/>
              </a:rPr>
              <a:t>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879597" y="3219714"/>
            <a:ext cx="5417543" cy="461665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>
                <a:latin typeface="Calibri" pitchFamily="34" charset="0"/>
                <a:ea typeface="Linux Libertine" charset="0"/>
                <a:cs typeface="Linux Libertine" charset="0"/>
              </a:rPr>
              <a:t>Locking whole table might be an </a:t>
            </a: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overkill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664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7" y="1389411"/>
            <a:ext cx="11556869" cy="5237891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libri" pitchFamily="34" charset="0"/>
              </a:rPr>
              <a:t>DBMSs allow for </a:t>
            </a:r>
            <a:r>
              <a:rPr lang="en-US" sz="4000" i="1" dirty="0" smtClean="0">
                <a:latin typeface="Calibri" pitchFamily="34" charset="0"/>
              </a:rPr>
              <a:t>predicate locks</a:t>
            </a:r>
            <a:r>
              <a:rPr lang="en-US" sz="4000" dirty="0" smtClean="0">
                <a:latin typeface="Calibri" pitchFamily="34" charset="0"/>
              </a:rPr>
              <a:t> too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Bizarre </a:t>
            </a:r>
            <a:r>
              <a:rPr lang="en-US" sz="3600" dirty="0">
                <a:latin typeface="Calibri" pitchFamily="34" charset="0"/>
              </a:rPr>
              <a:t>correctness issues can arise on interleaving </a:t>
            </a:r>
            <a:r>
              <a:rPr lang="en-US" sz="3600" dirty="0" err="1" smtClean="0">
                <a:latin typeface="Calibri" pitchFamily="34" charset="0"/>
              </a:rPr>
              <a:t>granularity+mode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combos 	</a:t>
            </a:r>
            <a:endParaRPr lang="en-US" sz="3600" dirty="0" smtClean="0">
              <a:latin typeface="Calibri" pitchFamily="34" charset="0"/>
            </a:endParaRPr>
          </a:p>
          <a:p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T1</a:t>
            </a:r>
            <a:r>
              <a:rPr lang="en-US" sz="3600" dirty="0">
                <a:latin typeface="Calibri" pitchFamily="34" charset="0"/>
              </a:rPr>
              <a:t>: </a:t>
            </a:r>
            <a:r>
              <a:rPr lang="en-US" sz="3600" dirty="0" smtClean="0">
                <a:latin typeface="Calibri" pitchFamily="34" charset="0"/>
              </a:rPr>
              <a:t>X </a:t>
            </a:r>
            <a:r>
              <a:rPr lang="en-US" sz="3600" dirty="0">
                <a:latin typeface="Calibri" pitchFamily="34" charset="0"/>
              </a:rPr>
              <a:t>lock on predicate; read </a:t>
            </a:r>
            <a:r>
              <a:rPr lang="en-US" sz="3600" dirty="0" smtClean="0">
                <a:latin typeface="Calibri" pitchFamily="34" charset="0"/>
              </a:rPr>
              <a:t>table, update </a:t>
            </a:r>
            <a:r>
              <a:rPr lang="en-US" sz="3600" dirty="0">
                <a:latin typeface="Calibri" pitchFamily="34" charset="0"/>
              </a:rPr>
              <a:t>only tuples matching predicate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T2 </a:t>
            </a:r>
            <a:r>
              <a:rPr lang="en-US" sz="3600" dirty="0">
                <a:latin typeface="Calibri" pitchFamily="34" charset="0"/>
              </a:rPr>
              <a:t>comes in to insert new tuple, but it satisfies predicate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T1 </a:t>
            </a:r>
            <a:r>
              <a:rPr lang="en-US" sz="3600" dirty="0">
                <a:latin typeface="Calibri" pitchFamily="34" charset="0"/>
              </a:rPr>
              <a:t>reads again: sees </a:t>
            </a:r>
            <a:r>
              <a:rPr lang="en-US" sz="3600" dirty="0" smtClean="0">
                <a:latin typeface="Calibri" pitchFamily="34" charset="0"/>
              </a:rPr>
              <a:t>previously unseen tuple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Granularity of Locks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982935" y="5553512"/>
            <a:ext cx="1652595" cy="95410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800" dirty="0" smtClean="0">
                <a:latin typeface="Calibri" pitchFamily="34" charset="0"/>
                <a:ea typeface="Linux Libertine" charset="0"/>
                <a:cs typeface="Linux Libertine" charset="0"/>
              </a:rPr>
              <a:t>Phantom problem</a:t>
            </a:r>
            <a:endParaRPr lang="en-US" sz="28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21347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17077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DBMSs give users control over the locking overhead incurred by their transactions</a:t>
            </a:r>
          </a:p>
          <a:p>
            <a:pPr lvl="1"/>
            <a:r>
              <a:rPr lang="en-US" sz="3600" dirty="0">
                <a:latin typeface="Calibri" pitchFamily="34" charset="0"/>
              </a:rPr>
              <a:t>D</a:t>
            </a:r>
            <a:r>
              <a:rPr lang="en-US" sz="3600" dirty="0" smtClean="0">
                <a:latin typeface="Calibri" pitchFamily="34" charset="0"/>
              </a:rPr>
              <a:t>esired concurrent behavior required from DBMS</a:t>
            </a:r>
          </a:p>
          <a:p>
            <a:r>
              <a:rPr lang="en-US" sz="4000" dirty="0" smtClean="0">
                <a:latin typeface="Calibri" pitchFamily="34" charset="0"/>
              </a:rPr>
              <a:t>Three mechanisms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Diagnostic size: number of error messages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Access mode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Isolation level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Concurrency Control in SQL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843846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32178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latin typeface="Calibri" pitchFamily="34" charset="0"/>
              </a:rPr>
              <a:t>Define transactions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Begin </a:t>
            </a:r>
            <a:r>
              <a:rPr lang="en-US" sz="3600" dirty="0">
                <a:latin typeface="Calibri" pitchFamily="34" charset="0"/>
              </a:rPr>
              <a:t>is </a:t>
            </a:r>
            <a:r>
              <a:rPr lang="en-US" sz="3600" dirty="0" smtClean="0">
                <a:latin typeface="Calibri" pitchFamily="34" charset="0"/>
              </a:rPr>
              <a:t>usually implicit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C</a:t>
            </a:r>
            <a:r>
              <a:rPr lang="en-US" sz="3200" dirty="0" smtClean="0">
                <a:latin typeface="Calibri" pitchFamily="34" charset="0"/>
              </a:rPr>
              <a:t>an still use BEGIN TRANSACTION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COMMIT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ROLLBACK </a:t>
            </a:r>
            <a:r>
              <a:rPr lang="en-US" sz="3600" dirty="0">
                <a:latin typeface="Calibri" pitchFamily="34" charset="0"/>
              </a:rPr>
              <a:t>(</a:t>
            </a:r>
            <a:r>
              <a:rPr lang="en-US" sz="3600" dirty="0" smtClean="0">
                <a:latin typeface="Calibri" pitchFamily="34" charset="0"/>
              </a:rPr>
              <a:t>Abort)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SAVEPOINT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S</a:t>
            </a:r>
            <a:r>
              <a:rPr lang="en-US" sz="3200" dirty="0" smtClean="0">
                <a:latin typeface="Calibri" pitchFamily="34" charset="0"/>
              </a:rPr>
              <a:t>ave </a:t>
            </a:r>
            <a:r>
              <a:rPr lang="en-US" sz="3200" dirty="0">
                <a:latin typeface="Calibri" pitchFamily="34" charset="0"/>
              </a:rPr>
              <a:t>intermediate work of long-running </a:t>
            </a:r>
            <a:r>
              <a:rPr lang="en-US" sz="3200" dirty="0" smtClean="0">
                <a:latin typeface="Calibri" pitchFamily="34" charset="0"/>
              </a:rPr>
              <a:t>transactions</a:t>
            </a:r>
            <a:endParaRPr lang="en-US" sz="3200" dirty="0">
              <a:latin typeface="Calibri" pitchFamily="34" charset="0"/>
            </a:endParaRPr>
          </a:p>
          <a:p>
            <a:pPr>
              <a:lnSpc>
                <a:spcPct val="110000"/>
              </a:lnSpc>
            </a:pPr>
            <a:r>
              <a:rPr lang="en-US" sz="4000" dirty="0">
                <a:latin typeface="Calibri" pitchFamily="34" charset="0"/>
              </a:rPr>
              <a:t>Access </a:t>
            </a:r>
            <a:r>
              <a:rPr lang="en-US" sz="4000" dirty="0" smtClean="0">
                <a:latin typeface="Calibri" pitchFamily="34" charset="0"/>
              </a:rPr>
              <a:t>modes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READ WRITE (default)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READ ONLY</a:t>
            </a:r>
          </a:p>
          <a:p>
            <a:pPr lvl="2">
              <a:lnSpc>
                <a:spcPct val="110000"/>
              </a:lnSpc>
            </a:pPr>
            <a:r>
              <a:rPr lang="en-US" sz="3200" dirty="0">
                <a:latin typeface="Calibri" pitchFamily="34" charset="0"/>
              </a:rPr>
              <a:t>N</a:t>
            </a:r>
            <a:r>
              <a:rPr lang="en-US" sz="3200" dirty="0" smtClean="0">
                <a:latin typeface="Calibri" pitchFamily="34" charset="0"/>
              </a:rPr>
              <a:t>o one can change the 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Concurrency Control in SQL</a:t>
            </a:r>
            <a:r>
              <a:rPr lang="en-US" sz="4800" dirty="0">
                <a:latin typeface="Calibri" pitchFamily="34" charset="0"/>
              </a:rPr>
              <a:t> (Cont.)</a:t>
            </a:r>
          </a:p>
        </p:txBody>
      </p:sp>
    </p:spTree>
    <p:extLst>
      <p:ext uri="{BB962C8B-B14F-4D97-AF65-F5344CB8AC3E}">
        <p14:creationId xmlns:p14="http://schemas.microsoft.com/office/powerpoint/2010/main" xmlns="" val="443154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170779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dirty="0" smtClean="0">
                <a:latin typeface="Calibri" pitchFamily="34" charset="0"/>
              </a:rPr>
              <a:t>A </a:t>
            </a:r>
            <a:r>
              <a:rPr lang="en-US" sz="4000" dirty="0">
                <a:latin typeface="Calibri" pitchFamily="34" charset="0"/>
              </a:rPr>
              <a:t>SQL query is too </a:t>
            </a:r>
            <a:r>
              <a:rPr lang="en-US" sz="4000" dirty="0" smtClean="0">
                <a:latin typeface="Calibri" pitchFamily="34" charset="0"/>
              </a:rPr>
              <a:t>fine-grained</a:t>
            </a:r>
          </a:p>
          <a:p>
            <a:pPr>
              <a:lnSpc>
                <a:spcPct val="110000"/>
              </a:lnSpc>
            </a:pPr>
            <a:r>
              <a:rPr lang="en-US" sz="4000" dirty="0" smtClean="0">
                <a:latin typeface="Calibri" pitchFamily="34" charset="0"/>
              </a:rPr>
              <a:t>In most real-world applications, a logical unit of work could be coarser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May </a:t>
            </a:r>
            <a:r>
              <a:rPr lang="en-US" sz="3600" dirty="0">
                <a:latin typeface="Calibri" pitchFamily="34" charset="0"/>
              </a:rPr>
              <a:t>need multiple DDL +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DML queries together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May </a:t>
            </a:r>
            <a:r>
              <a:rPr lang="en-US" sz="3600" dirty="0">
                <a:latin typeface="Calibri" pitchFamily="34" charset="0"/>
              </a:rPr>
              <a:t>involve reading and/or writing (update/delete/insert)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May </a:t>
            </a:r>
            <a:r>
              <a:rPr lang="en-US" sz="3600" dirty="0">
                <a:latin typeface="Calibri" pitchFamily="34" charset="0"/>
              </a:rPr>
              <a:t>need to check for integrity constraints</a:t>
            </a:r>
          </a:p>
          <a:p>
            <a:pPr>
              <a:lnSpc>
                <a:spcPct val="110000"/>
              </a:lnSpc>
            </a:pPr>
            <a:r>
              <a:rPr lang="en-US" sz="4000" dirty="0" smtClean="0">
                <a:latin typeface="Calibri" pitchFamily="34" charset="0"/>
              </a:rPr>
              <a:t>Example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Transfer money between accounts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Purchase a group of products</a:t>
            </a:r>
          </a:p>
          <a:p>
            <a:pPr lvl="1">
              <a:lnSpc>
                <a:spcPct val="110000"/>
              </a:lnSpc>
            </a:pPr>
            <a:r>
              <a:rPr lang="en-US" sz="3600" dirty="0">
                <a:latin typeface="Calibri" pitchFamily="34" charset="0"/>
              </a:rPr>
              <a:t>Register for a class (either waitlist or allocated)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Motivation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04029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46858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10000"/>
              </a:lnSpc>
            </a:pPr>
            <a:r>
              <a:rPr lang="en-US" sz="4000" i="1" dirty="0" smtClean="0">
                <a:latin typeface="Calibri" pitchFamily="34" charset="0"/>
              </a:rPr>
              <a:t>Isolation level</a:t>
            </a:r>
            <a:endParaRPr lang="en-US" sz="4000" dirty="0" smtClean="0">
              <a:latin typeface="Calibri" pitchFamily="34" charset="0"/>
            </a:endParaRP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The extent to which a given transaction is exposed to the actions of other transactions executing concurrently</a:t>
            </a:r>
          </a:p>
          <a:p>
            <a:pPr lvl="2">
              <a:lnSpc>
                <a:spcPct val="110000"/>
              </a:lnSpc>
            </a:pPr>
            <a:r>
              <a:rPr lang="en-US" sz="3200" dirty="0" smtClean="0">
                <a:latin typeface="Calibri" pitchFamily="34" charset="0"/>
              </a:rPr>
              <a:t>Trade-off: concurrency vs. exposure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Desired concurrent behavior required from DBMS 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Determines </a:t>
            </a:r>
            <a:r>
              <a:rPr lang="en-US" sz="3600" dirty="0">
                <a:latin typeface="Calibri" pitchFamily="34" charset="0"/>
              </a:rPr>
              <a:t>precise locking </a:t>
            </a:r>
            <a:r>
              <a:rPr lang="en-US" sz="3600" dirty="0" smtClean="0">
                <a:latin typeface="Calibri" pitchFamily="34" charset="0"/>
              </a:rPr>
              <a:t>protocol</a:t>
            </a:r>
          </a:p>
          <a:p>
            <a:pPr lvl="1">
              <a:lnSpc>
                <a:spcPct val="110000"/>
              </a:lnSpc>
            </a:pPr>
            <a:r>
              <a:rPr lang="en-US" sz="3600" dirty="0" smtClean="0">
                <a:latin typeface="Calibri" pitchFamily="34" charset="0"/>
              </a:rPr>
              <a:t>Four main levels</a:t>
            </a:r>
            <a:endParaRPr lang="en-US" sz="3600" dirty="0">
              <a:latin typeface="Calibri" pitchFamily="34" charset="0"/>
            </a:endParaRP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READ UNCOMMITTED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READ </a:t>
            </a:r>
            <a:r>
              <a:rPr lang="en-US" sz="3000" dirty="0">
                <a:latin typeface="Calibri" pitchFamily="34" charset="0"/>
              </a:rPr>
              <a:t>COMMITTED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REPEATABLE READ</a:t>
            </a:r>
          </a:p>
          <a:p>
            <a:pPr lvl="2">
              <a:lnSpc>
                <a:spcPct val="110000"/>
              </a:lnSpc>
            </a:pPr>
            <a:r>
              <a:rPr lang="en-US" sz="3000" dirty="0" smtClean="0">
                <a:latin typeface="Calibri" pitchFamily="34" charset="0"/>
              </a:rPr>
              <a:t>SERIALIZABLE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Concurrency Control in SQL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5150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237891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00000"/>
              </a:lnSpc>
            </a:pPr>
            <a:r>
              <a:rPr lang="en-US" sz="3800" dirty="0" smtClean="0">
                <a:latin typeface="Calibri" pitchFamily="34" charset="0"/>
              </a:rPr>
              <a:t>READ UNCOMMITTED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Long </a:t>
            </a:r>
            <a:r>
              <a:rPr lang="en-US" sz="3000" dirty="0">
                <a:latin typeface="Calibri" pitchFamily="34" charset="0"/>
              </a:rPr>
              <a:t>X locks </a:t>
            </a:r>
            <a:r>
              <a:rPr lang="en-US" sz="3000" dirty="0" smtClean="0">
                <a:latin typeface="Calibri" pitchFamily="34" charset="0"/>
              </a:rPr>
              <a:t>only, </a:t>
            </a:r>
            <a:r>
              <a:rPr lang="en-US" sz="3000" dirty="0">
                <a:latin typeface="Calibri" pitchFamily="34" charset="0"/>
              </a:rPr>
              <a:t>no S </a:t>
            </a:r>
            <a:r>
              <a:rPr lang="en-US" sz="3000" dirty="0" smtClean="0">
                <a:latin typeface="Calibri" pitchFamily="34" charset="0"/>
              </a:rPr>
              <a:t>locks</a:t>
            </a:r>
            <a:endParaRPr lang="en-US" sz="3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000" dirty="0">
                <a:latin typeface="Calibri" pitchFamily="34" charset="0"/>
              </a:rPr>
              <a:t>Vulnerable to </a:t>
            </a:r>
            <a:r>
              <a:rPr lang="en-US" sz="3000" dirty="0" smtClean="0">
                <a:latin typeface="Calibri" pitchFamily="34" charset="0"/>
              </a:rPr>
              <a:t>inconsistency</a:t>
            </a:r>
          </a:p>
          <a:p>
            <a:pPr lvl="1">
              <a:lnSpc>
                <a:spcPct val="100000"/>
              </a:lnSpc>
            </a:pPr>
            <a:r>
              <a:rPr lang="en-US" sz="3000" dirty="0" smtClean="0">
                <a:latin typeface="Calibri" pitchFamily="34" charset="0"/>
              </a:rPr>
              <a:t>WR </a:t>
            </a:r>
            <a:r>
              <a:rPr lang="en-US" sz="3000" dirty="0">
                <a:latin typeface="Calibri" pitchFamily="34" charset="0"/>
              </a:rPr>
              <a:t>and </a:t>
            </a:r>
            <a:r>
              <a:rPr lang="en-US" sz="3000" dirty="0" smtClean="0">
                <a:latin typeface="Calibri" pitchFamily="34" charset="0"/>
              </a:rPr>
              <a:t>RW </a:t>
            </a:r>
            <a:r>
              <a:rPr lang="en-US" sz="3000" dirty="0">
                <a:latin typeface="Calibri" pitchFamily="34" charset="0"/>
              </a:rPr>
              <a:t>might </a:t>
            </a:r>
            <a:r>
              <a:rPr lang="en-US" sz="3000" dirty="0" smtClean="0">
                <a:latin typeface="Calibri" pitchFamily="34" charset="0"/>
              </a:rPr>
              <a:t>arise</a:t>
            </a:r>
            <a:endParaRPr lang="en-US" sz="30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800" dirty="0">
                <a:latin typeface="Calibri" pitchFamily="34" charset="0"/>
              </a:rPr>
              <a:t>READ COMMITTED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latin typeface="Calibri" pitchFamily="34" charset="0"/>
              </a:rPr>
              <a:t>Long X locks, short S locks</a:t>
            </a:r>
          </a:p>
          <a:p>
            <a:pPr lvl="1">
              <a:lnSpc>
                <a:spcPct val="100000"/>
              </a:lnSpc>
            </a:pPr>
            <a:r>
              <a:rPr lang="en-US" sz="3100" dirty="0">
                <a:latin typeface="Calibri" pitchFamily="34" charset="0"/>
              </a:rPr>
              <a:t>WR conflicts do not arise, RW might</a:t>
            </a:r>
          </a:p>
          <a:p>
            <a:pPr>
              <a:lnSpc>
                <a:spcPct val="100000"/>
              </a:lnSpc>
            </a:pPr>
            <a:r>
              <a:rPr lang="en-US" sz="3800" dirty="0" smtClean="0">
                <a:latin typeface="Calibri" pitchFamily="34" charset="0"/>
              </a:rPr>
              <a:t>REPEATABLE READ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Long </a:t>
            </a:r>
            <a:r>
              <a:rPr lang="en-US" sz="3100" dirty="0">
                <a:latin typeface="Calibri" pitchFamily="34" charset="0"/>
              </a:rPr>
              <a:t>X and S locks on real </a:t>
            </a:r>
            <a:r>
              <a:rPr lang="en-US" sz="3100" dirty="0" smtClean="0">
                <a:latin typeface="Calibri" pitchFamily="34" charset="0"/>
              </a:rPr>
              <a:t>objects</a:t>
            </a:r>
            <a:endParaRPr lang="en-US" sz="31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>
                <a:latin typeface="Calibri" pitchFamily="34" charset="0"/>
              </a:rPr>
              <a:t>Neither WR nor </a:t>
            </a:r>
            <a:r>
              <a:rPr lang="en-US" sz="3100" dirty="0" smtClean="0">
                <a:latin typeface="Calibri" pitchFamily="34" charset="0"/>
              </a:rPr>
              <a:t>RW arise, </a:t>
            </a:r>
            <a:r>
              <a:rPr lang="en-US" sz="3100" dirty="0">
                <a:latin typeface="Calibri" pitchFamily="34" charset="0"/>
              </a:rPr>
              <a:t>but </a:t>
            </a:r>
            <a:r>
              <a:rPr lang="en-US" sz="3100" i="1" dirty="0">
                <a:latin typeface="Calibri" pitchFamily="34" charset="0"/>
              </a:rPr>
              <a:t>phantom problem</a:t>
            </a:r>
            <a:r>
              <a:rPr lang="en-US" sz="3100" dirty="0">
                <a:latin typeface="Calibri" pitchFamily="34" charset="0"/>
              </a:rPr>
              <a:t> </a:t>
            </a:r>
            <a:r>
              <a:rPr lang="en-US" sz="3100" dirty="0" smtClean="0">
                <a:latin typeface="Calibri" pitchFamily="34" charset="0"/>
              </a:rPr>
              <a:t>might</a:t>
            </a:r>
            <a:endParaRPr lang="en-US" sz="31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3800" dirty="0" smtClean="0">
                <a:latin typeface="Calibri" pitchFamily="34" charset="0"/>
              </a:rPr>
              <a:t>SERIALIZABLE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Long </a:t>
            </a:r>
            <a:r>
              <a:rPr lang="en-US" sz="3100" dirty="0">
                <a:latin typeface="Calibri" pitchFamily="34" charset="0"/>
              </a:rPr>
              <a:t>X and S locks on phantoms </a:t>
            </a:r>
            <a:r>
              <a:rPr lang="en-US" sz="3100" dirty="0" smtClean="0">
                <a:latin typeface="Calibri" pitchFamily="34" charset="0"/>
              </a:rPr>
              <a:t>too</a:t>
            </a:r>
            <a:endParaRPr lang="en-US" sz="31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100" dirty="0">
                <a:latin typeface="Calibri" pitchFamily="34" charset="0"/>
              </a:rPr>
              <a:t>No conflicts, no </a:t>
            </a:r>
            <a:r>
              <a:rPr lang="en-US" sz="3100" dirty="0" smtClean="0">
                <a:latin typeface="Calibri" pitchFamily="34" charset="0"/>
              </a:rPr>
              <a:t>phantom</a:t>
            </a:r>
          </a:p>
          <a:p>
            <a:pPr lvl="1">
              <a:lnSpc>
                <a:spcPct val="100000"/>
              </a:lnSpc>
            </a:pPr>
            <a:r>
              <a:rPr lang="en-US" sz="3100" dirty="0" smtClean="0">
                <a:latin typeface="Calibri" pitchFamily="34" charset="0"/>
              </a:rPr>
              <a:t>Default </a:t>
            </a:r>
            <a:r>
              <a:rPr lang="en-US" sz="3100" dirty="0">
                <a:latin typeface="Calibri" pitchFamily="34" charset="0"/>
              </a:rPr>
              <a:t>in most </a:t>
            </a:r>
            <a:r>
              <a:rPr lang="en-US" sz="3100" dirty="0" smtClean="0">
                <a:latin typeface="Calibri" pitchFamily="34" charset="0"/>
              </a:rPr>
              <a:t>RDBMSs</a:t>
            </a:r>
            <a:endParaRPr lang="en-US" sz="31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Concurrency Control in SQL (Cont.)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365007" y="1775732"/>
            <a:ext cx="4301682" cy="830997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Long lock: keep until commit</a:t>
            </a:r>
          </a:p>
          <a:p>
            <a:pPr eaLnBrk="0" hangingPunct="0"/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Short lock: release immediately</a:t>
            </a:r>
            <a:endParaRPr lang="en-US" sz="2400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199726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40"/>
          </a:xfrm>
        </p:spPr>
        <p:txBody>
          <a:bodyPr>
            <a:normAutofit/>
          </a:bodyPr>
          <a:lstStyle/>
          <a:p>
            <a:r>
              <a:rPr lang="en-US" sz="3200" dirty="0" smtClean="0">
                <a:latin typeface="Calibri" pitchFamily="34" charset="0"/>
              </a:rPr>
              <a:t>MySQL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Concurrency Control in SQL: Example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79042" y="271317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SET TRANSACTION ISOLATION LEVEL SERIALIZABLE;</a:t>
            </a:r>
          </a:p>
        </p:txBody>
      </p:sp>
      <p:sp>
        <p:nvSpPr>
          <p:cNvPr id="7" name="Rectangle 6"/>
          <p:cNvSpPr/>
          <p:nvPr/>
        </p:nvSpPr>
        <p:spPr>
          <a:xfrm>
            <a:off x="879042" y="346202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SET </a:t>
            </a:r>
            <a:r>
              <a:rPr lang="en-US" sz="2400" b="1" dirty="0" smtClean="0">
                <a:latin typeface="Consolas" pitchFamily="49" charset="0"/>
              </a:rPr>
              <a:t>SESSION TRANSACTION </a:t>
            </a:r>
            <a:r>
              <a:rPr lang="en-US" sz="2400" b="1" dirty="0">
                <a:latin typeface="Consolas" pitchFamily="49" charset="0"/>
              </a:rPr>
              <a:t>ISOLATION LEVEL REPEATABLE READ;</a:t>
            </a:r>
          </a:p>
        </p:txBody>
      </p:sp>
      <p:sp>
        <p:nvSpPr>
          <p:cNvPr id="8" name="Rectangle 7"/>
          <p:cNvSpPr/>
          <p:nvPr/>
        </p:nvSpPr>
        <p:spPr>
          <a:xfrm>
            <a:off x="879042" y="4210878"/>
            <a:ext cx="1043391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Consolas" pitchFamily="49" charset="0"/>
              </a:rPr>
              <a:t>SET </a:t>
            </a:r>
            <a:r>
              <a:rPr lang="en-US" sz="2400" b="1" dirty="0" smtClean="0">
                <a:latin typeface="Consolas" pitchFamily="49" charset="0"/>
              </a:rPr>
              <a:t>TRANSACTION READ ONLY;</a:t>
            </a:r>
            <a:endParaRPr lang="en-US" sz="2400" b="1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368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1"/>
            <a:ext cx="11313224" cy="525466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Helps </a:t>
            </a:r>
            <a:r>
              <a:rPr lang="en-US" sz="4000" dirty="0">
                <a:latin typeface="Calibri" pitchFamily="34" charset="0"/>
              </a:rPr>
              <a:t>persist </a:t>
            </a:r>
            <a:r>
              <a:rPr lang="en-US" sz="4000" dirty="0" smtClean="0">
                <a:latin typeface="Calibri" pitchFamily="34" charset="0"/>
              </a:rPr>
              <a:t>committed transactions’ changes </a:t>
            </a:r>
            <a:r>
              <a:rPr lang="en-US" sz="4000" dirty="0">
                <a:latin typeface="Calibri" pitchFamily="34" charset="0"/>
              </a:rPr>
              <a:t>and undo effects of a</a:t>
            </a:r>
            <a:r>
              <a:rPr lang="en-US" sz="4000" dirty="0" smtClean="0">
                <a:latin typeface="Calibri" pitchFamily="34" charset="0"/>
              </a:rPr>
              <a:t>borted transactions</a:t>
            </a:r>
          </a:p>
          <a:p>
            <a:pPr lvl="1">
              <a:lnSpc>
                <a:spcPct val="100000"/>
              </a:lnSpc>
            </a:pPr>
            <a:r>
              <a:rPr lang="en-US" sz="3600" dirty="0">
                <a:latin typeface="Calibri" pitchFamily="34" charset="0"/>
              </a:rPr>
              <a:t>E</a:t>
            </a:r>
            <a:r>
              <a:rPr lang="en-US" sz="3600" dirty="0" smtClean="0">
                <a:latin typeface="Calibri" pitchFamily="34" charset="0"/>
              </a:rPr>
              <a:t>nsures atomicity </a:t>
            </a:r>
            <a:r>
              <a:rPr lang="en-US" sz="3600" dirty="0">
                <a:latin typeface="Calibri" pitchFamily="34" charset="0"/>
              </a:rPr>
              <a:t>and </a:t>
            </a:r>
            <a:r>
              <a:rPr lang="en-US" sz="3600" dirty="0" smtClean="0">
                <a:latin typeface="Calibri" pitchFamily="34" charset="0"/>
              </a:rPr>
              <a:t>durability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i="1" dirty="0">
                <a:latin typeface="Calibri" pitchFamily="34" charset="0"/>
              </a:rPr>
              <a:t>Log</a:t>
            </a:r>
            <a:r>
              <a:rPr lang="en-US" sz="4000" dirty="0">
                <a:latin typeface="Calibri" pitchFamily="34" charset="0"/>
              </a:rPr>
              <a:t>: </a:t>
            </a:r>
            <a:r>
              <a:rPr lang="en-US" sz="4000" dirty="0" smtClean="0">
                <a:latin typeface="Calibri" pitchFamily="34" charset="0"/>
              </a:rPr>
              <a:t>a </a:t>
            </a:r>
            <a:r>
              <a:rPr lang="en-US" sz="4000" dirty="0">
                <a:latin typeface="Calibri" pitchFamily="34" charset="0"/>
              </a:rPr>
              <a:t>file in which any changes to DBMS are recorded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Precise </a:t>
            </a:r>
            <a:r>
              <a:rPr lang="en-US" sz="3600" dirty="0">
                <a:latin typeface="Calibri" pitchFamily="34" charset="0"/>
              </a:rPr>
              <a:t>entry depends on kind of change</a:t>
            </a:r>
          </a:p>
          <a:p>
            <a:pPr>
              <a:lnSpc>
                <a:spcPct val="100000"/>
              </a:lnSpc>
            </a:pPr>
            <a:r>
              <a:rPr lang="en-US" sz="4000" i="1" dirty="0" smtClean="0">
                <a:latin typeface="Calibri" pitchFamily="34" charset="0"/>
              </a:rPr>
              <a:t>Write-ahead logging </a:t>
            </a:r>
            <a:r>
              <a:rPr lang="en-US" sz="4000" i="1" dirty="0">
                <a:latin typeface="Calibri" pitchFamily="34" charset="0"/>
              </a:rPr>
              <a:t>(WAL) </a:t>
            </a:r>
            <a:r>
              <a:rPr lang="en-US" sz="4000" i="1" dirty="0" smtClean="0">
                <a:latin typeface="Calibri" pitchFamily="34" charset="0"/>
              </a:rPr>
              <a:t>protocol</a:t>
            </a:r>
            <a:endParaRPr lang="en-US" sz="4000" i="1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Ensure </a:t>
            </a:r>
            <a:r>
              <a:rPr lang="en-US" sz="3600" dirty="0">
                <a:latin typeface="Calibri" pitchFamily="34" charset="0"/>
              </a:rPr>
              <a:t>change is written to </a:t>
            </a:r>
            <a:r>
              <a:rPr lang="en-US" sz="3600" dirty="0" smtClean="0">
                <a:latin typeface="Calibri" pitchFamily="34" charset="0"/>
              </a:rPr>
              <a:t>log </a:t>
            </a:r>
            <a:r>
              <a:rPr lang="en-US" sz="3600" dirty="0">
                <a:latin typeface="Calibri" pitchFamily="34" charset="0"/>
              </a:rPr>
              <a:t>first </a:t>
            </a:r>
            <a:r>
              <a:rPr lang="en-US" sz="3600" i="1" dirty="0">
                <a:latin typeface="Calibri" pitchFamily="34" charset="0"/>
              </a:rPr>
              <a:t>before </a:t>
            </a:r>
            <a:r>
              <a:rPr lang="en-US" sz="3600" dirty="0">
                <a:latin typeface="Calibri" pitchFamily="34" charset="0"/>
              </a:rPr>
              <a:t>actual </a:t>
            </a:r>
            <a:r>
              <a:rPr lang="en-US" sz="3600" dirty="0" smtClean="0">
                <a:latin typeface="Calibri" pitchFamily="34" charset="0"/>
              </a:rPr>
              <a:t>data</a:t>
            </a:r>
            <a:endParaRPr lang="en-US" sz="3600" dirty="0">
              <a:latin typeface="Calibri" pitchFamily="34" charset="0"/>
            </a:endParaRPr>
          </a:p>
          <a:p>
            <a:pPr lvl="2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Upon commit</a:t>
            </a:r>
            <a:r>
              <a:rPr lang="en-US" sz="3200" dirty="0">
                <a:latin typeface="Calibri" pitchFamily="34" charset="0"/>
              </a:rPr>
              <a:t>, force all </a:t>
            </a:r>
            <a:r>
              <a:rPr lang="en-US" sz="3200" dirty="0" smtClean="0">
                <a:latin typeface="Calibri" pitchFamily="34" charset="0"/>
              </a:rPr>
              <a:t>log </a:t>
            </a:r>
            <a:r>
              <a:rPr lang="en-US" sz="3200" dirty="0">
                <a:latin typeface="Calibri" pitchFamily="34" charset="0"/>
              </a:rPr>
              <a:t>records to disk first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During recovery</a:t>
            </a:r>
            <a:r>
              <a:rPr lang="en-US" sz="3600" dirty="0">
                <a:latin typeface="Calibri" pitchFamily="34" charset="0"/>
              </a:rPr>
              <a:t>, l</a:t>
            </a:r>
            <a:r>
              <a:rPr lang="en-US" sz="3600" dirty="0" smtClean="0">
                <a:latin typeface="Calibri" pitchFamily="34" charset="0"/>
              </a:rPr>
              <a:t>og </a:t>
            </a:r>
            <a:r>
              <a:rPr lang="en-US" sz="3600" dirty="0">
                <a:latin typeface="Calibri" pitchFamily="34" charset="0"/>
              </a:rPr>
              <a:t>tells what to undo and/or redo </a:t>
            </a: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Two mechanisms crucial to enable </a:t>
            </a:r>
            <a:r>
              <a:rPr lang="en-US" sz="4000" dirty="0" smtClean="0">
                <a:latin typeface="Calibri" pitchFamily="34" charset="0"/>
              </a:rPr>
              <a:t>WAL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i="1" dirty="0" smtClean="0">
                <a:latin typeface="Calibri" pitchFamily="34" charset="0"/>
              </a:rPr>
              <a:t>Stealing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Frames</a:t>
            </a:r>
          </a:p>
          <a:p>
            <a:pPr lvl="1">
              <a:lnSpc>
                <a:spcPct val="100000"/>
              </a:lnSpc>
            </a:pPr>
            <a:r>
              <a:rPr lang="en-US" sz="3600" i="1" dirty="0" smtClean="0">
                <a:latin typeface="Calibri" pitchFamily="34" charset="0"/>
              </a:rPr>
              <a:t>Forcing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Pages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onsolas" pitchFamily="49" charset="0"/>
              </a:rPr>
              <a:t>Recovery</a:t>
            </a:r>
            <a:endParaRPr lang="en-US" sz="4800" dirty="0"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12281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63726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Stealing f</a:t>
            </a:r>
            <a:r>
              <a:rPr lang="en-US" sz="4000" dirty="0" smtClean="0">
                <a:latin typeface="Calibri" pitchFamily="34" charset="0"/>
              </a:rPr>
              <a:t>rames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Allow </a:t>
            </a:r>
            <a:r>
              <a:rPr lang="en-US" sz="3600" dirty="0">
                <a:latin typeface="Calibri" pitchFamily="34" charset="0"/>
              </a:rPr>
              <a:t>stealing buffer frames from uncommitted </a:t>
            </a:r>
            <a:r>
              <a:rPr lang="en-US" sz="3600" dirty="0" smtClean="0">
                <a:latin typeface="Calibri" pitchFamily="34" charset="0"/>
              </a:rPr>
              <a:t>transactions</a:t>
            </a:r>
            <a:endParaRPr lang="en-US" sz="36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Helps </a:t>
            </a:r>
            <a:r>
              <a:rPr lang="en-US" sz="3600" dirty="0">
                <a:latin typeface="Calibri" pitchFamily="34" charset="0"/>
              </a:rPr>
              <a:t>improve throughout, but challenge for a</a:t>
            </a:r>
            <a:r>
              <a:rPr lang="en-US" sz="3600" dirty="0" smtClean="0">
                <a:latin typeface="Calibri" pitchFamily="34" charset="0"/>
              </a:rPr>
              <a:t>tomicity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Forcing </a:t>
            </a:r>
            <a:r>
              <a:rPr lang="en-US" sz="4000" dirty="0" smtClean="0">
                <a:latin typeface="Calibri" pitchFamily="34" charset="0"/>
              </a:rPr>
              <a:t>pages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Every </a:t>
            </a:r>
            <a:r>
              <a:rPr lang="en-US" sz="3600" dirty="0">
                <a:latin typeface="Calibri" pitchFamily="34" charset="0"/>
              </a:rPr>
              <a:t>page write is sent to disk immediately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Hurts </a:t>
            </a:r>
            <a:r>
              <a:rPr lang="en-US" sz="3600" dirty="0">
                <a:latin typeface="Calibri" pitchFamily="34" charset="0"/>
              </a:rPr>
              <a:t>response time, but nice for </a:t>
            </a:r>
            <a:r>
              <a:rPr lang="en-US" sz="3600" dirty="0" smtClean="0">
                <a:latin typeface="Calibri" pitchFamily="34" charset="0"/>
              </a:rPr>
              <a:t>durability</a:t>
            </a:r>
            <a:endParaRPr lang="en-US" sz="3600" dirty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>
                <a:latin typeface="Calibri" pitchFamily="34" charset="0"/>
              </a:rPr>
              <a:t>Ideal: </a:t>
            </a:r>
            <a:r>
              <a:rPr lang="en-US" sz="4000" dirty="0" smtClean="0">
                <a:latin typeface="Calibri" pitchFamily="34" charset="0"/>
              </a:rPr>
              <a:t>steal </a:t>
            </a:r>
            <a:r>
              <a:rPr lang="en-US" sz="4000" dirty="0">
                <a:latin typeface="Calibri" pitchFamily="34" charset="0"/>
              </a:rPr>
              <a:t>+ </a:t>
            </a:r>
            <a:r>
              <a:rPr lang="en-US" sz="4000" dirty="0" smtClean="0">
                <a:latin typeface="Calibri" pitchFamily="34" charset="0"/>
              </a:rPr>
              <a:t>no force</a:t>
            </a:r>
            <a:endParaRPr lang="en-US" sz="4000" dirty="0">
              <a:latin typeface="Calibri" pitchFamily="34" charset="0"/>
            </a:endParaRP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To </a:t>
            </a:r>
            <a:r>
              <a:rPr lang="en-US" sz="3600" dirty="0">
                <a:latin typeface="Calibri" pitchFamily="34" charset="0"/>
              </a:rPr>
              <a:t>steal frame, write </a:t>
            </a:r>
            <a:r>
              <a:rPr lang="en-US" sz="3600" i="1" dirty="0" smtClean="0">
                <a:latin typeface="Calibri" pitchFamily="34" charset="0"/>
              </a:rPr>
              <a:t>summary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to </a:t>
            </a:r>
            <a:r>
              <a:rPr lang="en-US" sz="3600" dirty="0" smtClean="0">
                <a:latin typeface="Calibri" pitchFamily="34" charset="0"/>
              </a:rPr>
              <a:t>log</a:t>
            </a:r>
          </a:p>
          <a:p>
            <a:pPr lvl="2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H</a:t>
            </a:r>
            <a:r>
              <a:rPr lang="en-US" sz="3200" dirty="0" smtClean="0">
                <a:latin typeface="Calibri" pitchFamily="34" charset="0"/>
              </a:rPr>
              <a:t>elps </a:t>
            </a:r>
            <a:r>
              <a:rPr lang="en-US" sz="3200" dirty="0">
                <a:latin typeface="Calibri" pitchFamily="34" charset="0"/>
              </a:rPr>
              <a:t>undo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To </a:t>
            </a:r>
            <a:r>
              <a:rPr lang="en-US" sz="3600" dirty="0">
                <a:latin typeface="Calibri" pitchFamily="34" charset="0"/>
              </a:rPr>
              <a:t>avoid forcing, write </a:t>
            </a:r>
            <a:r>
              <a:rPr lang="en-US" sz="3600" i="1" dirty="0" smtClean="0">
                <a:latin typeface="Calibri" pitchFamily="34" charset="0"/>
              </a:rPr>
              <a:t>summary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dirty="0">
                <a:latin typeface="Calibri" pitchFamily="34" charset="0"/>
              </a:rPr>
              <a:t>to </a:t>
            </a:r>
            <a:r>
              <a:rPr lang="en-US" sz="3600" dirty="0" smtClean="0">
                <a:latin typeface="Calibri" pitchFamily="34" charset="0"/>
              </a:rPr>
              <a:t>log</a:t>
            </a:r>
          </a:p>
          <a:p>
            <a:pPr lvl="2">
              <a:lnSpc>
                <a:spcPct val="100000"/>
              </a:lnSpc>
            </a:pPr>
            <a:r>
              <a:rPr lang="en-US" sz="3200" dirty="0">
                <a:latin typeface="Calibri" pitchFamily="34" charset="0"/>
              </a:rPr>
              <a:t>H</a:t>
            </a:r>
            <a:r>
              <a:rPr lang="en-US" sz="3200" dirty="0" smtClean="0">
                <a:latin typeface="Calibri" pitchFamily="34" charset="0"/>
              </a:rPr>
              <a:t>elps </a:t>
            </a:r>
            <a:r>
              <a:rPr lang="en-US" sz="3200" dirty="0">
                <a:latin typeface="Calibri" pitchFamily="34" charset="0"/>
              </a:rPr>
              <a:t>redo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Recovery (Cont.)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509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3"/>
            <a:ext cx="5572205" cy="4966939"/>
          </a:xfrm>
        </p:spPr>
        <p:txBody>
          <a:bodyPr>
            <a:normAutofit fontScale="92500"/>
          </a:bodyPr>
          <a:lstStyle/>
          <a:p>
            <a:r>
              <a:rPr lang="en-US" sz="4000" dirty="0" smtClean="0">
                <a:latin typeface="Calibri" pitchFamily="34" charset="0"/>
              </a:rPr>
              <a:t>Transactions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Bundling operations on data</a:t>
            </a:r>
          </a:p>
          <a:p>
            <a:r>
              <a:rPr lang="en-US" sz="4000" dirty="0" smtClean="0">
                <a:latin typeface="Calibri" pitchFamily="34" charset="0"/>
              </a:rPr>
              <a:t>Transaction management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Executing multiple transactions concurrently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ACID properties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Conflicts and aborts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Recap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180407" y="1389413"/>
            <a:ext cx="5572205" cy="522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Concurrency control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Ensuring </a:t>
            </a:r>
            <a:r>
              <a:rPr lang="en-US" sz="3600" dirty="0" err="1" smtClean="0">
                <a:latin typeface="Calibri" pitchFamily="34" charset="0"/>
              </a:rPr>
              <a:t>serializability</a:t>
            </a:r>
            <a:r>
              <a:rPr lang="en-US" sz="3600" dirty="0" smtClean="0">
                <a:latin typeface="Calibri" pitchFamily="34" charset="0"/>
              </a:rPr>
              <a:t> and recoverability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Locks and granularity of locks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(Strict) 2PL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Deadlocks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Isolation levels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Recovery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Logs and WAL</a:t>
            </a:r>
          </a:p>
          <a:p>
            <a:pPr lvl="1">
              <a:lnSpc>
                <a:spcPct val="100000"/>
              </a:lnSpc>
            </a:pPr>
            <a:r>
              <a:rPr lang="en-US" sz="3200" dirty="0" smtClean="0">
                <a:latin typeface="Calibri" pitchFamily="34" charset="0"/>
              </a:rPr>
              <a:t>Stealing frames and forcing pages</a:t>
            </a:r>
            <a:endParaRPr lang="en-US" sz="32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48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6191" y="2098347"/>
            <a:ext cx="10892618" cy="2414945"/>
          </a:xfrm>
        </p:spPr>
        <p:txBody>
          <a:bodyPr anchor="ctr">
            <a:noAutofit/>
          </a:bodyPr>
          <a:lstStyle/>
          <a:p>
            <a:r>
              <a:rPr lang="en-US" sz="7200" dirty="0" smtClean="0">
                <a:latin typeface="Calibri" pitchFamily="34" charset="0"/>
              </a:rPr>
              <a:t>Issues on DBS-based Application Development</a:t>
            </a:r>
            <a:endParaRPr lang="en-US" sz="7200" dirty="0">
              <a:latin typeface="Calibri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17613" y="943948"/>
            <a:ext cx="10901196" cy="700495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latin typeface="Calibri" pitchFamily="34" charset="0"/>
              </a:rPr>
              <a:t>Next Up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617613" y="1876079"/>
            <a:ext cx="10892618" cy="0"/>
          </a:xfrm>
          <a:prstGeom prst="line">
            <a:avLst/>
          </a:prstGeom>
          <a:ln w="76200" cmpd="thickThin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656520" y="4744929"/>
            <a:ext cx="10890078" cy="0"/>
          </a:xfrm>
          <a:prstGeom prst="line">
            <a:avLst/>
          </a:prstGeom>
          <a:ln w="76200" cmpd="thinThick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6"/>
          <p:cNvSpPr txBox="1">
            <a:spLocks/>
          </p:cNvSpPr>
          <p:nvPr/>
        </p:nvSpPr>
        <p:spPr>
          <a:xfrm>
            <a:off x="645402" y="4967197"/>
            <a:ext cx="10901196" cy="8666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Linux Libertine" charset="0"/>
                <a:ea typeface="Linux Libertine" charset="0"/>
                <a:cs typeface="Linux Libert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Linux Libertine" charset="0"/>
                <a:ea typeface="Linux Libertine" charset="0"/>
                <a:cs typeface="Linux Libertine" charset="0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latin typeface="Calibri" pitchFamily="34" charset="0"/>
              </a:rPr>
              <a:t>Questions?</a:t>
            </a:r>
            <a:endParaRPr lang="en-US" sz="2000" dirty="0">
              <a:latin typeface="Calibri" pitchFamily="34" charset="0"/>
            </a:endParaRPr>
          </a:p>
          <a:p>
            <a:pPr algn="ctr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xmlns="" val="1607605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3206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A sequence </a:t>
            </a:r>
            <a:r>
              <a:rPr lang="en-US" sz="4000" dirty="0">
                <a:latin typeface="Calibri" pitchFamily="34" charset="0"/>
              </a:rPr>
              <a:t>of operations on the database that captures one “logical unit of work” for an </a:t>
            </a:r>
            <a:r>
              <a:rPr lang="en-US" sz="4000" dirty="0" smtClean="0">
                <a:latin typeface="Calibri" pitchFamily="34" charset="0"/>
              </a:rPr>
              <a:t>application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Reflects </a:t>
            </a:r>
            <a:r>
              <a:rPr lang="en-US" sz="3600" dirty="0">
                <a:latin typeface="Calibri" pitchFamily="34" charset="0"/>
              </a:rPr>
              <a:t>a single real-world </a:t>
            </a:r>
            <a:r>
              <a:rPr lang="en-US" sz="3600" dirty="0" smtClean="0">
                <a:latin typeface="Calibri" pitchFamily="34" charset="0"/>
              </a:rPr>
              <a:t>state transition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>
                <a:latin typeface="Calibri" pitchFamily="34" charset="0"/>
              </a:rPr>
              <a:t>Not specific to the relational data model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sz="4000" dirty="0" smtClean="0">
                <a:latin typeface="Calibri" pitchFamily="34" charset="0"/>
              </a:rPr>
              <a:t>In </a:t>
            </a:r>
            <a:r>
              <a:rPr lang="en-US" sz="4000" dirty="0">
                <a:latin typeface="Calibri" pitchFamily="34" charset="0"/>
              </a:rPr>
              <a:t>the real world, a </a:t>
            </a:r>
            <a:r>
              <a:rPr lang="en-US" sz="4000" dirty="0" smtClean="0">
                <a:latin typeface="Calibri" pitchFamily="34" charset="0"/>
              </a:rPr>
              <a:t>transaction either happens </a:t>
            </a:r>
            <a:r>
              <a:rPr lang="en-US" sz="4000" dirty="0">
                <a:latin typeface="Calibri" pitchFamily="34" charset="0"/>
              </a:rPr>
              <a:t>completely or not at </a:t>
            </a:r>
            <a:r>
              <a:rPr lang="en-US" sz="4000" dirty="0" smtClean="0">
                <a:latin typeface="Calibri" pitchFamily="34" charset="0"/>
              </a:rPr>
              <a:t>all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sz="3600" dirty="0" smtClean="0">
                <a:latin typeface="Calibri" pitchFamily="34" charset="0"/>
              </a:rPr>
              <a:t>All or nothing</a:t>
            </a:r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Transaction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4456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Transfer </a:t>
            </a:r>
            <a:r>
              <a:rPr lang="en-US" sz="4000" dirty="0">
                <a:latin typeface="Calibri" pitchFamily="34" charset="0"/>
              </a:rPr>
              <a:t>$5000 from </a:t>
            </a:r>
            <a:r>
              <a:rPr lang="en-US" sz="4000" dirty="0" smtClean="0">
                <a:latin typeface="Calibri" pitchFamily="34" charset="0"/>
              </a:rPr>
              <a:t>Adam’s checking (C) to his savings (S) account</a:t>
            </a:r>
          </a:p>
          <a:p>
            <a:pPr lvl="1"/>
            <a:r>
              <a:rPr lang="en-US" sz="3600" dirty="0">
                <a:latin typeface="Calibri" pitchFamily="34" charset="0"/>
              </a:rPr>
              <a:t>A logical unit of work in a bank’s </a:t>
            </a:r>
            <a:r>
              <a:rPr lang="en-US" sz="3600" dirty="0" smtClean="0">
                <a:latin typeface="Calibri" pitchFamily="34" charset="0"/>
              </a:rPr>
              <a:t>DBMS</a:t>
            </a:r>
            <a:endParaRPr lang="en-US" sz="36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A </a:t>
            </a:r>
            <a:r>
              <a:rPr lang="en-US" sz="3600" dirty="0">
                <a:latin typeface="Calibri" pitchFamily="34" charset="0"/>
              </a:rPr>
              <a:t>sequence of </a:t>
            </a:r>
            <a:r>
              <a:rPr lang="en-US" sz="3600" dirty="0" smtClean="0">
                <a:latin typeface="Calibri" pitchFamily="34" charset="0"/>
              </a:rPr>
              <a:t>operations </a:t>
            </a:r>
            <a:r>
              <a:rPr lang="en-US" sz="3600" dirty="0">
                <a:latin typeface="Calibri" pitchFamily="34" charset="0"/>
              </a:rPr>
              <a:t>on the </a:t>
            </a:r>
            <a:r>
              <a:rPr lang="en-US" sz="3600" dirty="0" smtClean="0">
                <a:latin typeface="Calibri" pitchFamily="34" charset="0"/>
              </a:rPr>
              <a:t>database</a:t>
            </a:r>
            <a:endParaRPr lang="en-US" sz="3600" dirty="0">
              <a:latin typeface="Calibri" pitchFamily="34" charset="0"/>
            </a:endParaRPr>
          </a:p>
          <a:p>
            <a:endParaRPr lang="en-US" sz="4000" dirty="0">
              <a:latin typeface="Calibri" pitchFamily="34" charset="0"/>
            </a:endParaRPr>
          </a:p>
          <a:p>
            <a:endParaRPr lang="en-US" sz="4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Example</a:t>
            </a:r>
            <a:endParaRPr lang="en-US" sz="4800" dirty="0">
              <a:latin typeface="Calibri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6" name="Title 1"/>
              <p:cNvSpPr txBox="1">
                <a:spLocks/>
              </p:cNvSpPr>
              <p:nvPr/>
            </p:nvSpPr>
            <p:spPr>
              <a:xfrm>
                <a:off x="2159391" y="3984755"/>
                <a:ext cx="4114800" cy="2292388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Read(C)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Check(C &gt;= 5000)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Write(C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C – 5000)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Read(S)</a:t>
                </a:r>
              </a:p>
              <a:p>
                <a:pPr algn="l">
                  <a:buClr>
                    <a:srgbClr val="92D050"/>
                  </a:buClr>
                </a:pPr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Write(S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8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>
          <p:sp>
            <p:nvSpPr>
              <p:cNvPr id="6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9391" y="3984755"/>
                <a:ext cx="4114800" cy="2292388"/>
              </a:xfrm>
              <a:prstGeom prst="rect">
                <a:avLst/>
              </a:prstGeom>
              <a:blipFill rotWithShape="0">
                <a:blip r:embed="rId3"/>
                <a:stretch>
                  <a:fillRect l="-2963" t="-2926" b="-4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itle 1"/>
          <p:cNvSpPr txBox="1">
            <a:spLocks/>
          </p:cNvSpPr>
          <p:nvPr/>
        </p:nvSpPr>
        <p:spPr>
          <a:xfrm>
            <a:off x="6274191" y="4804503"/>
            <a:ext cx="2546252" cy="6528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3200" dirty="0" smtClean="0">
                <a:latin typeface="Calibri" pitchFamily="34" charset="0"/>
                <a:ea typeface="Linux Libertine" charset="0"/>
                <a:cs typeface="Linux Libertine" charset="0"/>
              </a:rPr>
              <a:t>A transaction</a:t>
            </a:r>
          </a:p>
        </p:txBody>
      </p:sp>
      <p:sp>
        <p:nvSpPr>
          <p:cNvPr id="8" name="Right Brace 7"/>
          <p:cNvSpPr/>
          <p:nvPr/>
        </p:nvSpPr>
        <p:spPr>
          <a:xfrm>
            <a:off x="5391213" y="4026806"/>
            <a:ext cx="762000" cy="2208286"/>
          </a:xfrm>
          <a:prstGeom prst="rightBrace">
            <a:avLst>
              <a:gd name="adj1" fmla="val 8333"/>
              <a:gd name="adj2" fmla="val 48715"/>
            </a:avLst>
          </a:prstGeom>
          <a:ln w="254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58393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 fontScale="92500"/>
          </a:bodyPr>
          <a:lstStyle/>
          <a:p>
            <a:r>
              <a:rPr lang="en-US" sz="4000" dirty="0">
                <a:latin typeface="Calibri" pitchFamily="34" charset="0"/>
              </a:rPr>
              <a:t>Inconsistencies can occur </a:t>
            </a:r>
            <a:r>
              <a:rPr lang="en-US" sz="4000" dirty="0" smtClean="0">
                <a:latin typeface="Calibri" pitchFamily="34" charset="0"/>
              </a:rPr>
              <a:t>when</a:t>
            </a:r>
            <a:endParaRPr lang="en-US" sz="40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Operations of </a:t>
            </a:r>
            <a:r>
              <a:rPr lang="en-US" sz="3600" i="1" dirty="0" smtClean="0">
                <a:latin typeface="Calibri" pitchFamily="34" charset="0"/>
              </a:rPr>
              <a:t>multiple transactions</a:t>
            </a:r>
            <a:r>
              <a:rPr lang="en-US" sz="3600" dirty="0" smtClean="0">
                <a:latin typeface="Calibri" pitchFamily="34" charset="0"/>
              </a:rPr>
              <a:t> </a:t>
            </a:r>
            <a:r>
              <a:rPr lang="en-US" sz="3600" b="1" dirty="0" smtClean="0">
                <a:latin typeface="Calibri" pitchFamily="34" charset="0"/>
              </a:rPr>
              <a:t>interleave</a:t>
            </a:r>
            <a:endParaRPr lang="en-US" sz="3600" b="1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DBMS crashes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User aborts a transaction</a:t>
            </a:r>
            <a:endParaRPr lang="en-US" sz="3600" dirty="0">
              <a:latin typeface="Calibri" pitchFamily="34" charset="0"/>
            </a:endParaRPr>
          </a:p>
          <a:p>
            <a:r>
              <a:rPr lang="en-US" sz="4000" dirty="0">
                <a:latin typeface="Calibri" pitchFamily="34" charset="0"/>
              </a:rPr>
              <a:t>Why not </a:t>
            </a:r>
            <a:r>
              <a:rPr lang="en-US" sz="4000" dirty="0" smtClean="0">
                <a:latin typeface="Calibri" pitchFamily="34" charset="0"/>
              </a:rPr>
              <a:t>run only </a:t>
            </a:r>
            <a:r>
              <a:rPr lang="en-US" sz="4000" dirty="0">
                <a:latin typeface="Calibri" pitchFamily="34" charset="0"/>
              </a:rPr>
              <a:t>one query </a:t>
            </a:r>
            <a:r>
              <a:rPr lang="en-US" sz="4000" dirty="0" smtClean="0">
                <a:latin typeface="Calibri" pitchFamily="34" charset="0"/>
              </a:rPr>
              <a:t>on the </a:t>
            </a:r>
            <a:r>
              <a:rPr lang="en-US" sz="4000" dirty="0">
                <a:latin typeface="Calibri" pitchFamily="34" charset="0"/>
              </a:rPr>
              <a:t>system at any time?</a:t>
            </a:r>
          </a:p>
          <a:p>
            <a:pPr lvl="1"/>
            <a:r>
              <a:rPr lang="en-US" sz="3600" dirty="0" smtClean="0">
                <a:latin typeface="Calibri" pitchFamily="34" charset="0"/>
              </a:rPr>
              <a:t>Low utilization</a:t>
            </a:r>
          </a:p>
          <a:p>
            <a:pPr lvl="2"/>
            <a:r>
              <a:rPr lang="en-US" sz="3200" dirty="0" smtClean="0">
                <a:latin typeface="Calibri" pitchFamily="34" charset="0"/>
              </a:rPr>
              <a:t>Miss opportunities CPU/IO overlap and multi-core parallelism</a:t>
            </a:r>
            <a:endParaRPr lang="en-US" sz="3200" dirty="0">
              <a:latin typeface="Calibri" pitchFamily="34" charset="0"/>
            </a:endParaRPr>
          </a:p>
          <a:p>
            <a:pPr lvl="1"/>
            <a:r>
              <a:rPr lang="en-US" sz="3600" dirty="0" smtClean="0">
                <a:latin typeface="Calibri" pitchFamily="34" charset="0"/>
              </a:rPr>
              <a:t>Long </a:t>
            </a:r>
            <a:r>
              <a:rPr lang="en-US" sz="3600" dirty="0">
                <a:latin typeface="Calibri" pitchFamily="34" charset="0"/>
              </a:rPr>
              <a:t>running queries starve other queries</a:t>
            </a:r>
          </a:p>
          <a:p>
            <a:r>
              <a:rPr lang="en-US" sz="4000" dirty="0">
                <a:latin typeface="Calibri" pitchFamily="34" charset="0"/>
              </a:rPr>
              <a:t>Provide the users with an </a:t>
            </a:r>
            <a:r>
              <a:rPr lang="en-US" sz="4000" i="1" dirty="0">
                <a:latin typeface="Calibri" pitchFamily="34" charset="0"/>
              </a:rPr>
              <a:t>illusion of a single-user system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Transaction Management</a:t>
            </a:r>
            <a:endParaRPr lang="en-US" sz="480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728422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4966939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Calibri" pitchFamily="34" charset="0"/>
              </a:rPr>
              <a:t>Example</a:t>
            </a:r>
            <a:endParaRPr lang="en-US" sz="4000" i="1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Transactions in SQLite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43581" y="3355895"/>
            <a:ext cx="10207591" cy="95648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2000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143581" y="4284725"/>
            <a:ext cx="10207591" cy="20183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109;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ROLLBACK;</a:t>
            </a:r>
          </a:p>
          <a:p>
            <a:pPr algn="l">
              <a:buClr>
                <a:srgbClr val="92D050"/>
              </a:buClr>
            </a:pP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BEGIN TRANSACTION;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UPDATE accounts SET balance = balance </a:t>
            </a:r>
            <a:r>
              <a:rPr lang="mr-IN" sz="1800" b="1" dirty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100;</a:t>
            </a:r>
            <a:endParaRPr lang="en-US" sz="1800" b="1" dirty="0">
              <a:latin typeface="Courier New" pitchFamily="49" charset="0"/>
              <a:cs typeface="Courier New" pitchFamily="49" charset="0"/>
            </a:endParaRP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balance = balance + 5000 WHERE </a:t>
            </a:r>
            <a:r>
              <a:rPr lang="en-US" sz="1800" b="1" dirty="0" err="1" smtClean="0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1143581" y="2159831"/>
            <a:ext cx="10207591" cy="132222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buClr>
                <a:srgbClr val="92D050"/>
              </a:buClr>
            </a:pP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TRANSACTION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</a:t>
            </a:r>
            <a:r>
              <a:rPr lang="mr-IN" sz="1800" b="1" dirty="0" smtClean="0">
                <a:latin typeface="Courier New" pitchFamily="49" charset="0"/>
                <a:cs typeface="Courier New" pitchFamily="49" charset="0"/>
              </a:rPr>
              <a:t>–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5000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100;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   UPDATE accounts SET 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balance = balance + 5</a:t>
            </a:r>
            <a:r>
              <a:rPr lang="en-US" sz="1800" b="1" dirty="0" smtClean="0">
                <a:latin typeface="Courier New" pitchFamily="49" charset="0"/>
                <a:cs typeface="Courier New" pitchFamily="49" charset="0"/>
              </a:rPr>
              <a:t>000 WHERE </a:t>
            </a:r>
            <a:r>
              <a:rPr lang="en-US" sz="1800" b="1" dirty="0" err="1">
                <a:latin typeface="Courier New" pitchFamily="49" charset="0"/>
                <a:cs typeface="Courier New" pitchFamily="49" charset="0"/>
              </a:rPr>
              <a:t>account_no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= 200;</a:t>
            </a:r>
          </a:p>
          <a:p>
            <a:pPr algn="l">
              <a:buClr>
                <a:srgbClr val="92D050"/>
              </a:buClr>
            </a:pPr>
            <a:r>
              <a:rPr lang="en-US" sz="1800" b="1" dirty="0" smtClean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sz="1800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xmlns="" val="69864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 2"/>
          <p:cNvSpPr/>
          <p:nvPr/>
        </p:nvSpPr>
        <p:spPr>
          <a:xfrm>
            <a:off x="8682893" y="4681588"/>
            <a:ext cx="1697775" cy="1297695"/>
          </a:xfrm>
          <a:prstGeom prst="can">
            <a:avLst>
              <a:gd name="adj" fmla="val 18877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39388" y="1389412"/>
            <a:ext cx="11313224" cy="5346948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Operations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Read (R)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Write (W)</a:t>
            </a: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Granularity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Item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Tuple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Relation, </a:t>
            </a:r>
            <a:r>
              <a:rPr lang="mr-IN" sz="3600" dirty="0" smtClean="0">
                <a:latin typeface="Calibri" pitchFamily="34" charset="0"/>
              </a:rPr>
              <a:t>…</a:t>
            </a:r>
            <a:endParaRPr lang="en-US" sz="3600" dirty="0" smtClean="0">
              <a:latin typeface="Calibri" pitchFamily="34" charset="0"/>
            </a:endParaRPr>
          </a:p>
          <a:p>
            <a:pPr>
              <a:lnSpc>
                <a:spcPct val="100000"/>
              </a:lnSpc>
            </a:pPr>
            <a:r>
              <a:rPr lang="en-US" sz="4000" dirty="0" smtClean="0">
                <a:latin typeface="Calibri" pitchFamily="34" charset="0"/>
              </a:rPr>
              <a:t>Special operations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Begin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Commit</a:t>
            </a:r>
          </a:p>
          <a:p>
            <a:pPr lvl="1">
              <a:lnSpc>
                <a:spcPct val="100000"/>
              </a:lnSpc>
            </a:pPr>
            <a:r>
              <a:rPr lang="en-US" sz="3600" dirty="0" smtClean="0">
                <a:latin typeface="Calibri" pitchFamily="34" charset="0"/>
              </a:rPr>
              <a:t>Abort (rollback)</a:t>
            </a:r>
          </a:p>
          <a:p>
            <a:pPr lvl="1"/>
            <a:endParaRPr lang="en-US" sz="3600" dirty="0">
              <a:latin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388" y="217153"/>
            <a:ext cx="11313224" cy="94662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dirty="0" smtClean="0">
                <a:latin typeface="Calibri" pitchFamily="34" charset="0"/>
              </a:rPr>
              <a:t>Transaction Management Model</a:t>
            </a:r>
            <a:endParaRPr lang="en-US" sz="4800" dirty="0">
              <a:latin typeface="Calibr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46931" y="1480845"/>
            <a:ext cx="2236408" cy="1200329"/>
          </a:xfrm>
          <a:prstGeom prst="rect">
            <a:avLst/>
          </a:prstGeom>
          <a:solidFill>
            <a:srgbClr val="FAE4D7"/>
          </a:solidFill>
          <a:effectLst>
            <a:outerShdw blurRad="50800" dist="127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eaLnBrk="0" hangingPunct="0"/>
            <a:r>
              <a:rPr lang="en-US" dirty="0" smtClean="0">
                <a:latin typeface="Calibri" pitchFamily="34" charset="0"/>
                <a:ea typeface="Linux Libertine" charset="0"/>
                <a:cs typeface="Linux Libertine" charset="0"/>
              </a:rPr>
              <a:t>All SQL queries are translated into a sequence of read and write operations</a:t>
            </a:r>
            <a:endParaRPr lang="en-US" dirty="0">
              <a:latin typeface="Calibri" pitchFamily="34" charset="0"/>
              <a:ea typeface="Linux Libertine" charset="0"/>
              <a:cs typeface="Linux Libertine" charset="0"/>
            </a:endParaRPr>
          </a:p>
        </p:txBody>
      </p:sp>
      <mc:AlternateContent xmlns:mc="http://schemas.openxmlformats.org/markup-compatibility/2006">
        <mc:Choice xmlns:a14="http://schemas.microsoft.com/office/drawing/2010/main" xmlns=""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6265868" y="1500074"/>
                <a:ext cx="4114800" cy="28956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(C)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Assert (C &gt;=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(C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C – 5000)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Read (S)</a:t>
                </a:r>
              </a:p>
              <a:p>
                <a:pPr algn="l">
                  <a:lnSpc>
                    <a:spcPts val="4200"/>
                  </a:lnSpc>
                  <a:buClr>
                    <a:srgbClr val="92D050"/>
                  </a:buClr>
                </a:pPr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Write (S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charset="0"/>
                        <a:ea typeface="Linux Libertine" charset="0"/>
                        <a:cs typeface="Linux Libertine" charset="0"/>
                      </a:rPr>
                      <m:t>←</m:t>
                    </m:r>
                  </m:oMath>
                </a14:m>
                <a:r>
                  <a:rPr lang="en-US" sz="2400" dirty="0" smtClean="0">
                    <a:solidFill>
                      <a:schemeClr val="tx1"/>
                    </a:solidFill>
                    <a:latin typeface="Linux Libertine" charset="0"/>
                    <a:ea typeface="Linux Libertine" charset="0"/>
                    <a:cs typeface="Linux Libertine" charset="0"/>
                  </a:rPr>
                  <a:t> S + 5000)</a:t>
                </a:r>
              </a:p>
            </p:txBody>
          </p:sp>
        </mc:Choice>
        <mc:Fallback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5868" y="1500074"/>
                <a:ext cx="4114800" cy="2895600"/>
              </a:xfrm>
              <a:prstGeom prst="rect">
                <a:avLst/>
              </a:prstGeom>
              <a:blipFill rotWithShape="0">
                <a:blip r:embed="rId3"/>
                <a:stretch>
                  <a:fillRect l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/>
          <p:cNvSpPr txBox="1">
            <a:spLocks/>
          </p:cNvSpPr>
          <p:nvPr/>
        </p:nvSpPr>
        <p:spPr>
          <a:xfrm>
            <a:off x="9725059" y="1281331"/>
            <a:ext cx="1874808" cy="342211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BEGIN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R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 (C)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R (S)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W (S)</a:t>
            </a:r>
          </a:p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COMMIT</a:t>
            </a:r>
          </a:p>
        </p:txBody>
      </p:sp>
      <p:sp>
        <p:nvSpPr>
          <p:cNvPr id="10" name="Flowchart: Process 18"/>
          <p:cNvSpPr/>
          <p:nvPr/>
        </p:nvSpPr>
        <p:spPr>
          <a:xfrm>
            <a:off x="7140387" y="4683883"/>
            <a:ext cx="1371600" cy="1295400"/>
          </a:xfrm>
          <a:prstGeom prst="flowChartProcess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332668" y="47073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C 8000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9036480" y="6016397"/>
            <a:ext cx="990600" cy="4568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Disk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330887" y="6016397"/>
            <a:ext cx="990600" cy="45553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RAM</a:t>
            </a:r>
          </a:p>
        </p:txBody>
      </p:sp>
      <p:sp>
        <p:nvSpPr>
          <p:cNvPr id="14" name="Flowchart: Process 24"/>
          <p:cNvSpPr/>
          <p:nvPr/>
        </p:nvSpPr>
        <p:spPr>
          <a:xfrm>
            <a:off x="9725059" y="1878687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5" name="Flowchart: Process 25"/>
          <p:cNvSpPr/>
          <p:nvPr/>
        </p:nvSpPr>
        <p:spPr>
          <a:xfrm>
            <a:off x="9725059" y="2412087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6" name="Flowchart: Process 26"/>
          <p:cNvSpPr/>
          <p:nvPr/>
        </p:nvSpPr>
        <p:spPr>
          <a:xfrm>
            <a:off x="9725059" y="2947874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7" name="Flowchart: Process 27"/>
          <p:cNvSpPr/>
          <p:nvPr/>
        </p:nvSpPr>
        <p:spPr>
          <a:xfrm>
            <a:off x="9725059" y="3469671"/>
            <a:ext cx="93740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8" name="Flowchart: Process 29"/>
          <p:cNvSpPr/>
          <p:nvPr/>
        </p:nvSpPr>
        <p:spPr>
          <a:xfrm>
            <a:off x="6265868" y="1610745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19" name="Flowchart: Process 30"/>
          <p:cNvSpPr/>
          <p:nvPr/>
        </p:nvSpPr>
        <p:spPr>
          <a:xfrm>
            <a:off x="6265868" y="2144145"/>
            <a:ext cx="28194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0" name="Flowchart: Process 31"/>
          <p:cNvSpPr/>
          <p:nvPr/>
        </p:nvSpPr>
        <p:spPr>
          <a:xfrm>
            <a:off x="6265868" y="2681174"/>
            <a:ext cx="3040092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1" name="Flowchart: Process 32"/>
          <p:cNvSpPr/>
          <p:nvPr/>
        </p:nvSpPr>
        <p:spPr>
          <a:xfrm>
            <a:off x="6265868" y="3214574"/>
            <a:ext cx="1447800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3" name="Flowchart: Process 33"/>
          <p:cNvSpPr/>
          <p:nvPr/>
        </p:nvSpPr>
        <p:spPr>
          <a:xfrm>
            <a:off x="6269496" y="3747974"/>
            <a:ext cx="3036463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24" name="Title 1"/>
          <p:cNvSpPr txBox="1">
            <a:spLocks/>
          </p:cNvSpPr>
          <p:nvPr/>
        </p:nvSpPr>
        <p:spPr>
          <a:xfrm>
            <a:off x="7332668" y="527097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libri" pitchFamily="34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056576" y="4810543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C 8000</a:t>
            </a:r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9056576" y="5343943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latin typeface="Calibri" pitchFamily="34" charset="0"/>
                <a:ea typeface="Linux Libertine" charset="0"/>
                <a:cs typeface="Linux Libertine" charset="0"/>
              </a:rPr>
              <a:t>S 2000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332668" y="4707385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C 3000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0142243" y="479472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C 3000</a:t>
            </a:r>
          </a:p>
        </p:txBody>
      </p:sp>
      <p:sp>
        <p:nvSpPr>
          <p:cNvPr id="29" name="Title 1"/>
          <p:cNvSpPr txBox="1">
            <a:spLocks/>
          </p:cNvSpPr>
          <p:nvPr/>
        </p:nvSpPr>
        <p:spPr>
          <a:xfrm>
            <a:off x="7332668" y="5270978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 7000</a:t>
            </a:r>
          </a:p>
        </p:txBody>
      </p:sp>
      <p:sp>
        <p:nvSpPr>
          <p:cNvPr id="30" name="Title 1"/>
          <p:cNvSpPr txBox="1">
            <a:spLocks/>
          </p:cNvSpPr>
          <p:nvPr/>
        </p:nvSpPr>
        <p:spPr>
          <a:xfrm>
            <a:off x="10142243" y="5343943"/>
            <a:ext cx="1295400" cy="601693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4200"/>
              </a:lnSpc>
              <a:buClr>
                <a:srgbClr val="92D050"/>
              </a:buClr>
            </a:pPr>
            <a:r>
              <a:rPr lang="en-US" sz="2400" dirty="0" smtClean="0">
                <a:solidFill>
                  <a:srgbClr val="FF0000"/>
                </a:solidFill>
                <a:latin typeface="Calibri" pitchFamily="34" charset="0"/>
                <a:ea typeface="Linux Libertine" charset="0"/>
                <a:cs typeface="Linux Libertine" charset="0"/>
              </a:rPr>
              <a:t>S 7000</a:t>
            </a:r>
          </a:p>
        </p:txBody>
      </p:sp>
      <p:sp>
        <p:nvSpPr>
          <p:cNvPr id="31" name="Flowchart: Process 24"/>
          <p:cNvSpPr/>
          <p:nvPr/>
        </p:nvSpPr>
        <p:spPr>
          <a:xfrm>
            <a:off x="9725059" y="1344045"/>
            <a:ext cx="1064884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  <p:sp>
        <p:nvSpPr>
          <p:cNvPr id="32" name="Flowchart: Process 24"/>
          <p:cNvSpPr/>
          <p:nvPr/>
        </p:nvSpPr>
        <p:spPr>
          <a:xfrm>
            <a:off x="9725058" y="4000877"/>
            <a:ext cx="1402509" cy="533400"/>
          </a:xfrm>
          <a:prstGeom prst="flowChartProcess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Linux Libertine" charset="0"/>
              <a:ea typeface="Linux Libertine" charset="0"/>
              <a:cs typeface="Linux Libertine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702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01343 L 2.70833E-6 -2.59259E-6 " pathEditMode="relative" rAng="0" ptsTypes="AA">
                                      <p:cBhvr>
                                        <p:cTn id="6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83"/>
                                            </p:cond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0.01273 L -0.09583 0.0007 " pathEditMode="relative" rAng="0" ptsTypes="AA">
                                      <p:cBhvr>
                                        <p:cTn id="92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94"/>
                                            </p:cond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932 0.00903 L 2.70833E-6 1.48148E-6 " pathEditMode="relative" rAng="0" ptsTypes="AA">
                                      <p:cBhvr>
                                        <p:cTn id="10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66" y="-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20"/>
                                            </p:cond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515 -0.00833 L -0.09583 0.0007 " pathEditMode="relative" rAng="0" ptsTypes="AA">
                                      <p:cBhvr>
                                        <p:cTn id="1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966" y="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000"/>
                            </p:stCondLst>
                            <p:childTnLst>
                              <p:par>
                                <p:cTn id="131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31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7" grpId="0" animBg="1"/>
      <p:bldP spid="8" grpId="0"/>
      <p:bldP spid="10" grpId="0" animBg="1"/>
      <p:bldP spid="11" grpId="0"/>
      <p:bldP spid="11" grpId="1"/>
      <p:bldP spid="11" grpId="2"/>
      <p:bldP spid="12" grpId="0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3" grpId="0" animBg="1"/>
      <p:bldP spid="24" grpId="0"/>
      <p:bldP spid="24" grpId="1"/>
      <p:bldP spid="24" grpId="2"/>
      <p:bldP spid="25" grpId="0"/>
      <p:bldP spid="25" grpId="1"/>
      <p:bldP spid="26" grpId="0"/>
      <p:bldP spid="26" grpId="1"/>
      <p:bldP spid="27" grpId="0"/>
      <p:bldP spid="28" grpId="0"/>
      <p:bldP spid="28" grpId="1"/>
      <p:bldP spid="29" grpId="0"/>
      <p:bldP spid="30" grpId="0"/>
      <p:bldP spid="30" grpId="1"/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4by3Default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4by3DefaultTheme" id="{4299E47F-D33E-EE4C-93FC-976C353851B5}" vid="{4E4F9757-9592-D941-AB02-46F4787DDE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F53F365-2CAB-3A41-9F2F-42014064F8F1}">
  <we:reference id="wa104178141" version="3.1.2.28" store="en-US" storeType="OMEX"/>
  <we:alternateReferences>
    <we:reference id="WA104178141" version="3.1.2.28" store="WA104178141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101587</TotalTime>
  <Words>2648</Words>
  <Application>Microsoft Office PowerPoint</Application>
  <PresentationFormat>自定义</PresentationFormat>
  <Paragraphs>695</Paragraphs>
  <Slides>46</Slides>
  <Notes>36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47" baseType="lpstr">
      <vt:lpstr>4by3DefaultTheme</vt:lpstr>
      <vt:lpstr>Database Systems</vt:lpstr>
      <vt:lpstr>Transaction Management</vt:lpstr>
      <vt:lpstr> Detailed DBMS Architecture</vt:lpstr>
      <vt:lpstr>Motivation</vt:lpstr>
      <vt:lpstr>Transaction</vt:lpstr>
      <vt:lpstr>Example</vt:lpstr>
      <vt:lpstr>Transaction Management</vt:lpstr>
      <vt:lpstr>Transactions in SQLite</vt:lpstr>
      <vt:lpstr>Transaction Management Model</vt:lpstr>
      <vt:lpstr>Transaction Management Model (Cont.)</vt:lpstr>
      <vt:lpstr>Transaction Management (Cont.)</vt:lpstr>
      <vt:lpstr>ACID Properties</vt:lpstr>
      <vt:lpstr> Transaction Schedules</vt:lpstr>
      <vt:lpstr> Transaction Schedules (Cont.)</vt:lpstr>
      <vt:lpstr> Transaction Schedules (Cont.)</vt:lpstr>
      <vt:lpstr>Serializability</vt:lpstr>
      <vt:lpstr>Serializability: Example</vt:lpstr>
      <vt:lpstr>Serializability: Example (Cont.)</vt:lpstr>
      <vt:lpstr>Serializability: Example (Cont.)</vt:lpstr>
      <vt:lpstr>Types of Conflicts among Transactions</vt:lpstr>
      <vt:lpstr>Write-write (WW) Conflict</vt:lpstr>
      <vt:lpstr>Write-read (WR) Conflict</vt:lpstr>
      <vt:lpstr>Write-read (WR) Conflict (Cont.)</vt:lpstr>
      <vt:lpstr>Read-write (RW) Conflict</vt:lpstr>
      <vt:lpstr>Dealing with Aborts</vt:lpstr>
      <vt:lpstr>Cascading Aborts</vt:lpstr>
      <vt:lpstr>Cascading Aborts (Cont.)</vt:lpstr>
      <vt:lpstr>Avoiding Cascading Aborts</vt:lpstr>
      <vt:lpstr>Concurrency Control</vt:lpstr>
      <vt:lpstr>Locks</vt:lpstr>
      <vt:lpstr>Locking Protocols</vt:lpstr>
      <vt:lpstr>Locking Protocols (Cont.)</vt:lpstr>
      <vt:lpstr>Locking Protocols: Example</vt:lpstr>
      <vt:lpstr>Deadlocks</vt:lpstr>
      <vt:lpstr>Deadlocks (Cont.)</vt:lpstr>
      <vt:lpstr>Granularity of Locks</vt:lpstr>
      <vt:lpstr>Granularity of Locks (Cont.)</vt:lpstr>
      <vt:lpstr>Concurrency Control in SQL</vt:lpstr>
      <vt:lpstr>Concurrency Control in SQL (Cont.)</vt:lpstr>
      <vt:lpstr>Concurrency Control in SQL (Cont.)</vt:lpstr>
      <vt:lpstr>Concurrency Control in SQL (Cont.)</vt:lpstr>
      <vt:lpstr>Concurrency Control in SQL: Example</vt:lpstr>
      <vt:lpstr>Recovery</vt:lpstr>
      <vt:lpstr>Recovery (Cont.)</vt:lpstr>
      <vt:lpstr>Recap</vt:lpstr>
      <vt:lpstr>Issues on DBS-based Application Development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Adel Ardalan</dc:creator>
  <cp:lastModifiedBy>NTKO</cp:lastModifiedBy>
  <cp:revision>2400</cp:revision>
  <dcterms:created xsi:type="dcterms:W3CDTF">2017-08-17T19:27:17Z</dcterms:created>
  <dcterms:modified xsi:type="dcterms:W3CDTF">2021-11-07T21:21:59Z</dcterms:modified>
</cp:coreProperties>
</file>