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ppt/slideLayouts/slideLayout37.xml" ContentType="application/vnd.openxmlformats-officedocument.presentationml.slideLayout+xml"/>
  <Override PartName="/ppt/theme/theme37.xml" ContentType="application/vnd.openxmlformats-officedocument.theme+xml"/>
  <Override PartName="/ppt/slideLayouts/slideLayout38.xml" ContentType="application/vnd.openxmlformats-officedocument.presentationml.slideLayout+xml"/>
  <Override PartName="/ppt/theme/theme38.xml" ContentType="application/vnd.openxmlformats-officedocument.theme+xml"/>
  <Override PartName="/ppt/slideLayouts/slideLayout39.xml" ContentType="application/vnd.openxmlformats-officedocument.presentationml.slideLayout+xml"/>
  <Override PartName="/ppt/theme/theme39.xml" ContentType="application/vnd.openxmlformats-officedocument.theme+xml"/>
  <Override PartName="/ppt/slideLayouts/slideLayout40.xml" ContentType="application/vnd.openxmlformats-officedocument.presentationml.slideLayout+xml"/>
  <Override PartName="/ppt/theme/theme40.xml" ContentType="application/vnd.openxmlformats-officedocument.theme+xml"/>
  <Override PartName="/ppt/slideLayouts/slideLayout41.xml" ContentType="application/vnd.openxmlformats-officedocument.presentationml.slideLayout+xml"/>
  <Override PartName="/ppt/theme/theme41.xml" ContentType="application/vnd.openxmlformats-officedocument.theme+xml"/>
  <Override PartName="/ppt/slideLayouts/slideLayout42.xml" ContentType="application/vnd.openxmlformats-officedocument.presentationml.slideLayout+xml"/>
  <Override PartName="/ppt/theme/theme42.xml" ContentType="application/vnd.openxmlformats-officedocument.theme+xml"/>
  <Override PartName="/ppt/slideLayouts/slideLayout43.xml" ContentType="application/vnd.openxmlformats-officedocument.presentationml.slideLayout+xml"/>
  <Override PartName="/ppt/theme/theme43.xml" ContentType="application/vnd.openxmlformats-officedocument.theme+xml"/>
  <Override PartName="/ppt/slideLayouts/slideLayout44.xml" ContentType="application/vnd.openxmlformats-officedocument.presentationml.slideLayout+xml"/>
  <Override PartName="/ppt/theme/theme44.xml" ContentType="application/vnd.openxmlformats-officedocument.theme+xml"/>
  <Override PartName="/ppt/slideLayouts/slideLayout45.xml" ContentType="application/vnd.openxmlformats-officedocument.presentationml.slideLayout+xml"/>
  <Override PartName="/ppt/theme/theme45.xml" ContentType="application/vnd.openxmlformats-officedocument.theme+xml"/>
  <Override PartName="/ppt/slideLayouts/slideLayout46.xml" ContentType="application/vnd.openxmlformats-officedocument.presentationml.slideLayout+xml"/>
  <Override PartName="/ppt/theme/theme46.xml" ContentType="application/vnd.openxmlformats-officedocument.theme+xml"/>
  <Override PartName="/ppt/slideLayouts/slideLayout47.xml" ContentType="application/vnd.openxmlformats-officedocument.presentationml.slideLayout+xml"/>
  <Override PartName="/ppt/theme/theme47.xml" ContentType="application/vnd.openxmlformats-officedocument.theme+xml"/>
  <Override PartName="/ppt/slideLayouts/slideLayout48.xml" ContentType="application/vnd.openxmlformats-officedocument.presentationml.slideLayout+xml"/>
  <Override PartName="/ppt/theme/theme48.xml" ContentType="application/vnd.openxmlformats-officedocument.theme+xml"/>
  <Override PartName="/ppt/slideLayouts/slideLayout49.xml" ContentType="application/vnd.openxmlformats-officedocument.presentationml.slideLayout+xml"/>
  <Override PartName="/ppt/theme/theme49.xml" ContentType="application/vnd.openxmlformats-officedocument.theme+xml"/>
  <Override PartName="/ppt/slideLayouts/slideLayout50.xml" ContentType="application/vnd.openxmlformats-officedocument.presentationml.slideLayout+xml"/>
  <Override PartName="/ppt/theme/theme50.xml" ContentType="application/vnd.openxmlformats-officedocument.theme+xml"/>
  <Override PartName="/ppt/slideLayouts/slideLayout51.xml" ContentType="application/vnd.openxmlformats-officedocument.presentationml.slideLayout+xml"/>
  <Override PartName="/ppt/theme/theme51.xml" ContentType="application/vnd.openxmlformats-officedocument.theme+xml"/>
  <Override PartName="/ppt/slideLayouts/slideLayout52.xml" ContentType="application/vnd.openxmlformats-officedocument.presentationml.slideLayout+xml"/>
  <Override PartName="/ppt/theme/theme52.xml" ContentType="application/vnd.openxmlformats-officedocument.theme+xml"/>
  <Override PartName="/ppt/slideLayouts/slideLayout53.xml" ContentType="application/vnd.openxmlformats-officedocument.presentationml.slideLayout+xml"/>
  <Override PartName="/ppt/theme/theme53.xml" ContentType="application/vnd.openxmlformats-officedocument.theme+xml"/>
  <Override PartName="/ppt/slideLayouts/slideLayout54.xml" ContentType="application/vnd.openxmlformats-officedocument.presentationml.slideLayout+xml"/>
  <Override PartName="/ppt/theme/theme54.xml" ContentType="application/vnd.openxmlformats-officedocument.theme+xml"/>
  <Override PartName="/ppt/slideLayouts/slideLayout55.xml" ContentType="application/vnd.openxmlformats-officedocument.presentationml.slideLayout+xml"/>
  <Override PartName="/ppt/theme/theme55.xml" ContentType="application/vnd.openxmlformats-officedocument.theme+xml"/>
  <Override PartName="/ppt/slideLayouts/slideLayout56.xml" ContentType="application/vnd.openxmlformats-officedocument.presentationml.slideLayout+xml"/>
  <Override PartName="/ppt/theme/theme56.xml" ContentType="application/vnd.openxmlformats-officedocument.theme+xml"/>
  <Override PartName="/ppt/slideLayouts/slideLayout57.xml" ContentType="application/vnd.openxmlformats-officedocument.presentationml.slideLayout+xml"/>
  <Override PartName="/ppt/theme/theme57.xml" ContentType="application/vnd.openxmlformats-officedocument.theme+xml"/>
  <Override PartName="/ppt/slideLayouts/slideLayout58.xml" ContentType="application/vnd.openxmlformats-officedocument.presentationml.slideLayout+xml"/>
  <Override PartName="/ppt/theme/theme58.xml" ContentType="application/vnd.openxmlformats-officedocument.theme+xml"/>
  <Override PartName="/ppt/slideLayouts/slideLayout59.xml" ContentType="application/vnd.openxmlformats-officedocument.presentationml.slideLayout+xml"/>
  <Override PartName="/ppt/theme/theme59.xml" ContentType="application/vnd.openxmlformats-officedocument.theme+xml"/>
  <Override PartName="/ppt/slideLayouts/slideLayout60.xml" ContentType="application/vnd.openxmlformats-officedocument.presentationml.slideLayout+xml"/>
  <Override PartName="/ppt/theme/theme60.xml" ContentType="application/vnd.openxmlformats-officedocument.theme+xml"/>
  <Override PartName="/ppt/slideLayouts/slideLayout61.xml" ContentType="application/vnd.openxmlformats-officedocument.presentationml.slideLayout+xml"/>
  <Override PartName="/ppt/theme/theme61.xml" ContentType="application/vnd.openxmlformats-officedocument.theme+xml"/>
  <Override PartName="/ppt/theme/theme6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51" r:id="rId2"/>
    <p:sldMasterId id="2147483661" r:id="rId3"/>
    <p:sldMasterId id="2147483663" r:id="rId4"/>
    <p:sldMasterId id="2147483669" r:id="rId5"/>
    <p:sldMasterId id="2147483671" r:id="rId6"/>
    <p:sldMasterId id="2147483673" r:id="rId7"/>
    <p:sldMasterId id="2147483679" r:id="rId8"/>
    <p:sldMasterId id="2147483683" r:id="rId9"/>
    <p:sldMasterId id="2147483685" r:id="rId10"/>
    <p:sldMasterId id="2147483689" r:id="rId11"/>
    <p:sldMasterId id="2147483691" r:id="rId12"/>
    <p:sldMasterId id="2147483693" r:id="rId13"/>
    <p:sldMasterId id="2147483695" r:id="rId14"/>
    <p:sldMasterId id="2147483697" r:id="rId15"/>
    <p:sldMasterId id="2147483699" r:id="rId16"/>
    <p:sldMasterId id="2147483701" r:id="rId17"/>
    <p:sldMasterId id="2147483703" r:id="rId18"/>
    <p:sldMasterId id="2147483705" r:id="rId19"/>
    <p:sldMasterId id="2147483707" r:id="rId20"/>
    <p:sldMasterId id="2147483709" r:id="rId21"/>
    <p:sldMasterId id="2147483713" r:id="rId22"/>
    <p:sldMasterId id="2147483715" r:id="rId23"/>
    <p:sldMasterId id="2147483717" r:id="rId24"/>
    <p:sldMasterId id="2147483719" r:id="rId25"/>
    <p:sldMasterId id="2147483741" r:id="rId26"/>
    <p:sldMasterId id="2147483743" r:id="rId27"/>
    <p:sldMasterId id="2147483745" r:id="rId28"/>
    <p:sldMasterId id="2147483747" r:id="rId29"/>
    <p:sldMasterId id="2147483749" r:id="rId30"/>
    <p:sldMasterId id="2147483751" r:id="rId31"/>
    <p:sldMasterId id="2147483753" r:id="rId32"/>
    <p:sldMasterId id="2147483755" r:id="rId33"/>
    <p:sldMasterId id="2147483757" r:id="rId34"/>
    <p:sldMasterId id="2147483759" r:id="rId35"/>
    <p:sldMasterId id="2147483761" r:id="rId36"/>
    <p:sldMasterId id="2147483763" r:id="rId37"/>
    <p:sldMasterId id="2147483765" r:id="rId38"/>
    <p:sldMasterId id="2147483767" r:id="rId39"/>
    <p:sldMasterId id="2147483769" r:id="rId40"/>
    <p:sldMasterId id="2147483771" r:id="rId41"/>
    <p:sldMasterId id="2147483773" r:id="rId42"/>
    <p:sldMasterId id="2147483775" r:id="rId43"/>
    <p:sldMasterId id="2147483777" r:id="rId44"/>
    <p:sldMasterId id="2147483779" r:id="rId45"/>
    <p:sldMasterId id="2147483785" r:id="rId46"/>
    <p:sldMasterId id="2147483787" r:id="rId47"/>
    <p:sldMasterId id="2147483789" r:id="rId48"/>
    <p:sldMasterId id="2147483791" r:id="rId49"/>
    <p:sldMasterId id="2147483793" r:id="rId50"/>
    <p:sldMasterId id="2147483795" r:id="rId51"/>
    <p:sldMasterId id="2147483797" r:id="rId52"/>
    <p:sldMasterId id="2147483799" r:id="rId53"/>
    <p:sldMasterId id="2147483801" r:id="rId54"/>
    <p:sldMasterId id="2147483803" r:id="rId55"/>
    <p:sldMasterId id="2147483805" r:id="rId56"/>
    <p:sldMasterId id="2147483807" r:id="rId57"/>
    <p:sldMasterId id="2147483833" r:id="rId58"/>
    <p:sldMasterId id="2147483835" r:id="rId59"/>
    <p:sldMasterId id="2147483837" r:id="rId60"/>
    <p:sldMasterId id="2147483839" r:id="rId61"/>
  </p:sldMasterIdLst>
  <p:notesMasterIdLst>
    <p:notesMasterId r:id="rId128"/>
  </p:notesMasterIdLst>
  <p:sldIdLst>
    <p:sldId id="549" r:id="rId62"/>
    <p:sldId id="556" r:id="rId63"/>
    <p:sldId id="260" r:id="rId64"/>
    <p:sldId id="275" r:id="rId65"/>
    <p:sldId id="278" r:id="rId66"/>
    <p:sldId id="552" r:id="rId67"/>
    <p:sldId id="554" r:id="rId68"/>
    <p:sldId id="555" r:id="rId69"/>
    <p:sldId id="551" r:id="rId70"/>
    <p:sldId id="287" r:id="rId71"/>
    <p:sldId id="290" r:id="rId72"/>
    <p:sldId id="293" r:id="rId73"/>
    <p:sldId id="302" r:id="rId74"/>
    <p:sldId id="308" r:id="rId75"/>
    <p:sldId id="311" r:id="rId76"/>
    <p:sldId id="317" r:id="rId77"/>
    <p:sldId id="320" r:id="rId78"/>
    <p:sldId id="323" r:id="rId79"/>
    <p:sldId id="326" r:id="rId80"/>
    <p:sldId id="329" r:id="rId81"/>
    <p:sldId id="332" r:id="rId82"/>
    <p:sldId id="335" r:id="rId83"/>
    <p:sldId id="338" r:id="rId84"/>
    <p:sldId id="341" r:id="rId85"/>
    <p:sldId id="344" r:id="rId86"/>
    <p:sldId id="347" r:id="rId87"/>
    <p:sldId id="353" r:id="rId88"/>
    <p:sldId id="356" r:id="rId89"/>
    <p:sldId id="359" r:id="rId90"/>
    <p:sldId id="362" r:id="rId91"/>
    <p:sldId id="395" r:id="rId92"/>
    <p:sldId id="398" r:id="rId93"/>
    <p:sldId id="401" r:id="rId94"/>
    <p:sldId id="404" r:id="rId95"/>
    <p:sldId id="407" r:id="rId96"/>
    <p:sldId id="410" r:id="rId97"/>
    <p:sldId id="413" r:id="rId98"/>
    <p:sldId id="416" r:id="rId99"/>
    <p:sldId id="419" r:id="rId100"/>
    <p:sldId id="422" r:id="rId101"/>
    <p:sldId id="425" r:id="rId102"/>
    <p:sldId id="428" r:id="rId103"/>
    <p:sldId id="431" r:id="rId104"/>
    <p:sldId id="434" r:id="rId105"/>
    <p:sldId id="437" r:id="rId106"/>
    <p:sldId id="440" r:id="rId107"/>
    <p:sldId id="443" r:id="rId108"/>
    <p:sldId id="446" r:id="rId109"/>
    <p:sldId id="449" r:id="rId110"/>
    <p:sldId id="452" r:id="rId111"/>
    <p:sldId id="461" r:id="rId112"/>
    <p:sldId id="464" r:id="rId113"/>
    <p:sldId id="467" r:id="rId114"/>
    <p:sldId id="470" r:id="rId115"/>
    <p:sldId id="473" r:id="rId116"/>
    <p:sldId id="476" r:id="rId117"/>
    <p:sldId id="479" r:id="rId118"/>
    <p:sldId id="482" r:id="rId119"/>
    <p:sldId id="485" r:id="rId120"/>
    <p:sldId id="488" r:id="rId121"/>
    <p:sldId id="491" r:id="rId122"/>
    <p:sldId id="494" r:id="rId123"/>
    <p:sldId id="533" r:id="rId124"/>
    <p:sldId id="536" r:id="rId125"/>
    <p:sldId id="539" r:id="rId126"/>
    <p:sldId id="542" r:id="rId127"/>
  </p:sldIdLst>
  <p:sldSz cx="9144000" cy="6858000" type="screen4x3"/>
  <p:notesSz cx="9144000" cy="6858000"/>
  <p:embeddedFontLst>
    <p:embeddedFont>
      <p:font typeface="TEENJR+Wingdings" panose="05000000000000000000" charset="2"/>
      <p:regular r:id="rId129"/>
    </p:embeddedFont>
    <p:embeddedFont>
      <p:font typeface="SRSFSQ+Wingdings" panose="05000000000000000000" charset="2"/>
      <p:regular r:id="rId130"/>
    </p:embeddedFont>
    <p:embeddedFont>
      <p:font typeface="TLUUFP+Wingdings" panose="05000000000000000000" charset="2"/>
      <p:regular r:id="rId131"/>
    </p:embeddedFont>
    <p:embeddedFont>
      <p:font typeface="黑体" panose="02010609060101010101" pitchFamily="49" charset="-122"/>
      <p:regular r:id="rId132"/>
    </p:embeddedFont>
    <p:embeddedFont>
      <p:font typeface="RLABQM+Wingdings" panose="05000000000000000000" charset="2"/>
      <p:regular r:id="rId133"/>
    </p:embeddedFont>
    <p:embeddedFont>
      <p:font typeface="KHBTBP+Wingdings" panose="05000000000000000000" charset="2"/>
      <p:regular r:id="rId134"/>
    </p:embeddedFont>
    <p:embeddedFont>
      <p:font typeface="MUUDKK+Wingdings" panose="05000000000000000000" charset="2"/>
      <p:regular r:id="rId135"/>
    </p:embeddedFont>
    <p:embeddedFont>
      <p:font typeface="Comic Sans MS" panose="030F0702030302020204" pitchFamily="66" charset="0"/>
      <p:regular r:id="rId136"/>
      <p:bold r:id="rId137"/>
    </p:embeddedFont>
    <p:embeddedFont>
      <p:font typeface="ITTUJL+Wingdings" panose="05000000000000000000" charset="2"/>
      <p:regular r:id="rId138"/>
    </p:embeddedFont>
    <p:embeddedFont>
      <p:font typeface="EVIEVA+Wingdings" panose="05000000000000000000" charset="2"/>
      <p:regular r:id="rId139"/>
    </p:embeddedFont>
    <p:embeddedFont>
      <p:font typeface="QDHQWN+Wingdings" panose="05000000000000000000" charset="2"/>
      <p:regular r:id="rId140"/>
    </p:embeddedFont>
    <p:embeddedFont>
      <p:font typeface="JKDRCL+Wingdings" panose="05000000000000000000" charset="2"/>
      <p:regular r:id="rId141"/>
    </p:embeddedFont>
    <p:embeddedFont>
      <p:font typeface="FALGJE+Wingdings" panose="05000000000000000000" charset="2"/>
      <p:regular r:id="rId142"/>
    </p:embeddedFont>
    <p:embeddedFont>
      <p:font typeface="ISEEHB+Wingdings" panose="05000000000000000000" charset="2"/>
      <p:regular r:id="rId143"/>
    </p:embeddedFont>
    <p:embeddedFont>
      <p:font typeface="BVEDGA+Wingdings" panose="05000000000000000000" charset="2"/>
      <p:regular r:id="rId144"/>
    </p:embeddedFont>
    <p:embeddedFont>
      <p:font typeface="HTVWAA+Wingdings" panose="05000000000000000000" charset="2"/>
      <p:regular r:id="rId145"/>
    </p:embeddedFont>
    <p:embeddedFont>
      <p:font typeface="Arial Unicode MS" panose="020B0604020202020204" pitchFamily="34" charset="-122"/>
      <p:regular r:id="rId146"/>
    </p:embeddedFont>
    <p:embeddedFont>
      <p:font typeface="NQHEBJ+Wingdings" panose="05000000000000000000" charset="2"/>
      <p:regular r:id="rId147"/>
    </p:embeddedFont>
    <p:embeddedFont>
      <p:font typeface="VQINAQ+Wingdings" panose="05000000000000000000" charset="2"/>
      <p:regular r:id="rId148"/>
    </p:embeddedFont>
    <p:embeddedFont>
      <p:font typeface="AHMCEL+Wingdings" panose="05000000000000000000" charset="2"/>
      <p:regular r:id="rId149"/>
    </p:embeddedFont>
    <p:embeddedFont>
      <p:font typeface="UHGMUR+Wingdings" panose="05000000000000000000" charset="2"/>
      <p:regular r:id="rId150"/>
    </p:embeddedFont>
    <p:embeddedFont>
      <p:font typeface="GENVIH+Wingdings" panose="05000000000000000000" charset="2"/>
      <p:regular r:id="rId151"/>
    </p:embeddedFont>
    <p:embeddedFont>
      <p:font typeface="KBQMQI+Wingdings" panose="05000000000000000000" charset="2"/>
      <p:regular r:id="rId152"/>
    </p:embeddedFont>
    <p:embeddedFont>
      <p:font typeface="TVMHNO+Wingdings" panose="05000000000000000000" charset="2"/>
      <p:regular r:id="rId153"/>
    </p:embeddedFont>
    <p:embeddedFont>
      <p:font typeface="JIKKAW+Wingdings" panose="05000000000000000000" charset="2"/>
      <p:regular r:id="rId154"/>
    </p:embeddedFont>
    <p:embeddedFont>
      <p:font typeface="RSVPRB+Wingdings" panose="05000000000000000000" charset="2"/>
      <p:regular r:id="rId155"/>
    </p:embeddedFont>
    <p:embeddedFont>
      <p:font typeface="Arial Narrow" panose="020B0606020202030204" pitchFamily="34" charset="0"/>
      <p:regular r:id="rId156"/>
      <p:bold r:id="rId157"/>
      <p:italic r:id="rId158"/>
      <p:boldItalic r:id="rId159"/>
    </p:embeddedFont>
    <p:embeddedFont>
      <p:font typeface="VOOPPJ+Wingdings" panose="05000000000000000000" charset="2"/>
      <p:regular r:id="rId160"/>
    </p:embeddedFont>
    <p:embeddedFont>
      <p:font typeface="HTWRKP+Wingdings" panose="05000000000000000000" charset="2"/>
      <p:regular r:id="rId161"/>
    </p:embeddedFont>
    <p:embeddedFont>
      <p:font typeface="DCFSJE+Wingdings" panose="05000000000000000000" charset="2"/>
      <p:regular r:id="rId162"/>
    </p:embeddedFont>
    <p:embeddedFont>
      <p:font typeface="OMQRAQ+Wingdings" panose="05000000000000000000" charset="2"/>
      <p:regular r:id="rId163"/>
    </p:embeddedFont>
    <p:embeddedFont>
      <p:font typeface="Calibri" panose="020F0502020204030204" pitchFamily="34" charset="0"/>
      <p:regular r:id="rId164"/>
      <p:bold r:id="rId165"/>
      <p:italic r:id="rId166"/>
      <p:boldItalic r:id="rId167"/>
    </p:embeddedFont>
    <p:embeddedFont>
      <p:font typeface="DLMDMS+Wingdings" panose="05000000000000000000" charset="2"/>
      <p:regular r:id="rId168"/>
    </p:embeddedFont>
    <p:embeddedFont>
      <p:font typeface="SOOBMW+Wingdings" panose="05000000000000000000" charset="2"/>
      <p:regular r:id="rId169"/>
    </p:embeddedFont>
    <p:embeddedFont>
      <p:font typeface="WHRGRL+Wingdings" panose="05000000000000000000" charset="2"/>
      <p:regular r:id="rId170"/>
    </p:embeddedFont>
    <p:embeddedFont>
      <p:font typeface="FWCINH+Wingdings" panose="05000000000000000000" charset="2"/>
      <p:regular r:id="rId171"/>
    </p:embeddedFont>
    <p:embeddedFont>
      <p:font typeface="Verdana" panose="020B0604030504040204" pitchFamily="34" charset="0"/>
      <p:regular r:id="rId172"/>
      <p:bold r:id="rId173"/>
      <p:italic r:id="rId174"/>
      <p:boldItalic r:id="rId175"/>
    </p:embeddedFont>
    <p:embeddedFont>
      <p:font typeface="UCHCOC+Wingdings" panose="05000000000000000000" charset="2"/>
      <p:regular r:id="rId176"/>
    </p:embeddedFont>
    <p:embeddedFont>
      <p:font typeface="TWFDGV+Wingdings" panose="05000000000000000000" charset="2"/>
      <p:regular r:id="rId177"/>
    </p:embeddedFont>
    <p:embeddedFont>
      <p:font typeface="HTPBKM+Wingdings" panose="05000000000000000000" charset="2"/>
      <p:regular r:id="rId178"/>
    </p:embeddedFont>
    <p:embeddedFont>
      <p:font typeface="CDBVRP+Wingdings" panose="05000000000000000000" charset="2"/>
      <p:regular r:id="rId179"/>
    </p:embeddedFont>
    <p:embeddedFont>
      <p:font typeface="MSPIQM+Wingdings" panose="05000000000000000000" charset="2"/>
      <p:regular r:id="rId180"/>
    </p:embeddedFont>
    <p:embeddedFont>
      <p:font typeface="OTSUGK+Wingdings" panose="05000000000000000000" charset="2"/>
      <p:regular r:id="rId181"/>
    </p:embeddedFont>
    <p:embeddedFont>
      <p:font typeface="TSWADC+Wingdings" panose="05000000000000000000" charset="2"/>
      <p:regular r:id="rId182"/>
    </p:embeddedFont>
    <p:embeddedFont>
      <p:font typeface="RQKFCU+Wingdings" panose="05000000000000000000" charset="2"/>
      <p:regular r:id="rId183"/>
    </p:embeddedFont>
  </p:embeddedFontLst>
  <p:custDataLst>
    <p:tags r:id="rId184"/>
  </p:custDataLst>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3168"/>
        <p:guide pos="244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5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2.xml"/><Relationship Id="rId84" Type="http://schemas.openxmlformats.org/officeDocument/2006/relationships/slide" Target="slides/slide23.xml"/><Relationship Id="rId138" Type="http://schemas.openxmlformats.org/officeDocument/2006/relationships/font" Target="fonts/font10.fntdata"/><Relationship Id="rId159" Type="http://schemas.openxmlformats.org/officeDocument/2006/relationships/font" Target="fonts/font31.fntdata"/><Relationship Id="rId170" Type="http://schemas.openxmlformats.org/officeDocument/2006/relationships/font" Target="fonts/font42.fntdata"/><Relationship Id="rId107" Type="http://schemas.openxmlformats.org/officeDocument/2006/relationships/slide" Target="slides/slide4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Master" Target="slideMasters/slideMaster53.xml"/><Relationship Id="rId74" Type="http://schemas.openxmlformats.org/officeDocument/2006/relationships/slide" Target="slides/slide13.xml"/><Relationship Id="rId128" Type="http://schemas.openxmlformats.org/officeDocument/2006/relationships/notesMaster" Target="notesMasters/notesMaster1.xml"/><Relationship Id="rId149" Type="http://schemas.openxmlformats.org/officeDocument/2006/relationships/font" Target="fonts/font21.fntdata"/><Relationship Id="rId5" Type="http://schemas.openxmlformats.org/officeDocument/2006/relationships/slideMaster" Target="slideMasters/slideMaster5.xml"/><Relationship Id="rId95" Type="http://schemas.openxmlformats.org/officeDocument/2006/relationships/slide" Target="slides/slide34.xml"/><Relationship Id="rId160" Type="http://schemas.openxmlformats.org/officeDocument/2006/relationships/font" Target="fonts/font32.fntdata"/><Relationship Id="rId181" Type="http://schemas.openxmlformats.org/officeDocument/2006/relationships/font" Target="fonts/font53.fntdata"/><Relationship Id="rId22" Type="http://schemas.openxmlformats.org/officeDocument/2006/relationships/slideMaster" Target="slideMasters/slideMaster22.xml"/><Relationship Id="rId43" Type="http://schemas.openxmlformats.org/officeDocument/2006/relationships/slideMaster" Target="slideMasters/slideMaster43.xml"/><Relationship Id="rId64" Type="http://schemas.openxmlformats.org/officeDocument/2006/relationships/slide" Target="slides/slide3.xml"/><Relationship Id="rId118" Type="http://schemas.openxmlformats.org/officeDocument/2006/relationships/slide" Target="slides/slide57.xml"/><Relationship Id="rId139" Type="http://schemas.openxmlformats.org/officeDocument/2006/relationships/font" Target="fonts/font11.fntdata"/><Relationship Id="rId85" Type="http://schemas.openxmlformats.org/officeDocument/2006/relationships/slide" Target="slides/slide24.xml"/><Relationship Id="rId150" Type="http://schemas.openxmlformats.org/officeDocument/2006/relationships/font" Target="fonts/font22.fntdata"/><Relationship Id="rId171" Type="http://schemas.openxmlformats.org/officeDocument/2006/relationships/font" Target="fonts/font43.fntdata"/><Relationship Id="rId12" Type="http://schemas.openxmlformats.org/officeDocument/2006/relationships/slideMaster" Target="slideMasters/slideMaster12.xml"/><Relationship Id="rId33" Type="http://schemas.openxmlformats.org/officeDocument/2006/relationships/slideMaster" Target="slideMasters/slideMaster33.xml"/><Relationship Id="rId108" Type="http://schemas.openxmlformats.org/officeDocument/2006/relationships/slide" Target="slides/slide47.xml"/><Relationship Id="rId129" Type="http://schemas.openxmlformats.org/officeDocument/2006/relationships/font" Target="fonts/font1.fntdata"/><Relationship Id="rId54" Type="http://schemas.openxmlformats.org/officeDocument/2006/relationships/slideMaster" Target="slideMasters/slideMaster54.xml"/><Relationship Id="rId75" Type="http://schemas.openxmlformats.org/officeDocument/2006/relationships/slide" Target="slides/slide14.xml"/><Relationship Id="rId96" Type="http://schemas.openxmlformats.org/officeDocument/2006/relationships/slide" Target="slides/slide35.xml"/><Relationship Id="rId140" Type="http://schemas.openxmlformats.org/officeDocument/2006/relationships/font" Target="fonts/font12.fntdata"/><Relationship Id="rId161" Type="http://schemas.openxmlformats.org/officeDocument/2006/relationships/font" Target="fonts/font33.fntdata"/><Relationship Id="rId182" Type="http://schemas.openxmlformats.org/officeDocument/2006/relationships/font" Target="fonts/font54.fntdata"/><Relationship Id="rId6" Type="http://schemas.openxmlformats.org/officeDocument/2006/relationships/slideMaster" Target="slideMasters/slideMaster6.xml"/><Relationship Id="rId23" Type="http://schemas.openxmlformats.org/officeDocument/2006/relationships/slideMaster" Target="slideMasters/slideMaster23.xml"/><Relationship Id="rId119" Type="http://schemas.openxmlformats.org/officeDocument/2006/relationships/slide" Target="slides/slide58.xml"/><Relationship Id="rId44" Type="http://schemas.openxmlformats.org/officeDocument/2006/relationships/slideMaster" Target="slideMasters/slideMaster44.xml"/><Relationship Id="rId65" Type="http://schemas.openxmlformats.org/officeDocument/2006/relationships/slide" Target="slides/slide4.xml"/><Relationship Id="rId86" Type="http://schemas.openxmlformats.org/officeDocument/2006/relationships/slide" Target="slides/slide25.xml"/><Relationship Id="rId130" Type="http://schemas.openxmlformats.org/officeDocument/2006/relationships/font" Target="fonts/font2.fntdata"/><Relationship Id="rId151" Type="http://schemas.openxmlformats.org/officeDocument/2006/relationships/font" Target="fonts/font23.fntdata"/><Relationship Id="rId172" Type="http://schemas.openxmlformats.org/officeDocument/2006/relationships/font" Target="fonts/font44.fntdata"/><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8.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5.xml"/><Relationship Id="rId97" Type="http://schemas.openxmlformats.org/officeDocument/2006/relationships/slide" Target="slides/slide36.xml"/><Relationship Id="rId104" Type="http://schemas.openxmlformats.org/officeDocument/2006/relationships/slide" Target="slides/slide43.xml"/><Relationship Id="rId120" Type="http://schemas.openxmlformats.org/officeDocument/2006/relationships/slide" Target="slides/slide59.xml"/><Relationship Id="rId125" Type="http://schemas.openxmlformats.org/officeDocument/2006/relationships/slide" Target="slides/slide64.xml"/><Relationship Id="rId141" Type="http://schemas.openxmlformats.org/officeDocument/2006/relationships/font" Target="fonts/font13.fntdata"/><Relationship Id="rId146" Type="http://schemas.openxmlformats.org/officeDocument/2006/relationships/font" Target="fonts/font18.fntdata"/><Relationship Id="rId167" Type="http://schemas.openxmlformats.org/officeDocument/2006/relationships/font" Target="fonts/font39.fntdata"/><Relationship Id="rId188"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10.xml"/><Relationship Id="rId92" Type="http://schemas.openxmlformats.org/officeDocument/2006/relationships/slide" Target="slides/slide31.xml"/><Relationship Id="rId162" Type="http://schemas.openxmlformats.org/officeDocument/2006/relationships/font" Target="fonts/font34.fntdata"/><Relationship Id="rId183" Type="http://schemas.openxmlformats.org/officeDocument/2006/relationships/font" Target="fonts/font55.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5.xml"/><Relationship Id="rId87" Type="http://schemas.openxmlformats.org/officeDocument/2006/relationships/slide" Target="slides/slide26.xml"/><Relationship Id="rId110" Type="http://schemas.openxmlformats.org/officeDocument/2006/relationships/slide" Target="slides/slide49.xml"/><Relationship Id="rId115" Type="http://schemas.openxmlformats.org/officeDocument/2006/relationships/slide" Target="slides/slide54.xml"/><Relationship Id="rId131" Type="http://schemas.openxmlformats.org/officeDocument/2006/relationships/font" Target="fonts/font3.fntdata"/><Relationship Id="rId136" Type="http://schemas.openxmlformats.org/officeDocument/2006/relationships/font" Target="fonts/font8.fntdata"/><Relationship Id="rId157" Type="http://schemas.openxmlformats.org/officeDocument/2006/relationships/font" Target="fonts/font29.fntdata"/><Relationship Id="rId178" Type="http://schemas.openxmlformats.org/officeDocument/2006/relationships/font" Target="fonts/font50.fntdata"/><Relationship Id="rId61" Type="http://schemas.openxmlformats.org/officeDocument/2006/relationships/slideMaster" Target="slideMasters/slideMaster61.xml"/><Relationship Id="rId82" Type="http://schemas.openxmlformats.org/officeDocument/2006/relationships/slide" Target="slides/slide21.xml"/><Relationship Id="rId152" Type="http://schemas.openxmlformats.org/officeDocument/2006/relationships/font" Target="fonts/font24.fntdata"/><Relationship Id="rId173" Type="http://schemas.openxmlformats.org/officeDocument/2006/relationships/font" Target="fonts/font45.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6.xml"/><Relationship Id="rId100" Type="http://schemas.openxmlformats.org/officeDocument/2006/relationships/slide" Target="slides/slide39.xml"/><Relationship Id="rId105" Type="http://schemas.openxmlformats.org/officeDocument/2006/relationships/slide" Target="slides/slide44.xml"/><Relationship Id="rId126" Type="http://schemas.openxmlformats.org/officeDocument/2006/relationships/slide" Target="slides/slide65.xml"/><Relationship Id="rId147" Type="http://schemas.openxmlformats.org/officeDocument/2006/relationships/font" Target="fonts/font19.fntdata"/><Relationship Id="rId168" Type="http://schemas.openxmlformats.org/officeDocument/2006/relationships/font" Target="fonts/font40.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1.xml"/><Relationship Id="rId93" Type="http://schemas.openxmlformats.org/officeDocument/2006/relationships/slide" Target="slides/slide32.xml"/><Relationship Id="rId98" Type="http://schemas.openxmlformats.org/officeDocument/2006/relationships/slide" Target="slides/slide37.xml"/><Relationship Id="rId121" Type="http://schemas.openxmlformats.org/officeDocument/2006/relationships/slide" Target="slides/slide60.xml"/><Relationship Id="rId142" Type="http://schemas.openxmlformats.org/officeDocument/2006/relationships/font" Target="fonts/font14.fntdata"/><Relationship Id="rId163" Type="http://schemas.openxmlformats.org/officeDocument/2006/relationships/font" Target="fonts/font35.fntdata"/><Relationship Id="rId184"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6.xml"/><Relationship Id="rId116" Type="http://schemas.openxmlformats.org/officeDocument/2006/relationships/slide" Target="slides/slide55.xml"/><Relationship Id="rId137" Type="http://schemas.openxmlformats.org/officeDocument/2006/relationships/font" Target="fonts/font9.fntdata"/><Relationship Id="rId158" Type="http://schemas.openxmlformats.org/officeDocument/2006/relationships/font" Target="fonts/font30.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xml"/><Relationship Id="rId83" Type="http://schemas.openxmlformats.org/officeDocument/2006/relationships/slide" Target="slides/slide22.xml"/><Relationship Id="rId88" Type="http://schemas.openxmlformats.org/officeDocument/2006/relationships/slide" Target="slides/slide27.xml"/><Relationship Id="rId111" Type="http://schemas.openxmlformats.org/officeDocument/2006/relationships/slide" Target="slides/slide50.xml"/><Relationship Id="rId132" Type="http://schemas.openxmlformats.org/officeDocument/2006/relationships/font" Target="fonts/font4.fntdata"/><Relationship Id="rId153" Type="http://schemas.openxmlformats.org/officeDocument/2006/relationships/font" Target="fonts/font25.fntdata"/><Relationship Id="rId174" Type="http://schemas.openxmlformats.org/officeDocument/2006/relationships/font" Target="fonts/font46.fntdata"/><Relationship Id="rId179" Type="http://schemas.openxmlformats.org/officeDocument/2006/relationships/font" Target="fonts/font51.fntdata"/><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5.xml"/><Relationship Id="rId127" Type="http://schemas.openxmlformats.org/officeDocument/2006/relationships/slide" Target="slides/slide6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12.xml"/><Relationship Id="rId78" Type="http://schemas.openxmlformats.org/officeDocument/2006/relationships/slide" Target="slides/slide17.xml"/><Relationship Id="rId94" Type="http://schemas.openxmlformats.org/officeDocument/2006/relationships/slide" Target="slides/slide33.xml"/><Relationship Id="rId99" Type="http://schemas.openxmlformats.org/officeDocument/2006/relationships/slide" Target="slides/slide38.xml"/><Relationship Id="rId101" Type="http://schemas.openxmlformats.org/officeDocument/2006/relationships/slide" Target="slides/slide40.xml"/><Relationship Id="rId122" Type="http://schemas.openxmlformats.org/officeDocument/2006/relationships/slide" Target="slides/slide61.xml"/><Relationship Id="rId143" Type="http://schemas.openxmlformats.org/officeDocument/2006/relationships/font" Target="fonts/font15.fntdata"/><Relationship Id="rId148" Type="http://schemas.openxmlformats.org/officeDocument/2006/relationships/font" Target="fonts/font20.fntdata"/><Relationship Id="rId164" Type="http://schemas.openxmlformats.org/officeDocument/2006/relationships/font" Target="fonts/font36.fntdata"/><Relationship Id="rId169" Type="http://schemas.openxmlformats.org/officeDocument/2006/relationships/font" Target="fonts/font41.fntdata"/><Relationship Id="rId18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font" Target="fonts/font52.fntdata"/><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7.xml"/><Relationship Id="rId89" Type="http://schemas.openxmlformats.org/officeDocument/2006/relationships/slide" Target="slides/slide28.xml"/><Relationship Id="rId112" Type="http://schemas.openxmlformats.org/officeDocument/2006/relationships/slide" Target="slides/slide51.xml"/><Relationship Id="rId133" Type="http://schemas.openxmlformats.org/officeDocument/2006/relationships/font" Target="fonts/font5.fntdata"/><Relationship Id="rId154" Type="http://schemas.openxmlformats.org/officeDocument/2006/relationships/font" Target="fonts/font26.fntdata"/><Relationship Id="rId175" Type="http://schemas.openxmlformats.org/officeDocument/2006/relationships/font" Target="fonts/font47.fntdata"/><Relationship Id="rId16" Type="http://schemas.openxmlformats.org/officeDocument/2006/relationships/slideMaster" Target="slideMasters/slideMaster16.xml"/><Relationship Id="rId37" Type="http://schemas.openxmlformats.org/officeDocument/2006/relationships/slideMaster" Target="slideMasters/slideMaster37.xml"/><Relationship Id="rId58" Type="http://schemas.openxmlformats.org/officeDocument/2006/relationships/slideMaster" Target="slideMasters/slideMaster58.xml"/><Relationship Id="rId79" Type="http://schemas.openxmlformats.org/officeDocument/2006/relationships/slide" Target="slides/slide18.xml"/><Relationship Id="rId102" Type="http://schemas.openxmlformats.org/officeDocument/2006/relationships/slide" Target="slides/slide41.xml"/><Relationship Id="rId123" Type="http://schemas.openxmlformats.org/officeDocument/2006/relationships/slide" Target="slides/slide62.xml"/><Relationship Id="rId144" Type="http://schemas.openxmlformats.org/officeDocument/2006/relationships/font" Target="fonts/font16.fntdata"/><Relationship Id="rId90" Type="http://schemas.openxmlformats.org/officeDocument/2006/relationships/slide" Target="slides/slide29.xml"/><Relationship Id="rId165" Type="http://schemas.openxmlformats.org/officeDocument/2006/relationships/font" Target="fonts/font37.fntdata"/><Relationship Id="rId186" Type="http://schemas.openxmlformats.org/officeDocument/2006/relationships/viewProps" Target="viewProps.xml"/><Relationship Id="rId27" Type="http://schemas.openxmlformats.org/officeDocument/2006/relationships/slideMaster" Target="slideMasters/slideMaster27.xml"/><Relationship Id="rId48" Type="http://schemas.openxmlformats.org/officeDocument/2006/relationships/slideMaster" Target="slideMasters/slideMaster48.xml"/><Relationship Id="rId69" Type="http://schemas.openxmlformats.org/officeDocument/2006/relationships/slide" Target="slides/slide8.xml"/><Relationship Id="rId113" Type="http://schemas.openxmlformats.org/officeDocument/2006/relationships/slide" Target="slides/slide52.xml"/><Relationship Id="rId134" Type="http://schemas.openxmlformats.org/officeDocument/2006/relationships/font" Target="fonts/font6.fntdata"/><Relationship Id="rId80" Type="http://schemas.openxmlformats.org/officeDocument/2006/relationships/slide" Target="slides/slide19.xml"/><Relationship Id="rId155" Type="http://schemas.openxmlformats.org/officeDocument/2006/relationships/font" Target="fonts/font27.fntdata"/><Relationship Id="rId176" Type="http://schemas.openxmlformats.org/officeDocument/2006/relationships/font" Target="fonts/font48.fntdata"/><Relationship Id="rId17" Type="http://schemas.openxmlformats.org/officeDocument/2006/relationships/slideMaster" Target="slideMasters/slideMaster17.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42.xml"/><Relationship Id="rId124" Type="http://schemas.openxmlformats.org/officeDocument/2006/relationships/slide" Target="slides/slide63.xml"/><Relationship Id="rId70" Type="http://schemas.openxmlformats.org/officeDocument/2006/relationships/slide" Target="slides/slide9.xml"/><Relationship Id="rId91" Type="http://schemas.openxmlformats.org/officeDocument/2006/relationships/slide" Target="slides/slide30.xml"/><Relationship Id="rId145" Type="http://schemas.openxmlformats.org/officeDocument/2006/relationships/font" Target="fonts/font17.fntdata"/><Relationship Id="rId166" Type="http://schemas.openxmlformats.org/officeDocument/2006/relationships/font" Target="fonts/font38.fntdata"/><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3.xml"/><Relationship Id="rId60" Type="http://schemas.openxmlformats.org/officeDocument/2006/relationships/slideMaster" Target="slideMasters/slideMaster60.xml"/><Relationship Id="rId81" Type="http://schemas.openxmlformats.org/officeDocument/2006/relationships/slide" Target="slides/slide20.xml"/><Relationship Id="rId135" Type="http://schemas.openxmlformats.org/officeDocument/2006/relationships/font" Target="fonts/font7.fntdata"/><Relationship Id="rId156" Type="http://schemas.openxmlformats.org/officeDocument/2006/relationships/font" Target="fonts/font28.fntdata"/><Relationship Id="rId177" Type="http://schemas.openxmlformats.org/officeDocument/2006/relationships/font" Target="fonts/font4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E13149B-5814-4404-8749-B23E283E0CA4}" type="datetimeFigureOut">
              <a:rPr lang="zh-CN" altLang="en-US" smtClean="0"/>
              <a:pPr/>
              <a:t>2023/8/28</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B2DE34F-9CB4-4571-A61F-F097DFDB392A}" type="slidenum">
              <a:rPr lang="zh-CN" altLang="en-US" smtClean="0"/>
              <a:pPr/>
              <a:t>‹#›</a:t>
            </a:fld>
            <a:endParaRPr lang="zh-CN" altLang="en-US"/>
          </a:p>
        </p:txBody>
      </p:sp>
    </p:spTree>
    <p:extLst>
      <p:ext uri="{BB962C8B-B14F-4D97-AF65-F5344CB8AC3E}">
        <p14:creationId xmlns:p14="http://schemas.microsoft.com/office/powerpoint/2010/main" val="126293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tes</a:t>
            </a:r>
            <a:endParaRPr lang="zh-CN" altLang="en-US" dirty="0"/>
          </a:p>
        </p:txBody>
      </p:sp>
      <p:sp>
        <p:nvSpPr>
          <p:cNvPr id="4" name="灯片编号占位符 3"/>
          <p:cNvSpPr>
            <a:spLocks noGrp="1"/>
          </p:cNvSpPr>
          <p:nvPr>
            <p:ph type="sldNum" sz="quarter" idx="10"/>
          </p:nvPr>
        </p:nvSpPr>
        <p:spPr/>
        <p:txBody>
          <a:bodyPr/>
          <a:lstStyle/>
          <a:p>
            <a:fld id="{0B2DE34F-9CB4-4571-A61F-F097DFDB392A}" type="slidenum">
              <a:rPr lang="zh-CN" altLang="en-US" smtClean="0"/>
              <a:pPr/>
              <a:t>66</a:t>
            </a:fld>
            <a:endParaRPr lang="zh-CN" altLang="en-US"/>
          </a:p>
        </p:txBody>
      </p:sp>
    </p:spTree>
    <p:extLst>
      <p:ext uri="{BB962C8B-B14F-4D97-AF65-F5344CB8AC3E}">
        <p14:creationId xmlns:p14="http://schemas.microsoft.com/office/powerpoint/2010/main" val="157059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43.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44.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45.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46.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47.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48.xml"/></Relationships>
</file>

<file path=ppt/slideMasters/_rels/slideMaster49.xml.rels><?xml version="1.0" encoding="UTF-8" standalone="yes"?>
<Relationships xmlns="http://schemas.openxmlformats.org/package/2006/relationships"><Relationship Id="rId2" Type="http://schemas.openxmlformats.org/officeDocument/2006/relationships/theme" Target="../theme/theme49.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2" Type="http://schemas.openxmlformats.org/officeDocument/2006/relationships/theme" Target="../theme/theme50.xml"/><Relationship Id="rId1" Type="http://schemas.openxmlformats.org/officeDocument/2006/relationships/slideLayout" Target="../slideLayouts/slideLayout50.xml"/></Relationships>
</file>

<file path=ppt/slideMasters/_rels/slideMaster51.xml.rels><?xml version="1.0" encoding="UTF-8" standalone="yes"?>
<Relationships xmlns="http://schemas.openxmlformats.org/package/2006/relationships"><Relationship Id="rId2" Type="http://schemas.openxmlformats.org/officeDocument/2006/relationships/theme" Target="../theme/theme51.xml"/><Relationship Id="rId1" Type="http://schemas.openxmlformats.org/officeDocument/2006/relationships/slideLayout" Target="../slideLayouts/slideLayout51.xml"/></Relationships>
</file>

<file path=ppt/slideMasters/_rels/slideMaster52.xml.rels><?xml version="1.0" encoding="UTF-8" standalone="yes"?>
<Relationships xmlns="http://schemas.openxmlformats.org/package/2006/relationships"><Relationship Id="rId2" Type="http://schemas.openxmlformats.org/officeDocument/2006/relationships/theme" Target="../theme/theme52.xml"/><Relationship Id="rId1" Type="http://schemas.openxmlformats.org/officeDocument/2006/relationships/slideLayout" Target="../slideLayouts/slideLayout52.xml"/></Relationships>
</file>

<file path=ppt/slideMasters/_rels/slideMaster53.xml.rels><?xml version="1.0" encoding="UTF-8" standalone="yes"?>
<Relationships xmlns="http://schemas.openxmlformats.org/package/2006/relationships"><Relationship Id="rId2" Type="http://schemas.openxmlformats.org/officeDocument/2006/relationships/theme" Target="../theme/theme53.xml"/><Relationship Id="rId1" Type="http://schemas.openxmlformats.org/officeDocument/2006/relationships/slideLayout" Target="../slideLayouts/slideLayout53.xml"/></Relationships>
</file>

<file path=ppt/slideMasters/_rels/slideMaster54.xml.rels><?xml version="1.0" encoding="UTF-8" standalone="yes"?>
<Relationships xmlns="http://schemas.openxmlformats.org/package/2006/relationships"><Relationship Id="rId2" Type="http://schemas.openxmlformats.org/officeDocument/2006/relationships/theme" Target="../theme/theme54.xml"/><Relationship Id="rId1" Type="http://schemas.openxmlformats.org/officeDocument/2006/relationships/slideLayout" Target="../slideLayouts/slideLayout54.xml"/></Relationships>
</file>

<file path=ppt/slideMasters/_rels/slideMaster55.xml.rels><?xml version="1.0" encoding="UTF-8" standalone="yes"?>
<Relationships xmlns="http://schemas.openxmlformats.org/package/2006/relationships"><Relationship Id="rId2" Type="http://schemas.openxmlformats.org/officeDocument/2006/relationships/theme" Target="../theme/theme55.xml"/><Relationship Id="rId1" Type="http://schemas.openxmlformats.org/officeDocument/2006/relationships/slideLayout" Target="../slideLayouts/slideLayout55.xml"/></Relationships>
</file>

<file path=ppt/slideMasters/_rels/slideMaster56.xml.rels><?xml version="1.0" encoding="UTF-8" standalone="yes"?>
<Relationships xmlns="http://schemas.openxmlformats.org/package/2006/relationships"><Relationship Id="rId2" Type="http://schemas.openxmlformats.org/officeDocument/2006/relationships/theme" Target="../theme/theme56.xml"/><Relationship Id="rId1" Type="http://schemas.openxmlformats.org/officeDocument/2006/relationships/slideLayout" Target="../slideLayouts/slideLayout56.xml"/></Relationships>
</file>

<file path=ppt/slideMasters/_rels/slideMaster57.xml.rels><?xml version="1.0" encoding="UTF-8" standalone="yes"?>
<Relationships xmlns="http://schemas.openxmlformats.org/package/2006/relationships"><Relationship Id="rId2" Type="http://schemas.openxmlformats.org/officeDocument/2006/relationships/theme" Target="../theme/theme57.xml"/><Relationship Id="rId1" Type="http://schemas.openxmlformats.org/officeDocument/2006/relationships/slideLayout" Target="../slideLayouts/slideLayout57.xml"/></Relationships>
</file>

<file path=ppt/slideMasters/_rels/slideMaster58.xml.rels><?xml version="1.0" encoding="UTF-8" standalone="yes"?>
<Relationships xmlns="http://schemas.openxmlformats.org/package/2006/relationships"><Relationship Id="rId2" Type="http://schemas.openxmlformats.org/officeDocument/2006/relationships/theme" Target="../theme/theme58.xml"/><Relationship Id="rId1" Type="http://schemas.openxmlformats.org/officeDocument/2006/relationships/slideLayout" Target="../slideLayouts/slideLayout58.xml"/></Relationships>
</file>

<file path=ppt/slideMasters/_rels/slideMaster59.xml.rels><?xml version="1.0" encoding="UTF-8" standalone="yes"?>
<Relationships xmlns="http://schemas.openxmlformats.org/package/2006/relationships"><Relationship Id="rId2" Type="http://schemas.openxmlformats.org/officeDocument/2006/relationships/theme" Target="../theme/theme59.xml"/><Relationship Id="rId1"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2" Type="http://schemas.openxmlformats.org/officeDocument/2006/relationships/theme" Target="../theme/theme60.xml"/><Relationship Id="rId1" Type="http://schemas.openxmlformats.org/officeDocument/2006/relationships/slideLayout" Target="../slideLayouts/slideLayout60.xml"/></Relationships>
</file>

<file path=ppt/slideMasters/_rels/slideMaster61.xml.rels><?xml version="1.0" encoding="UTF-8" standalone="yes"?>
<Relationships xmlns="http://schemas.openxmlformats.org/package/2006/relationships"><Relationship Id="rId2" Type="http://schemas.openxmlformats.org/officeDocument/2006/relationships/theme" Target="../theme/theme61.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4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7.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8.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0.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3.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5.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8.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9.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077200" cy="923330"/>
          </a:xfrm>
        </p:spPr>
        <p:txBody>
          <a:bodyPr/>
          <a:lstStyle/>
          <a:p>
            <a:pPr algn="ctr">
              <a:defRPr/>
            </a:pPr>
            <a:r>
              <a:rPr kumimoji="1" lang="en-US" altLang="zh-CN" sz="6000" b="1" dirty="0" smtClean="0">
                <a:solidFill>
                  <a:schemeClr val="tx2"/>
                </a:solidFill>
                <a:effectLst>
                  <a:outerShdw blurRad="38100" dist="38100" dir="2700000" algn="tl">
                    <a:srgbClr val="C0C0C0"/>
                  </a:outerShdw>
                </a:effectLst>
              </a:rPr>
              <a:t>Database Systems</a:t>
            </a:r>
            <a:endParaRPr kumimoji="1" lang="zh-CN" altLang="en-US" sz="6000" b="1" dirty="0">
              <a:solidFill>
                <a:schemeClr val="tx2"/>
              </a:solidFill>
              <a:effectLst>
                <a:outerShdw blurRad="38100" dist="38100" dir="2700000" algn="tl">
                  <a:srgbClr val="C0C0C0"/>
                </a:outerShdw>
              </a:effectLst>
            </a:endParaRPr>
          </a:p>
        </p:txBody>
      </p:sp>
      <p:sp>
        <p:nvSpPr>
          <p:cNvPr id="3" name="Rectangle 2"/>
          <p:cNvSpPr txBox="1">
            <a:spLocks noChangeArrowheads="1"/>
          </p:cNvSpPr>
          <p:nvPr/>
        </p:nvSpPr>
        <p:spPr bwMode="auto">
          <a:xfrm>
            <a:off x="611560" y="1988840"/>
            <a:ext cx="8259068" cy="693737"/>
          </a:xfrm>
          <a:prstGeom prst="rect">
            <a:avLst/>
          </a:prstGeom>
          <a:noFill/>
          <a:ln w="9525">
            <a:noFill/>
            <a:miter lim="800000"/>
            <a:headEnd/>
            <a:tailEnd/>
          </a:ln>
        </p:spPr>
        <p:txBody>
          <a:bodyPr anchor="b"/>
          <a:lstStyle/>
          <a:p>
            <a:pPr algn="ctr">
              <a:defRPr/>
            </a:pPr>
            <a:r>
              <a:rPr kumimoji="1" lang="en-US" altLang="zh-CN" sz="4400" b="1" kern="0" dirty="0" smtClean="0">
                <a:solidFill>
                  <a:schemeClr val="tx2"/>
                </a:solidFill>
                <a:effectLst>
                  <a:outerShdw blurRad="38100" dist="38100" dir="2700000" algn="tl">
                    <a:srgbClr val="C0C0C0"/>
                  </a:outerShdw>
                </a:effectLst>
                <a:latin typeface="+mj-lt"/>
                <a:cs typeface="+mj-cs"/>
              </a:rPr>
              <a:t>Introduction to Database Systems </a:t>
            </a:r>
            <a:endParaRPr kumimoji="1" lang="en-US" altLang="zh-CN" sz="4400" b="1" kern="0" dirty="0">
              <a:solidFill>
                <a:schemeClr val="tx2"/>
              </a:solidFill>
              <a:effectLst>
                <a:outerShdw blurRad="38100" dist="38100" dir="2700000" algn="tl">
                  <a:srgbClr val="C0C0C0"/>
                </a:outerShdw>
              </a:effectLst>
              <a:latin typeface="+mj-lt"/>
              <a:cs typeface="+mj-cs"/>
            </a:endParaRPr>
          </a:p>
        </p:txBody>
      </p:sp>
      <p:sp>
        <p:nvSpPr>
          <p:cNvPr id="4" name="Subtitle 2"/>
          <p:cNvSpPr txBox="1">
            <a:spLocks noChangeArrowheads="1"/>
          </p:cNvSpPr>
          <p:nvPr/>
        </p:nvSpPr>
        <p:spPr bwMode="auto">
          <a:xfrm>
            <a:off x="268598" y="3127399"/>
            <a:ext cx="8619108" cy="3394497"/>
          </a:xfrm>
          <a:prstGeom prst="rect">
            <a:avLst/>
          </a:prstGeom>
          <a:noFill/>
          <a:ln w="9525">
            <a:noFill/>
            <a:miter lim="800000"/>
            <a:headEnd/>
            <a:tailEnd/>
          </a:ln>
        </p:spPr>
        <p:txBody>
          <a:bodyPr/>
          <a:lstStyle/>
          <a:p>
            <a:pPr rtl="0" eaLnBrk="1" hangingPunct="1">
              <a:lnSpc>
                <a:spcPct val="200000"/>
              </a:lnSpc>
              <a:spcBef>
                <a:spcPct val="35000"/>
              </a:spcBef>
              <a:buClr>
                <a:schemeClr val="tx2"/>
              </a:buClr>
              <a:buSzPct val="90000"/>
              <a:buFont typeface="Arial" charset="0"/>
              <a:buNone/>
              <a:defRPr/>
            </a:pPr>
            <a:r>
              <a:rPr kumimoji="1" lang="zh-CN" altLang="en-US" sz="2400" kern="0" dirty="0" smtClean="0">
                <a:solidFill>
                  <a:srgbClr val="00B0F0"/>
                </a:solidFill>
                <a:latin typeface="Comic Sans MS" pitchFamily="66" charset="0"/>
                <a:ea typeface="黑体" pitchFamily="49" charset="-122"/>
              </a:rPr>
              <a:t>吴汉瑞 </a:t>
            </a:r>
            <a:r>
              <a:rPr kumimoji="1" lang="en-US" altLang="zh-CN" sz="2400" kern="0" dirty="0" smtClean="0">
                <a:solidFill>
                  <a:srgbClr val="00B0F0"/>
                </a:solidFill>
                <a:latin typeface="Comic Sans MS" pitchFamily="66" charset="0"/>
                <a:ea typeface="黑体" pitchFamily="49" charset="-122"/>
              </a:rPr>
              <a:t>, </a:t>
            </a:r>
            <a:r>
              <a:rPr kumimoji="1" lang="zh-CN" altLang="en-US" sz="2400" kern="0" dirty="0" smtClean="0">
                <a:solidFill>
                  <a:srgbClr val="00B0F0"/>
                </a:solidFill>
                <a:latin typeface="Comic Sans MS" pitchFamily="66" charset="0"/>
                <a:ea typeface="黑体" pitchFamily="49" charset="-122"/>
              </a:rPr>
              <a:t>副教授 </a:t>
            </a:r>
            <a:r>
              <a:rPr kumimoji="1" lang="en-US" altLang="zh-CN" sz="2400" kern="0" dirty="0" err="1" smtClean="0">
                <a:solidFill>
                  <a:srgbClr val="00B0F0"/>
                </a:solidFill>
                <a:latin typeface="Comic Sans MS" pitchFamily="66" charset="0"/>
                <a:ea typeface="黑体" pitchFamily="49" charset="-122"/>
              </a:rPr>
              <a:t>Hanrui</a:t>
            </a:r>
            <a:r>
              <a:rPr kumimoji="1" lang="en-US" altLang="zh-CN" sz="2400" kern="0" dirty="0" smtClean="0">
                <a:solidFill>
                  <a:srgbClr val="00B0F0"/>
                </a:solidFill>
                <a:latin typeface="Comic Sans MS" pitchFamily="66" charset="0"/>
                <a:ea typeface="黑体" pitchFamily="49" charset="-122"/>
              </a:rPr>
              <a:t> </a:t>
            </a:r>
            <a:r>
              <a:rPr kumimoji="1" lang="en-US" altLang="zh-CN" sz="2400" kern="0" dirty="0" smtClean="0">
                <a:solidFill>
                  <a:srgbClr val="00B0F0"/>
                </a:solidFill>
                <a:latin typeface="Comic Sans MS" pitchFamily="66" charset="0"/>
                <a:ea typeface="黑体" pitchFamily="49" charset="-122"/>
              </a:rPr>
              <a:t>Wu, Associated Professor</a:t>
            </a:r>
            <a:endParaRPr kumimoji="1" lang="en-US" altLang="zh-CN" sz="2000" dirty="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kern="0" dirty="0" smtClean="0">
                <a:latin typeface="Arial Unicode MS" pitchFamily="34" charset="-122"/>
                <a:ea typeface="黑体" pitchFamily="49" charset="-122"/>
              </a:rPr>
              <a:t>Email: </a:t>
            </a:r>
            <a:r>
              <a:rPr kumimoji="1" lang="en-US" altLang="zh-CN" sz="2400" b="1" kern="0" dirty="0" smtClean="0">
                <a:solidFill>
                  <a:srgbClr val="C00000"/>
                </a:solidFill>
                <a:latin typeface="Courier New" pitchFamily="49" charset="0"/>
                <a:ea typeface="黑体" pitchFamily="49" charset="-122"/>
              </a:rPr>
              <a:t>wuhanrui@jnu.edu.cn</a:t>
            </a:r>
            <a:r>
              <a:rPr kumimoji="1" lang="en-US" altLang="zh-CN" sz="2400" kern="0" dirty="0" smtClean="0">
                <a:solidFill>
                  <a:srgbClr val="898989"/>
                </a:solidFill>
                <a:latin typeface="Arial Unicode MS" pitchFamily="34" charset="-122"/>
                <a:ea typeface="黑体" pitchFamily="49" charset="-122"/>
              </a:rPr>
              <a:t> </a:t>
            </a:r>
            <a:endParaRPr kumimoji="1" lang="en-US" altLang="zh-CN" sz="2400" kern="0" dirty="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kern="0" dirty="0" smtClean="0">
                <a:latin typeface="Arial Unicode MS" pitchFamily="34" charset="-122"/>
                <a:ea typeface="黑体" pitchFamily="49" charset="-122"/>
              </a:rPr>
              <a:t>Research area: </a:t>
            </a:r>
            <a:r>
              <a:rPr kumimoji="1" lang="en-US" altLang="zh-CN" sz="2400" b="1" kern="0" dirty="0" smtClean="0">
                <a:solidFill>
                  <a:schemeClr val="tx2"/>
                </a:solidFill>
                <a:latin typeface="Comic Sans MS" pitchFamily="66" charset="0"/>
                <a:ea typeface="黑体" pitchFamily="49" charset="-122"/>
              </a:rPr>
              <a:t>machine learning, artificial intelligence</a:t>
            </a:r>
          </a:p>
          <a:p>
            <a:pPr eaLnBrk="1" hangingPunct="1">
              <a:spcBef>
                <a:spcPct val="35000"/>
              </a:spcBef>
              <a:buClr>
                <a:schemeClr val="tx2"/>
              </a:buClr>
              <a:buSzPct val="90000"/>
              <a:buFont typeface="Arial" charset="0"/>
              <a:buNone/>
              <a:defRPr/>
            </a:pPr>
            <a:endParaRPr kumimoji="1" lang="en-US" altLang="zh-CN" sz="2400" dirty="0" smtClean="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dirty="0" smtClean="0">
                <a:latin typeface="Arial Unicode MS" pitchFamily="34" charset="-122"/>
                <a:ea typeface="黑体" pitchFamily="49" charset="-122"/>
              </a:rPr>
              <a:t>Contact </a:t>
            </a:r>
            <a:r>
              <a:rPr kumimoji="1" lang="en-US" altLang="zh-CN" sz="2400" dirty="0">
                <a:latin typeface="Arial Unicode MS" pitchFamily="34" charset="-122"/>
                <a:ea typeface="黑体" pitchFamily="49" charset="-122"/>
              </a:rPr>
              <a:t>me if you are interested in </a:t>
            </a:r>
            <a:r>
              <a:rPr kumimoji="1" lang="en-US" altLang="zh-CN" sz="2400" dirty="0" smtClean="0">
                <a:latin typeface="Arial Unicode MS" pitchFamily="34" charset="-122"/>
                <a:ea typeface="黑体" pitchFamily="49" charset="-122"/>
              </a:rPr>
              <a:t>research or would like </a:t>
            </a:r>
            <a:r>
              <a:rPr kumimoji="1" lang="en-US" altLang="zh-CN" sz="2400" dirty="0">
                <a:latin typeface="Arial Unicode MS" pitchFamily="34" charset="-122"/>
                <a:ea typeface="黑体" pitchFamily="49" charset="-122"/>
              </a:rPr>
              <a:t>to be my postgraduate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smtClean="0">
                <a:solidFill>
                  <a:srgbClr val="000000"/>
                </a:solidFill>
                <a:latin typeface="Verdana"/>
                <a:cs typeface="Verdana"/>
              </a:rPr>
              <a:t>Course</a:t>
            </a:r>
            <a:r>
              <a:rPr sz="1300" b="1" spc="13" dirty="0" smtClean="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2918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Outline</a:t>
            </a:r>
          </a:p>
        </p:txBody>
      </p:sp>
      <p:sp>
        <p:nvSpPr>
          <p:cNvPr id="4" name="object 4"/>
          <p:cNvSpPr txBox="1"/>
          <p:nvPr/>
        </p:nvSpPr>
        <p:spPr>
          <a:xfrm>
            <a:off x="457200" y="1091546"/>
            <a:ext cx="9016359" cy="1442168"/>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Types of Databases</a:t>
            </a:r>
            <a:r>
              <a:rPr sz="2800" spc="14">
                <a:solidFill>
                  <a:srgbClr val="000000"/>
                </a:solidFill>
                <a:latin typeface="Arial"/>
                <a:cs typeface="Arial"/>
              </a:rPr>
              <a:t> </a:t>
            </a:r>
            <a:r>
              <a:rPr sz="2800">
                <a:solidFill>
                  <a:srgbClr val="000000"/>
                </a:solidFill>
                <a:latin typeface="Arial"/>
                <a:cs typeface="Arial"/>
              </a:rPr>
              <a:t>and Database</a:t>
            </a:r>
            <a:r>
              <a:rPr sz="2800" spc="12">
                <a:solidFill>
                  <a:srgbClr val="000000"/>
                </a:solidFill>
                <a:latin typeface="Arial"/>
                <a:cs typeface="Arial"/>
              </a:rPr>
              <a:t> </a:t>
            </a:r>
            <a:r>
              <a:rPr sz="2800">
                <a:solidFill>
                  <a:srgbClr val="000000"/>
                </a:solidFill>
                <a:latin typeface="Arial"/>
                <a:cs typeface="Arial"/>
              </a:rPr>
              <a:t>Applications</a:t>
            </a:r>
          </a:p>
          <a:p>
            <a:pPr marL="0" marR="0">
              <a:lnSpc>
                <a:spcPts val="3123"/>
              </a:lnSpc>
              <a:spcBef>
                <a:spcPts val="958"/>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Basic Definitions</a:t>
            </a:r>
          </a:p>
        </p:txBody>
      </p:sp>
      <p:sp>
        <p:nvSpPr>
          <p:cNvPr id="5" name="object 5"/>
          <p:cNvSpPr txBox="1"/>
          <p:nvPr/>
        </p:nvSpPr>
        <p:spPr>
          <a:xfrm>
            <a:off x="457200" y="2115779"/>
            <a:ext cx="5396083" cy="930444"/>
          </a:xfrm>
          <a:prstGeom prst="rect">
            <a:avLst/>
          </a:prstGeom>
        </p:spPr>
        <p:txBody>
          <a:bodyPr vert="horz" wrap="square" lIns="0" tIns="0" rIns="0" bIns="0" rtlCol="0">
            <a:spAutoFit/>
          </a:bodyPr>
          <a:lstStyle/>
          <a:p>
            <a:pPr marL="0" marR="0">
              <a:lnSpc>
                <a:spcPts val="3126"/>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Typical DBMS</a:t>
            </a:r>
            <a:r>
              <a:rPr sz="2800" spc="18">
                <a:solidFill>
                  <a:srgbClr val="000000"/>
                </a:solidFill>
                <a:latin typeface="Arial"/>
                <a:cs typeface="Arial"/>
              </a:rPr>
              <a:t> </a:t>
            </a:r>
            <a:r>
              <a:rPr sz="2800">
                <a:solidFill>
                  <a:srgbClr val="000000"/>
                </a:solidFill>
                <a:latin typeface="Arial"/>
                <a:cs typeface="Arial"/>
              </a:rPr>
              <a:t>Functionality</a:t>
            </a:r>
          </a:p>
        </p:txBody>
      </p:sp>
      <p:sp>
        <p:nvSpPr>
          <p:cNvPr id="6" name="object 6"/>
          <p:cNvSpPr txBox="1"/>
          <p:nvPr/>
        </p:nvSpPr>
        <p:spPr>
          <a:xfrm>
            <a:off x="457200" y="2628119"/>
            <a:ext cx="8969460" cy="1954551"/>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Example</a:t>
            </a:r>
            <a:r>
              <a:rPr sz="2800" spc="15">
                <a:solidFill>
                  <a:srgbClr val="000000"/>
                </a:solidFill>
                <a:latin typeface="Arial"/>
                <a:cs typeface="Arial"/>
              </a:rPr>
              <a:t> </a:t>
            </a:r>
            <a:r>
              <a:rPr sz="2800">
                <a:solidFill>
                  <a:srgbClr val="000000"/>
                </a:solidFill>
                <a:latin typeface="Arial"/>
                <a:cs typeface="Arial"/>
              </a:rPr>
              <a:t>of a Database</a:t>
            </a:r>
            <a:r>
              <a:rPr sz="2800" spc="12">
                <a:solidFill>
                  <a:srgbClr val="000000"/>
                </a:solidFill>
                <a:latin typeface="Arial"/>
                <a:cs typeface="Arial"/>
              </a:rPr>
              <a:t> </a:t>
            </a:r>
            <a:r>
              <a:rPr sz="2800">
                <a:solidFill>
                  <a:srgbClr val="000000"/>
                </a:solidFill>
                <a:latin typeface="Arial"/>
                <a:cs typeface="Arial"/>
              </a:rPr>
              <a:t>(UNIVERSITY)</a:t>
            </a:r>
          </a:p>
          <a:p>
            <a:pPr marL="0" marR="0">
              <a:lnSpc>
                <a:spcPts val="3123"/>
              </a:lnSpc>
              <a:spcBef>
                <a:spcPts val="958"/>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Main</a:t>
            </a:r>
            <a:r>
              <a:rPr sz="2800" spc="22">
                <a:solidFill>
                  <a:srgbClr val="000000"/>
                </a:solidFill>
                <a:latin typeface="Arial"/>
                <a:cs typeface="Arial"/>
              </a:rPr>
              <a:t> </a:t>
            </a:r>
            <a:r>
              <a:rPr sz="2800">
                <a:solidFill>
                  <a:srgbClr val="000000"/>
                </a:solidFill>
                <a:latin typeface="Arial"/>
                <a:cs typeface="Arial"/>
              </a:rPr>
              <a:t>Characteristics of the Database</a:t>
            </a:r>
            <a:r>
              <a:rPr sz="2800" spc="16">
                <a:solidFill>
                  <a:srgbClr val="000000"/>
                </a:solidFill>
                <a:latin typeface="Arial"/>
                <a:cs typeface="Arial"/>
              </a:rPr>
              <a:t> </a:t>
            </a:r>
            <a:r>
              <a:rPr sz="2800">
                <a:solidFill>
                  <a:srgbClr val="000000"/>
                </a:solidFill>
                <a:latin typeface="Arial"/>
                <a:cs typeface="Arial"/>
              </a:rPr>
              <a:t>Approach</a:t>
            </a:r>
          </a:p>
          <a:p>
            <a:pPr marL="0" marR="0">
              <a:lnSpc>
                <a:spcPts val="3126"/>
              </a:lnSpc>
              <a:spcBef>
                <a:spcPts val="907"/>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Types of Database</a:t>
            </a:r>
            <a:r>
              <a:rPr sz="2800" spc="15">
                <a:solidFill>
                  <a:srgbClr val="000000"/>
                </a:solidFill>
                <a:latin typeface="Arial"/>
                <a:cs typeface="Arial"/>
              </a:rPr>
              <a:t> </a:t>
            </a:r>
            <a:r>
              <a:rPr sz="2800">
                <a:solidFill>
                  <a:srgbClr val="000000"/>
                </a:solidFill>
                <a:latin typeface="Arial"/>
                <a:cs typeface="Arial"/>
              </a:rPr>
              <a:t>Users</a:t>
            </a:r>
          </a:p>
        </p:txBody>
      </p:sp>
      <p:sp>
        <p:nvSpPr>
          <p:cNvPr id="7" name="object 7"/>
          <p:cNvSpPr txBox="1"/>
          <p:nvPr/>
        </p:nvSpPr>
        <p:spPr>
          <a:xfrm>
            <a:off x="457200" y="4164565"/>
            <a:ext cx="9151933" cy="397545"/>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RSVPRB+Wingdings"/>
                <a:cs typeface="RSVPRB+Wingdings"/>
              </a:rPr>
              <a:t>.</a:t>
            </a:r>
            <a:r>
              <a:rPr sz="2800" spc="719" dirty="0">
                <a:solidFill>
                  <a:srgbClr val="000000"/>
                </a:solidFill>
                <a:latin typeface="Times New Roman"/>
                <a:cs typeface="Times New Roman"/>
              </a:rPr>
              <a:t> </a:t>
            </a:r>
            <a:r>
              <a:rPr sz="2800" dirty="0">
                <a:solidFill>
                  <a:srgbClr val="000000"/>
                </a:solidFill>
                <a:latin typeface="Arial"/>
                <a:cs typeface="Arial"/>
              </a:rPr>
              <a:t>Advantages of Using</a:t>
            </a:r>
            <a:r>
              <a:rPr sz="2800" spc="14" dirty="0">
                <a:solidFill>
                  <a:srgbClr val="000000"/>
                </a:solidFill>
                <a:latin typeface="Arial"/>
                <a:cs typeface="Arial"/>
              </a:rPr>
              <a:t> </a:t>
            </a:r>
            <a:r>
              <a:rPr sz="2800" dirty="0">
                <a:solidFill>
                  <a:srgbClr val="000000"/>
                </a:solidFill>
                <a:latin typeface="Arial"/>
                <a:cs typeface="Arial"/>
              </a:rPr>
              <a:t>the Database</a:t>
            </a:r>
            <a:r>
              <a:rPr sz="2800" spc="16" dirty="0">
                <a:solidFill>
                  <a:srgbClr val="000000"/>
                </a:solidFill>
                <a:latin typeface="Arial"/>
                <a:cs typeface="Arial"/>
              </a:rPr>
              <a:t> </a:t>
            </a:r>
            <a:r>
              <a:rPr sz="2800" dirty="0" smtClean="0">
                <a:solidFill>
                  <a:srgbClr val="000000"/>
                </a:solidFill>
                <a:latin typeface="Arial"/>
                <a:cs typeface="Arial"/>
              </a:rPr>
              <a:t>Approach</a:t>
            </a:r>
            <a:endParaRPr sz="2800" dirty="0">
              <a:solidFill>
                <a:srgbClr val="000000"/>
              </a:solidFill>
              <a:latin typeface="Arial"/>
              <a:cs typeface="Aria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4622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Types</a:t>
            </a:r>
            <a:r>
              <a:rPr sz="2400" b="1" spc="23">
                <a:solidFill>
                  <a:srgbClr val="FFFFFF"/>
                </a:solidFill>
                <a:latin typeface="Arial Narrow"/>
                <a:cs typeface="Arial Narrow"/>
              </a:rPr>
              <a:t> </a:t>
            </a:r>
            <a:r>
              <a:rPr sz="2400" b="1">
                <a:solidFill>
                  <a:srgbClr val="FFFFFF"/>
                </a:solidFill>
                <a:latin typeface="Arial Narrow"/>
                <a:cs typeface="Arial Narrow"/>
              </a:rPr>
              <a:t>of Databases</a:t>
            </a:r>
            <a:r>
              <a:rPr sz="2400" b="1" spc="36">
                <a:solidFill>
                  <a:srgbClr val="FFFFFF"/>
                </a:solidFill>
                <a:latin typeface="Arial Narrow"/>
                <a:cs typeface="Arial Narrow"/>
              </a:rPr>
              <a:t> </a:t>
            </a:r>
            <a:r>
              <a:rPr sz="2400" b="1">
                <a:solidFill>
                  <a:srgbClr val="FFFFFF"/>
                </a:solidFill>
                <a:latin typeface="Arial Narrow"/>
                <a:cs typeface="Arial Narrow"/>
              </a:rPr>
              <a:t>and Database</a:t>
            </a:r>
            <a:r>
              <a:rPr sz="2400" b="1" spc="32">
                <a:solidFill>
                  <a:srgbClr val="FFFFFF"/>
                </a:solidFill>
                <a:latin typeface="Arial Narrow"/>
                <a:cs typeface="Arial Narrow"/>
              </a:rPr>
              <a:t> </a:t>
            </a:r>
            <a:r>
              <a:rPr sz="2400" b="1">
                <a:solidFill>
                  <a:srgbClr val="FFFFFF"/>
                </a:solidFill>
                <a:latin typeface="Arial Narrow"/>
                <a:cs typeface="Arial Narrow"/>
              </a:rPr>
              <a:t>Applications</a:t>
            </a:r>
          </a:p>
        </p:txBody>
      </p:sp>
      <p:sp>
        <p:nvSpPr>
          <p:cNvPr id="4" name="object 4"/>
          <p:cNvSpPr txBox="1"/>
          <p:nvPr/>
        </p:nvSpPr>
        <p:spPr>
          <a:xfrm>
            <a:off x="457200" y="930212"/>
            <a:ext cx="4230425"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Traditional</a:t>
            </a:r>
            <a:r>
              <a:rPr sz="1800" spc="12">
                <a:solidFill>
                  <a:srgbClr val="000000"/>
                </a:solidFill>
                <a:latin typeface="Arial"/>
                <a:cs typeface="Arial"/>
              </a:rPr>
              <a:t> </a:t>
            </a:r>
            <a:r>
              <a:rPr sz="1800">
                <a:solidFill>
                  <a:srgbClr val="000000"/>
                </a:solidFill>
                <a:latin typeface="Arial"/>
                <a:cs typeface="Arial"/>
              </a:rPr>
              <a:t>database applications</a:t>
            </a:r>
          </a:p>
        </p:txBody>
      </p:sp>
      <p:sp>
        <p:nvSpPr>
          <p:cNvPr id="5" name="object 5"/>
          <p:cNvSpPr txBox="1"/>
          <p:nvPr/>
        </p:nvSpPr>
        <p:spPr>
          <a:xfrm>
            <a:off x="914400" y="1252370"/>
            <a:ext cx="403143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OOPPJ+Wingdings"/>
                <a:cs typeface="VOOPPJ+Wingdings"/>
              </a:rPr>
              <a:t>.</a:t>
            </a:r>
            <a:r>
              <a:rPr sz="1600" spc="1126" dirty="0">
                <a:solidFill>
                  <a:srgbClr val="000000"/>
                </a:solidFill>
                <a:latin typeface="Times New Roman"/>
                <a:cs typeface="Times New Roman"/>
              </a:rPr>
              <a:t> </a:t>
            </a:r>
            <a:r>
              <a:rPr sz="1600" dirty="0">
                <a:solidFill>
                  <a:srgbClr val="000000"/>
                </a:solidFill>
                <a:latin typeface="Arial"/>
                <a:cs typeface="Arial"/>
              </a:rPr>
              <a:t>Store</a:t>
            </a:r>
            <a:r>
              <a:rPr sz="1600" spc="11" dirty="0">
                <a:solidFill>
                  <a:srgbClr val="000000"/>
                </a:solidFill>
                <a:latin typeface="Arial"/>
                <a:cs typeface="Arial"/>
              </a:rPr>
              <a:t> </a:t>
            </a:r>
            <a:r>
              <a:rPr sz="1600" dirty="0">
                <a:solidFill>
                  <a:srgbClr val="000000"/>
                </a:solidFill>
                <a:latin typeface="Arial"/>
                <a:cs typeface="Arial"/>
              </a:rPr>
              <a:t>textual</a:t>
            </a:r>
            <a:r>
              <a:rPr sz="1600" spc="18" dirty="0">
                <a:solidFill>
                  <a:srgbClr val="000000"/>
                </a:solidFill>
                <a:latin typeface="Arial"/>
                <a:cs typeface="Arial"/>
              </a:rPr>
              <a:t> </a:t>
            </a:r>
            <a:r>
              <a:rPr sz="1600" dirty="0">
                <a:solidFill>
                  <a:srgbClr val="000000"/>
                </a:solidFill>
                <a:latin typeface="Arial"/>
                <a:cs typeface="Arial"/>
              </a:rPr>
              <a:t>or</a:t>
            </a:r>
            <a:r>
              <a:rPr sz="1600" spc="19" dirty="0">
                <a:solidFill>
                  <a:srgbClr val="000000"/>
                </a:solidFill>
                <a:latin typeface="Arial"/>
                <a:cs typeface="Arial"/>
              </a:rPr>
              <a:t> </a:t>
            </a:r>
            <a:r>
              <a:rPr sz="1600" dirty="0">
                <a:solidFill>
                  <a:srgbClr val="000000"/>
                </a:solidFill>
                <a:latin typeface="Arial"/>
                <a:cs typeface="Arial"/>
              </a:rPr>
              <a:t>numeric information</a:t>
            </a:r>
          </a:p>
        </p:txBody>
      </p:sp>
      <p:sp>
        <p:nvSpPr>
          <p:cNvPr id="6" name="object 6"/>
          <p:cNvSpPr txBox="1"/>
          <p:nvPr/>
        </p:nvSpPr>
        <p:spPr>
          <a:xfrm>
            <a:off x="457200" y="1552004"/>
            <a:ext cx="3386686" cy="106000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More recent</a:t>
            </a:r>
            <a:r>
              <a:rPr sz="1800" spc="14">
                <a:solidFill>
                  <a:srgbClr val="000000"/>
                </a:solidFill>
                <a:latin typeface="Arial"/>
                <a:cs typeface="Arial"/>
              </a:rPr>
              <a:t> </a:t>
            </a:r>
            <a:r>
              <a:rPr sz="1800">
                <a:solidFill>
                  <a:srgbClr val="000000"/>
                </a:solidFill>
                <a:latin typeface="Arial"/>
                <a:cs typeface="Arial"/>
              </a:rPr>
              <a:t>applications:</a:t>
            </a:r>
          </a:p>
          <a:p>
            <a:pPr marL="457200" marR="0">
              <a:lnSpc>
                <a:spcPts val="1706"/>
              </a:lnSpc>
              <a:spcBef>
                <a:spcPts val="393"/>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Object</a:t>
            </a:r>
            <a:r>
              <a:rPr sz="1400" spc="-27">
                <a:solidFill>
                  <a:srgbClr val="000000"/>
                </a:solidFill>
                <a:latin typeface="Arial"/>
                <a:cs typeface="Arial"/>
              </a:rPr>
              <a:t> </a:t>
            </a:r>
            <a:r>
              <a:rPr sz="1400">
                <a:solidFill>
                  <a:srgbClr val="000000"/>
                </a:solidFill>
                <a:latin typeface="Arial"/>
                <a:cs typeface="Arial"/>
              </a:rPr>
              <a:t>Databases</a:t>
            </a:r>
            <a:r>
              <a:rPr sz="1400" spc="-43">
                <a:solidFill>
                  <a:srgbClr val="000000"/>
                </a:solidFill>
                <a:latin typeface="Arial"/>
                <a:cs typeface="Arial"/>
              </a:rPr>
              <a:t> </a:t>
            </a:r>
            <a:r>
              <a:rPr sz="1400">
                <a:solidFill>
                  <a:srgbClr val="000000"/>
                </a:solidFill>
                <a:latin typeface="Arial"/>
                <a:cs typeface="Arial"/>
              </a:rPr>
              <a:t>(ODMSs)</a:t>
            </a:r>
          </a:p>
          <a:p>
            <a:pPr marL="457200" marR="0">
              <a:lnSpc>
                <a:spcPts val="1709"/>
              </a:lnSpc>
              <a:spcBef>
                <a:spcPts val="309"/>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Graph</a:t>
            </a:r>
            <a:r>
              <a:rPr sz="1400" spc="-33">
                <a:solidFill>
                  <a:srgbClr val="000000"/>
                </a:solidFill>
                <a:latin typeface="Arial"/>
                <a:cs typeface="Arial"/>
              </a:rPr>
              <a:t> </a:t>
            </a:r>
            <a:r>
              <a:rPr sz="1400">
                <a:solidFill>
                  <a:srgbClr val="000000"/>
                </a:solidFill>
                <a:latin typeface="Arial"/>
                <a:cs typeface="Arial"/>
              </a:rPr>
              <a:t>Databases</a:t>
            </a:r>
          </a:p>
        </p:txBody>
      </p:sp>
      <p:sp>
        <p:nvSpPr>
          <p:cNvPr id="7" name="object 7"/>
          <p:cNvSpPr txBox="1"/>
          <p:nvPr/>
        </p:nvSpPr>
        <p:spPr>
          <a:xfrm>
            <a:off x="914400" y="2358829"/>
            <a:ext cx="2317635" cy="483751"/>
          </a:xfrm>
          <a:prstGeom prst="rect">
            <a:avLst/>
          </a:prstGeom>
        </p:spPr>
        <p:txBody>
          <a:bodyPr vert="horz" wrap="square" lIns="0" tIns="0" rIns="0" bIns="0" rtlCol="0">
            <a:spAutoFit/>
          </a:bodyPr>
          <a:lstStyle/>
          <a:p>
            <a:pPr marL="0" marR="0">
              <a:lnSpc>
                <a:spcPts val="1706"/>
              </a:lnSpc>
              <a:spcBef>
                <a:spcPct val="0"/>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Multimedia</a:t>
            </a:r>
            <a:r>
              <a:rPr sz="1400" spc="-30" dirty="0">
                <a:solidFill>
                  <a:srgbClr val="000000"/>
                </a:solidFill>
                <a:latin typeface="Arial"/>
                <a:cs typeface="Arial"/>
              </a:rPr>
              <a:t> </a:t>
            </a:r>
            <a:r>
              <a:rPr sz="1400" dirty="0">
                <a:solidFill>
                  <a:srgbClr val="000000"/>
                </a:solidFill>
                <a:latin typeface="Arial"/>
                <a:cs typeface="Arial"/>
              </a:rPr>
              <a:t>databases</a:t>
            </a:r>
          </a:p>
        </p:txBody>
      </p:sp>
      <p:sp>
        <p:nvSpPr>
          <p:cNvPr id="8" name="object 8"/>
          <p:cNvSpPr txBox="1"/>
          <p:nvPr/>
        </p:nvSpPr>
        <p:spPr>
          <a:xfrm>
            <a:off x="914400" y="2625683"/>
            <a:ext cx="6560275" cy="1841906"/>
          </a:xfrm>
          <a:prstGeom prst="rect">
            <a:avLst/>
          </a:prstGeom>
        </p:spPr>
        <p:txBody>
          <a:bodyPr vert="horz" wrap="square" lIns="0" tIns="0" rIns="0" bIns="0" rtlCol="0">
            <a:spAutoFit/>
          </a:bodyPr>
          <a:lstStyle/>
          <a:p>
            <a:pPr marL="457453" marR="0">
              <a:lnSpc>
                <a:spcPts val="1340"/>
              </a:lnSpc>
              <a:spcBef>
                <a:spcPct val="0"/>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Store</a:t>
            </a:r>
            <a:r>
              <a:rPr sz="1200" spc="-10" dirty="0">
                <a:solidFill>
                  <a:srgbClr val="000000"/>
                </a:solidFill>
                <a:latin typeface="Arial"/>
                <a:cs typeface="Arial"/>
              </a:rPr>
              <a:t> </a:t>
            </a:r>
            <a:r>
              <a:rPr sz="1200" dirty="0">
                <a:solidFill>
                  <a:srgbClr val="000000"/>
                </a:solidFill>
                <a:latin typeface="Arial"/>
                <a:cs typeface="Arial"/>
              </a:rPr>
              <a:t>images,</a:t>
            </a:r>
            <a:r>
              <a:rPr sz="1200" spc="-19" dirty="0">
                <a:solidFill>
                  <a:srgbClr val="000000"/>
                </a:solidFill>
                <a:latin typeface="Arial"/>
                <a:cs typeface="Arial"/>
              </a:rPr>
              <a:t> </a:t>
            </a:r>
            <a:r>
              <a:rPr sz="1200" dirty="0">
                <a:solidFill>
                  <a:srgbClr val="000000"/>
                </a:solidFill>
                <a:latin typeface="Arial"/>
                <a:cs typeface="Arial"/>
              </a:rPr>
              <a:t>audio</a:t>
            </a:r>
            <a:r>
              <a:rPr sz="1200" spc="-12" dirty="0">
                <a:solidFill>
                  <a:srgbClr val="000000"/>
                </a:solidFill>
                <a:latin typeface="Arial"/>
                <a:cs typeface="Arial"/>
              </a:rPr>
              <a:t> </a:t>
            </a:r>
            <a:r>
              <a:rPr sz="1200" dirty="0">
                <a:solidFill>
                  <a:srgbClr val="000000"/>
                </a:solidFill>
                <a:latin typeface="Arial"/>
                <a:cs typeface="Arial"/>
              </a:rPr>
              <a:t>clips,</a:t>
            </a:r>
            <a:r>
              <a:rPr sz="1200" spc="-29" dirty="0">
                <a:solidFill>
                  <a:srgbClr val="000000"/>
                </a:solidFill>
                <a:latin typeface="Arial"/>
                <a:cs typeface="Arial"/>
              </a:rPr>
              <a:t> </a:t>
            </a:r>
            <a:r>
              <a:rPr sz="1200" dirty="0">
                <a:solidFill>
                  <a:srgbClr val="000000"/>
                </a:solidFill>
                <a:latin typeface="Arial"/>
                <a:cs typeface="Arial"/>
              </a:rPr>
              <a:t>and</a:t>
            </a:r>
            <a:r>
              <a:rPr sz="1200" spc="-21" dirty="0">
                <a:solidFill>
                  <a:srgbClr val="000000"/>
                </a:solidFill>
                <a:latin typeface="Arial"/>
                <a:cs typeface="Arial"/>
              </a:rPr>
              <a:t> </a:t>
            </a:r>
            <a:r>
              <a:rPr sz="1200" dirty="0">
                <a:solidFill>
                  <a:srgbClr val="000000"/>
                </a:solidFill>
                <a:latin typeface="Arial"/>
                <a:cs typeface="Arial"/>
              </a:rPr>
              <a:t>video</a:t>
            </a:r>
            <a:r>
              <a:rPr sz="1200" spc="-16" dirty="0">
                <a:solidFill>
                  <a:srgbClr val="000000"/>
                </a:solidFill>
                <a:latin typeface="Arial"/>
                <a:cs typeface="Arial"/>
              </a:rPr>
              <a:t> </a:t>
            </a:r>
            <a:r>
              <a:rPr sz="1200" dirty="0">
                <a:solidFill>
                  <a:srgbClr val="000000"/>
                </a:solidFill>
                <a:latin typeface="Arial"/>
                <a:cs typeface="Arial"/>
              </a:rPr>
              <a:t>streams</a:t>
            </a:r>
            <a:r>
              <a:rPr sz="1200" spc="-12" dirty="0">
                <a:solidFill>
                  <a:srgbClr val="000000"/>
                </a:solidFill>
                <a:latin typeface="Arial"/>
                <a:cs typeface="Arial"/>
              </a:rPr>
              <a:t> </a:t>
            </a:r>
            <a:r>
              <a:rPr sz="1200" dirty="0">
                <a:solidFill>
                  <a:srgbClr val="000000"/>
                </a:solidFill>
                <a:latin typeface="Arial"/>
                <a:cs typeface="Arial"/>
              </a:rPr>
              <a:t>digitally</a:t>
            </a:r>
          </a:p>
          <a:p>
            <a:pPr marL="0" marR="0">
              <a:lnSpc>
                <a:spcPts val="1706"/>
              </a:lnSpc>
              <a:spcBef>
                <a:spcPts val="261"/>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Geographic</a:t>
            </a:r>
            <a:r>
              <a:rPr sz="1400" spc="-47" dirty="0">
                <a:solidFill>
                  <a:srgbClr val="000000"/>
                </a:solidFill>
                <a:latin typeface="Arial"/>
                <a:cs typeface="Arial"/>
              </a:rPr>
              <a:t> </a:t>
            </a:r>
            <a:r>
              <a:rPr sz="1400" dirty="0">
                <a:solidFill>
                  <a:srgbClr val="000000"/>
                </a:solidFill>
                <a:latin typeface="Arial"/>
                <a:cs typeface="Arial"/>
              </a:rPr>
              <a:t>information</a:t>
            </a:r>
            <a:r>
              <a:rPr sz="1400" spc="-41" dirty="0">
                <a:solidFill>
                  <a:srgbClr val="000000"/>
                </a:solidFill>
                <a:latin typeface="Arial"/>
                <a:cs typeface="Arial"/>
              </a:rPr>
              <a:t> </a:t>
            </a:r>
            <a:r>
              <a:rPr sz="1400" dirty="0">
                <a:solidFill>
                  <a:srgbClr val="000000"/>
                </a:solidFill>
                <a:latin typeface="Arial"/>
                <a:cs typeface="Arial"/>
              </a:rPr>
              <a:t>systems</a:t>
            </a:r>
            <a:r>
              <a:rPr sz="1400" spc="-22" dirty="0">
                <a:solidFill>
                  <a:srgbClr val="000000"/>
                </a:solidFill>
                <a:latin typeface="Arial"/>
                <a:cs typeface="Arial"/>
              </a:rPr>
              <a:t> </a:t>
            </a:r>
            <a:r>
              <a:rPr sz="1400" dirty="0">
                <a:solidFill>
                  <a:srgbClr val="000000"/>
                </a:solidFill>
                <a:latin typeface="Arial"/>
                <a:cs typeface="Arial"/>
              </a:rPr>
              <a:t>(GIS)</a:t>
            </a:r>
          </a:p>
          <a:p>
            <a:pPr marL="457453" marR="0">
              <a:lnSpc>
                <a:spcPts val="1340"/>
              </a:lnSpc>
              <a:spcBef>
                <a:spcPts val="485"/>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Store</a:t>
            </a:r>
            <a:r>
              <a:rPr sz="1200" spc="-10"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analyze maps,</a:t>
            </a:r>
            <a:r>
              <a:rPr sz="1200" spc="-22" dirty="0">
                <a:solidFill>
                  <a:srgbClr val="000000"/>
                </a:solidFill>
                <a:latin typeface="Arial"/>
                <a:cs typeface="Arial"/>
              </a:rPr>
              <a:t> </a:t>
            </a:r>
            <a:r>
              <a:rPr sz="1200" dirty="0">
                <a:solidFill>
                  <a:srgbClr val="000000"/>
                </a:solidFill>
                <a:latin typeface="Arial"/>
                <a:cs typeface="Arial"/>
              </a:rPr>
              <a:t>weather</a:t>
            </a:r>
            <a:r>
              <a:rPr sz="1200" spc="-13" dirty="0">
                <a:solidFill>
                  <a:srgbClr val="000000"/>
                </a:solidFill>
                <a:latin typeface="Arial"/>
                <a:cs typeface="Arial"/>
              </a:rPr>
              <a:t> </a:t>
            </a:r>
            <a:r>
              <a:rPr sz="1200" dirty="0">
                <a:solidFill>
                  <a:srgbClr val="000000"/>
                </a:solidFill>
                <a:latin typeface="Arial"/>
                <a:cs typeface="Arial"/>
              </a:rPr>
              <a:t>data,</a:t>
            </a:r>
            <a:r>
              <a:rPr sz="1200" spc="-22"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satellite</a:t>
            </a:r>
            <a:r>
              <a:rPr sz="1200" spc="-19" dirty="0">
                <a:solidFill>
                  <a:srgbClr val="000000"/>
                </a:solidFill>
                <a:latin typeface="Arial"/>
                <a:cs typeface="Arial"/>
              </a:rPr>
              <a:t> </a:t>
            </a:r>
            <a:r>
              <a:rPr sz="1200" dirty="0">
                <a:solidFill>
                  <a:srgbClr val="000000"/>
                </a:solidFill>
                <a:latin typeface="Arial"/>
                <a:cs typeface="Arial"/>
              </a:rPr>
              <a:t>images</a:t>
            </a:r>
          </a:p>
          <a:p>
            <a:pPr marL="0" marR="0">
              <a:lnSpc>
                <a:spcPts val="1706"/>
              </a:lnSpc>
              <a:spcBef>
                <a:spcPts val="261"/>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Biological</a:t>
            </a:r>
            <a:r>
              <a:rPr sz="1400" spc="-30" dirty="0">
                <a:solidFill>
                  <a:srgbClr val="000000"/>
                </a:solidFill>
                <a:latin typeface="Arial"/>
                <a:cs typeface="Arial"/>
              </a:rPr>
              <a:t> </a:t>
            </a:r>
            <a:r>
              <a:rPr sz="1400" dirty="0">
                <a:solidFill>
                  <a:srgbClr val="000000"/>
                </a:solidFill>
                <a:latin typeface="Arial"/>
                <a:cs typeface="Arial"/>
              </a:rPr>
              <a:t>and</a:t>
            </a:r>
            <a:r>
              <a:rPr sz="1400" spc="-17" dirty="0">
                <a:solidFill>
                  <a:srgbClr val="000000"/>
                </a:solidFill>
                <a:latin typeface="Arial"/>
                <a:cs typeface="Arial"/>
              </a:rPr>
              <a:t> </a:t>
            </a:r>
            <a:r>
              <a:rPr sz="1400" dirty="0">
                <a:solidFill>
                  <a:srgbClr val="000000"/>
                </a:solidFill>
                <a:latin typeface="Arial"/>
                <a:cs typeface="Arial"/>
              </a:rPr>
              <a:t>Genome</a:t>
            </a:r>
            <a:r>
              <a:rPr sz="1400" spc="-28" dirty="0">
                <a:solidFill>
                  <a:srgbClr val="000000"/>
                </a:solidFill>
                <a:latin typeface="Arial"/>
                <a:cs typeface="Arial"/>
              </a:rPr>
              <a:t> </a:t>
            </a:r>
            <a:r>
              <a:rPr sz="1400" dirty="0">
                <a:solidFill>
                  <a:srgbClr val="000000"/>
                </a:solidFill>
                <a:latin typeface="Arial"/>
                <a:cs typeface="Arial"/>
              </a:rPr>
              <a:t>Databases</a:t>
            </a:r>
          </a:p>
          <a:p>
            <a:pPr marL="0" marR="0">
              <a:lnSpc>
                <a:spcPts val="1709"/>
              </a:lnSpc>
              <a:spcBef>
                <a:spcPts val="308"/>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Data</a:t>
            </a:r>
            <a:r>
              <a:rPr sz="1400" spc="-14" dirty="0">
                <a:solidFill>
                  <a:srgbClr val="000000"/>
                </a:solidFill>
                <a:latin typeface="Arial"/>
                <a:cs typeface="Arial"/>
              </a:rPr>
              <a:t> </a:t>
            </a:r>
            <a:r>
              <a:rPr sz="1400" dirty="0">
                <a:solidFill>
                  <a:srgbClr val="000000"/>
                </a:solidFill>
                <a:latin typeface="Arial"/>
                <a:cs typeface="Arial"/>
              </a:rPr>
              <a:t>warehouses</a:t>
            </a:r>
            <a:r>
              <a:rPr sz="1400" spc="-36" dirty="0">
                <a:solidFill>
                  <a:srgbClr val="000000"/>
                </a:solidFill>
                <a:latin typeface="Arial"/>
                <a:cs typeface="Arial"/>
              </a:rPr>
              <a:t> </a:t>
            </a:r>
            <a:r>
              <a:rPr sz="1400" dirty="0">
                <a:solidFill>
                  <a:srgbClr val="000000"/>
                </a:solidFill>
                <a:latin typeface="Arial"/>
                <a:cs typeface="Arial"/>
              </a:rPr>
              <a:t>and</a:t>
            </a:r>
            <a:r>
              <a:rPr sz="1400" spc="-11" dirty="0">
                <a:solidFill>
                  <a:srgbClr val="000000"/>
                </a:solidFill>
                <a:latin typeface="Arial"/>
                <a:cs typeface="Arial"/>
              </a:rPr>
              <a:t> </a:t>
            </a:r>
            <a:r>
              <a:rPr sz="1400" dirty="0">
                <a:solidFill>
                  <a:srgbClr val="000000"/>
                </a:solidFill>
                <a:latin typeface="Arial"/>
                <a:cs typeface="Arial"/>
              </a:rPr>
              <a:t>online</a:t>
            </a:r>
            <a:r>
              <a:rPr sz="1400" spc="-31" dirty="0">
                <a:solidFill>
                  <a:srgbClr val="000000"/>
                </a:solidFill>
                <a:latin typeface="Arial"/>
                <a:cs typeface="Arial"/>
              </a:rPr>
              <a:t> </a:t>
            </a:r>
            <a:r>
              <a:rPr sz="1400" dirty="0">
                <a:solidFill>
                  <a:srgbClr val="000000"/>
                </a:solidFill>
                <a:latin typeface="Arial"/>
                <a:cs typeface="Arial"/>
              </a:rPr>
              <a:t>analytical</a:t>
            </a:r>
            <a:r>
              <a:rPr sz="1400" spc="-19" dirty="0">
                <a:solidFill>
                  <a:srgbClr val="000000"/>
                </a:solidFill>
                <a:latin typeface="Arial"/>
                <a:cs typeface="Arial"/>
              </a:rPr>
              <a:t> </a:t>
            </a:r>
            <a:r>
              <a:rPr sz="1400" dirty="0">
                <a:solidFill>
                  <a:srgbClr val="000000"/>
                </a:solidFill>
                <a:latin typeface="Arial"/>
                <a:cs typeface="Arial"/>
              </a:rPr>
              <a:t>processing</a:t>
            </a:r>
            <a:r>
              <a:rPr sz="1400" spc="-43" dirty="0">
                <a:solidFill>
                  <a:srgbClr val="000000"/>
                </a:solidFill>
                <a:latin typeface="Arial"/>
                <a:cs typeface="Arial"/>
              </a:rPr>
              <a:t> </a:t>
            </a:r>
            <a:r>
              <a:rPr sz="1400" dirty="0">
                <a:solidFill>
                  <a:srgbClr val="000000"/>
                </a:solidFill>
                <a:latin typeface="Arial"/>
                <a:cs typeface="Arial"/>
              </a:rPr>
              <a:t>(OLAP)</a:t>
            </a:r>
            <a:r>
              <a:rPr sz="1400" spc="-21" dirty="0">
                <a:solidFill>
                  <a:srgbClr val="000000"/>
                </a:solidFill>
                <a:latin typeface="Arial"/>
                <a:cs typeface="Arial"/>
              </a:rPr>
              <a:t> </a:t>
            </a:r>
            <a:r>
              <a:rPr sz="1400" dirty="0">
                <a:solidFill>
                  <a:srgbClr val="000000"/>
                </a:solidFill>
                <a:latin typeface="Arial"/>
                <a:cs typeface="Arial"/>
              </a:rPr>
              <a:t>systems</a:t>
            </a:r>
          </a:p>
          <a:p>
            <a:pPr marL="457453" marR="0">
              <a:lnSpc>
                <a:spcPts val="1340"/>
              </a:lnSpc>
              <a:spcBef>
                <a:spcPts val="435"/>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Extract</a:t>
            </a:r>
            <a:r>
              <a:rPr sz="1200" spc="20"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analyze useful</a:t>
            </a:r>
            <a:r>
              <a:rPr sz="1200" spc="-41" dirty="0">
                <a:solidFill>
                  <a:srgbClr val="000000"/>
                </a:solidFill>
                <a:latin typeface="Arial"/>
                <a:cs typeface="Arial"/>
              </a:rPr>
              <a:t> </a:t>
            </a:r>
            <a:r>
              <a:rPr sz="1200" dirty="0">
                <a:solidFill>
                  <a:srgbClr val="000000"/>
                </a:solidFill>
                <a:latin typeface="Arial"/>
                <a:cs typeface="Arial"/>
              </a:rPr>
              <a:t>business</a:t>
            </a:r>
            <a:r>
              <a:rPr sz="1200" spc="-35" dirty="0">
                <a:solidFill>
                  <a:srgbClr val="000000"/>
                </a:solidFill>
                <a:latin typeface="Arial"/>
                <a:cs typeface="Arial"/>
              </a:rPr>
              <a:t> </a:t>
            </a:r>
            <a:r>
              <a:rPr sz="1200" dirty="0">
                <a:solidFill>
                  <a:srgbClr val="000000"/>
                </a:solidFill>
                <a:latin typeface="Arial"/>
                <a:cs typeface="Arial"/>
              </a:rPr>
              <a:t>information from</a:t>
            </a:r>
            <a:r>
              <a:rPr sz="1200" spc="-28" dirty="0">
                <a:solidFill>
                  <a:srgbClr val="000000"/>
                </a:solidFill>
                <a:latin typeface="Arial"/>
                <a:cs typeface="Arial"/>
              </a:rPr>
              <a:t> </a:t>
            </a:r>
            <a:r>
              <a:rPr sz="1200" dirty="0">
                <a:solidFill>
                  <a:srgbClr val="000000"/>
                </a:solidFill>
                <a:latin typeface="Arial"/>
                <a:cs typeface="Arial"/>
              </a:rPr>
              <a:t>very large databases</a:t>
            </a:r>
          </a:p>
          <a:p>
            <a:pPr marL="457453" marR="0">
              <a:lnSpc>
                <a:spcPts val="1340"/>
              </a:lnSpc>
              <a:spcBef>
                <a:spcPts val="437"/>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Support</a:t>
            </a:r>
            <a:r>
              <a:rPr sz="1200" spc="-23" dirty="0">
                <a:solidFill>
                  <a:srgbClr val="000000"/>
                </a:solidFill>
                <a:latin typeface="Arial"/>
                <a:cs typeface="Arial"/>
              </a:rPr>
              <a:t> </a:t>
            </a:r>
            <a:r>
              <a:rPr sz="1200" dirty="0">
                <a:solidFill>
                  <a:srgbClr val="000000"/>
                </a:solidFill>
                <a:latin typeface="Arial"/>
                <a:cs typeface="Arial"/>
              </a:rPr>
              <a:t>decision</a:t>
            </a:r>
            <a:r>
              <a:rPr sz="1200" spc="-31" dirty="0">
                <a:solidFill>
                  <a:srgbClr val="000000"/>
                </a:solidFill>
                <a:latin typeface="Arial"/>
                <a:cs typeface="Arial"/>
              </a:rPr>
              <a:t> </a:t>
            </a:r>
            <a:r>
              <a:rPr sz="1200" dirty="0">
                <a:solidFill>
                  <a:srgbClr val="000000"/>
                </a:solidFill>
                <a:latin typeface="Arial"/>
                <a:cs typeface="Arial"/>
              </a:rPr>
              <a:t>making</a:t>
            </a:r>
          </a:p>
        </p:txBody>
      </p:sp>
      <p:sp>
        <p:nvSpPr>
          <p:cNvPr id="9" name="object 9"/>
          <p:cNvSpPr txBox="1"/>
          <p:nvPr/>
        </p:nvSpPr>
        <p:spPr>
          <a:xfrm>
            <a:off x="914400" y="4261035"/>
            <a:ext cx="3190269" cy="739783"/>
          </a:xfrm>
          <a:prstGeom prst="rect">
            <a:avLst/>
          </a:prstGeom>
        </p:spPr>
        <p:txBody>
          <a:bodyPr vert="horz" wrap="square" lIns="0" tIns="0" rIns="0" bIns="0" rtlCol="0">
            <a:spAutoFit/>
          </a:bodyPr>
          <a:lstStyle/>
          <a:p>
            <a:pPr marL="0" marR="0">
              <a:lnSpc>
                <a:spcPts val="1706"/>
              </a:lnSpc>
              <a:spcBef>
                <a:spcPct val="0"/>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Mobile</a:t>
            </a:r>
            <a:r>
              <a:rPr sz="1400" spc="-17">
                <a:solidFill>
                  <a:srgbClr val="000000"/>
                </a:solidFill>
                <a:latin typeface="Arial"/>
                <a:cs typeface="Arial"/>
              </a:rPr>
              <a:t> </a:t>
            </a:r>
            <a:r>
              <a:rPr sz="1400">
                <a:solidFill>
                  <a:srgbClr val="000000"/>
                </a:solidFill>
                <a:latin typeface="Arial"/>
                <a:cs typeface="Arial"/>
              </a:rPr>
              <a:t>databases</a:t>
            </a:r>
          </a:p>
          <a:p>
            <a:pPr marL="0" marR="0">
              <a:lnSpc>
                <a:spcPts val="1706"/>
              </a:lnSpc>
              <a:spcBef>
                <a:spcPts val="309"/>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Real-time</a:t>
            </a:r>
            <a:r>
              <a:rPr sz="1400" spc="-26">
                <a:solidFill>
                  <a:srgbClr val="000000"/>
                </a:solidFill>
                <a:latin typeface="Arial"/>
                <a:cs typeface="Arial"/>
              </a:rPr>
              <a:t> </a:t>
            </a:r>
            <a:r>
              <a:rPr sz="1400">
                <a:solidFill>
                  <a:srgbClr val="000000"/>
                </a:solidFill>
                <a:latin typeface="Arial"/>
                <a:cs typeface="Arial"/>
              </a:rPr>
              <a:t>and</a:t>
            </a:r>
            <a:r>
              <a:rPr sz="1400" spc="-18">
                <a:solidFill>
                  <a:srgbClr val="000000"/>
                </a:solidFill>
                <a:latin typeface="Arial"/>
                <a:cs typeface="Arial"/>
              </a:rPr>
              <a:t> </a:t>
            </a:r>
            <a:r>
              <a:rPr sz="1400">
                <a:solidFill>
                  <a:srgbClr val="000000"/>
                </a:solidFill>
                <a:latin typeface="Arial"/>
                <a:cs typeface="Arial"/>
              </a:rPr>
              <a:t>active databases</a:t>
            </a:r>
          </a:p>
        </p:txBody>
      </p:sp>
      <p:sp>
        <p:nvSpPr>
          <p:cNvPr id="10" name="object 10"/>
          <p:cNvSpPr txBox="1"/>
          <p:nvPr/>
        </p:nvSpPr>
        <p:spPr>
          <a:xfrm>
            <a:off x="1371854" y="4783921"/>
            <a:ext cx="3916973" cy="39885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VOOPPJ+Wingdings"/>
                <a:cs typeface="VOOPPJ+Wingdings"/>
              </a:rPr>
              <a:t>.</a:t>
            </a:r>
            <a:r>
              <a:rPr sz="1200" spc="951">
                <a:solidFill>
                  <a:srgbClr val="000000"/>
                </a:solidFill>
                <a:latin typeface="Times New Roman"/>
                <a:cs typeface="Times New Roman"/>
              </a:rPr>
              <a:t> </a:t>
            </a:r>
            <a:r>
              <a:rPr sz="1200">
                <a:solidFill>
                  <a:srgbClr val="000000"/>
                </a:solidFill>
                <a:latin typeface="Arial"/>
                <a:cs typeface="Arial"/>
              </a:rPr>
              <a:t>Control</a:t>
            </a:r>
            <a:r>
              <a:rPr sz="1200" spc="-21">
                <a:solidFill>
                  <a:srgbClr val="000000"/>
                </a:solidFill>
                <a:latin typeface="Arial"/>
                <a:cs typeface="Arial"/>
              </a:rPr>
              <a:t> </a:t>
            </a:r>
            <a:r>
              <a:rPr sz="1200">
                <a:solidFill>
                  <a:srgbClr val="000000"/>
                </a:solidFill>
                <a:latin typeface="Arial"/>
                <a:cs typeface="Arial"/>
              </a:rPr>
              <a:t>industrial</a:t>
            </a:r>
            <a:r>
              <a:rPr sz="1200" spc="-37">
                <a:solidFill>
                  <a:srgbClr val="000000"/>
                </a:solidFill>
                <a:latin typeface="Arial"/>
                <a:cs typeface="Arial"/>
              </a:rPr>
              <a:t> </a:t>
            </a:r>
            <a:r>
              <a:rPr sz="1200">
                <a:solidFill>
                  <a:srgbClr val="000000"/>
                </a:solidFill>
                <a:latin typeface="Arial"/>
                <a:cs typeface="Arial"/>
              </a:rPr>
              <a:t>and</a:t>
            </a:r>
            <a:r>
              <a:rPr sz="1200" spc="-21">
                <a:solidFill>
                  <a:srgbClr val="000000"/>
                </a:solidFill>
                <a:latin typeface="Arial"/>
                <a:cs typeface="Arial"/>
              </a:rPr>
              <a:t> </a:t>
            </a:r>
            <a:r>
              <a:rPr sz="1200">
                <a:solidFill>
                  <a:srgbClr val="000000"/>
                </a:solidFill>
                <a:latin typeface="Arial"/>
                <a:cs typeface="Arial"/>
              </a:rPr>
              <a:t>manufacturing</a:t>
            </a:r>
            <a:r>
              <a:rPr sz="1200" spc="-24">
                <a:solidFill>
                  <a:srgbClr val="000000"/>
                </a:solidFill>
                <a:latin typeface="Arial"/>
                <a:cs typeface="Arial"/>
              </a:rPr>
              <a:t> </a:t>
            </a:r>
            <a:r>
              <a:rPr sz="1200">
                <a:solidFill>
                  <a:srgbClr val="000000"/>
                </a:solidFill>
                <a:latin typeface="Arial"/>
                <a:cs typeface="Arial"/>
              </a:rPr>
              <a:t>processes</a:t>
            </a:r>
          </a:p>
        </p:txBody>
      </p:sp>
      <p:sp>
        <p:nvSpPr>
          <p:cNvPr id="11" name="object 11"/>
          <p:cNvSpPr txBox="1"/>
          <p:nvPr/>
        </p:nvSpPr>
        <p:spPr>
          <a:xfrm>
            <a:off x="457200" y="5027464"/>
            <a:ext cx="4919753" cy="1208212"/>
          </a:xfrm>
          <a:prstGeom prst="rect">
            <a:avLst/>
          </a:prstGeom>
        </p:spPr>
        <p:txBody>
          <a:bodyPr vert="horz" wrap="square" lIns="0" tIns="0" rIns="0" bIns="0" rtlCol="0">
            <a:spAutoFit/>
          </a:bodyPr>
          <a:lstStyle/>
          <a:p>
            <a:pPr marL="0" marR="0">
              <a:lnSpc>
                <a:spcPts val="2013"/>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Business</a:t>
            </a:r>
            <a:r>
              <a:rPr sz="1800" spc="19">
                <a:solidFill>
                  <a:srgbClr val="000000"/>
                </a:solidFill>
                <a:latin typeface="Arial"/>
                <a:cs typeface="Arial"/>
              </a:rPr>
              <a:t> </a:t>
            </a:r>
            <a:r>
              <a:rPr sz="1800">
                <a:solidFill>
                  <a:srgbClr val="000000"/>
                </a:solidFill>
                <a:latin typeface="Arial"/>
                <a:cs typeface="Arial"/>
              </a:rPr>
              <a:t>Intelligence</a:t>
            </a:r>
            <a:r>
              <a:rPr sz="1800" spc="23">
                <a:solidFill>
                  <a:srgbClr val="000000"/>
                </a:solidFill>
                <a:latin typeface="Arial"/>
                <a:cs typeface="Arial"/>
              </a:rPr>
              <a:t> </a:t>
            </a:r>
            <a:r>
              <a:rPr sz="1800">
                <a:solidFill>
                  <a:srgbClr val="000000"/>
                </a:solidFill>
                <a:latin typeface="Arial"/>
                <a:cs typeface="Arial"/>
              </a:rPr>
              <a:t>Platforms</a:t>
            </a:r>
          </a:p>
          <a:p>
            <a:pPr marL="0" marR="0">
              <a:lnSpc>
                <a:spcPts val="2010"/>
              </a:lnSpc>
              <a:spcBef>
                <a:spcPts val="581"/>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Unstructured</a:t>
            </a:r>
            <a:r>
              <a:rPr sz="1800" spc="14">
                <a:solidFill>
                  <a:srgbClr val="000000"/>
                </a:solidFill>
                <a:latin typeface="Arial"/>
                <a:cs typeface="Arial"/>
              </a:rPr>
              <a:t> </a:t>
            </a:r>
            <a:r>
              <a:rPr sz="1800">
                <a:solidFill>
                  <a:srgbClr val="000000"/>
                </a:solidFill>
                <a:latin typeface="Arial"/>
                <a:cs typeface="Arial"/>
              </a:rPr>
              <a:t>vs. Structured</a:t>
            </a:r>
            <a:r>
              <a:rPr sz="1800" spc="10">
                <a:solidFill>
                  <a:srgbClr val="000000"/>
                </a:solidFill>
                <a:latin typeface="Arial"/>
                <a:cs typeface="Arial"/>
              </a:rPr>
              <a:t> </a:t>
            </a:r>
            <a:r>
              <a:rPr sz="1800">
                <a:solidFill>
                  <a:srgbClr val="000000"/>
                </a:solidFill>
                <a:latin typeface="Arial"/>
                <a:cs typeface="Arial"/>
              </a:rPr>
              <a:t>Databases</a:t>
            </a:r>
          </a:p>
          <a:p>
            <a:pPr marL="457200" marR="0">
              <a:lnSpc>
                <a:spcPts val="1939"/>
              </a:lnSpc>
              <a:spcBef>
                <a:spcPts val="461"/>
              </a:spcBef>
              <a:spcAft>
                <a:spcPct val="0"/>
              </a:spcAft>
            </a:pPr>
            <a:r>
              <a:rPr sz="1600">
                <a:solidFill>
                  <a:srgbClr val="000000"/>
                </a:solidFill>
                <a:latin typeface="Verdana"/>
                <a:cs typeface="Verdana"/>
              </a:rPr>
              <a:t>»</a:t>
            </a:r>
            <a:r>
              <a:rPr sz="1600" spc="827">
                <a:solidFill>
                  <a:srgbClr val="000000"/>
                </a:solidFill>
                <a:latin typeface="Times New Roman"/>
                <a:cs typeface="Times New Roman"/>
              </a:rPr>
              <a:t> </a:t>
            </a:r>
            <a:r>
              <a:rPr sz="1600">
                <a:solidFill>
                  <a:srgbClr val="000000"/>
                </a:solidFill>
                <a:latin typeface="Arial"/>
                <a:cs typeface="Arial"/>
              </a:rPr>
              <a:t>Big</a:t>
            </a:r>
            <a:r>
              <a:rPr sz="1600" spc="-16">
                <a:solidFill>
                  <a:srgbClr val="000000"/>
                </a:solidFill>
                <a:latin typeface="Arial"/>
                <a:cs typeface="Arial"/>
              </a:rPr>
              <a:t> </a:t>
            </a:r>
            <a:r>
              <a:rPr sz="1600">
                <a:solidFill>
                  <a:srgbClr val="000000"/>
                </a:solidFill>
                <a:latin typeface="Arial"/>
                <a:cs typeface="Arial"/>
              </a:rPr>
              <a:t>Data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48809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Basic</a:t>
            </a:r>
            <a:r>
              <a:rPr sz="2400" b="1" spc="28">
                <a:solidFill>
                  <a:srgbClr val="FFFFFF"/>
                </a:solidFill>
                <a:latin typeface="Arial Narrow"/>
                <a:cs typeface="Arial Narrow"/>
              </a:rPr>
              <a:t> </a:t>
            </a:r>
            <a:r>
              <a:rPr sz="2400" b="1">
                <a:solidFill>
                  <a:srgbClr val="FFFFFF"/>
                </a:solidFill>
                <a:latin typeface="Arial Narrow"/>
                <a:cs typeface="Arial Narrow"/>
              </a:rPr>
              <a:t>Definitions</a:t>
            </a:r>
          </a:p>
        </p:txBody>
      </p:sp>
      <p:sp>
        <p:nvSpPr>
          <p:cNvPr id="4" name="object 4"/>
          <p:cNvSpPr txBox="1"/>
          <p:nvPr/>
        </p:nvSpPr>
        <p:spPr>
          <a:xfrm>
            <a:off x="457200" y="931142"/>
            <a:ext cx="181425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p>
        </p:txBody>
      </p:sp>
      <p:sp>
        <p:nvSpPr>
          <p:cNvPr id="5" name="object 5"/>
          <p:cNvSpPr txBox="1"/>
          <p:nvPr/>
        </p:nvSpPr>
        <p:spPr>
          <a:xfrm>
            <a:off x="914400" y="1282850"/>
            <a:ext cx="2913541"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Collection</a:t>
            </a:r>
            <a:r>
              <a:rPr sz="1600" spc="-26">
                <a:solidFill>
                  <a:srgbClr val="000000"/>
                </a:solidFill>
                <a:latin typeface="Arial"/>
                <a:cs typeface="Arial"/>
              </a:rPr>
              <a:t> </a:t>
            </a:r>
            <a:r>
              <a:rPr sz="1600">
                <a:solidFill>
                  <a:srgbClr val="000000"/>
                </a:solidFill>
                <a:latin typeface="Arial"/>
                <a:cs typeface="Arial"/>
              </a:rPr>
              <a:t>of</a:t>
            </a:r>
            <a:r>
              <a:rPr sz="1600" spc="12">
                <a:solidFill>
                  <a:srgbClr val="000000"/>
                </a:solidFill>
                <a:latin typeface="Arial"/>
                <a:cs typeface="Arial"/>
              </a:rPr>
              <a:t> </a:t>
            </a:r>
            <a:r>
              <a:rPr sz="1600">
                <a:solidFill>
                  <a:srgbClr val="000000"/>
                </a:solidFill>
                <a:latin typeface="Arial"/>
                <a:cs typeface="Arial"/>
              </a:rPr>
              <a:t>related</a:t>
            </a:r>
            <a:r>
              <a:rPr sz="1600" spc="26">
                <a:solidFill>
                  <a:srgbClr val="000000"/>
                </a:solidFill>
                <a:latin typeface="Arial"/>
                <a:cs typeface="Arial"/>
              </a:rPr>
              <a:t> </a:t>
            </a:r>
            <a:r>
              <a:rPr sz="1600">
                <a:solidFill>
                  <a:srgbClr val="000000"/>
                </a:solidFill>
                <a:latin typeface="Arial"/>
                <a:cs typeface="Arial"/>
              </a:rPr>
              <a:t>data</a:t>
            </a:r>
          </a:p>
        </p:txBody>
      </p:sp>
      <p:sp>
        <p:nvSpPr>
          <p:cNvPr id="6" name="object 6"/>
          <p:cNvSpPr txBox="1"/>
          <p:nvPr/>
        </p:nvSpPr>
        <p:spPr>
          <a:xfrm>
            <a:off x="914400" y="1575458"/>
            <a:ext cx="6376148" cy="823853"/>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Logically</a:t>
            </a:r>
            <a:r>
              <a:rPr sz="1600" spc="-32" dirty="0">
                <a:solidFill>
                  <a:srgbClr val="000000"/>
                </a:solidFill>
                <a:latin typeface="Arial"/>
                <a:cs typeface="Arial"/>
              </a:rPr>
              <a:t> </a:t>
            </a:r>
            <a:r>
              <a:rPr sz="1600" dirty="0">
                <a:solidFill>
                  <a:srgbClr val="000000"/>
                </a:solidFill>
                <a:latin typeface="Arial"/>
                <a:cs typeface="Arial"/>
              </a:rPr>
              <a:t>coherent</a:t>
            </a:r>
            <a:r>
              <a:rPr sz="1600" spc="11" dirty="0">
                <a:solidFill>
                  <a:srgbClr val="000000"/>
                </a:solidFill>
                <a:latin typeface="Arial"/>
                <a:cs typeface="Arial"/>
              </a:rPr>
              <a:t> </a:t>
            </a:r>
            <a:r>
              <a:rPr sz="1600" dirty="0">
                <a:solidFill>
                  <a:srgbClr val="000000"/>
                </a:solidFill>
                <a:latin typeface="Arial"/>
                <a:cs typeface="Arial"/>
              </a:rPr>
              <a:t>collection</a:t>
            </a:r>
            <a:r>
              <a:rPr sz="1600" spc="-27" dirty="0">
                <a:solidFill>
                  <a:srgbClr val="000000"/>
                </a:solidFill>
                <a:latin typeface="Arial"/>
                <a:cs typeface="Arial"/>
              </a:rPr>
              <a:t> </a:t>
            </a:r>
            <a:r>
              <a:rPr sz="1600" dirty="0">
                <a:solidFill>
                  <a:srgbClr val="000000"/>
                </a:solidFill>
                <a:latin typeface="Arial"/>
                <a:cs typeface="Arial"/>
              </a:rPr>
              <a:t>of</a:t>
            </a:r>
            <a:r>
              <a:rPr sz="1600" spc="12" dirty="0">
                <a:solidFill>
                  <a:srgbClr val="000000"/>
                </a:solidFill>
                <a:latin typeface="Arial"/>
                <a:cs typeface="Arial"/>
              </a:rPr>
              <a:t> </a:t>
            </a:r>
            <a:r>
              <a:rPr sz="1600" dirty="0">
                <a:solidFill>
                  <a:srgbClr val="000000"/>
                </a:solidFill>
                <a:latin typeface="Arial"/>
                <a:cs typeface="Arial"/>
              </a:rPr>
              <a:t>data</a:t>
            </a:r>
            <a:r>
              <a:rPr sz="1600" spc="11" dirty="0">
                <a:solidFill>
                  <a:srgbClr val="000000"/>
                </a:solidFill>
                <a:latin typeface="Arial"/>
                <a:cs typeface="Arial"/>
              </a:rPr>
              <a:t> </a:t>
            </a:r>
            <a:r>
              <a:rPr sz="1600" dirty="0">
                <a:solidFill>
                  <a:srgbClr val="000000"/>
                </a:solidFill>
                <a:latin typeface="Arial"/>
                <a:cs typeface="Arial"/>
              </a:rPr>
              <a:t>with</a:t>
            </a:r>
            <a:r>
              <a:rPr sz="1600" spc="12" dirty="0">
                <a:solidFill>
                  <a:srgbClr val="000000"/>
                </a:solidFill>
                <a:latin typeface="Arial"/>
                <a:cs typeface="Arial"/>
              </a:rPr>
              <a:t> </a:t>
            </a:r>
            <a:r>
              <a:rPr sz="1600" dirty="0">
                <a:solidFill>
                  <a:srgbClr val="000000"/>
                </a:solidFill>
                <a:latin typeface="Arial"/>
                <a:cs typeface="Arial"/>
              </a:rPr>
              <a:t>inherent</a:t>
            </a:r>
            <a:r>
              <a:rPr sz="1600" spc="11" dirty="0">
                <a:solidFill>
                  <a:srgbClr val="000000"/>
                </a:solidFill>
                <a:latin typeface="Arial"/>
                <a:cs typeface="Arial"/>
              </a:rPr>
              <a:t> </a:t>
            </a:r>
            <a:r>
              <a:rPr sz="1600" dirty="0">
                <a:solidFill>
                  <a:srgbClr val="000000"/>
                </a:solidFill>
                <a:latin typeface="Arial"/>
                <a:cs typeface="Arial"/>
              </a:rPr>
              <a:t>meaning</a:t>
            </a:r>
          </a:p>
          <a:p>
            <a:pPr marL="0" marR="0">
              <a:lnSpc>
                <a:spcPts val="1783"/>
              </a:lnSpc>
              <a:spcBef>
                <a:spcPts val="52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Built</a:t>
            </a:r>
            <a:r>
              <a:rPr sz="1600" spc="-14" dirty="0">
                <a:solidFill>
                  <a:srgbClr val="000000"/>
                </a:solidFill>
                <a:latin typeface="Arial"/>
                <a:cs typeface="Arial"/>
              </a:rPr>
              <a:t> </a:t>
            </a:r>
            <a:r>
              <a:rPr sz="1600" dirty="0">
                <a:solidFill>
                  <a:srgbClr val="000000"/>
                </a:solidFill>
                <a:latin typeface="Arial"/>
                <a:cs typeface="Arial"/>
              </a:rPr>
              <a:t>for</a:t>
            </a:r>
            <a:r>
              <a:rPr sz="1600" spc="20" dirty="0">
                <a:solidFill>
                  <a:srgbClr val="000000"/>
                </a:solidFill>
                <a:latin typeface="Arial"/>
                <a:cs typeface="Arial"/>
              </a:rPr>
              <a:t> </a:t>
            </a:r>
            <a:r>
              <a:rPr sz="1600" dirty="0">
                <a:solidFill>
                  <a:srgbClr val="000000"/>
                </a:solidFill>
                <a:latin typeface="Arial"/>
                <a:cs typeface="Arial"/>
              </a:rPr>
              <a:t>a specific</a:t>
            </a:r>
            <a:r>
              <a:rPr sz="1600" spc="-11" dirty="0">
                <a:solidFill>
                  <a:srgbClr val="000000"/>
                </a:solidFill>
                <a:latin typeface="Arial"/>
                <a:cs typeface="Arial"/>
              </a:rPr>
              <a:t> </a:t>
            </a:r>
            <a:r>
              <a:rPr sz="1600" dirty="0">
                <a:solidFill>
                  <a:srgbClr val="000000"/>
                </a:solidFill>
                <a:latin typeface="Arial"/>
                <a:cs typeface="Arial"/>
              </a:rPr>
              <a:t>purpose</a:t>
            </a:r>
          </a:p>
        </p:txBody>
      </p:sp>
      <p:sp>
        <p:nvSpPr>
          <p:cNvPr id="7" name="object 7"/>
          <p:cNvSpPr txBox="1"/>
          <p:nvPr/>
        </p:nvSpPr>
        <p:spPr>
          <a:xfrm>
            <a:off x="457200" y="2174831"/>
            <a:ext cx="1262103"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a:t>
            </a:r>
          </a:p>
        </p:txBody>
      </p:sp>
      <p:sp>
        <p:nvSpPr>
          <p:cNvPr id="8" name="object 8"/>
          <p:cNvSpPr txBox="1"/>
          <p:nvPr/>
        </p:nvSpPr>
        <p:spPr>
          <a:xfrm>
            <a:off x="914400" y="2526815"/>
            <a:ext cx="6900380"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Known</a:t>
            </a:r>
            <a:r>
              <a:rPr sz="1600" spc="13" dirty="0">
                <a:solidFill>
                  <a:srgbClr val="000000"/>
                </a:solidFill>
                <a:latin typeface="Arial"/>
                <a:cs typeface="Arial"/>
              </a:rPr>
              <a:t> </a:t>
            </a:r>
            <a:r>
              <a:rPr sz="1600" dirty="0">
                <a:solidFill>
                  <a:srgbClr val="000000"/>
                </a:solidFill>
                <a:latin typeface="Arial"/>
                <a:cs typeface="Arial"/>
              </a:rPr>
              <a:t>facts</a:t>
            </a:r>
            <a:r>
              <a:rPr sz="1600" spc="13" dirty="0">
                <a:solidFill>
                  <a:srgbClr val="000000"/>
                </a:solidFill>
                <a:latin typeface="Arial"/>
                <a:cs typeface="Arial"/>
              </a:rPr>
              <a:t> </a:t>
            </a:r>
            <a:r>
              <a:rPr sz="1600" dirty="0">
                <a:solidFill>
                  <a:srgbClr val="000000"/>
                </a:solidFill>
                <a:latin typeface="Arial"/>
                <a:cs typeface="Arial"/>
              </a:rPr>
              <a:t>that</a:t>
            </a:r>
            <a:r>
              <a:rPr sz="1600" spc="13" dirty="0">
                <a:solidFill>
                  <a:srgbClr val="000000"/>
                </a:solidFill>
                <a:latin typeface="Arial"/>
                <a:cs typeface="Arial"/>
              </a:rPr>
              <a:t> </a:t>
            </a:r>
            <a:r>
              <a:rPr sz="1600" dirty="0">
                <a:solidFill>
                  <a:srgbClr val="000000"/>
                </a:solidFill>
                <a:latin typeface="Arial"/>
                <a:cs typeface="Arial"/>
              </a:rPr>
              <a:t>can be recorded</a:t>
            </a:r>
            <a:r>
              <a:rPr sz="1600" spc="20" dirty="0">
                <a:solidFill>
                  <a:srgbClr val="000000"/>
                </a:solidFill>
                <a:latin typeface="Arial"/>
                <a:cs typeface="Arial"/>
              </a:rPr>
              <a:t> </a:t>
            </a:r>
            <a:r>
              <a:rPr sz="1600" dirty="0">
                <a:solidFill>
                  <a:srgbClr val="000000"/>
                </a:solidFill>
                <a:latin typeface="Arial"/>
                <a:cs typeface="Arial"/>
              </a:rPr>
              <a:t>and have an</a:t>
            </a:r>
            <a:r>
              <a:rPr sz="1600" spc="12" dirty="0">
                <a:solidFill>
                  <a:srgbClr val="000000"/>
                </a:solidFill>
                <a:latin typeface="Arial"/>
                <a:cs typeface="Arial"/>
              </a:rPr>
              <a:t> </a:t>
            </a:r>
            <a:r>
              <a:rPr sz="1600" dirty="0">
                <a:solidFill>
                  <a:srgbClr val="000000"/>
                </a:solidFill>
                <a:latin typeface="Arial"/>
                <a:cs typeface="Arial"/>
              </a:rPr>
              <a:t>implicit</a:t>
            </a:r>
            <a:r>
              <a:rPr sz="1600" spc="-28" dirty="0">
                <a:solidFill>
                  <a:srgbClr val="000000"/>
                </a:solidFill>
                <a:latin typeface="Arial"/>
                <a:cs typeface="Arial"/>
              </a:rPr>
              <a:t> </a:t>
            </a:r>
            <a:r>
              <a:rPr sz="1600" dirty="0">
                <a:solidFill>
                  <a:srgbClr val="000000"/>
                </a:solidFill>
                <a:latin typeface="Arial"/>
                <a:cs typeface="Arial"/>
              </a:rPr>
              <a:t>meaning</a:t>
            </a:r>
          </a:p>
        </p:txBody>
      </p:sp>
      <p:sp>
        <p:nvSpPr>
          <p:cNvPr id="9" name="object 9"/>
          <p:cNvSpPr txBox="1"/>
          <p:nvPr/>
        </p:nvSpPr>
        <p:spPr>
          <a:xfrm>
            <a:off x="457200" y="2833475"/>
            <a:ext cx="5868047"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Mini-world</a:t>
            </a:r>
            <a:r>
              <a:rPr sz="2000" spc="-23">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Universe</a:t>
            </a:r>
            <a:r>
              <a:rPr sz="2000" spc="-23">
                <a:solidFill>
                  <a:srgbClr val="000000"/>
                </a:solidFill>
                <a:latin typeface="Arial"/>
                <a:cs typeface="Arial"/>
              </a:rPr>
              <a:t> </a:t>
            </a:r>
            <a:r>
              <a:rPr sz="2000">
                <a:solidFill>
                  <a:srgbClr val="000000"/>
                </a:solidFill>
                <a:latin typeface="Arial"/>
                <a:cs typeface="Arial"/>
              </a:rPr>
              <a:t>of Discourse</a:t>
            </a:r>
            <a:r>
              <a:rPr sz="2000" spc="-47">
                <a:solidFill>
                  <a:srgbClr val="000000"/>
                </a:solidFill>
                <a:latin typeface="Arial"/>
                <a:cs typeface="Arial"/>
              </a:rPr>
              <a:t> </a:t>
            </a:r>
            <a:r>
              <a:rPr sz="2000" spc="13">
                <a:solidFill>
                  <a:srgbClr val="000000"/>
                </a:solidFill>
                <a:latin typeface="Arial"/>
                <a:cs typeface="Arial"/>
              </a:rPr>
              <a:t>(UoD)</a:t>
            </a:r>
          </a:p>
        </p:txBody>
      </p:sp>
      <p:sp>
        <p:nvSpPr>
          <p:cNvPr id="10" name="object 10"/>
          <p:cNvSpPr txBox="1"/>
          <p:nvPr/>
        </p:nvSpPr>
        <p:spPr>
          <a:xfrm>
            <a:off x="914400" y="3185183"/>
            <a:ext cx="8891002"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Represents</a:t>
            </a:r>
            <a:r>
              <a:rPr sz="1600" spc="15">
                <a:solidFill>
                  <a:srgbClr val="000000"/>
                </a:solidFill>
                <a:latin typeface="Arial"/>
                <a:cs typeface="Arial"/>
              </a:rPr>
              <a:t> </a:t>
            </a:r>
            <a:r>
              <a:rPr sz="1600">
                <a:solidFill>
                  <a:srgbClr val="000000"/>
                </a:solidFill>
                <a:latin typeface="Arial"/>
                <a:cs typeface="Arial"/>
              </a:rPr>
              <a:t>some aspect of the</a:t>
            </a:r>
            <a:r>
              <a:rPr sz="1600" spc="11">
                <a:solidFill>
                  <a:srgbClr val="000000"/>
                </a:solidFill>
                <a:latin typeface="Arial"/>
                <a:cs typeface="Arial"/>
              </a:rPr>
              <a:t> </a:t>
            </a:r>
            <a:r>
              <a:rPr sz="1600">
                <a:solidFill>
                  <a:srgbClr val="000000"/>
                </a:solidFill>
                <a:latin typeface="Arial"/>
                <a:cs typeface="Arial"/>
              </a:rPr>
              <a:t>real</a:t>
            </a:r>
            <a:r>
              <a:rPr sz="1600" spc="30">
                <a:solidFill>
                  <a:srgbClr val="000000"/>
                </a:solidFill>
                <a:latin typeface="Arial"/>
                <a:cs typeface="Arial"/>
              </a:rPr>
              <a:t> </a:t>
            </a:r>
            <a:r>
              <a:rPr sz="1600">
                <a:solidFill>
                  <a:srgbClr val="000000"/>
                </a:solidFill>
                <a:latin typeface="Arial"/>
                <a:cs typeface="Arial"/>
              </a:rPr>
              <a:t>world</a:t>
            </a:r>
            <a:r>
              <a:rPr sz="1600" spc="16">
                <a:solidFill>
                  <a:srgbClr val="000000"/>
                </a:solidFill>
                <a:latin typeface="Arial"/>
                <a:cs typeface="Arial"/>
              </a:rPr>
              <a:t> </a:t>
            </a:r>
            <a:r>
              <a:rPr sz="1600">
                <a:solidFill>
                  <a:srgbClr val="000000"/>
                </a:solidFill>
                <a:latin typeface="Arial"/>
                <a:cs typeface="Arial"/>
              </a:rPr>
              <a:t>about</a:t>
            </a:r>
            <a:r>
              <a:rPr sz="1600" spc="14">
                <a:solidFill>
                  <a:srgbClr val="000000"/>
                </a:solidFill>
                <a:latin typeface="Arial"/>
                <a:cs typeface="Arial"/>
              </a:rPr>
              <a:t> </a:t>
            </a:r>
            <a:r>
              <a:rPr sz="1600">
                <a:solidFill>
                  <a:srgbClr val="000000"/>
                </a:solidFill>
                <a:latin typeface="Arial"/>
                <a:cs typeface="Arial"/>
              </a:rPr>
              <a:t>which data</a:t>
            </a:r>
            <a:r>
              <a:rPr sz="1600" spc="13">
                <a:solidFill>
                  <a:srgbClr val="000000"/>
                </a:solidFill>
                <a:latin typeface="Arial"/>
                <a:cs typeface="Arial"/>
              </a:rPr>
              <a:t> </a:t>
            </a:r>
            <a:r>
              <a:rPr sz="1600">
                <a:solidFill>
                  <a:srgbClr val="000000"/>
                </a:solidFill>
                <a:latin typeface="Arial"/>
                <a:cs typeface="Arial"/>
              </a:rPr>
              <a:t>is</a:t>
            </a:r>
            <a:r>
              <a:rPr sz="1600" spc="-13">
                <a:solidFill>
                  <a:srgbClr val="000000"/>
                </a:solidFill>
                <a:latin typeface="Arial"/>
                <a:cs typeface="Arial"/>
              </a:rPr>
              <a:t> </a:t>
            </a:r>
            <a:r>
              <a:rPr sz="1600">
                <a:solidFill>
                  <a:srgbClr val="000000"/>
                </a:solidFill>
                <a:latin typeface="Arial"/>
                <a:cs typeface="Arial"/>
              </a:rPr>
              <a:t>stored in a database</a:t>
            </a:r>
          </a:p>
        </p:txBody>
      </p:sp>
      <p:sp>
        <p:nvSpPr>
          <p:cNvPr id="11" name="object 11"/>
          <p:cNvSpPr txBox="1"/>
          <p:nvPr/>
        </p:nvSpPr>
        <p:spPr>
          <a:xfrm>
            <a:off x="1201216" y="3429001"/>
            <a:ext cx="5328180" cy="531585"/>
          </a:xfrm>
          <a:prstGeom prst="rect">
            <a:avLst/>
          </a:prstGeom>
        </p:spPr>
        <p:txBody>
          <a:bodyPr vert="horz" wrap="square" lIns="0" tIns="0" rIns="0" bIns="0" rtlCol="0">
            <a:spAutoFit/>
          </a:bodyPr>
          <a:lstStyle/>
          <a:p>
            <a:pPr marL="0" marR="0">
              <a:lnSpc>
                <a:spcPts val="1785"/>
              </a:lnSpc>
              <a:spcBef>
                <a:spcPct val="0"/>
              </a:spcBef>
              <a:spcAft>
                <a:spcPct val="0"/>
              </a:spcAft>
            </a:pPr>
            <a:r>
              <a:rPr sz="1600">
                <a:solidFill>
                  <a:srgbClr val="000000"/>
                </a:solidFill>
                <a:latin typeface="Arial"/>
                <a:cs typeface="Arial"/>
              </a:rPr>
              <a:t>(e.g.,</a:t>
            </a:r>
            <a:r>
              <a:rPr sz="1600" spc="33">
                <a:solidFill>
                  <a:srgbClr val="000000"/>
                </a:solidFill>
                <a:latin typeface="Arial"/>
                <a:cs typeface="Arial"/>
              </a:rPr>
              <a:t> </a:t>
            </a:r>
            <a:r>
              <a:rPr sz="1600">
                <a:solidFill>
                  <a:srgbClr val="000000"/>
                </a:solidFill>
                <a:latin typeface="Arial"/>
                <a:cs typeface="Arial"/>
              </a:rPr>
              <a:t>student grades</a:t>
            </a:r>
            <a:r>
              <a:rPr sz="1600" spc="14">
                <a:solidFill>
                  <a:srgbClr val="000000"/>
                </a:solidFill>
                <a:latin typeface="Arial"/>
                <a:cs typeface="Arial"/>
              </a:rPr>
              <a:t> </a:t>
            </a:r>
            <a:r>
              <a:rPr sz="1600">
                <a:solidFill>
                  <a:srgbClr val="000000"/>
                </a:solidFill>
                <a:latin typeface="Arial"/>
                <a:cs typeface="Arial"/>
              </a:rPr>
              <a:t>and transcripts</a:t>
            </a:r>
            <a:r>
              <a:rPr sz="1600" spc="14">
                <a:solidFill>
                  <a:srgbClr val="000000"/>
                </a:solidFill>
                <a:latin typeface="Arial"/>
                <a:cs typeface="Arial"/>
              </a:rPr>
              <a:t> </a:t>
            </a:r>
            <a:r>
              <a:rPr sz="1600">
                <a:solidFill>
                  <a:srgbClr val="000000"/>
                </a:solidFill>
                <a:latin typeface="Arial"/>
                <a:cs typeface="Arial"/>
              </a:rPr>
              <a:t>at</a:t>
            </a:r>
            <a:r>
              <a:rPr sz="1600" spc="10">
                <a:solidFill>
                  <a:srgbClr val="000000"/>
                </a:solidFill>
                <a:latin typeface="Arial"/>
                <a:cs typeface="Arial"/>
              </a:rPr>
              <a:t> </a:t>
            </a:r>
            <a:r>
              <a:rPr sz="1600">
                <a:solidFill>
                  <a:srgbClr val="000000"/>
                </a:solidFill>
                <a:latin typeface="Arial"/>
                <a:cs typeface="Arial"/>
              </a:rPr>
              <a:t>a university)</a:t>
            </a:r>
          </a:p>
        </p:txBody>
      </p:sp>
      <p:sp>
        <p:nvSpPr>
          <p:cNvPr id="12" name="object 12"/>
          <p:cNvSpPr txBox="1"/>
          <p:nvPr/>
        </p:nvSpPr>
        <p:spPr>
          <a:xfrm>
            <a:off x="457200" y="3735937"/>
            <a:ext cx="5686307"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VQINAQ+Wingdings"/>
                <a:cs typeface="VQINAQ+Wingdings"/>
              </a:rPr>
              <a:t>.</a:t>
            </a:r>
            <a:r>
              <a:rPr sz="2000" spc="1285" dirty="0">
                <a:solidFill>
                  <a:srgbClr val="000000"/>
                </a:solidFill>
                <a:latin typeface="Times New Roman"/>
                <a:cs typeface="Times New Roman"/>
              </a:rPr>
              <a:t> </a:t>
            </a:r>
            <a:r>
              <a:rPr sz="2000" dirty="0">
                <a:solidFill>
                  <a:srgbClr val="000000"/>
                </a:solidFill>
                <a:latin typeface="Arial"/>
                <a:cs typeface="Arial"/>
              </a:rPr>
              <a:t>Example of</a:t>
            </a:r>
            <a:r>
              <a:rPr sz="2000" spc="-19" dirty="0">
                <a:solidFill>
                  <a:srgbClr val="000000"/>
                </a:solidFill>
                <a:latin typeface="Arial"/>
                <a:cs typeface="Arial"/>
              </a:rPr>
              <a:t> </a:t>
            </a:r>
            <a:r>
              <a:rPr sz="2000" dirty="0">
                <a:solidFill>
                  <a:srgbClr val="000000"/>
                </a:solidFill>
                <a:latin typeface="Arial"/>
                <a:cs typeface="Arial"/>
              </a:rPr>
              <a:t>a large</a:t>
            </a:r>
            <a:r>
              <a:rPr sz="2000" spc="-22" dirty="0">
                <a:solidFill>
                  <a:srgbClr val="000000"/>
                </a:solidFill>
                <a:latin typeface="Arial"/>
                <a:cs typeface="Arial"/>
              </a:rPr>
              <a:t> </a:t>
            </a:r>
            <a:r>
              <a:rPr sz="2000" dirty="0">
                <a:solidFill>
                  <a:srgbClr val="000000"/>
                </a:solidFill>
                <a:latin typeface="Arial"/>
                <a:cs typeface="Arial"/>
              </a:rPr>
              <a:t>commercial</a:t>
            </a:r>
            <a:r>
              <a:rPr sz="2000" spc="-44" dirty="0">
                <a:solidFill>
                  <a:srgbClr val="000000"/>
                </a:solidFill>
                <a:latin typeface="Arial"/>
                <a:cs typeface="Arial"/>
              </a:rPr>
              <a:t> </a:t>
            </a:r>
            <a:r>
              <a:rPr sz="2000" dirty="0">
                <a:solidFill>
                  <a:srgbClr val="000000"/>
                </a:solidFill>
                <a:latin typeface="Arial"/>
                <a:cs typeface="Arial"/>
              </a:rPr>
              <a:t>database</a:t>
            </a:r>
          </a:p>
        </p:txBody>
      </p:sp>
      <p:sp>
        <p:nvSpPr>
          <p:cNvPr id="13" name="object 13"/>
          <p:cNvSpPr txBox="1"/>
          <p:nvPr/>
        </p:nvSpPr>
        <p:spPr>
          <a:xfrm>
            <a:off x="914400" y="4087645"/>
            <a:ext cx="1776353"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Amazon.com</a:t>
            </a:r>
          </a:p>
        </p:txBody>
      </p:sp>
      <p:sp>
        <p:nvSpPr>
          <p:cNvPr id="14" name="object 14"/>
          <p:cNvSpPr txBox="1"/>
          <p:nvPr/>
        </p:nvSpPr>
        <p:spPr>
          <a:xfrm>
            <a:off x="457200" y="4394305"/>
            <a:ext cx="5552018"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management</a:t>
            </a:r>
            <a:r>
              <a:rPr sz="2000" spc="-44">
                <a:solidFill>
                  <a:srgbClr val="000000"/>
                </a:solidFill>
                <a:latin typeface="Arial"/>
                <a:cs typeface="Arial"/>
              </a:rPr>
              <a:t> </a:t>
            </a:r>
            <a:r>
              <a:rPr sz="2000">
                <a:solidFill>
                  <a:srgbClr val="000000"/>
                </a:solidFill>
                <a:latin typeface="Arial"/>
                <a:cs typeface="Arial"/>
              </a:rPr>
              <a:t>system</a:t>
            </a:r>
            <a:r>
              <a:rPr sz="2000" spc="-25">
                <a:solidFill>
                  <a:srgbClr val="000000"/>
                </a:solidFill>
                <a:latin typeface="Arial"/>
                <a:cs typeface="Arial"/>
              </a:rPr>
              <a:t> </a:t>
            </a:r>
            <a:r>
              <a:rPr sz="2000">
                <a:solidFill>
                  <a:srgbClr val="000000"/>
                </a:solidFill>
                <a:latin typeface="Arial"/>
                <a:cs typeface="Arial"/>
              </a:rPr>
              <a:t>(DBMS)</a:t>
            </a:r>
          </a:p>
        </p:txBody>
      </p:sp>
      <p:sp>
        <p:nvSpPr>
          <p:cNvPr id="15" name="object 15"/>
          <p:cNvSpPr txBox="1"/>
          <p:nvPr/>
        </p:nvSpPr>
        <p:spPr>
          <a:xfrm>
            <a:off x="914400" y="4701340"/>
            <a:ext cx="8033460" cy="551534"/>
          </a:xfrm>
          <a:prstGeom prst="rect">
            <a:avLst/>
          </a:prstGeom>
        </p:spPr>
        <p:txBody>
          <a:bodyPr vert="horz" wrap="square" lIns="0" tIns="0" rIns="0" bIns="0" rtlCol="0">
            <a:spAutoFit/>
          </a:bodyPr>
          <a:lstStyle/>
          <a:p>
            <a:pPr marL="0" marR="0">
              <a:lnSpc>
                <a:spcPts val="1939"/>
              </a:lnSpc>
              <a:spcBef>
                <a:spcPct val="0"/>
              </a:spcBef>
              <a:spcAft>
                <a:spcPct val="0"/>
              </a:spcAft>
            </a:pPr>
            <a:r>
              <a:rPr sz="1600" dirty="0">
                <a:solidFill>
                  <a:srgbClr val="DF7807"/>
                </a:solidFill>
                <a:latin typeface="Verdana"/>
                <a:cs typeface="Verdana"/>
              </a:rPr>
              <a:t>»</a:t>
            </a:r>
            <a:r>
              <a:rPr sz="1600" spc="827" dirty="0">
                <a:solidFill>
                  <a:srgbClr val="DF7807"/>
                </a:solidFill>
                <a:latin typeface="Times New Roman"/>
                <a:cs typeface="Times New Roman"/>
              </a:rPr>
              <a:t> </a:t>
            </a:r>
            <a:r>
              <a:rPr sz="1600" dirty="0">
                <a:solidFill>
                  <a:srgbClr val="000000"/>
                </a:solidFill>
                <a:latin typeface="Arial"/>
                <a:cs typeface="Arial"/>
              </a:rPr>
              <a:t>A software</a:t>
            </a:r>
            <a:r>
              <a:rPr sz="1600" spc="31" dirty="0">
                <a:solidFill>
                  <a:srgbClr val="000000"/>
                </a:solidFill>
                <a:latin typeface="Arial"/>
                <a:cs typeface="Arial"/>
              </a:rPr>
              <a:t> </a:t>
            </a:r>
            <a:r>
              <a:rPr sz="1600" dirty="0">
                <a:solidFill>
                  <a:srgbClr val="000000"/>
                </a:solidFill>
                <a:latin typeface="Arial"/>
                <a:cs typeface="Arial"/>
              </a:rPr>
              <a:t>package/ system</a:t>
            </a:r>
            <a:r>
              <a:rPr sz="1600" spc="24" dirty="0">
                <a:solidFill>
                  <a:srgbClr val="000000"/>
                </a:solidFill>
                <a:latin typeface="Arial"/>
                <a:cs typeface="Arial"/>
              </a:rPr>
              <a:t> </a:t>
            </a:r>
            <a:r>
              <a:rPr sz="1600" dirty="0">
                <a:solidFill>
                  <a:srgbClr val="000000"/>
                </a:solidFill>
                <a:latin typeface="Arial"/>
                <a:cs typeface="Arial"/>
              </a:rPr>
              <a:t>to facilitate</a:t>
            </a:r>
            <a:r>
              <a:rPr sz="1600" spc="-14" dirty="0">
                <a:solidFill>
                  <a:srgbClr val="000000"/>
                </a:solidFill>
                <a:latin typeface="Arial"/>
                <a:cs typeface="Arial"/>
              </a:rPr>
              <a:t> </a:t>
            </a:r>
            <a:r>
              <a:rPr sz="1600" dirty="0">
                <a:solidFill>
                  <a:srgbClr val="000000"/>
                </a:solidFill>
                <a:latin typeface="Arial"/>
                <a:cs typeface="Arial"/>
              </a:rPr>
              <a:t>the</a:t>
            </a:r>
            <a:r>
              <a:rPr sz="1600" spc="11" dirty="0">
                <a:solidFill>
                  <a:srgbClr val="000000"/>
                </a:solidFill>
                <a:latin typeface="Arial"/>
                <a:cs typeface="Arial"/>
              </a:rPr>
              <a:t> </a:t>
            </a:r>
            <a:r>
              <a:rPr sz="1600" dirty="0">
                <a:solidFill>
                  <a:srgbClr val="000000"/>
                </a:solidFill>
                <a:latin typeface="Arial"/>
                <a:cs typeface="Arial"/>
              </a:rPr>
              <a:t>creation</a:t>
            </a:r>
            <a:r>
              <a:rPr sz="1600" spc="12" dirty="0">
                <a:solidFill>
                  <a:srgbClr val="000000"/>
                </a:solidFill>
                <a:latin typeface="Arial"/>
                <a:cs typeface="Arial"/>
              </a:rPr>
              <a:t> </a:t>
            </a:r>
            <a:r>
              <a:rPr sz="1600" dirty="0">
                <a:solidFill>
                  <a:srgbClr val="000000"/>
                </a:solidFill>
                <a:latin typeface="Arial"/>
                <a:cs typeface="Arial"/>
              </a:rPr>
              <a:t>and maintenance of</a:t>
            </a:r>
            <a:r>
              <a:rPr sz="1600" spc="14" dirty="0">
                <a:solidFill>
                  <a:srgbClr val="000000"/>
                </a:solidFill>
                <a:latin typeface="Arial"/>
                <a:cs typeface="Arial"/>
              </a:rPr>
              <a:t> </a:t>
            </a:r>
            <a:r>
              <a:rPr sz="1600" dirty="0">
                <a:solidFill>
                  <a:srgbClr val="000000"/>
                </a:solidFill>
                <a:latin typeface="Arial"/>
                <a:cs typeface="Arial"/>
              </a:rPr>
              <a:t>a</a:t>
            </a:r>
          </a:p>
        </p:txBody>
      </p:sp>
      <p:sp>
        <p:nvSpPr>
          <p:cNvPr id="16" name="object 16"/>
          <p:cNvSpPr txBox="1"/>
          <p:nvPr/>
        </p:nvSpPr>
        <p:spPr>
          <a:xfrm>
            <a:off x="1201216" y="4941190"/>
            <a:ext cx="2427301" cy="531585"/>
          </a:xfrm>
          <a:prstGeom prst="rect">
            <a:avLst/>
          </a:prstGeom>
        </p:spPr>
        <p:txBody>
          <a:bodyPr vert="horz" wrap="square" lIns="0" tIns="0" rIns="0" bIns="0" rtlCol="0">
            <a:spAutoFit/>
          </a:bodyPr>
          <a:lstStyle/>
          <a:p>
            <a:pPr marL="0" marR="0">
              <a:lnSpc>
                <a:spcPts val="1785"/>
              </a:lnSpc>
              <a:spcBef>
                <a:spcPct val="0"/>
              </a:spcBef>
              <a:spcAft>
                <a:spcPct val="0"/>
              </a:spcAft>
            </a:pPr>
            <a:r>
              <a:rPr sz="1600">
                <a:solidFill>
                  <a:srgbClr val="000000"/>
                </a:solidFill>
                <a:latin typeface="Arial"/>
                <a:cs typeface="Arial"/>
              </a:rPr>
              <a:t>computerized database</a:t>
            </a:r>
          </a:p>
        </p:txBody>
      </p:sp>
      <p:sp>
        <p:nvSpPr>
          <p:cNvPr id="17" name="object 17"/>
          <p:cNvSpPr txBox="1"/>
          <p:nvPr/>
        </p:nvSpPr>
        <p:spPr>
          <a:xfrm>
            <a:off x="457200" y="5248126"/>
            <a:ext cx="2685904"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system</a:t>
            </a:r>
          </a:p>
        </p:txBody>
      </p:sp>
      <p:sp>
        <p:nvSpPr>
          <p:cNvPr id="18" name="object 18"/>
          <p:cNvSpPr txBox="1"/>
          <p:nvPr/>
        </p:nvSpPr>
        <p:spPr>
          <a:xfrm>
            <a:off x="914400" y="5599784"/>
            <a:ext cx="879754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The DBMS software</a:t>
            </a:r>
            <a:r>
              <a:rPr sz="1600" spc="20">
                <a:solidFill>
                  <a:srgbClr val="000000"/>
                </a:solidFill>
                <a:latin typeface="Arial"/>
                <a:cs typeface="Arial"/>
              </a:rPr>
              <a:t> </a:t>
            </a:r>
            <a:r>
              <a:rPr sz="1600">
                <a:solidFill>
                  <a:srgbClr val="000000"/>
                </a:solidFill>
                <a:latin typeface="Arial"/>
                <a:cs typeface="Arial"/>
              </a:rPr>
              <a:t>together</a:t>
            </a:r>
            <a:r>
              <a:rPr sz="1600" spc="22">
                <a:solidFill>
                  <a:srgbClr val="000000"/>
                </a:solidFill>
                <a:latin typeface="Arial"/>
                <a:cs typeface="Arial"/>
              </a:rPr>
              <a:t> </a:t>
            </a:r>
            <a:r>
              <a:rPr sz="1600">
                <a:solidFill>
                  <a:srgbClr val="000000"/>
                </a:solidFill>
                <a:latin typeface="Arial"/>
                <a:cs typeface="Arial"/>
              </a:rPr>
              <a:t>with</a:t>
            </a:r>
            <a:r>
              <a:rPr sz="1600" spc="12">
                <a:solidFill>
                  <a:srgbClr val="000000"/>
                </a:solidFill>
                <a:latin typeface="Arial"/>
                <a:cs typeface="Arial"/>
              </a:rPr>
              <a:t> </a:t>
            </a:r>
            <a:r>
              <a:rPr sz="1600">
                <a:solidFill>
                  <a:srgbClr val="000000"/>
                </a:solidFill>
                <a:latin typeface="Arial"/>
                <a:cs typeface="Arial"/>
              </a:rPr>
              <a:t>the</a:t>
            </a:r>
            <a:r>
              <a:rPr sz="1600" spc="11">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itself.</a:t>
            </a:r>
            <a:r>
              <a:rPr sz="1600" spc="452">
                <a:solidFill>
                  <a:srgbClr val="000000"/>
                </a:solidFill>
                <a:latin typeface="Arial"/>
                <a:cs typeface="Arial"/>
              </a:rPr>
              <a:t> </a:t>
            </a:r>
            <a:r>
              <a:rPr sz="1600">
                <a:solidFill>
                  <a:srgbClr val="000000"/>
                </a:solidFill>
                <a:latin typeface="Arial"/>
                <a:cs typeface="Arial"/>
              </a:rPr>
              <a:t>Sometimes, the</a:t>
            </a:r>
            <a:r>
              <a:rPr sz="1600" spc="11">
                <a:solidFill>
                  <a:srgbClr val="000000"/>
                </a:solidFill>
                <a:latin typeface="Arial"/>
                <a:cs typeface="Arial"/>
              </a:rPr>
              <a:t> </a:t>
            </a:r>
            <a:r>
              <a:rPr sz="1600">
                <a:solidFill>
                  <a:srgbClr val="000000"/>
                </a:solidFill>
                <a:latin typeface="Arial"/>
                <a:cs typeface="Arial"/>
              </a:rPr>
              <a:t>applications</a:t>
            </a:r>
            <a:r>
              <a:rPr sz="1600" spc="-20">
                <a:solidFill>
                  <a:srgbClr val="000000"/>
                </a:solidFill>
                <a:latin typeface="Arial"/>
                <a:cs typeface="Arial"/>
              </a:rPr>
              <a:t> </a:t>
            </a:r>
            <a:r>
              <a:rPr sz="1600">
                <a:solidFill>
                  <a:srgbClr val="000000"/>
                </a:solidFill>
                <a:latin typeface="Arial"/>
                <a:cs typeface="Arial"/>
              </a:rPr>
              <a:t>are</a:t>
            </a:r>
          </a:p>
        </p:txBody>
      </p:sp>
      <p:sp>
        <p:nvSpPr>
          <p:cNvPr id="19" name="object 19"/>
          <p:cNvSpPr txBox="1"/>
          <p:nvPr/>
        </p:nvSpPr>
        <p:spPr>
          <a:xfrm>
            <a:off x="1201216" y="5843623"/>
            <a:ext cx="1489363"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also</a:t>
            </a:r>
            <a:r>
              <a:rPr sz="1600" spc="-16">
                <a:solidFill>
                  <a:srgbClr val="000000"/>
                </a:solidFill>
                <a:latin typeface="Arial"/>
                <a:cs typeface="Arial"/>
              </a:rPr>
              <a:t> </a:t>
            </a:r>
            <a:r>
              <a:rPr sz="1600">
                <a:solidFill>
                  <a:srgbClr val="000000"/>
                </a:solidFill>
                <a:latin typeface="Arial"/>
                <a:cs typeface="Arial"/>
              </a:rPr>
              <a:t>included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67554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Simplified</a:t>
            </a:r>
            <a:r>
              <a:rPr sz="2400" b="1" spc="-14">
                <a:solidFill>
                  <a:srgbClr val="FFFFFF"/>
                </a:solidFill>
                <a:latin typeface="Arial Narrow"/>
                <a:cs typeface="Arial Narrow"/>
              </a:rPr>
              <a:t> </a:t>
            </a:r>
            <a:r>
              <a:rPr sz="2400" b="1">
                <a:solidFill>
                  <a:srgbClr val="FFFFFF"/>
                </a:solidFill>
                <a:latin typeface="Arial Narrow"/>
                <a:cs typeface="Arial Narrow"/>
              </a:rPr>
              <a:t>Database</a:t>
            </a:r>
            <a:r>
              <a:rPr sz="2400" b="1" spc="41">
                <a:solidFill>
                  <a:srgbClr val="FFFFFF"/>
                </a:solidFill>
                <a:latin typeface="Arial Narrow"/>
                <a:cs typeface="Arial Narrow"/>
              </a:rPr>
              <a:t> </a:t>
            </a:r>
            <a:r>
              <a:rPr sz="2400" b="1">
                <a:solidFill>
                  <a:srgbClr val="FFFFFF"/>
                </a:solidFill>
                <a:latin typeface="Arial Narrow"/>
                <a:cs typeface="Arial Narrow"/>
              </a:rPr>
              <a:t>System</a:t>
            </a:r>
            <a:r>
              <a:rPr sz="2400" b="1" spc="18">
                <a:solidFill>
                  <a:srgbClr val="FFFFFF"/>
                </a:solidFill>
                <a:latin typeface="Arial Narrow"/>
                <a:cs typeface="Arial Narrow"/>
              </a:rPr>
              <a:t> </a:t>
            </a:r>
            <a:r>
              <a:rPr sz="2400" b="1">
                <a:solidFill>
                  <a:srgbClr val="FFFFFF"/>
                </a:solidFill>
                <a:latin typeface="Arial Narrow"/>
                <a:cs typeface="Arial Narrow"/>
              </a:rPr>
              <a:t>Environment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8984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Typical</a:t>
            </a:r>
            <a:r>
              <a:rPr sz="2400" b="1" spc="20" dirty="0">
                <a:solidFill>
                  <a:srgbClr val="FFFFFF"/>
                </a:solidFill>
                <a:latin typeface="Arial Narrow"/>
                <a:cs typeface="Arial Narrow"/>
              </a:rPr>
              <a:t> </a:t>
            </a:r>
            <a:r>
              <a:rPr sz="2400" b="1" dirty="0">
                <a:solidFill>
                  <a:srgbClr val="FFFFFF"/>
                </a:solidFill>
                <a:latin typeface="Arial Narrow"/>
                <a:cs typeface="Arial Narrow"/>
              </a:rPr>
              <a:t>DBMS</a:t>
            </a:r>
            <a:r>
              <a:rPr sz="2400" b="1" spc="30" dirty="0">
                <a:solidFill>
                  <a:srgbClr val="FFFFFF"/>
                </a:solidFill>
                <a:latin typeface="Arial Narrow"/>
                <a:cs typeface="Arial Narrow"/>
              </a:rPr>
              <a:t> </a:t>
            </a:r>
            <a:r>
              <a:rPr sz="2400" b="1" dirty="0">
                <a:solidFill>
                  <a:srgbClr val="FFFFFF"/>
                </a:solidFill>
                <a:latin typeface="Arial Narrow"/>
                <a:cs typeface="Arial Narrow"/>
              </a:rPr>
              <a:t>Functionality</a:t>
            </a:r>
          </a:p>
        </p:txBody>
      </p:sp>
      <p:sp>
        <p:nvSpPr>
          <p:cNvPr id="4" name="object 4"/>
          <p:cNvSpPr txBox="1"/>
          <p:nvPr/>
        </p:nvSpPr>
        <p:spPr>
          <a:xfrm>
            <a:off x="457200" y="982937"/>
            <a:ext cx="8361468"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DLMDMS+Wingdings"/>
                <a:cs typeface="DLMDMS+Wingdings"/>
              </a:rPr>
              <a:t>.</a:t>
            </a:r>
            <a:r>
              <a:rPr sz="2600" spc="860">
                <a:solidFill>
                  <a:srgbClr val="000000"/>
                </a:solidFill>
                <a:latin typeface="Times New Roman"/>
                <a:cs typeface="Times New Roman"/>
              </a:rPr>
              <a:t> </a:t>
            </a:r>
            <a:r>
              <a:rPr sz="2600" i="1">
                <a:solidFill>
                  <a:srgbClr val="000000"/>
                </a:solidFill>
                <a:latin typeface="Arial"/>
                <a:cs typeface="Arial"/>
              </a:rPr>
              <a:t>Define</a:t>
            </a:r>
            <a:r>
              <a:rPr sz="2600" i="1" spc="64">
                <a:solidFill>
                  <a:srgbClr val="000000"/>
                </a:solidFill>
                <a:latin typeface="Times New Roman"/>
                <a:cs typeface="Times New Roman"/>
              </a:rPr>
              <a:t> </a:t>
            </a:r>
            <a:r>
              <a:rPr sz="2600">
                <a:solidFill>
                  <a:srgbClr val="000000"/>
                </a:solidFill>
                <a:latin typeface="Arial"/>
                <a:cs typeface="Arial"/>
              </a:rPr>
              <a:t>a</a:t>
            </a:r>
            <a:r>
              <a:rPr sz="2600" spc="14">
                <a:solidFill>
                  <a:srgbClr val="000000"/>
                </a:solidFill>
                <a:latin typeface="Arial"/>
                <a:cs typeface="Arial"/>
              </a:rPr>
              <a:t> </a:t>
            </a:r>
            <a:r>
              <a:rPr sz="2600">
                <a:solidFill>
                  <a:srgbClr val="000000"/>
                </a:solidFill>
                <a:latin typeface="Arial"/>
                <a:cs typeface="Arial"/>
              </a:rPr>
              <a:t>particular</a:t>
            </a:r>
            <a:r>
              <a:rPr sz="2600" spc="-17">
                <a:solidFill>
                  <a:srgbClr val="000000"/>
                </a:solidFill>
                <a:latin typeface="Arial"/>
                <a:cs typeface="Arial"/>
              </a:rPr>
              <a:t> </a:t>
            </a:r>
            <a:r>
              <a:rPr sz="2600">
                <a:solidFill>
                  <a:srgbClr val="000000"/>
                </a:solidFill>
                <a:latin typeface="Arial"/>
                <a:cs typeface="Arial"/>
              </a:rPr>
              <a:t>database in terms</a:t>
            </a:r>
            <a:r>
              <a:rPr sz="2600" spc="-11">
                <a:solidFill>
                  <a:srgbClr val="000000"/>
                </a:solidFill>
                <a:latin typeface="Arial"/>
                <a:cs typeface="Arial"/>
              </a:rPr>
              <a:t> </a:t>
            </a:r>
            <a:r>
              <a:rPr sz="2600">
                <a:solidFill>
                  <a:srgbClr val="000000"/>
                </a:solidFill>
                <a:latin typeface="Arial"/>
                <a:cs typeface="Arial"/>
              </a:rPr>
              <a:t>of its data</a:t>
            </a:r>
          </a:p>
        </p:txBody>
      </p:sp>
      <p:sp>
        <p:nvSpPr>
          <p:cNvPr id="5" name="object 5"/>
          <p:cNvSpPr txBox="1"/>
          <p:nvPr/>
        </p:nvSpPr>
        <p:spPr>
          <a:xfrm>
            <a:off x="800100" y="1379178"/>
            <a:ext cx="5581491"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Arial"/>
                <a:cs typeface="Arial"/>
              </a:rPr>
              <a:t>types, structures,</a:t>
            </a:r>
            <a:r>
              <a:rPr sz="2600" spc="-12">
                <a:solidFill>
                  <a:srgbClr val="000000"/>
                </a:solidFill>
                <a:latin typeface="Arial"/>
                <a:cs typeface="Arial"/>
              </a:rPr>
              <a:t> </a:t>
            </a:r>
            <a:r>
              <a:rPr sz="2600">
                <a:solidFill>
                  <a:srgbClr val="000000"/>
                </a:solidFill>
                <a:latin typeface="Arial"/>
                <a:cs typeface="Arial"/>
              </a:rPr>
              <a:t>and</a:t>
            </a:r>
            <a:r>
              <a:rPr sz="2600" spc="-14">
                <a:solidFill>
                  <a:srgbClr val="000000"/>
                </a:solidFill>
                <a:latin typeface="Arial"/>
                <a:cs typeface="Arial"/>
              </a:rPr>
              <a:t> </a:t>
            </a:r>
            <a:r>
              <a:rPr sz="2600">
                <a:solidFill>
                  <a:srgbClr val="000000"/>
                </a:solidFill>
                <a:latin typeface="Arial"/>
                <a:cs typeface="Arial"/>
              </a:rPr>
              <a:t>constraints</a:t>
            </a:r>
          </a:p>
        </p:txBody>
      </p:sp>
      <p:sp>
        <p:nvSpPr>
          <p:cNvPr id="6" name="object 6"/>
          <p:cNvSpPr txBox="1"/>
          <p:nvPr/>
        </p:nvSpPr>
        <p:spPr>
          <a:xfrm>
            <a:off x="457200" y="1854919"/>
            <a:ext cx="9085474"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a:solidFill>
                  <a:srgbClr val="000000"/>
                </a:solidFill>
                <a:latin typeface="Arial"/>
                <a:cs typeface="Arial"/>
              </a:rPr>
              <a:t>Construct</a:t>
            </a:r>
            <a:r>
              <a:rPr sz="2600" i="1" spc="63" dirty="0">
                <a:solidFill>
                  <a:srgbClr val="000000"/>
                </a:solidFill>
                <a:latin typeface="Times New Roman"/>
                <a:cs typeface="Times New Roman"/>
              </a:rPr>
              <a:t> </a:t>
            </a:r>
            <a:r>
              <a:rPr sz="2600" dirty="0">
                <a:solidFill>
                  <a:srgbClr val="000000"/>
                </a:solidFill>
                <a:latin typeface="Arial"/>
                <a:cs typeface="Arial"/>
              </a:rPr>
              <a:t>or Load</a:t>
            </a:r>
            <a:r>
              <a:rPr sz="2600" spc="-14" dirty="0">
                <a:solidFill>
                  <a:srgbClr val="000000"/>
                </a:solidFill>
                <a:latin typeface="Arial"/>
                <a:cs typeface="Arial"/>
              </a:rPr>
              <a:t> </a:t>
            </a:r>
            <a:r>
              <a:rPr sz="2600" dirty="0">
                <a:solidFill>
                  <a:srgbClr val="000000"/>
                </a:solidFill>
                <a:latin typeface="Arial"/>
                <a:cs typeface="Arial"/>
              </a:rPr>
              <a:t>the</a:t>
            </a:r>
            <a:r>
              <a:rPr sz="2600" spc="12" dirty="0">
                <a:solidFill>
                  <a:srgbClr val="000000"/>
                </a:solidFill>
                <a:latin typeface="Arial"/>
                <a:cs typeface="Arial"/>
              </a:rPr>
              <a:t> </a:t>
            </a:r>
            <a:r>
              <a:rPr sz="2600" dirty="0">
                <a:solidFill>
                  <a:srgbClr val="000000"/>
                </a:solidFill>
                <a:latin typeface="Arial"/>
                <a:cs typeface="Arial"/>
              </a:rPr>
              <a:t>initial database contents on a</a:t>
            </a:r>
          </a:p>
        </p:txBody>
      </p:sp>
      <p:sp>
        <p:nvSpPr>
          <p:cNvPr id="7" name="object 7"/>
          <p:cNvSpPr txBox="1"/>
          <p:nvPr/>
        </p:nvSpPr>
        <p:spPr>
          <a:xfrm>
            <a:off x="800100" y="2251159"/>
            <a:ext cx="4586973"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Arial"/>
                <a:cs typeface="Arial"/>
              </a:rPr>
              <a:t>secondary</a:t>
            </a:r>
            <a:r>
              <a:rPr sz="2600" spc="-35" dirty="0">
                <a:solidFill>
                  <a:srgbClr val="000000"/>
                </a:solidFill>
                <a:latin typeface="Arial"/>
                <a:cs typeface="Arial"/>
              </a:rPr>
              <a:t> </a:t>
            </a:r>
            <a:r>
              <a:rPr sz="2600" dirty="0">
                <a:solidFill>
                  <a:srgbClr val="000000"/>
                </a:solidFill>
                <a:latin typeface="Arial"/>
                <a:cs typeface="Arial"/>
              </a:rPr>
              <a:t>storage medium</a:t>
            </a:r>
          </a:p>
        </p:txBody>
      </p:sp>
      <p:sp>
        <p:nvSpPr>
          <p:cNvPr id="8" name="object 8"/>
          <p:cNvSpPr txBox="1"/>
          <p:nvPr/>
        </p:nvSpPr>
        <p:spPr>
          <a:xfrm>
            <a:off x="457200" y="2726647"/>
            <a:ext cx="4964974" cy="371897"/>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smtClean="0">
                <a:solidFill>
                  <a:srgbClr val="000000"/>
                </a:solidFill>
                <a:latin typeface="Arial"/>
                <a:cs typeface="Arial"/>
              </a:rPr>
              <a:t>Manipulat</a:t>
            </a:r>
            <a:r>
              <a:rPr lang="en-US" sz="2600" i="1" dirty="0" smtClean="0">
                <a:solidFill>
                  <a:srgbClr val="000000"/>
                </a:solidFill>
                <a:latin typeface="Arial"/>
                <a:cs typeface="Arial"/>
              </a:rPr>
              <a:t>e</a:t>
            </a:r>
            <a:r>
              <a:rPr sz="2600" i="1" spc="71" dirty="0" smtClean="0">
                <a:solidFill>
                  <a:srgbClr val="000000"/>
                </a:solidFill>
                <a:latin typeface="Times New Roman"/>
                <a:cs typeface="Times New Roman"/>
              </a:rPr>
              <a:t> </a:t>
            </a:r>
            <a:r>
              <a:rPr sz="2600" dirty="0">
                <a:solidFill>
                  <a:srgbClr val="000000"/>
                </a:solidFill>
                <a:latin typeface="Arial"/>
                <a:cs typeface="Arial"/>
              </a:rPr>
              <a:t>the database:</a:t>
            </a:r>
          </a:p>
        </p:txBody>
      </p:sp>
      <p:sp>
        <p:nvSpPr>
          <p:cNvPr id="9" name="object 9"/>
          <p:cNvSpPr txBox="1"/>
          <p:nvPr/>
        </p:nvSpPr>
        <p:spPr>
          <a:xfrm>
            <a:off x="914400" y="3169032"/>
            <a:ext cx="8573208" cy="1373734"/>
          </a:xfrm>
          <a:prstGeom prst="rect">
            <a:avLst/>
          </a:prstGeom>
        </p:spPr>
        <p:txBody>
          <a:bodyPr vert="horz" wrap="square" lIns="0" tIns="0" rIns="0" bIns="0" rtlCol="0">
            <a:spAutoFit/>
          </a:bodyPr>
          <a:lstStyle/>
          <a:p>
            <a:pPr marL="0" marR="0">
              <a:lnSpc>
                <a:spcPts val="3164"/>
              </a:lnSpc>
              <a:spcBef>
                <a:spcPct val="0"/>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Retrieval:</a:t>
            </a:r>
            <a:r>
              <a:rPr sz="2600" spc="-17">
                <a:solidFill>
                  <a:srgbClr val="000000"/>
                </a:solidFill>
                <a:latin typeface="Arial"/>
                <a:cs typeface="Arial"/>
              </a:rPr>
              <a:t> </a:t>
            </a:r>
            <a:r>
              <a:rPr sz="2600">
                <a:solidFill>
                  <a:srgbClr val="000000"/>
                </a:solidFill>
                <a:latin typeface="Arial"/>
                <a:cs typeface="Arial"/>
              </a:rPr>
              <a:t>Querying,</a:t>
            </a:r>
            <a:r>
              <a:rPr sz="2600" spc="-22">
                <a:solidFill>
                  <a:srgbClr val="000000"/>
                </a:solidFill>
                <a:latin typeface="Arial"/>
                <a:cs typeface="Arial"/>
              </a:rPr>
              <a:t> </a:t>
            </a:r>
            <a:r>
              <a:rPr sz="2600">
                <a:solidFill>
                  <a:srgbClr val="000000"/>
                </a:solidFill>
                <a:latin typeface="Arial"/>
                <a:cs typeface="Arial"/>
              </a:rPr>
              <a:t>generating reports</a:t>
            </a:r>
          </a:p>
          <a:p>
            <a:pPr marL="0" marR="0">
              <a:lnSpc>
                <a:spcPts val="3164"/>
              </a:lnSpc>
              <a:spcBef>
                <a:spcPts val="532"/>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Modification:</a:t>
            </a:r>
            <a:r>
              <a:rPr sz="2600" spc="-17">
                <a:solidFill>
                  <a:srgbClr val="000000"/>
                </a:solidFill>
                <a:latin typeface="Arial"/>
                <a:cs typeface="Arial"/>
              </a:rPr>
              <a:t> </a:t>
            </a:r>
            <a:r>
              <a:rPr sz="2600">
                <a:solidFill>
                  <a:srgbClr val="000000"/>
                </a:solidFill>
                <a:latin typeface="Arial"/>
                <a:cs typeface="Arial"/>
              </a:rPr>
              <a:t>Insertions, deletions and updates</a:t>
            </a:r>
            <a:r>
              <a:rPr sz="2600" spc="-10">
                <a:solidFill>
                  <a:srgbClr val="000000"/>
                </a:solidFill>
                <a:latin typeface="Arial"/>
                <a:cs typeface="Arial"/>
              </a:rPr>
              <a:t> </a:t>
            </a:r>
            <a:r>
              <a:rPr sz="2600">
                <a:solidFill>
                  <a:srgbClr val="000000"/>
                </a:solidFill>
                <a:latin typeface="Arial"/>
                <a:cs typeface="Arial"/>
              </a:rPr>
              <a:t>to</a:t>
            </a:r>
          </a:p>
        </p:txBody>
      </p:sp>
      <p:sp>
        <p:nvSpPr>
          <p:cNvPr id="10" name="object 10"/>
          <p:cNvSpPr txBox="1"/>
          <p:nvPr/>
        </p:nvSpPr>
        <p:spPr>
          <a:xfrm>
            <a:off x="1201216" y="4074244"/>
            <a:ext cx="2003603"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Arial"/>
                <a:cs typeface="Arial"/>
              </a:rPr>
              <a:t>its content</a:t>
            </a:r>
          </a:p>
        </p:txBody>
      </p:sp>
      <p:sp>
        <p:nvSpPr>
          <p:cNvPr id="11" name="object 11"/>
          <p:cNvSpPr txBox="1"/>
          <p:nvPr/>
        </p:nvSpPr>
        <p:spPr>
          <a:xfrm>
            <a:off x="914400" y="4516629"/>
            <a:ext cx="8767108" cy="897865"/>
          </a:xfrm>
          <a:prstGeom prst="rect">
            <a:avLst/>
          </a:prstGeom>
        </p:spPr>
        <p:txBody>
          <a:bodyPr vert="horz" wrap="square" lIns="0" tIns="0" rIns="0" bIns="0" rtlCol="0">
            <a:spAutoFit/>
          </a:bodyPr>
          <a:lstStyle/>
          <a:p>
            <a:pPr marL="0" marR="0">
              <a:lnSpc>
                <a:spcPts val="3164"/>
              </a:lnSpc>
              <a:spcBef>
                <a:spcPct val="0"/>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Accessing</a:t>
            </a:r>
            <a:r>
              <a:rPr sz="2600" spc="-36">
                <a:solidFill>
                  <a:srgbClr val="000000"/>
                </a:solidFill>
                <a:latin typeface="Arial"/>
                <a:cs typeface="Arial"/>
              </a:rPr>
              <a:t> </a:t>
            </a:r>
            <a:r>
              <a:rPr sz="2600">
                <a:solidFill>
                  <a:srgbClr val="000000"/>
                </a:solidFill>
                <a:latin typeface="Arial"/>
                <a:cs typeface="Arial"/>
              </a:rPr>
              <a:t>the database through Web</a:t>
            </a:r>
            <a:r>
              <a:rPr sz="2600" spc="-10">
                <a:solidFill>
                  <a:srgbClr val="000000"/>
                </a:solidFill>
                <a:latin typeface="Arial"/>
                <a:cs typeface="Arial"/>
              </a:rPr>
              <a:t> </a:t>
            </a:r>
            <a:r>
              <a:rPr sz="2600">
                <a:solidFill>
                  <a:srgbClr val="000000"/>
                </a:solidFill>
                <a:latin typeface="Arial"/>
                <a:cs typeface="Arial"/>
              </a:rPr>
              <a:t>applications</a:t>
            </a:r>
          </a:p>
        </p:txBody>
      </p:sp>
      <p:sp>
        <p:nvSpPr>
          <p:cNvPr id="12" name="object 12"/>
          <p:cNvSpPr txBox="1"/>
          <p:nvPr/>
        </p:nvSpPr>
        <p:spPr>
          <a:xfrm>
            <a:off x="457200" y="5025198"/>
            <a:ext cx="9361328" cy="1179810"/>
          </a:xfrm>
          <a:prstGeom prst="rect">
            <a:avLst/>
          </a:prstGeom>
        </p:spPr>
        <p:txBody>
          <a:bodyPr vert="horz" wrap="square" lIns="0" tIns="0" rIns="0" bIns="0" rtlCol="0">
            <a:spAutoFit/>
          </a:bodyPr>
          <a:lstStyle/>
          <a:p>
            <a:pPr marL="0" marR="0">
              <a:lnSpc>
                <a:spcPts val="2911"/>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smtClean="0">
                <a:solidFill>
                  <a:srgbClr val="000000"/>
                </a:solidFill>
                <a:latin typeface="Arial"/>
                <a:cs typeface="Arial"/>
              </a:rPr>
              <a:t>Process</a:t>
            </a:r>
            <a:r>
              <a:rPr lang="en-US" sz="2600" i="1" dirty="0" smtClean="0">
                <a:solidFill>
                  <a:srgbClr val="000000"/>
                </a:solidFill>
                <a:latin typeface="Arial"/>
                <a:cs typeface="Arial"/>
              </a:rPr>
              <a:t>ed</a:t>
            </a:r>
            <a:r>
              <a:rPr sz="2600" i="1" spc="42" dirty="0" smtClean="0">
                <a:solidFill>
                  <a:srgbClr val="000000"/>
                </a:solidFill>
                <a:latin typeface="Times New Roman"/>
                <a:cs typeface="Times New Roman"/>
              </a:rPr>
              <a:t> </a:t>
            </a:r>
            <a:r>
              <a:rPr sz="2600" dirty="0">
                <a:solidFill>
                  <a:srgbClr val="000000"/>
                </a:solidFill>
                <a:latin typeface="Arial"/>
                <a:cs typeface="Arial"/>
              </a:rPr>
              <a:t>and </a:t>
            </a:r>
            <a:r>
              <a:rPr sz="2600" i="1" dirty="0" smtClean="0">
                <a:solidFill>
                  <a:srgbClr val="000000"/>
                </a:solidFill>
                <a:latin typeface="Arial"/>
                <a:cs typeface="Arial"/>
              </a:rPr>
              <a:t>Shar</a:t>
            </a:r>
            <a:r>
              <a:rPr lang="en-US" sz="2600" i="1" dirty="0" smtClean="0">
                <a:solidFill>
                  <a:srgbClr val="000000"/>
                </a:solidFill>
                <a:latin typeface="Arial"/>
                <a:cs typeface="Arial"/>
              </a:rPr>
              <a:t>ed</a:t>
            </a:r>
            <a:r>
              <a:rPr sz="2600" i="1" spc="77" dirty="0" smtClean="0">
                <a:solidFill>
                  <a:srgbClr val="000000"/>
                </a:solidFill>
                <a:latin typeface="Times New Roman"/>
                <a:cs typeface="Times New Roman"/>
              </a:rPr>
              <a:t> </a:t>
            </a:r>
            <a:r>
              <a:rPr sz="2600" dirty="0">
                <a:solidFill>
                  <a:srgbClr val="000000"/>
                </a:solidFill>
                <a:latin typeface="Arial"/>
                <a:cs typeface="Arial"/>
              </a:rPr>
              <a:t>by a set of concurrent</a:t>
            </a:r>
            <a:r>
              <a:rPr sz="2600" spc="-15" dirty="0">
                <a:solidFill>
                  <a:srgbClr val="000000"/>
                </a:solidFill>
                <a:latin typeface="Arial"/>
                <a:cs typeface="Arial"/>
              </a:rPr>
              <a:t> </a:t>
            </a:r>
            <a:r>
              <a:rPr sz="2600" dirty="0">
                <a:solidFill>
                  <a:srgbClr val="000000"/>
                </a:solidFill>
                <a:latin typeface="Arial"/>
                <a:cs typeface="Arial"/>
              </a:rPr>
              <a:t>users</a:t>
            </a:r>
          </a:p>
          <a:p>
            <a:pPr marL="342900" marR="0">
              <a:lnSpc>
                <a:spcPts val="2909"/>
              </a:lnSpc>
              <a:spcBef>
                <a:spcPts val="210"/>
              </a:spcBef>
              <a:spcAft>
                <a:spcPct val="0"/>
              </a:spcAft>
            </a:pPr>
            <a:r>
              <a:rPr sz="2600" dirty="0">
                <a:solidFill>
                  <a:srgbClr val="000000"/>
                </a:solidFill>
                <a:latin typeface="Arial"/>
                <a:cs typeface="Arial"/>
              </a:rPr>
              <a:t>and application</a:t>
            </a:r>
            <a:r>
              <a:rPr sz="2600" spc="-12" dirty="0">
                <a:solidFill>
                  <a:srgbClr val="000000"/>
                </a:solidFill>
                <a:latin typeface="Arial"/>
                <a:cs typeface="Arial"/>
              </a:rPr>
              <a:t> </a:t>
            </a:r>
            <a:r>
              <a:rPr sz="2600" dirty="0">
                <a:solidFill>
                  <a:srgbClr val="000000"/>
                </a:solidFill>
                <a:latin typeface="Arial"/>
                <a:cs typeface="Arial"/>
              </a:rPr>
              <a:t>programs –</a:t>
            </a:r>
            <a:r>
              <a:rPr sz="2600" spc="76" dirty="0">
                <a:solidFill>
                  <a:srgbClr val="000000"/>
                </a:solidFill>
                <a:latin typeface="Times New Roman"/>
                <a:cs typeface="Times New Roman"/>
              </a:rPr>
              <a:t> </a:t>
            </a:r>
            <a:r>
              <a:rPr sz="2600" dirty="0">
                <a:solidFill>
                  <a:srgbClr val="000000"/>
                </a:solidFill>
                <a:latin typeface="Arial"/>
                <a:cs typeface="Arial"/>
              </a:rPr>
              <a:t>yet, keeping</a:t>
            </a:r>
            <a:r>
              <a:rPr sz="2600" spc="-21" dirty="0">
                <a:solidFill>
                  <a:srgbClr val="000000"/>
                </a:solidFill>
                <a:latin typeface="Arial"/>
                <a:cs typeface="Arial"/>
              </a:rPr>
              <a:t> </a:t>
            </a:r>
            <a:r>
              <a:rPr sz="2600" dirty="0">
                <a:solidFill>
                  <a:srgbClr val="000000"/>
                </a:solidFill>
                <a:latin typeface="Arial"/>
                <a:cs typeface="Arial"/>
              </a:rPr>
              <a:t>all data</a:t>
            </a:r>
            <a:r>
              <a:rPr sz="2600" spc="12" dirty="0">
                <a:solidFill>
                  <a:srgbClr val="000000"/>
                </a:solidFill>
                <a:latin typeface="Arial"/>
                <a:cs typeface="Arial"/>
              </a:rPr>
              <a:t> </a:t>
            </a:r>
            <a:r>
              <a:rPr sz="2600" dirty="0">
                <a:solidFill>
                  <a:srgbClr val="000000"/>
                </a:solidFill>
                <a:latin typeface="Arial"/>
                <a:cs typeface="Arial"/>
              </a:rPr>
              <a:t>valid</a:t>
            </a:r>
          </a:p>
          <a:p>
            <a:pPr marL="342900" marR="0">
              <a:lnSpc>
                <a:spcPts val="2909"/>
              </a:lnSpc>
              <a:spcBef>
                <a:spcPts val="260"/>
              </a:spcBef>
              <a:spcAft>
                <a:spcPct val="0"/>
              </a:spcAft>
            </a:pPr>
            <a:r>
              <a:rPr sz="2600" dirty="0">
                <a:solidFill>
                  <a:srgbClr val="000000"/>
                </a:solidFill>
                <a:latin typeface="Arial"/>
                <a:cs typeface="Arial"/>
              </a:rPr>
              <a:t>and consistent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20135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Additional DBMS</a:t>
            </a:r>
            <a:r>
              <a:rPr sz="2400" b="1" spc="18">
                <a:solidFill>
                  <a:srgbClr val="FFFFFF"/>
                </a:solidFill>
                <a:latin typeface="Arial Narrow"/>
                <a:cs typeface="Arial Narrow"/>
              </a:rPr>
              <a:t> </a:t>
            </a:r>
            <a:r>
              <a:rPr sz="2400" b="1">
                <a:solidFill>
                  <a:srgbClr val="FFFFFF"/>
                </a:solidFill>
                <a:latin typeface="Arial Narrow"/>
                <a:cs typeface="Arial Narrow"/>
              </a:rPr>
              <a:t>Functionality</a:t>
            </a:r>
          </a:p>
        </p:txBody>
      </p:sp>
      <p:sp>
        <p:nvSpPr>
          <p:cNvPr id="4" name="object 4"/>
          <p:cNvSpPr txBox="1"/>
          <p:nvPr/>
        </p:nvSpPr>
        <p:spPr>
          <a:xfrm>
            <a:off x="457200" y="987108"/>
            <a:ext cx="7012391"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KBQMQI+Wingdings"/>
                <a:cs typeface="KBQMQI+Wingdings"/>
              </a:rPr>
              <a:t>.</a:t>
            </a:r>
            <a:r>
              <a:rPr sz="3200" spc="436">
                <a:solidFill>
                  <a:srgbClr val="000000"/>
                </a:solidFill>
                <a:latin typeface="Times New Roman"/>
                <a:cs typeface="Times New Roman"/>
              </a:rPr>
              <a:t> </a:t>
            </a:r>
            <a:r>
              <a:rPr sz="3200">
                <a:solidFill>
                  <a:srgbClr val="000000"/>
                </a:solidFill>
                <a:latin typeface="Arial"/>
                <a:cs typeface="Arial"/>
              </a:rPr>
              <a:t>DBMS may additionally provide:</a:t>
            </a:r>
          </a:p>
        </p:txBody>
      </p:sp>
      <p:sp>
        <p:nvSpPr>
          <p:cNvPr id="5" name="object 5"/>
          <p:cNvSpPr txBox="1"/>
          <p:nvPr/>
        </p:nvSpPr>
        <p:spPr>
          <a:xfrm>
            <a:off x="914400" y="1522727"/>
            <a:ext cx="8585222" cy="1904686"/>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Protection or</a:t>
            </a:r>
            <a:r>
              <a:rPr sz="2800" spc="-11">
                <a:solidFill>
                  <a:srgbClr val="000000"/>
                </a:solidFill>
                <a:latin typeface="Arial"/>
                <a:cs typeface="Arial"/>
              </a:rPr>
              <a:t> </a:t>
            </a:r>
            <a:r>
              <a:rPr sz="2800">
                <a:solidFill>
                  <a:srgbClr val="000000"/>
                </a:solidFill>
                <a:latin typeface="Arial"/>
                <a:cs typeface="Arial"/>
              </a:rPr>
              <a:t>Security measures</a:t>
            </a:r>
            <a:r>
              <a:rPr sz="2800" spc="13">
                <a:solidFill>
                  <a:srgbClr val="000000"/>
                </a:solidFill>
                <a:latin typeface="Arial"/>
                <a:cs typeface="Arial"/>
              </a:rPr>
              <a:t> </a:t>
            </a:r>
            <a:r>
              <a:rPr sz="2800">
                <a:solidFill>
                  <a:srgbClr val="000000"/>
                </a:solidFill>
                <a:latin typeface="Arial"/>
                <a:cs typeface="Arial"/>
              </a:rPr>
              <a:t>to prevent</a:t>
            </a:r>
          </a:p>
          <a:p>
            <a:pPr marL="286816" marR="0">
              <a:lnSpc>
                <a:spcPts val="3126"/>
              </a:lnSpc>
              <a:spcBef>
                <a:spcPts val="285"/>
              </a:spcBef>
              <a:spcAft>
                <a:spcPct val="0"/>
              </a:spcAft>
            </a:pPr>
            <a:r>
              <a:rPr sz="2800">
                <a:solidFill>
                  <a:srgbClr val="000000"/>
                </a:solidFill>
                <a:latin typeface="Arial"/>
                <a:cs typeface="Arial"/>
              </a:rPr>
              <a:t>unauthorized</a:t>
            </a:r>
            <a:r>
              <a:rPr sz="2800" spc="11">
                <a:solidFill>
                  <a:srgbClr val="000000"/>
                </a:solidFill>
                <a:latin typeface="Arial"/>
                <a:cs typeface="Arial"/>
              </a:rPr>
              <a:t> </a:t>
            </a:r>
            <a:r>
              <a:rPr sz="2800">
                <a:solidFill>
                  <a:srgbClr val="000000"/>
                </a:solidFill>
                <a:latin typeface="Arial"/>
                <a:cs typeface="Arial"/>
              </a:rPr>
              <a:t>access</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“Active” processing to take internal actions on</a:t>
            </a:r>
          </a:p>
        </p:txBody>
      </p:sp>
      <p:sp>
        <p:nvSpPr>
          <p:cNvPr id="6" name="object 6"/>
          <p:cNvSpPr txBox="1"/>
          <p:nvPr/>
        </p:nvSpPr>
        <p:spPr>
          <a:xfrm>
            <a:off x="1201216" y="2924029"/>
            <a:ext cx="122552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data</a:t>
            </a:r>
          </a:p>
        </p:txBody>
      </p:sp>
      <p:sp>
        <p:nvSpPr>
          <p:cNvPr id="7" name="object 7"/>
          <p:cNvSpPr txBox="1"/>
          <p:nvPr/>
        </p:nvSpPr>
        <p:spPr>
          <a:xfrm>
            <a:off x="914400" y="3400624"/>
            <a:ext cx="7201890" cy="966019"/>
          </a:xfrm>
          <a:prstGeom prst="rect">
            <a:avLst/>
          </a:prstGeom>
        </p:spPr>
        <p:txBody>
          <a:bodyPr vert="horz" wrap="square" lIns="0" tIns="0" rIns="0" bIns="0" rtlCol="0">
            <a:spAutoFit/>
          </a:bodyPr>
          <a:lstStyle/>
          <a:p>
            <a:pPr marL="0" marR="0">
              <a:lnSpc>
                <a:spcPts val="3400"/>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Presentation and Visualization of data</a:t>
            </a:r>
          </a:p>
        </p:txBody>
      </p:sp>
      <p:sp>
        <p:nvSpPr>
          <p:cNvPr id="8" name="object 8"/>
          <p:cNvSpPr txBox="1"/>
          <p:nvPr/>
        </p:nvSpPr>
        <p:spPr>
          <a:xfrm>
            <a:off x="914400" y="3912995"/>
            <a:ext cx="8477824" cy="1819406"/>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Maintenance</a:t>
            </a:r>
            <a:r>
              <a:rPr sz="2800" spc="16">
                <a:solidFill>
                  <a:srgbClr val="000000"/>
                </a:solidFill>
                <a:latin typeface="Arial"/>
                <a:cs typeface="Arial"/>
              </a:rPr>
              <a:t> </a:t>
            </a:r>
            <a:r>
              <a:rPr sz="2800">
                <a:solidFill>
                  <a:srgbClr val="000000"/>
                </a:solidFill>
                <a:latin typeface="Arial"/>
                <a:cs typeface="Arial"/>
              </a:rPr>
              <a:t>of</a:t>
            </a:r>
            <a:r>
              <a:rPr sz="2800" spc="10">
                <a:solidFill>
                  <a:srgbClr val="000000"/>
                </a:solidFill>
                <a:latin typeface="Arial"/>
                <a:cs typeface="Arial"/>
              </a:rPr>
              <a:t> </a:t>
            </a:r>
            <a:r>
              <a:rPr sz="2800">
                <a:solidFill>
                  <a:srgbClr val="000000"/>
                </a:solidFill>
                <a:latin typeface="Arial"/>
                <a:cs typeface="Arial"/>
              </a:rPr>
              <a:t>the database and associated</a:t>
            </a:r>
          </a:p>
          <a:p>
            <a:pPr marL="286816" marR="0">
              <a:lnSpc>
                <a:spcPts val="3123"/>
              </a:lnSpc>
              <a:spcBef>
                <a:spcPts val="286"/>
              </a:spcBef>
              <a:spcAft>
                <a:spcPct val="0"/>
              </a:spcAft>
            </a:pPr>
            <a:r>
              <a:rPr sz="2800">
                <a:solidFill>
                  <a:srgbClr val="000000"/>
                </a:solidFill>
                <a:latin typeface="Arial"/>
                <a:cs typeface="Arial"/>
              </a:rPr>
              <a:t>programs</a:t>
            </a:r>
            <a:r>
              <a:rPr sz="2800" spc="13">
                <a:solidFill>
                  <a:srgbClr val="000000"/>
                </a:solidFill>
                <a:latin typeface="Arial"/>
                <a:cs typeface="Arial"/>
              </a:rPr>
              <a:t> </a:t>
            </a:r>
            <a:r>
              <a:rPr sz="2800">
                <a:solidFill>
                  <a:srgbClr val="000000"/>
                </a:solidFill>
                <a:latin typeface="Arial"/>
                <a:cs typeface="Arial"/>
              </a:rPr>
              <a:t>over the lifetime of the</a:t>
            </a:r>
            <a:r>
              <a:rPr sz="2800" spc="10">
                <a:solidFill>
                  <a:srgbClr val="000000"/>
                </a:solidFill>
                <a:latin typeface="Arial"/>
                <a:cs typeface="Arial"/>
              </a:rPr>
              <a:t> </a:t>
            </a:r>
            <a:r>
              <a:rPr sz="2800">
                <a:solidFill>
                  <a:srgbClr val="000000"/>
                </a:solidFill>
                <a:latin typeface="Arial"/>
                <a:cs typeface="Arial"/>
              </a:rPr>
              <a:t>database</a:t>
            </a:r>
          </a:p>
          <a:p>
            <a:pPr marL="286816" marR="0">
              <a:lnSpc>
                <a:spcPts val="3126"/>
              </a:lnSpc>
              <a:spcBef>
                <a:spcPts val="235"/>
              </a:spcBef>
              <a:spcAft>
                <a:spcPct val="0"/>
              </a:spcAft>
            </a:pPr>
            <a:r>
              <a:rPr sz="2800">
                <a:solidFill>
                  <a:srgbClr val="000000"/>
                </a:solidFill>
                <a:latin typeface="Arial"/>
                <a:cs typeface="Arial"/>
              </a:rPr>
              <a:t>application</a:t>
            </a:r>
          </a:p>
        </p:txBody>
      </p:sp>
      <p:sp>
        <p:nvSpPr>
          <p:cNvPr id="9" name="object 9"/>
          <p:cNvSpPr txBox="1"/>
          <p:nvPr/>
        </p:nvSpPr>
        <p:spPr>
          <a:xfrm>
            <a:off x="1371854" y="5298864"/>
            <a:ext cx="84058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293">
                <a:solidFill>
                  <a:srgbClr val="000000"/>
                </a:solidFill>
                <a:latin typeface="Arial"/>
                <a:cs typeface="Arial"/>
              </a:rPr>
              <a:t> </a:t>
            </a:r>
            <a:r>
              <a:rPr sz="2400">
                <a:solidFill>
                  <a:srgbClr val="000000"/>
                </a:solidFill>
                <a:latin typeface="Arial"/>
                <a:cs typeface="Arial"/>
              </a:rPr>
              <a:t>Called</a:t>
            </a:r>
            <a:r>
              <a:rPr sz="2400" spc="37">
                <a:solidFill>
                  <a:srgbClr val="000000"/>
                </a:solidFill>
                <a:latin typeface="Arial"/>
                <a:cs typeface="Arial"/>
              </a:rPr>
              <a:t> </a:t>
            </a:r>
            <a:r>
              <a:rPr sz="2400">
                <a:solidFill>
                  <a:srgbClr val="000000"/>
                </a:solidFill>
                <a:latin typeface="Arial"/>
                <a:cs typeface="Arial"/>
              </a:rPr>
              <a:t>database, software, and</a:t>
            </a:r>
            <a:r>
              <a:rPr sz="2400" spc="15">
                <a:solidFill>
                  <a:srgbClr val="000000"/>
                </a:solidFill>
                <a:latin typeface="Arial"/>
                <a:cs typeface="Arial"/>
              </a:rPr>
              <a:t> </a:t>
            </a:r>
            <a:r>
              <a:rPr sz="2400">
                <a:solidFill>
                  <a:srgbClr val="000000"/>
                </a:solidFill>
                <a:latin typeface="Arial"/>
                <a:cs typeface="Arial"/>
              </a:rPr>
              <a:t>system</a:t>
            </a:r>
            <a:r>
              <a:rPr sz="2400" spc="-14">
                <a:solidFill>
                  <a:srgbClr val="000000"/>
                </a:solidFill>
                <a:latin typeface="Arial"/>
                <a:cs typeface="Arial"/>
              </a:rPr>
              <a:t> </a:t>
            </a:r>
            <a:r>
              <a:rPr sz="2400">
                <a:solidFill>
                  <a:srgbClr val="000000"/>
                </a:solidFill>
                <a:latin typeface="Arial"/>
                <a:cs typeface="Arial"/>
              </a:rPr>
              <a:t>maintenance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48711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(with</a:t>
            </a:r>
            <a:r>
              <a:rPr sz="2400" b="1" spc="-21">
                <a:solidFill>
                  <a:srgbClr val="FFFFFF"/>
                </a:solidFill>
                <a:latin typeface="Arial Narrow"/>
                <a:cs typeface="Arial Narrow"/>
              </a:rPr>
              <a:t> </a:t>
            </a:r>
            <a:r>
              <a:rPr sz="2400" b="1">
                <a:solidFill>
                  <a:srgbClr val="FFFFFF"/>
                </a:solidFill>
                <a:latin typeface="Arial Narrow"/>
                <a:cs typeface="Arial Narrow"/>
              </a:rPr>
              <a:t>a</a:t>
            </a:r>
            <a:r>
              <a:rPr sz="2400" b="1" spc="12">
                <a:solidFill>
                  <a:srgbClr val="FFFFFF"/>
                </a:solidFill>
                <a:latin typeface="Arial Narrow"/>
                <a:cs typeface="Arial Narrow"/>
              </a:rPr>
              <a:t> </a:t>
            </a:r>
            <a:r>
              <a:rPr sz="2400" b="1">
                <a:solidFill>
                  <a:srgbClr val="FFFFFF"/>
                </a:solidFill>
                <a:latin typeface="Arial Narrow"/>
                <a:cs typeface="Arial Narrow"/>
              </a:rPr>
              <a:t>Conceptual</a:t>
            </a:r>
            <a:r>
              <a:rPr sz="2400" b="1" spc="30">
                <a:solidFill>
                  <a:srgbClr val="FFFFFF"/>
                </a:solidFill>
                <a:latin typeface="Arial Narrow"/>
                <a:cs typeface="Arial Narrow"/>
              </a:rPr>
              <a:t> </a:t>
            </a: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a:t>
            </a:r>
          </a:p>
        </p:txBody>
      </p:sp>
      <p:sp>
        <p:nvSpPr>
          <p:cNvPr id="4" name="object 4"/>
          <p:cNvSpPr txBox="1"/>
          <p:nvPr/>
        </p:nvSpPr>
        <p:spPr>
          <a:xfrm>
            <a:off x="457200" y="1063308"/>
            <a:ext cx="646273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VMHNO+Wingdings"/>
                <a:cs typeface="TVMHNO+Wingdings"/>
              </a:rPr>
              <a:t>.</a:t>
            </a:r>
            <a:r>
              <a:rPr sz="3200" spc="436">
                <a:solidFill>
                  <a:srgbClr val="000000"/>
                </a:solidFill>
                <a:latin typeface="Times New Roman"/>
                <a:cs typeface="Times New Roman"/>
              </a:rPr>
              <a:t> </a:t>
            </a:r>
            <a:r>
              <a:rPr sz="3200" b="1">
                <a:solidFill>
                  <a:srgbClr val="000000"/>
                </a:solidFill>
                <a:latin typeface="Arial"/>
                <a:cs typeface="Arial"/>
              </a:rPr>
              <a:t>Mini-world</a:t>
            </a:r>
            <a:r>
              <a:rPr sz="3200" b="1" spc="-35">
                <a:solidFill>
                  <a:srgbClr val="000000"/>
                </a:solidFill>
                <a:latin typeface="Arial"/>
                <a:cs typeface="Arial"/>
              </a:rPr>
              <a:t> </a:t>
            </a:r>
            <a:r>
              <a:rPr sz="3200" b="1">
                <a:solidFill>
                  <a:srgbClr val="000000"/>
                </a:solidFill>
                <a:latin typeface="Arial"/>
                <a:cs typeface="Arial"/>
              </a:rPr>
              <a:t>for</a:t>
            </a:r>
            <a:r>
              <a:rPr sz="3200" b="1" spc="-12">
                <a:solidFill>
                  <a:srgbClr val="000000"/>
                </a:solidFill>
                <a:latin typeface="Arial"/>
                <a:cs typeface="Arial"/>
              </a:rPr>
              <a:t> </a:t>
            </a:r>
            <a:r>
              <a:rPr sz="3200" b="1">
                <a:solidFill>
                  <a:srgbClr val="000000"/>
                </a:solidFill>
                <a:latin typeface="Arial"/>
                <a:cs typeface="Arial"/>
              </a:rPr>
              <a:t>the</a:t>
            </a:r>
            <a:r>
              <a:rPr sz="3200" b="1" spc="-18">
                <a:solidFill>
                  <a:srgbClr val="000000"/>
                </a:solidFill>
                <a:latin typeface="Arial"/>
                <a:cs typeface="Arial"/>
              </a:rPr>
              <a:t> </a:t>
            </a:r>
            <a:r>
              <a:rPr sz="3200" b="1">
                <a:solidFill>
                  <a:srgbClr val="000000"/>
                </a:solidFill>
                <a:latin typeface="Arial"/>
                <a:cs typeface="Arial"/>
              </a:rPr>
              <a:t>example:</a:t>
            </a:r>
          </a:p>
        </p:txBody>
      </p:sp>
      <p:sp>
        <p:nvSpPr>
          <p:cNvPr id="5" name="object 5"/>
          <p:cNvSpPr txBox="1"/>
          <p:nvPr/>
        </p:nvSpPr>
        <p:spPr>
          <a:xfrm>
            <a:off x="914400" y="1598927"/>
            <a:ext cx="6916959"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Part of a UNIVERSITY</a:t>
            </a:r>
            <a:r>
              <a:rPr sz="2800" spc="17">
                <a:solidFill>
                  <a:srgbClr val="000000"/>
                </a:solidFill>
                <a:latin typeface="Arial"/>
                <a:cs typeface="Arial"/>
              </a:rPr>
              <a:t> </a:t>
            </a:r>
            <a:r>
              <a:rPr sz="2800">
                <a:solidFill>
                  <a:srgbClr val="000000"/>
                </a:solidFill>
                <a:latin typeface="Arial"/>
                <a:cs typeface="Arial"/>
              </a:rPr>
              <a:t>environment.</a:t>
            </a:r>
          </a:p>
        </p:txBody>
      </p:sp>
      <p:sp>
        <p:nvSpPr>
          <p:cNvPr id="6" name="object 6"/>
          <p:cNvSpPr txBox="1"/>
          <p:nvPr/>
        </p:nvSpPr>
        <p:spPr>
          <a:xfrm>
            <a:off x="457200" y="2160566"/>
            <a:ext cx="6079003" cy="1539643"/>
          </a:xfrm>
          <a:prstGeom prst="rect">
            <a:avLst/>
          </a:prstGeom>
        </p:spPr>
        <p:txBody>
          <a:bodyPr vert="horz" wrap="square" lIns="0" tIns="0" rIns="0" bIns="0" rtlCol="0">
            <a:spAutoFit/>
          </a:bodyPr>
          <a:lstStyle/>
          <a:p>
            <a:pPr marL="0" marR="0">
              <a:lnSpc>
                <a:spcPts val="3582"/>
              </a:lnSpc>
              <a:spcBef>
                <a:spcPct val="0"/>
              </a:spcBef>
              <a:spcAft>
                <a:spcPct val="0"/>
              </a:spcAft>
            </a:pPr>
            <a:r>
              <a:rPr sz="3200">
                <a:solidFill>
                  <a:srgbClr val="000000"/>
                </a:solidFill>
                <a:latin typeface="TVMHNO+Wingdings"/>
                <a:cs typeface="TVMHNO+Wingdings"/>
              </a:rPr>
              <a:t>.</a:t>
            </a:r>
            <a:r>
              <a:rPr sz="3200" spc="436">
                <a:solidFill>
                  <a:srgbClr val="000000"/>
                </a:solidFill>
                <a:latin typeface="Times New Roman"/>
                <a:cs typeface="Times New Roman"/>
              </a:rPr>
              <a:t> </a:t>
            </a:r>
            <a:r>
              <a:rPr sz="3200" b="1">
                <a:solidFill>
                  <a:srgbClr val="000000"/>
                </a:solidFill>
                <a:latin typeface="Arial"/>
                <a:cs typeface="Arial"/>
              </a:rPr>
              <a:t>Some mini-world</a:t>
            </a:r>
            <a:r>
              <a:rPr sz="3200" b="1" spc="-30">
                <a:solidFill>
                  <a:srgbClr val="000000"/>
                </a:solidFill>
                <a:latin typeface="Arial"/>
                <a:cs typeface="Arial"/>
              </a:rPr>
              <a:t> </a:t>
            </a:r>
            <a:r>
              <a:rPr sz="3200" b="1" i="1">
                <a:solidFill>
                  <a:srgbClr val="000000"/>
                </a:solidFill>
                <a:latin typeface="Arial"/>
                <a:cs typeface="Arial"/>
              </a:rPr>
              <a:t>entities</a:t>
            </a:r>
            <a:r>
              <a:rPr sz="3200" b="1">
                <a:solidFill>
                  <a:srgbClr val="000000"/>
                </a:solidFill>
                <a:latin typeface="Arial"/>
                <a:cs typeface="Arial"/>
              </a:rPr>
              <a:t>:</a:t>
            </a:r>
          </a:p>
          <a:p>
            <a:pPr marL="457200" marR="0">
              <a:lnSpc>
                <a:spcPts val="3398"/>
              </a:lnSpc>
              <a:spcBef>
                <a:spcPts val="729"/>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STUDENTs</a:t>
            </a:r>
          </a:p>
        </p:txBody>
      </p:sp>
      <p:sp>
        <p:nvSpPr>
          <p:cNvPr id="7" name="object 7"/>
          <p:cNvSpPr txBox="1"/>
          <p:nvPr/>
        </p:nvSpPr>
        <p:spPr>
          <a:xfrm>
            <a:off x="914400" y="3208906"/>
            <a:ext cx="2514360"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COURSEs</a:t>
            </a:r>
          </a:p>
        </p:txBody>
      </p:sp>
      <p:sp>
        <p:nvSpPr>
          <p:cNvPr id="8" name="object 8"/>
          <p:cNvSpPr txBox="1"/>
          <p:nvPr/>
        </p:nvSpPr>
        <p:spPr>
          <a:xfrm>
            <a:off x="914400" y="3720971"/>
            <a:ext cx="5482473" cy="1990094"/>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SECTIONs</a:t>
            </a:r>
            <a:r>
              <a:rPr sz="2800" spc="34">
                <a:solidFill>
                  <a:srgbClr val="000000"/>
                </a:solidFill>
                <a:latin typeface="Arial"/>
                <a:cs typeface="Arial"/>
              </a:rPr>
              <a:t> </a:t>
            </a:r>
            <a:r>
              <a:rPr sz="2800">
                <a:solidFill>
                  <a:srgbClr val="000000"/>
                </a:solidFill>
                <a:latin typeface="Arial"/>
                <a:cs typeface="Arial"/>
              </a:rPr>
              <a:t>(of COURSEs)</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(academic)</a:t>
            </a:r>
            <a:r>
              <a:rPr sz="2800" spc="20">
                <a:solidFill>
                  <a:srgbClr val="000000"/>
                </a:solidFill>
                <a:latin typeface="Arial"/>
                <a:cs typeface="Arial"/>
              </a:rPr>
              <a:t> </a:t>
            </a:r>
            <a:r>
              <a:rPr sz="2800">
                <a:solidFill>
                  <a:srgbClr val="000000"/>
                </a:solidFill>
                <a:latin typeface="Arial"/>
                <a:cs typeface="Arial"/>
              </a:rPr>
              <a:t>DEPARTMENTs</a:t>
            </a:r>
          </a:p>
          <a:p>
            <a:pPr marL="0" marR="0">
              <a:lnSpc>
                <a:spcPts val="3400"/>
              </a:lnSpc>
              <a:spcBef>
                <a:spcPts val="68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INSTRUCTORs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99393"/>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48711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(with</a:t>
            </a:r>
            <a:r>
              <a:rPr sz="2400" b="1" spc="-21">
                <a:solidFill>
                  <a:srgbClr val="FFFFFF"/>
                </a:solidFill>
                <a:latin typeface="Arial Narrow"/>
                <a:cs typeface="Arial Narrow"/>
              </a:rPr>
              <a:t> </a:t>
            </a:r>
            <a:r>
              <a:rPr sz="2400" b="1">
                <a:solidFill>
                  <a:srgbClr val="FFFFFF"/>
                </a:solidFill>
                <a:latin typeface="Arial Narrow"/>
                <a:cs typeface="Arial Narrow"/>
              </a:rPr>
              <a:t>a</a:t>
            </a:r>
            <a:r>
              <a:rPr sz="2400" b="1" spc="12">
                <a:solidFill>
                  <a:srgbClr val="FFFFFF"/>
                </a:solidFill>
                <a:latin typeface="Arial Narrow"/>
                <a:cs typeface="Arial Narrow"/>
              </a:rPr>
              <a:t> </a:t>
            </a:r>
            <a:r>
              <a:rPr sz="2400" b="1">
                <a:solidFill>
                  <a:srgbClr val="FFFFFF"/>
                </a:solidFill>
                <a:latin typeface="Arial Narrow"/>
                <a:cs typeface="Arial Narrow"/>
              </a:rPr>
              <a:t>Conceptual</a:t>
            </a:r>
            <a:r>
              <a:rPr sz="2400" b="1" spc="30">
                <a:solidFill>
                  <a:srgbClr val="FFFFFF"/>
                </a:solidFill>
                <a:latin typeface="Arial Narrow"/>
                <a:cs typeface="Arial Narrow"/>
              </a:rPr>
              <a:t> </a:t>
            </a: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a:t>
            </a:r>
          </a:p>
        </p:txBody>
      </p:sp>
      <p:sp>
        <p:nvSpPr>
          <p:cNvPr id="4" name="object 4"/>
          <p:cNvSpPr txBox="1"/>
          <p:nvPr/>
        </p:nvSpPr>
        <p:spPr>
          <a:xfrm>
            <a:off x="457200" y="1058207"/>
            <a:ext cx="6139781" cy="1576391"/>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JIKKAW+Wingdings"/>
                <a:cs typeface="JIKKAW+Wingdings"/>
              </a:rPr>
              <a:t>.</a:t>
            </a:r>
            <a:r>
              <a:rPr sz="2400" spc="1002">
                <a:solidFill>
                  <a:srgbClr val="000000"/>
                </a:solidFill>
                <a:latin typeface="Times New Roman"/>
                <a:cs typeface="Times New Roman"/>
              </a:rPr>
              <a:t> </a:t>
            </a:r>
            <a:r>
              <a:rPr sz="2400" b="1">
                <a:solidFill>
                  <a:srgbClr val="000000"/>
                </a:solidFill>
                <a:latin typeface="Arial"/>
                <a:cs typeface="Arial"/>
              </a:rPr>
              <a:t>Some mini-world</a:t>
            </a:r>
            <a:r>
              <a:rPr sz="2400" b="1" spc="-37">
                <a:solidFill>
                  <a:srgbClr val="000000"/>
                </a:solidFill>
                <a:latin typeface="Arial"/>
                <a:cs typeface="Arial"/>
              </a:rPr>
              <a:t> </a:t>
            </a:r>
            <a:r>
              <a:rPr sz="2400" b="1" i="1">
                <a:solidFill>
                  <a:srgbClr val="000000"/>
                </a:solidFill>
                <a:latin typeface="Arial"/>
                <a:cs typeface="Arial"/>
              </a:rPr>
              <a:t>relationships</a:t>
            </a:r>
            <a:r>
              <a:rPr sz="2400" b="1">
                <a:solidFill>
                  <a:srgbClr val="000000"/>
                </a:solidFill>
                <a:latin typeface="Arial"/>
                <a:cs typeface="Arial"/>
              </a:rPr>
              <a:t>:</a:t>
            </a:r>
          </a:p>
          <a:p>
            <a:pPr marL="457200" marR="0">
              <a:lnSpc>
                <a:spcPts val="2668"/>
              </a:lnSpc>
              <a:spcBef>
                <a:spcPts val="535"/>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SECTIONs</a:t>
            </a:r>
            <a:r>
              <a:rPr sz="2200" spc="14">
                <a:solidFill>
                  <a:srgbClr val="000000"/>
                </a:solidFill>
                <a:latin typeface="Arial"/>
                <a:cs typeface="Arial"/>
              </a:rPr>
              <a:t> </a:t>
            </a:r>
            <a:r>
              <a:rPr sz="2200" i="1">
                <a:solidFill>
                  <a:srgbClr val="000000"/>
                </a:solidFill>
                <a:latin typeface="Arial"/>
                <a:cs typeface="Arial"/>
              </a:rPr>
              <a:t>are</a:t>
            </a:r>
            <a:r>
              <a:rPr sz="2200" i="1" spc="14">
                <a:solidFill>
                  <a:srgbClr val="000000"/>
                </a:solidFill>
                <a:latin typeface="Arial"/>
                <a:cs typeface="Arial"/>
              </a:rPr>
              <a:t> </a:t>
            </a:r>
            <a:r>
              <a:rPr sz="2200" i="1">
                <a:solidFill>
                  <a:srgbClr val="000000"/>
                </a:solidFill>
                <a:latin typeface="Arial"/>
                <a:cs typeface="Arial"/>
              </a:rPr>
              <a:t>of specific </a:t>
            </a:r>
            <a:r>
              <a:rPr sz="2200">
                <a:solidFill>
                  <a:srgbClr val="000000"/>
                </a:solidFill>
                <a:latin typeface="Arial"/>
                <a:cs typeface="Arial"/>
              </a:rPr>
              <a:t>COURSEs</a:t>
            </a:r>
          </a:p>
          <a:p>
            <a:pPr marL="457200" marR="0">
              <a:lnSpc>
                <a:spcPts val="2671"/>
              </a:lnSpc>
              <a:spcBef>
                <a:spcPts val="498"/>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STUDENTs</a:t>
            </a:r>
            <a:r>
              <a:rPr sz="2200" spc="15">
                <a:solidFill>
                  <a:srgbClr val="000000"/>
                </a:solidFill>
                <a:latin typeface="Arial"/>
                <a:cs typeface="Arial"/>
              </a:rPr>
              <a:t> </a:t>
            </a:r>
            <a:r>
              <a:rPr sz="2200" i="1">
                <a:solidFill>
                  <a:srgbClr val="000000"/>
                </a:solidFill>
                <a:latin typeface="Arial"/>
                <a:cs typeface="Arial"/>
              </a:rPr>
              <a:t>take </a:t>
            </a:r>
            <a:r>
              <a:rPr sz="2200">
                <a:solidFill>
                  <a:srgbClr val="000000"/>
                </a:solidFill>
                <a:latin typeface="Arial"/>
                <a:cs typeface="Arial"/>
              </a:rPr>
              <a:t>SECTIONs</a:t>
            </a:r>
          </a:p>
        </p:txBody>
      </p:sp>
      <p:sp>
        <p:nvSpPr>
          <p:cNvPr id="5" name="object 5"/>
          <p:cNvSpPr txBox="1"/>
          <p:nvPr/>
        </p:nvSpPr>
        <p:spPr>
          <a:xfrm>
            <a:off x="914400" y="2265579"/>
            <a:ext cx="6486147" cy="1966044"/>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COURSEs</a:t>
            </a:r>
            <a:r>
              <a:rPr sz="2200" spc="17" dirty="0">
                <a:solidFill>
                  <a:srgbClr val="000000"/>
                </a:solidFill>
                <a:latin typeface="Arial"/>
                <a:cs typeface="Arial"/>
              </a:rPr>
              <a:t> </a:t>
            </a:r>
            <a:r>
              <a:rPr sz="2200" i="1" dirty="0">
                <a:solidFill>
                  <a:srgbClr val="000000"/>
                </a:solidFill>
                <a:latin typeface="Arial"/>
                <a:cs typeface="Arial"/>
              </a:rPr>
              <a:t>have</a:t>
            </a:r>
            <a:r>
              <a:rPr sz="2200" i="1" spc="607" dirty="0">
                <a:solidFill>
                  <a:srgbClr val="000000"/>
                </a:solidFill>
                <a:latin typeface="Arial"/>
                <a:cs typeface="Arial"/>
              </a:rPr>
              <a:t> </a:t>
            </a:r>
            <a:r>
              <a:rPr sz="2200" i="1" dirty="0">
                <a:solidFill>
                  <a:srgbClr val="000000"/>
                </a:solidFill>
                <a:latin typeface="Arial"/>
                <a:cs typeface="Arial"/>
              </a:rPr>
              <a:t>prerequisite</a:t>
            </a:r>
            <a:r>
              <a:rPr sz="2200" i="1" spc="19" dirty="0">
                <a:solidFill>
                  <a:srgbClr val="000000"/>
                </a:solidFill>
                <a:latin typeface="Arial"/>
                <a:cs typeface="Arial"/>
              </a:rPr>
              <a:t> </a:t>
            </a:r>
            <a:r>
              <a:rPr sz="2200" dirty="0">
                <a:solidFill>
                  <a:srgbClr val="000000"/>
                </a:solidFill>
                <a:latin typeface="Arial"/>
                <a:cs typeface="Arial"/>
              </a:rPr>
              <a:t>COURSEs</a:t>
            </a:r>
          </a:p>
          <a:p>
            <a:pPr marL="0" marR="0">
              <a:lnSpc>
                <a:spcPts val="2668"/>
              </a:lnSpc>
              <a:spcBef>
                <a:spcPts val="44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INSTRUCTORs</a:t>
            </a:r>
            <a:r>
              <a:rPr sz="2200" spc="46" dirty="0">
                <a:solidFill>
                  <a:srgbClr val="000000"/>
                </a:solidFill>
                <a:latin typeface="Arial"/>
                <a:cs typeface="Arial"/>
              </a:rPr>
              <a:t> </a:t>
            </a:r>
            <a:r>
              <a:rPr sz="2200" i="1" dirty="0">
                <a:solidFill>
                  <a:srgbClr val="000000"/>
                </a:solidFill>
                <a:latin typeface="Arial"/>
                <a:cs typeface="Arial"/>
              </a:rPr>
              <a:t>teach</a:t>
            </a:r>
            <a:r>
              <a:rPr sz="2200" i="1" spc="623" dirty="0">
                <a:solidFill>
                  <a:srgbClr val="000000"/>
                </a:solidFill>
                <a:latin typeface="Arial"/>
                <a:cs typeface="Arial"/>
              </a:rPr>
              <a:t> </a:t>
            </a:r>
            <a:r>
              <a:rPr sz="2200" dirty="0">
                <a:solidFill>
                  <a:srgbClr val="000000"/>
                </a:solidFill>
                <a:latin typeface="Arial"/>
                <a:cs typeface="Arial"/>
              </a:rPr>
              <a:t>SECTIONs</a:t>
            </a:r>
          </a:p>
          <a:p>
            <a:pPr marL="0" marR="0">
              <a:lnSpc>
                <a:spcPts val="2668"/>
              </a:lnSpc>
              <a:spcBef>
                <a:spcPts val="49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COURSEs</a:t>
            </a:r>
            <a:r>
              <a:rPr sz="2200" spc="17" dirty="0">
                <a:solidFill>
                  <a:srgbClr val="000000"/>
                </a:solidFill>
                <a:latin typeface="Arial"/>
                <a:cs typeface="Arial"/>
              </a:rPr>
              <a:t> </a:t>
            </a:r>
            <a:r>
              <a:rPr sz="2200" i="1" dirty="0">
                <a:solidFill>
                  <a:srgbClr val="000000"/>
                </a:solidFill>
                <a:latin typeface="Arial"/>
                <a:cs typeface="Arial"/>
              </a:rPr>
              <a:t>are</a:t>
            </a:r>
            <a:r>
              <a:rPr sz="2200" i="1" spc="14" dirty="0">
                <a:solidFill>
                  <a:srgbClr val="000000"/>
                </a:solidFill>
                <a:latin typeface="Arial"/>
                <a:cs typeface="Arial"/>
              </a:rPr>
              <a:t> </a:t>
            </a:r>
            <a:r>
              <a:rPr sz="2200" i="1" dirty="0">
                <a:solidFill>
                  <a:srgbClr val="000000"/>
                </a:solidFill>
                <a:latin typeface="Arial"/>
                <a:cs typeface="Arial"/>
              </a:rPr>
              <a:t>offered</a:t>
            </a:r>
            <a:r>
              <a:rPr sz="2200" i="1" spc="13" dirty="0">
                <a:solidFill>
                  <a:srgbClr val="000000"/>
                </a:solidFill>
                <a:latin typeface="Arial"/>
                <a:cs typeface="Arial"/>
              </a:rPr>
              <a:t> </a:t>
            </a:r>
            <a:r>
              <a:rPr sz="2200" i="1" dirty="0">
                <a:solidFill>
                  <a:srgbClr val="000000"/>
                </a:solidFill>
                <a:latin typeface="Arial"/>
                <a:cs typeface="Arial"/>
              </a:rPr>
              <a:t>by</a:t>
            </a:r>
            <a:r>
              <a:rPr sz="2200" i="1" spc="626" dirty="0">
                <a:solidFill>
                  <a:srgbClr val="000000"/>
                </a:solidFill>
                <a:latin typeface="Arial"/>
                <a:cs typeface="Arial"/>
              </a:rPr>
              <a:t> </a:t>
            </a:r>
            <a:r>
              <a:rPr sz="2200" dirty="0">
                <a:solidFill>
                  <a:srgbClr val="000000"/>
                </a:solidFill>
                <a:latin typeface="Arial"/>
                <a:cs typeface="Arial"/>
              </a:rPr>
              <a:t>DEPARTMENTs</a:t>
            </a:r>
          </a:p>
          <a:p>
            <a:pPr marL="0" marR="0">
              <a:lnSpc>
                <a:spcPts val="2671"/>
              </a:lnSpc>
              <a:spcBef>
                <a:spcPts val="49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STUDENTs</a:t>
            </a:r>
            <a:r>
              <a:rPr sz="2200" spc="15" dirty="0">
                <a:solidFill>
                  <a:srgbClr val="000000"/>
                </a:solidFill>
                <a:latin typeface="Arial"/>
                <a:cs typeface="Arial"/>
              </a:rPr>
              <a:t> </a:t>
            </a:r>
            <a:r>
              <a:rPr sz="2200" i="1" dirty="0">
                <a:solidFill>
                  <a:srgbClr val="000000"/>
                </a:solidFill>
                <a:latin typeface="Arial"/>
                <a:cs typeface="Arial"/>
              </a:rPr>
              <a:t>major</a:t>
            </a:r>
            <a:r>
              <a:rPr sz="2200" i="1" spc="40" dirty="0">
                <a:solidFill>
                  <a:srgbClr val="000000"/>
                </a:solidFill>
                <a:latin typeface="Arial"/>
                <a:cs typeface="Arial"/>
              </a:rPr>
              <a:t> </a:t>
            </a:r>
            <a:r>
              <a:rPr sz="2200" i="1" dirty="0">
                <a:solidFill>
                  <a:srgbClr val="000000"/>
                </a:solidFill>
                <a:latin typeface="Arial"/>
                <a:cs typeface="Arial"/>
              </a:rPr>
              <a:t>in</a:t>
            </a:r>
            <a:r>
              <a:rPr sz="2200" i="1" spc="626" dirty="0">
                <a:solidFill>
                  <a:srgbClr val="000000"/>
                </a:solidFill>
                <a:latin typeface="Arial"/>
                <a:cs typeface="Arial"/>
              </a:rPr>
              <a:t> </a:t>
            </a:r>
            <a:r>
              <a:rPr sz="2200" dirty="0">
                <a:solidFill>
                  <a:srgbClr val="000000"/>
                </a:solidFill>
                <a:latin typeface="Arial"/>
                <a:cs typeface="Arial"/>
              </a:rPr>
              <a:t>DEPARTMENTs</a:t>
            </a:r>
          </a:p>
        </p:txBody>
      </p:sp>
      <p:sp>
        <p:nvSpPr>
          <p:cNvPr id="6" name="object 6"/>
          <p:cNvSpPr txBox="1"/>
          <p:nvPr/>
        </p:nvSpPr>
        <p:spPr>
          <a:xfrm>
            <a:off x="457200" y="4350682"/>
            <a:ext cx="8891290" cy="1529492"/>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JIKKAW+Wingdings"/>
                <a:cs typeface="JIKKAW+Wingdings"/>
              </a:rPr>
              <a:t>.</a:t>
            </a:r>
            <a:r>
              <a:rPr sz="2400" spc="1002">
                <a:solidFill>
                  <a:srgbClr val="000000"/>
                </a:solidFill>
                <a:latin typeface="Times New Roman"/>
                <a:cs typeface="Times New Roman"/>
              </a:rPr>
              <a:t> </a:t>
            </a:r>
            <a:r>
              <a:rPr sz="2400">
                <a:solidFill>
                  <a:srgbClr val="000000"/>
                </a:solidFill>
                <a:latin typeface="Arial"/>
                <a:cs typeface="Arial"/>
              </a:rPr>
              <a:t>Note: The above entities</a:t>
            </a:r>
            <a:r>
              <a:rPr sz="2400" spc="16">
                <a:solidFill>
                  <a:srgbClr val="000000"/>
                </a:solidFill>
                <a:latin typeface="Arial"/>
                <a:cs typeface="Arial"/>
              </a:rPr>
              <a:t> </a:t>
            </a:r>
            <a:r>
              <a:rPr sz="2400">
                <a:solidFill>
                  <a:srgbClr val="000000"/>
                </a:solidFill>
                <a:latin typeface="Arial"/>
                <a:cs typeface="Arial"/>
              </a:rPr>
              <a:t>and relationships</a:t>
            </a:r>
            <a:r>
              <a:rPr sz="2400" spc="38">
                <a:solidFill>
                  <a:srgbClr val="000000"/>
                </a:solidFill>
                <a:latin typeface="Arial"/>
                <a:cs typeface="Arial"/>
              </a:rPr>
              <a:t> </a:t>
            </a:r>
            <a:r>
              <a:rPr sz="2400">
                <a:solidFill>
                  <a:srgbClr val="000000"/>
                </a:solidFill>
                <a:latin typeface="Arial"/>
                <a:cs typeface="Arial"/>
              </a:rPr>
              <a:t>are typically</a:t>
            </a:r>
          </a:p>
          <a:p>
            <a:pPr marL="342900" marR="0">
              <a:lnSpc>
                <a:spcPts val="2683"/>
              </a:lnSpc>
              <a:spcBef>
                <a:spcPts val="198"/>
              </a:spcBef>
              <a:spcAft>
                <a:spcPct val="0"/>
              </a:spcAft>
            </a:pPr>
            <a:r>
              <a:rPr sz="2400">
                <a:solidFill>
                  <a:srgbClr val="000000"/>
                </a:solidFill>
                <a:latin typeface="Arial"/>
                <a:cs typeface="Arial"/>
              </a:rPr>
              <a:t>expressed</a:t>
            </a:r>
            <a:r>
              <a:rPr sz="2400" spc="26">
                <a:solidFill>
                  <a:srgbClr val="000000"/>
                </a:solidFill>
                <a:latin typeface="Arial"/>
                <a:cs typeface="Arial"/>
              </a:rPr>
              <a:t> </a:t>
            </a:r>
            <a:r>
              <a:rPr sz="2400">
                <a:solidFill>
                  <a:srgbClr val="000000"/>
                </a:solidFill>
                <a:latin typeface="Arial"/>
                <a:cs typeface="Arial"/>
              </a:rPr>
              <a:t>in a</a:t>
            </a:r>
            <a:r>
              <a:rPr sz="2400" spc="-10">
                <a:solidFill>
                  <a:srgbClr val="000000"/>
                </a:solidFill>
                <a:latin typeface="Arial"/>
                <a:cs typeface="Arial"/>
              </a:rPr>
              <a:t> </a:t>
            </a:r>
            <a:r>
              <a:rPr sz="2400">
                <a:solidFill>
                  <a:srgbClr val="000000"/>
                </a:solidFill>
                <a:latin typeface="Arial"/>
                <a:cs typeface="Arial"/>
              </a:rPr>
              <a:t>conceptual</a:t>
            </a:r>
            <a:r>
              <a:rPr sz="2400" spc="19">
                <a:solidFill>
                  <a:srgbClr val="000000"/>
                </a:solidFill>
                <a:latin typeface="Arial"/>
                <a:cs typeface="Arial"/>
              </a:rPr>
              <a:t> </a:t>
            </a:r>
            <a:r>
              <a:rPr sz="2400">
                <a:solidFill>
                  <a:srgbClr val="000000"/>
                </a:solidFill>
                <a:latin typeface="Arial"/>
                <a:cs typeface="Arial"/>
              </a:rPr>
              <a:t>data model, such as the</a:t>
            </a:r>
          </a:p>
          <a:p>
            <a:pPr marL="342900" marR="0">
              <a:lnSpc>
                <a:spcPts val="2681"/>
              </a:lnSpc>
              <a:spcBef>
                <a:spcPts val="148"/>
              </a:spcBef>
              <a:spcAft>
                <a:spcPct val="0"/>
              </a:spcAft>
            </a:pPr>
            <a:r>
              <a:rPr sz="2400">
                <a:solidFill>
                  <a:srgbClr val="000000"/>
                </a:solidFill>
                <a:latin typeface="Arial"/>
                <a:cs typeface="Arial"/>
              </a:rPr>
              <a:t>ENTITY-RELATIONSHIP</a:t>
            </a:r>
            <a:r>
              <a:rPr sz="2400" spc="17">
                <a:solidFill>
                  <a:srgbClr val="000000"/>
                </a:solidFill>
                <a:latin typeface="Arial"/>
                <a:cs typeface="Arial"/>
              </a:rPr>
              <a:t> </a:t>
            </a:r>
            <a:r>
              <a:rPr sz="2400">
                <a:solidFill>
                  <a:srgbClr val="000000"/>
                </a:solidFill>
                <a:latin typeface="Arial"/>
                <a:cs typeface="Arial"/>
              </a:rPr>
              <a:t>data</a:t>
            </a:r>
            <a:r>
              <a:rPr sz="2400" spc="10">
                <a:solidFill>
                  <a:srgbClr val="000000"/>
                </a:solidFill>
                <a:latin typeface="Arial"/>
                <a:cs typeface="Arial"/>
              </a:rPr>
              <a:t> </a:t>
            </a:r>
            <a:r>
              <a:rPr sz="2400">
                <a:solidFill>
                  <a:srgbClr val="000000"/>
                </a:solidFill>
                <a:latin typeface="Arial"/>
                <a:cs typeface="Arial"/>
              </a:rPr>
              <a:t>model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15718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Simple</a:t>
            </a:r>
            <a:r>
              <a:rPr sz="2400" b="1" spc="15">
                <a:solidFill>
                  <a:srgbClr val="FFFFFF"/>
                </a:solidFill>
                <a:latin typeface="Arial Narrow"/>
                <a:cs typeface="Arial Narrow"/>
              </a:rPr>
              <a:t> </a:t>
            </a:r>
            <a:r>
              <a:rPr sz="2400" b="1">
                <a:solidFill>
                  <a:srgbClr val="FFFFFF"/>
                </a:solidFill>
                <a:latin typeface="Arial Narrow"/>
                <a:cs typeface="Arial Narrow"/>
              </a:rPr>
              <a:t>Database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48618" y="1124744"/>
            <a:ext cx="8259068" cy="693737"/>
          </a:xfrm>
          <a:prstGeom prst="rect">
            <a:avLst/>
          </a:prstGeom>
          <a:noFill/>
          <a:ln w="9525">
            <a:noFill/>
            <a:miter lim="800000"/>
            <a:headEnd/>
            <a:tailEnd/>
          </a:ln>
        </p:spPr>
        <p:txBody>
          <a:bodyPr anchor="b"/>
          <a:lstStyle/>
          <a:p>
            <a:pPr algn="ctr">
              <a:defRPr/>
            </a:pPr>
            <a:r>
              <a:rPr kumimoji="1" lang="en-US" altLang="zh-CN" sz="4400" b="1" kern="0" dirty="0" smtClean="0">
                <a:solidFill>
                  <a:schemeClr val="tx2"/>
                </a:solidFill>
                <a:effectLst>
                  <a:outerShdw blurRad="38100" dist="38100" dir="2700000" algn="tl">
                    <a:srgbClr val="C0C0C0"/>
                  </a:outerShdw>
                </a:effectLst>
                <a:latin typeface="+mj-lt"/>
                <a:cs typeface="+mj-cs"/>
              </a:rPr>
              <a:t>Before we start</a:t>
            </a:r>
            <a:endParaRPr kumimoji="1" lang="en-US" altLang="zh-CN" sz="4400" b="1" kern="0" dirty="0">
              <a:solidFill>
                <a:schemeClr val="tx2"/>
              </a:solidFill>
              <a:effectLst>
                <a:outerShdw blurRad="38100" dist="38100" dir="2700000" algn="tl">
                  <a:srgbClr val="C0C0C0"/>
                </a:outerShdw>
              </a:effectLst>
              <a:latin typeface="+mj-lt"/>
              <a:cs typeface="+mj-cs"/>
            </a:endParaRPr>
          </a:p>
        </p:txBody>
      </p:sp>
      <p:sp>
        <p:nvSpPr>
          <p:cNvPr id="4" name="Subtitle 2"/>
          <p:cNvSpPr txBox="1">
            <a:spLocks noChangeArrowheads="1"/>
          </p:cNvSpPr>
          <p:nvPr/>
        </p:nvSpPr>
        <p:spPr bwMode="auto">
          <a:xfrm>
            <a:off x="268598" y="2263303"/>
            <a:ext cx="8619108" cy="3394497"/>
          </a:xfrm>
          <a:prstGeom prst="rect">
            <a:avLst/>
          </a:prstGeom>
          <a:noFill/>
          <a:ln w="9525">
            <a:noFill/>
            <a:miter lim="800000"/>
            <a:headEnd/>
            <a:tailEnd/>
          </a:ln>
        </p:spPr>
        <p:txBody>
          <a:bodyPr/>
          <a:lstStyle/>
          <a:p>
            <a:pPr rtl="0" eaLnBrk="1" hangingPunct="1">
              <a:lnSpc>
                <a:spcPct val="200000"/>
              </a:lnSpc>
              <a:spcBef>
                <a:spcPct val="35000"/>
              </a:spcBef>
              <a:buClr>
                <a:schemeClr val="tx2"/>
              </a:buClr>
              <a:buSzPct val="90000"/>
              <a:buFont typeface="Arial" charset="0"/>
              <a:buNone/>
              <a:defRPr/>
            </a:pPr>
            <a:r>
              <a:rPr lang="en-US" altLang="zh-CN" sz="2400" dirty="0" smtClean="0"/>
              <a:t>Talk </a:t>
            </a:r>
            <a:r>
              <a:rPr lang="en-US" altLang="en-US" sz="2400" dirty="0"/>
              <a:t>about </a:t>
            </a:r>
            <a:r>
              <a:rPr lang="en-US" altLang="en-US" sz="2400" dirty="0">
                <a:solidFill>
                  <a:srgbClr val="00B0F0"/>
                </a:solidFill>
              </a:rPr>
              <a:t>1 minute </a:t>
            </a:r>
            <a:r>
              <a:rPr lang="en-US" altLang="en-US" sz="2400" dirty="0"/>
              <a:t>about yourself: your background, main accomplishments, why you joined JNU, your interests, why you are taking CS, plans for and after graduation</a:t>
            </a:r>
            <a:endParaRPr lang="en-US" altLang="zh-CN" sz="2400" dirty="0"/>
          </a:p>
        </p:txBody>
      </p:sp>
    </p:spTree>
    <p:extLst>
      <p:ext uri="{BB962C8B-B14F-4D97-AF65-F5344CB8AC3E}">
        <p14:creationId xmlns:p14="http://schemas.microsoft.com/office/powerpoint/2010/main" val="288277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45902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p>
        </p:txBody>
      </p:sp>
      <p:sp>
        <p:nvSpPr>
          <p:cNvPr id="4" name="object 4"/>
          <p:cNvSpPr txBox="1"/>
          <p:nvPr/>
        </p:nvSpPr>
        <p:spPr>
          <a:xfrm>
            <a:off x="457200" y="935906"/>
            <a:ext cx="784668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BVEDGA+Wingdings"/>
                <a:cs typeface="BVEDGA+Wingdings"/>
              </a:rPr>
              <a:t>.</a:t>
            </a:r>
            <a:r>
              <a:rPr sz="2400" spc="1002" dirty="0">
                <a:solidFill>
                  <a:srgbClr val="000000"/>
                </a:solidFill>
                <a:latin typeface="Times New Roman"/>
                <a:cs typeface="Times New Roman"/>
              </a:rPr>
              <a:t> </a:t>
            </a:r>
            <a:r>
              <a:rPr sz="2400" b="1" dirty="0">
                <a:solidFill>
                  <a:srgbClr val="000000"/>
                </a:solidFill>
                <a:latin typeface="Arial"/>
                <a:cs typeface="Arial"/>
              </a:rPr>
              <a:t>Self-describing</a:t>
            </a:r>
            <a:r>
              <a:rPr sz="2400" b="1" spc="-24" dirty="0">
                <a:solidFill>
                  <a:srgbClr val="000000"/>
                </a:solidFill>
                <a:latin typeface="Arial"/>
                <a:cs typeface="Arial"/>
              </a:rPr>
              <a:t> </a:t>
            </a:r>
            <a:r>
              <a:rPr sz="2400" b="1" dirty="0">
                <a:solidFill>
                  <a:srgbClr val="000000"/>
                </a:solidFill>
                <a:latin typeface="Arial"/>
                <a:cs typeface="Arial"/>
              </a:rPr>
              <a:t>nature of</a:t>
            </a:r>
            <a:r>
              <a:rPr sz="2400" b="1" spc="-14" dirty="0">
                <a:solidFill>
                  <a:srgbClr val="000000"/>
                </a:solidFill>
                <a:latin typeface="Arial"/>
                <a:cs typeface="Arial"/>
              </a:rPr>
              <a:t> </a:t>
            </a:r>
            <a:r>
              <a:rPr sz="2400" b="1" dirty="0">
                <a:solidFill>
                  <a:srgbClr val="000000"/>
                </a:solidFill>
                <a:latin typeface="Arial"/>
                <a:cs typeface="Arial"/>
              </a:rPr>
              <a:t>a database</a:t>
            </a:r>
            <a:r>
              <a:rPr sz="2400" b="1" spc="13" dirty="0">
                <a:solidFill>
                  <a:srgbClr val="000000"/>
                </a:solidFill>
                <a:latin typeface="Arial"/>
                <a:cs typeface="Arial"/>
              </a:rPr>
              <a:t> </a:t>
            </a:r>
            <a:r>
              <a:rPr sz="2400" b="1" dirty="0">
                <a:solidFill>
                  <a:srgbClr val="000000"/>
                </a:solidFill>
                <a:latin typeface="Arial"/>
                <a:cs typeface="Arial"/>
              </a:rPr>
              <a:t>system:</a:t>
            </a:r>
          </a:p>
        </p:txBody>
      </p:sp>
      <p:sp>
        <p:nvSpPr>
          <p:cNvPr id="5" name="object 5"/>
          <p:cNvSpPr txBox="1"/>
          <p:nvPr/>
        </p:nvSpPr>
        <p:spPr>
          <a:xfrm>
            <a:off x="914400" y="1338351"/>
            <a:ext cx="8015394" cy="1496652"/>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A DBMS</a:t>
            </a:r>
            <a:r>
              <a:rPr sz="2200" spc="14">
                <a:solidFill>
                  <a:srgbClr val="000000"/>
                </a:solidFill>
                <a:latin typeface="Arial"/>
                <a:cs typeface="Arial"/>
              </a:rPr>
              <a:t> </a:t>
            </a:r>
            <a:r>
              <a:rPr sz="2200" b="1">
                <a:solidFill>
                  <a:srgbClr val="000000"/>
                </a:solidFill>
                <a:latin typeface="Arial"/>
                <a:cs typeface="Arial"/>
              </a:rPr>
              <a:t>catalog</a:t>
            </a:r>
            <a:r>
              <a:rPr sz="2200" b="1" spc="33">
                <a:solidFill>
                  <a:srgbClr val="000000"/>
                </a:solidFill>
                <a:latin typeface="Arial"/>
                <a:cs typeface="Arial"/>
              </a:rPr>
              <a:t> </a:t>
            </a:r>
            <a:r>
              <a:rPr sz="2200">
                <a:solidFill>
                  <a:srgbClr val="000000"/>
                </a:solidFill>
                <a:latin typeface="Arial"/>
                <a:cs typeface="Arial"/>
              </a:rPr>
              <a:t>stores the description of a particular</a:t>
            </a:r>
          </a:p>
          <a:p>
            <a:pPr marL="286816" marR="0">
              <a:lnSpc>
                <a:spcPts val="2453"/>
              </a:lnSpc>
              <a:spcBef>
                <a:spcPts val="136"/>
              </a:spcBef>
              <a:spcAft>
                <a:spcPct val="0"/>
              </a:spcAft>
            </a:pPr>
            <a:r>
              <a:rPr sz="2200">
                <a:solidFill>
                  <a:srgbClr val="000000"/>
                </a:solidFill>
                <a:latin typeface="Arial"/>
                <a:cs typeface="Arial"/>
              </a:rPr>
              <a:t>database (e.g.</a:t>
            </a:r>
            <a:r>
              <a:rPr sz="2200" spc="15">
                <a:solidFill>
                  <a:srgbClr val="000000"/>
                </a:solidFill>
                <a:latin typeface="Arial"/>
                <a:cs typeface="Arial"/>
              </a:rPr>
              <a:t> </a:t>
            </a:r>
            <a:r>
              <a:rPr sz="2200">
                <a:solidFill>
                  <a:srgbClr val="000000"/>
                </a:solidFill>
                <a:latin typeface="Arial"/>
                <a:cs typeface="Arial"/>
              </a:rPr>
              <a:t>data structures,</a:t>
            </a:r>
            <a:r>
              <a:rPr sz="2200" spc="13">
                <a:solidFill>
                  <a:srgbClr val="000000"/>
                </a:solidFill>
                <a:latin typeface="Arial"/>
                <a:cs typeface="Arial"/>
              </a:rPr>
              <a:t> </a:t>
            </a:r>
            <a:r>
              <a:rPr sz="2200">
                <a:solidFill>
                  <a:srgbClr val="000000"/>
                </a:solidFill>
                <a:latin typeface="Arial"/>
                <a:cs typeface="Arial"/>
              </a:rPr>
              <a:t>types, and</a:t>
            </a:r>
            <a:r>
              <a:rPr sz="2200" spc="11">
                <a:solidFill>
                  <a:srgbClr val="000000"/>
                </a:solidFill>
                <a:latin typeface="Arial"/>
                <a:cs typeface="Arial"/>
              </a:rPr>
              <a:t> </a:t>
            </a:r>
            <a:r>
              <a:rPr sz="2200">
                <a:solidFill>
                  <a:srgbClr val="000000"/>
                </a:solidFill>
                <a:latin typeface="Arial"/>
                <a:cs typeface="Arial"/>
              </a:rPr>
              <a:t>constraints)</a:t>
            </a:r>
          </a:p>
          <a:p>
            <a:pPr marL="0" marR="0">
              <a:lnSpc>
                <a:spcPts val="2671"/>
              </a:lnSpc>
              <a:spcBef>
                <a:spcPts val="49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The</a:t>
            </a:r>
            <a:r>
              <a:rPr sz="2200" spc="15">
                <a:solidFill>
                  <a:srgbClr val="000000"/>
                </a:solidFill>
                <a:latin typeface="Arial"/>
                <a:cs typeface="Arial"/>
              </a:rPr>
              <a:t> </a:t>
            </a:r>
            <a:r>
              <a:rPr sz="2200">
                <a:solidFill>
                  <a:srgbClr val="000000"/>
                </a:solidFill>
                <a:latin typeface="Arial"/>
                <a:cs typeface="Arial"/>
              </a:rPr>
              <a:t>description</a:t>
            </a:r>
            <a:r>
              <a:rPr sz="2200" spc="-11">
                <a:solidFill>
                  <a:srgbClr val="000000"/>
                </a:solidFill>
                <a:latin typeface="Arial"/>
                <a:cs typeface="Arial"/>
              </a:rPr>
              <a:t> </a:t>
            </a:r>
            <a:r>
              <a:rPr sz="2200">
                <a:solidFill>
                  <a:srgbClr val="000000"/>
                </a:solidFill>
                <a:latin typeface="Arial"/>
                <a:cs typeface="Arial"/>
              </a:rPr>
              <a:t>is called </a:t>
            </a:r>
            <a:r>
              <a:rPr sz="2200" b="1">
                <a:solidFill>
                  <a:srgbClr val="000000"/>
                </a:solidFill>
                <a:latin typeface="Arial"/>
                <a:cs typeface="Arial"/>
              </a:rPr>
              <a:t>meta-data*</a:t>
            </a:r>
            <a:r>
              <a:rPr sz="2200">
                <a:solidFill>
                  <a:srgbClr val="000000"/>
                </a:solidFill>
                <a:latin typeface="Arial"/>
                <a:cs typeface="Arial"/>
              </a:rPr>
              <a:t>.</a:t>
            </a:r>
          </a:p>
        </p:txBody>
      </p:sp>
      <p:sp>
        <p:nvSpPr>
          <p:cNvPr id="6" name="object 6"/>
          <p:cNvSpPr txBox="1"/>
          <p:nvPr/>
        </p:nvSpPr>
        <p:spPr>
          <a:xfrm>
            <a:off x="914400" y="2478685"/>
            <a:ext cx="7810715"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This allows the</a:t>
            </a:r>
            <a:r>
              <a:rPr sz="2200" spc="12">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software</a:t>
            </a:r>
            <a:r>
              <a:rPr sz="2200" spc="15">
                <a:solidFill>
                  <a:srgbClr val="000000"/>
                </a:solidFill>
                <a:latin typeface="Arial"/>
                <a:cs typeface="Arial"/>
              </a:rPr>
              <a:t> </a:t>
            </a:r>
            <a:r>
              <a:rPr sz="2200">
                <a:solidFill>
                  <a:srgbClr val="000000"/>
                </a:solidFill>
                <a:latin typeface="Arial"/>
                <a:cs typeface="Arial"/>
              </a:rPr>
              <a:t>to work with different</a:t>
            </a:r>
          </a:p>
        </p:txBody>
      </p:sp>
      <p:sp>
        <p:nvSpPr>
          <p:cNvPr id="7" name="object 7"/>
          <p:cNvSpPr txBox="1"/>
          <p:nvPr/>
        </p:nvSpPr>
        <p:spPr>
          <a:xfrm>
            <a:off x="1201216" y="2841881"/>
            <a:ext cx="3200443"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database applications.</a:t>
            </a:r>
          </a:p>
        </p:txBody>
      </p:sp>
      <p:sp>
        <p:nvSpPr>
          <p:cNvPr id="8" name="object 8"/>
          <p:cNvSpPr txBox="1"/>
          <p:nvPr/>
        </p:nvSpPr>
        <p:spPr>
          <a:xfrm>
            <a:off x="457200" y="3252767"/>
            <a:ext cx="691330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BVEDGA+Wingdings"/>
                <a:cs typeface="BVEDGA+Wingdings"/>
              </a:rPr>
              <a:t>.</a:t>
            </a:r>
            <a:r>
              <a:rPr sz="2400" spc="1002" dirty="0">
                <a:solidFill>
                  <a:srgbClr val="000000"/>
                </a:solidFill>
                <a:latin typeface="Times New Roman"/>
                <a:cs typeface="Times New Roman"/>
              </a:rPr>
              <a:t> </a:t>
            </a:r>
            <a:r>
              <a:rPr sz="2400" b="1" dirty="0">
                <a:solidFill>
                  <a:srgbClr val="000000"/>
                </a:solidFill>
                <a:latin typeface="Arial"/>
                <a:cs typeface="Arial"/>
              </a:rPr>
              <a:t>Insulation</a:t>
            </a:r>
            <a:r>
              <a:rPr sz="2400" b="1" spc="-36" dirty="0">
                <a:solidFill>
                  <a:srgbClr val="000000"/>
                </a:solidFill>
                <a:latin typeface="Arial"/>
                <a:cs typeface="Arial"/>
              </a:rPr>
              <a:t> </a:t>
            </a:r>
            <a:r>
              <a:rPr sz="2400" b="1" dirty="0">
                <a:solidFill>
                  <a:srgbClr val="000000"/>
                </a:solidFill>
                <a:latin typeface="Arial"/>
                <a:cs typeface="Arial"/>
              </a:rPr>
              <a:t>between</a:t>
            </a:r>
            <a:r>
              <a:rPr sz="2400" b="1" spc="-42" dirty="0">
                <a:solidFill>
                  <a:srgbClr val="000000"/>
                </a:solidFill>
                <a:latin typeface="Arial"/>
                <a:cs typeface="Arial"/>
              </a:rPr>
              <a:t> </a:t>
            </a:r>
            <a:r>
              <a:rPr sz="2400" b="1" dirty="0">
                <a:solidFill>
                  <a:srgbClr val="000000"/>
                </a:solidFill>
                <a:latin typeface="Arial"/>
                <a:cs typeface="Arial"/>
              </a:rPr>
              <a:t>programs and data:</a:t>
            </a:r>
          </a:p>
        </p:txBody>
      </p:sp>
      <p:sp>
        <p:nvSpPr>
          <p:cNvPr id="9" name="object 9"/>
          <p:cNvSpPr txBox="1"/>
          <p:nvPr/>
        </p:nvSpPr>
        <p:spPr>
          <a:xfrm>
            <a:off x="914400" y="3655467"/>
            <a:ext cx="8494926" cy="1160927"/>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Called </a:t>
            </a:r>
            <a:r>
              <a:rPr sz="2200" b="1" dirty="0">
                <a:solidFill>
                  <a:srgbClr val="000000"/>
                </a:solidFill>
                <a:latin typeface="Arial"/>
                <a:cs typeface="Arial"/>
              </a:rPr>
              <a:t>program-data</a:t>
            </a:r>
            <a:r>
              <a:rPr sz="2200" b="1" spc="28" dirty="0">
                <a:solidFill>
                  <a:srgbClr val="000000"/>
                </a:solidFill>
                <a:latin typeface="Arial"/>
                <a:cs typeface="Arial"/>
              </a:rPr>
              <a:t> </a:t>
            </a:r>
            <a:r>
              <a:rPr sz="2200" b="1" dirty="0">
                <a:solidFill>
                  <a:srgbClr val="000000"/>
                </a:solidFill>
                <a:latin typeface="Arial"/>
                <a:cs typeface="Arial"/>
              </a:rPr>
              <a:t>independence</a:t>
            </a:r>
            <a:r>
              <a:rPr sz="2200" dirty="0">
                <a:solidFill>
                  <a:srgbClr val="000000"/>
                </a:solidFill>
                <a:latin typeface="Arial"/>
                <a:cs typeface="Arial"/>
              </a:rPr>
              <a:t>.</a:t>
            </a:r>
          </a:p>
          <a:p>
            <a:pPr marL="0" marR="0">
              <a:lnSpc>
                <a:spcPts val="2668"/>
              </a:lnSpc>
              <a:spcBef>
                <a:spcPts val="44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Allows changing data structures</a:t>
            </a:r>
            <a:r>
              <a:rPr sz="2200" spc="14" dirty="0">
                <a:solidFill>
                  <a:srgbClr val="000000"/>
                </a:solidFill>
                <a:latin typeface="Arial"/>
                <a:cs typeface="Arial"/>
              </a:rPr>
              <a:t> </a:t>
            </a:r>
            <a:r>
              <a:rPr sz="2200" dirty="0">
                <a:solidFill>
                  <a:srgbClr val="000000"/>
                </a:solidFill>
                <a:latin typeface="Arial"/>
                <a:cs typeface="Arial"/>
              </a:rPr>
              <a:t>and storage</a:t>
            </a:r>
            <a:r>
              <a:rPr sz="2200" spc="14" dirty="0">
                <a:solidFill>
                  <a:srgbClr val="000000"/>
                </a:solidFill>
                <a:latin typeface="Arial"/>
                <a:cs typeface="Arial"/>
              </a:rPr>
              <a:t> </a:t>
            </a:r>
            <a:r>
              <a:rPr sz="2200" dirty="0">
                <a:solidFill>
                  <a:srgbClr val="000000"/>
                </a:solidFill>
                <a:latin typeface="Arial"/>
                <a:cs typeface="Arial"/>
              </a:rPr>
              <a:t>organization</a:t>
            </a:r>
          </a:p>
        </p:txBody>
      </p:sp>
      <p:sp>
        <p:nvSpPr>
          <p:cNvPr id="10" name="object 10"/>
          <p:cNvSpPr txBox="1"/>
          <p:nvPr/>
        </p:nvSpPr>
        <p:spPr>
          <a:xfrm>
            <a:off x="1201216" y="4420999"/>
            <a:ext cx="7731363"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without having</a:t>
            </a:r>
            <a:r>
              <a:rPr sz="2200" spc="13">
                <a:solidFill>
                  <a:srgbClr val="000000"/>
                </a:solidFill>
                <a:latin typeface="Arial"/>
                <a:cs typeface="Arial"/>
              </a:rPr>
              <a:t> </a:t>
            </a:r>
            <a:r>
              <a:rPr sz="2200">
                <a:solidFill>
                  <a:srgbClr val="000000"/>
                </a:solidFill>
                <a:latin typeface="Arial"/>
                <a:cs typeface="Arial"/>
              </a:rPr>
              <a:t>to change the</a:t>
            </a:r>
            <a:r>
              <a:rPr sz="2200" spc="14">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access programs.</a:t>
            </a:r>
          </a:p>
        </p:txBody>
      </p:sp>
      <p:sp>
        <p:nvSpPr>
          <p:cNvPr id="11" name="object 11"/>
          <p:cNvSpPr txBox="1"/>
          <p:nvPr/>
        </p:nvSpPr>
        <p:spPr>
          <a:xfrm>
            <a:off x="914400" y="4823441"/>
            <a:ext cx="8270507" cy="731015"/>
          </a:xfrm>
          <a:prstGeom prst="rect">
            <a:avLst/>
          </a:prstGeom>
        </p:spPr>
        <p:txBody>
          <a:bodyPr vert="horz" wrap="square" lIns="0" tIns="0" rIns="0" bIns="0" rtlCol="0">
            <a:spAutoFit/>
          </a:bodyPr>
          <a:lstStyle/>
          <a:p>
            <a:pPr marL="0" marR="0">
              <a:lnSpc>
                <a:spcPts val="2456"/>
              </a:lnSpc>
              <a:spcBef>
                <a:spcPct val="0"/>
              </a:spcBef>
              <a:spcAft>
                <a:spcPct val="0"/>
              </a:spcAft>
            </a:pPr>
            <a:r>
              <a:rPr sz="2200">
                <a:solidFill>
                  <a:srgbClr val="000000"/>
                </a:solidFill>
                <a:latin typeface="Arial"/>
                <a:cs typeface="Arial"/>
              </a:rPr>
              <a:t>-----------------------------------------------------------------------------</a:t>
            </a:r>
          </a:p>
        </p:txBody>
      </p:sp>
      <p:sp>
        <p:nvSpPr>
          <p:cNvPr id="12" name="object 12"/>
          <p:cNvSpPr txBox="1"/>
          <p:nvPr/>
        </p:nvSpPr>
        <p:spPr>
          <a:xfrm>
            <a:off x="914400" y="5226052"/>
            <a:ext cx="8772454" cy="1401183"/>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 Some</a:t>
            </a:r>
            <a:r>
              <a:rPr sz="2200" spc="11">
                <a:solidFill>
                  <a:srgbClr val="000000"/>
                </a:solidFill>
                <a:latin typeface="Arial"/>
                <a:cs typeface="Arial"/>
              </a:rPr>
              <a:t> </a:t>
            </a:r>
            <a:r>
              <a:rPr sz="2200">
                <a:solidFill>
                  <a:srgbClr val="000000"/>
                </a:solidFill>
                <a:latin typeface="Arial"/>
                <a:cs typeface="Arial"/>
              </a:rPr>
              <a:t>newer</a:t>
            </a:r>
            <a:r>
              <a:rPr sz="2200" spc="11">
                <a:solidFill>
                  <a:srgbClr val="000000"/>
                </a:solidFill>
                <a:latin typeface="Arial"/>
                <a:cs typeface="Arial"/>
              </a:rPr>
              <a:t> </a:t>
            </a:r>
            <a:r>
              <a:rPr sz="2200">
                <a:solidFill>
                  <a:srgbClr val="000000"/>
                </a:solidFill>
                <a:latin typeface="Arial"/>
                <a:cs typeface="Arial"/>
              </a:rPr>
              <a:t>systems</a:t>
            </a:r>
            <a:r>
              <a:rPr sz="2200" spc="14">
                <a:solidFill>
                  <a:srgbClr val="000000"/>
                </a:solidFill>
                <a:latin typeface="Arial"/>
                <a:cs typeface="Arial"/>
              </a:rPr>
              <a:t> </a:t>
            </a:r>
            <a:r>
              <a:rPr sz="2200">
                <a:solidFill>
                  <a:srgbClr val="000000"/>
                </a:solidFill>
                <a:latin typeface="Arial"/>
                <a:cs typeface="Arial"/>
              </a:rPr>
              <a:t>such as a</a:t>
            </a:r>
            <a:r>
              <a:rPr sz="2200" spc="12">
                <a:solidFill>
                  <a:srgbClr val="000000"/>
                </a:solidFill>
                <a:latin typeface="Arial"/>
                <a:cs typeface="Arial"/>
              </a:rPr>
              <a:t> </a:t>
            </a:r>
            <a:r>
              <a:rPr sz="2200">
                <a:solidFill>
                  <a:srgbClr val="000000"/>
                </a:solidFill>
                <a:latin typeface="Arial"/>
                <a:cs typeface="Arial"/>
              </a:rPr>
              <a:t>few NOSQL</a:t>
            </a:r>
            <a:r>
              <a:rPr sz="2200" spc="28">
                <a:solidFill>
                  <a:srgbClr val="000000"/>
                </a:solidFill>
                <a:latin typeface="Arial"/>
                <a:cs typeface="Arial"/>
              </a:rPr>
              <a:t> </a:t>
            </a:r>
            <a:r>
              <a:rPr sz="2200">
                <a:solidFill>
                  <a:srgbClr val="000000"/>
                </a:solidFill>
                <a:latin typeface="Arial"/>
                <a:cs typeface="Arial"/>
              </a:rPr>
              <a:t>systems</a:t>
            </a:r>
            <a:r>
              <a:rPr sz="2200" spc="14">
                <a:solidFill>
                  <a:srgbClr val="000000"/>
                </a:solidFill>
                <a:latin typeface="Arial"/>
                <a:cs typeface="Arial"/>
              </a:rPr>
              <a:t> </a:t>
            </a:r>
            <a:r>
              <a:rPr sz="2200">
                <a:solidFill>
                  <a:srgbClr val="000000"/>
                </a:solidFill>
                <a:latin typeface="Arial"/>
                <a:cs typeface="Arial"/>
              </a:rPr>
              <a:t>need</a:t>
            </a:r>
          </a:p>
          <a:p>
            <a:pPr marL="0" marR="0">
              <a:lnSpc>
                <a:spcPts val="2453"/>
              </a:lnSpc>
              <a:spcBef>
                <a:spcPts val="136"/>
              </a:spcBef>
              <a:spcAft>
                <a:spcPct val="0"/>
              </a:spcAft>
            </a:pPr>
            <a:r>
              <a:rPr sz="2200">
                <a:solidFill>
                  <a:srgbClr val="000000"/>
                </a:solidFill>
                <a:latin typeface="Arial"/>
                <a:cs typeface="Arial"/>
              </a:rPr>
              <a:t>no meta-data:</a:t>
            </a:r>
            <a:r>
              <a:rPr sz="2200" spc="28">
                <a:solidFill>
                  <a:srgbClr val="000000"/>
                </a:solidFill>
                <a:latin typeface="Arial"/>
                <a:cs typeface="Arial"/>
              </a:rPr>
              <a:t> </a:t>
            </a:r>
            <a:r>
              <a:rPr sz="2200">
                <a:solidFill>
                  <a:srgbClr val="000000"/>
                </a:solidFill>
                <a:latin typeface="Arial"/>
                <a:cs typeface="Arial"/>
              </a:rPr>
              <a:t>they store</a:t>
            </a:r>
            <a:r>
              <a:rPr sz="2200" spc="13">
                <a:solidFill>
                  <a:srgbClr val="000000"/>
                </a:solidFill>
                <a:latin typeface="Arial"/>
                <a:cs typeface="Arial"/>
              </a:rPr>
              <a:t> </a:t>
            </a:r>
            <a:r>
              <a:rPr sz="2200">
                <a:solidFill>
                  <a:srgbClr val="000000"/>
                </a:solidFill>
                <a:latin typeface="Arial"/>
                <a:cs typeface="Arial"/>
              </a:rPr>
              <a:t>the data definition within</a:t>
            </a:r>
            <a:r>
              <a:rPr sz="2200" spc="-10">
                <a:solidFill>
                  <a:srgbClr val="000000"/>
                </a:solidFill>
                <a:latin typeface="Arial"/>
                <a:cs typeface="Arial"/>
              </a:rPr>
              <a:t> </a:t>
            </a:r>
            <a:r>
              <a:rPr sz="2200">
                <a:solidFill>
                  <a:srgbClr val="000000"/>
                </a:solidFill>
                <a:latin typeface="Arial"/>
                <a:cs typeface="Arial"/>
              </a:rPr>
              <a:t>its structure</a:t>
            </a:r>
          </a:p>
          <a:p>
            <a:pPr marL="0" marR="0">
              <a:lnSpc>
                <a:spcPts val="2453"/>
              </a:lnSpc>
              <a:spcBef>
                <a:spcPts val="136"/>
              </a:spcBef>
              <a:spcAft>
                <a:spcPct val="0"/>
              </a:spcAft>
            </a:pPr>
            <a:r>
              <a:rPr sz="2200">
                <a:solidFill>
                  <a:srgbClr val="000000"/>
                </a:solidFill>
                <a:latin typeface="Arial"/>
                <a:cs typeface="Arial"/>
              </a:rPr>
              <a:t>making</a:t>
            </a:r>
            <a:r>
              <a:rPr sz="2200" spc="15">
                <a:solidFill>
                  <a:srgbClr val="000000"/>
                </a:solidFill>
                <a:latin typeface="Arial"/>
                <a:cs typeface="Arial"/>
              </a:rPr>
              <a:t> </a:t>
            </a:r>
            <a:r>
              <a:rPr sz="2200">
                <a:solidFill>
                  <a:srgbClr val="000000"/>
                </a:solidFill>
                <a:latin typeface="Arial"/>
                <a:cs typeface="Arial"/>
              </a:rPr>
              <a:t>it self describing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72608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Simplified</a:t>
            </a:r>
            <a:r>
              <a:rPr sz="2400" b="1" spc="-13">
                <a:solidFill>
                  <a:srgbClr val="FFFFFF"/>
                </a:solidFill>
                <a:latin typeface="Arial Narrow"/>
                <a:cs typeface="Arial Narrow"/>
              </a:rPr>
              <a:t> </a:t>
            </a:r>
            <a:r>
              <a:rPr sz="2400" b="1">
                <a:solidFill>
                  <a:srgbClr val="FFFFFF"/>
                </a:solidFill>
                <a:latin typeface="Arial Narrow"/>
                <a:cs typeface="Arial Narrow"/>
              </a:rPr>
              <a:t>Database</a:t>
            </a:r>
            <a:r>
              <a:rPr sz="2400" b="1" spc="44">
                <a:solidFill>
                  <a:srgbClr val="FFFFFF"/>
                </a:solidFill>
                <a:latin typeface="Arial Narrow"/>
                <a:cs typeface="Arial Narrow"/>
              </a:rPr>
              <a:t> </a:t>
            </a:r>
            <a:r>
              <a:rPr sz="2400" b="1">
                <a:solidFill>
                  <a:srgbClr val="FFFFFF"/>
                </a:solidFill>
                <a:latin typeface="Arial Narrow"/>
                <a:cs typeface="Arial Narrow"/>
              </a:rPr>
              <a:t>Catalog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1047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r>
              <a:rPr sz="2400" b="1" spc="14">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52400" y="941007"/>
            <a:ext cx="433919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VWAA+Wingdings"/>
                <a:cs typeface="HTVWAA+Wingdings"/>
              </a:rPr>
              <a:t>.</a:t>
            </a:r>
            <a:r>
              <a:rPr sz="3200" spc="436">
                <a:solidFill>
                  <a:srgbClr val="000000"/>
                </a:solidFill>
                <a:latin typeface="Times New Roman"/>
                <a:cs typeface="Times New Roman"/>
              </a:rPr>
              <a:t> </a:t>
            </a:r>
            <a:r>
              <a:rPr sz="3200" b="1">
                <a:solidFill>
                  <a:srgbClr val="000000"/>
                </a:solidFill>
                <a:latin typeface="Arial"/>
                <a:cs typeface="Arial"/>
              </a:rPr>
              <a:t>Data</a:t>
            </a:r>
            <a:r>
              <a:rPr sz="3200" b="1" spc="-21">
                <a:solidFill>
                  <a:srgbClr val="000000"/>
                </a:solidFill>
                <a:latin typeface="Arial"/>
                <a:cs typeface="Arial"/>
              </a:rPr>
              <a:t> </a:t>
            </a:r>
            <a:r>
              <a:rPr sz="3200" b="1">
                <a:solidFill>
                  <a:srgbClr val="000000"/>
                </a:solidFill>
                <a:latin typeface="Arial"/>
                <a:cs typeface="Arial"/>
              </a:rPr>
              <a:t>Abstraction:</a:t>
            </a:r>
          </a:p>
        </p:txBody>
      </p:sp>
      <p:sp>
        <p:nvSpPr>
          <p:cNvPr id="5" name="object 5"/>
          <p:cNvSpPr txBox="1"/>
          <p:nvPr/>
        </p:nvSpPr>
        <p:spPr>
          <a:xfrm>
            <a:off x="609600" y="1476626"/>
            <a:ext cx="9200595" cy="1819468"/>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9" dirty="0">
                <a:solidFill>
                  <a:srgbClr val="DF7807"/>
                </a:solidFill>
                <a:latin typeface="Times New Roman"/>
                <a:cs typeface="Times New Roman"/>
              </a:rPr>
              <a:t> </a:t>
            </a:r>
            <a:r>
              <a:rPr sz="2800" dirty="0">
                <a:solidFill>
                  <a:srgbClr val="000000"/>
                </a:solidFill>
                <a:latin typeface="Arial"/>
                <a:cs typeface="Arial"/>
              </a:rPr>
              <a:t>A </a:t>
            </a:r>
            <a:r>
              <a:rPr sz="2800" b="1" dirty="0">
                <a:solidFill>
                  <a:srgbClr val="000000"/>
                </a:solidFill>
                <a:latin typeface="Arial"/>
                <a:cs typeface="Arial"/>
              </a:rPr>
              <a:t>data</a:t>
            </a:r>
            <a:r>
              <a:rPr sz="2800" b="1" spc="18" dirty="0">
                <a:solidFill>
                  <a:srgbClr val="000000"/>
                </a:solidFill>
                <a:latin typeface="Arial"/>
                <a:cs typeface="Arial"/>
              </a:rPr>
              <a:t> </a:t>
            </a:r>
            <a:r>
              <a:rPr sz="2800" b="1" dirty="0">
                <a:solidFill>
                  <a:srgbClr val="000000"/>
                </a:solidFill>
                <a:latin typeface="Arial"/>
                <a:cs typeface="Arial"/>
              </a:rPr>
              <a:t>model</a:t>
            </a:r>
            <a:r>
              <a:rPr sz="2800" b="1" spc="37" dirty="0">
                <a:solidFill>
                  <a:srgbClr val="000000"/>
                </a:solidFill>
                <a:latin typeface="Arial"/>
                <a:cs typeface="Arial"/>
              </a:rPr>
              <a:t> </a:t>
            </a:r>
            <a:r>
              <a:rPr sz="2800" dirty="0">
                <a:solidFill>
                  <a:srgbClr val="000000"/>
                </a:solidFill>
                <a:latin typeface="Arial"/>
                <a:cs typeface="Arial"/>
              </a:rPr>
              <a:t>is used to hide</a:t>
            </a:r>
            <a:r>
              <a:rPr sz="2800" spc="17" dirty="0">
                <a:solidFill>
                  <a:srgbClr val="000000"/>
                </a:solidFill>
                <a:latin typeface="Arial"/>
                <a:cs typeface="Arial"/>
              </a:rPr>
              <a:t> </a:t>
            </a:r>
            <a:r>
              <a:rPr sz="2800" dirty="0">
                <a:solidFill>
                  <a:srgbClr val="000000"/>
                </a:solidFill>
                <a:latin typeface="Arial"/>
                <a:cs typeface="Arial"/>
              </a:rPr>
              <a:t>storage details and</a:t>
            </a:r>
          </a:p>
          <a:p>
            <a:pPr marL="286511" marR="0">
              <a:lnSpc>
                <a:spcPts val="3126"/>
              </a:lnSpc>
              <a:spcBef>
                <a:spcPts val="286"/>
              </a:spcBef>
              <a:spcAft>
                <a:spcPct val="0"/>
              </a:spcAft>
            </a:pPr>
            <a:r>
              <a:rPr sz="2800" dirty="0">
                <a:solidFill>
                  <a:srgbClr val="000000"/>
                </a:solidFill>
                <a:latin typeface="Arial"/>
                <a:cs typeface="Arial"/>
              </a:rPr>
              <a:t>present the users with a conceptual view</a:t>
            </a:r>
            <a:r>
              <a:rPr sz="2800" spc="775" dirty="0">
                <a:solidFill>
                  <a:srgbClr val="000000"/>
                </a:solidFill>
                <a:latin typeface="Arial"/>
                <a:cs typeface="Arial"/>
              </a:rPr>
              <a:t> </a:t>
            </a:r>
            <a:r>
              <a:rPr sz="2800" dirty="0">
                <a:solidFill>
                  <a:srgbClr val="000000"/>
                </a:solidFill>
                <a:latin typeface="Arial"/>
                <a:cs typeface="Arial"/>
              </a:rPr>
              <a:t>of the</a:t>
            </a:r>
          </a:p>
          <a:p>
            <a:pPr marL="286511" marR="0">
              <a:lnSpc>
                <a:spcPts val="3123"/>
              </a:lnSpc>
              <a:spcBef>
                <a:spcPts val="236"/>
              </a:spcBef>
              <a:spcAft>
                <a:spcPct val="0"/>
              </a:spcAft>
            </a:pPr>
            <a:r>
              <a:rPr sz="2800" dirty="0">
                <a:solidFill>
                  <a:srgbClr val="000000"/>
                </a:solidFill>
                <a:latin typeface="Arial"/>
                <a:cs typeface="Arial"/>
              </a:rPr>
              <a:t>database.</a:t>
            </a:r>
          </a:p>
        </p:txBody>
      </p:sp>
      <p:sp>
        <p:nvSpPr>
          <p:cNvPr id="6" name="object 6"/>
          <p:cNvSpPr txBox="1"/>
          <p:nvPr/>
        </p:nvSpPr>
        <p:spPr>
          <a:xfrm>
            <a:off x="609600" y="2842511"/>
            <a:ext cx="8316109"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9">
                <a:solidFill>
                  <a:srgbClr val="DF7807"/>
                </a:solidFill>
                <a:latin typeface="Times New Roman"/>
                <a:cs typeface="Times New Roman"/>
              </a:rPr>
              <a:t> </a:t>
            </a:r>
            <a:r>
              <a:rPr sz="2800">
                <a:solidFill>
                  <a:srgbClr val="000000"/>
                </a:solidFill>
                <a:latin typeface="Arial"/>
                <a:cs typeface="Arial"/>
              </a:rPr>
              <a:t>Programs</a:t>
            </a:r>
            <a:r>
              <a:rPr sz="2800" spc="14">
                <a:solidFill>
                  <a:srgbClr val="000000"/>
                </a:solidFill>
                <a:latin typeface="Arial"/>
                <a:cs typeface="Arial"/>
              </a:rPr>
              <a:t> </a:t>
            </a:r>
            <a:r>
              <a:rPr sz="2800">
                <a:solidFill>
                  <a:srgbClr val="000000"/>
                </a:solidFill>
                <a:latin typeface="Arial"/>
                <a:cs typeface="Arial"/>
              </a:rPr>
              <a:t>refer to the</a:t>
            </a:r>
            <a:r>
              <a:rPr sz="2800" spc="10">
                <a:solidFill>
                  <a:srgbClr val="000000"/>
                </a:solidFill>
                <a:latin typeface="Arial"/>
                <a:cs typeface="Arial"/>
              </a:rPr>
              <a:t> </a:t>
            </a:r>
            <a:r>
              <a:rPr sz="2800">
                <a:solidFill>
                  <a:srgbClr val="000000"/>
                </a:solidFill>
                <a:latin typeface="Arial"/>
                <a:cs typeface="Arial"/>
              </a:rPr>
              <a:t>data model</a:t>
            </a:r>
            <a:r>
              <a:rPr sz="2800" spc="16">
                <a:solidFill>
                  <a:srgbClr val="000000"/>
                </a:solidFill>
                <a:latin typeface="Arial"/>
                <a:cs typeface="Arial"/>
              </a:rPr>
              <a:t> </a:t>
            </a:r>
            <a:r>
              <a:rPr sz="2800">
                <a:solidFill>
                  <a:srgbClr val="000000"/>
                </a:solidFill>
                <a:latin typeface="Arial"/>
                <a:cs typeface="Arial"/>
              </a:rPr>
              <a:t>constructs</a:t>
            </a:r>
          </a:p>
        </p:txBody>
      </p:sp>
      <p:sp>
        <p:nvSpPr>
          <p:cNvPr id="7" name="object 7"/>
          <p:cNvSpPr txBox="1"/>
          <p:nvPr/>
        </p:nvSpPr>
        <p:spPr>
          <a:xfrm>
            <a:off x="896112" y="3304775"/>
            <a:ext cx="566593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Arial"/>
                <a:cs typeface="Arial"/>
              </a:rPr>
              <a:t>rather than data storage details</a:t>
            </a:r>
          </a:p>
        </p:txBody>
      </p:sp>
      <p:sp>
        <p:nvSpPr>
          <p:cNvPr id="8" name="object 8"/>
          <p:cNvSpPr txBox="1"/>
          <p:nvPr/>
        </p:nvSpPr>
        <p:spPr>
          <a:xfrm>
            <a:off x="152400" y="3831145"/>
            <a:ext cx="8715322"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VWAA+Wingdings"/>
                <a:cs typeface="HTVWAA+Wingdings"/>
              </a:rPr>
              <a:t>.</a:t>
            </a:r>
            <a:r>
              <a:rPr sz="3200" spc="436">
                <a:solidFill>
                  <a:srgbClr val="000000"/>
                </a:solidFill>
                <a:latin typeface="Times New Roman"/>
                <a:cs typeface="Times New Roman"/>
              </a:rPr>
              <a:t> </a:t>
            </a:r>
            <a:r>
              <a:rPr sz="3200" b="1">
                <a:solidFill>
                  <a:srgbClr val="000000"/>
                </a:solidFill>
                <a:latin typeface="Arial"/>
                <a:cs typeface="Arial"/>
              </a:rPr>
              <a:t>Support</a:t>
            </a:r>
            <a:r>
              <a:rPr sz="3200" b="1" spc="-32">
                <a:solidFill>
                  <a:srgbClr val="000000"/>
                </a:solidFill>
                <a:latin typeface="Arial"/>
                <a:cs typeface="Arial"/>
              </a:rPr>
              <a:t> </a:t>
            </a:r>
            <a:r>
              <a:rPr sz="3200" b="1">
                <a:solidFill>
                  <a:srgbClr val="000000"/>
                </a:solidFill>
                <a:latin typeface="Arial"/>
                <a:cs typeface="Arial"/>
              </a:rPr>
              <a:t>of</a:t>
            </a:r>
            <a:r>
              <a:rPr sz="3200" b="1" spc="-16">
                <a:solidFill>
                  <a:srgbClr val="000000"/>
                </a:solidFill>
                <a:latin typeface="Arial"/>
                <a:cs typeface="Arial"/>
              </a:rPr>
              <a:t> </a:t>
            </a:r>
            <a:r>
              <a:rPr sz="3200" b="1">
                <a:solidFill>
                  <a:srgbClr val="000000"/>
                </a:solidFill>
                <a:latin typeface="Arial"/>
                <a:cs typeface="Arial"/>
              </a:rPr>
              <a:t>multiple</a:t>
            </a:r>
            <a:r>
              <a:rPr sz="3200" b="1" spc="-23">
                <a:solidFill>
                  <a:srgbClr val="000000"/>
                </a:solidFill>
                <a:latin typeface="Arial"/>
                <a:cs typeface="Arial"/>
              </a:rPr>
              <a:t> </a:t>
            </a:r>
            <a:r>
              <a:rPr sz="3200" b="1">
                <a:solidFill>
                  <a:srgbClr val="000000"/>
                </a:solidFill>
                <a:latin typeface="Arial"/>
                <a:cs typeface="Arial"/>
              </a:rPr>
              <a:t>views</a:t>
            </a:r>
            <a:r>
              <a:rPr sz="3200" b="1" spc="-12">
                <a:solidFill>
                  <a:srgbClr val="000000"/>
                </a:solidFill>
                <a:latin typeface="Arial"/>
                <a:cs typeface="Arial"/>
              </a:rPr>
              <a:t> </a:t>
            </a:r>
            <a:r>
              <a:rPr sz="3200" b="1">
                <a:solidFill>
                  <a:srgbClr val="000000"/>
                </a:solidFill>
                <a:latin typeface="Arial"/>
                <a:cs typeface="Arial"/>
              </a:rPr>
              <a:t>of</a:t>
            </a:r>
            <a:r>
              <a:rPr sz="3200" b="1" spc="-16">
                <a:solidFill>
                  <a:srgbClr val="000000"/>
                </a:solidFill>
                <a:latin typeface="Arial"/>
                <a:cs typeface="Arial"/>
              </a:rPr>
              <a:t> </a:t>
            </a:r>
            <a:r>
              <a:rPr sz="3200" b="1">
                <a:solidFill>
                  <a:srgbClr val="000000"/>
                </a:solidFill>
                <a:latin typeface="Arial"/>
                <a:cs typeface="Arial"/>
              </a:rPr>
              <a:t>the</a:t>
            </a:r>
            <a:r>
              <a:rPr sz="3200" b="1" spc="-31">
                <a:solidFill>
                  <a:srgbClr val="000000"/>
                </a:solidFill>
                <a:latin typeface="Arial"/>
                <a:cs typeface="Arial"/>
              </a:rPr>
              <a:t> </a:t>
            </a:r>
            <a:r>
              <a:rPr sz="3200" b="1">
                <a:solidFill>
                  <a:srgbClr val="000000"/>
                </a:solidFill>
                <a:latin typeface="Arial"/>
                <a:cs typeface="Arial"/>
              </a:rPr>
              <a:t>data:</a:t>
            </a:r>
          </a:p>
        </p:txBody>
      </p:sp>
      <p:sp>
        <p:nvSpPr>
          <p:cNvPr id="9" name="object 9"/>
          <p:cNvSpPr txBox="1"/>
          <p:nvPr/>
        </p:nvSpPr>
        <p:spPr>
          <a:xfrm>
            <a:off x="609600" y="4366766"/>
            <a:ext cx="8161529" cy="1819469"/>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9">
                <a:solidFill>
                  <a:srgbClr val="DF7807"/>
                </a:solidFill>
                <a:latin typeface="Times New Roman"/>
                <a:cs typeface="Times New Roman"/>
              </a:rPr>
              <a:t> </a:t>
            </a:r>
            <a:r>
              <a:rPr sz="2800">
                <a:solidFill>
                  <a:srgbClr val="000000"/>
                </a:solidFill>
                <a:latin typeface="Arial"/>
                <a:cs typeface="Arial"/>
              </a:rPr>
              <a:t>Each user may</a:t>
            </a:r>
            <a:r>
              <a:rPr sz="2800" spc="12">
                <a:solidFill>
                  <a:srgbClr val="000000"/>
                </a:solidFill>
                <a:latin typeface="Arial"/>
                <a:cs typeface="Arial"/>
              </a:rPr>
              <a:t> </a:t>
            </a:r>
            <a:r>
              <a:rPr sz="2800">
                <a:solidFill>
                  <a:srgbClr val="000000"/>
                </a:solidFill>
                <a:latin typeface="Arial"/>
                <a:cs typeface="Arial"/>
              </a:rPr>
              <a:t>see a different view of the</a:t>
            </a:r>
          </a:p>
          <a:p>
            <a:pPr marL="286511" marR="0">
              <a:lnSpc>
                <a:spcPts val="3126"/>
              </a:lnSpc>
              <a:spcBef>
                <a:spcPts val="286"/>
              </a:spcBef>
              <a:spcAft>
                <a:spcPct val="0"/>
              </a:spcAft>
            </a:pPr>
            <a:r>
              <a:rPr sz="2800">
                <a:solidFill>
                  <a:srgbClr val="000000"/>
                </a:solidFill>
                <a:latin typeface="Arial"/>
                <a:cs typeface="Arial"/>
              </a:rPr>
              <a:t>database, which describes</a:t>
            </a:r>
            <a:r>
              <a:rPr sz="2800" spc="33">
                <a:solidFill>
                  <a:srgbClr val="000000"/>
                </a:solidFill>
                <a:latin typeface="Arial"/>
                <a:cs typeface="Arial"/>
              </a:rPr>
              <a:t> </a:t>
            </a:r>
            <a:r>
              <a:rPr sz="2800" b="1">
                <a:solidFill>
                  <a:srgbClr val="000000"/>
                </a:solidFill>
                <a:latin typeface="Arial"/>
                <a:cs typeface="Arial"/>
              </a:rPr>
              <a:t>only</a:t>
            </a:r>
            <a:r>
              <a:rPr sz="2800" b="1" spc="23">
                <a:solidFill>
                  <a:srgbClr val="000000"/>
                </a:solidFill>
                <a:latin typeface="Arial"/>
                <a:cs typeface="Arial"/>
              </a:rPr>
              <a:t> </a:t>
            </a:r>
            <a:r>
              <a:rPr sz="2800">
                <a:solidFill>
                  <a:srgbClr val="000000"/>
                </a:solidFill>
                <a:latin typeface="Arial"/>
                <a:cs typeface="Arial"/>
              </a:rPr>
              <a:t>the data of</a:t>
            </a:r>
          </a:p>
          <a:p>
            <a:pPr marL="286511" marR="0">
              <a:lnSpc>
                <a:spcPts val="3123"/>
              </a:lnSpc>
              <a:spcBef>
                <a:spcPts val="236"/>
              </a:spcBef>
              <a:spcAft>
                <a:spcPct val="0"/>
              </a:spcAft>
            </a:pPr>
            <a:r>
              <a:rPr sz="2800">
                <a:solidFill>
                  <a:srgbClr val="000000"/>
                </a:solidFill>
                <a:latin typeface="Arial"/>
                <a:cs typeface="Arial"/>
              </a:rPr>
              <a:t>interest to that user.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1047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r>
              <a:rPr sz="2400" b="1" spc="14">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52400" y="935906"/>
            <a:ext cx="952190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NQHEBJ+Wingdings"/>
                <a:cs typeface="NQHEBJ+Wingdings"/>
              </a:rPr>
              <a:t>.</a:t>
            </a:r>
            <a:r>
              <a:rPr sz="2400" spc="1002">
                <a:solidFill>
                  <a:srgbClr val="000000"/>
                </a:solidFill>
                <a:latin typeface="Times New Roman"/>
                <a:cs typeface="Times New Roman"/>
              </a:rPr>
              <a:t> </a:t>
            </a:r>
            <a:r>
              <a:rPr sz="2400" b="1">
                <a:solidFill>
                  <a:srgbClr val="000000"/>
                </a:solidFill>
                <a:latin typeface="Arial"/>
                <a:cs typeface="Arial"/>
              </a:rPr>
              <a:t>Sharing of</a:t>
            </a:r>
            <a:r>
              <a:rPr sz="2400" b="1" spc="-10">
                <a:solidFill>
                  <a:srgbClr val="000000"/>
                </a:solidFill>
                <a:latin typeface="Arial"/>
                <a:cs typeface="Arial"/>
              </a:rPr>
              <a:t> </a:t>
            </a:r>
            <a:r>
              <a:rPr sz="2400" b="1">
                <a:solidFill>
                  <a:srgbClr val="000000"/>
                </a:solidFill>
                <a:latin typeface="Arial"/>
                <a:cs typeface="Arial"/>
              </a:rPr>
              <a:t>data</a:t>
            </a:r>
            <a:r>
              <a:rPr sz="2400" b="1" spc="-10">
                <a:solidFill>
                  <a:srgbClr val="000000"/>
                </a:solidFill>
                <a:latin typeface="Arial"/>
                <a:cs typeface="Arial"/>
              </a:rPr>
              <a:t> </a:t>
            </a:r>
            <a:r>
              <a:rPr sz="2400" b="1">
                <a:solidFill>
                  <a:srgbClr val="000000"/>
                </a:solidFill>
                <a:latin typeface="Arial"/>
                <a:cs typeface="Arial"/>
              </a:rPr>
              <a:t>and multi-user</a:t>
            </a:r>
            <a:r>
              <a:rPr sz="2400" b="1" spc="-19">
                <a:solidFill>
                  <a:srgbClr val="000000"/>
                </a:solidFill>
                <a:latin typeface="Arial"/>
                <a:cs typeface="Arial"/>
              </a:rPr>
              <a:t> </a:t>
            </a:r>
            <a:r>
              <a:rPr sz="2400" b="1">
                <a:solidFill>
                  <a:srgbClr val="000000"/>
                </a:solidFill>
                <a:latin typeface="Arial"/>
                <a:cs typeface="Arial"/>
              </a:rPr>
              <a:t>transaction processing:</a:t>
            </a:r>
          </a:p>
        </p:txBody>
      </p:sp>
      <p:sp>
        <p:nvSpPr>
          <p:cNvPr id="5" name="object 5"/>
          <p:cNvSpPr txBox="1"/>
          <p:nvPr/>
        </p:nvSpPr>
        <p:spPr>
          <a:xfrm>
            <a:off x="609600" y="1338351"/>
            <a:ext cx="8624736"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a:solidFill>
                  <a:srgbClr val="000000"/>
                </a:solidFill>
                <a:latin typeface="Arial"/>
                <a:cs typeface="Arial"/>
              </a:rPr>
              <a:t>Allowing</a:t>
            </a:r>
            <a:r>
              <a:rPr sz="2200" spc="-10">
                <a:solidFill>
                  <a:srgbClr val="000000"/>
                </a:solidFill>
                <a:latin typeface="Arial"/>
                <a:cs typeface="Arial"/>
              </a:rPr>
              <a:t> </a:t>
            </a:r>
            <a:r>
              <a:rPr sz="2200">
                <a:solidFill>
                  <a:srgbClr val="000000"/>
                </a:solidFill>
                <a:latin typeface="Arial"/>
                <a:cs typeface="Arial"/>
              </a:rPr>
              <a:t>a set of</a:t>
            </a:r>
            <a:r>
              <a:rPr sz="2200" spc="10">
                <a:solidFill>
                  <a:srgbClr val="000000"/>
                </a:solidFill>
                <a:latin typeface="Arial"/>
                <a:cs typeface="Arial"/>
              </a:rPr>
              <a:t> </a:t>
            </a:r>
            <a:r>
              <a:rPr sz="2200" b="1">
                <a:solidFill>
                  <a:srgbClr val="000000"/>
                </a:solidFill>
                <a:latin typeface="Arial"/>
                <a:cs typeface="Arial"/>
              </a:rPr>
              <a:t>concurrent</a:t>
            </a:r>
            <a:r>
              <a:rPr sz="2200" b="1" spc="39">
                <a:solidFill>
                  <a:srgbClr val="000000"/>
                </a:solidFill>
                <a:latin typeface="Arial"/>
                <a:cs typeface="Arial"/>
              </a:rPr>
              <a:t> </a:t>
            </a:r>
            <a:r>
              <a:rPr sz="2200" b="1">
                <a:solidFill>
                  <a:srgbClr val="000000"/>
                </a:solidFill>
                <a:latin typeface="Arial"/>
                <a:cs typeface="Arial"/>
              </a:rPr>
              <a:t>users</a:t>
            </a:r>
            <a:r>
              <a:rPr sz="2200" b="1" spc="23">
                <a:solidFill>
                  <a:srgbClr val="000000"/>
                </a:solidFill>
                <a:latin typeface="Arial"/>
                <a:cs typeface="Arial"/>
              </a:rPr>
              <a:t> </a:t>
            </a:r>
            <a:r>
              <a:rPr sz="2200">
                <a:solidFill>
                  <a:srgbClr val="000000"/>
                </a:solidFill>
                <a:latin typeface="Arial"/>
                <a:cs typeface="Arial"/>
              </a:rPr>
              <a:t>to retrieve from</a:t>
            </a:r>
            <a:r>
              <a:rPr sz="2200" spc="22">
                <a:solidFill>
                  <a:srgbClr val="000000"/>
                </a:solidFill>
                <a:latin typeface="Arial"/>
                <a:cs typeface="Arial"/>
              </a:rPr>
              <a:t> </a:t>
            </a:r>
            <a:r>
              <a:rPr sz="2200">
                <a:solidFill>
                  <a:srgbClr val="000000"/>
                </a:solidFill>
                <a:latin typeface="Arial"/>
                <a:cs typeface="Arial"/>
              </a:rPr>
              <a:t>and to</a:t>
            </a:r>
          </a:p>
        </p:txBody>
      </p:sp>
      <p:sp>
        <p:nvSpPr>
          <p:cNvPr id="6" name="object 6"/>
          <p:cNvSpPr txBox="1"/>
          <p:nvPr/>
        </p:nvSpPr>
        <p:spPr>
          <a:xfrm>
            <a:off x="609600" y="1701548"/>
            <a:ext cx="8783155" cy="1468671"/>
          </a:xfrm>
          <a:prstGeom prst="rect">
            <a:avLst/>
          </a:prstGeom>
        </p:spPr>
        <p:txBody>
          <a:bodyPr vert="horz" wrap="square" lIns="0" tIns="0" rIns="0" bIns="0" rtlCol="0">
            <a:spAutoFit/>
          </a:bodyPr>
          <a:lstStyle/>
          <a:p>
            <a:pPr marL="286511" marR="0">
              <a:lnSpc>
                <a:spcPts val="2453"/>
              </a:lnSpc>
              <a:spcBef>
                <a:spcPct val="0"/>
              </a:spcBef>
              <a:spcAft>
                <a:spcPct val="0"/>
              </a:spcAft>
            </a:pPr>
            <a:r>
              <a:rPr sz="2200">
                <a:solidFill>
                  <a:srgbClr val="000000"/>
                </a:solidFill>
                <a:latin typeface="Arial"/>
                <a:cs typeface="Arial"/>
              </a:rPr>
              <a:t>update the</a:t>
            </a:r>
            <a:r>
              <a:rPr sz="2200" spc="16">
                <a:solidFill>
                  <a:srgbClr val="000000"/>
                </a:solidFill>
                <a:latin typeface="Arial"/>
                <a:cs typeface="Arial"/>
              </a:rPr>
              <a:t> </a:t>
            </a:r>
            <a:r>
              <a:rPr sz="2200">
                <a:solidFill>
                  <a:srgbClr val="000000"/>
                </a:solidFill>
                <a:latin typeface="Arial"/>
                <a:cs typeface="Arial"/>
              </a:rPr>
              <a:t>database.</a:t>
            </a:r>
          </a:p>
          <a:p>
            <a:pPr marL="0" marR="0">
              <a:lnSpc>
                <a:spcPts val="2671"/>
              </a:lnSpc>
              <a:spcBef>
                <a:spcPts val="449"/>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i="1">
                <a:solidFill>
                  <a:srgbClr val="000000"/>
                </a:solidFill>
                <a:latin typeface="Arial"/>
                <a:cs typeface="Arial"/>
              </a:rPr>
              <a:t>Concurrency</a:t>
            </a:r>
            <a:r>
              <a:rPr sz="2200" i="1" spc="14">
                <a:solidFill>
                  <a:srgbClr val="000000"/>
                </a:solidFill>
                <a:latin typeface="Arial"/>
                <a:cs typeface="Arial"/>
              </a:rPr>
              <a:t> </a:t>
            </a:r>
            <a:r>
              <a:rPr sz="2200" i="1">
                <a:solidFill>
                  <a:srgbClr val="000000"/>
                </a:solidFill>
                <a:latin typeface="Arial"/>
                <a:cs typeface="Arial"/>
              </a:rPr>
              <a:t>control</a:t>
            </a:r>
            <a:r>
              <a:rPr sz="2200" i="1" spc="19">
                <a:solidFill>
                  <a:srgbClr val="000000"/>
                </a:solidFill>
                <a:latin typeface="Arial"/>
                <a:cs typeface="Arial"/>
              </a:rPr>
              <a:t> </a:t>
            </a:r>
            <a:r>
              <a:rPr sz="2200">
                <a:solidFill>
                  <a:srgbClr val="000000"/>
                </a:solidFill>
                <a:latin typeface="Arial"/>
                <a:cs typeface="Arial"/>
              </a:rPr>
              <a:t>within the DBMS</a:t>
            </a:r>
            <a:r>
              <a:rPr sz="2200" spc="13">
                <a:solidFill>
                  <a:srgbClr val="000000"/>
                </a:solidFill>
                <a:latin typeface="Arial"/>
                <a:cs typeface="Arial"/>
              </a:rPr>
              <a:t> </a:t>
            </a:r>
            <a:r>
              <a:rPr sz="2200">
                <a:solidFill>
                  <a:srgbClr val="000000"/>
                </a:solidFill>
                <a:latin typeface="Arial"/>
                <a:cs typeface="Arial"/>
              </a:rPr>
              <a:t>guarantees</a:t>
            </a:r>
            <a:r>
              <a:rPr sz="2200" spc="19">
                <a:solidFill>
                  <a:srgbClr val="000000"/>
                </a:solidFill>
                <a:latin typeface="Arial"/>
                <a:cs typeface="Arial"/>
              </a:rPr>
              <a:t> </a:t>
            </a:r>
            <a:r>
              <a:rPr sz="2200">
                <a:solidFill>
                  <a:srgbClr val="000000"/>
                </a:solidFill>
                <a:latin typeface="Arial"/>
                <a:cs typeface="Arial"/>
              </a:rPr>
              <a:t>that each</a:t>
            </a:r>
          </a:p>
          <a:p>
            <a:pPr marL="286511" marR="0">
              <a:lnSpc>
                <a:spcPts val="2453"/>
              </a:lnSpc>
              <a:spcBef>
                <a:spcPts val="186"/>
              </a:spcBef>
              <a:spcAft>
                <a:spcPct val="0"/>
              </a:spcAft>
            </a:pPr>
            <a:r>
              <a:rPr sz="2200" b="1">
                <a:solidFill>
                  <a:srgbClr val="000000"/>
                </a:solidFill>
                <a:latin typeface="Arial"/>
                <a:cs typeface="Arial"/>
              </a:rPr>
              <a:t>transaction</a:t>
            </a:r>
            <a:r>
              <a:rPr sz="2200" b="1" spc="49">
                <a:solidFill>
                  <a:srgbClr val="000000"/>
                </a:solidFill>
                <a:latin typeface="Arial"/>
                <a:cs typeface="Arial"/>
              </a:rPr>
              <a:t> </a:t>
            </a:r>
            <a:r>
              <a:rPr sz="2200">
                <a:solidFill>
                  <a:srgbClr val="000000"/>
                </a:solidFill>
                <a:latin typeface="Arial"/>
                <a:cs typeface="Arial"/>
              </a:rPr>
              <a:t>is correctly executed</a:t>
            </a:r>
            <a:r>
              <a:rPr sz="2200" spc="13">
                <a:solidFill>
                  <a:srgbClr val="000000"/>
                </a:solidFill>
                <a:latin typeface="Arial"/>
                <a:cs typeface="Arial"/>
              </a:rPr>
              <a:t> </a:t>
            </a:r>
            <a:r>
              <a:rPr sz="2200">
                <a:solidFill>
                  <a:srgbClr val="000000"/>
                </a:solidFill>
                <a:latin typeface="Arial"/>
                <a:cs typeface="Arial"/>
              </a:rPr>
              <a:t>or aborted</a:t>
            </a:r>
          </a:p>
        </p:txBody>
      </p:sp>
      <p:sp>
        <p:nvSpPr>
          <p:cNvPr id="7" name="object 7"/>
          <p:cNvSpPr txBox="1"/>
          <p:nvPr/>
        </p:nvSpPr>
        <p:spPr>
          <a:xfrm>
            <a:off x="609600" y="2813965"/>
            <a:ext cx="9173042"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i="1">
                <a:solidFill>
                  <a:srgbClr val="000000"/>
                </a:solidFill>
                <a:latin typeface="Arial"/>
                <a:cs typeface="Arial"/>
              </a:rPr>
              <a:t>Recovery</a:t>
            </a:r>
            <a:r>
              <a:rPr sz="2200" i="1" spc="17">
                <a:solidFill>
                  <a:srgbClr val="000000"/>
                </a:solidFill>
                <a:latin typeface="Arial"/>
                <a:cs typeface="Arial"/>
              </a:rPr>
              <a:t> </a:t>
            </a:r>
            <a:r>
              <a:rPr sz="2200">
                <a:solidFill>
                  <a:srgbClr val="000000"/>
                </a:solidFill>
                <a:latin typeface="Arial"/>
                <a:cs typeface="Arial"/>
              </a:rPr>
              <a:t>subsystem ensures each completed</a:t>
            </a:r>
            <a:r>
              <a:rPr sz="2200" spc="12">
                <a:solidFill>
                  <a:srgbClr val="000000"/>
                </a:solidFill>
                <a:latin typeface="Arial"/>
                <a:cs typeface="Arial"/>
              </a:rPr>
              <a:t> </a:t>
            </a:r>
            <a:r>
              <a:rPr sz="2200">
                <a:solidFill>
                  <a:srgbClr val="000000"/>
                </a:solidFill>
                <a:latin typeface="Arial"/>
                <a:cs typeface="Arial"/>
              </a:rPr>
              <a:t>transaction has</a:t>
            </a:r>
          </a:p>
        </p:txBody>
      </p:sp>
      <p:sp>
        <p:nvSpPr>
          <p:cNvPr id="8" name="object 8"/>
          <p:cNvSpPr txBox="1"/>
          <p:nvPr/>
        </p:nvSpPr>
        <p:spPr>
          <a:xfrm>
            <a:off x="896112" y="3177161"/>
            <a:ext cx="6700974"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dirty="0">
                <a:solidFill>
                  <a:srgbClr val="000000"/>
                </a:solidFill>
                <a:latin typeface="Arial"/>
                <a:cs typeface="Arial"/>
              </a:rPr>
              <a:t>its effect permanently</a:t>
            </a:r>
            <a:r>
              <a:rPr sz="2200" spc="34" dirty="0">
                <a:solidFill>
                  <a:srgbClr val="000000"/>
                </a:solidFill>
                <a:latin typeface="Arial"/>
                <a:cs typeface="Arial"/>
              </a:rPr>
              <a:t> </a:t>
            </a:r>
            <a:r>
              <a:rPr sz="2200" dirty="0">
                <a:solidFill>
                  <a:srgbClr val="000000"/>
                </a:solidFill>
                <a:latin typeface="Arial"/>
                <a:cs typeface="Arial"/>
              </a:rPr>
              <a:t>recorded</a:t>
            </a:r>
            <a:r>
              <a:rPr sz="2200" spc="15" dirty="0">
                <a:solidFill>
                  <a:srgbClr val="000000"/>
                </a:solidFill>
                <a:latin typeface="Arial"/>
                <a:cs typeface="Arial"/>
              </a:rPr>
              <a:t> </a:t>
            </a:r>
            <a:r>
              <a:rPr sz="2200" dirty="0">
                <a:solidFill>
                  <a:srgbClr val="000000"/>
                </a:solidFill>
                <a:latin typeface="Arial"/>
                <a:cs typeface="Arial"/>
              </a:rPr>
              <a:t>in the database</a:t>
            </a:r>
          </a:p>
        </p:txBody>
      </p:sp>
      <p:sp>
        <p:nvSpPr>
          <p:cNvPr id="9" name="object 9"/>
          <p:cNvSpPr txBox="1"/>
          <p:nvPr/>
        </p:nvSpPr>
        <p:spPr>
          <a:xfrm>
            <a:off x="609600" y="3551528"/>
            <a:ext cx="8598709" cy="1429457"/>
          </a:xfrm>
          <a:prstGeom prst="rect">
            <a:avLst/>
          </a:prstGeom>
        </p:spPr>
        <p:txBody>
          <a:bodyPr vert="horz" wrap="square" lIns="0" tIns="0" rIns="0" bIns="0" rtlCol="0">
            <a:spAutoFit/>
          </a:bodyPr>
          <a:lstStyle/>
          <a:p>
            <a:pPr marL="0" marR="0">
              <a:lnSpc>
                <a:spcPts val="2671"/>
              </a:lnSpc>
              <a:spcBef>
                <a:spcPct val="0"/>
              </a:spcBef>
              <a:spcAft>
                <a:spcPct val="0"/>
              </a:spcAft>
            </a:pPr>
            <a:r>
              <a:rPr sz="2200" dirty="0">
                <a:solidFill>
                  <a:srgbClr val="DF7807"/>
                </a:solidFill>
                <a:latin typeface="Verdana"/>
                <a:cs typeface="Verdana"/>
              </a:rPr>
              <a:t>»</a:t>
            </a:r>
            <a:r>
              <a:rPr sz="2200" spc="288" dirty="0">
                <a:solidFill>
                  <a:srgbClr val="DF7807"/>
                </a:solidFill>
                <a:latin typeface="Times New Roman"/>
                <a:cs typeface="Times New Roman"/>
              </a:rPr>
              <a:t> </a:t>
            </a:r>
            <a:r>
              <a:rPr sz="2200" b="1" dirty="0">
                <a:solidFill>
                  <a:srgbClr val="000000"/>
                </a:solidFill>
                <a:latin typeface="Arial"/>
                <a:cs typeface="Arial"/>
              </a:rPr>
              <a:t>OLTP</a:t>
            </a:r>
            <a:r>
              <a:rPr sz="2200" b="1" spc="19" dirty="0">
                <a:solidFill>
                  <a:srgbClr val="000000"/>
                </a:solidFill>
                <a:latin typeface="Arial"/>
                <a:cs typeface="Arial"/>
              </a:rPr>
              <a:t> </a:t>
            </a:r>
            <a:r>
              <a:rPr sz="2200" dirty="0">
                <a:solidFill>
                  <a:srgbClr val="000000"/>
                </a:solidFill>
                <a:latin typeface="Arial"/>
                <a:cs typeface="Arial"/>
              </a:rPr>
              <a:t>(Online Transaction</a:t>
            </a:r>
            <a:r>
              <a:rPr sz="2200" spc="14" dirty="0">
                <a:solidFill>
                  <a:srgbClr val="000000"/>
                </a:solidFill>
                <a:latin typeface="Arial"/>
                <a:cs typeface="Arial"/>
              </a:rPr>
              <a:t> </a:t>
            </a:r>
            <a:r>
              <a:rPr sz="2200" dirty="0">
                <a:solidFill>
                  <a:srgbClr val="000000"/>
                </a:solidFill>
                <a:latin typeface="Arial"/>
                <a:cs typeface="Arial"/>
              </a:rPr>
              <a:t>Processing) is a major</a:t>
            </a:r>
            <a:r>
              <a:rPr sz="2200" spc="13" dirty="0">
                <a:solidFill>
                  <a:srgbClr val="000000"/>
                </a:solidFill>
                <a:latin typeface="Arial"/>
                <a:cs typeface="Arial"/>
              </a:rPr>
              <a:t> </a:t>
            </a:r>
            <a:r>
              <a:rPr sz="2200" dirty="0">
                <a:solidFill>
                  <a:srgbClr val="000000"/>
                </a:solidFill>
                <a:latin typeface="Arial"/>
                <a:cs typeface="Arial"/>
              </a:rPr>
              <a:t>part</a:t>
            </a:r>
            <a:r>
              <a:rPr sz="2200" spc="16" dirty="0">
                <a:solidFill>
                  <a:srgbClr val="000000"/>
                </a:solidFill>
                <a:latin typeface="Arial"/>
                <a:cs typeface="Arial"/>
              </a:rPr>
              <a:t> </a:t>
            </a:r>
            <a:r>
              <a:rPr sz="2200" dirty="0">
                <a:solidFill>
                  <a:srgbClr val="000000"/>
                </a:solidFill>
                <a:latin typeface="Arial"/>
                <a:cs typeface="Arial"/>
              </a:rPr>
              <a:t>of</a:t>
            </a:r>
          </a:p>
          <a:p>
            <a:pPr marL="286511" marR="0">
              <a:lnSpc>
                <a:spcPts val="2453"/>
              </a:lnSpc>
              <a:spcBef>
                <a:spcPts val="136"/>
              </a:spcBef>
              <a:spcAft>
                <a:spcPct val="0"/>
              </a:spcAft>
            </a:pPr>
            <a:r>
              <a:rPr sz="2200" dirty="0">
                <a:solidFill>
                  <a:srgbClr val="000000"/>
                </a:solidFill>
                <a:latin typeface="Arial"/>
                <a:cs typeface="Arial"/>
              </a:rPr>
              <a:t>database applications.</a:t>
            </a:r>
            <a:r>
              <a:rPr sz="2200" spc="-11" dirty="0">
                <a:solidFill>
                  <a:srgbClr val="000000"/>
                </a:solidFill>
                <a:latin typeface="Arial"/>
                <a:cs typeface="Arial"/>
              </a:rPr>
              <a:t> </a:t>
            </a:r>
            <a:r>
              <a:rPr sz="2200" dirty="0">
                <a:solidFill>
                  <a:srgbClr val="000000"/>
                </a:solidFill>
                <a:latin typeface="Arial"/>
                <a:cs typeface="Arial"/>
              </a:rPr>
              <a:t>This allows hundreds</a:t>
            </a:r>
            <a:r>
              <a:rPr sz="2200" spc="19" dirty="0">
                <a:solidFill>
                  <a:srgbClr val="000000"/>
                </a:solidFill>
                <a:latin typeface="Arial"/>
                <a:cs typeface="Arial"/>
              </a:rPr>
              <a:t> </a:t>
            </a:r>
            <a:r>
              <a:rPr sz="2200" dirty="0">
                <a:solidFill>
                  <a:srgbClr val="000000"/>
                </a:solidFill>
                <a:latin typeface="Arial"/>
                <a:cs typeface="Arial"/>
              </a:rPr>
              <a:t>of concurrent</a:t>
            </a:r>
          </a:p>
          <a:p>
            <a:pPr marL="286511" marR="0">
              <a:lnSpc>
                <a:spcPts val="2453"/>
              </a:lnSpc>
              <a:spcBef>
                <a:spcPts val="186"/>
              </a:spcBef>
              <a:spcAft>
                <a:spcPct val="0"/>
              </a:spcAft>
            </a:pPr>
            <a:r>
              <a:rPr sz="2200" dirty="0">
                <a:solidFill>
                  <a:srgbClr val="000000"/>
                </a:solidFill>
                <a:latin typeface="Arial"/>
                <a:cs typeface="Arial"/>
              </a:rPr>
              <a:t>transactions to execute</a:t>
            </a:r>
            <a:r>
              <a:rPr sz="2200" spc="13" dirty="0">
                <a:solidFill>
                  <a:srgbClr val="000000"/>
                </a:solidFill>
                <a:latin typeface="Arial"/>
                <a:cs typeface="Arial"/>
              </a:rPr>
              <a:t> </a:t>
            </a:r>
            <a:r>
              <a:rPr sz="2200" dirty="0">
                <a:solidFill>
                  <a:srgbClr val="000000"/>
                </a:solidFill>
                <a:latin typeface="Arial"/>
                <a:cs typeface="Arial"/>
              </a:rPr>
              <a:t>per second.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3347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p>
        </p:txBody>
      </p:sp>
      <p:sp>
        <p:nvSpPr>
          <p:cNvPr id="4" name="object 4"/>
          <p:cNvSpPr txBox="1"/>
          <p:nvPr/>
        </p:nvSpPr>
        <p:spPr>
          <a:xfrm>
            <a:off x="457200" y="834708"/>
            <a:ext cx="5763130"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MUUDKK+Wingdings"/>
                <a:cs typeface="MUUDKK+Wingdings"/>
              </a:rPr>
              <a:t>.</a:t>
            </a:r>
            <a:r>
              <a:rPr sz="3200" spc="436">
                <a:solidFill>
                  <a:srgbClr val="000000"/>
                </a:solidFill>
                <a:latin typeface="Times New Roman"/>
                <a:cs typeface="Times New Roman"/>
              </a:rPr>
              <a:t> </a:t>
            </a:r>
            <a:r>
              <a:rPr sz="3200">
                <a:solidFill>
                  <a:srgbClr val="000000"/>
                </a:solidFill>
                <a:latin typeface="Arial"/>
                <a:cs typeface="Arial"/>
              </a:rPr>
              <a:t>Users</a:t>
            </a:r>
            <a:r>
              <a:rPr sz="3200" spc="-17">
                <a:solidFill>
                  <a:srgbClr val="000000"/>
                </a:solidFill>
                <a:latin typeface="Arial"/>
                <a:cs typeface="Arial"/>
              </a:rPr>
              <a:t> </a:t>
            </a:r>
            <a:r>
              <a:rPr sz="3200">
                <a:solidFill>
                  <a:srgbClr val="000000"/>
                </a:solidFill>
                <a:latin typeface="Arial"/>
                <a:cs typeface="Arial"/>
              </a:rPr>
              <a:t>may </a:t>
            </a:r>
            <a:r>
              <a:rPr sz="3200" spc="-11">
                <a:solidFill>
                  <a:srgbClr val="000000"/>
                </a:solidFill>
                <a:latin typeface="Arial"/>
                <a:cs typeface="Arial"/>
              </a:rPr>
              <a:t>be</a:t>
            </a:r>
            <a:r>
              <a:rPr sz="3200" spc="14">
                <a:solidFill>
                  <a:srgbClr val="000000"/>
                </a:solidFill>
                <a:latin typeface="Arial"/>
                <a:cs typeface="Arial"/>
              </a:rPr>
              <a:t> </a:t>
            </a:r>
            <a:r>
              <a:rPr sz="3200">
                <a:solidFill>
                  <a:srgbClr val="000000"/>
                </a:solidFill>
                <a:latin typeface="Arial"/>
                <a:cs typeface="Arial"/>
              </a:rPr>
              <a:t>divided</a:t>
            </a:r>
            <a:r>
              <a:rPr sz="3200" spc="-13">
                <a:solidFill>
                  <a:srgbClr val="000000"/>
                </a:solidFill>
                <a:latin typeface="Arial"/>
                <a:cs typeface="Arial"/>
              </a:rPr>
              <a:t> </a:t>
            </a:r>
            <a:r>
              <a:rPr sz="3200">
                <a:solidFill>
                  <a:srgbClr val="000000"/>
                </a:solidFill>
                <a:latin typeface="Arial"/>
                <a:cs typeface="Arial"/>
              </a:rPr>
              <a:t>into</a:t>
            </a:r>
          </a:p>
        </p:txBody>
      </p:sp>
      <p:sp>
        <p:nvSpPr>
          <p:cNvPr id="5" name="object 5"/>
          <p:cNvSpPr txBox="1"/>
          <p:nvPr/>
        </p:nvSpPr>
        <p:spPr>
          <a:xfrm>
            <a:off x="914400" y="1370327"/>
            <a:ext cx="8835954" cy="403866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Those</a:t>
            </a:r>
            <a:r>
              <a:rPr sz="2800" spc="14">
                <a:solidFill>
                  <a:srgbClr val="000000"/>
                </a:solidFill>
                <a:latin typeface="Arial"/>
                <a:cs typeface="Arial"/>
              </a:rPr>
              <a:t> </a:t>
            </a:r>
            <a:r>
              <a:rPr sz="2800">
                <a:solidFill>
                  <a:srgbClr val="000000"/>
                </a:solidFill>
                <a:latin typeface="Arial"/>
                <a:cs typeface="Arial"/>
              </a:rPr>
              <a:t>who actually use and</a:t>
            </a:r>
            <a:r>
              <a:rPr sz="2800" spc="19">
                <a:solidFill>
                  <a:srgbClr val="000000"/>
                </a:solidFill>
                <a:latin typeface="Arial"/>
                <a:cs typeface="Arial"/>
              </a:rPr>
              <a:t> </a:t>
            </a:r>
            <a:r>
              <a:rPr sz="2800">
                <a:solidFill>
                  <a:srgbClr val="000000"/>
                </a:solidFill>
                <a:latin typeface="Arial"/>
                <a:cs typeface="Arial"/>
              </a:rPr>
              <a:t>control the</a:t>
            </a:r>
          </a:p>
          <a:p>
            <a:pPr marL="286816" marR="0">
              <a:lnSpc>
                <a:spcPts val="3126"/>
              </a:lnSpc>
              <a:spcBef>
                <a:spcPts val="285"/>
              </a:spcBef>
              <a:spcAft>
                <a:spcPct val="0"/>
              </a:spcAft>
            </a:pPr>
            <a:r>
              <a:rPr sz="2800">
                <a:solidFill>
                  <a:srgbClr val="000000"/>
                </a:solidFill>
                <a:latin typeface="Arial"/>
                <a:cs typeface="Arial"/>
              </a:rPr>
              <a:t>database content, and those who design,</a:t>
            </a:r>
          </a:p>
          <a:p>
            <a:pPr marL="286816" marR="0">
              <a:lnSpc>
                <a:spcPts val="3123"/>
              </a:lnSpc>
              <a:spcBef>
                <a:spcPts val="236"/>
              </a:spcBef>
              <a:spcAft>
                <a:spcPct val="0"/>
              </a:spcAft>
            </a:pPr>
            <a:r>
              <a:rPr sz="2800">
                <a:solidFill>
                  <a:srgbClr val="000000"/>
                </a:solidFill>
                <a:latin typeface="Arial"/>
                <a:cs typeface="Arial"/>
              </a:rPr>
              <a:t>develop and</a:t>
            </a:r>
            <a:r>
              <a:rPr sz="2800" spc="13">
                <a:solidFill>
                  <a:srgbClr val="000000"/>
                </a:solidFill>
                <a:latin typeface="Arial"/>
                <a:cs typeface="Arial"/>
              </a:rPr>
              <a:t> </a:t>
            </a:r>
            <a:r>
              <a:rPr sz="2800">
                <a:solidFill>
                  <a:srgbClr val="000000"/>
                </a:solidFill>
                <a:latin typeface="Arial"/>
                <a:cs typeface="Arial"/>
              </a:rPr>
              <a:t>maintain</a:t>
            </a:r>
            <a:r>
              <a:rPr sz="2800" spc="13">
                <a:solidFill>
                  <a:srgbClr val="000000"/>
                </a:solidFill>
                <a:latin typeface="Arial"/>
                <a:cs typeface="Arial"/>
              </a:rPr>
              <a:t> </a:t>
            </a:r>
            <a:r>
              <a:rPr sz="2800">
                <a:solidFill>
                  <a:srgbClr val="000000"/>
                </a:solidFill>
                <a:latin typeface="Arial"/>
                <a:cs typeface="Arial"/>
              </a:rPr>
              <a:t>database applications</a:t>
            </a:r>
          </a:p>
          <a:p>
            <a:pPr marL="286816" marR="0">
              <a:lnSpc>
                <a:spcPts val="3123"/>
              </a:lnSpc>
              <a:spcBef>
                <a:spcPts val="286"/>
              </a:spcBef>
              <a:spcAft>
                <a:spcPct val="0"/>
              </a:spcAft>
            </a:pPr>
            <a:r>
              <a:rPr sz="2800">
                <a:solidFill>
                  <a:srgbClr val="000000"/>
                </a:solidFill>
                <a:latin typeface="Arial"/>
                <a:cs typeface="Arial"/>
              </a:rPr>
              <a:t>(called “Actors on the Scene”), and</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Those</a:t>
            </a:r>
            <a:r>
              <a:rPr sz="2800" spc="14">
                <a:solidFill>
                  <a:srgbClr val="000000"/>
                </a:solidFill>
                <a:latin typeface="Arial"/>
                <a:cs typeface="Arial"/>
              </a:rPr>
              <a:t> </a:t>
            </a:r>
            <a:r>
              <a:rPr sz="2800">
                <a:solidFill>
                  <a:srgbClr val="000000"/>
                </a:solidFill>
                <a:latin typeface="Arial"/>
                <a:cs typeface="Arial"/>
              </a:rPr>
              <a:t>who design</a:t>
            </a:r>
            <a:r>
              <a:rPr sz="2800" spc="16">
                <a:solidFill>
                  <a:srgbClr val="000000"/>
                </a:solidFill>
                <a:latin typeface="Arial"/>
                <a:cs typeface="Arial"/>
              </a:rPr>
              <a:t> </a:t>
            </a:r>
            <a:r>
              <a:rPr sz="2800">
                <a:solidFill>
                  <a:srgbClr val="000000"/>
                </a:solidFill>
                <a:latin typeface="Arial"/>
                <a:cs typeface="Arial"/>
              </a:rPr>
              <a:t>and develop the DBMS</a:t>
            </a:r>
          </a:p>
          <a:p>
            <a:pPr marL="286816" marR="0">
              <a:lnSpc>
                <a:spcPts val="3123"/>
              </a:lnSpc>
              <a:spcBef>
                <a:spcPts val="289"/>
              </a:spcBef>
              <a:spcAft>
                <a:spcPct val="0"/>
              </a:spcAft>
            </a:pPr>
            <a:r>
              <a:rPr sz="2800">
                <a:solidFill>
                  <a:srgbClr val="000000"/>
                </a:solidFill>
                <a:latin typeface="Arial"/>
                <a:cs typeface="Arial"/>
              </a:rPr>
              <a:t>software and related tools, and the computer</a:t>
            </a:r>
          </a:p>
          <a:p>
            <a:pPr marL="286816" marR="0">
              <a:lnSpc>
                <a:spcPts val="3123"/>
              </a:lnSpc>
              <a:spcBef>
                <a:spcPts val="236"/>
              </a:spcBef>
              <a:spcAft>
                <a:spcPct val="0"/>
              </a:spcAft>
            </a:pPr>
            <a:r>
              <a:rPr sz="2800">
                <a:solidFill>
                  <a:srgbClr val="000000"/>
                </a:solidFill>
                <a:latin typeface="Arial"/>
                <a:cs typeface="Arial"/>
              </a:rPr>
              <a:t>systems operators (called “Workers Behind the</a:t>
            </a:r>
          </a:p>
          <a:p>
            <a:pPr marL="286816" marR="0">
              <a:lnSpc>
                <a:spcPts val="3123"/>
              </a:lnSpc>
              <a:spcBef>
                <a:spcPts val="286"/>
              </a:spcBef>
              <a:spcAft>
                <a:spcPct val="0"/>
              </a:spcAft>
            </a:pPr>
            <a:r>
              <a:rPr sz="2800">
                <a:solidFill>
                  <a:srgbClr val="000000"/>
                </a:solidFill>
                <a:latin typeface="Arial"/>
                <a:cs typeface="Arial"/>
              </a:rPr>
              <a:t>Scene”).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99393"/>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26442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on the Scene</a:t>
            </a:r>
          </a:p>
        </p:txBody>
      </p:sp>
      <p:sp>
        <p:nvSpPr>
          <p:cNvPr id="4" name="object 4"/>
          <p:cNvSpPr txBox="1"/>
          <p:nvPr/>
        </p:nvSpPr>
        <p:spPr>
          <a:xfrm>
            <a:off x="457200" y="941007"/>
            <a:ext cx="4543525"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HMCEL+Wingdings"/>
                <a:cs typeface="AHMCEL+Wingdings"/>
              </a:rPr>
              <a:t>.</a:t>
            </a:r>
            <a:r>
              <a:rPr sz="3200" spc="436">
                <a:solidFill>
                  <a:srgbClr val="000000"/>
                </a:solidFill>
                <a:latin typeface="Times New Roman"/>
                <a:cs typeface="Times New Roman"/>
              </a:rPr>
              <a:t> </a:t>
            </a:r>
            <a:r>
              <a:rPr sz="3200">
                <a:solidFill>
                  <a:srgbClr val="000000"/>
                </a:solidFill>
                <a:latin typeface="Arial"/>
                <a:cs typeface="Arial"/>
              </a:rPr>
              <a:t>Actors</a:t>
            </a:r>
            <a:r>
              <a:rPr sz="3200" spc="-21">
                <a:solidFill>
                  <a:srgbClr val="000000"/>
                </a:solidFill>
                <a:latin typeface="Arial"/>
                <a:cs typeface="Arial"/>
              </a:rPr>
              <a:t> </a:t>
            </a:r>
            <a:r>
              <a:rPr sz="3200">
                <a:solidFill>
                  <a:srgbClr val="000000"/>
                </a:solidFill>
                <a:latin typeface="Arial"/>
                <a:cs typeface="Arial"/>
              </a:rPr>
              <a:t>on the scene</a:t>
            </a:r>
          </a:p>
        </p:txBody>
      </p:sp>
      <p:sp>
        <p:nvSpPr>
          <p:cNvPr id="5" name="object 5"/>
          <p:cNvSpPr txBox="1"/>
          <p:nvPr/>
        </p:nvSpPr>
        <p:spPr>
          <a:xfrm>
            <a:off x="914400" y="1476626"/>
            <a:ext cx="5241137"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Database</a:t>
            </a:r>
            <a:r>
              <a:rPr sz="2800" b="1" spc="31">
                <a:solidFill>
                  <a:srgbClr val="000000"/>
                </a:solidFill>
                <a:latin typeface="Arial"/>
                <a:cs typeface="Arial"/>
              </a:rPr>
              <a:t> </a:t>
            </a:r>
            <a:r>
              <a:rPr sz="2800" b="1">
                <a:solidFill>
                  <a:srgbClr val="000000"/>
                </a:solidFill>
                <a:latin typeface="Arial"/>
                <a:cs typeface="Arial"/>
              </a:rPr>
              <a:t>administrators:</a:t>
            </a:r>
          </a:p>
        </p:txBody>
      </p:sp>
      <p:sp>
        <p:nvSpPr>
          <p:cNvPr id="6" name="object 6"/>
          <p:cNvSpPr txBox="1"/>
          <p:nvPr/>
        </p:nvSpPr>
        <p:spPr>
          <a:xfrm>
            <a:off x="1371854" y="2008907"/>
            <a:ext cx="8371871" cy="1895274"/>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Arial"/>
                <a:cs typeface="Arial"/>
              </a:rPr>
              <a:t>•</a:t>
            </a:r>
            <a:r>
              <a:rPr sz="2400" spc="360" dirty="0">
                <a:solidFill>
                  <a:srgbClr val="000000"/>
                </a:solidFill>
                <a:latin typeface="Times New Roman"/>
                <a:cs typeface="Times New Roman"/>
              </a:rPr>
              <a:t> </a:t>
            </a:r>
            <a:r>
              <a:rPr sz="2400" dirty="0">
                <a:solidFill>
                  <a:srgbClr val="000000"/>
                </a:solidFill>
                <a:latin typeface="Arial"/>
                <a:cs typeface="Arial"/>
              </a:rPr>
              <a:t>Responsible</a:t>
            </a:r>
            <a:r>
              <a:rPr sz="2400" spc="51" dirty="0">
                <a:solidFill>
                  <a:srgbClr val="000000"/>
                </a:solidFill>
                <a:latin typeface="Arial"/>
                <a:cs typeface="Arial"/>
              </a:rPr>
              <a:t> </a:t>
            </a:r>
            <a:r>
              <a:rPr sz="2400" dirty="0">
                <a:solidFill>
                  <a:srgbClr val="000000"/>
                </a:solidFill>
                <a:latin typeface="Arial"/>
                <a:cs typeface="Arial"/>
              </a:rPr>
              <a:t>for authorizing</a:t>
            </a:r>
            <a:r>
              <a:rPr sz="2400" spc="23" dirty="0">
                <a:solidFill>
                  <a:srgbClr val="000000"/>
                </a:solidFill>
                <a:latin typeface="Arial"/>
                <a:cs typeface="Arial"/>
              </a:rPr>
              <a:t> </a:t>
            </a:r>
            <a:r>
              <a:rPr sz="2400" dirty="0">
                <a:solidFill>
                  <a:srgbClr val="000000"/>
                </a:solidFill>
                <a:latin typeface="Arial"/>
                <a:cs typeface="Arial"/>
              </a:rPr>
              <a:t>access to the database,</a:t>
            </a:r>
          </a:p>
          <a:p>
            <a:pPr marL="228600" marR="0">
              <a:lnSpc>
                <a:spcPts val="2681"/>
              </a:lnSpc>
              <a:spcBef>
                <a:spcPts val="198"/>
              </a:spcBef>
              <a:spcAft>
                <a:spcPct val="0"/>
              </a:spcAft>
            </a:pPr>
            <a:r>
              <a:rPr sz="2400" dirty="0">
                <a:solidFill>
                  <a:srgbClr val="000000"/>
                </a:solidFill>
                <a:latin typeface="Arial"/>
                <a:cs typeface="Arial"/>
              </a:rPr>
              <a:t>for coordinating</a:t>
            </a:r>
            <a:r>
              <a:rPr sz="2400" spc="20" dirty="0">
                <a:solidFill>
                  <a:srgbClr val="000000"/>
                </a:solidFill>
                <a:latin typeface="Arial"/>
                <a:cs typeface="Arial"/>
              </a:rPr>
              <a:t> </a:t>
            </a:r>
            <a:r>
              <a:rPr sz="2400" dirty="0">
                <a:solidFill>
                  <a:srgbClr val="000000"/>
                </a:solidFill>
                <a:latin typeface="Arial"/>
                <a:cs typeface="Arial"/>
              </a:rPr>
              <a:t>and monitoring</a:t>
            </a:r>
            <a:r>
              <a:rPr sz="2400" spc="19" dirty="0">
                <a:solidFill>
                  <a:srgbClr val="000000"/>
                </a:solidFill>
                <a:latin typeface="Arial"/>
                <a:cs typeface="Arial"/>
              </a:rPr>
              <a:t> </a:t>
            </a:r>
            <a:r>
              <a:rPr sz="2400" dirty="0">
                <a:solidFill>
                  <a:srgbClr val="000000"/>
                </a:solidFill>
                <a:latin typeface="Arial"/>
                <a:cs typeface="Arial"/>
              </a:rPr>
              <a:t>its use, acquiring</a:t>
            </a:r>
          </a:p>
          <a:p>
            <a:pPr marL="228600" marR="0">
              <a:lnSpc>
                <a:spcPts val="2681"/>
              </a:lnSpc>
              <a:spcBef>
                <a:spcPts val="148"/>
              </a:spcBef>
              <a:spcAft>
                <a:spcPct val="0"/>
              </a:spcAft>
            </a:pPr>
            <a:r>
              <a:rPr sz="2400" dirty="0">
                <a:solidFill>
                  <a:srgbClr val="000000"/>
                </a:solidFill>
                <a:latin typeface="Arial"/>
                <a:cs typeface="Arial"/>
              </a:rPr>
              <a:t>software and</a:t>
            </a:r>
            <a:r>
              <a:rPr sz="2400" spc="17" dirty="0">
                <a:solidFill>
                  <a:srgbClr val="000000"/>
                </a:solidFill>
                <a:latin typeface="Arial"/>
                <a:cs typeface="Arial"/>
              </a:rPr>
              <a:t> </a:t>
            </a:r>
            <a:r>
              <a:rPr sz="2400" dirty="0">
                <a:solidFill>
                  <a:srgbClr val="000000"/>
                </a:solidFill>
                <a:latin typeface="Arial"/>
                <a:cs typeface="Arial"/>
              </a:rPr>
              <a:t>hardware</a:t>
            </a:r>
            <a:r>
              <a:rPr sz="2400" spc="28" dirty="0">
                <a:solidFill>
                  <a:srgbClr val="000000"/>
                </a:solidFill>
                <a:latin typeface="Arial"/>
                <a:cs typeface="Arial"/>
              </a:rPr>
              <a:t> </a:t>
            </a:r>
            <a:r>
              <a:rPr sz="2400" dirty="0">
                <a:solidFill>
                  <a:srgbClr val="000000"/>
                </a:solidFill>
                <a:latin typeface="Arial"/>
                <a:cs typeface="Arial"/>
              </a:rPr>
              <a:t>resources, controlling</a:t>
            </a:r>
            <a:r>
              <a:rPr sz="2400" spc="38" dirty="0">
                <a:solidFill>
                  <a:srgbClr val="000000"/>
                </a:solidFill>
                <a:latin typeface="Arial"/>
                <a:cs typeface="Arial"/>
              </a:rPr>
              <a:t> </a:t>
            </a:r>
            <a:r>
              <a:rPr sz="2400" dirty="0">
                <a:solidFill>
                  <a:srgbClr val="000000"/>
                </a:solidFill>
                <a:latin typeface="Arial"/>
                <a:cs typeface="Arial"/>
              </a:rPr>
              <a:t>its use</a:t>
            </a:r>
          </a:p>
          <a:p>
            <a:pPr marL="228600" marR="0">
              <a:lnSpc>
                <a:spcPts val="2681"/>
              </a:lnSpc>
              <a:spcBef>
                <a:spcPts val="198"/>
              </a:spcBef>
              <a:spcAft>
                <a:spcPct val="0"/>
              </a:spcAft>
            </a:pPr>
            <a:r>
              <a:rPr sz="2400" dirty="0">
                <a:solidFill>
                  <a:srgbClr val="000000"/>
                </a:solidFill>
                <a:latin typeface="Arial"/>
                <a:cs typeface="Arial"/>
              </a:rPr>
              <a:t>and monitoring efficiency</a:t>
            </a:r>
            <a:r>
              <a:rPr sz="2400" spc="11" dirty="0">
                <a:solidFill>
                  <a:srgbClr val="000000"/>
                </a:solidFill>
                <a:latin typeface="Arial"/>
                <a:cs typeface="Arial"/>
              </a:rPr>
              <a:t> </a:t>
            </a:r>
            <a:r>
              <a:rPr sz="2400" dirty="0">
                <a:solidFill>
                  <a:srgbClr val="000000"/>
                </a:solidFill>
                <a:latin typeface="Arial"/>
                <a:cs typeface="Arial"/>
              </a:rPr>
              <a:t>of operations.</a:t>
            </a:r>
          </a:p>
        </p:txBody>
      </p:sp>
      <p:sp>
        <p:nvSpPr>
          <p:cNvPr id="7" name="object 7"/>
          <p:cNvSpPr txBox="1"/>
          <p:nvPr/>
        </p:nvSpPr>
        <p:spPr>
          <a:xfrm>
            <a:off x="914400" y="3525211"/>
            <a:ext cx="4378078" cy="966019"/>
          </a:xfrm>
          <a:prstGeom prst="rect">
            <a:avLst/>
          </a:prstGeom>
        </p:spPr>
        <p:txBody>
          <a:bodyPr vert="horz" wrap="square" lIns="0" tIns="0" rIns="0" bIns="0" rtlCol="0">
            <a:spAutoFit/>
          </a:bodyPr>
          <a:lstStyle/>
          <a:p>
            <a:pPr marL="0" marR="0">
              <a:lnSpc>
                <a:spcPts val="3400"/>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Database</a:t>
            </a:r>
            <a:r>
              <a:rPr sz="2800" b="1" spc="27">
                <a:solidFill>
                  <a:srgbClr val="000000"/>
                </a:solidFill>
                <a:latin typeface="Arial"/>
                <a:cs typeface="Arial"/>
              </a:rPr>
              <a:t> </a:t>
            </a:r>
            <a:r>
              <a:rPr sz="2800" b="1">
                <a:solidFill>
                  <a:srgbClr val="000000"/>
                </a:solidFill>
                <a:latin typeface="Arial"/>
                <a:cs typeface="Arial"/>
              </a:rPr>
              <a:t>Designers:</a:t>
            </a:r>
          </a:p>
        </p:txBody>
      </p:sp>
      <p:sp>
        <p:nvSpPr>
          <p:cNvPr id="8" name="object 8"/>
          <p:cNvSpPr txBox="1"/>
          <p:nvPr/>
        </p:nvSpPr>
        <p:spPr>
          <a:xfrm>
            <a:off x="1371854" y="4057693"/>
            <a:ext cx="8408101" cy="189538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Responsible</a:t>
            </a:r>
            <a:r>
              <a:rPr sz="2400" spc="46">
                <a:solidFill>
                  <a:srgbClr val="000000"/>
                </a:solidFill>
                <a:latin typeface="Arial"/>
                <a:cs typeface="Arial"/>
              </a:rPr>
              <a:t> </a:t>
            </a:r>
            <a:r>
              <a:rPr sz="2400">
                <a:solidFill>
                  <a:srgbClr val="000000"/>
                </a:solidFill>
                <a:latin typeface="Arial"/>
                <a:cs typeface="Arial"/>
              </a:rPr>
              <a:t>to define the content,</a:t>
            </a:r>
            <a:r>
              <a:rPr sz="2400" spc="-11">
                <a:solidFill>
                  <a:srgbClr val="000000"/>
                </a:solidFill>
                <a:latin typeface="Arial"/>
                <a:cs typeface="Arial"/>
              </a:rPr>
              <a:t> </a:t>
            </a:r>
            <a:r>
              <a:rPr sz="2400">
                <a:solidFill>
                  <a:srgbClr val="000000"/>
                </a:solidFill>
                <a:latin typeface="Arial"/>
                <a:cs typeface="Arial"/>
              </a:rPr>
              <a:t>the structure,</a:t>
            </a:r>
            <a:r>
              <a:rPr sz="2400" spc="-27">
                <a:solidFill>
                  <a:srgbClr val="000000"/>
                </a:solidFill>
                <a:latin typeface="Arial"/>
                <a:cs typeface="Arial"/>
              </a:rPr>
              <a:t> </a:t>
            </a:r>
            <a:r>
              <a:rPr sz="2400">
                <a:solidFill>
                  <a:srgbClr val="000000"/>
                </a:solidFill>
                <a:latin typeface="Arial"/>
                <a:cs typeface="Arial"/>
              </a:rPr>
              <a:t>the</a:t>
            </a:r>
          </a:p>
          <a:p>
            <a:pPr marL="228600" marR="0">
              <a:lnSpc>
                <a:spcPts val="2681"/>
              </a:lnSpc>
              <a:spcBef>
                <a:spcPts val="198"/>
              </a:spcBef>
              <a:spcAft>
                <a:spcPct val="0"/>
              </a:spcAft>
            </a:pPr>
            <a:r>
              <a:rPr sz="2400">
                <a:solidFill>
                  <a:srgbClr val="000000"/>
                </a:solidFill>
                <a:latin typeface="Arial"/>
                <a:cs typeface="Arial"/>
              </a:rPr>
              <a:t>constraints, and functions or transactions against</a:t>
            </a:r>
          </a:p>
          <a:p>
            <a:pPr marL="228600" marR="0">
              <a:lnSpc>
                <a:spcPts val="2683"/>
              </a:lnSpc>
              <a:spcBef>
                <a:spcPts val="149"/>
              </a:spcBef>
              <a:spcAft>
                <a:spcPct val="0"/>
              </a:spcAft>
            </a:pPr>
            <a:r>
              <a:rPr sz="2400">
                <a:solidFill>
                  <a:srgbClr val="000000"/>
                </a:solidFill>
                <a:latin typeface="Arial"/>
                <a:cs typeface="Arial"/>
              </a:rPr>
              <a:t>the</a:t>
            </a:r>
            <a:r>
              <a:rPr sz="2400" spc="-11">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They must</a:t>
            </a:r>
            <a:r>
              <a:rPr sz="2400" spc="-18">
                <a:solidFill>
                  <a:srgbClr val="000000"/>
                </a:solidFill>
                <a:latin typeface="Arial"/>
                <a:cs typeface="Arial"/>
              </a:rPr>
              <a:t> </a:t>
            </a:r>
            <a:r>
              <a:rPr sz="2400">
                <a:solidFill>
                  <a:srgbClr val="000000"/>
                </a:solidFill>
                <a:latin typeface="Arial"/>
                <a:cs typeface="Arial"/>
              </a:rPr>
              <a:t>communicate</a:t>
            </a:r>
            <a:r>
              <a:rPr sz="2400" spc="12">
                <a:solidFill>
                  <a:srgbClr val="000000"/>
                </a:solidFill>
                <a:latin typeface="Arial"/>
                <a:cs typeface="Arial"/>
              </a:rPr>
              <a:t> </a:t>
            </a:r>
            <a:r>
              <a:rPr sz="2400">
                <a:solidFill>
                  <a:srgbClr val="000000"/>
                </a:solidFill>
                <a:latin typeface="Arial"/>
                <a:cs typeface="Arial"/>
              </a:rPr>
              <a:t>with</a:t>
            </a:r>
            <a:r>
              <a:rPr sz="2400" spc="20">
                <a:solidFill>
                  <a:srgbClr val="000000"/>
                </a:solidFill>
                <a:latin typeface="Arial"/>
                <a:cs typeface="Arial"/>
              </a:rPr>
              <a:t> </a:t>
            </a:r>
            <a:r>
              <a:rPr sz="2400">
                <a:solidFill>
                  <a:srgbClr val="000000"/>
                </a:solidFill>
                <a:latin typeface="Arial"/>
                <a:cs typeface="Arial"/>
              </a:rPr>
              <a:t>the</a:t>
            </a:r>
            <a:r>
              <a:rPr sz="2400" spc="-11">
                <a:solidFill>
                  <a:srgbClr val="000000"/>
                </a:solidFill>
                <a:latin typeface="Arial"/>
                <a:cs typeface="Arial"/>
              </a:rPr>
              <a:t> </a:t>
            </a:r>
            <a:r>
              <a:rPr sz="2400">
                <a:solidFill>
                  <a:srgbClr val="000000"/>
                </a:solidFill>
                <a:latin typeface="Arial"/>
                <a:cs typeface="Arial"/>
              </a:rPr>
              <a:t>end-</a:t>
            </a:r>
          </a:p>
          <a:p>
            <a:pPr marL="228600" marR="0">
              <a:lnSpc>
                <a:spcPts val="2681"/>
              </a:lnSpc>
              <a:spcBef>
                <a:spcPts val="198"/>
              </a:spcBef>
              <a:spcAft>
                <a:spcPct val="0"/>
              </a:spcAft>
            </a:pPr>
            <a:r>
              <a:rPr sz="2400">
                <a:solidFill>
                  <a:srgbClr val="000000"/>
                </a:solidFill>
                <a:latin typeface="Arial"/>
                <a:cs typeface="Arial"/>
              </a:rPr>
              <a:t>users and understand</a:t>
            </a:r>
            <a:r>
              <a:rPr sz="2400" spc="22">
                <a:solidFill>
                  <a:srgbClr val="000000"/>
                </a:solidFill>
                <a:latin typeface="Arial"/>
                <a:cs typeface="Arial"/>
              </a:rPr>
              <a:t> </a:t>
            </a:r>
            <a:r>
              <a:rPr sz="2400">
                <a:solidFill>
                  <a:srgbClr val="000000"/>
                </a:solidFill>
                <a:latin typeface="Arial"/>
                <a:cs typeface="Arial"/>
              </a:rPr>
              <a:t>their needs.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87610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End</a:t>
            </a:r>
            <a:r>
              <a:rPr sz="2400" b="1" spc="-10">
                <a:solidFill>
                  <a:srgbClr val="FFFFFF"/>
                </a:solidFill>
                <a:latin typeface="Arial Narrow"/>
                <a:cs typeface="Arial Narrow"/>
              </a:rPr>
              <a:t> </a:t>
            </a:r>
            <a:r>
              <a:rPr sz="2400" b="1">
                <a:solidFill>
                  <a:srgbClr val="FFFFFF"/>
                </a:solidFill>
                <a:latin typeface="Arial Narrow"/>
                <a:cs typeface="Arial Narrow"/>
              </a:rPr>
              <a:t>Users</a:t>
            </a:r>
          </a:p>
        </p:txBody>
      </p:sp>
      <p:sp>
        <p:nvSpPr>
          <p:cNvPr id="4" name="object 4"/>
          <p:cNvSpPr txBox="1"/>
          <p:nvPr/>
        </p:nvSpPr>
        <p:spPr>
          <a:xfrm>
            <a:off x="457200" y="816039"/>
            <a:ext cx="6984864"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UHGMUR+Wingdings"/>
                <a:cs typeface="UHGMUR+Wingdings"/>
              </a:rPr>
              <a:t>.</a:t>
            </a:r>
            <a:r>
              <a:rPr sz="3200" spc="436">
                <a:solidFill>
                  <a:srgbClr val="000000"/>
                </a:solidFill>
                <a:latin typeface="Times New Roman"/>
                <a:cs typeface="Times New Roman"/>
              </a:rPr>
              <a:t> </a:t>
            </a:r>
            <a:r>
              <a:rPr sz="3200">
                <a:solidFill>
                  <a:srgbClr val="000000"/>
                </a:solidFill>
                <a:latin typeface="Arial"/>
                <a:cs typeface="Arial"/>
              </a:rPr>
              <a:t>Actors</a:t>
            </a:r>
            <a:r>
              <a:rPr sz="3200" spc="-21">
                <a:solidFill>
                  <a:srgbClr val="000000"/>
                </a:solidFill>
                <a:latin typeface="Arial"/>
                <a:cs typeface="Arial"/>
              </a:rPr>
              <a:t> </a:t>
            </a:r>
            <a:r>
              <a:rPr sz="3200">
                <a:solidFill>
                  <a:srgbClr val="000000"/>
                </a:solidFill>
                <a:latin typeface="Arial"/>
                <a:cs typeface="Arial"/>
              </a:rPr>
              <a:t>on the scene</a:t>
            </a:r>
            <a:r>
              <a:rPr sz="3200" spc="-37">
                <a:solidFill>
                  <a:srgbClr val="000000"/>
                </a:solidFill>
                <a:latin typeface="Arial"/>
                <a:cs typeface="Arial"/>
              </a:rPr>
              <a:t> </a:t>
            </a:r>
            <a:r>
              <a:rPr sz="3200">
                <a:solidFill>
                  <a:srgbClr val="000000"/>
                </a:solidFill>
                <a:latin typeface="Arial"/>
                <a:cs typeface="Arial"/>
              </a:rPr>
              <a:t>(continued)</a:t>
            </a:r>
          </a:p>
        </p:txBody>
      </p:sp>
      <p:sp>
        <p:nvSpPr>
          <p:cNvPr id="5" name="object 5"/>
          <p:cNvSpPr txBox="1"/>
          <p:nvPr/>
        </p:nvSpPr>
        <p:spPr>
          <a:xfrm>
            <a:off x="914400" y="1308986"/>
            <a:ext cx="8840037" cy="1734125"/>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End-users:</a:t>
            </a:r>
            <a:r>
              <a:rPr sz="2800" b="1" spc="43">
                <a:solidFill>
                  <a:srgbClr val="000000"/>
                </a:solidFill>
                <a:latin typeface="Arial"/>
                <a:cs typeface="Arial"/>
              </a:rPr>
              <a:t> </a:t>
            </a:r>
            <a:r>
              <a:rPr sz="2800">
                <a:solidFill>
                  <a:srgbClr val="000000"/>
                </a:solidFill>
                <a:latin typeface="Arial"/>
                <a:cs typeface="Arial"/>
              </a:rPr>
              <a:t>They</a:t>
            </a:r>
            <a:r>
              <a:rPr sz="2800" spc="19">
                <a:solidFill>
                  <a:srgbClr val="000000"/>
                </a:solidFill>
                <a:latin typeface="Arial"/>
                <a:cs typeface="Arial"/>
              </a:rPr>
              <a:t> </a:t>
            </a:r>
            <a:r>
              <a:rPr sz="2800">
                <a:solidFill>
                  <a:srgbClr val="000000"/>
                </a:solidFill>
                <a:latin typeface="Arial"/>
                <a:cs typeface="Arial"/>
              </a:rPr>
              <a:t>use the data for queries,</a:t>
            </a:r>
          </a:p>
          <a:p>
            <a:pPr marL="286816" marR="0">
              <a:lnSpc>
                <a:spcPts val="3024"/>
              </a:lnSpc>
              <a:spcBef>
                <a:spcPct val="0"/>
              </a:spcBef>
              <a:spcAft>
                <a:spcPct val="0"/>
              </a:spcAft>
            </a:pPr>
            <a:r>
              <a:rPr sz="2800">
                <a:solidFill>
                  <a:srgbClr val="000000"/>
                </a:solidFill>
                <a:latin typeface="Arial"/>
                <a:cs typeface="Arial"/>
              </a:rPr>
              <a:t>reports and some of</a:t>
            </a:r>
            <a:r>
              <a:rPr sz="2800" spc="10">
                <a:solidFill>
                  <a:srgbClr val="000000"/>
                </a:solidFill>
                <a:latin typeface="Arial"/>
                <a:cs typeface="Arial"/>
              </a:rPr>
              <a:t> </a:t>
            </a:r>
            <a:r>
              <a:rPr sz="2800">
                <a:solidFill>
                  <a:srgbClr val="000000"/>
                </a:solidFill>
                <a:latin typeface="Arial"/>
                <a:cs typeface="Arial"/>
              </a:rPr>
              <a:t>them update the database</a:t>
            </a:r>
          </a:p>
          <a:p>
            <a:pPr marL="286816" marR="0">
              <a:lnSpc>
                <a:spcPts val="3026"/>
              </a:lnSpc>
              <a:spcBef>
                <a:spcPct val="0"/>
              </a:spcBef>
              <a:spcAft>
                <a:spcPct val="0"/>
              </a:spcAft>
            </a:pPr>
            <a:r>
              <a:rPr sz="2800">
                <a:solidFill>
                  <a:srgbClr val="000000"/>
                </a:solidFill>
                <a:latin typeface="Arial"/>
                <a:cs typeface="Arial"/>
              </a:rPr>
              <a:t>content. End-users can be</a:t>
            </a:r>
            <a:r>
              <a:rPr sz="2800" spc="-12">
                <a:solidFill>
                  <a:srgbClr val="000000"/>
                </a:solidFill>
                <a:latin typeface="Arial"/>
                <a:cs typeface="Arial"/>
              </a:rPr>
              <a:t> </a:t>
            </a:r>
            <a:r>
              <a:rPr sz="2800">
                <a:solidFill>
                  <a:srgbClr val="000000"/>
                </a:solidFill>
                <a:latin typeface="Arial"/>
                <a:cs typeface="Arial"/>
              </a:rPr>
              <a:t>categorized into:</a:t>
            </a:r>
          </a:p>
        </p:txBody>
      </p:sp>
      <p:sp>
        <p:nvSpPr>
          <p:cNvPr id="6" name="object 6"/>
          <p:cNvSpPr txBox="1"/>
          <p:nvPr/>
        </p:nvSpPr>
        <p:spPr>
          <a:xfrm>
            <a:off x="1371854" y="2573063"/>
            <a:ext cx="718185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Casual</a:t>
            </a:r>
            <a:r>
              <a:rPr sz="2400" dirty="0">
                <a:solidFill>
                  <a:srgbClr val="000000"/>
                </a:solidFill>
                <a:latin typeface="Arial"/>
                <a:cs typeface="Arial"/>
              </a:rPr>
              <a:t>: access database occasionally</a:t>
            </a:r>
            <a:r>
              <a:rPr sz="2400" spc="52" dirty="0">
                <a:solidFill>
                  <a:srgbClr val="000000"/>
                </a:solidFill>
                <a:latin typeface="Arial"/>
                <a:cs typeface="Arial"/>
              </a:rPr>
              <a:t> </a:t>
            </a:r>
            <a:r>
              <a:rPr sz="2400" dirty="0">
                <a:solidFill>
                  <a:srgbClr val="000000"/>
                </a:solidFill>
                <a:latin typeface="Arial"/>
                <a:cs typeface="Arial"/>
              </a:rPr>
              <a:t>when</a:t>
            </a:r>
          </a:p>
        </p:txBody>
      </p:sp>
      <p:sp>
        <p:nvSpPr>
          <p:cNvPr id="7" name="object 7"/>
          <p:cNvSpPr txBox="1"/>
          <p:nvPr/>
        </p:nvSpPr>
        <p:spPr>
          <a:xfrm>
            <a:off x="1600454" y="2902247"/>
            <a:ext cx="147429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needed</a:t>
            </a:r>
          </a:p>
        </p:txBody>
      </p:sp>
      <p:sp>
        <p:nvSpPr>
          <p:cNvPr id="8" name="object 8"/>
          <p:cNvSpPr txBox="1"/>
          <p:nvPr/>
        </p:nvSpPr>
        <p:spPr>
          <a:xfrm>
            <a:off x="1371854" y="3304583"/>
            <a:ext cx="807603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Naïve</a:t>
            </a:r>
            <a:r>
              <a:rPr sz="2400" b="1" spc="19" dirty="0">
                <a:solidFill>
                  <a:srgbClr val="000000"/>
                </a:solidFill>
                <a:latin typeface="Arial"/>
                <a:cs typeface="Arial"/>
              </a:rPr>
              <a:t> </a:t>
            </a:r>
            <a:r>
              <a:rPr sz="2400" dirty="0">
                <a:solidFill>
                  <a:srgbClr val="000000"/>
                </a:solidFill>
                <a:latin typeface="Arial"/>
                <a:cs typeface="Arial"/>
              </a:rPr>
              <a:t>or Parametric: they make up a large</a:t>
            </a:r>
            <a:r>
              <a:rPr sz="2400" spc="17" dirty="0">
                <a:solidFill>
                  <a:srgbClr val="000000"/>
                </a:solidFill>
                <a:latin typeface="Arial"/>
                <a:cs typeface="Arial"/>
              </a:rPr>
              <a:t> </a:t>
            </a:r>
            <a:r>
              <a:rPr sz="2400" dirty="0">
                <a:solidFill>
                  <a:srgbClr val="000000"/>
                </a:solidFill>
                <a:latin typeface="Arial"/>
                <a:cs typeface="Arial"/>
              </a:rPr>
              <a:t>section</a:t>
            </a:r>
          </a:p>
        </p:txBody>
      </p:sp>
      <p:sp>
        <p:nvSpPr>
          <p:cNvPr id="9" name="object 9"/>
          <p:cNvSpPr txBox="1"/>
          <p:nvPr/>
        </p:nvSpPr>
        <p:spPr>
          <a:xfrm>
            <a:off x="1600454" y="3634021"/>
            <a:ext cx="416771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of the</a:t>
            </a:r>
            <a:r>
              <a:rPr sz="2400" spc="-12" dirty="0">
                <a:solidFill>
                  <a:srgbClr val="000000"/>
                </a:solidFill>
                <a:latin typeface="Arial"/>
                <a:cs typeface="Arial"/>
              </a:rPr>
              <a:t> </a:t>
            </a:r>
            <a:r>
              <a:rPr sz="2400" dirty="0">
                <a:solidFill>
                  <a:srgbClr val="000000"/>
                </a:solidFill>
                <a:latin typeface="Arial"/>
                <a:cs typeface="Arial"/>
              </a:rPr>
              <a:t>end-user</a:t>
            </a:r>
            <a:r>
              <a:rPr sz="2400" spc="15" dirty="0">
                <a:solidFill>
                  <a:srgbClr val="000000"/>
                </a:solidFill>
                <a:latin typeface="Arial"/>
                <a:cs typeface="Arial"/>
              </a:rPr>
              <a:t> </a:t>
            </a:r>
            <a:r>
              <a:rPr sz="2400" dirty="0">
                <a:solidFill>
                  <a:srgbClr val="000000"/>
                </a:solidFill>
                <a:latin typeface="Arial"/>
                <a:cs typeface="Arial"/>
              </a:rPr>
              <a:t>population.</a:t>
            </a:r>
          </a:p>
        </p:txBody>
      </p:sp>
      <p:sp>
        <p:nvSpPr>
          <p:cNvPr id="10" name="object 10"/>
          <p:cNvSpPr txBox="1"/>
          <p:nvPr/>
        </p:nvSpPr>
        <p:spPr>
          <a:xfrm>
            <a:off x="1829054" y="4025497"/>
            <a:ext cx="7885246" cy="2220143"/>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They use</a:t>
            </a:r>
            <a:r>
              <a:rPr sz="2000" spc="-30" dirty="0">
                <a:solidFill>
                  <a:srgbClr val="000000"/>
                </a:solidFill>
                <a:latin typeface="Arial"/>
                <a:cs typeface="Arial"/>
              </a:rPr>
              <a:t> </a:t>
            </a:r>
            <a:r>
              <a:rPr sz="2000" dirty="0">
                <a:solidFill>
                  <a:srgbClr val="000000"/>
                </a:solidFill>
                <a:latin typeface="Arial"/>
                <a:cs typeface="Arial"/>
              </a:rPr>
              <a:t>previously</a:t>
            </a:r>
            <a:r>
              <a:rPr sz="2000" spc="-19" dirty="0">
                <a:solidFill>
                  <a:srgbClr val="000000"/>
                </a:solidFill>
                <a:latin typeface="Arial"/>
                <a:cs typeface="Arial"/>
              </a:rPr>
              <a:t> </a:t>
            </a:r>
            <a:r>
              <a:rPr sz="2000" dirty="0">
                <a:solidFill>
                  <a:srgbClr val="000000"/>
                </a:solidFill>
                <a:latin typeface="Arial"/>
                <a:cs typeface="Arial"/>
              </a:rPr>
              <a:t>well-defined</a:t>
            </a:r>
            <a:r>
              <a:rPr sz="2000" spc="-14" dirty="0">
                <a:solidFill>
                  <a:srgbClr val="000000"/>
                </a:solidFill>
                <a:latin typeface="Arial"/>
                <a:cs typeface="Arial"/>
              </a:rPr>
              <a:t> </a:t>
            </a:r>
            <a:r>
              <a:rPr sz="2000" dirty="0">
                <a:solidFill>
                  <a:srgbClr val="000000"/>
                </a:solidFill>
                <a:latin typeface="Arial"/>
                <a:cs typeface="Arial"/>
              </a:rPr>
              <a:t>functions</a:t>
            </a:r>
            <a:r>
              <a:rPr sz="2000" spc="-34" dirty="0">
                <a:solidFill>
                  <a:srgbClr val="000000"/>
                </a:solidFill>
                <a:latin typeface="Arial"/>
                <a:cs typeface="Arial"/>
              </a:rPr>
              <a:t> </a:t>
            </a:r>
            <a:r>
              <a:rPr sz="2000" dirty="0">
                <a:solidFill>
                  <a:srgbClr val="000000"/>
                </a:solidFill>
                <a:latin typeface="Arial"/>
                <a:cs typeface="Arial"/>
              </a:rPr>
              <a:t>in the form</a:t>
            </a:r>
            <a:r>
              <a:rPr sz="2000" spc="-27" dirty="0">
                <a:solidFill>
                  <a:srgbClr val="000000"/>
                </a:solidFill>
                <a:latin typeface="Arial"/>
                <a:cs typeface="Arial"/>
              </a:rPr>
              <a:t> </a:t>
            </a:r>
            <a:r>
              <a:rPr sz="2000" dirty="0">
                <a:solidFill>
                  <a:srgbClr val="000000"/>
                </a:solidFill>
                <a:latin typeface="Arial"/>
                <a:cs typeface="Arial"/>
              </a:rPr>
              <a:t>of</a:t>
            </a:r>
          </a:p>
          <a:p>
            <a:pPr marL="228600" marR="0">
              <a:lnSpc>
                <a:spcPts val="2160"/>
              </a:lnSpc>
              <a:spcBef>
                <a:spcPct val="0"/>
              </a:spcBef>
              <a:spcAft>
                <a:spcPct val="0"/>
              </a:spcAft>
            </a:pPr>
            <a:r>
              <a:rPr sz="2000" dirty="0">
                <a:solidFill>
                  <a:srgbClr val="000000"/>
                </a:solidFill>
                <a:latin typeface="Arial"/>
                <a:cs typeface="Arial"/>
              </a:rPr>
              <a:t>“canned</a:t>
            </a:r>
            <a:r>
              <a:rPr sz="2000" spc="-41" dirty="0">
                <a:solidFill>
                  <a:srgbClr val="000000"/>
                </a:solidFill>
                <a:latin typeface="Arial"/>
                <a:cs typeface="Arial"/>
              </a:rPr>
              <a:t> </a:t>
            </a:r>
            <a:r>
              <a:rPr sz="2000" dirty="0">
                <a:solidFill>
                  <a:srgbClr val="000000"/>
                </a:solidFill>
                <a:latin typeface="Arial"/>
                <a:cs typeface="Arial"/>
              </a:rPr>
              <a:t>transactions”</a:t>
            </a:r>
            <a:r>
              <a:rPr sz="2000" spc="-50" dirty="0">
                <a:solidFill>
                  <a:srgbClr val="000000"/>
                </a:solidFill>
                <a:latin typeface="Arial"/>
                <a:cs typeface="Arial"/>
              </a:rPr>
              <a:t> </a:t>
            </a:r>
            <a:r>
              <a:rPr sz="2000" dirty="0">
                <a:solidFill>
                  <a:srgbClr val="000000"/>
                </a:solidFill>
                <a:latin typeface="Arial"/>
                <a:cs typeface="Arial"/>
              </a:rPr>
              <a:t>against</a:t>
            </a:r>
            <a:r>
              <a:rPr sz="2000" spc="-28" dirty="0">
                <a:solidFill>
                  <a:srgbClr val="000000"/>
                </a:solidFill>
                <a:latin typeface="Arial"/>
                <a:cs typeface="Arial"/>
              </a:rPr>
              <a:t> </a:t>
            </a:r>
            <a:r>
              <a:rPr sz="2000" dirty="0">
                <a:solidFill>
                  <a:srgbClr val="000000"/>
                </a:solidFill>
                <a:latin typeface="Arial"/>
                <a:cs typeface="Arial"/>
              </a:rPr>
              <a:t>the</a:t>
            </a:r>
            <a:r>
              <a:rPr sz="2000" spc="-16" dirty="0">
                <a:solidFill>
                  <a:srgbClr val="000000"/>
                </a:solidFill>
                <a:latin typeface="Arial"/>
                <a:cs typeface="Arial"/>
              </a:rPr>
              <a:t> </a:t>
            </a:r>
            <a:r>
              <a:rPr sz="2000" dirty="0">
                <a:solidFill>
                  <a:srgbClr val="000000"/>
                </a:solidFill>
                <a:latin typeface="Arial"/>
                <a:cs typeface="Arial"/>
              </a:rPr>
              <a:t>database.</a:t>
            </a:r>
          </a:p>
          <a:p>
            <a:pPr marL="0" marR="0">
              <a:lnSpc>
                <a:spcPts val="2238"/>
              </a:lnSpc>
              <a:spcBef>
                <a:spcPts val="401"/>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Users</a:t>
            </a:r>
            <a:r>
              <a:rPr sz="2000" spc="-38" dirty="0">
                <a:solidFill>
                  <a:srgbClr val="000000"/>
                </a:solidFill>
                <a:latin typeface="Arial"/>
                <a:cs typeface="Arial"/>
              </a:rPr>
              <a:t> </a:t>
            </a:r>
            <a:r>
              <a:rPr sz="2000" dirty="0">
                <a:solidFill>
                  <a:srgbClr val="000000"/>
                </a:solidFill>
                <a:latin typeface="Arial"/>
                <a:cs typeface="Arial"/>
              </a:rPr>
              <a:t>of Mobile</a:t>
            </a:r>
            <a:r>
              <a:rPr sz="2000" spc="-12" dirty="0">
                <a:solidFill>
                  <a:srgbClr val="000000"/>
                </a:solidFill>
                <a:latin typeface="Arial"/>
                <a:cs typeface="Arial"/>
              </a:rPr>
              <a:t> </a:t>
            </a:r>
            <a:r>
              <a:rPr sz="2000" dirty="0">
                <a:solidFill>
                  <a:srgbClr val="000000"/>
                </a:solidFill>
                <a:latin typeface="Arial"/>
                <a:cs typeface="Arial"/>
              </a:rPr>
              <a:t>Apps</a:t>
            </a:r>
            <a:r>
              <a:rPr sz="2000" spc="-11" dirty="0">
                <a:solidFill>
                  <a:srgbClr val="000000"/>
                </a:solidFill>
                <a:latin typeface="Arial"/>
                <a:cs typeface="Arial"/>
              </a:rPr>
              <a:t> </a:t>
            </a:r>
            <a:r>
              <a:rPr sz="2000" dirty="0">
                <a:solidFill>
                  <a:srgbClr val="000000"/>
                </a:solidFill>
                <a:latin typeface="Arial"/>
                <a:cs typeface="Arial"/>
              </a:rPr>
              <a:t>mostly</a:t>
            </a:r>
            <a:r>
              <a:rPr sz="2000" spc="-29" dirty="0">
                <a:solidFill>
                  <a:srgbClr val="000000"/>
                </a:solidFill>
                <a:latin typeface="Arial"/>
                <a:cs typeface="Arial"/>
              </a:rPr>
              <a:t> </a:t>
            </a:r>
            <a:r>
              <a:rPr sz="2000" dirty="0">
                <a:solidFill>
                  <a:srgbClr val="000000"/>
                </a:solidFill>
                <a:latin typeface="Arial"/>
                <a:cs typeface="Arial"/>
              </a:rPr>
              <a:t>fall in this category</a:t>
            </a:r>
          </a:p>
          <a:p>
            <a:pPr marL="0" marR="0">
              <a:lnSpc>
                <a:spcPts val="2241"/>
              </a:lnSpc>
              <a:spcBef>
                <a:spcPts val="451"/>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Bank-tellers</a:t>
            </a:r>
            <a:r>
              <a:rPr sz="2000" spc="-33" dirty="0">
                <a:solidFill>
                  <a:srgbClr val="000000"/>
                </a:solidFill>
                <a:latin typeface="Arial"/>
                <a:cs typeface="Arial"/>
              </a:rPr>
              <a:t> </a:t>
            </a:r>
            <a:r>
              <a:rPr sz="2000" dirty="0">
                <a:solidFill>
                  <a:srgbClr val="000000"/>
                </a:solidFill>
                <a:latin typeface="Arial"/>
                <a:cs typeface="Arial"/>
              </a:rPr>
              <a:t>or</a:t>
            </a:r>
            <a:r>
              <a:rPr sz="2000" spc="-13" dirty="0">
                <a:solidFill>
                  <a:srgbClr val="000000"/>
                </a:solidFill>
                <a:latin typeface="Arial"/>
                <a:cs typeface="Arial"/>
              </a:rPr>
              <a:t> </a:t>
            </a:r>
            <a:r>
              <a:rPr sz="2000" dirty="0">
                <a:solidFill>
                  <a:srgbClr val="000000"/>
                </a:solidFill>
                <a:latin typeface="Arial"/>
                <a:cs typeface="Arial"/>
              </a:rPr>
              <a:t>reservation</a:t>
            </a:r>
            <a:r>
              <a:rPr sz="2000" spc="-39" dirty="0">
                <a:solidFill>
                  <a:srgbClr val="000000"/>
                </a:solidFill>
                <a:latin typeface="Arial"/>
                <a:cs typeface="Arial"/>
              </a:rPr>
              <a:t> </a:t>
            </a:r>
            <a:r>
              <a:rPr sz="2000" dirty="0">
                <a:solidFill>
                  <a:srgbClr val="000000"/>
                </a:solidFill>
                <a:latin typeface="Arial"/>
                <a:cs typeface="Arial"/>
              </a:rPr>
              <a:t>clerks</a:t>
            </a:r>
            <a:r>
              <a:rPr sz="2000" spc="-33" dirty="0">
                <a:solidFill>
                  <a:srgbClr val="000000"/>
                </a:solidFill>
                <a:latin typeface="Arial"/>
                <a:cs typeface="Arial"/>
              </a:rPr>
              <a:t> </a:t>
            </a:r>
            <a:r>
              <a:rPr sz="2000" dirty="0">
                <a:solidFill>
                  <a:srgbClr val="000000"/>
                </a:solidFill>
                <a:latin typeface="Arial"/>
                <a:cs typeface="Arial"/>
              </a:rPr>
              <a:t>are</a:t>
            </a:r>
            <a:r>
              <a:rPr sz="2000" spc="-21" dirty="0">
                <a:solidFill>
                  <a:srgbClr val="000000"/>
                </a:solidFill>
                <a:latin typeface="Arial"/>
                <a:cs typeface="Arial"/>
              </a:rPr>
              <a:t> </a:t>
            </a:r>
            <a:r>
              <a:rPr sz="2000" dirty="0">
                <a:solidFill>
                  <a:srgbClr val="000000"/>
                </a:solidFill>
                <a:latin typeface="Arial"/>
                <a:cs typeface="Arial"/>
              </a:rPr>
              <a:t>parametric</a:t>
            </a:r>
            <a:r>
              <a:rPr sz="2000" spc="-36" dirty="0">
                <a:solidFill>
                  <a:srgbClr val="000000"/>
                </a:solidFill>
                <a:latin typeface="Arial"/>
                <a:cs typeface="Arial"/>
              </a:rPr>
              <a:t> </a:t>
            </a:r>
            <a:r>
              <a:rPr sz="2000" dirty="0">
                <a:solidFill>
                  <a:srgbClr val="000000"/>
                </a:solidFill>
                <a:latin typeface="Arial"/>
                <a:cs typeface="Arial"/>
              </a:rPr>
              <a:t>users</a:t>
            </a:r>
            <a:r>
              <a:rPr sz="2000" spc="-36" dirty="0">
                <a:solidFill>
                  <a:srgbClr val="000000"/>
                </a:solidFill>
                <a:latin typeface="Arial"/>
                <a:cs typeface="Arial"/>
              </a:rPr>
              <a:t> </a:t>
            </a:r>
            <a:r>
              <a:rPr sz="2000" dirty="0">
                <a:solidFill>
                  <a:srgbClr val="000000"/>
                </a:solidFill>
                <a:latin typeface="Arial"/>
                <a:cs typeface="Arial"/>
              </a:rPr>
              <a:t>who</a:t>
            </a:r>
          </a:p>
          <a:p>
            <a:pPr marL="228600" marR="0">
              <a:lnSpc>
                <a:spcPts val="2160"/>
              </a:lnSpc>
              <a:spcBef>
                <a:spcPct val="0"/>
              </a:spcBef>
              <a:spcAft>
                <a:spcPct val="0"/>
              </a:spcAft>
            </a:pPr>
            <a:r>
              <a:rPr sz="2000" dirty="0">
                <a:solidFill>
                  <a:srgbClr val="000000"/>
                </a:solidFill>
                <a:latin typeface="Arial"/>
                <a:cs typeface="Arial"/>
              </a:rPr>
              <a:t>do</a:t>
            </a:r>
            <a:r>
              <a:rPr sz="2000" spc="-13" dirty="0">
                <a:solidFill>
                  <a:srgbClr val="000000"/>
                </a:solidFill>
                <a:latin typeface="Arial"/>
                <a:cs typeface="Arial"/>
              </a:rPr>
              <a:t> </a:t>
            </a:r>
            <a:r>
              <a:rPr sz="2000" dirty="0">
                <a:solidFill>
                  <a:srgbClr val="000000"/>
                </a:solidFill>
                <a:latin typeface="Arial"/>
                <a:cs typeface="Arial"/>
              </a:rPr>
              <a:t>this</a:t>
            </a:r>
            <a:r>
              <a:rPr sz="2000" spc="-14" dirty="0">
                <a:solidFill>
                  <a:srgbClr val="000000"/>
                </a:solidFill>
                <a:latin typeface="Arial"/>
                <a:cs typeface="Arial"/>
              </a:rPr>
              <a:t> </a:t>
            </a:r>
            <a:r>
              <a:rPr sz="2000" dirty="0">
                <a:solidFill>
                  <a:srgbClr val="000000"/>
                </a:solidFill>
                <a:latin typeface="Arial"/>
                <a:cs typeface="Arial"/>
              </a:rPr>
              <a:t>activity for</a:t>
            </a:r>
            <a:r>
              <a:rPr sz="2000" spc="-27" dirty="0">
                <a:solidFill>
                  <a:srgbClr val="000000"/>
                </a:solidFill>
                <a:latin typeface="Arial"/>
                <a:cs typeface="Arial"/>
              </a:rPr>
              <a:t> </a:t>
            </a:r>
            <a:r>
              <a:rPr sz="2000" dirty="0">
                <a:solidFill>
                  <a:srgbClr val="000000"/>
                </a:solidFill>
                <a:latin typeface="Arial"/>
                <a:cs typeface="Arial"/>
              </a:rPr>
              <a:t>an entire</a:t>
            </a:r>
            <a:r>
              <a:rPr sz="2000" spc="-24" dirty="0">
                <a:solidFill>
                  <a:srgbClr val="000000"/>
                </a:solidFill>
                <a:latin typeface="Arial"/>
                <a:cs typeface="Arial"/>
              </a:rPr>
              <a:t> </a:t>
            </a:r>
            <a:r>
              <a:rPr sz="2000" dirty="0">
                <a:solidFill>
                  <a:srgbClr val="000000"/>
                </a:solidFill>
                <a:latin typeface="Arial"/>
                <a:cs typeface="Arial"/>
              </a:rPr>
              <a:t>shift</a:t>
            </a:r>
            <a:r>
              <a:rPr sz="2000" spc="-30" dirty="0">
                <a:solidFill>
                  <a:srgbClr val="000000"/>
                </a:solidFill>
                <a:latin typeface="Arial"/>
                <a:cs typeface="Arial"/>
              </a:rPr>
              <a:t> </a:t>
            </a:r>
            <a:r>
              <a:rPr sz="2000" dirty="0">
                <a:solidFill>
                  <a:srgbClr val="000000"/>
                </a:solidFill>
                <a:latin typeface="Arial"/>
                <a:cs typeface="Arial"/>
              </a:rPr>
              <a:t>of</a:t>
            </a:r>
            <a:r>
              <a:rPr sz="2000" spc="-19" dirty="0">
                <a:solidFill>
                  <a:srgbClr val="000000"/>
                </a:solidFill>
                <a:latin typeface="Arial"/>
                <a:cs typeface="Arial"/>
              </a:rPr>
              <a:t> </a:t>
            </a:r>
            <a:r>
              <a:rPr sz="2000" dirty="0">
                <a:solidFill>
                  <a:srgbClr val="000000"/>
                </a:solidFill>
                <a:latin typeface="Arial"/>
                <a:cs typeface="Arial"/>
              </a:rPr>
              <a:t>operations.</a:t>
            </a:r>
          </a:p>
          <a:p>
            <a:pPr marL="0" marR="0">
              <a:lnSpc>
                <a:spcPts val="2238"/>
              </a:lnSpc>
              <a:spcBef>
                <a:spcPts val="450"/>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Social Media</a:t>
            </a:r>
            <a:r>
              <a:rPr sz="2000" spc="-15" dirty="0">
                <a:solidFill>
                  <a:srgbClr val="000000"/>
                </a:solidFill>
                <a:latin typeface="Arial"/>
                <a:cs typeface="Arial"/>
              </a:rPr>
              <a:t> </a:t>
            </a:r>
            <a:r>
              <a:rPr sz="2000" dirty="0">
                <a:solidFill>
                  <a:srgbClr val="000000"/>
                </a:solidFill>
                <a:latin typeface="Arial"/>
                <a:cs typeface="Arial"/>
              </a:rPr>
              <a:t>Users</a:t>
            </a:r>
            <a:r>
              <a:rPr sz="2000" spc="-38" dirty="0">
                <a:solidFill>
                  <a:srgbClr val="000000"/>
                </a:solidFill>
                <a:latin typeface="Arial"/>
                <a:cs typeface="Arial"/>
              </a:rPr>
              <a:t> </a:t>
            </a:r>
            <a:r>
              <a:rPr sz="2000" dirty="0">
                <a:solidFill>
                  <a:srgbClr val="000000"/>
                </a:solidFill>
                <a:latin typeface="Arial"/>
                <a:cs typeface="Arial"/>
              </a:rPr>
              <a:t>post</a:t>
            </a:r>
            <a:r>
              <a:rPr sz="2000" spc="-24"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read</a:t>
            </a:r>
            <a:r>
              <a:rPr sz="2000" spc="-26" dirty="0">
                <a:solidFill>
                  <a:srgbClr val="000000"/>
                </a:solidFill>
                <a:latin typeface="Arial"/>
                <a:cs typeface="Arial"/>
              </a:rPr>
              <a:t> </a:t>
            </a:r>
            <a:r>
              <a:rPr sz="2000" dirty="0">
                <a:solidFill>
                  <a:srgbClr val="000000"/>
                </a:solidFill>
                <a:latin typeface="Arial"/>
                <a:cs typeface="Arial"/>
              </a:rPr>
              <a:t>information</a:t>
            </a:r>
            <a:r>
              <a:rPr sz="2000" spc="-26" dirty="0">
                <a:solidFill>
                  <a:srgbClr val="000000"/>
                </a:solidFill>
                <a:latin typeface="Arial"/>
                <a:cs typeface="Arial"/>
              </a:rPr>
              <a:t> </a:t>
            </a:r>
            <a:r>
              <a:rPr sz="2000" dirty="0">
                <a:solidFill>
                  <a:srgbClr val="000000"/>
                </a:solidFill>
                <a:latin typeface="Arial"/>
                <a:cs typeface="Arial"/>
              </a:rPr>
              <a:t>from</a:t>
            </a:r>
          </a:p>
        </p:txBody>
      </p:sp>
      <p:sp>
        <p:nvSpPr>
          <p:cNvPr id="11" name="object 11"/>
          <p:cNvSpPr txBox="1"/>
          <p:nvPr/>
        </p:nvSpPr>
        <p:spPr>
          <a:xfrm>
            <a:off x="2057654" y="5854627"/>
            <a:ext cx="137230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websites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91077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on the Scene</a:t>
            </a:r>
            <a:r>
              <a:rPr sz="2400" b="1" spc="17">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371854" y="935906"/>
            <a:ext cx="777633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System</a:t>
            </a:r>
            <a:r>
              <a:rPr sz="2400" b="1" spc="47" dirty="0">
                <a:solidFill>
                  <a:srgbClr val="000000"/>
                </a:solidFill>
                <a:latin typeface="Arial"/>
                <a:cs typeface="Arial"/>
              </a:rPr>
              <a:t> </a:t>
            </a:r>
            <a:r>
              <a:rPr sz="2400" b="1" dirty="0">
                <a:solidFill>
                  <a:srgbClr val="000000"/>
                </a:solidFill>
                <a:latin typeface="Arial"/>
                <a:cs typeface="Arial"/>
              </a:rPr>
              <a:t>Analysts</a:t>
            </a:r>
            <a:r>
              <a:rPr sz="2400" b="1" spc="31" dirty="0">
                <a:solidFill>
                  <a:srgbClr val="000000"/>
                </a:solidFill>
                <a:latin typeface="Arial"/>
                <a:cs typeface="Arial"/>
              </a:rPr>
              <a:t> </a:t>
            </a:r>
            <a:r>
              <a:rPr sz="2400" b="1" dirty="0">
                <a:solidFill>
                  <a:srgbClr val="000000"/>
                </a:solidFill>
                <a:latin typeface="Arial"/>
                <a:cs typeface="Arial"/>
              </a:rPr>
              <a:t>and Application</a:t>
            </a:r>
            <a:r>
              <a:rPr sz="2400" b="1" spc="-36" dirty="0">
                <a:solidFill>
                  <a:srgbClr val="000000"/>
                </a:solidFill>
                <a:latin typeface="Arial"/>
                <a:cs typeface="Arial"/>
              </a:rPr>
              <a:t> </a:t>
            </a:r>
            <a:r>
              <a:rPr sz="2400" b="1" dirty="0">
                <a:solidFill>
                  <a:srgbClr val="000000"/>
                </a:solidFill>
                <a:latin typeface="Arial"/>
                <a:cs typeface="Arial"/>
              </a:rPr>
              <a:t>Developers</a:t>
            </a:r>
          </a:p>
        </p:txBody>
      </p:sp>
      <p:sp>
        <p:nvSpPr>
          <p:cNvPr id="5" name="object 5"/>
          <p:cNvSpPr txBox="1"/>
          <p:nvPr/>
        </p:nvSpPr>
        <p:spPr>
          <a:xfrm>
            <a:off x="1600454" y="1420346"/>
            <a:ext cx="7940513" cy="980801"/>
          </a:xfrm>
          <a:prstGeom prst="rect">
            <a:avLst/>
          </a:prstGeom>
        </p:spPr>
        <p:txBody>
          <a:bodyPr vert="horz" wrap="square" lIns="0" tIns="0" rIns="0" bIns="0" rtlCol="0">
            <a:spAutoFit/>
          </a:bodyPr>
          <a:lstStyle/>
          <a:p>
            <a:pPr marL="277368" marR="0">
              <a:lnSpc>
                <a:spcPts val="2238"/>
              </a:lnSpc>
              <a:spcBef>
                <a:spcPct val="0"/>
              </a:spcBef>
              <a:spcAft>
                <a:spcPct val="0"/>
              </a:spcAft>
            </a:pPr>
            <a:r>
              <a:rPr sz="2000">
                <a:solidFill>
                  <a:srgbClr val="000000"/>
                </a:solidFill>
                <a:latin typeface="Arial"/>
                <a:cs typeface="Arial"/>
              </a:rPr>
              <a:t>This</a:t>
            </a:r>
            <a:r>
              <a:rPr sz="2000" spc="-12">
                <a:solidFill>
                  <a:srgbClr val="000000"/>
                </a:solidFill>
                <a:latin typeface="Arial"/>
                <a:cs typeface="Arial"/>
              </a:rPr>
              <a:t> </a:t>
            </a:r>
            <a:r>
              <a:rPr sz="2000">
                <a:solidFill>
                  <a:srgbClr val="000000"/>
                </a:solidFill>
                <a:latin typeface="Arial"/>
                <a:cs typeface="Arial"/>
              </a:rPr>
              <a:t>category</a:t>
            </a:r>
            <a:r>
              <a:rPr sz="2000" spc="-41">
                <a:solidFill>
                  <a:srgbClr val="000000"/>
                </a:solidFill>
                <a:latin typeface="Arial"/>
                <a:cs typeface="Arial"/>
              </a:rPr>
              <a:t> </a:t>
            </a:r>
            <a:r>
              <a:rPr sz="2000">
                <a:solidFill>
                  <a:srgbClr val="000000"/>
                </a:solidFill>
                <a:latin typeface="Arial"/>
                <a:cs typeface="Arial"/>
              </a:rPr>
              <a:t>currently</a:t>
            </a:r>
            <a:r>
              <a:rPr sz="2000" spc="-50">
                <a:solidFill>
                  <a:srgbClr val="000000"/>
                </a:solidFill>
                <a:latin typeface="Arial"/>
                <a:cs typeface="Arial"/>
              </a:rPr>
              <a:t> </a:t>
            </a:r>
            <a:r>
              <a:rPr sz="2000">
                <a:solidFill>
                  <a:srgbClr val="000000"/>
                </a:solidFill>
                <a:latin typeface="Arial"/>
                <a:cs typeface="Arial"/>
              </a:rPr>
              <a:t>accounts</a:t>
            </a:r>
            <a:r>
              <a:rPr sz="2000" spc="-36">
                <a:solidFill>
                  <a:srgbClr val="000000"/>
                </a:solidFill>
                <a:latin typeface="Arial"/>
                <a:cs typeface="Arial"/>
              </a:rPr>
              <a:t> </a:t>
            </a:r>
            <a:r>
              <a:rPr sz="2000">
                <a:solidFill>
                  <a:srgbClr val="000000"/>
                </a:solidFill>
                <a:latin typeface="Arial"/>
                <a:cs typeface="Arial"/>
              </a:rPr>
              <a:t>for</a:t>
            </a:r>
            <a:r>
              <a:rPr sz="2000" spc="-15">
                <a:solidFill>
                  <a:srgbClr val="000000"/>
                </a:solidFill>
                <a:latin typeface="Arial"/>
                <a:cs typeface="Arial"/>
              </a:rPr>
              <a:t> </a:t>
            </a:r>
            <a:r>
              <a:rPr sz="2000">
                <a:solidFill>
                  <a:srgbClr val="000000"/>
                </a:solidFill>
                <a:latin typeface="Arial"/>
                <a:cs typeface="Arial"/>
              </a:rPr>
              <a:t>a</a:t>
            </a:r>
            <a:r>
              <a:rPr sz="2000" spc="-13">
                <a:solidFill>
                  <a:srgbClr val="000000"/>
                </a:solidFill>
                <a:latin typeface="Arial"/>
                <a:cs typeface="Arial"/>
              </a:rPr>
              <a:t> </a:t>
            </a:r>
            <a:r>
              <a:rPr sz="2000">
                <a:solidFill>
                  <a:srgbClr val="000000"/>
                </a:solidFill>
                <a:latin typeface="Arial"/>
                <a:cs typeface="Arial"/>
              </a:rPr>
              <a:t>very large</a:t>
            </a:r>
            <a:r>
              <a:rPr sz="2000" spc="-28">
                <a:solidFill>
                  <a:srgbClr val="000000"/>
                </a:solidFill>
                <a:latin typeface="Arial"/>
                <a:cs typeface="Arial"/>
              </a:rPr>
              <a:t> </a:t>
            </a:r>
            <a:r>
              <a:rPr sz="2000">
                <a:solidFill>
                  <a:srgbClr val="000000"/>
                </a:solidFill>
                <a:latin typeface="Arial"/>
                <a:cs typeface="Arial"/>
              </a:rPr>
              <a:t>proportion</a:t>
            </a:r>
          </a:p>
          <a:p>
            <a:pPr marL="0" marR="0">
              <a:lnSpc>
                <a:spcPts val="2238"/>
              </a:lnSpc>
              <a:spcBef>
                <a:spcPts val="295"/>
              </a:spcBef>
              <a:spcAft>
                <a:spcPct val="0"/>
              </a:spcAft>
            </a:pP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IT work</a:t>
            </a:r>
            <a:r>
              <a:rPr sz="2000" spc="-22">
                <a:solidFill>
                  <a:srgbClr val="000000"/>
                </a:solidFill>
                <a:latin typeface="Arial"/>
                <a:cs typeface="Arial"/>
              </a:rPr>
              <a:t> </a:t>
            </a:r>
            <a:r>
              <a:rPr sz="2000">
                <a:solidFill>
                  <a:srgbClr val="000000"/>
                </a:solidFill>
                <a:latin typeface="Arial"/>
                <a:cs typeface="Arial"/>
              </a:rPr>
              <a:t>force.</a:t>
            </a:r>
          </a:p>
        </p:txBody>
      </p:sp>
      <p:sp>
        <p:nvSpPr>
          <p:cNvPr id="6" name="object 6"/>
          <p:cNvSpPr txBox="1"/>
          <p:nvPr/>
        </p:nvSpPr>
        <p:spPr>
          <a:xfrm>
            <a:off x="1829054" y="2118635"/>
            <a:ext cx="7740137" cy="1643928"/>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a:t>
            </a:r>
            <a:r>
              <a:rPr sz="2400" spc="-202">
                <a:solidFill>
                  <a:srgbClr val="000000"/>
                </a:solidFill>
                <a:latin typeface="Arial"/>
                <a:cs typeface="Arial"/>
              </a:rPr>
              <a:t> </a:t>
            </a:r>
            <a:r>
              <a:rPr sz="2400" b="1">
                <a:solidFill>
                  <a:srgbClr val="000000"/>
                </a:solidFill>
                <a:latin typeface="Arial"/>
                <a:cs typeface="Arial"/>
              </a:rPr>
              <a:t>System</a:t>
            </a:r>
            <a:r>
              <a:rPr sz="2400" b="1" spc="42">
                <a:solidFill>
                  <a:srgbClr val="000000"/>
                </a:solidFill>
                <a:latin typeface="Arial"/>
                <a:cs typeface="Arial"/>
              </a:rPr>
              <a:t> </a:t>
            </a:r>
            <a:r>
              <a:rPr sz="2400" b="1">
                <a:solidFill>
                  <a:srgbClr val="000000"/>
                </a:solidFill>
                <a:latin typeface="Arial"/>
                <a:cs typeface="Arial"/>
              </a:rPr>
              <a:t>Analysts</a:t>
            </a:r>
            <a:r>
              <a:rPr sz="2000">
                <a:solidFill>
                  <a:srgbClr val="000000"/>
                </a:solidFill>
                <a:latin typeface="Arial"/>
                <a:cs typeface="Arial"/>
              </a:rPr>
              <a:t>:</a:t>
            </a:r>
            <a:r>
              <a:rPr sz="2000" spc="26">
                <a:solidFill>
                  <a:srgbClr val="000000"/>
                </a:solidFill>
                <a:latin typeface="Arial"/>
                <a:cs typeface="Arial"/>
              </a:rPr>
              <a:t> </a:t>
            </a:r>
            <a:r>
              <a:rPr sz="2000">
                <a:solidFill>
                  <a:srgbClr val="000000"/>
                </a:solidFill>
                <a:latin typeface="Arial"/>
                <a:cs typeface="Arial"/>
              </a:rPr>
              <a:t>They</a:t>
            </a:r>
            <a:r>
              <a:rPr sz="2000" spc="-24">
                <a:solidFill>
                  <a:srgbClr val="000000"/>
                </a:solidFill>
                <a:latin typeface="Arial"/>
                <a:cs typeface="Arial"/>
              </a:rPr>
              <a:t> </a:t>
            </a:r>
            <a:r>
              <a:rPr sz="2000">
                <a:solidFill>
                  <a:srgbClr val="000000"/>
                </a:solidFill>
                <a:latin typeface="Arial"/>
                <a:cs typeface="Arial"/>
              </a:rPr>
              <a:t>understand</a:t>
            </a:r>
            <a:r>
              <a:rPr sz="2000" spc="-45">
                <a:solidFill>
                  <a:srgbClr val="000000"/>
                </a:solidFill>
                <a:latin typeface="Arial"/>
                <a:cs typeface="Arial"/>
              </a:rPr>
              <a:t> </a:t>
            </a:r>
            <a:r>
              <a:rPr sz="2000">
                <a:solidFill>
                  <a:srgbClr val="000000"/>
                </a:solidFill>
                <a:latin typeface="Arial"/>
                <a:cs typeface="Arial"/>
              </a:rPr>
              <a:t>the</a:t>
            </a:r>
            <a:r>
              <a:rPr sz="2000" spc="-19">
                <a:solidFill>
                  <a:srgbClr val="000000"/>
                </a:solidFill>
                <a:latin typeface="Arial"/>
                <a:cs typeface="Arial"/>
              </a:rPr>
              <a:t> </a:t>
            </a:r>
            <a:r>
              <a:rPr sz="2000">
                <a:solidFill>
                  <a:srgbClr val="000000"/>
                </a:solidFill>
                <a:latin typeface="Arial"/>
                <a:cs typeface="Arial"/>
              </a:rPr>
              <a:t>user</a:t>
            </a:r>
          </a:p>
          <a:p>
            <a:pPr marL="228600" marR="0">
              <a:lnSpc>
                <a:spcPts val="2238"/>
              </a:lnSpc>
              <a:spcBef>
                <a:spcPts val="295"/>
              </a:spcBef>
              <a:spcAft>
                <a:spcPct val="0"/>
              </a:spcAft>
            </a:pPr>
            <a:r>
              <a:rPr sz="2000">
                <a:solidFill>
                  <a:srgbClr val="000000"/>
                </a:solidFill>
                <a:latin typeface="Arial"/>
                <a:cs typeface="Arial"/>
              </a:rPr>
              <a:t>requirements</a:t>
            </a:r>
            <a:r>
              <a:rPr sz="2000" spc="-49">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naïve</a:t>
            </a:r>
            <a:r>
              <a:rPr sz="2000" spc="-12">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sophisticated</a:t>
            </a:r>
            <a:r>
              <a:rPr sz="2000" spc="-39">
                <a:solidFill>
                  <a:srgbClr val="000000"/>
                </a:solidFill>
                <a:latin typeface="Arial"/>
                <a:cs typeface="Arial"/>
              </a:rPr>
              <a:t> </a:t>
            </a:r>
            <a:r>
              <a:rPr sz="2000">
                <a:solidFill>
                  <a:srgbClr val="000000"/>
                </a:solidFill>
                <a:latin typeface="Arial"/>
                <a:cs typeface="Arial"/>
              </a:rPr>
              <a:t>users</a:t>
            </a:r>
            <a:r>
              <a:rPr sz="2000" spc="-37">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design</a:t>
            </a:r>
          </a:p>
          <a:p>
            <a:pPr marL="228600" marR="0">
              <a:lnSpc>
                <a:spcPts val="2238"/>
              </a:lnSpc>
              <a:spcBef>
                <a:spcPts val="161"/>
              </a:spcBef>
              <a:spcAft>
                <a:spcPct val="0"/>
              </a:spcAft>
            </a:pPr>
            <a:r>
              <a:rPr sz="2000">
                <a:solidFill>
                  <a:srgbClr val="000000"/>
                </a:solidFill>
                <a:latin typeface="Arial"/>
                <a:cs typeface="Arial"/>
              </a:rPr>
              <a:t>applications</a:t>
            </a:r>
            <a:r>
              <a:rPr sz="2000" spc="-23">
                <a:solidFill>
                  <a:srgbClr val="000000"/>
                </a:solidFill>
                <a:latin typeface="Arial"/>
                <a:cs typeface="Arial"/>
              </a:rPr>
              <a:t> </a:t>
            </a:r>
            <a:r>
              <a:rPr sz="2000">
                <a:solidFill>
                  <a:srgbClr val="000000"/>
                </a:solidFill>
                <a:latin typeface="Arial"/>
                <a:cs typeface="Arial"/>
              </a:rPr>
              <a:t>including</a:t>
            </a:r>
            <a:r>
              <a:rPr sz="2000" spc="-11">
                <a:solidFill>
                  <a:srgbClr val="000000"/>
                </a:solidFill>
                <a:latin typeface="Arial"/>
                <a:cs typeface="Arial"/>
              </a:rPr>
              <a:t> </a:t>
            </a:r>
            <a:r>
              <a:rPr sz="2000">
                <a:solidFill>
                  <a:srgbClr val="000000"/>
                </a:solidFill>
                <a:latin typeface="Arial"/>
                <a:cs typeface="Arial"/>
              </a:rPr>
              <a:t>canned</a:t>
            </a:r>
            <a:r>
              <a:rPr sz="2000" spc="533">
                <a:solidFill>
                  <a:srgbClr val="000000"/>
                </a:solidFill>
                <a:latin typeface="Arial"/>
                <a:cs typeface="Arial"/>
              </a:rPr>
              <a:t> </a:t>
            </a:r>
            <a:r>
              <a:rPr sz="2000">
                <a:solidFill>
                  <a:srgbClr val="000000"/>
                </a:solidFill>
                <a:latin typeface="Arial"/>
                <a:cs typeface="Arial"/>
              </a:rPr>
              <a:t>transactions</a:t>
            </a:r>
            <a:r>
              <a:rPr sz="2000" spc="-34">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meet</a:t>
            </a:r>
            <a:r>
              <a:rPr sz="2000" spc="-20">
                <a:solidFill>
                  <a:srgbClr val="000000"/>
                </a:solidFill>
                <a:latin typeface="Arial"/>
                <a:cs typeface="Arial"/>
              </a:rPr>
              <a:t> </a:t>
            </a:r>
            <a:r>
              <a:rPr sz="2000">
                <a:solidFill>
                  <a:srgbClr val="000000"/>
                </a:solidFill>
                <a:latin typeface="Arial"/>
                <a:cs typeface="Arial"/>
              </a:rPr>
              <a:t>those</a:t>
            </a:r>
          </a:p>
          <a:p>
            <a:pPr marL="228600" marR="0">
              <a:lnSpc>
                <a:spcPts val="2238"/>
              </a:lnSpc>
              <a:spcBef>
                <a:spcPts val="161"/>
              </a:spcBef>
              <a:spcAft>
                <a:spcPct val="0"/>
              </a:spcAft>
            </a:pPr>
            <a:r>
              <a:rPr sz="2000">
                <a:solidFill>
                  <a:srgbClr val="000000"/>
                </a:solidFill>
                <a:latin typeface="Arial"/>
                <a:cs typeface="Arial"/>
              </a:rPr>
              <a:t>requirements.</a:t>
            </a:r>
          </a:p>
        </p:txBody>
      </p:sp>
      <p:sp>
        <p:nvSpPr>
          <p:cNvPr id="7" name="object 7"/>
          <p:cNvSpPr txBox="1"/>
          <p:nvPr/>
        </p:nvSpPr>
        <p:spPr>
          <a:xfrm>
            <a:off x="1829054" y="3472201"/>
            <a:ext cx="7566283" cy="1348338"/>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a:t>
            </a:r>
            <a:r>
              <a:rPr sz="2400" spc="-202">
                <a:solidFill>
                  <a:srgbClr val="000000"/>
                </a:solidFill>
                <a:latin typeface="Arial"/>
                <a:cs typeface="Arial"/>
              </a:rPr>
              <a:t> </a:t>
            </a:r>
            <a:r>
              <a:rPr sz="2400" b="1">
                <a:solidFill>
                  <a:srgbClr val="000000"/>
                </a:solidFill>
                <a:latin typeface="Arial"/>
                <a:cs typeface="Arial"/>
              </a:rPr>
              <a:t>Application</a:t>
            </a:r>
            <a:r>
              <a:rPr sz="2400" b="1" spc="-19">
                <a:solidFill>
                  <a:srgbClr val="000000"/>
                </a:solidFill>
                <a:latin typeface="Arial"/>
                <a:cs typeface="Arial"/>
              </a:rPr>
              <a:t> </a:t>
            </a:r>
            <a:r>
              <a:rPr sz="2400" b="1">
                <a:solidFill>
                  <a:srgbClr val="000000"/>
                </a:solidFill>
                <a:latin typeface="Arial"/>
                <a:cs typeface="Arial"/>
              </a:rPr>
              <a:t>Programmers:</a:t>
            </a:r>
            <a:r>
              <a:rPr sz="2400" b="1" spc="25">
                <a:solidFill>
                  <a:srgbClr val="000000"/>
                </a:solidFill>
                <a:latin typeface="Arial"/>
                <a:cs typeface="Arial"/>
              </a:rPr>
              <a:t> </a:t>
            </a:r>
            <a:r>
              <a:rPr sz="2000">
                <a:solidFill>
                  <a:srgbClr val="000000"/>
                </a:solidFill>
                <a:latin typeface="Arial"/>
                <a:cs typeface="Arial"/>
              </a:rPr>
              <a:t>Implement</a:t>
            </a:r>
            <a:r>
              <a:rPr sz="2000" spc="-36">
                <a:solidFill>
                  <a:srgbClr val="000000"/>
                </a:solidFill>
                <a:latin typeface="Arial"/>
                <a:cs typeface="Arial"/>
              </a:rPr>
              <a:t> </a:t>
            </a:r>
            <a:r>
              <a:rPr sz="2000">
                <a:solidFill>
                  <a:srgbClr val="000000"/>
                </a:solidFill>
                <a:latin typeface="Arial"/>
                <a:cs typeface="Arial"/>
              </a:rPr>
              <a:t>the</a:t>
            </a:r>
          </a:p>
          <a:p>
            <a:pPr marL="228600" marR="0">
              <a:lnSpc>
                <a:spcPts val="2238"/>
              </a:lnSpc>
              <a:spcBef>
                <a:spcPts val="295"/>
              </a:spcBef>
              <a:spcAft>
                <a:spcPct val="0"/>
              </a:spcAft>
            </a:pPr>
            <a:r>
              <a:rPr sz="2000">
                <a:solidFill>
                  <a:srgbClr val="000000"/>
                </a:solidFill>
                <a:latin typeface="Arial"/>
                <a:cs typeface="Arial"/>
              </a:rPr>
              <a:t>specifications</a:t>
            </a:r>
            <a:r>
              <a:rPr sz="2000" spc="-37">
                <a:solidFill>
                  <a:srgbClr val="000000"/>
                </a:solidFill>
                <a:latin typeface="Arial"/>
                <a:cs typeface="Arial"/>
              </a:rPr>
              <a:t> </a:t>
            </a:r>
            <a:r>
              <a:rPr sz="2000">
                <a:solidFill>
                  <a:srgbClr val="000000"/>
                </a:solidFill>
                <a:latin typeface="Arial"/>
                <a:cs typeface="Arial"/>
              </a:rPr>
              <a:t>developed</a:t>
            </a:r>
            <a:r>
              <a:rPr sz="2000" spc="-10">
                <a:solidFill>
                  <a:srgbClr val="000000"/>
                </a:solidFill>
                <a:latin typeface="Arial"/>
                <a:cs typeface="Arial"/>
              </a:rPr>
              <a:t> </a:t>
            </a:r>
            <a:r>
              <a:rPr sz="2000">
                <a:solidFill>
                  <a:srgbClr val="000000"/>
                </a:solidFill>
                <a:latin typeface="Arial"/>
                <a:cs typeface="Arial"/>
              </a:rPr>
              <a:t>by</a:t>
            </a:r>
            <a:r>
              <a:rPr sz="2000" spc="-21">
                <a:solidFill>
                  <a:srgbClr val="000000"/>
                </a:solidFill>
                <a:latin typeface="Arial"/>
                <a:cs typeface="Arial"/>
              </a:rPr>
              <a:t> </a:t>
            </a:r>
            <a:r>
              <a:rPr sz="2000">
                <a:solidFill>
                  <a:srgbClr val="000000"/>
                </a:solidFill>
                <a:latin typeface="Arial"/>
                <a:cs typeface="Arial"/>
              </a:rPr>
              <a:t>analysts</a:t>
            </a:r>
            <a:r>
              <a:rPr sz="2000" spc="-10">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test</a:t>
            </a:r>
            <a:r>
              <a:rPr sz="2000" spc="-31">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debug</a:t>
            </a:r>
          </a:p>
          <a:p>
            <a:pPr marL="228600" marR="0">
              <a:lnSpc>
                <a:spcPts val="2238"/>
              </a:lnSpc>
              <a:spcBef>
                <a:spcPts val="161"/>
              </a:spcBef>
              <a:spcAft>
                <a:spcPct val="0"/>
              </a:spcAft>
            </a:pPr>
            <a:r>
              <a:rPr sz="2000">
                <a:solidFill>
                  <a:srgbClr val="000000"/>
                </a:solidFill>
                <a:latin typeface="Arial"/>
                <a:cs typeface="Arial"/>
              </a:rPr>
              <a:t>them</a:t>
            </a:r>
            <a:r>
              <a:rPr sz="2000" spc="-17">
                <a:solidFill>
                  <a:srgbClr val="000000"/>
                </a:solidFill>
                <a:latin typeface="Arial"/>
                <a:cs typeface="Arial"/>
              </a:rPr>
              <a:t> </a:t>
            </a:r>
            <a:r>
              <a:rPr sz="2000">
                <a:solidFill>
                  <a:srgbClr val="000000"/>
                </a:solidFill>
                <a:latin typeface="Arial"/>
                <a:cs typeface="Arial"/>
              </a:rPr>
              <a:t>before</a:t>
            </a:r>
            <a:r>
              <a:rPr sz="2000" spc="-36">
                <a:solidFill>
                  <a:srgbClr val="000000"/>
                </a:solidFill>
                <a:latin typeface="Arial"/>
                <a:cs typeface="Arial"/>
              </a:rPr>
              <a:t> </a:t>
            </a:r>
            <a:r>
              <a:rPr sz="2000">
                <a:solidFill>
                  <a:srgbClr val="000000"/>
                </a:solidFill>
                <a:latin typeface="Arial"/>
                <a:cs typeface="Arial"/>
              </a:rPr>
              <a:t>deployment.</a:t>
            </a:r>
          </a:p>
        </p:txBody>
      </p:sp>
      <p:sp>
        <p:nvSpPr>
          <p:cNvPr id="8" name="object 8"/>
          <p:cNvSpPr txBox="1"/>
          <p:nvPr/>
        </p:nvSpPr>
        <p:spPr>
          <a:xfrm>
            <a:off x="1829054" y="4520990"/>
            <a:ext cx="7566306" cy="16436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02" dirty="0">
                <a:solidFill>
                  <a:srgbClr val="000000"/>
                </a:solidFill>
                <a:latin typeface="Arial"/>
                <a:cs typeface="Arial"/>
              </a:rPr>
              <a:t> </a:t>
            </a:r>
            <a:r>
              <a:rPr sz="2400" b="1" dirty="0">
                <a:solidFill>
                  <a:srgbClr val="000000"/>
                </a:solidFill>
                <a:latin typeface="Arial"/>
                <a:cs typeface="Arial"/>
              </a:rPr>
              <a:t>Business</a:t>
            </a:r>
            <a:r>
              <a:rPr sz="2400" b="1" spc="11" dirty="0">
                <a:solidFill>
                  <a:srgbClr val="000000"/>
                </a:solidFill>
                <a:latin typeface="Arial"/>
                <a:cs typeface="Arial"/>
              </a:rPr>
              <a:t> </a:t>
            </a:r>
            <a:r>
              <a:rPr sz="2400" b="1" dirty="0">
                <a:solidFill>
                  <a:srgbClr val="000000"/>
                </a:solidFill>
                <a:latin typeface="Arial"/>
                <a:cs typeface="Arial"/>
              </a:rPr>
              <a:t>Analysts</a:t>
            </a:r>
            <a:r>
              <a:rPr sz="2000" dirty="0">
                <a:solidFill>
                  <a:srgbClr val="000000"/>
                </a:solidFill>
                <a:latin typeface="Arial"/>
                <a:cs typeface="Arial"/>
              </a:rPr>
              <a:t>:</a:t>
            </a:r>
            <a:r>
              <a:rPr sz="2000" spc="27" dirty="0">
                <a:solidFill>
                  <a:srgbClr val="000000"/>
                </a:solidFill>
                <a:latin typeface="Arial"/>
                <a:cs typeface="Arial"/>
              </a:rPr>
              <a:t> </a:t>
            </a:r>
            <a:r>
              <a:rPr sz="2000" dirty="0">
                <a:solidFill>
                  <a:srgbClr val="000000"/>
                </a:solidFill>
                <a:latin typeface="Arial"/>
                <a:cs typeface="Arial"/>
              </a:rPr>
              <a:t>There</a:t>
            </a:r>
            <a:r>
              <a:rPr sz="2000" spc="-28" dirty="0">
                <a:solidFill>
                  <a:srgbClr val="000000"/>
                </a:solidFill>
                <a:latin typeface="Arial"/>
                <a:cs typeface="Arial"/>
              </a:rPr>
              <a:t> </a:t>
            </a:r>
            <a:r>
              <a:rPr sz="2000" dirty="0">
                <a:solidFill>
                  <a:srgbClr val="000000"/>
                </a:solidFill>
                <a:latin typeface="Arial"/>
                <a:cs typeface="Arial"/>
              </a:rPr>
              <a:t>is an</a:t>
            </a:r>
            <a:r>
              <a:rPr sz="2000" spc="-13" dirty="0">
                <a:solidFill>
                  <a:srgbClr val="000000"/>
                </a:solidFill>
                <a:latin typeface="Arial"/>
                <a:cs typeface="Arial"/>
              </a:rPr>
              <a:t> </a:t>
            </a:r>
            <a:r>
              <a:rPr sz="2000" dirty="0">
                <a:solidFill>
                  <a:srgbClr val="000000"/>
                </a:solidFill>
                <a:latin typeface="Arial"/>
                <a:cs typeface="Arial"/>
              </a:rPr>
              <a:t>increasing</a:t>
            </a:r>
            <a:r>
              <a:rPr sz="2000" spc="-38" dirty="0">
                <a:solidFill>
                  <a:srgbClr val="000000"/>
                </a:solidFill>
                <a:latin typeface="Arial"/>
                <a:cs typeface="Arial"/>
              </a:rPr>
              <a:t> </a:t>
            </a:r>
            <a:r>
              <a:rPr sz="2000" dirty="0">
                <a:solidFill>
                  <a:srgbClr val="000000"/>
                </a:solidFill>
                <a:latin typeface="Arial"/>
                <a:cs typeface="Arial"/>
              </a:rPr>
              <a:t>need</a:t>
            </a:r>
            <a:r>
              <a:rPr sz="2000" spc="-11" dirty="0">
                <a:solidFill>
                  <a:srgbClr val="000000"/>
                </a:solidFill>
                <a:latin typeface="Arial"/>
                <a:cs typeface="Arial"/>
              </a:rPr>
              <a:t> </a:t>
            </a:r>
            <a:r>
              <a:rPr sz="2000" dirty="0">
                <a:solidFill>
                  <a:srgbClr val="000000"/>
                </a:solidFill>
                <a:latin typeface="Arial"/>
                <a:cs typeface="Arial"/>
              </a:rPr>
              <a:t>for</a:t>
            </a:r>
          </a:p>
          <a:p>
            <a:pPr marL="228600" marR="0">
              <a:lnSpc>
                <a:spcPts val="2241"/>
              </a:lnSpc>
              <a:spcBef>
                <a:spcPts val="295"/>
              </a:spcBef>
              <a:spcAft>
                <a:spcPct val="0"/>
              </a:spcAft>
            </a:pPr>
            <a:r>
              <a:rPr sz="2000" dirty="0">
                <a:solidFill>
                  <a:srgbClr val="000000"/>
                </a:solidFill>
                <a:latin typeface="Arial"/>
                <a:cs typeface="Arial"/>
              </a:rPr>
              <a:t>such</a:t>
            </a:r>
            <a:r>
              <a:rPr sz="2000" spc="-31" dirty="0">
                <a:solidFill>
                  <a:srgbClr val="000000"/>
                </a:solidFill>
                <a:latin typeface="Arial"/>
                <a:cs typeface="Arial"/>
              </a:rPr>
              <a:t> </a:t>
            </a:r>
            <a:r>
              <a:rPr sz="2000" dirty="0">
                <a:solidFill>
                  <a:srgbClr val="000000"/>
                </a:solidFill>
                <a:latin typeface="Arial"/>
                <a:cs typeface="Arial"/>
              </a:rPr>
              <a:t>people</a:t>
            </a:r>
            <a:r>
              <a:rPr sz="2000" spc="-14" dirty="0">
                <a:solidFill>
                  <a:srgbClr val="000000"/>
                </a:solidFill>
                <a:latin typeface="Arial"/>
                <a:cs typeface="Arial"/>
              </a:rPr>
              <a:t> </a:t>
            </a:r>
            <a:r>
              <a:rPr sz="2000" dirty="0">
                <a:solidFill>
                  <a:srgbClr val="000000"/>
                </a:solidFill>
                <a:latin typeface="Arial"/>
                <a:cs typeface="Arial"/>
              </a:rPr>
              <a:t>who</a:t>
            </a:r>
            <a:r>
              <a:rPr sz="2000" spc="-12" dirty="0">
                <a:solidFill>
                  <a:srgbClr val="000000"/>
                </a:solidFill>
                <a:latin typeface="Arial"/>
                <a:cs typeface="Arial"/>
              </a:rPr>
              <a:t> </a:t>
            </a:r>
            <a:r>
              <a:rPr sz="2000" dirty="0">
                <a:solidFill>
                  <a:srgbClr val="000000"/>
                </a:solidFill>
                <a:latin typeface="Arial"/>
                <a:cs typeface="Arial"/>
              </a:rPr>
              <a:t>can</a:t>
            </a:r>
            <a:r>
              <a:rPr sz="2000" spc="-22" dirty="0">
                <a:solidFill>
                  <a:srgbClr val="000000"/>
                </a:solidFill>
                <a:latin typeface="Arial"/>
                <a:cs typeface="Arial"/>
              </a:rPr>
              <a:t> </a:t>
            </a:r>
            <a:r>
              <a:rPr sz="2000" dirty="0">
                <a:solidFill>
                  <a:srgbClr val="000000"/>
                </a:solidFill>
                <a:latin typeface="Arial"/>
                <a:cs typeface="Arial"/>
              </a:rPr>
              <a:t>analyze vast</a:t>
            </a:r>
            <a:r>
              <a:rPr sz="2000" spc="-14" dirty="0">
                <a:solidFill>
                  <a:srgbClr val="000000"/>
                </a:solidFill>
                <a:latin typeface="Arial"/>
                <a:cs typeface="Arial"/>
              </a:rPr>
              <a:t> </a:t>
            </a:r>
            <a:r>
              <a:rPr sz="2000" dirty="0">
                <a:solidFill>
                  <a:srgbClr val="000000"/>
                </a:solidFill>
                <a:latin typeface="Arial"/>
                <a:cs typeface="Arial"/>
              </a:rPr>
              <a:t>amounts</a:t>
            </a:r>
            <a:r>
              <a:rPr sz="2000" spc="-21" dirty="0">
                <a:solidFill>
                  <a:srgbClr val="000000"/>
                </a:solidFill>
                <a:latin typeface="Arial"/>
                <a:cs typeface="Arial"/>
              </a:rPr>
              <a:t> </a:t>
            </a:r>
            <a:r>
              <a:rPr sz="2000" dirty="0">
                <a:solidFill>
                  <a:srgbClr val="000000"/>
                </a:solidFill>
                <a:latin typeface="Arial"/>
                <a:cs typeface="Arial"/>
              </a:rPr>
              <a:t>of</a:t>
            </a:r>
            <a:r>
              <a:rPr sz="2000" spc="-23" dirty="0">
                <a:solidFill>
                  <a:srgbClr val="000000"/>
                </a:solidFill>
                <a:latin typeface="Arial"/>
                <a:cs typeface="Arial"/>
              </a:rPr>
              <a:t> </a:t>
            </a:r>
            <a:r>
              <a:rPr sz="2000" dirty="0">
                <a:solidFill>
                  <a:srgbClr val="000000"/>
                </a:solidFill>
                <a:latin typeface="Arial"/>
                <a:cs typeface="Arial"/>
              </a:rPr>
              <a:t>business</a:t>
            </a:r>
          </a:p>
          <a:p>
            <a:pPr marL="228600" marR="0">
              <a:lnSpc>
                <a:spcPts val="2238"/>
              </a:lnSpc>
              <a:spcBef>
                <a:spcPts val="161"/>
              </a:spcBef>
              <a:spcAft>
                <a:spcPct val="0"/>
              </a:spcAft>
            </a:pP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real-time</a:t>
            </a:r>
            <a:r>
              <a:rPr sz="2000" spc="-24" dirty="0">
                <a:solidFill>
                  <a:srgbClr val="000000"/>
                </a:solidFill>
                <a:latin typeface="Arial"/>
                <a:cs typeface="Arial"/>
              </a:rPr>
              <a:t> </a:t>
            </a:r>
            <a:r>
              <a:rPr sz="2000" dirty="0">
                <a:solidFill>
                  <a:srgbClr val="000000"/>
                </a:solidFill>
                <a:latin typeface="Arial"/>
                <a:cs typeface="Arial"/>
              </a:rPr>
              <a:t>data</a:t>
            </a:r>
            <a:r>
              <a:rPr sz="2000" spc="-26" dirty="0">
                <a:solidFill>
                  <a:srgbClr val="000000"/>
                </a:solidFill>
                <a:latin typeface="Arial"/>
                <a:cs typeface="Arial"/>
              </a:rPr>
              <a:t> </a:t>
            </a:r>
            <a:r>
              <a:rPr sz="2000" dirty="0">
                <a:solidFill>
                  <a:srgbClr val="000000"/>
                </a:solidFill>
                <a:latin typeface="Arial"/>
                <a:cs typeface="Arial"/>
              </a:rPr>
              <a:t>(“Big</a:t>
            </a:r>
            <a:r>
              <a:rPr sz="2000" spc="-20" dirty="0">
                <a:solidFill>
                  <a:srgbClr val="000000"/>
                </a:solidFill>
                <a:latin typeface="Arial"/>
                <a:cs typeface="Arial"/>
              </a:rPr>
              <a:t> </a:t>
            </a:r>
            <a:r>
              <a:rPr sz="2000" dirty="0">
                <a:solidFill>
                  <a:srgbClr val="000000"/>
                </a:solidFill>
                <a:latin typeface="Arial"/>
                <a:cs typeface="Arial"/>
              </a:rPr>
              <a:t>Data”)</a:t>
            </a:r>
            <a:r>
              <a:rPr sz="2000" spc="-24" dirty="0">
                <a:solidFill>
                  <a:srgbClr val="000000"/>
                </a:solidFill>
                <a:latin typeface="Arial"/>
                <a:cs typeface="Arial"/>
              </a:rPr>
              <a:t> </a:t>
            </a:r>
            <a:r>
              <a:rPr sz="2000" dirty="0">
                <a:solidFill>
                  <a:srgbClr val="000000"/>
                </a:solidFill>
                <a:latin typeface="Arial"/>
                <a:cs typeface="Arial"/>
              </a:rPr>
              <a:t>for</a:t>
            </a:r>
            <a:r>
              <a:rPr sz="2000" spc="-27" dirty="0">
                <a:solidFill>
                  <a:srgbClr val="000000"/>
                </a:solidFill>
                <a:latin typeface="Arial"/>
                <a:cs typeface="Arial"/>
              </a:rPr>
              <a:t> </a:t>
            </a:r>
            <a:r>
              <a:rPr sz="2000" dirty="0">
                <a:solidFill>
                  <a:srgbClr val="000000"/>
                </a:solidFill>
                <a:latin typeface="Arial"/>
                <a:cs typeface="Arial"/>
              </a:rPr>
              <a:t>better</a:t>
            </a:r>
            <a:r>
              <a:rPr sz="2000" spc="-24" dirty="0">
                <a:solidFill>
                  <a:srgbClr val="000000"/>
                </a:solidFill>
                <a:latin typeface="Arial"/>
                <a:cs typeface="Arial"/>
              </a:rPr>
              <a:t> </a:t>
            </a:r>
            <a:r>
              <a:rPr sz="2000" dirty="0">
                <a:solidFill>
                  <a:srgbClr val="000000"/>
                </a:solidFill>
                <a:latin typeface="Arial"/>
                <a:cs typeface="Arial"/>
              </a:rPr>
              <a:t>decision</a:t>
            </a:r>
          </a:p>
          <a:p>
            <a:pPr marL="228600" marR="0">
              <a:lnSpc>
                <a:spcPts val="2238"/>
              </a:lnSpc>
              <a:spcBef>
                <a:spcPts val="160"/>
              </a:spcBef>
              <a:spcAft>
                <a:spcPct val="0"/>
              </a:spcAft>
            </a:pPr>
            <a:r>
              <a:rPr sz="2000" dirty="0">
                <a:solidFill>
                  <a:srgbClr val="000000"/>
                </a:solidFill>
                <a:latin typeface="Arial"/>
                <a:cs typeface="Arial"/>
              </a:rPr>
              <a:t>making</a:t>
            </a:r>
            <a:r>
              <a:rPr sz="2000" spc="-25" dirty="0">
                <a:solidFill>
                  <a:srgbClr val="000000"/>
                </a:solidFill>
                <a:latin typeface="Arial"/>
                <a:cs typeface="Arial"/>
              </a:rPr>
              <a:t> </a:t>
            </a:r>
            <a:r>
              <a:rPr sz="2000" dirty="0">
                <a:solidFill>
                  <a:srgbClr val="000000"/>
                </a:solidFill>
                <a:latin typeface="Arial"/>
                <a:cs typeface="Arial"/>
              </a:rPr>
              <a:t>related</a:t>
            </a:r>
            <a:r>
              <a:rPr sz="2000" spc="-17" dirty="0">
                <a:solidFill>
                  <a:srgbClr val="000000"/>
                </a:solidFill>
                <a:latin typeface="Arial"/>
                <a:cs typeface="Arial"/>
              </a:rPr>
              <a:t> </a:t>
            </a:r>
            <a:r>
              <a:rPr sz="2000" dirty="0">
                <a:solidFill>
                  <a:srgbClr val="000000"/>
                </a:solidFill>
                <a:latin typeface="Arial"/>
                <a:cs typeface="Arial"/>
              </a:rPr>
              <a:t>to</a:t>
            </a:r>
            <a:r>
              <a:rPr sz="2000" spc="-18" dirty="0">
                <a:solidFill>
                  <a:srgbClr val="000000"/>
                </a:solidFill>
                <a:latin typeface="Arial"/>
                <a:cs typeface="Arial"/>
              </a:rPr>
              <a:t> </a:t>
            </a:r>
            <a:r>
              <a:rPr sz="2000" dirty="0">
                <a:solidFill>
                  <a:srgbClr val="000000"/>
                </a:solidFill>
                <a:latin typeface="Arial"/>
                <a:cs typeface="Arial"/>
              </a:rPr>
              <a:t>planning,</a:t>
            </a:r>
            <a:r>
              <a:rPr sz="2000" spc="-19" dirty="0">
                <a:solidFill>
                  <a:srgbClr val="000000"/>
                </a:solidFill>
                <a:latin typeface="Arial"/>
                <a:cs typeface="Arial"/>
              </a:rPr>
              <a:t> </a:t>
            </a:r>
            <a:r>
              <a:rPr sz="2000" dirty="0">
                <a:solidFill>
                  <a:srgbClr val="000000"/>
                </a:solidFill>
                <a:latin typeface="Arial"/>
                <a:cs typeface="Arial"/>
              </a:rPr>
              <a:t>advertising,</a:t>
            </a:r>
            <a:r>
              <a:rPr sz="2000" spc="-33" dirty="0">
                <a:solidFill>
                  <a:srgbClr val="000000"/>
                </a:solidFill>
                <a:latin typeface="Arial"/>
                <a:cs typeface="Arial"/>
              </a:rPr>
              <a:t> </a:t>
            </a:r>
            <a:r>
              <a:rPr sz="2000" dirty="0">
                <a:solidFill>
                  <a:srgbClr val="000000"/>
                </a:solidFill>
                <a:latin typeface="Arial"/>
                <a:cs typeface="Arial"/>
              </a:rPr>
              <a:t>marketing</a:t>
            </a:r>
            <a:r>
              <a:rPr sz="2000" spc="-42" dirty="0">
                <a:solidFill>
                  <a:srgbClr val="000000"/>
                </a:solidFill>
                <a:latin typeface="Arial"/>
                <a:cs typeface="Arial"/>
              </a:rPr>
              <a:t> </a:t>
            </a:r>
            <a:r>
              <a:rPr sz="2000" dirty="0">
                <a:solidFill>
                  <a:srgbClr val="000000"/>
                </a:solidFill>
                <a:latin typeface="Arial"/>
                <a:cs typeface="Arial"/>
              </a:rPr>
              <a:t>etc.</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9609289" cy="1558800"/>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Behind</a:t>
            </a:r>
            <a:r>
              <a:rPr sz="2400" b="1" spc="13">
                <a:solidFill>
                  <a:srgbClr val="FFFFFF"/>
                </a:solidFill>
                <a:latin typeface="Arial Narrow"/>
                <a:cs typeface="Arial Narrow"/>
              </a:rPr>
              <a:t> </a:t>
            </a:r>
            <a:r>
              <a:rPr sz="2400" b="1">
                <a:solidFill>
                  <a:srgbClr val="FFFFFF"/>
                </a:solidFill>
                <a:latin typeface="Arial Narrow"/>
                <a:cs typeface="Arial Narrow"/>
              </a:rPr>
              <a:t>the Scene</a:t>
            </a:r>
          </a:p>
          <a:p>
            <a:pPr marL="1301750" marR="0">
              <a:lnSpc>
                <a:spcPts val="2681"/>
              </a:lnSpc>
              <a:spcBef>
                <a:spcPts val="3311"/>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b="1">
                <a:solidFill>
                  <a:srgbClr val="000000"/>
                </a:solidFill>
                <a:latin typeface="Arial"/>
                <a:cs typeface="Arial"/>
              </a:rPr>
              <a:t>System</a:t>
            </a:r>
            <a:r>
              <a:rPr sz="2400" b="1" spc="47">
                <a:solidFill>
                  <a:srgbClr val="000000"/>
                </a:solidFill>
                <a:latin typeface="Arial"/>
                <a:cs typeface="Arial"/>
              </a:rPr>
              <a:t> </a:t>
            </a:r>
            <a:r>
              <a:rPr sz="2400" b="1">
                <a:solidFill>
                  <a:srgbClr val="000000"/>
                </a:solidFill>
                <a:latin typeface="Arial"/>
                <a:cs typeface="Arial"/>
              </a:rPr>
              <a:t>Designers</a:t>
            </a:r>
            <a:r>
              <a:rPr sz="2400" b="1" spc="11">
                <a:solidFill>
                  <a:srgbClr val="000000"/>
                </a:solidFill>
                <a:latin typeface="Arial"/>
                <a:cs typeface="Arial"/>
              </a:rPr>
              <a:t> </a:t>
            </a:r>
            <a:r>
              <a:rPr sz="2400" b="1">
                <a:solidFill>
                  <a:srgbClr val="000000"/>
                </a:solidFill>
                <a:latin typeface="Arial"/>
                <a:cs typeface="Arial"/>
              </a:rPr>
              <a:t>and Implementors:</a:t>
            </a:r>
            <a:r>
              <a:rPr sz="2400" b="1" spc="-15">
                <a:solidFill>
                  <a:srgbClr val="000000"/>
                </a:solidFill>
                <a:latin typeface="Arial"/>
                <a:cs typeface="Arial"/>
              </a:rPr>
              <a:t> </a:t>
            </a:r>
            <a:r>
              <a:rPr sz="2000">
                <a:solidFill>
                  <a:srgbClr val="000000"/>
                </a:solidFill>
                <a:latin typeface="Arial"/>
                <a:cs typeface="Arial"/>
              </a:rPr>
              <a:t>Design</a:t>
            </a:r>
            <a:r>
              <a:rPr sz="2000" spc="-16">
                <a:solidFill>
                  <a:srgbClr val="000000"/>
                </a:solidFill>
                <a:latin typeface="Arial"/>
                <a:cs typeface="Arial"/>
              </a:rPr>
              <a:t> </a:t>
            </a:r>
            <a:r>
              <a:rPr sz="2000">
                <a:solidFill>
                  <a:srgbClr val="000000"/>
                </a:solidFill>
                <a:latin typeface="Arial"/>
                <a:cs typeface="Arial"/>
              </a:rPr>
              <a:t>and</a:t>
            </a:r>
          </a:p>
        </p:txBody>
      </p:sp>
      <p:sp>
        <p:nvSpPr>
          <p:cNvPr id="4" name="object 4"/>
          <p:cNvSpPr txBox="1"/>
          <p:nvPr/>
        </p:nvSpPr>
        <p:spPr>
          <a:xfrm>
            <a:off x="1600454" y="1266803"/>
            <a:ext cx="8075493" cy="1579987"/>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implement</a:t>
            </a:r>
            <a:r>
              <a:rPr sz="2000" spc="-19" dirty="0">
                <a:solidFill>
                  <a:srgbClr val="000000"/>
                </a:solidFill>
                <a:latin typeface="Arial"/>
                <a:cs typeface="Arial"/>
              </a:rPr>
              <a:t> </a:t>
            </a:r>
            <a:r>
              <a:rPr sz="2000" dirty="0">
                <a:solidFill>
                  <a:srgbClr val="000000"/>
                </a:solidFill>
                <a:latin typeface="Arial"/>
                <a:cs typeface="Arial"/>
              </a:rPr>
              <a:t>DBMS packages</a:t>
            </a:r>
            <a:r>
              <a:rPr sz="2000" spc="-45" dirty="0">
                <a:solidFill>
                  <a:srgbClr val="000000"/>
                </a:solidFill>
                <a:latin typeface="Arial"/>
                <a:cs typeface="Arial"/>
              </a:rPr>
              <a:t> </a:t>
            </a:r>
            <a:r>
              <a:rPr sz="2000" dirty="0">
                <a:solidFill>
                  <a:srgbClr val="000000"/>
                </a:solidFill>
                <a:latin typeface="Arial"/>
                <a:cs typeface="Arial"/>
              </a:rPr>
              <a:t>in the form</a:t>
            </a:r>
            <a:r>
              <a:rPr sz="2000" spc="-27" dirty="0">
                <a:solidFill>
                  <a:srgbClr val="000000"/>
                </a:solidFill>
                <a:latin typeface="Arial"/>
                <a:cs typeface="Arial"/>
              </a:rPr>
              <a:t> </a:t>
            </a:r>
            <a:r>
              <a:rPr sz="2000" dirty="0">
                <a:solidFill>
                  <a:srgbClr val="000000"/>
                </a:solidFill>
                <a:latin typeface="Arial"/>
                <a:cs typeface="Arial"/>
              </a:rPr>
              <a:t>of modules</a:t>
            </a:r>
            <a:r>
              <a:rPr sz="2000" spc="-21" dirty="0">
                <a:solidFill>
                  <a:srgbClr val="000000"/>
                </a:solidFill>
                <a:latin typeface="Arial"/>
                <a:cs typeface="Arial"/>
              </a:rPr>
              <a:t> </a:t>
            </a:r>
            <a:r>
              <a:rPr sz="2000" dirty="0">
                <a:solidFill>
                  <a:srgbClr val="000000"/>
                </a:solidFill>
                <a:latin typeface="Arial"/>
                <a:cs typeface="Arial"/>
              </a:rPr>
              <a:t>and</a:t>
            </a:r>
          </a:p>
          <a:p>
            <a:pPr marL="0" marR="0">
              <a:lnSpc>
                <a:spcPts val="2238"/>
              </a:lnSpc>
              <a:spcBef>
                <a:spcPts val="161"/>
              </a:spcBef>
              <a:spcAft>
                <a:spcPct val="0"/>
              </a:spcAft>
            </a:pPr>
            <a:r>
              <a:rPr sz="2000" dirty="0">
                <a:solidFill>
                  <a:srgbClr val="000000"/>
                </a:solidFill>
                <a:latin typeface="Arial"/>
                <a:cs typeface="Arial"/>
              </a:rPr>
              <a:t>interfaces</a:t>
            </a:r>
            <a:r>
              <a:rPr sz="2000" spc="-35"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test</a:t>
            </a:r>
            <a:r>
              <a:rPr sz="2000" spc="-31"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debug</a:t>
            </a:r>
            <a:r>
              <a:rPr sz="2000" spc="-16" dirty="0">
                <a:solidFill>
                  <a:srgbClr val="000000"/>
                </a:solidFill>
                <a:latin typeface="Arial"/>
                <a:cs typeface="Arial"/>
              </a:rPr>
              <a:t> </a:t>
            </a:r>
            <a:r>
              <a:rPr sz="2000" dirty="0">
                <a:solidFill>
                  <a:srgbClr val="000000"/>
                </a:solidFill>
                <a:latin typeface="Arial"/>
                <a:cs typeface="Arial"/>
              </a:rPr>
              <a:t>them.</a:t>
            </a:r>
            <a:r>
              <a:rPr sz="2000" spc="-37" dirty="0">
                <a:solidFill>
                  <a:srgbClr val="000000"/>
                </a:solidFill>
                <a:latin typeface="Arial"/>
                <a:cs typeface="Arial"/>
              </a:rPr>
              <a:t> </a:t>
            </a:r>
            <a:r>
              <a:rPr sz="2000" dirty="0">
                <a:solidFill>
                  <a:srgbClr val="000000"/>
                </a:solidFill>
                <a:latin typeface="Arial"/>
                <a:cs typeface="Arial"/>
              </a:rPr>
              <a:t>The</a:t>
            </a:r>
            <a:r>
              <a:rPr sz="2000" spc="-13" dirty="0">
                <a:solidFill>
                  <a:srgbClr val="000000"/>
                </a:solidFill>
                <a:latin typeface="Arial"/>
                <a:cs typeface="Arial"/>
              </a:rPr>
              <a:t> </a:t>
            </a:r>
            <a:r>
              <a:rPr sz="2000" dirty="0">
                <a:solidFill>
                  <a:srgbClr val="000000"/>
                </a:solidFill>
                <a:latin typeface="Arial"/>
                <a:cs typeface="Arial"/>
              </a:rPr>
              <a:t>DBMS must</a:t>
            </a:r>
            <a:r>
              <a:rPr sz="2000" spc="-23" dirty="0">
                <a:solidFill>
                  <a:srgbClr val="000000"/>
                </a:solidFill>
                <a:latin typeface="Arial"/>
                <a:cs typeface="Arial"/>
              </a:rPr>
              <a:t> </a:t>
            </a:r>
            <a:r>
              <a:rPr sz="2000" dirty="0">
                <a:solidFill>
                  <a:srgbClr val="000000"/>
                </a:solidFill>
                <a:latin typeface="Arial"/>
                <a:cs typeface="Arial"/>
              </a:rPr>
              <a:t>interface</a:t>
            </a:r>
          </a:p>
          <a:p>
            <a:pPr marL="0" marR="0">
              <a:lnSpc>
                <a:spcPts val="2238"/>
              </a:lnSpc>
              <a:spcBef>
                <a:spcPts val="161"/>
              </a:spcBef>
              <a:spcAft>
                <a:spcPct val="0"/>
              </a:spcAft>
            </a:pPr>
            <a:r>
              <a:rPr sz="2000" dirty="0">
                <a:solidFill>
                  <a:srgbClr val="000000"/>
                </a:solidFill>
                <a:latin typeface="Arial"/>
                <a:cs typeface="Arial"/>
              </a:rPr>
              <a:t>with applications,</a:t>
            </a:r>
            <a:r>
              <a:rPr sz="2000" spc="-29" dirty="0">
                <a:solidFill>
                  <a:srgbClr val="000000"/>
                </a:solidFill>
                <a:latin typeface="Arial"/>
                <a:cs typeface="Arial"/>
              </a:rPr>
              <a:t> </a:t>
            </a:r>
            <a:r>
              <a:rPr sz="2000" dirty="0">
                <a:solidFill>
                  <a:srgbClr val="000000"/>
                </a:solidFill>
                <a:latin typeface="Arial"/>
                <a:cs typeface="Arial"/>
              </a:rPr>
              <a:t>language</a:t>
            </a:r>
            <a:r>
              <a:rPr sz="2000" spc="-23" dirty="0">
                <a:solidFill>
                  <a:srgbClr val="000000"/>
                </a:solidFill>
                <a:latin typeface="Arial"/>
                <a:cs typeface="Arial"/>
              </a:rPr>
              <a:t> </a:t>
            </a:r>
            <a:r>
              <a:rPr sz="2000" dirty="0">
                <a:solidFill>
                  <a:srgbClr val="000000"/>
                </a:solidFill>
                <a:latin typeface="Arial"/>
                <a:cs typeface="Arial"/>
              </a:rPr>
              <a:t>compilers,</a:t>
            </a:r>
            <a:r>
              <a:rPr sz="2000" spc="-47" dirty="0">
                <a:solidFill>
                  <a:srgbClr val="000000"/>
                </a:solidFill>
                <a:latin typeface="Arial"/>
                <a:cs typeface="Arial"/>
              </a:rPr>
              <a:t> </a:t>
            </a:r>
            <a:r>
              <a:rPr sz="2000" dirty="0">
                <a:solidFill>
                  <a:srgbClr val="000000"/>
                </a:solidFill>
                <a:latin typeface="Arial"/>
                <a:cs typeface="Arial"/>
              </a:rPr>
              <a:t>operating</a:t>
            </a:r>
            <a:r>
              <a:rPr sz="2000" spc="-29" dirty="0">
                <a:solidFill>
                  <a:srgbClr val="000000"/>
                </a:solidFill>
                <a:latin typeface="Arial"/>
                <a:cs typeface="Arial"/>
              </a:rPr>
              <a:t> </a:t>
            </a:r>
            <a:r>
              <a:rPr sz="2000" dirty="0">
                <a:solidFill>
                  <a:srgbClr val="000000"/>
                </a:solidFill>
                <a:latin typeface="Arial"/>
                <a:cs typeface="Arial"/>
              </a:rPr>
              <a:t>system</a:t>
            </a:r>
          </a:p>
          <a:p>
            <a:pPr marL="0" marR="0">
              <a:lnSpc>
                <a:spcPts val="2238"/>
              </a:lnSpc>
              <a:spcBef>
                <a:spcPts val="163"/>
              </a:spcBef>
              <a:spcAft>
                <a:spcPct val="0"/>
              </a:spcAft>
            </a:pPr>
            <a:r>
              <a:rPr sz="2000" dirty="0">
                <a:solidFill>
                  <a:srgbClr val="000000"/>
                </a:solidFill>
                <a:latin typeface="Arial"/>
                <a:cs typeface="Arial"/>
              </a:rPr>
              <a:t>components,</a:t>
            </a:r>
            <a:r>
              <a:rPr sz="2000" spc="-45" dirty="0">
                <a:solidFill>
                  <a:srgbClr val="000000"/>
                </a:solidFill>
                <a:latin typeface="Arial"/>
                <a:cs typeface="Arial"/>
              </a:rPr>
              <a:t> </a:t>
            </a:r>
            <a:r>
              <a:rPr sz="2000" dirty="0">
                <a:solidFill>
                  <a:srgbClr val="000000"/>
                </a:solidFill>
                <a:latin typeface="Arial"/>
                <a:cs typeface="Arial"/>
              </a:rPr>
              <a:t>etc.</a:t>
            </a:r>
          </a:p>
        </p:txBody>
      </p:sp>
      <p:sp>
        <p:nvSpPr>
          <p:cNvPr id="5" name="object 5"/>
          <p:cNvSpPr txBox="1"/>
          <p:nvPr/>
        </p:nvSpPr>
        <p:spPr>
          <a:xfrm>
            <a:off x="1371854" y="2564173"/>
            <a:ext cx="8305802" cy="1643566"/>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360" dirty="0">
                <a:solidFill>
                  <a:srgbClr val="000000"/>
                </a:solidFill>
                <a:latin typeface="Times New Roman"/>
                <a:cs typeface="Times New Roman"/>
              </a:rPr>
              <a:t> </a:t>
            </a:r>
            <a:r>
              <a:rPr sz="2400" b="1" dirty="0">
                <a:solidFill>
                  <a:srgbClr val="000000"/>
                </a:solidFill>
                <a:latin typeface="Arial"/>
                <a:cs typeface="Arial"/>
              </a:rPr>
              <a:t>Tool</a:t>
            </a:r>
            <a:r>
              <a:rPr sz="2400" b="1" spc="-21" dirty="0">
                <a:solidFill>
                  <a:srgbClr val="000000"/>
                </a:solidFill>
                <a:latin typeface="Arial"/>
                <a:cs typeface="Arial"/>
              </a:rPr>
              <a:t> </a:t>
            </a:r>
            <a:r>
              <a:rPr sz="2400" b="1" dirty="0">
                <a:solidFill>
                  <a:srgbClr val="000000"/>
                </a:solidFill>
                <a:latin typeface="Arial"/>
                <a:cs typeface="Arial"/>
              </a:rPr>
              <a:t>Developers</a:t>
            </a:r>
            <a:r>
              <a:rPr sz="2400" dirty="0">
                <a:solidFill>
                  <a:srgbClr val="000000"/>
                </a:solidFill>
                <a:latin typeface="Arial"/>
                <a:cs typeface="Arial"/>
              </a:rPr>
              <a:t>:</a:t>
            </a:r>
            <a:r>
              <a:rPr sz="2400" spc="22" dirty="0">
                <a:solidFill>
                  <a:srgbClr val="000000"/>
                </a:solidFill>
                <a:latin typeface="Arial"/>
                <a:cs typeface="Arial"/>
              </a:rPr>
              <a:t> </a:t>
            </a:r>
            <a:r>
              <a:rPr sz="2000" dirty="0">
                <a:solidFill>
                  <a:srgbClr val="000000"/>
                </a:solidFill>
                <a:latin typeface="Arial"/>
                <a:cs typeface="Arial"/>
              </a:rPr>
              <a:t>Design</a:t>
            </a:r>
            <a:r>
              <a:rPr sz="2000" spc="-28"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implement</a:t>
            </a:r>
            <a:r>
              <a:rPr sz="2000" spc="-19" dirty="0">
                <a:solidFill>
                  <a:srgbClr val="000000"/>
                </a:solidFill>
                <a:latin typeface="Arial"/>
                <a:cs typeface="Arial"/>
              </a:rPr>
              <a:t> </a:t>
            </a:r>
            <a:r>
              <a:rPr sz="2000" dirty="0">
                <a:solidFill>
                  <a:srgbClr val="000000"/>
                </a:solidFill>
                <a:latin typeface="Arial"/>
                <a:cs typeface="Arial"/>
              </a:rPr>
              <a:t>software</a:t>
            </a:r>
          </a:p>
          <a:p>
            <a:pPr marL="228600" marR="0">
              <a:lnSpc>
                <a:spcPts val="2238"/>
              </a:lnSpc>
              <a:spcBef>
                <a:spcPts val="295"/>
              </a:spcBef>
              <a:spcAft>
                <a:spcPct val="0"/>
              </a:spcAft>
            </a:pPr>
            <a:r>
              <a:rPr sz="2000" dirty="0">
                <a:solidFill>
                  <a:srgbClr val="000000"/>
                </a:solidFill>
                <a:latin typeface="Arial"/>
                <a:cs typeface="Arial"/>
              </a:rPr>
              <a:t>systems</a:t>
            </a:r>
            <a:r>
              <a:rPr sz="2000" spc="-35" dirty="0">
                <a:solidFill>
                  <a:srgbClr val="000000"/>
                </a:solidFill>
                <a:latin typeface="Arial"/>
                <a:cs typeface="Arial"/>
              </a:rPr>
              <a:t> </a:t>
            </a:r>
            <a:r>
              <a:rPr sz="2000" dirty="0">
                <a:solidFill>
                  <a:srgbClr val="000000"/>
                </a:solidFill>
                <a:latin typeface="Arial"/>
                <a:cs typeface="Arial"/>
              </a:rPr>
              <a:t>called</a:t>
            </a:r>
            <a:r>
              <a:rPr sz="2000" spc="538" dirty="0">
                <a:solidFill>
                  <a:srgbClr val="000000"/>
                </a:solidFill>
                <a:latin typeface="Arial"/>
                <a:cs typeface="Arial"/>
              </a:rPr>
              <a:t> </a:t>
            </a:r>
            <a:r>
              <a:rPr sz="2000" dirty="0">
                <a:solidFill>
                  <a:srgbClr val="000000"/>
                </a:solidFill>
                <a:latin typeface="Arial"/>
                <a:cs typeface="Arial"/>
              </a:rPr>
              <a:t>tools</a:t>
            </a:r>
            <a:r>
              <a:rPr sz="2000" spc="-12"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modeling</a:t>
            </a:r>
            <a:r>
              <a:rPr sz="2000" spc="-10"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designing</a:t>
            </a:r>
            <a:r>
              <a:rPr sz="2000" spc="-23" dirty="0">
                <a:solidFill>
                  <a:srgbClr val="000000"/>
                </a:solidFill>
                <a:latin typeface="Arial"/>
                <a:cs typeface="Arial"/>
              </a:rPr>
              <a:t> </a:t>
            </a:r>
            <a:r>
              <a:rPr sz="2000" dirty="0">
                <a:solidFill>
                  <a:srgbClr val="000000"/>
                </a:solidFill>
                <a:latin typeface="Arial"/>
                <a:cs typeface="Arial"/>
              </a:rPr>
              <a:t>databases,</a:t>
            </a:r>
          </a:p>
          <a:p>
            <a:pPr marL="228600" marR="0">
              <a:lnSpc>
                <a:spcPts val="2238"/>
              </a:lnSpc>
              <a:spcBef>
                <a:spcPts val="161"/>
              </a:spcBef>
              <a:spcAft>
                <a:spcPct val="0"/>
              </a:spcAft>
            </a:pPr>
            <a:r>
              <a:rPr sz="2000" dirty="0">
                <a:solidFill>
                  <a:srgbClr val="000000"/>
                </a:solidFill>
                <a:latin typeface="Arial"/>
                <a:cs typeface="Arial"/>
              </a:rPr>
              <a:t>performance</a:t>
            </a:r>
            <a:r>
              <a:rPr sz="2000" spc="-44" dirty="0">
                <a:solidFill>
                  <a:srgbClr val="000000"/>
                </a:solidFill>
                <a:latin typeface="Arial"/>
                <a:cs typeface="Arial"/>
              </a:rPr>
              <a:t> </a:t>
            </a:r>
            <a:r>
              <a:rPr sz="2000" dirty="0">
                <a:solidFill>
                  <a:srgbClr val="000000"/>
                </a:solidFill>
                <a:latin typeface="Arial"/>
                <a:cs typeface="Arial"/>
              </a:rPr>
              <a:t>monitoring,</a:t>
            </a:r>
            <a:r>
              <a:rPr sz="2000" spc="-27" dirty="0">
                <a:solidFill>
                  <a:srgbClr val="000000"/>
                </a:solidFill>
                <a:latin typeface="Arial"/>
                <a:cs typeface="Arial"/>
              </a:rPr>
              <a:t> </a:t>
            </a:r>
            <a:r>
              <a:rPr sz="2000" dirty="0">
                <a:solidFill>
                  <a:srgbClr val="000000"/>
                </a:solidFill>
                <a:latin typeface="Arial"/>
                <a:cs typeface="Arial"/>
              </a:rPr>
              <a:t>prototyping,</a:t>
            </a:r>
            <a:r>
              <a:rPr sz="2000" spc="-35" dirty="0">
                <a:solidFill>
                  <a:srgbClr val="000000"/>
                </a:solidFill>
                <a:latin typeface="Arial"/>
                <a:cs typeface="Arial"/>
              </a:rPr>
              <a:t> </a:t>
            </a:r>
            <a:r>
              <a:rPr sz="2000" dirty="0">
                <a:solidFill>
                  <a:srgbClr val="000000"/>
                </a:solidFill>
                <a:latin typeface="Arial"/>
                <a:cs typeface="Arial"/>
              </a:rPr>
              <a:t>test</a:t>
            </a:r>
            <a:r>
              <a:rPr sz="2000" spc="-31" dirty="0">
                <a:solidFill>
                  <a:srgbClr val="000000"/>
                </a:solidFill>
                <a:latin typeface="Arial"/>
                <a:cs typeface="Arial"/>
              </a:rPr>
              <a:t> </a:t>
            </a: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generation,</a:t>
            </a:r>
          </a:p>
          <a:p>
            <a:pPr marL="228600" marR="0">
              <a:lnSpc>
                <a:spcPts val="2238"/>
              </a:lnSpc>
              <a:spcBef>
                <a:spcPts val="164"/>
              </a:spcBef>
              <a:spcAft>
                <a:spcPct val="0"/>
              </a:spcAft>
            </a:pPr>
            <a:r>
              <a:rPr sz="2000" dirty="0">
                <a:solidFill>
                  <a:srgbClr val="000000"/>
                </a:solidFill>
                <a:latin typeface="Arial"/>
                <a:cs typeface="Arial"/>
              </a:rPr>
              <a:t>user</a:t>
            </a:r>
            <a:r>
              <a:rPr sz="2000" spc="-27" dirty="0">
                <a:solidFill>
                  <a:srgbClr val="000000"/>
                </a:solidFill>
                <a:latin typeface="Arial"/>
                <a:cs typeface="Arial"/>
              </a:rPr>
              <a:t> </a:t>
            </a:r>
            <a:r>
              <a:rPr sz="2000" dirty="0">
                <a:solidFill>
                  <a:srgbClr val="000000"/>
                </a:solidFill>
                <a:latin typeface="Arial"/>
                <a:cs typeface="Arial"/>
              </a:rPr>
              <a:t>interface</a:t>
            </a:r>
            <a:r>
              <a:rPr sz="2000" spc="-36" dirty="0">
                <a:solidFill>
                  <a:srgbClr val="000000"/>
                </a:solidFill>
                <a:latin typeface="Arial"/>
                <a:cs typeface="Arial"/>
              </a:rPr>
              <a:t> </a:t>
            </a:r>
            <a:r>
              <a:rPr sz="2000" dirty="0">
                <a:solidFill>
                  <a:srgbClr val="000000"/>
                </a:solidFill>
                <a:latin typeface="Arial"/>
                <a:cs typeface="Arial"/>
              </a:rPr>
              <a:t>creation,</a:t>
            </a:r>
            <a:r>
              <a:rPr sz="2000" spc="-34" dirty="0">
                <a:solidFill>
                  <a:srgbClr val="000000"/>
                </a:solidFill>
                <a:latin typeface="Arial"/>
                <a:cs typeface="Arial"/>
              </a:rPr>
              <a:t> </a:t>
            </a:r>
            <a:r>
              <a:rPr sz="2000" dirty="0">
                <a:solidFill>
                  <a:srgbClr val="000000"/>
                </a:solidFill>
                <a:latin typeface="Arial"/>
                <a:cs typeface="Arial"/>
              </a:rPr>
              <a:t>simulation</a:t>
            </a:r>
            <a:r>
              <a:rPr sz="2000" spc="-31" dirty="0">
                <a:solidFill>
                  <a:srgbClr val="000000"/>
                </a:solidFill>
                <a:latin typeface="Arial"/>
                <a:cs typeface="Arial"/>
              </a:rPr>
              <a:t> </a:t>
            </a:r>
            <a:r>
              <a:rPr sz="2000" dirty="0">
                <a:solidFill>
                  <a:srgbClr val="000000"/>
                </a:solidFill>
                <a:latin typeface="Arial"/>
                <a:cs typeface="Arial"/>
              </a:rPr>
              <a:t>etc.</a:t>
            </a:r>
            <a:r>
              <a:rPr sz="2000" spc="-19" dirty="0">
                <a:solidFill>
                  <a:srgbClr val="000000"/>
                </a:solidFill>
                <a:latin typeface="Arial"/>
                <a:cs typeface="Arial"/>
              </a:rPr>
              <a:t> </a:t>
            </a:r>
            <a:r>
              <a:rPr sz="2000" dirty="0">
                <a:solidFill>
                  <a:srgbClr val="000000"/>
                </a:solidFill>
                <a:latin typeface="Arial"/>
                <a:cs typeface="Arial"/>
              </a:rPr>
              <a:t>that</a:t>
            </a:r>
            <a:r>
              <a:rPr sz="2000" spc="-23" dirty="0">
                <a:solidFill>
                  <a:srgbClr val="000000"/>
                </a:solidFill>
                <a:latin typeface="Arial"/>
                <a:cs typeface="Arial"/>
              </a:rPr>
              <a:t> </a:t>
            </a:r>
            <a:r>
              <a:rPr sz="2000" dirty="0">
                <a:solidFill>
                  <a:srgbClr val="000000"/>
                </a:solidFill>
                <a:latin typeface="Arial"/>
                <a:cs typeface="Arial"/>
              </a:rPr>
              <a:t>facilitate</a:t>
            </a:r>
            <a:r>
              <a:rPr sz="2000" spc="-13" dirty="0">
                <a:solidFill>
                  <a:srgbClr val="000000"/>
                </a:solidFill>
                <a:latin typeface="Arial"/>
                <a:cs typeface="Arial"/>
              </a:rPr>
              <a:t> </a:t>
            </a:r>
            <a:r>
              <a:rPr sz="2000" dirty="0">
                <a:solidFill>
                  <a:srgbClr val="000000"/>
                </a:solidFill>
                <a:latin typeface="Arial"/>
                <a:cs typeface="Arial"/>
              </a:rPr>
              <a:t>building of</a:t>
            </a:r>
          </a:p>
        </p:txBody>
      </p:sp>
      <p:sp>
        <p:nvSpPr>
          <p:cNvPr id="6" name="object 6"/>
          <p:cNvSpPr txBox="1"/>
          <p:nvPr/>
        </p:nvSpPr>
        <p:spPr>
          <a:xfrm>
            <a:off x="1600454" y="3844715"/>
            <a:ext cx="6399151" cy="723212"/>
          </a:xfrm>
          <a:prstGeom prst="rect">
            <a:avLst/>
          </a:prstGeom>
        </p:spPr>
        <p:txBody>
          <a:bodyPr vert="horz" wrap="square" lIns="0" tIns="0" rIns="0" bIns="0" rtlCol="0">
            <a:spAutoFit/>
          </a:bodyPr>
          <a:lstStyle/>
          <a:p>
            <a:pPr marL="0" marR="0">
              <a:lnSpc>
                <a:spcPts val="2681"/>
              </a:lnSpc>
              <a:spcBef>
                <a:spcPct val="0"/>
              </a:spcBef>
              <a:spcAft>
                <a:spcPct val="0"/>
              </a:spcAft>
            </a:pPr>
            <a:r>
              <a:rPr sz="2000">
                <a:solidFill>
                  <a:srgbClr val="000000"/>
                </a:solidFill>
                <a:latin typeface="Arial"/>
                <a:cs typeface="Arial"/>
              </a:rPr>
              <a:t>applications</a:t>
            </a:r>
            <a:r>
              <a:rPr sz="2000" spc="-23">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allow using</a:t>
            </a:r>
            <a:r>
              <a:rPr sz="2000" spc="-10">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effectively</a:t>
            </a:r>
            <a:r>
              <a:rPr sz="2400">
                <a:solidFill>
                  <a:srgbClr val="000000"/>
                </a:solidFill>
                <a:latin typeface="Arial"/>
                <a:cs typeface="Arial"/>
              </a:rPr>
              <a:t>.</a:t>
            </a:r>
          </a:p>
        </p:txBody>
      </p:sp>
      <p:sp>
        <p:nvSpPr>
          <p:cNvPr id="7" name="object 7"/>
          <p:cNvSpPr txBox="1"/>
          <p:nvPr/>
        </p:nvSpPr>
        <p:spPr>
          <a:xfrm>
            <a:off x="1371854" y="4299059"/>
            <a:ext cx="8131749" cy="1412497"/>
          </a:xfrm>
          <a:prstGeom prst="rect">
            <a:avLst/>
          </a:prstGeom>
        </p:spPr>
        <p:txBody>
          <a:bodyPr vert="horz" wrap="square" lIns="0" tIns="0" rIns="0" bIns="0" rtlCol="0">
            <a:spAutoFit/>
          </a:bodyPr>
          <a:lstStyle/>
          <a:p>
            <a:pPr marL="0" marR="0">
              <a:lnSpc>
                <a:spcPts val="3123"/>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b="1">
                <a:solidFill>
                  <a:srgbClr val="000000"/>
                </a:solidFill>
                <a:latin typeface="Arial"/>
                <a:cs typeface="Arial"/>
              </a:rPr>
              <a:t>Operators and Maintenance Personnel</a:t>
            </a:r>
            <a:r>
              <a:rPr sz="2800" b="1">
                <a:solidFill>
                  <a:srgbClr val="000000"/>
                </a:solidFill>
                <a:latin typeface="Arial"/>
                <a:cs typeface="Arial"/>
              </a:rPr>
              <a:t>: </a:t>
            </a:r>
            <a:r>
              <a:rPr sz="2000">
                <a:solidFill>
                  <a:srgbClr val="000000"/>
                </a:solidFill>
                <a:latin typeface="Arial"/>
                <a:cs typeface="Arial"/>
              </a:rPr>
              <a:t>They</a:t>
            </a:r>
          </a:p>
          <a:p>
            <a:pPr marL="228600" marR="0">
              <a:lnSpc>
                <a:spcPts val="2238"/>
              </a:lnSpc>
              <a:spcBef>
                <a:spcPts val="391"/>
              </a:spcBef>
              <a:spcAft>
                <a:spcPct val="0"/>
              </a:spcAft>
            </a:pPr>
            <a:r>
              <a:rPr sz="2000">
                <a:solidFill>
                  <a:srgbClr val="000000"/>
                </a:solidFill>
                <a:latin typeface="Arial"/>
                <a:cs typeface="Arial"/>
              </a:rPr>
              <a:t>manage</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actual</a:t>
            </a:r>
            <a:r>
              <a:rPr sz="2000" spc="-21">
                <a:solidFill>
                  <a:srgbClr val="000000"/>
                </a:solidFill>
                <a:latin typeface="Arial"/>
                <a:cs typeface="Arial"/>
              </a:rPr>
              <a:t> </a:t>
            </a:r>
            <a:r>
              <a:rPr sz="2000">
                <a:solidFill>
                  <a:srgbClr val="000000"/>
                </a:solidFill>
                <a:latin typeface="Arial"/>
                <a:cs typeface="Arial"/>
              </a:rPr>
              <a:t>running</a:t>
            </a:r>
            <a:r>
              <a:rPr sz="2000" spc="-25">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maintenance</a:t>
            </a:r>
            <a:r>
              <a:rPr sz="2000" spc="-39">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p>
          <a:p>
            <a:pPr marL="228600" marR="0">
              <a:lnSpc>
                <a:spcPts val="2238"/>
              </a:lnSpc>
              <a:spcBef>
                <a:spcPts val="163"/>
              </a:spcBef>
              <a:spcAft>
                <a:spcPct val="0"/>
              </a:spcAft>
            </a:pPr>
            <a:r>
              <a:rPr sz="2000">
                <a:solidFill>
                  <a:srgbClr val="000000"/>
                </a:solidFill>
                <a:latin typeface="Arial"/>
                <a:cs typeface="Arial"/>
              </a:rPr>
              <a:t>system</a:t>
            </a:r>
            <a:r>
              <a:rPr sz="2000" spc="-25">
                <a:solidFill>
                  <a:srgbClr val="000000"/>
                </a:solidFill>
                <a:latin typeface="Arial"/>
                <a:cs typeface="Arial"/>
              </a:rPr>
              <a:t> </a:t>
            </a:r>
            <a:r>
              <a:rPr sz="2000">
                <a:solidFill>
                  <a:srgbClr val="000000"/>
                </a:solidFill>
                <a:latin typeface="Arial"/>
                <a:cs typeface="Arial"/>
              </a:rPr>
              <a:t>hardware</a:t>
            </a:r>
            <a:r>
              <a:rPr sz="2000" spc="-41">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software</a:t>
            </a:r>
            <a:r>
              <a:rPr sz="2000" spc="-37">
                <a:solidFill>
                  <a:srgbClr val="000000"/>
                </a:solidFill>
                <a:latin typeface="Arial"/>
                <a:cs typeface="Arial"/>
              </a:rPr>
              <a:t> </a:t>
            </a:r>
            <a:r>
              <a:rPr sz="2000">
                <a:solidFill>
                  <a:srgbClr val="000000"/>
                </a:solidFill>
                <a:latin typeface="Arial"/>
                <a:cs typeface="Arial"/>
              </a:rPr>
              <a:t>environment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168443" cy="346249"/>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smtClean="0">
                <a:solidFill>
                  <a:srgbClr val="FFFFFF"/>
                </a:solidFill>
                <a:latin typeface="Arial Narrow"/>
                <a:cs typeface="Arial Narrow"/>
              </a:rPr>
              <a:t>Advantage</a:t>
            </a:r>
            <a:r>
              <a:rPr lang="en-US" sz="2400" b="1" dirty="0" smtClean="0">
                <a:solidFill>
                  <a:srgbClr val="FFFFFF"/>
                </a:solidFill>
                <a:latin typeface="Arial Narrow"/>
                <a:cs typeface="Arial Narrow"/>
              </a:rPr>
              <a:t>s</a:t>
            </a:r>
            <a:r>
              <a:rPr sz="2400" b="1" spc="26" dirty="0" smtClean="0">
                <a:solidFill>
                  <a:srgbClr val="FFFFFF"/>
                </a:solidFill>
                <a:latin typeface="Arial Narrow"/>
                <a:cs typeface="Arial Narrow"/>
              </a:rPr>
              <a:t> </a:t>
            </a:r>
            <a:r>
              <a:rPr sz="2400" b="1" dirty="0">
                <a:solidFill>
                  <a:srgbClr val="FFFFFF"/>
                </a:solidFill>
                <a:latin typeface="Arial Narrow"/>
                <a:cs typeface="Arial Narrow"/>
              </a:rPr>
              <a:t>of Using</a:t>
            </a:r>
            <a:r>
              <a:rPr sz="2400" b="1" spc="14" dirty="0">
                <a:solidFill>
                  <a:srgbClr val="FFFFFF"/>
                </a:solidFill>
                <a:latin typeface="Arial Narrow"/>
                <a:cs typeface="Arial Narrow"/>
              </a:rPr>
              <a:t> </a:t>
            </a:r>
            <a:r>
              <a:rPr sz="2400" b="1" dirty="0">
                <a:solidFill>
                  <a:srgbClr val="FFFFFF"/>
                </a:solidFill>
                <a:latin typeface="Arial Narrow"/>
                <a:cs typeface="Arial Narrow"/>
              </a:rPr>
              <a:t>the Database</a:t>
            </a:r>
            <a:r>
              <a:rPr sz="2400" b="1" spc="37" dirty="0">
                <a:solidFill>
                  <a:srgbClr val="FFFFFF"/>
                </a:solidFill>
                <a:latin typeface="Arial Narrow"/>
                <a:cs typeface="Arial Narrow"/>
              </a:rPr>
              <a:t> </a:t>
            </a:r>
            <a:r>
              <a:rPr sz="2400" b="1" dirty="0">
                <a:solidFill>
                  <a:srgbClr val="FFFFFF"/>
                </a:solidFill>
                <a:latin typeface="Arial Narrow"/>
                <a:cs typeface="Arial Narrow"/>
              </a:rPr>
              <a:t>Approach</a:t>
            </a:r>
          </a:p>
        </p:txBody>
      </p:sp>
      <p:sp>
        <p:nvSpPr>
          <p:cNvPr id="4" name="object 4"/>
          <p:cNvSpPr txBox="1"/>
          <p:nvPr/>
        </p:nvSpPr>
        <p:spPr>
          <a:xfrm>
            <a:off x="457200" y="909047"/>
            <a:ext cx="8657885" cy="177212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Controlling</a:t>
            </a:r>
            <a:r>
              <a:rPr sz="2800" spc="16">
                <a:solidFill>
                  <a:srgbClr val="000000"/>
                </a:solidFill>
                <a:latin typeface="Arial"/>
                <a:cs typeface="Arial"/>
              </a:rPr>
              <a:t> </a:t>
            </a:r>
            <a:r>
              <a:rPr sz="2800">
                <a:solidFill>
                  <a:srgbClr val="000000"/>
                </a:solidFill>
                <a:latin typeface="Arial"/>
                <a:cs typeface="Arial"/>
              </a:rPr>
              <a:t>redundancy</a:t>
            </a:r>
            <a:r>
              <a:rPr sz="2800" spc="16">
                <a:solidFill>
                  <a:srgbClr val="000000"/>
                </a:solidFill>
                <a:latin typeface="Arial"/>
                <a:cs typeface="Arial"/>
              </a:rPr>
              <a:t> </a:t>
            </a:r>
            <a:r>
              <a:rPr sz="2800">
                <a:solidFill>
                  <a:srgbClr val="000000"/>
                </a:solidFill>
                <a:latin typeface="Arial"/>
                <a:cs typeface="Arial"/>
              </a:rPr>
              <a:t>in data storage and</a:t>
            </a:r>
            <a:r>
              <a:rPr sz="2800" spc="19">
                <a:solidFill>
                  <a:srgbClr val="000000"/>
                </a:solidFill>
                <a:latin typeface="Arial"/>
                <a:cs typeface="Arial"/>
              </a:rPr>
              <a:t> </a:t>
            </a:r>
            <a:r>
              <a:rPr sz="2800">
                <a:solidFill>
                  <a:srgbClr val="000000"/>
                </a:solidFill>
                <a:latin typeface="Arial"/>
                <a:cs typeface="Arial"/>
              </a:rPr>
              <a:t>in</a:t>
            </a:r>
          </a:p>
          <a:p>
            <a:pPr marL="342900" marR="0">
              <a:lnSpc>
                <a:spcPts val="3123"/>
              </a:lnSpc>
              <a:spcBef>
                <a:spcPts val="286"/>
              </a:spcBef>
              <a:spcAft>
                <a:spcPct val="0"/>
              </a:spcAft>
            </a:pPr>
            <a:r>
              <a:rPr sz="2800">
                <a:solidFill>
                  <a:srgbClr val="000000"/>
                </a:solidFill>
                <a:latin typeface="Arial"/>
                <a:cs typeface="Arial"/>
              </a:rPr>
              <a:t>development</a:t>
            </a:r>
            <a:r>
              <a:rPr sz="2800" spc="18">
                <a:solidFill>
                  <a:srgbClr val="000000"/>
                </a:solidFill>
                <a:latin typeface="Arial"/>
                <a:cs typeface="Arial"/>
              </a:rPr>
              <a:t> </a:t>
            </a:r>
            <a:r>
              <a:rPr sz="2800">
                <a:solidFill>
                  <a:srgbClr val="000000"/>
                </a:solidFill>
                <a:latin typeface="Arial"/>
                <a:cs typeface="Arial"/>
              </a:rPr>
              <a:t>and maintenance</a:t>
            </a:r>
            <a:r>
              <a:rPr sz="2800" spc="29">
                <a:solidFill>
                  <a:srgbClr val="000000"/>
                </a:solidFill>
                <a:latin typeface="Arial"/>
                <a:cs typeface="Arial"/>
              </a:rPr>
              <a:t> </a:t>
            </a:r>
            <a:r>
              <a:rPr sz="2800">
                <a:solidFill>
                  <a:srgbClr val="000000"/>
                </a:solidFill>
                <a:latin typeface="Arial"/>
                <a:cs typeface="Arial"/>
              </a:rPr>
              <a:t>efforts.</a:t>
            </a:r>
          </a:p>
          <a:p>
            <a:pPr marL="457200" marR="0">
              <a:lnSpc>
                <a:spcPts val="2916"/>
              </a:lnSpc>
              <a:spcBef>
                <a:spcPts val="637"/>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Sharing</a:t>
            </a:r>
            <a:r>
              <a:rPr sz="2400" spc="21">
                <a:solidFill>
                  <a:srgbClr val="000000"/>
                </a:solidFill>
                <a:latin typeface="Arial"/>
                <a:cs typeface="Arial"/>
              </a:rPr>
              <a:t> </a:t>
            </a:r>
            <a:r>
              <a:rPr sz="2400">
                <a:solidFill>
                  <a:srgbClr val="000000"/>
                </a:solidFill>
                <a:latin typeface="Arial"/>
                <a:cs typeface="Arial"/>
              </a:rPr>
              <a:t>of data among multiple</a:t>
            </a:r>
            <a:r>
              <a:rPr sz="2400" spc="20">
                <a:solidFill>
                  <a:srgbClr val="000000"/>
                </a:solidFill>
                <a:latin typeface="Arial"/>
                <a:cs typeface="Arial"/>
              </a:rPr>
              <a:t> </a:t>
            </a:r>
            <a:r>
              <a:rPr sz="2400">
                <a:solidFill>
                  <a:srgbClr val="000000"/>
                </a:solidFill>
                <a:latin typeface="Arial"/>
                <a:cs typeface="Arial"/>
              </a:rPr>
              <a:t>users.</a:t>
            </a:r>
          </a:p>
        </p:txBody>
      </p:sp>
      <p:sp>
        <p:nvSpPr>
          <p:cNvPr id="5" name="object 5"/>
          <p:cNvSpPr txBox="1"/>
          <p:nvPr/>
        </p:nvSpPr>
        <p:spPr>
          <a:xfrm>
            <a:off x="457200" y="2286997"/>
            <a:ext cx="9310847" cy="178354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GENVIH+Wingdings"/>
                <a:cs typeface="GENVIH+Wingdings"/>
              </a:rPr>
              <a:t>.</a:t>
            </a:r>
            <a:r>
              <a:rPr sz="2800" spc="719" dirty="0">
                <a:solidFill>
                  <a:srgbClr val="000000"/>
                </a:solidFill>
                <a:latin typeface="Times New Roman"/>
                <a:cs typeface="Times New Roman"/>
              </a:rPr>
              <a:t> </a:t>
            </a:r>
            <a:r>
              <a:rPr sz="2800" dirty="0">
                <a:solidFill>
                  <a:srgbClr val="000000"/>
                </a:solidFill>
                <a:latin typeface="Arial"/>
                <a:cs typeface="Arial"/>
              </a:rPr>
              <a:t>Restricting unauthorized access to data. Only the</a:t>
            </a:r>
          </a:p>
          <a:p>
            <a:pPr marL="342900" marR="0">
              <a:lnSpc>
                <a:spcPts val="3123"/>
              </a:lnSpc>
              <a:spcBef>
                <a:spcPts val="286"/>
              </a:spcBef>
              <a:spcAft>
                <a:spcPct val="0"/>
              </a:spcAft>
            </a:pPr>
            <a:r>
              <a:rPr sz="2800" dirty="0">
                <a:solidFill>
                  <a:srgbClr val="000000"/>
                </a:solidFill>
                <a:latin typeface="Arial"/>
                <a:cs typeface="Arial"/>
              </a:rPr>
              <a:t>DBA staff</a:t>
            </a:r>
            <a:r>
              <a:rPr sz="2800" spc="-15" dirty="0">
                <a:solidFill>
                  <a:srgbClr val="000000"/>
                </a:solidFill>
                <a:latin typeface="Arial"/>
                <a:cs typeface="Arial"/>
              </a:rPr>
              <a:t> </a:t>
            </a:r>
            <a:r>
              <a:rPr sz="2800" dirty="0">
                <a:solidFill>
                  <a:srgbClr val="000000"/>
                </a:solidFill>
                <a:latin typeface="Arial"/>
                <a:cs typeface="Arial"/>
              </a:rPr>
              <a:t>uses privileged</a:t>
            </a:r>
            <a:r>
              <a:rPr sz="2800" spc="12" dirty="0">
                <a:solidFill>
                  <a:srgbClr val="000000"/>
                </a:solidFill>
                <a:latin typeface="Arial"/>
                <a:cs typeface="Arial"/>
              </a:rPr>
              <a:t> </a:t>
            </a:r>
            <a:r>
              <a:rPr sz="2800" dirty="0">
                <a:solidFill>
                  <a:srgbClr val="000000"/>
                </a:solidFill>
                <a:latin typeface="Arial"/>
                <a:cs typeface="Arial"/>
              </a:rPr>
              <a:t>commands</a:t>
            </a:r>
            <a:r>
              <a:rPr sz="2800" spc="18" dirty="0">
                <a:solidFill>
                  <a:srgbClr val="000000"/>
                </a:solidFill>
                <a:latin typeface="Arial"/>
                <a:cs typeface="Arial"/>
              </a:rPr>
              <a:t> </a:t>
            </a:r>
            <a:r>
              <a:rPr sz="2800" dirty="0">
                <a:solidFill>
                  <a:srgbClr val="000000"/>
                </a:solidFill>
                <a:latin typeface="Arial"/>
                <a:cs typeface="Arial"/>
              </a:rPr>
              <a:t>and</a:t>
            </a:r>
          </a:p>
          <a:p>
            <a:pPr marL="342900" marR="0">
              <a:lnSpc>
                <a:spcPts val="3123"/>
              </a:lnSpc>
              <a:spcBef>
                <a:spcPts val="236"/>
              </a:spcBef>
              <a:spcAft>
                <a:spcPct val="0"/>
              </a:spcAft>
            </a:pPr>
            <a:r>
              <a:rPr sz="2800" dirty="0">
                <a:solidFill>
                  <a:srgbClr val="000000"/>
                </a:solidFill>
                <a:latin typeface="Arial"/>
                <a:cs typeface="Arial"/>
              </a:rPr>
              <a:t>facilities.</a:t>
            </a:r>
          </a:p>
        </p:txBody>
      </p:sp>
      <p:sp>
        <p:nvSpPr>
          <p:cNvPr id="6" name="object 6"/>
          <p:cNvSpPr txBox="1"/>
          <p:nvPr/>
        </p:nvSpPr>
        <p:spPr>
          <a:xfrm>
            <a:off x="457200" y="3652882"/>
            <a:ext cx="9198485"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persistent storage for program Objects</a:t>
            </a:r>
          </a:p>
        </p:txBody>
      </p:sp>
      <p:sp>
        <p:nvSpPr>
          <p:cNvPr id="7" name="object 7"/>
          <p:cNvSpPr txBox="1"/>
          <p:nvPr/>
        </p:nvSpPr>
        <p:spPr>
          <a:xfrm>
            <a:off x="914400" y="4119005"/>
            <a:ext cx="8396035"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E.g.,</a:t>
            </a:r>
            <a:r>
              <a:rPr sz="2400" spc="-14">
                <a:solidFill>
                  <a:srgbClr val="000000"/>
                </a:solidFill>
                <a:latin typeface="Arial"/>
                <a:cs typeface="Arial"/>
              </a:rPr>
              <a:t> </a:t>
            </a:r>
            <a:r>
              <a:rPr sz="2400">
                <a:solidFill>
                  <a:srgbClr val="000000"/>
                </a:solidFill>
                <a:latin typeface="Arial"/>
                <a:cs typeface="Arial"/>
              </a:rPr>
              <a:t>Object-oriented DBMSs make program objects</a:t>
            </a:r>
          </a:p>
        </p:txBody>
      </p:sp>
      <p:sp>
        <p:nvSpPr>
          <p:cNvPr id="8" name="object 8"/>
          <p:cNvSpPr txBox="1"/>
          <p:nvPr/>
        </p:nvSpPr>
        <p:spPr>
          <a:xfrm>
            <a:off x="1201216" y="4515275"/>
            <a:ext cx="177864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persistent</a:t>
            </a:r>
          </a:p>
        </p:txBody>
      </p:sp>
      <p:sp>
        <p:nvSpPr>
          <p:cNvPr id="9" name="object 9"/>
          <p:cNvSpPr txBox="1"/>
          <p:nvPr/>
        </p:nvSpPr>
        <p:spPr>
          <a:xfrm>
            <a:off x="457200" y="4969597"/>
            <a:ext cx="8810827" cy="930444"/>
          </a:xfrm>
          <a:prstGeom prst="rect">
            <a:avLst/>
          </a:prstGeom>
        </p:spPr>
        <p:txBody>
          <a:bodyPr vert="horz" wrap="square" lIns="0" tIns="0" rIns="0" bIns="0" rtlCol="0">
            <a:spAutoFit/>
          </a:bodyPr>
          <a:lstStyle/>
          <a:p>
            <a:pPr marL="0" marR="0">
              <a:lnSpc>
                <a:spcPts val="3126"/>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2">
                <a:solidFill>
                  <a:srgbClr val="000000"/>
                </a:solidFill>
                <a:latin typeface="Arial"/>
                <a:cs typeface="Arial"/>
              </a:rPr>
              <a:t> </a:t>
            </a:r>
            <a:r>
              <a:rPr sz="2800">
                <a:solidFill>
                  <a:srgbClr val="000000"/>
                </a:solidFill>
                <a:latin typeface="Arial"/>
                <a:cs typeface="Arial"/>
              </a:rPr>
              <a:t>Storage Structures (e.g. indexes) for</a:t>
            </a:r>
          </a:p>
        </p:txBody>
      </p:sp>
      <p:sp>
        <p:nvSpPr>
          <p:cNvPr id="10" name="object 10"/>
          <p:cNvSpPr txBox="1"/>
          <p:nvPr/>
        </p:nvSpPr>
        <p:spPr>
          <a:xfrm>
            <a:off x="800100" y="5396592"/>
            <a:ext cx="4777121"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efficient Query</a:t>
            </a:r>
            <a:r>
              <a:rPr sz="2800" spc="24">
                <a:solidFill>
                  <a:srgbClr val="000000"/>
                </a:solidFill>
                <a:latin typeface="Arial"/>
                <a:cs typeface="Arial"/>
              </a:rPr>
              <a:t> </a:t>
            </a:r>
            <a:r>
              <a:rPr sz="2800">
                <a:solidFill>
                  <a:srgbClr val="000000"/>
                </a:solidFill>
                <a:latin typeface="Arial"/>
                <a:cs typeface="Arial"/>
              </a:rPr>
              <a:t>Processing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smtClean="0">
                <a:solidFill>
                  <a:srgbClr val="000000"/>
                </a:solidFill>
                <a:latin typeface="Verdana"/>
                <a:cs typeface="Verdana"/>
              </a:rPr>
              <a:t>Course</a:t>
            </a:r>
            <a:r>
              <a:rPr sz="1300" b="1" spc="13" dirty="0" smtClean="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815876" cy="346249"/>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smtClean="0">
                <a:solidFill>
                  <a:srgbClr val="FFFFFF"/>
                </a:solidFill>
                <a:latin typeface="Arial Narrow"/>
                <a:cs typeface="Arial Narrow"/>
              </a:rPr>
              <a:t>Advantage</a:t>
            </a:r>
            <a:r>
              <a:rPr lang="en-US" sz="2400" b="1" dirty="0" smtClean="0">
                <a:solidFill>
                  <a:srgbClr val="FFFFFF"/>
                </a:solidFill>
                <a:latin typeface="Arial Narrow"/>
                <a:cs typeface="Arial Narrow"/>
              </a:rPr>
              <a:t>s</a:t>
            </a:r>
            <a:r>
              <a:rPr sz="2400" b="1" spc="26" dirty="0" smtClean="0">
                <a:solidFill>
                  <a:srgbClr val="FFFFFF"/>
                </a:solidFill>
                <a:latin typeface="Arial Narrow"/>
                <a:cs typeface="Arial Narrow"/>
              </a:rPr>
              <a:t> </a:t>
            </a:r>
            <a:r>
              <a:rPr sz="2400" b="1" dirty="0">
                <a:solidFill>
                  <a:srgbClr val="FFFFFF"/>
                </a:solidFill>
                <a:latin typeface="Arial Narrow"/>
                <a:cs typeface="Arial Narrow"/>
              </a:rPr>
              <a:t>of Using</a:t>
            </a:r>
            <a:r>
              <a:rPr sz="2400" b="1" spc="14" dirty="0">
                <a:solidFill>
                  <a:srgbClr val="FFFFFF"/>
                </a:solidFill>
                <a:latin typeface="Arial Narrow"/>
                <a:cs typeface="Arial Narrow"/>
              </a:rPr>
              <a:t> </a:t>
            </a:r>
            <a:r>
              <a:rPr sz="2400" b="1" dirty="0">
                <a:solidFill>
                  <a:srgbClr val="FFFFFF"/>
                </a:solidFill>
                <a:latin typeface="Arial Narrow"/>
                <a:cs typeface="Arial Narrow"/>
              </a:rPr>
              <a:t>the Database</a:t>
            </a:r>
            <a:r>
              <a:rPr sz="2400" b="1" spc="37" dirty="0">
                <a:solidFill>
                  <a:srgbClr val="FFFFFF"/>
                </a:solidFill>
                <a:latin typeface="Arial Narrow"/>
                <a:cs typeface="Arial Narrow"/>
              </a:rPr>
              <a:t> </a:t>
            </a:r>
            <a:r>
              <a:rPr sz="2400" b="1" dirty="0">
                <a:solidFill>
                  <a:srgbClr val="FFFFFF"/>
                </a:solidFill>
                <a:latin typeface="Arial Narrow"/>
                <a:cs typeface="Arial Narrow"/>
              </a:rPr>
              <a:t>Approach</a:t>
            </a:r>
            <a:r>
              <a:rPr sz="2400" b="1" spc="26" dirty="0">
                <a:solidFill>
                  <a:srgbClr val="FFFFFF"/>
                </a:solidFill>
                <a:latin typeface="Arial Narrow"/>
                <a:cs typeface="Arial Narrow"/>
              </a:rPr>
              <a:t> </a:t>
            </a:r>
            <a:r>
              <a:rPr sz="2400" b="1" dirty="0">
                <a:solidFill>
                  <a:srgbClr val="FFFFFF"/>
                </a:solidFill>
                <a:latin typeface="Arial Narrow"/>
                <a:cs typeface="Arial Narrow"/>
              </a:rPr>
              <a:t>(continued)</a:t>
            </a:r>
          </a:p>
        </p:txBody>
      </p:sp>
      <p:sp>
        <p:nvSpPr>
          <p:cNvPr id="4" name="object 4"/>
          <p:cNvSpPr txBox="1"/>
          <p:nvPr/>
        </p:nvSpPr>
        <p:spPr>
          <a:xfrm>
            <a:off x="457200" y="909047"/>
            <a:ext cx="842540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optimization of queries</a:t>
            </a:r>
            <a:r>
              <a:rPr sz="2800" spc="13">
                <a:solidFill>
                  <a:srgbClr val="000000"/>
                </a:solidFill>
                <a:latin typeface="Arial"/>
                <a:cs typeface="Arial"/>
              </a:rPr>
              <a:t> </a:t>
            </a:r>
            <a:r>
              <a:rPr sz="2800">
                <a:solidFill>
                  <a:srgbClr val="000000"/>
                </a:solidFill>
                <a:latin typeface="Arial"/>
                <a:cs typeface="Arial"/>
              </a:rPr>
              <a:t>for efficient</a:t>
            </a:r>
          </a:p>
        </p:txBody>
      </p:sp>
      <p:sp>
        <p:nvSpPr>
          <p:cNvPr id="5" name="object 5"/>
          <p:cNvSpPr txBox="1"/>
          <p:nvPr/>
        </p:nvSpPr>
        <p:spPr>
          <a:xfrm>
            <a:off x="800100" y="1335767"/>
            <a:ext cx="2355809"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processing.</a:t>
            </a:r>
          </a:p>
        </p:txBody>
      </p:sp>
      <p:sp>
        <p:nvSpPr>
          <p:cNvPr id="6" name="object 6"/>
          <p:cNvSpPr txBox="1"/>
          <p:nvPr/>
        </p:nvSpPr>
        <p:spPr>
          <a:xfrm>
            <a:off x="457200" y="1848085"/>
            <a:ext cx="7744263"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backup and</a:t>
            </a:r>
            <a:r>
              <a:rPr sz="2800" spc="12">
                <a:solidFill>
                  <a:srgbClr val="000000"/>
                </a:solidFill>
                <a:latin typeface="Arial"/>
                <a:cs typeface="Arial"/>
              </a:rPr>
              <a:t> </a:t>
            </a:r>
            <a:r>
              <a:rPr sz="2800">
                <a:solidFill>
                  <a:srgbClr val="000000"/>
                </a:solidFill>
                <a:latin typeface="Arial"/>
                <a:cs typeface="Arial"/>
              </a:rPr>
              <a:t>recovery services.</a:t>
            </a:r>
          </a:p>
        </p:txBody>
      </p:sp>
      <p:sp>
        <p:nvSpPr>
          <p:cNvPr id="7" name="object 7"/>
          <p:cNvSpPr txBox="1"/>
          <p:nvPr/>
        </p:nvSpPr>
        <p:spPr>
          <a:xfrm>
            <a:off x="457200" y="2360149"/>
            <a:ext cx="9038411"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multiple interfaces to different classes</a:t>
            </a:r>
          </a:p>
        </p:txBody>
      </p:sp>
      <p:sp>
        <p:nvSpPr>
          <p:cNvPr id="8" name="object 8"/>
          <p:cNvSpPr txBox="1"/>
          <p:nvPr/>
        </p:nvSpPr>
        <p:spPr>
          <a:xfrm>
            <a:off x="800100" y="2786869"/>
            <a:ext cx="189724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of users.</a:t>
            </a:r>
          </a:p>
        </p:txBody>
      </p:sp>
      <p:sp>
        <p:nvSpPr>
          <p:cNvPr id="9" name="object 9"/>
          <p:cNvSpPr txBox="1"/>
          <p:nvPr/>
        </p:nvSpPr>
        <p:spPr>
          <a:xfrm>
            <a:off x="457200" y="3299315"/>
            <a:ext cx="9270698" cy="1442168"/>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JKDRCL+Wingdings"/>
                <a:cs typeface="JKDRCL+Wingdings"/>
              </a:rPr>
              <a:t>.</a:t>
            </a:r>
            <a:r>
              <a:rPr sz="2800" spc="719" dirty="0">
                <a:solidFill>
                  <a:srgbClr val="000000"/>
                </a:solidFill>
                <a:latin typeface="Times New Roman"/>
                <a:cs typeface="Times New Roman"/>
              </a:rPr>
              <a:t> </a:t>
            </a:r>
            <a:r>
              <a:rPr sz="2800" dirty="0">
                <a:solidFill>
                  <a:srgbClr val="000000"/>
                </a:solidFill>
                <a:latin typeface="Arial"/>
                <a:cs typeface="Arial"/>
              </a:rPr>
              <a:t>Representing</a:t>
            </a:r>
            <a:r>
              <a:rPr sz="2800" spc="12" dirty="0">
                <a:solidFill>
                  <a:srgbClr val="000000"/>
                </a:solidFill>
                <a:latin typeface="Arial"/>
                <a:cs typeface="Arial"/>
              </a:rPr>
              <a:t> </a:t>
            </a:r>
            <a:r>
              <a:rPr sz="2800" dirty="0">
                <a:solidFill>
                  <a:srgbClr val="000000"/>
                </a:solidFill>
                <a:latin typeface="Arial"/>
                <a:cs typeface="Arial"/>
              </a:rPr>
              <a:t>complex</a:t>
            </a:r>
            <a:r>
              <a:rPr sz="2800" spc="13" dirty="0">
                <a:solidFill>
                  <a:srgbClr val="000000"/>
                </a:solidFill>
                <a:latin typeface="Arial"/>
                <a:cs typeface="Arial"/>
              </a:rPr>
              <a:t> </a:t>
            </a:r>
            <a:r>
              <a:rPr sz="2800" dirty="0">
                <a:solidFill>
                  <a:srgbClr val="000000"/>
                </a:solidFill>
                <a:latin typeface="Arial"/>
                <a:cs typeface="Arial"/>
              </a:rPr>
              <a:t>relationships among</a:t>
            </a:r>
            <a:r>
              <a:rPr sz="2800" spc="17" dirty="0">
                <a:solidFill>
                  <a:srgbClr val="000000"/>
                </a:solidFill>
                <a:latin typeface="Arial"/>
                <a:cs typeface="Arial"/>
              </a:rPr>
              <a:t> </a:t>
            </a:r>
            <a:r>
              <a:rPr sz="2800" dirty="0">
                <a:solidFill>
                  <a:srgbClr val="000000"/>
                </a:solidFill>
                <a:latin typeface="Arial"/>
                <a:cs typeface="Arial"/>
              </a:rPr>
              <a:t>data.</a:t>
            </a:r>
          </a:p>
          <a:p>
            <a:pPr marL="0" marR="0">
              <a:lnSpc>
                <a:spcPts val="3123"/>
              </a:lnSpc>
              <a:spcBef>
                <a:spcPts val="958"/>
              </a:spcBef>
              <a:spcAft>
                <a:spcPct val="0"/>
              </a:spcAft>
            </a:pPr>
            <a:r>
              <a:rPr sz="2800" dirty="0">
                <a:solidFill>
                  <a:srgbClr val="000000"/>
                </a:solidFill>
                <a:latin typeface="JKDRCL+Wingdings"/>
                <a:cs typeface="JKDRCL+Wingdings"/>
              </a:rPr>
              <a:t>.</a:t>
            </a:r>
            <a:r>
              <a:rPr sz="2800" spc="719" dirty="0">
                <a:solidFill>
                  <a:srgbClr val="000000"/>
                </a:solidFill>
                <a:latin typeface="Times New Roman"/>
                <a:cs typeface="Times New Roman"/>
              </a:rPr>
              <a:t> </a:t>
            </a:r>
            <a:r>
              <a:rPr sz="2800" dirty="0">
                <a:solidFill>
                  <a:srgbClr val="000000"/>
                </a:solidFill>
                <a:latin typeface="Arial"/>
                <a:cs typeface="Arial"/>
              </a:rPr>
              <a:t>Enforcing integrity constraints on the database.</a:t>
            </a:r>
          </a:p>
        </p:txBody>
      </p:sp>
      <p:sp>
        <p:nvSpPr>
          <p:cNvPr id="10" name="object 10"/>
          <p:cNvSpPr txBox="1"/>
          <p:nvPr/>
        </p:nvSpPr>
        <p:spPr>
          <a:xfrm>
            <a:off x="457200" y="4323442"/>
            <a:ext cx="8972321" cy="1783798"/>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Drawing</a:t>
            </a:r>
            <a:r>
              <a:rPr sz="2800" spc="25">
                <a:solidFill>
                  <a:srgbClr val="000000"/>
                </a:solidFill>
                <a:latin typeface="Arial"/>
                <a:cs typeface="Arial"/>
              </a:rPr>
              <a:t> </a:t>
            </a:r>
            <a:r>
              <a:rPr sz="2800">
                <a:solidFill>
                  <a:srgbClr val="000000"/>
                </a:solidFill>
                <a:latin typeface="Arial"/>
                <a:cs typeface="Arial"/>
              </a:rPr>
              <a:t>inferences and actions from the stored</a:t>
            </a:r>
          </a:p>
          <a:p>
            <a:pPr marL="342900" marR="0">
              <a:lnSpc>
                <a:spcPts val="3126"/>
              </a:lnSpc>
              <a:spcBef>
                <a:spcPts val="285"/>
              </a:spcBef>
              <a:spcAft>
                <a:spcPct val="0"/>
              </a:spcAft>
            </a:pPr>
            <a:r>
              <a:rPr sz="2800">
                <a:solidFill>
                  <a:srgbClr val="000000"/>
                </a:solidFill>
                <a:latin typeface="Arial"/>
                <a:cs typeface="Arial"/>
              </a:rPr>
              <a:t>data using deductive and</a:t>
            </a:r>
            <a:r>
              <a:rPr sz="2800" spc="20">
                <a:solidFill>
                  <a:srgbClr val="000000"/>
                </a:solidFill>
                <a:latin typeface="Arial"/>
                <a:cs typeface="Arial"/>
              </a:rPr>
              <a:t> </a:t>
            </a:r>
            <a:r>
              <a:rPr sz="2800">
                <a:solidFill>
                  <a:srgbClr val="000000"/>
                </a:solidFill>
                <a:latin typeface="Arial"/>
                <a:cs typeface="Arial"/>
              </a:rPr>
              <a:t>active rules and</a:t>
            </a:r>
          </a:p>
          <a:p>
            <a:pPr marL="342900" marR="0">
              <a:lnSpc>
                <a:spcPts val="3123"/>
              </a:lnSpc>
              <a:spcBef>
                <a:spcPts val="236"/>
              </a:spcBef>
              <a:spcAft>
                <a:spcPct val="0"/>
              </a:spcAft>
            </a:pPr>
            <a:r>
              <a:rPr sz="2800">
                <a:solidFill>
                  <a:srgbClr val="000000"/>
                </a:solidFill>
                <a:latin typeface="Arial"/>
                <a:cs typeface="Arial"/>
              </a:rPr>
              <a:t>triggers.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220395" cy="1597263"/>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Summary</a:t>
            </a:r>
          </a:p>
          <a:p>
            <a:pPr marL="387096" marR="0">
              <a:lnSpc>
                <a:spcPts val="2681"/>
              </a:lnSpc>
              <a:spcBef>
                <a:spcPts val="3598"/>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Types of Databases</a:t>
            </a:r>
            <a:r>
              <a:rPr sz="2400" spc="11" dirty="0">
                <a:solidFill>
                  <a:srgbClr val="000000"/>
                </a:solidFill>
                <a:latin typeface="Arial"/>
                <a:cs typeface="Arial"/>
              </a:rPr>
              <a:t> </a:t>
            </a:r>
            <a:r>
              <a:rPr sz="2400" dirty="0">
                <a:solidFill>
                  <a:srgbClr val="000000"/>
                </a:solidFill>
                <a:latin typeface="Arial"/>
                <a:cs typeface="Arial"/>
              </a:rPr>
              <a:t>and Database</a:t>
            </a:r>
            <a:r>
              <a:rPr sz="2400" spc="11" dirty="0">
                <a:solidFill>
                  <a:srgbClr val="000000"/>
                </a:solidFill>
                <a:latin typeface="Arial"/>
                <a:cs typeface="Arial"/>
              </a:rPr>
              <a:t> </a:t>
            </a:r>
            <a:r>
              <a:rPr sz="2400" dirty="0">
                <a:solidFill>
                  <a:srgbClr val="000000"/>
                </a:solidFill>
                <a:latin typeface="Arial"/>
                <a:cs typeface="Arial"/>
              </a:rPr>
              <a:t>Applications</a:t>
            </a:r>
          </a:p>
        </p:txBody>
      </p:sp>
      <p:sp>
        <p:nvSpPr>
          <p:cNvPr id="4" name="object 4"/>
          <p:cNvSpPr txBox="1"/>
          <p:nvPr/>
        </p:nvSpPr>
        <p:spPr>
          <a:xfrm>
            <a:off x="457200" y="1374818"/>
            <a:ext cx="305135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Basic</a:t>
            </a:r>
            <a:r>
              <a:rPr sz="2400" spc="12" dirty="0">
                <a:solidFill>
                  <a:srgbClr val="000000"/>
                </a:solidFill>
                <a:latin typeface="Arial"/>
                <a:cs typeface="Arial"/>
              </a:rPr>
              <a:t> </a:t>
            </a:r>
            <a:r>
              <a:rPr sz="2400" dirty="0">
                <a:solidFill>
                  <a:srgbClr val="000000"/>
                </a:solidFill>
                <a:latin typeface="Arial"/>
                <a:cs typeface="Arial"/>
              </a:rPr>
              <a:t>Definitions</a:t>
            </a:r>
          </a:p>
        </p:txBody>
      </p:sp>
      <p:sp>
        <p:nvSpPr>
          <p:cNvPr id="5" name="object 5"/>
          <p:cNvSpPr txBox="1"/>
          <p:nvPr/>
        </p:nvSpPr>
        <p:spPr>
          <a:xfrm>
            <a:off x="457200" y="1813730"/>
            <a:ext cx="467663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Typical</a:t>
            </a:r>
            <a:r>
              <a:rPr sz="2400" spc="21">
                <a:solidFill>
                  <a:srgbClr val="000000"/>
                </a:solidFill>
                <a:latin typeface="Arial"/>
                <a:cs typeface="Arial"/>
              </a:rPr>
              <a:t> </a:t>
            </a:r>
            <a:r>
              <a:rPr sz="2400">
                <a:solidFill>
                  <a:srgbClr val="000000"/>
                </a:solidFill>
                <a:latin typeface="Arial"/>
                <a:cs typeface="Arial"/>
              </a:rPr>
              <a:t>DBMS Functionality</a:t>
            </a:r>
          </a:p>
        </p:txBody>
      </p:sp>
      <p:sp>
        <p:nvSpPr>
          <p:cNvPr id="6" name="object 6"/>
          <p:cNvSpPr txBox="1"/>
          <p:nvPr/>
        </p:nvSpPr>
        <p:spPr>
          <a:xfrm>
            <a:off x="457200" y="2253023"/>
            <a:ext cx="7738834" cy="1675542"/>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Example</a:t>
            </a:r>
            <a:r>
              <a:rPr sz="2400" spc="22">
                <a:solidFill>
                  <a:srgbClr val="000000"/>
                </a:solidFill>
                <a:latin typeface="Arial"/>
                <a:cs typeface="Arial"/>
              </a:rPr>
              <a:t> </a:t>
            </a:r>
            <a:r>
              <a:rPr sz="2400">
                <a:solidFill>
                  <a:srgbClr val="000000"/>
                </a:solidFill>
                <a:latin typeface="Arial"/>
                <a:cs typeface="Arial"/>
              </a:rPr>
              <a:t>of a Database (UNIVERSITY)</a:t>
            </a:r>
          </a:p>
          <a:p>
            <a:pPr marL="0" marR="0">
              <a:lnSpc>
                <a:spcPts val="2681"/>
              </a:lnSpc>
              <a:spcBef>
                <a:spcPts val="724"/>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Main</a:t>
            </a:r>
            <a:r>
              <a:rPr sz="2400" spc="10">
                <a:solidFill>
                  <a:srgbClr val="000000"/>
                </a:solidFill>
                <a:latin typeface="Arial"/>
                <a:cs typeface="Arial"/>
              </a:rPr>
              <a:t> </a:t>
            </a:r>
            <a:r>
              <a:rPr sz="2400">
                <a:solidFill>
                  <a:srgbClr val="000000"/>
                </a:solidFill>
                <a:latin typeface="Arial"/>
                <a:cs typeface="Arial"/>
              </a:rPr>
              <a:t>Characteristics</a:t>
            </a:r>
            <a:r>
              <a:rPr sz="2400" spc="10">
                <a:solidFill>
                  <a:srgbClr val="000000"/>
                </a:solidFill>
                <a:latin typeface="Arial"/>
                <a:cs typeface="Arial"/>
              </a:rPr>
              <a:t> </a:t>
            </a:r>
            <a:r>
              <a:rPr sz="2400">
                <a:solidFill>
                  <a:srgbClr val="000000"/>
                </a:solidFill>
                <a:latin typeface="Arial"/>
                <a:cs typeface="Arial"/>
              </a:rPr>
              <a:t>of the</a:t>
            </a:r>
            <a:r>
              <a:rPr sz="2400" spc="-12">
                <a:solidFill>
                  <a:srgbClr val="000000"/>
                </a:solidFill>
                <a:latin typeface="Arial"/>
                <a:cs typeface="Arial"/>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Approach</a:t>
            </a:r>
          </a:p>
          <a:p>
            <a:pPr marL="0" marR="0">
              <a:lnSpc>
                <a:spcPts val="2681"/>
              </a:lnSpc>
              <a:spcBef>
                <a:spcPts val="774"/>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Types of Database</a:t>
            </a:r>
            <a:r>
              <a:rPr sz="2400" spc="11">
                <a:solidFill>
                  <a:srgbClr val="000000"/>
                </a:solidFill>
                <a:latin typeface="Arial"/>
                <a:cs typeface="Arial"/>
              </a:rPr>
              <a:t> </a:t>
            </a:r>
            <a:r>
              <a:rPr sz="2400">
                <a:solidFill>
                  <a:srgbClr val="000000"/>
                </a:solidFill>
                <a:latin typeface="Arial"/>
                <a:cs typeface="Arial"/>
              </a:rPr>
              <a:t>Users</a:t>
            </a:r>
          </a:p>
        </p:txBody>
      </p:sp>
      <p:sp>
        <p:nvSpPr>
          <p:cNvPr id="7" name="object 7"/>
          <p:cNvSpPr txBox="1"/>
          <p:nvPr/>
        </p:nvSpPr>
        <p:spPr>
          <a:xfrm>
            <a:off x="457200" y="3569738"/>
            <a:ext cx="7896865" cy="346249"/>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Advantages</a:t>
            </a:r>
            <a:r>
              <a:rPr sz="2400" spc="23" dirty="0">
                <a:solidFill>
                  <a:srgbClr val="000000"/>
                </a:solidFill>
                <a:latin typeface="Arial"/>
                <a:cs typeface="Arial"/>
              </a:rPr>
              <a:t> </a:t>
            </a:r>
            <a:r>
              <a:rPr sz="2400" dirty="0">
                <a:solidFill>
                  <a:srgbClr val="000000"/>
                </a:solidFill>
                <a:latin typeface="Arial"/>
                <a:cs typeface="Arial"/>
              </a:rPr>
              <a:t>of</a:t>
            </a:r>
            <a:r>
              <a:rPr sz="2400" spc="-18" dirty="0">
                <a:solidFill>
                  <a:srgbClr val="000000"/>
                </a:solidFill>
                <a:latin typeface="Arial"/>
                <a:cs typeface="Arial"/>
              </a:rPr>
              <a:t> </a:t>
            </a:r>
            <a:r>
              <a:rPr sz="2400" dirty="0">
                <a:solidFill>
                  <a:srgbClr val="000000"/>
                </a:solidFill>
                <a:latin typeface="Arial"/>
                <a:cs typeface="Arial"/>
              </a:rPr>
              <a:t>Using</a:t>
            </a:r>
            <a:r>
              <a:rPr sz="2400" spc="27" dirty="0">
                <a:solidFill>
                  <a:srgbClr val="000000"/>
                </a:solidFill>
                <a:latin typeface="Arial"/>
                <a:cs typeface="Arial"/>
              </a:rPr>
              <a:t> </a:t>
            </a:r>
            <a:r>
              <a:rPr sz="2400" dirty="0">
                <a:solidFill>
                  <a:srgbClr val="000000"/>
                </a:solidFill>
                <a:latin typeface="Arial"/>
                <a:cs typeface="Arial"/>
              </a:rPr>
              <a:t>the</a:t>
            </a:r>
            <a:r>
              <a:rPr sz="2400" spc="-11" dirty="0">
                <a:solidFill>
                  <a:srgbClr val="000000"/>
                </a:solidFill>
                <a:latin typeface="Arial"/>
                <a:cs typeface="Arial"/>
              </a:rPr>
              <a:t> </a:t>
            </a:r>
            <a:r>
              <a:rPr sz="2400" dirty="0">
                <a:solidFill>
                  <a:srgbClr val="000000"/>
                </a:solidFill>
                <a:latin typeface="Arial"/>
                <a:cs typeface="Arial"/>
              </a:rPr>
              <a:t>Database</a:t>
            </a:r>
            <a:r>
              <a:rPr sz="2400" spc="25" dirty="0">
                <a:solidFill>
                  <a:srgbClr val="000000"/>
                </a:solidFill>
                <a:latin typeface="Arial"/>
                <a:cs typeface="Arial"/>
              </a:rPr>
              <a:t> </a:t>
            </a:r>
            <a:r>
              <a:rPr sz="2400" dirty="0" smtClean="0">
                <a:solidFill>
                  <a:srgbClr val="000000"/>
                </a:solidFill>
                <a:latin typeface="Arial"/>
                <a:cs typeface="Arial"/>
              </a:rPr>
              <a:t>Approach</a:t>
            </a:r>
            <a:endParaRPr sz="2400" dirty="0">
              <a:solidFill>
                <a:srgbClr val="000000"/>
              </a:solidFill>
              <a:latin typeface="Arial"/>
              <a:cs typeface="Aria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smtClean="0">
                <a:solidFill>
                  <a:srgbClr val="000000"/>
                </a:solidFill>
                <a:latin typeface="Verdana"/>
                <a:cs typeface="Verdana"/>
              </a:rPr>
              <a:t>Course</a:t>
            </a:r>
            <a:r>
              <a:rPr sz="1300" b="1" spc="13" dirty="0" smtClean="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2918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Outline</a:t>
            </a:r>
          </a:p>
        </p:txBody>
      </p:sp>
      <p:sp>
        <p:nvSpPr>
          <p:cNvPr id="4" name="object 4"/>
          <p:cNvSpPr txBox="1"/>
          <p:nvPr/>
        </p:nvSpPr>
        <p:spPr>
          <a:xfrm>
            <a:off x="457200" y="896474"/>
            <a:ext cx="8270210" cy="3718967"/>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Data Models</a:t>
            </a:r>
            <a:r>
              <a:rPr sz="2800" spc="14" dirty="0">
                <a:solidFill>
                  <a:srgbClr val="000000"/>
                </a:solidFill>
                <a:latin typeface="Arial"/>
                <a:cs typeface="Arial"/>
              </a:rPr>
              <a:t> </a:t>
            </a:r>
            <a:r>
              <a:rPr sz="2800" dirty="0">
                <a:solidFill>
                  <a:srgbClr val="000000"/>
                </a:solidFill>
                <a:latin typeface="Arial"/>
                <a:cs typeface="Arial"/>
              </a:rPr>
              <a:t>and Their</a:t>
            </a:r>
            <a:r>
              <a:rPr sz="2800" spc="14" dirty="0">
                <a:solidFill>
                  <a:srgbClr val="000000"/>
                </a:solidFill>
                <a:latin typeface="Arial"/>
                <a:cs typeface="Arial"/>
              </a:rPr>
              <a:t> </a:t>
            </a:r>
            <a:r>
              <a:rPr sz="2800" dirty="0">
                <a:solidFill>
                  <a:srgbClr val="000000"/>
                </a:solidFill>
                <a:latin typeface="Arial"/>
                <a:cs typeface="Arial"/>
              </a:rPr>
              <a:t>Categories</a:t>
            </a:r>
          </a:p>
          <a:p>
            <a:pPr marL="0" marR="0">
              <a:lnSpc>
                <a:spcPts val="3123"/>
              </a:lnSpc>
              <a:spcBef>
                <a:spcPts val="575"/>
              </a:spcBef>
              <a:spcAft>
                <a:spcPct val="0"/>
              </a:spcAft>
            </a:pPr>
            <a:r>
              <a:rPr sz="2800" dirty="0" smtClean="0">
                <a:solidFill>
                  <a:srgbClr val="000000"/>
                </a:solidFill>
                <a:latin typeface="ISEEHB+Wingdings"/>
                <a:cs typeface="ISEEHB+Wingdings"/>
              </a:rPr>
              <a:t>.</a:t>
            </a:r>
            <a:r>
              <a:rPr sz="2800" spc="719" dirty="0" smtClean="0">
                <a:solidFill>
                  <a:srgbClr val="000000"/>
                </a:solidFill>
                <a:latin typeface="Times New Roman"/>
                <a:cs typeface="Times New Roman"/>
              </a:rPr>
              <a:t> </a:t>
            </a:r>
            <a:r>
              <a:rPr sz="2800" dirty="0">
                <a:solidFill>
                  <a:srgbClr val="000000"/>
                </a:solidFill>
                <a:latin typeface="Arial"/>
                <a:cs typeface="Arial"/>
              </a:rPr>
              <a:t>Schemas, Instances,</a:t>
            </a:r>
            <a:r>
              <a:rPr sz="2800" spc="-20" dirty="0">
                <a:solidFill>
                  <a:srgbClr val="000000"/>
                </a:solidFill>
                <a:latin typeface="Arial"/>
                <a:cs typeface="Arial"/>
              </a:rPr>
              <a:t> </a:t>
            </a:r>
            <a:r>
              <a:rPr sz="2800" dirty="0">
                <a:solidFill>
                  <a:srgbClr val="000000"/>
                </a:solidFill>
                <a:latin typeface="Arial"/>
                <a:cs typeface="Arial"/>
              </a:rPr>
              <a:t>and</a:t>
            </a:r>
            <a:r>
              <a:rPr sz="2800" spc="12" dirty="0">
                <a:solidFill>
                  <a:srgbClr val="000000"/>
                </a:solidFill>
                <a:latin typeface="Arial"/>
                <a:cs typeface="Arial"/>
              </a:rPr>
              <a:t> </a:t>
            </a:r>
            <a:r>
              <a:rPr sz="2800" dirty="0">
                <a:solidFill>
                  <a:srgbClr val="000000"/>
                </a:solidFill>
                <a:latin typeface="Arial"/>
                <a:cs typeface="Arial"/>
              </a:rPr>
              <a:t>States</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Three-Schema</a:t>
            </a:r>
            <a:r>
              <a:rPr sz="2800" spc="24" dirty="0">
                <a:solidFill>
                  <a:srgbClr val="000000"/>
                </a:solidFill>
                <a:latin typeface="Arial"/>
                <a:cs typeface="Arial"/>
              </a:rPr>
              <a:t> </a:t>
            </a:r>
            <a:r>
              <a:rPr sz="2800" dirty="0">
                <a:solidFill>
                  <a:srgbClr val="000000"/>
                </a:solidFill>
                <a:latin typeface="Arial"/>
                <a:cs typeface="Arial"/>
              </a:rPr>
              <a:t>Architecture</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Data Independence</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DBMS</a:t>
            </a:r>
            <a:r>
              <a:rPr sz="2800" spc="22" dirty="0">
                <a:solidFill>
                  <a:srgbClr val="000000"/>
                </a:solidFill>
                <a:latin typeface="Arial"/>
                <a:cs typeface="Arial"/>
              </a:rPr>
              <a:t> </a:t>
            </a:r>
            <a:r>
              <a:rPr sz="2800" dirty="0">
                <a:solidFill>
                  <a:srgbClr val="000000"/>
                </a:solidFill>
                <a:latin typeface="Arial"/>
                <a:cs typeface="Arial"/>
              </a:rPr>
              <a:t>Languages and</a:t>
            </a:r>
            <a:r>
              <a:rPr sz="2800" spc="12" dirty="0">
                <a:solidFill>
                  <a:srgbClr val="000000"/>
                </a:solidFill>
                <a:latin typeface="Arial"/>
                <a:cs typeface="Arial"/>
              </a:rPr>
              <a:t> </a:t>
            </a:r>
            <a:r>
              <a:rPr sz="2800" dirty="0" smtClean="0">
                <a:solidFill>
                  <a:srgbClr val="000000"/>
                </a:solidFill>
                <a:latin typeface="Arial"/>
                <a:cs typeface="Arial"/>
              </a:rPr>
              <a:t>Interfaces</a:t>
            </a:r>
            <a:endParaRPr lang="en-US" sz="2800" dirty="0">
              <a:solidFill>
                <a:srgbClr val="000000"/>
              </a:solidFill>
              <a:latin typeface="Arial"/>
              <a:cs typeface="Arial"/>
            </a:endParaRPr>
          </a:p>
          <a:p>
            <a:pPr marL="0" marR="0">
              <a:lnSpc>
                <a:spcPts val="3123"/>
              </a:lnSpc>
              <a:spcBef>
                <a:spcPts val="572"/>
              </a:spcBef>
              <a:spcAft>
                <a:spcPct val="0"/>
              </a:spcAft>
            </a:pPr>
            <a:r>
              <a:rPr lang="en-US" altLang="zh-CN" sz="2800" dirty="0" smtClean="0">
                <a:solidFill>
                  <a:srgbClr val="000000"/>
                </a:solidFill>
                <a:latin typeface="ISEEHB+Wingdings"/>
                <a:cs typeface="ISEEHB+Wingdings"/>
              </a:rPr>
              <a:t>.</a:t>
            </a:r>
            <a:r>
              <a:rPr lang="zh-CN" altLang="en-US" sz="2800" spc="719" dirty="0" smtClean="0">
                <a:solidFill>
                  <a:srgbClr val="000000"/>
                </a:solidFill>
                <a:latin typeface="Times New Roman"/>
                <a:cs typeface="Times New Roman"/>
              </a:rPr>
              <a:t> </a:t>
            </a:r>
            <a:r>
              <a:rPr lang="en-US" altLang="zh-CN" sz="2800" dirty="0" smtClean="0">
                <a:solidFill>
                  <a:srgbClr val="000000"/>
                </a:solidFill>
                <a:latin typeface="Arial"/>
                <a:cs typeface="Arial"/>
              </a:rPr>
              <a:t>Database</a:t>
            </a:r>
            <a:r>
              <a:rPr lang="en-US" altLang="zh-CN" sz="2800" spc="11" dirty="0" smtClean="0">
                <a:solidFill>
                  <a:srgbClr val="000000"/>
                </a:solidFill>
                <a:latin typeface="Arial"/>
                <a:cs typeface="Arial"/>
              </a:rPr>
              <a:t> </a:t>
            </a:r>
            <a:r>
              <a:rPr lang="en-US" altLang="zh-CN" sz="2800" dirty="0" smtClean="0">
                <a:solidFill>
                  <a:srgbClr val="000000"/>
                </a:solidFill>
                <a:latin typeface="Arial"/>
                <a:cs typeface="Arial"/>
              </a:rPr>
              <a:t>System Environment</a:t>
            </a:r>
            <a:endParaRPr sz="2800" dirty="0">
              <a:solidFill>
                <a:srgbClr val="000000"/>
              </a:solidFill>
              <a:latin typeface="Arial"/>
              <a:cs typeface="Arial"/>
            </a:endParaRPr>
          </a:p>
          <a:p>
            <a:pPr marL="0" marR="0">
              <a:lnSpc>
                <a:spcPts val="3123"/>
              </a:lnSpc>
              <a:spcBef>
                <a:spcPts val="574"/>
              </a:spcBef>
              <a:spcAft>
                <a:spcPct val="0"/>
              </a:spcAft>
            </a:pPr>
            <a:r>
              <a:rPr sz="2800" dirty="0" smtClean="0">
                <a:solidFill>
                  <a:srgbClr val="000000"/>
                </a:solidFill>
                <a:latin typeface="ISEEHB+Wingdings"/>
                <a:cs typeface="ISEEHB+Wingdings"/>
              </a:rPr>
              <a:t>.</a:t>
            </a:r>
            <a:r>
              <a:rPr sz="2800" spc="719" dirty="0" smtClean="0">
                <a:solidFill>
                  <a:srgbClr val="000000"/>
                </a:solidFill>
                <a:latin typeface="Times New Roman"/>
                <a:cs typeface="Times New Roman"/>
              </a:rPr>
              <a:t> </a:t>
            </a:r>
            <a:r>
              <a:rPr sz="2800" dirty="0">
                <a:solidFill>
                  <a:srgbClr val="000000"/>
                </a:solidFill>
                <a:latin typeface="Arial"/>
                <a:cs typeface="Arial"/>
              </a:rPr>
              <a:t>Centralized</a:t>
            </a:r>
            <a:r>
              <a:rPr sz="2800" spc="16" dirty="0">
                <a:solidFill>
                  <a:srgbClr val="000000"/>
                </a:solidFill>
                <a:latin typeface="Arial"/>
                <a:cs typeface="Arial"/>
              </a:rPr>
              <a:t> </a:t>
            </a:r>
            <a:r>
              <a:rPr sz="2800" dirty="0">
                <a:solidFill>
                  <a:srgbClr val="000000"/>
                </a:solidFill>
                <a:latin typeface="Arial"/>
                <a:cs typeface="Arial"/>
              </a:rPr>
              <a:t>and Client-Server</a:t>
            </a:r>
            <a:r>
              <a:rPr sz="2800" spc="15" dirty="0">
                <a:solidFill>
                  <a:srgbClr val="000000"/>
                </a:solidFill>
                <a:latin typeface="Arial"/>
                <a:cs typeface="Arial"/>
              </a:rPr>
              <a:t> </a:t>
            </a:r>
            <a:r>
              <a:rPr sz="2800" dirty="0">
                <a:solidFill>
                  <a:srgbClr val="000000"/>
                </a:solidFill>
                <a:latin typeface="Arial"/>
                <a:cs typeface="Arial"/>
              </a:rPr>
              <a:t>Architectures</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Classification of DBMSs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193062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Models</a:t>
            </a:r>
          </a:p>
        </p:txBody>
      </p:sp>
      <p:sp>
        <p:nvSpPr>
          <p:cNvPr id="4" name="object 4"/>
          <p:cNvSpPr txBox="1"/>
          <p:nvPr/>
        </p:nvSpPr>
        <p:spPr>
          <a:xfrm>
            <a:off x="457200" y="931142"/>
            <a:ext cx="8846425" cy="103109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p>
          <a:p>
            <a:pPr marL="457200" marR="0">
              <a:lnSpc>
                <a:spcPts val="2435"/>
              </a:lnSpc>
              <a:spcBef>
                <a:spcPts val="49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set</a:t>
            </a:r>
            <a:r>
              <a:rPr sz="2000" spc="-2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concepts</a:t>
            </a:r>
            <a:r>
              <a:rPr sz="2000" spc="-36">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describe</a:t>
            </a:r>
            <a:r>
              <a:rPr sz="2000" spc="-39">
                <a:solidFill>
                  <a:srgbClr val="000000"/>
                </a:solidFill>
                <a:latin typeface="Arial"/>
                <a:cs typeface="Arial"/>
              </a:rPr>
              <a:t> </a:t>
            </a:r>
            <a:r>
              <a:rPr sz="2000">
                <a:solidFill>
                  <a:srgbClr val="000000"/>
                </a:solidFill>
                <a:latin typeface="Arial"/>
                <a:cs typeface="Arial"/>
              </a:rPr>
              <a:t>the </a:t>
            </a:r>
            <a:r>
              <a:rPr sz="2000" b="1" i="1">
                <a:solidFill>
                  <a:srgbClr val="000000"/>
                </a:solidFill>
                <a:latin typeface="Arial"/>
                <a:cs typeface="Arial"/>
              </a:rPr>
              <a:t>structure</a:t>
            </a:r>
            <a:r>
              <a:rPr sz="2000" b="1" i="1" spc="-3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r>
              <a:rPr sz="2000" spc="-44">
                <a:solidFill>
                  <a:srgbClr val="000000"/>
                </a:solidFill>
                <a:latin typeface="Arial"/>
                <a:cs typeface="Arial"/>
              </a:rPr>
              <a:t> </a:t>
            </a:r>
            <a:r>
              <a:rPr sz="2000">
                <a:solidFill>
                  <a:srgbClr val="000000"/>
                </a:solidFill>
                <a:latin typeface="Arial"/>
                <a:cs typeface="Arial"/>
              </a:rPr>
              <a:t>the</a:t>
            </a:r>
          </a:p>
        </p:txBody>
      </p:sp>
      <p:sp>
        <p:nvSpPr>
          <p:cNvPr id="5" name="object 5"/>
          <p:cNvSpPr txBox="1"/>
          <p:nvPr/>
        </p:nvSpPr>
        <p:spPr>
          <a:xfrm>
            <a:off x="1201216" y="1601702"/>
            <a:ext cx="7411992" cy="970133"/>
          </a:xfrm>
          <a:prstGeom prst="rect">
            <a:avLst/>
          </a:prstGeom>
        </p:spPr>
        <p:txBody>
          <a:bodyPr vert="horz" wrap="square" lIns="0" tIns="0" rIns="0" bIns="0" rtlCol="0">
            <a:spAutoFit/>
          </a:bodyPr>
          <a:lstStyle/>
          <a:p>
            <a:pPr marL="0" marR="0">
              <a:lnSpc>
                <a:spcPts val="2238"/>
              </a:lnSpc>
              <a:spcBef>
                <a:spcPct val="0"/>
              </a:spcBef>
              <a:spcAft>
                <a:spcPct val="0"/>
              </a:spcAft>
            </a:pPr>
            <a:r>
              <a:rPr sz="2000" b="1" i="1">
                <a:solidFill>
                  <a:srgbClr val="000000"/>
                </a:solidFill>
                <a:latin typeface="Arial"/>
                <a:cs typeface="Arial"/>
              </a:rPr>
              <a:t>operations</a:t>
            </a:r>
            <a:r>
              <a:rPr sz="2000" b="1" i="1" spc="-31">
                <a:solidFill>
                  <a:srgbClr val="000000"/>
                </a:solidFill>
                <a:latin typeface="Arial"/>
                <a:cs typeface="Arial"/>
              </a:rPr>
              <a:t> </a:t>
            </a:r>
            <a:r>
              <a:rPr sz="2000">
                <a:solidFill>
                  <a:srgbClr val="000000"/>
                </a:solidFill>
                <a:latin typeface="Arial"/>
                <a:cs typeface="Arial"/>
              </a:rPr>
              <a:t>for</a:t>
            </a:r>
            <a:r>
              <a:rPr sz="2000" spc="-15">
                <a:solidFill>
                  <a:srgbClr val="000000"/>
                </a:solidFill>
                <a:latin typeface="Arial"/>
                <a:cs typeface="Arial"/>
              </a:rPr>
              <a:t> </a:t>
            </a:r>
            <a:r>
              <a:rPr sz="2000">
                <a:solidFill>
                  <a:srgbClr val="000000"/>
                </a:solidFill>
                <a:latin typeface="Arial"/>
                <a:cs typeface="Arial"/>
              </a:rPr>
              <a:t>manipulating</a:t>
            </a:r>
            <a:r>
              <a:rPr sz="2000" spc="-24">
                <a:solidFill>
                  <a:srgbClr val="000000"/>
                </a:solidFill>
                <a:latin typeface="Arial"/>
                <a:cs typeface="Arial"/>
              </a:rPr>
              <a:t> </a:t>
            </a:r>
            <a:r>
              <a:rPr sz="2000">
                <a:solidFill>
                  <a:srgbClr val="000000"/>
                </a:solidFill>
                <a:latin typeface="Arial"/>
                <a:cs typeface="Arial"/>
              </a:rPr>
              <a:t>these</a:t>
            </a:r>
            <a:r>
              <a:rPr sz="2000" spc="-25">
                <a:solidFill>
                  <a:srgbClr val="000000"/>
                </a:solidFill>
                <a:latin typeface="Arial"/>
                <a:cs typeface="Arial"/>
              </a:rPr>
              <a:t> </a:t>
            </a:r>
            <a:r>
              <a:rPr sz="2000">
                <a:solidFill>
                  <a:srgbClr val="000000"/>
                </a:solidFill>
                <a:latin typeface="Arial"/>
                <a:cs typeface="Arial"/>
              </a:rPr>
              <a:t>structures,</a:t>
            </a:r>
            <a:r>
              <a:rPr sz="2000" spc="-56">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certain</a:t>
            </a:r>
          </a:p>
          <a:p>
            <a:pPr marL="0" marR="0">
              <a:lnSpc>
                <a:spcPts val="2238"/>
              </a:lnSpc>
              <a:spcBef>
                <a:spcPts val="161"/>
              </a:spcBef>
              <a:spcAft>
                <a:spcPct val="0"/>
              </a:spcAft>
            </a:pPr>
            <a:r>
              <a:rPr sz="2000" b="1" i="1">
                <a:solidFill>
                  <a:srgbClr val="000000"/>
                </a:solidFill>
                <a:latin typeface="Arial"/>
                <a:cs typeface="Arial"/>
              </a:rPr>
              <a:t>constraints</a:t>
            </a:r>
            <a:r>
              <a:rPr sz="2000" b="1" i="1" spc="-36">
                <a:solidFill>
                  <a:srgbClr val="000000"/>
                </a:solidFill>
                <a:latin typeface="Arial"/>
                <a:cs typeface="Arial"/>
              </a:rPr>
              <a:t> </a:t>
            </a:r>
            <a:r>
              <a:rPr sz="2000">
                <a:solidFill>
                  <a:srgbClr val="000000"/>
                </a:solidFill>
                <a:latin typeface="Arial"/>
                <a:cs typeface="Arial"/>
              </a:rPr>
              <a:t>that</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should</a:t>
            </a:r>
            <a:r>
              <a:rPr sz="2000" spc="-12">
                <a:solidFill>
                  <a:srgbClr val="000000"/>
                </a:solidFill>
                <a:latin typeface="Arial"/>
                <a:cs typeface="Arial"/>
              </a:rPr>
              <a:t> </a:t>
            </a:r>
            <a:r>
              <a:rPr sz="2000">
                <a:solidFill>
                  <a:srgbClr val="000000"/>
                </a:solidFill>
                <a:latin typeface="Arial"/>
                <a:cs typeface="Arial"/>
              </a:rPr>
              <a:t>obey.</a:t>
            </a:r>
          </a:p>
        </p:txBody>
      </p:sp>
      <p:sp>
        <p:nvSpPr>
          <p:cNvPr id="6" name="object 6"/>
          <p:cNvSpPr txBox="1"/>
          <p:nvPr/>
        </p:nvSpPr>
        <p:spPr>
          <a:xfrm>
            <a:off x="457200" y="2272643"/>
            <a:ext cx="573523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r>
              <a:rPr sz="2000" b="1" spc="-22">
                <a:solidFill>
                  <a:srgbClr val="000000"/>
                </a:solidFill>
                <a:latin typeface="Arial"/>
                <a:cs typeface="Arial"/>
              </a:rPr>
              <a:t> </a:t>
            </a:r>
            <a:r>
              <a:rPr sz="2000" b="1">
                <a:solidFill>
                  <a:srgbClr val="000000"/>
                </a:solidFill>
                <a:latin typeface="Arial"/>
                <a:cs typeface="Arial"/>
              </a:rPr>
              <a:t>Structure</a:t>
            </a:r>
            <a:r>
              <a:rPr sz="2000" b="1" spc="-27">
                <a:solidFill>
                  <a:srgbClr val="000000"/>
                </a:solidFill>
                <a:latin typeface="Arial"/>
                <a:cs typeface="Arial"/>
              </a:rPr>
              <a:t> </a:t>
            </a:r>
            <a:r>
              <a:rPr sz="2000" b="1">
                <a:solidFill>
                  <a:srgbClr val="000000"/>
                </a:solidFill>
                <a:latin typeface="Arial"/>
                <a:cs typeface="Arial"/>
              </a:rPr>
              <a:t>and Constraints:</a:t>
            </a:r>
          </a:p>
        </p:txBody>
      </p:sp>
      <p:sp>
        <p:nvSpPr>
          <p:cNvPr id="7" name="object 7"/>
          <p:cNvSpPr txBox="1"/>
          <p:nvPr/>
        </p:nvSpPr>
        <p:spPr>
          <a:xfrm>
            <a:off x="914400" y="2612928"/>
            <a:ext cx="7124548"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Constructs</a:t>
            </a:r>
            <a:r>
              <a:rPr sz="2000" spc="-34">
                <a:solidFill>
                  <a:srgbClr val="000000"/>
                </a:solidFill>
                <a:latin typeface="Arial"/>
                <a:cs typeface="Arial"/>
              </a:rPr>
              <a:t> </a:t>
            </a:r>
            <a:r>
              <a:rPr sz="2000">
                <a:solidFill>
                  <a:srgbClr val="000000"/>
                </a:solidFill>
                <a:latin typeface="Arial"/>
                <a:cs typeface="Arial"/>
              </a:rPr>
              <a:t>are</a:t>
            </a:r>
            <a:r>
              <a:rPr sz="2000" spc="-28">
                <a:solidFill>
                  <a:srgbClr val="000000"/>
                </a:solidFill>
                <a:latin typeface="Arial"/>
                <a:cs typeface="Arial"/>
              </a:rPr>
              <a:t> </a:t>
            </a:r>
            <a:r>
              <a:rPr sz="2000">
                <a:solidFill>
                  <a:srgbClr val="000000"/>
                </a:solidFill>
                <a:latin typeface="Arial"/>
                <a:cs typeface="Arial"/>
              </a:rPr>
              <a:t>used</a:t>
            </a:r>
            <a:r>
              <a:rPr sz="2000" spc="-27">
                <a:solidFill>
                  <a:srgbClr val="000000"/>
                </a:solidFill>
                <a:latin typeface="Arial"/>
                <a:cs typeface="Arial"/>
              </a:rPr>
              <a:t> </a:t>
            </a:r>
            <a:r>
              <a:rPr sz="2000">
                <a:solidFill>
                  <a:srgbClr val="000000"/>
                </a:solidFill>
                <a:latin typeface="Arial"/>
                <a:cs typeface="Arial"/>
              </a:rPr>
              <a:t>to define</a:t>
            </a:r>
            <a:r>
              <a:rPr sz="2000" spc="-14">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structure</a:t>
            </a:r>
          </a:p>
        </p:txBody>
      </p:sp>
      <p:sp>
        <p:nvSpPr>
          <p:cNvPr id="8" name="object 8"/>
          <p:cNvSpPr txBox="1"/>
          <p:nvPr/>
        </p:nvSpPr>
        <p:spPr>
          <a:xfrm>
            <a:off x="914400" y="2978688"/>
            <a:ext cx="8523277" cy="1300662"/>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Constructs</a:t>
            </a:r>
            <a:r>
              <a:rPr sz="2000" spc="-34">
                <a:solidFill>
                  <a:srgbClr val="000000"/>
                </a:solidFill>
                <a:latin typeface="Arial"/>
                <a:cs typeface="Arial"/>
              </a:rPr>
              <a:t> </a:t>
            </a:r>
            <a:r>
              <a:rPr sz="2000">
                <a:solidFill>
                  <a:srgbClr val="000000"/>
                </a:solidFill>
                <a:latin typeface="Arial"/>
                <a:cs typeface="Arial"/>
              </a:rPr>
              <a:t>typically include </a:t>
            </a:r>
            <a:r>
              <a:rPr sz="2000" b="1" i="1">
                <a:solidFill>
                  <a:srgbClr val="000000"/>
                </a:solidFill>
                <a:latin typeface="Arial"/>
                <a:cs typeface="Arial"/>
              </a:rPr>
              <a:t>elements</a:t>
            </a:r>
            <a:r>
              <a:rPr sz="2000" b="1" i="1" spc="-16">
                <a:solidFill>
                  <a:srgbClr val="000000"/>
                </a:solidFill>
                <a:latin typeface="Arial"/>
                <a:cs typeface="Arial"/>
              </a:rPr>
              <a:t> </a:t>
            </a:r>
            <a:r>
              <a:rPr sz="2000">
                <a:solidFill>
                  <a:srgbClr val="000000"/>
                </a:solidFill>
                <a:latin typeface="Arial"/>
                <a:cs typeface="Arial"/>
              </a:rPr>
              <a:t>(and</a:t>
            </a:r>
            <a:r>
              <a:rPr sz="2000" spc="-26">
                <a:solidFill>
                  <a:srgbClr val="000000"/>
                </a:solidFill>
                <a:latin typeface="Arial"/>
                <a:cs typeface="Arial"/>
              </a:rPr>
              <a:t> </a:t>
            </a:r>
            <a:r>
              <a:rPr sz="2000">
                <a:solidFill>
                  <a:srgbClr val="000000"/>
                </a:solidFill>
                <a:latin typeface="Arial"/>
                <a:cs typeface="Arial"/>
              </a:rPr>
              <a:t>their </a:t>
            </a:r>
            <a:r>
              <a:rPr sz="2000" b="1" i="1">
                <a:solidFill>
                  <a:srgbClr val="000000"/>
                </a:solidFill>
                <a:latin typeface="Arial"/>
                <a:cs typeface="Arial"/>
              </a:rPr>
              <a:t>data</a:t>
            </a:r>
            <a:r>
              <a:rPr sz="2000" b="1" i="1" spc="-23">
                <a:solidFill>
                  <a:srgbClr val="000000"/>
                </a:solidFill>
                <a:latin typeface="Arial"/>
                <a:cs typeface="Arial"/>
              </a:rPr>
              <a:t> </a:t>
            </a:r>
            <a:r>
              <a:rPr sz="2000" b="1" i="1">
                <a:solidFill>
                  <a:srgbClr val="000000"/>
                </a:solidFill>
                <a:latin typeface="Arial"/>
                <a:cs typeface="Arial"/>
              </a:rPr>
              <a:t>types</a:t>
            </a:r>
            <a:r>
              <a:rPr sz="2000">
                <a:solidFill>
                  <a:srgbClr val="000000"/>
                </a:solidFill>
                <a:latin typeface="Arial"/>
                <a:cs typeface="Arial"/>
              </a:rPr>
              <a:t>)</a:t>
            </a:r>
            <a:r>
              <a:rPr sz="2000" spc="-21">
                <a:solidFill>
                  <a:srgbClr val="000000"/>
                </a:solidFill>
                <a:latin typeface="Arial"/>
                <a:cs typeface="Arial"/>
              </a:rPr>
              <a:t> </a:t>
            </a:r>
            <a:r>
              <a:rPr sz="2000">
                <a:solidFill>
                  <a:srgbClr val="000000"/>
                </a:solidFill>
                <a:latin typeface="Arial"/>
                <a:cs typeface="Arial"/>
              </a:rPr>
              <a:t>as</a:t>
            </a:r>
          </a:p>
          <a:p>
            <a:pPr marL="286816" marR="0">
              <a:lnSpc>
                <a:spcPts val="2238"/>
              </a:lnSpc>
              <a:spcBef>
                <a:spcPts val="161"/>
              </a:spcBef>
              <a:spcAft>
                <a:spcPct val="0"/>
              </a:spcAft>
            </a:pPr>
            <a:r>
              <a:rPr sz="2000">
                <a:solidFill>
                  <a:srgbClr val="000000"/>
                </a:solidFill>
                <a:latin typeface="Arial"/>
                <a:cs typeface="Arial"/>
              </a:rPr>
              <a:t>well as</a:t>
            </a:r>
            <a:r>
              <a:rPr sz="2000" spc="-10">
                <a:solidFill>
                  <a:srgbClr val="000000"/>
                </a:solidFill>
                <a:latin typeface="Arial"/>
                <a:cs typeface="Arial"/>
              </a:rPr>
              <a:t> </a:t>
            </a:r>
            <a:r>
              <a:rPr sz="2000">
                <a:solidFill>
                  <a:srgbClr val="000000"/>
                </a:solidFill>
                <a:latin typeface="Arial"/>
                <a:cs typeface="Arial"/>
              </a:rPr>
              <a:t>groups</a:t>
            </a:r>
            <a:r>
              <a:rPr sz="2000" spc="-31">
                <a:solidFill>
                  <a:srgbClr val="000000"/>
                </a:solidFill>
                <a:latin typeface="Arial"/>
                <a:cs typeface="Arial"/>
              </a:rPr>
              <a:t> </a:t>
            </a:r>
            <a:r>
              <a:rPr sz="2000">
                <a:solidFill>
                  <a:srgbClr val="000000"/>
                </a:solidFill>
                <a:latin typeface="Arial"/>
                <a:cs typeface="Arial"/>
              </a:rPr>
              <a:t>of elements</a:t>
            </a:r>
            <a:r>
              <a:rPr sz="2000" spc="-22">
                <a:solidFill>
                  <a:srgbClr val="000000"/>
                </a:solidFill>
                <a:latin typeface="Arial"/>
                <a:cs typeface="Arial"/>
              </a:rPr>
              <a:t> </a:t>
            </a:r>
            <a:r>
              <a:rPr sz="2000">
                <a:solidFill>
                  <a:srgbClr val="000000"/>
                </a:solidFill>
                <a:latin typeface="Arial"/>
                <a:cs typeface="Arial"/>
              </a:rPr>
              <a:t>(e.g.</a:t>
            </a:r>
            <a:r>
              <a:rPr sz="2000" spc="-21">
                <a:solidFill>
                  <a:srgbClr val="000000"/>
                </a:solidFill>
                <a:latin typeface="Arial"/>
                <a:cs typeface="Arial"/>
              </a:rPr>
              <a:t> </a:t>
            </a:r>
            <a:r>
              <a:rPr sz="2000" b="1" i="1">
                <a:solidFill>
                  <a:srgbClr val="000000"/>
                </a:solidFill>
                <a:latin typeface="Arial"/>
                <a:cs typeface="Arial"/>
              </a:rPr>
              <a:t>entity,</a:t>
            </a:r>
            <a:r>
              <a:rPr sz="2000" b="1" i="1" spc="-46">
                <a:solidFill>
                  <a:srgbClr val="000000"/>
                </a:solidFill>
                <a:latin typeface="Arial"/>
                <a:cs typeface="Arial"/>
              </a:rPr>
              <a:t> </a:t>
            </a:r>
            <a:r>
              <a:rPr sz="2000" b="1" i="1">
                <a:solidFill>
                  <a:srgbClr val="000000"/>
                </a:solidFill>
                <a:latin typeface="Arial"/>
                <a:cs typeface="Arial"/>
              </a:rPr>
              <a:t>record,</a:t>
            </a:r>
            <a:r>
              <a:rPr sz="2000" b="1" i="1" spc="-17">
                <a:solidFill>
                  <a:srgbClr val="000000"/>
                </a:solidFill>
                <a:latin typeface="Arial"/>
                <a:cs typeface="Arial"/>
              </a:rPr>
              <a:t> </a:t>
            </a:r>
            <a:r>
              <a:rPr sz="2000" b="1" i="1">
                <a:solidFill>
                  <a:srgbClr val="000000"/>
                </a:solidFill>
                <a:latin typeface="Arial"/>
                <a:cs typeface="Arial"/>
              </a:rPr>
              <a:t>table</a:t>
            </a:r>
            <a:r>
              <a:rPr sz="2000">
                <a:solidFill>
                  <a:srgbClr val="000000"/>
                </a:solidFill>
                <a:latin typeface="Arial"/>
                <a:cs typeface="Arial"/>
              </a:rPr>
              <a:t>),</a:t>
            </a:r>
            <a:r>
              <a:rPr sz="2000" spc="-41">
                <a:solidFill>
                  <a:srgbClr val="000000"/>
                </a:solidFill>
                <a:latin typeface="Arial"/>
                <a:cs typeface="Arial"/>
              </a:rPr>
              <a:t> </a:t>
            </a:r>
            <a:r>
              <a:rPr sz="2000">
                <a:solidFill>
                  <a:srgbClr val="000000"/>
                </a:solidFill>
                <a:latin typeface="Arial"/>
                <a:cs typeface="Arial"/>
              </a:rPr>
              <a:t>and</a:t>
            </a:r>
          </a:p>
          <a:p>
            <a:pPr marL="286816" marR="0">
              <a:lnSpc>
                <a:spcPts val="2238"/>
              </a:lnSpc>
              <a:spcBef>
                <a:spcPts val="163"/>
              </a:spcBef>
              <a:spcAft>
                <a:spcPct val="0"/>
              </a:spcAft>
            </a:pPr>
            <a:r>
              <a:rPr sz="2000" b="1" i="1">
                <a:solidFill>
                  <a:srgbClr val="000000"/>
                </a:solidFill>
                <a:latin typeface="Arial"/>
                <a:cs typeface="Arial"/>
              </a:rPr>
              <a:t>relationships</a:t>
            </a:r>
            <a:r>
              <a:rPr sz="2000" b="1" i="1" spc="-36">
                <a:solidFill>
                  <a:srgbClr val="000000"/>
                </a:solidFill>
                <a:latin typeface="Arial"/>
                <a:cs typeface="Arial"/>
              </a:rPr>
              <a:t> </a:t>
            </a:r>
            <a:r>
              <a:rPr sz="2000">
                <a:solidFill>
                  <a:srgbClr val="000000"/>
                </a:solidFill>
                <a:latin typeface="Arial"/>
                <a:cs typeface="Arial"/>
              </a:rPr>
              <a:t>among</a:t>
            </a:r>
            <a:r>
              <a:rPr sz="2000" spc="-11">
                <a:solidFill>
                  <a:srgbClr val="000000"/>
                </a:solidFill>
                <a:latin typeface="Arial"/>
                <a:cs typeface="Arial"/>
              </a:rPr>
              <a:t> </a:t>
            </a:r>
            <a:r>
              <a:rPr sz="2000">
                <a:solidFill>
                  <a:srgbClr val="000000"/>
                </a:solidFill>
                <a:latin typeface="Arial"/>
                <a:cs typeface="Arial"/>
              </a:rPr>
              <a:t>such</a:t>
            </a:r>
            <a:r>
              <a:rPr sz="2000" spc="-37">
                <a:solidFill>
                  <a:srgbClr val="000000"/>
                </a:solidFill>
                <a:latin typeface="Arial"/>
                <a:cs typeface="Arial"/>
              </a:rPr>
              <a:t> </a:t>
            </a:r>
            <a:r>
              <a:rPr sz="2000">
                <a:solidFill>
                  <a:srgbClr val="000000"/>
                </a:solidFill>
                <a:latin typeface="Arial"/>
                <a:cs typeface="Arial"/>
              </a:rPr>
              <a:t>groups</a:t>
            </a:r>
          </a:p>
        </p:txBody>
      </p:sp>
      <p:sp>
        <p:nvSpPr>
          <p:cNvPr id="9" name="object 9"/>
          <p:cNvSpPr txBox="1"/>
          <p:nvPr/>
        </p:nvSpPr>
        <p:spPr>
          <a:xfrm>
            <a:off x="914400" y="3954302"/>
            <a:ext cx="7692646"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Constraints</a:t>
            </a:r>
            <a:r>
              <a:rPr sz="2000" spc="-37">
                <a:solidFill>
                  <a:srgbClr val="000000"/>
                </a:solidFill>
                <a:latin typeface="Arial"/>
                <a:cs typeface="Arial"/>
              </a:rPr>
              <a:t> </a:t>
            </a:r>
            <a:r>
              <a:rPr sz="2000">
                <a:solidFill>
                  <a:srgbClr val="000000"/>
                </a:solidFill>
                <a:latin typeface="Arial"/>
                <a:cs typeface="Arial"/>
              </a:rPr>
              <a:t>specify</a:t>
            </a:r>
            <a:r>
              <a:rPr sz="2000" spc="-42">
                <a:solidFill>
                  <a:srgbClr val="000000"/>
                </a:solidFill>
                <a:latin typeface="Arial"/>
                <a:cs typeface="Arial"/>
              </a:rPr>
              <a:t> </a:t>
            </a:r>
            <a:r>
              <a:rPr sz="2000">
                <a:solidFill>
                  <a:srgbClr val="000000"/>
                </a:solidFill>
                <a:latin typeface="Arial"/>
                <a:cs typeface="Arial"/>
              </a:rPr>
              <a:t>some</a:t>
            </a:r>
            <a:r>
              <a:rPr sz="2000" spc="-29">
                <a:solidFill>
                  <a:srgbClr val="000000"/>
                </a:solidFill>
                <a:latin typeface="Arial"/>
                <a:cs typeface="Arial"/>
              </a:rPr>
              <a:t> </a:t>
            </a:r>
            <a:r>
              <a:rPr sz="2000">
                <a:solidFill>
                  <a:srgbClr val="000000"/>
                </a:solidFill>
                <a:latin typeface="Arial"/>
                <a:cs typeface="Arial"/>
              </a:rPr>
              <a:t>restrictions</a:t>
            </a:r>
            <a:r>
              <a:rPr sz="2000" spc="-49">
                <a:solidFill>
                  <a:srgbClr val="000000"/>
                </a:solidFill>
                <a:latin typeface="Arial"/>
                <a:cs typeface="Arial"/>
              </a:rPr>
              <a:t> </a:t>
            </a:r>
            <a:r>
              <a:rPr sz="2000">
                <a:solidFill>
                  <a:srgbClr val="000000"/>
                </a:solidFill>
                <a:latin typeface="Arial"/>
                <a:cs typeface="Arial"/>
              </a:rPr>
              <a:t>on valid data;</a:t>
            </a:r>
            <a:r>
              <a:rPr sz="2000" spc="-25">
                <a:solidFill>
                  <a:srgbClr val="000000"/>
                </a:solidFill>
                <a:latin typeface="Arial"/>
                <a:cs typeface="Arial"/>
              </a:rPr>
              <a:t> </a:t>
            </a:r>
            <a:r>
              <a:rPr sz="2000">
                <a:solidFill>
                  <a:srgbClr val="000000"/>
                </a:solidFill>
                <a:latin typeface="Arial"/>
                <a:cs typeface="Arial"/>
              </a:rPr>
              <a:t>these</a:t>
            </a:r>
          </a:p>
        </p:txBody>
      </p:sp>
      <p:sp>
        <p:nvSpPr>
          <p:cNvPr id="10" name="object 10"/>
          <p:cNvSpPr txBox="1"/>
          <p:nvPr/>
        </p:nvSpPr>
        <p:spPr>
          <a:xfrm>
            <a:off x="1201216" y="4284577"/>
            <a:ext cx="522043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constraints</a:t>
            </a:r>
            <a:r>
              <a:rPr sz="2000" spc="-49">
                <a:solidFill>
                  <a:srgbClr val="000000"/>
                </a:solidFill>
                <a:latin typeface="Arial"/>
                <a:cs typeface="Arial"/>
              </a:rPr>
              <a:t> </a:t>
            </a:r>
            <a:r>
              <a:rPr sz="2000">
                <a:solidFill>
                  <a:srgbClr val="000000"/>
                </a:solidFill>
                <a:latin typeface="Arial"/>
                <a:cs typeface="Arial"/>
              </a:rPr>
              <a:t>must</a:t>
            </a:r>
            <a:r>
              <a:rPr sz="2000" spc="-35">
                <a:solidFill>
                  <a:srgbClr val="000000"/>
                </a:solidFill>
                <a:latin typeface="Arial"/>
                <a:cs typeface="Arial"/>
              </a:rPr>
              <a:t> </a:t>
            </a:r>
            <a:r>
              <a:rPr sz="2000">
                <a:solidFill>
                  <a:srgbClr val="000000"/>
                </a:solidFill>
                <a:latin typeface="Arial"/>
                <a:cs typeface="Arial"/>
              </a:rPr>
              <a:t>be enforced</a:t>
            </a:r>
            <a:r>
              <a:rPr sz="2000" spc="-50">
                <a:solidFill>
                  <a:srgbClr val="000000"/>
                </a:solidFill>
                <a:latin typeface="Arial"/>
                <a:cs typeface="Arial"/>
              </a:rPr>
              <a:t> </a:t>
            </a:r>
            <a:r>
              <a:rPr sz="2000">
                <a:solidFill>
                  <a:srgbClr val="000000"/>
                </a:solidFill>
                <a:latin typeface="Arial"/>
                <a:cs typeface="Arial"/>
              </a:rPr>
              <a:t>at all times</a:t>
            </a:r>
          </a:p>
        </p:txBody>
      </p:sp>
      <p:sp>
        <p:nvSpPr>
          <p:cNvPr id="11" name="object 11"/>
          <p:cNvSpPr txBox="1"/>
          <p:nvPr/>
        </p:nvSpPr>
        <p:spPr>
          <a:xfrm>
            <a:off x="457200" y="4650337"/>
            <a:ext cx="3674156"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r>
              <a:rPr sz="2000" b="1" spc="-22">
                <a:solidFill>
                  <a:srgbClr val="000000"/>
                </a:solidFill>
                <a:latin typeface="Arial"/>
                <a:cs typeface="Arial"/>
              </a:rPr>
              <a:t> </a:t>
            </a:r>
            <a:r>
              <a:rPr sz="2000" b="1">
                <a:solidFill>
                  <a:srgbClr val="000000"/>
                </a:solidFill>
                <a:latin typeface="Arial"/>
                <a:cs typeface="Arial"/>
              </a:rPr>
              <a:t>Operations:</a:t>
            </a:r>
          </a:p>
        </p:txBody>
      </p:sp>
      <p:sp>
        <p:nvSpPr>
          <p:cNvPr id="12" name="object 12"/>
          <p:cNvSpPr txBox="1"/>
          <p:nvPr/>
        </p:nvSpPr>
        <p:spPr>
          <a:xfrm>
            <a:off x="914400" y="4986263"/>
            <a:ext cx="8888211" cy="621542"/>
          </a:xfrm>
          <a:prstGeom prst="rect">
            <a:avLst/>
          </a:prstGeom>
        </p:spPr>
        <p:txBody>
          <a:bodyPr vert="horz" wrap="square" lIns="0" tIns="0" rIns="0" bIns="0" rtlCol="0">
            <a:spAutoFit/>
          </a:bodyPr>
          <a:lstStyle/>
          <a:p>
            <a:pPr marL="0" marR="0">
              <a:lnSpc>
                <a:spcPts val="2190"/>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These</a:t>
            </a:r>
            <a:r>
              <a:rPr sz="1800" spc="-16">
                <a:solidFill>
                  <a:srgbClr val="000000"/>
                </a:solidFill>
                <a:latin typeface="Arial"/>
                <a:cs typeface="Arial"/>
              </a:rPr>
              <a:t> </a:t>
            </a:r>
            <a:r>
              <a:rPr sz="1800">
                <a:solidFill>
                  <a:srgbClr val="000000"/>
                </a:solidFill>
                <a:latin typeface="Arial"/>
                <a:cs typeface="Arial"/>
              </a:rPr>
              <a:t>operations</a:t>
            </a:r>
            <a:r>
              <a:rPr sz="1800" spc="29">
                <a:solidFill>
                  <a:srgbClr val="000000"/>
                </a:solidFill>
                <a:latin typeface="Arial"/>
                <a:cs typeface="Arial"/>
              </a:rPr>
              <a:t> </a:t>
            </a:r>
            <a:r>
              <a:rPr sz="1800">
                <a:solidFill>
                  <a:srgbClr val="000000"/>
                </a:solidFill>
                <a:latin typeface="Arial"/>
                <a:cs typeface="Arial"/>
              </a:rPr>
              <a:t>are used</a:t>
            </a:r>
            <a:r>
              <a:rPr sz="1800" spc="12">
                <a:solidFill>
                  <a:srgbClr val="000000"/>
                </a:solidFill>
                <a:latin typeface="Arial"/>
                <a:cs typeface="Arial"/>
              </a:rPr>
              <a:t> </a:t>
            </a:r>
            <a:r>
              <a:rPr sz="1800">
                <a:solidFill>
                  <a:srgbClr val="000000"/>
                </a:solidFill>
                <a:latin typeface="Arial"/>
                <a:cs typeface="Arial"/>
              </a:rPr>
              <a:t>for specifying</a:t>
            </a:r>
            <a:r>
              <a:rPr sz="1800" spc="39">
                <a:solidFill>
                  <a:srgbClr val="000000"/>
                </a:solidFill>
                <a:latin typeface="Arial"/>
                <a:cs typeface="Arial"/>
              </a:rPr>
              <a:t> </a:t>
            </a:r>
            <a:r>
              <a:rPr sz="1800">
                <a:solidFill>
                  <a:srgbClr val="000000"/>
                </a:solidFill>
                <a:latin typeface="Arial"/>
                <a:cs typeface="Arial"/>
              </a:rPr>
              <a:t>database</a:t>
            </a:r>
            <a:r>
              <a:rPr sz="1800" spc="16">
                <a:solidFill>
                  <a:srgbClr val="000000"/>
                </a:solidFill>
                <a:latin typeface="Arial"/>
                <a:cs typeface="Arial"/>
              </a:rPr>
              <a:t> </a:t>
            </a:r>
            <a:r>
              <a:rPr sz="1800" i="1">
                <a:solidFill>
                  <a:srgbClr val="000000"/>
                </a:solidFill>
                <a:latin typeface="Arial"/>
                <a:cs typeface="Arial"/>
              </a:rPr>
              <a:t>retrievals</a:t>
            </a:r>
            <a:r>
              <a:rPr sz="1800" i="1" spc="67">
                <a:solidFill>
                  <a:srgbClr val="000000"/>
                </a:solidFill>
                <a:latin typeface="Times New Roman"/>
                <a:cs typeface="Times New Roman"/>
              </a:rPr>
              <a:t> </a:t>
            </a:r>
            <a:r>
              <a:rPr sz="1800">
                <a:solidFill>
                  <a:srgbClr val="000000"/>
                </a:solidFill>
                <a:latin typeface="Arial"/>
                <a:cs typeface="Arial"/>
              </a:rPr>
              <a:t>and</a:t>
            </a:r>
            <a:r>
              <a:rPr sz="1800" spc="16">
                <a:solidFill>
                  <a:srgbClr val="000000"/>
                </a:solidFill>
                <a:latin typeface="Arial"/>
                <a:cs typeface="Arial"/>
              </a:rPr>
              <a:t> </a:t>
            </a:r>
            <a:r>
              <a:rPr sz="1800" i="1">
                <a:solidFill>
                  <a:srgbClr val="000000"/>
                </a:solidFill>
                <a:latin typeface="Arial"/>
                <a:cs typeface="Arial"/>
              </a:rPr>
              <a:t>updates</a:t>
            </a:r>
          </a:p>
        </p:txBody>
      </p:sp>
      <p:sp>
        <p:nvSpPr>
          <p:cNvPr id="13" name="object 13"/>
          <p:cNvSpPr txBox="1"/>
          <p:nvPr/>
        </p:nvSpPr>
        <p:spPr>
          <a:xfrm>
            <a:off x="1201216" y="5283772"/>
            <a:ext cx="5503295"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by referring</a:t>
            </a:r>
            <a:r>
              <a:rPr sz="1800" spc="11">
                <a:solidFill>
                  <a:srgbClr val="000000"/>
                </a:solidFill>
                <a:latin typeface="Arial"/>
                <a:cs typeface="Arial"/>
              </a:rPr>
              <a:t> </a:t>
            </a:r>
            <a:r>
              <a:rPr sz="1800">
                <a:solidFill>
                  <a:srgbClr val="000000"/>
                </a:solidFill>
                <a:latin typeface="Arial"/>
                <a:cs typeface="Arial"/>
              </a:rPr>
              <a:t>to the</a:t>
            </a:r>
            <a:r>
              <a:rPr sz="1800" spc="-11">
                <a:solidFill>
                  <a:srgbClr val="000000"/>
                </a:solidFill>
                <a:latin typeface="Arial"/>
                <a:cs typeface="Arial"/>
              </a:rPr>
              <a:t> </a:t>
            </a:r>
            <a:r>
              <a:rPr sz="1800">
                <a:solidFill>
                  <a:srgbClr val="000000"/>
                </a:solidFill>
                <a:latin typeface="Arial"/>
                <a:cs typeface="Arial"/>
              </a:rPr>
              <a:t>constructs of the data</a:t>
            </a:r>
            <a:r>
              <a:rPr sz="1800" spc="15">
                <a:solidFill>
                  <a:srgbClr val="000000"/>
                </a:solidFill>
                <a:latin typeface="Arial"/>
                <a:cs typeface="Arial"/>
              </a:rPr>
              <a:t> </a:t>
            </a:r>
            <a:r>
              <a:rPr sz="1800">
                <a:solidFill>
                  <a:srgbClr val="000000"/>
                </a:solidFill>
                <a:latin typeface="Arial"/>
                <a:cs typeface="Arial"/>
              </a:rPr>
              <a:t>model.</a:t>
            </a:r>
          </a:p>
        </p:txBody>
      </p:sp>
      <p:sp>
        <p:nvSpPr>
          <p:cNvPr id="14" name="object 14"/>
          <p:cNvSpPr txBox="1"/>
          <p:nvPr/>
        </p:nvSpPr>
        <p:spPr>
          <a:xfrm>
            <a:off x="914400" y="5590023"/>
            <a:ext cx="8874304" cy="1169811"/>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dirty="0">
                <a:solidFill>
                  <a:srgbClr val="000000"/>
                </a:solidFill>
                <a:latin typeface="Arial"/>
                <a:cs typeface="Arial"/>
              </a:rPr>
              <a:t>Operations</a:t>
            </a:r>
            <a:r>
              <a:rPr sz="1800" spc="11" dirty="0">
                <a:solidFill>
                  <a:srgbClr val="000000"/>
                </a:solidFill>
                <a:latin typeface="Arial"/>
                <a:cs typeface="Arial"/>
              </a:rPr>
              <a:t> </a:t>
            </a:r>
            <a:r>
              <a:rPr sz="1800" dirty="0">
                <a:solidFill>
                  <a:srgbClr val="000000"/>
                </a:solidFill>
                <a:latin typeface="Arial"/>
                <a:cs typeface="Arial"/>
              </a:rPr>
              <a:t>on the</a:t>
            </a:r>
            <a:r>
              <a:rPr sz="1800" spc="-12" dirty="0">
                <a:solidFill>
                  <a:srgbClr val="000000"/>
                </a:solidFill>
                <a:latin typeface="Arial"/>
                <a:cs typeface="Arial"/>
              </a:rPr>
              <a:t> </a:t>
            </a:r>
            <a:r>
              <a:rPr sz="1800" dirty="0">
                <a:solidFill>
                  <a:srgbClr val="000000"/>
                </a:solidFill>
                <a:latin typeface="Arial"/>
                <a:cs typeface="Arial"/>
              </a:rPr>
              <a:t>data</a:t>
            </a:r>
            <a:r>
              <a:rPr sz="1800" spc="15" dirty="0">
                <a:solidFill>
                  <a:srgbClr val="000000"/>
                </a:solidFill>
                <a:latin typeface="Arial"/>
                <a:cs typeface="Arial"/>
              </a:rPr>
              <a:t> </a:t>
            </a:r>
            <a:r>
              <a:rPr sz="1800" dirty="0">
                <a:solidFill>
                  <a:srgbClr val="000000"/>
                </a:solidFill>
                <a:latin typeface="Arial"/>
                <a:cs typeface="Arial"/>
              </a:rPr>
              <a:t>model may include</a:t>
            </a:r>
            <a:r>
              <a:rPr sz="1800" spc="23" dirty="0">
                <a:solidFill>
                  <a:srgbClr val="000000"/>
                </a:solidFill>
                <a:latin typeface="Arial"/>
                <a:cs typeface="Arial"/>
              </a:rPr>
              <a:t> </a:t>
            </a:r>
            <a:r>
              <a:rPr sz="1800" b="1" i="1" dirty="0">
                <a:solidFill>
                  <a:srgbClr val="000000"/>
                </a:solidFill>
                <a:latin typeface="Arial"/>
                <a:cs typeface="Arial"/>
              </a:rPr>
              <a:t>basic model operations </a:t>
            </a:r>
            <a:r>
              <a:rPr sz="1800" dirty="0">
                <a:solidFill>
                  <a:srgbClr val="000000"/>
                </a:solidFill>
                <a:latin typeface="Arial"/>
                <a:cs typeface="Arial"/>
              </a:rPr>
              <a:t>(e.g.</a:t>
            </a:r>
          </a:p>
          <a:p>
            <a:pPr marL="286816" marR="0">
              <a:lnSpc>
                <a:spcPts val="2010"/>
              </a:lnSpc>
              <a:spcBef>
                <a:spcPts val="149"/>
              </a:spcBef>
              <a:spcAft>
                <a:spcPct val="0"/>
              </a:spcAft>
            </a:pPr>
            <a:r>
              <a:rPr sz="1800" dirty="0">
                <a:solidFill>
                  <a:srgbClr val="000000"/>
                </a:solidFill>
                <a:latin typeface="Arial"/>
                <a:cs typeface="Arial"/>
              </a:rPr>
              <a:t>generic</a:t>
            </a:r>
            <a:r>
              <a:rPr sz="1800" spc="14" dirty="0">
                <a:solidFill>
                  <a:srgbClr val="000000"/>
                </a:solidFill>
                <a:latin typeface="Arial"/>
                <a:cs typeface="Arial"/>
              </a:rPr>
              <a:t> </a:t>
            </a:r>
            <a:r>
              <a:rPr sz="1800" dirty="0">
                <a:solidFill>
                  <a:srgbClr val="000000"/>
                </a:solidFill>
                <a:latin typeface="Arial"/>
                <a:cs typeface="Arial"/>
              </a:rPr>
              <a:t>insert, delete,</a:t>
            </a:r>
            <a:r>
              <a:rPr sz="1800" spc="20" dirty="0">
                <a:solidFill>
                  <a:srgbClr val="000000"/>
                </a:solidFill>
                <a:latin typeface="Arial"/>
                <a:cs typeface="Arial"/>
              </a:rPr>
              <a:t> </a:t>
            </a:r>
            <a:r>
              <a:rPr sz="1800" dirty="0">
                <a:solidFill>
                  <a:srgbClr val="000000"/>
                </a:solidFill>
                <a:latin typeface="Arial"/>
                <a:cs typeface="Arial"/>
              </a:rPr>
              <a:t>update)</a:t>
            </a:r>
            <a:r>
              <a:rPr sz="1800" spc="16" dirty="0">
                <a:solidFill>
                  <a:srgbClr val="000000"/>
                </a:solidFill>
                <a:latin typeface="Arial"/>
                <a:cs typeface="Arial"/>
              </a:rPr>
              <a:t> </a:t>
            </a:r>
            <a:r>
              <a:rPr sz="1800" dirty="0">
                <a:solidFill>
                  <a:srgbClr val="000000"/>
                </a:solidFill>
                <a:latin typeface="Arial"/>
                <a:cs typeface="Arial"/>
              </a:rPr>
              <a:t>and</a:t>
            </a:r>
            <a:r>
              <a:rPr sz="1800" spc="25" dirty="0">
                <a:solidFill>
                  <a:srgbClr val="000000"/>
                </a:solidFill>
                <a:latin typeface="Arial"/>
                <a:cs typeface="Arial"/>
              </a:rPr>
              <a:t> </a:t>
            </a:r>
            <a:r>
              <a:rPr sz="1800" b="1" i="1" dirty="0">
                <a:solidFill>
                  <a:srgbClr val="000000"/>
                </a:solidFill>
                <a:latin typeface="Arial"/>
                <a:cs typeface="Arial"/>
              </a:rPr>
              <a:t>user-defined operations </a:t>
            </a:r>
            <a:r>
              <a:rPr sz="1800" dirty="0">
                <a:solidFill>
                  <a:srgbClr val="000000"/>
                </a:solidFill>
                <a:latin typeface="Arial"/>
                <a:cs typeface="Arial"/>
              </a:rPr>
              <a:t>(e.g.</a:t>
            </a:r>
          </a:p>
          <a:p>
            <a:pPr marL="286816" marR="0">
              <a:lnSpc>
                <a:spcPts val="2010"/>
              </a:lnSpc>
              <a:spcBef>
                <a:spcPts val="199"/>
              </a:spcBef>
              <a:spcAft>
                <a:spcPct val="0"/>
              </a:spcAft>
            </a:pPr>
            <a:r>
              <a:rPr sz="1800" dirty="0" err="1">
                <a:solidFill>
                  <a:srgbClr val="000000"/>
                </a:solidFill>
                <a:latin typeface="Arial"/>
                <a:cs typeface="Arial"/>
              </a:rPr>
              <a:t>compute_student_gpa</a:t>
            </a:r>
            <a:r>
              <a:rPr sz="1800" dirty="0">
                <a:solidFill>
                  <a:srgbClr val="000000"/>
                </a:solidFill>
                <a:latin typeface="Arial"/>
                <a:cs typeface="Arial"/>
              </a:rPr>
              <a:t>,</a:t>
            </a:r>
            <a:r>
              <a:rPr sz="1800" spc="46" dirty="0">
                <a:solidFill>
                  <a:srgbClr val="000000"/>
                </a:solidFill>
                <a:latin typeface="Arial"/>
                <a:cs typeface="Arial"/>
              </a:rPr>
              <a:t> </a:t>
            </a:r>
            <a:r>
              <a:rPr sz="1800" dirty="0" err="1">
                <a:solidFill>
                  <a:srgbClr val="000000"/>
                </a:solidFill>
                <a:latin typeface="Arial"/>
                <a:cs typeface="Arial"/>
              </a:rPr>
              <a:t>update_inventory</a:t>
            </a:r>
            <a:r>
              <a:rPr sz="1800" dirty="0">
                <a:solidFill>
                  <a:srgbClr val="000000"/>
                </a:solidFill>
                <a:latin typeface="Arial"/>
                <a:cs typeface="Arial"/>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61317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Categories</a:t>
            </a:r>
            <a:r>
              <a:rPr sz="2400" b="1" spc="27">
                <a:solidFill>
                  <a:srgbClr val="FFFFFF"/>
                </a:solidFill>
                <a:latin typeface="Arial Narrow"/>
                <a:cs typeface="Arial Narrow"/>
              </a:rPr>
              <a:t> </a:t>
            </a:r>
            <a:r>
              <a:rPr sz="2400" b="1">
                <a:solidFill>
                  <a:srgbClr val="FFFFFF"/>
                </a:solidFill>
                <a:latin typeface="Arial Narrow"/>
                <a:cs typeface="Arial Narrow"/>
              </a:rPr>
              <a:t>of Data</a:t>
            </a:r>
            <a:r>
              <a:rPr sz="2400" b="1" spc="17">
                <a:solidFill>
                  <a:srgbClr val="FFFFFF"/>
                </a:solidFill>
                <a:latin typeface="Arial Narrow"/>
                <a:cs typeface="Arial Narrow"/>
              </a:rPr>
              <a:t> </a:t>
            </a:r>
            <a:r>
              <a:rPr sz="2400" b="1">
                <a:solidFill>
                  <a:srgbClr val="FFFFFF"/>
                </a:solidFill>
                <a:latin typeface="Arial Narrow"/>
                <a:cs typeface="Arial Narrow"/>
              </a:rPr>
              <a:t>Models</a:t>
            </a:r>
          </a:p>
        </p:txBody>
      </p:sp>
      <p:sp>
        <p:nvSpPr>
          <p:cNvPr id="4" name="object 4"/>
          <p:cNvSpPr txBox="1"/>
          <p:nvPr/>
        </p:nvSpPr>
        <p:spPr>
          <a:xfrm>
            <a:off x="457200" y="899330"/>
            <a:ext cx="823830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Conceptual</a:t>
            </a:r>
            <a:r>
              <a:rPr sz="2400" b="1" spc="10">
                <a:solidFill>
                  <a:srgbClr val="000000"/>
                </a:solidFill>
                <a:latin typeface="Arial"/>
                <a:cs typeface="Arial"/>
              </a:rPr>
              <a:t> </a:t>
            </a:r>
            <a:r>
              <a:rPr sz="2400" b="1">
                <a:solidFill>
                  <a:srgbClr val="000000"/>
                </a:solidFill>
                <a:latin typeface="Arial"/>
                <a:cs typeface="Arial"/>
              </a:rPr>
              <a:t>(high-level,</a:t>
            </a:r>
            <a:r>
              <a:rPr sz="2400" b="1" spc="-39">
                <a:solidFill>
                  <a:srgbClr val="000000"/>
                </a:solidFill>
                <a:latin typeface="Arial"/>
                <a:cs typeface="Arial"/>
              </a:rPr>
              <a:t> </a:t>
            </a:r>
            <a:r>
              <a:rPr sz="2400" b="1">
                <a:solidFill>
                  <a:srgbClr val="000000"/>
                </a:solidFill>
                <a:latin typeface="Arial"/>
                <a:cs typeface="Arial"/>
              </a:rPr>
              <a:t>semantic) data</a:t>
            </a:r>
            <a:r>
              <a:rPr sz="2400" b="1" spc="-11">
                <a:solidFill>
                  <a:srgbClr val="000000"/>
                </a:solidFill>
                <a:latin typeface="Arial"/>
                <a:cs typeface="Arial"/>
              </a:rPr>
              <a:t> </a:t>
            </a:r>
            <a:r>
              <a:rPr sz="2400" b="1">
                <a:solidFill>
                  <a:srgbClr val="000000"/>
                </a:solidFill>
                <a:latin typeface="Arial"/>
                <a:cs typeface="Arial"/>
              </a:rPr>
              <a:t>models:</a:t>
            </a:r>
          </a:p>
        </p:txBody>
      </p:sp>
      <p:sp>
        <p:nvSpPr>
          <p:cNvPr id="5" name="object 5"/>
          <p:cNvSpPr txBox="1"/>
          <p:nvPr/>
        </p:nvSpPr>
        <p:spPr>
          <a:xfrm>
            <a:off x="457200" y="1268248"/>
            <a:ext cx="8701401" cy="1799258"/>
          </a:xfrm>
          <a:prstGeom prst="rect">
            <a:avLst/>
          </a:prstGeom>
        </p:spPr>
        <p:txBody>
          <a:bodyPr vert="horz" wrap="square" lIns="0" tIns="0" rIns="0" bIns="0" rtlCol="0">
            <a:spAutoFit/>
          </a:bodyPr>
          <a:lstStyle/>
          <a:p>
            <a:pPr marL="45720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Provide</a:t>
            </a:r>
            <a:r>
              <a:rPr sz="2200" spc="14">
                <a:solidFill>
                  <a:srgbClr val="000000"/>
                </a:solidFill>
                <a:latin typeface="Arial"/>
                <a:cs typeface="Arial"/>
              </a:rPr>
              <a:t> </a:t>
            </a:r>
            <a:r>
              <a:rPr sz="2200">
                <a:solidFill>
                  <a:srgbClr val="000000"/>
                </a:solidFill>
                <a:latin typeface="Arial"/>
                <a:cs typeface="Arial"/>
              </a:rPr>
              <a:t>concepts that</a:t>
            </a:r>
            <a:r>
              <a:rPr sz="2200" spc="16">
                <a:solidFill>
                  <a:srgbClr val="000000"/>
                </a:solidFill>
                <a:latin typeface="Arial"/>
                <a:cs typeface="Arial"/>
              </a:rPr>
              <a:t> </a:t>
            </a:r>
            <a:r>
              <a:rPr sz="2200">
                <a:solidFill>
                  <a:srgbClr val="000000"/>
                </a:solidFill>
                <a:latin typeface="Arial"/>
                <a:cs typeface="Arial"/>
              </a:rPr>
              <a:t>are close to</a:t>
            </a:r>
            <a:r>
              <a:rPr sz="2200" spc="13">
                <a:solidFill>
                  <a:srgbClr val="000000"/>
                </a:solidFill>
                <a:latin typeface="Arial"/>
                <a:cs typeface="Arial"/>
              </a:rPr>
              <a:t> </a:t>
            </a:r>
            <a:r>
              <a:rPr sz="2200">
                <a:solidFill>
                  <a:srgbClr val="000000"/>
                </a:solidFill>
                <a:latin typeface="Arial"/>
                <a:cs typeface="Arial"/>
              </a:rPr>
              <a:t>the way many</a:t>
            </a:r>
            <a:r>
              <a:rPr sz="2200" spc="18">
                <a:solidFill>
                  <a:srgbClr val="000000"/>
                </a:solidFill>
                <a:latin typeface="Arial"/>
                <a:cs typeface="Arial"/>
              </a:rPr>
              <a:t> </a:t>
            </a:r>
            <a:r>
              <a:rPr sz="2200">
                <a:solidFill>
                  <a:srgbClr val="000000"/>
                </a:solidFill>
                <a:latin typeface="Arial"/>
                <a:cs typeface="Arial"/>
              </a:rPr>
              <a:t>users</a:t>
            </a:r>
          </a:p>
          <a:p>
            <a:pPr marL="744016" marR="0">
              <a:lnSpc>
                <a:spcPts val="2376"/>
              </a:lnSpc>
              <a:spcBef>
                <a:spcPct val="0"/>
              </a:spcBef>
              <a:spcAft>
                <a:spcPct val="0"/>
              </a:spcAft>
            </a:pPr>
            <a:r>
              <a:rPr sz="2200">
                <a:solidFill>
                  <a:srgbClr val="000000"/>
                </a:solidFill>
                <a:latin typeface="Arial"/>
                <a:cs typeface="Arial"/>
              </a:rPr>
              <a:t>perceive</a:t>
            </a:r>
            <a:r>
              <a:rPr sz="2200" spc="10">
                <a:solidFill>
                  <a:srgbClr val="000000"/>
                </a:solidFill>
                <a:latin typeface="Arial"/>
                <a:cs typeface="Arial"/>
              </a:rPr>
              <a:t> </a:t>
            </a:r>
            <a:r>
              <a:rPr sz="2200">
                <a:solidFill>
                  <a:srgbClr val="000000"/>
                </a:solidFill>
                <a:latin typeface="Arial"/>
                <a:cs typeface="Arial"/>
              </a:rPr>
              <a:t>data.</a:t>
            </a:r>
          </a:p>
          <a:p>
            <a:pPr marL="914653" marR="0">
              <a:lnSpc>
                <a:spcPts val="2238"/>
              </a:lnSpc>
              <a:spcBef>
                <a:spcPts val="452"/>
              </a:spcBef>
              <a:spcAft>
                <a:spcPct val="0"/>
              </a:spcAft>
            </a:pPr>
            <a:r>
              <a:rPr sz="2000">
                <a:solidFill>
                  <a:srgbClr val="000000"/>
                </a:solidFill>
                <a:latin typeface="Arial"/>
                <a:cs typeface="Arial"/>
              </a:rPr>
              <a:t>•</a:t>
            </a:r>
            <a:r>
              <a:rPr sz="2000" spc="600">
                <a:solidFill>
                  <a:srgbClr val="000000"/>
                </a:solidFill>
                <a:latin typeface="Times New Roman"/>
                <a:cs typeface="Times New Roman"/>
              </a:rPr>
              <a:t> </a:t>
            </a:r>
            <a:r>
              <a:rPr sz="2000">
                <a:solidFill>
                  <a:srgbClr val="000000"/>
                </a:solidFill>
                <a:latin typeface="Arial"/>
                <a:cs typeface="Arial"/>
              </a:rPr>
              <a:t>(Also</a:t>
            </a:r>
            <a:r>
              <a:rPr sz="2000" spc="-12">
                <a:solidFill>
                  <a:srgbClr val="000000"/>
                </a:solidFill>
                <a:latin typeface="Arial"/>
                <a:cs typeface="Arial"/>
              </a:rPr>
              <a:t> </a:t>
            </a:r>
            <a:r>
              <a:rPr sz="2000">
                <a:solidFill>
                  <a:srgbClr val="000000"/>
                </a:solidFill>
                <a:latin typeface="Arial"/>
                <a:cs typeface="Arial"/>
              </a:rPr>
              <a:t>called </a:t>
            </a:r>
            <a:r>
              <a:rPr sz="2000" b="1" i="1">
                <a:solidFill>
                  <a:srgbClr val="000000"/>
                </a:solidFill>
                <a:latin typeface="Arial"/>
                <a:cs typeface="Arial"/>
              </a:rPr>
              <a:t>entity-based</a:t>
            </a:r>
            <a:r>
              <a:rPr sz="2000" b="1" i="1">
                <a:solidFill>
                  <a:srgbClr val="000000"/>
                </a:solidFill>
                <a:latin typeface="Times New Roman"/>
                <a:cs typeface="Times New Roman"/>
              </a:rPr>
              <a:t> </a:t>
            </a:r>
            <a:r>
              <a:rPr sz="2000">
                <a:solidFill>
                  <a:srgbClr val="000000"/>
                </a:solidFill>
                <a:latin typeface="Arial"/>
                <a:cs typeface="Arial"/>
              </a:rPr>
              <a:t>or</a:t>
            </a:r>
            <a:r>
              <a:rPr sz="2000" spc="-11">
                <a:solidFill>
                  <a:srgbClr val="000000"/>
                </a:solidFill>
                <a:latin typeface="Arial"/>
                <a:cs typeface="Arial"/>
              </a:rPr>
              <a:t> </a:t>
            </a:r>
            <a:r>
              <a:rPr sz="2000" b="1" i="1">
                <a:solidFill>
                  <a:srgbClr val="000000"/>
                </a:solidFill>
                <a:latin typeface="Arial"/>
                <a:cs typeface="Arial"/>
              </a:rPr>
              <a:t>object-based</a:t>
            </a:r>
            <a:r>
              <a:rPr sz="2000" b="1" i="1" spc="24">
                <a:solidFill>
                  <a:srgbClr val="000000"/>
                </a:solidFill>
                <a:latin typeface="Times New Roman"/>
                <a:cs typeface="Times New Roman"/>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models.)</a:t>
            </a:r>
          </a:p>
          <a:p>
            <a:pPr marL="0" marR="0">
              <a:lnSpc>
                <a:spcPts val="2681"/>
              </a:lnSpc>
              <a:spcBef>
                <a:spcPts val="402"/>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Physical</a:t>
            </a:r>
            <a:r>
              <a:rPr sz="2400" b="1" spc="34">
                <a:solidFill>
                  <a:srgbClr val="000000"/>
                </a:solidFill>
                <a:latin typeface="Arial"/>
                <a:cs typeface="Arial"/>
              </a:rPr>
              <a:t> </a:t>
            </a:r>
            <a:r>
              <a:rPr sz="2400" b="1">
                <a:solidFill>
                  <a:srgbClr val="000000"/>
                </a:solidFill>
                <a:latin typeface="Arial"/>
                <a:cs typeface="Arial"/>
              </a:rPr>
              <a:t>(low-level,</a:t>
            </a:r>
            <a:r>
              <a:rPr sz="2400" b="1" spc="-38">
                <a:solidFill>
                  <a:srgbClr val="000000"/>
                </a:solidFill>
                <a:latin typeface="Arial"/>
                <a:cs typeface="Arial"/>
              </a:rPr>
              <a:t> </a:t>
            </a:r>
            <a:r>
              <a:rPr sz="2400" b="1">
                <a:solidFill>
                  <a:srgbClr val="000000"/>
                </a:solidFill>
                <a:latin typeface="Arial"/>
                <a:cs typeface="Arial"/>
              </a:rPr>
              <a:t>internal)</a:t>
            </a:r>
            <a:r>
              <a:rPr sz="2400" b="1" spc="-27">
                <a:solidFill>
                  <a:srgbClr val="000000"/>
                </a:solidFill>
                <a:latin typeface="Arial"/>
                <a:cs typeface="Arial"/>
              </a:rPr>
              <a:t> </a:t>
            </a:r>
            <a:r>
              <a:rPr sz="2400" b="1">
                <a:solidFill>
                  <a:srgbClr val="000000"/>
                </a:solidFill>
                <a:latin typeface="Arial"/>
                <a:cs typeface="Arial"/>
              </a:rPr>
              <a:t>data models:</a:t>
            </a:r>
          </a:p>
        </p:txBody>
      </p:sp>
      <p:sp>
        <p:nvSpPr>
          <p:cNvPr id="6" name="object 6"/>
          <p:cNvSpPr txBox="1"/>
          <p:nvPr/>
        </p:nvSpPr>
        <p:spPr>
          <a:xfrm>
            <a:off x="914400" y="2676805"/>
            <a:ext cx="8795765" cy="1362159"/>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Provide</a:t>
            </a:r>
            <a:r>
              <a:rPr sz="2200" spc="14">
                <a:solidFill>
                  <a:srgbClr val="000000"/>
                </a:solidFill>
                <a:latin typeface="Arial"/>
                <a:cs typeface="Arial"/>
              </a:rPr>
              <a:t> </a:t>
            </a:r>
            <a:r>
              <a:rPr sz="2200">
                <a:solidFill>
                  <a:srgbClr val="000000"/>
                </a:solidFill>
                <a:latin typeface="Arial"/>
                <a:cs typeface="Arial"/>
              </a:rPr>
              <a:t>concepts that</a:t>
            </a:r>
            <a:r>
              <a:rPr sz="2200" spc="16">
                <a:solidFill>
                  <a:srgbClr val="000000"/>
                </a:solidFill>
                <a:latin typeface="Arial"/>
                <a:cs typeface="Arial"/>
              </a:rPr>
              <a:t> </a:t>
            </a:r>
            <a:r>
              <a:rPr sz="2200">
                <a:solidFill>
                  <a:srgbClr val="000000"/>
                </a:solidFill>
                <a:latin typeface="Arial"/>
                <a:cs typeface="Arial"/>
              </a:rPr>
              <a:t>describe</a:t>
            </a:r>
            <a:r>
              <a:rPr sz="2200" spc="-10">
                <a:solidFill>
                  <a:srgbClr val="000000"/>
                </a:solidFill>
                <a:latin typeface="Arial"/>
                <a:cs typeface="Arial"/>
              </a:rPr>
              <a:t> </a:t>
            </a:r>
            <a:r>
              <a:rPr sz="2200">
                <a:solidFill>
                  <a:srgbClr val="000000"/>
                </a:solidFill>
                <a:latin typeface="Arial"/>
                <a:cs typeface="Arial"/>
              </a:rPr>
              <a:t>details of how data</a:t>
            </a:r>
            <a:r>
              <a:rPr sz="2200" spc="12">
                <a:solidFill>
                  <a:srgbClr val="000000"/>
                </a:solidFill>
                <a:latin typeface="Arial"/>
                <a:cs typeface="Arial"/>
              </a:rPr>
              <a:t> </a:t>
            </a:r>
            <a:r>
              <a:rPr sz="2200">
                <a:solidFill>
                  <a:srgbClr val="000000"/>
                </a:solidFill>
                <a:latin typeface="Arial"/>
                <a:cs typeface="Arial"/>
              </a:rPr>
              <a:t>is stored</a:t>
            </a:r>
          </a:p>
          <a:p>
            <a:pPr marL="286816" marR="0">
              <a:lnSpc>
                <a:spcPts val="2375"/>
              </a:lnSpc>
              <a:spcBef>
                <a:spcPct val="0"/>
              </a:spcBef>
              <a:spcAft>
                <a:spcPct val="0"/>
              </a:spcAft>
            </a:pPr>
            <a:r>
              <a:rPr sz="2200">
                <a:solidFill>
                  <a:srgbClr val="000000"/>
                </a:solidFill>
                <a:latin typeface="Arial"/>
                <a:cs typeface="Arial"/>
              </a:rPr>
              <a:t>in the computer.</a:t>
            </a:r>
            <a:r>
              <a:rPr sz="2200" spc="26">
                <a:solidFill>
                  <a:srgbClr val="000000"/>
                </a:solidFill>
                <a:latin typeface="Arial"/>
                <a:cs typeface="Arial"/>
              </a:rPr>
              <a:t> </a:t>
            </a:r>
            <a:r>
              <a:rPr sz="2200">
                <a:solidFill>
                  <a:srgbClr val="000000"/>
                </a:solidFill>
                <a:latin typeface="Arial"/>
                <a:cs typeface="Arial"/>
              </a:rPr>
              <a:t>These are</a:t>
            </a:r>
            <a:r>
              <a:rPr sz="2200" spc="16">
                <a:solidFill>
                  <a:srgbClr val="000000"/>
                </a:solidFill>
                <a:latin typeface="Arial"/>
                <a:cs typeface="Arial"/>
              </a:rPr>
              <a:t> </a:t>
            </a:r>
            <a:r>
              <a:rPr sz="2200">
                <a:solidFill>
                  <a:srgbClr val="000000"/>
                </a:solidFill>
                <a:latin typeface="Arial"/>
                <a:cs typeface="Arial"/>
              </a:rPr>
              <a:t>usually specified in an</a:t>
            </a:r>
            <a:r>
              <a:rPr sz="2200" spc="17">
                <a:solidFill>
                  <a:srgbClr val="000000"/>
                </a:solidFill>
                <a:latin typeface="Arial"/>
                <a:cs typeface="Arial"/>
              </a:rPr>
              <a:t> </a:t>
            </a:r>
            <a:r>
              <a:rPr sz="2200">
                <a:solidFill>
                  <a:srgbClr val="000000"/>
                </a:solidFill>
                <a:latin typeface="Arial"/>
                <a:cs typeface="Arial"/>
              </a:rPr>
              <a:t>ad-hoc</a:t>
            </a:r>
          </a:p>
          <a:p>
            <a:pPr marL="286816" marR="0">
              <a:lnSpc>
                <a:spcPts val="2376"/>
              </a:lnSpc>
              <a:spcBef>
                <a:spcPct val="0"/>
              </a:spcBef>
              <a:spcAft>
                <a:spcPct val="0"/>
              </a:spcAft>
            </a:pPr>
            <a:r>
              <a:rPr sz="2200">
                <a:solidFill>
                  <a:srgbClr val="000000"/>
                </a:solidFill>
                <a:latin typeface="Arial"/>
                <a:cs typeface="Arial"/>
              </a:rPr>
              <a:t>manner</a:t>
            </a:r>
            <a:r>
              <a:rPr sz="2200" spc="23">
                <a:solidFill>
                  <a:srgbClr val="000000"/>
                </a:solidFill>
                <a:latin typeface="Arial"/>
                <a:cs typeface="Arial"/>
              </a:rPr>
              <a:t> </a:t>
            </a:r>
            <a:r>
              <a:rPr sz="2200">
                <a:solidFill>
                  <a:srgbClr val="000000"/>
                </a:solidFill>
                <a:latin typeface="Arial"/>
                <a:cs typeface="Arial"/>
              </a:rPr>
              <a:t>through</a:t>
            </a:r>
            <a:r>
              <a:rPr sz="2200" spc="12">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design and administration</a:t>
            </a:r>
            <a:r>
              <a:rPr sz="2200" spc="12">
                <a:solidFill>
                  <a:srgbClr val="000000"/>
                </a:solidFill>
                <a:latin typeface="Arial"/>
                <a:cs typeface="Arial"/>
              </a:rPr>
              <a:t> </a:t>
            </a:r>
            <a:r>
              <a:rPr sz="2200">
                <a:solidFill>
                  <a:srgbClr val="000000"/>
                </a:solidFill>
                <a:latin typeface="Arial"/>
                <a:cs typeface="Arial"/>
              </a:rPr>
              <a:t>manuals</a:t>
            </a:r>
          </a:p>
        </p:txBody>
      </p:sp>
      <p:sp>
        <p:nvSpPr>
          <p:cNvPr id="7" name="object 7"/>
          <p:cNvSpPr txBox="1"/>
          <p:nvPr/>
        </p:nvSpPr>
        <p:spPr>
          <a:xfrm>
            <a:off x="457200" y="3682790"/>
            <a:ext cx="829716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Implementation</a:t>
            </a:r>
            <a:r>
              <a:rPr sz="2400" b="1" spc="-36">
                <a:solidFill>
                  <a:srgbClr val="000000"/>
                </a:solidFill>
                <a:latin typeface="Arial"/>
                <a:cs typeface="Arial"/>
              </a:rPr>
              <a:t> </a:t>
            </a:r>
            <a:r>
              <a:rPr sz="2400" b="1">
                <a:solidFill>
                  <a:srgbClr val="000000"/>
                </a:solidFill>
                <a:latin typeface="Arial"/>
                <a:cs typeface="Arial"/>
              </a:rPr>
              <a:t>(representational) data models:</a:t>
            </a:r>
          </a:p>
        </p:txBody>
      </p:sp>
      <p:sp>
        <p:nvSpPr>
          <p:cNvPr id="8" name="object 8"/>
          <p:cNvSpPr txBox="1"/>
          <p:nvPr/>
        </p:nvSpPr>
        <p:spPr>
          <a:xfrm>
            <a:off x="914400" y="4051707"/>
            <a:ext cx="8619319" cy="1362095"/>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Provide</a:t>
            </a:r>
            <a:r>
              <a:rPr sz="2200" spc="14" dirty="0">
                <a:solidFill>
                  <a:srgbClr val="000000"/>
                </a:solidFill>
                <a:latin typeface="Arial"/>
                <a:cs typeface="Arial"/>
              </a:rPr>
              <a:t> </a:t>
            </a:r>
            <a:r>
              <a:rPr sz="2200" dirty="0">
                <a:solidFill>
                  <a:srgbClr val="000000"/>
                </a:solidFill>
                <a:latin typeface="Arial"/>
                <a:cs typeface="Arial"/>
              </a:rPr>
              <a:t>concepts that</a:t>
            </a:r>
            <a:r>
              <a:rPr sz="2200" spc="16" dirty="0">
                <a:solidFill>
                  <a:srgbClr val="000000"/>
                </a:solidFill>
                <a:latin typeface="Arial"/>
                <a:cs typeface="Arial"/>
              </a:rPr>
              <a:t> </a:t>
            </a:r>
            <a:r>
              <a:rPr sz="2200" dirty="0">
                <a:solidFill>
                  <a:srgbClr val="000000"/>
                </a:solidFill>
                <a:latin typeface="Arial"/>
                <a:cs typeface="Arial"/>
              </a:rPr>
              <a:t>fall between</a:t>
            </a:r>
            <a:r>
              <a:rPr sz="2200" spc="17" dirty="0">
                <a:solidFill>
                  <a:srgbClr val="000000"/>
                </a:solidFill>
                <a:latin typeface="Arial"/>
                <a:cs typeface="Arial"/>
              </a:rPr>
              <a:t> </a:t>
            </a:r>
            <a:r>
              <a:rPr sz="2200" dirty="0">
                <a:solidFill>
                  <a:srgbClr val="000000"/>
                </a:solidFill>
                <a:latin typeface="Arial"/>
                <a:cs typeface="Arial"/>
              </a:rPr>
              <a:t>the above two,</a:t>
            </a:r>
            <a:r>
              <a:rPr sz="2200" spc="16" dirty="0">
                <a:solidFill>
                  <a:srgbClr val="000000"/>
                </a:solidFill>
                <a:latin typeface="Arial"/>
                <a:cs typeface="Arial"/>
              </a:rPr>
              <a:t> </a:t>
            </a:r>
            <a:r>
              <a:rPr sz="2200" dirty="0">
                <a:solidFill>
                  <a:srgbClr val="000000"/>
                </a:solidFill>
                <a:latin typeface="Arial"/>
                <a:cs typeface="Arial"/>
              </a:rPr>
              <a:t>used by</a:t>
            </a:r>
          </a:p>
          <a:p>
            <a:pPr marL="286816" marR="0">
              <a:lnSpc>
                <a:spcPts val="2376"/>
              </a:lnSpc>
              <a:spcBef>
                <a:spcPct val="0"/>
              </a:spcBef>
              <a:spcAft>
                <a:spcPct val="0"/>
              </a:spcAft>
            </a:pPr>
            <a:r>
              <a:rPr sz="2200" dirty="0">
                <a:solidFill>
                  <a:srgbClr val="000000"/>
                </a:solidFill>
                <a:latin typeface="Arial"/>
                <a:cs typeface="Arial"/>
              </a:rPr>
              <a:t>many</a:t>
            </a:r>
            <a:r>
              <a:rPr sz="2200" spc="18" dirty="0">
                <a:solidFill>
                  <a:srgbClr val="000000"/>
                </a:solidFill>
                <a:latin typeface="Arial"/>
                <a:cs typeface="Arial"/>
              </a:rPr>
              <a:t> </a:t>
            </a:r>
            <a:r>
              <a:rPr sz="2200" dirty="0">
                <a:solidFill>
                  <a:srgbClr val="000000"/>
                </a:solidFill>
                <a:latin typeface="Arial"/>
                <a:cs typeface="Arial"/>
              </a:rPr>
              <a:t>commercial</a:t>
            </a:r>
            <a:r>
              <a:rPr sz="2200" spc="28" dirty="0">
                <a:solidFill>
                  <a:srgbClr val="000000"/>
                </a:solidFill>
                <a:latin typeface="Arial"/>
                <a:cs typeface="Arial"/>
              </a:rPr>
              <a:t> </a:t>
            </a:r>
            <a:r>
              <a:rPr sz="2200" dirty="0">
                <a:solidFill>
                  <a:srgbClr val="000000"/>
                </a:solidFill>
                <a:latin typeface="Arial"/>
                <a:cs typeface="Arial"/>
              </a:rPr>
              <a:t>DBMS</a:t>
            </a:r>
            <a:r>
              <a:rPr sz="2200" spc="13" dirty="0">
                <a:solidFill>
                  <a:srgbClr val="000000"/>
                </a:solidFill>
                <a:latin typeface="Arial"/>
                <a:cs typeface="Arial"/>
              </a:rPr>
              <a:t> </a:t>
            </a:r>
            <a:r>
              <a:rPr sz="2200" dirty="0">
                <a:solidFill>
                  <a:srgbClr val="000000"/>
                </a:solidFill>
                <a:latin typeface="Arial"/>
                <a:cs typeface="Arial"/>
              </a:rPr>
              <a:t>implementations</a:t>
            </a:r>
            <a:r>
              <a:rPr sz="2200" spc="16" dirty="0">
                <a:solidFill>
                  <a:srgbClr val="000000"/>
                </a:solidFill>
                <a:latin typeface="Arial"/>
                <a:cs typeface="Arial"/>
              </a:rPr>
              <a:t> </a:t>
            </a:r>
            <a:r>
              <a:rPr sz="2200" dirty="0">
                <a:solidFill>
                  <a:srgbClr val="000000"/>
                </a:solidFill>
                <a:latin typeface="Arial"/>
                <a:cs typeface="Arial"/>
              </a:rPr>
              <a:t>(e.g.</a:t>
            </a:r>
            <a:r>
              <a:rPr sz="2200" spc="12" dirty="0">
                <a:solidFill>
                  <a:srgbClr val="000000"/>
                </a:solidFill>
                <a:latin typeface="Arial"/>
                <a:cs typeface="Arial"/>
              </a:rPr>
              <a:t> </a:t>
            </a:r>
            <a:r>
              <a:rPr sz="2200" dirty="0">
                <a:solidFill>
                  <a:srgbClr val="000000"/>
                </a:solidFill>
                <a:latin typeface="Arial"/>
                <a:cs typeface="Arial"/>
              </a:rPr>
              <a:t>relational</a:t>
            </a:r>
          </a:p>
          <a:p>
            <a:pPr marL="286816" marR="0">
              <a:lnSpc>
                <a:spcPts val="2376"/>
              </a:lnSpc>
              <a:spcBef>
                <a:spcPct val="0"/>
              </a:spcBef>
              <a:spcAft>
                <a:spcPct val="0"/>
              </a:spcAft>
            </a:pPr>
            <a:r>
              <a:rPr sz="2200" dirty="0">
                <a:solidFill>
                  <a:srgbClr val="000000"/>
                </a:solidFill>
                <a:latin typeface="Arial"/>
                <a:cs typeface="Arial"/>
              </a:rPr>
              <a:t>data models</a:t>
            </a:r>
            <a:r>
              <a:rPr sz="2200" spc="18" dirty="0">
                <a:solidFill>
                  <a:srgbClr val="000000"/>
                </a:solidFill>
                <a:latin typeface="Arial"/>
                <a:cs typeface="Arial"/>
              </a:rPr>
              <a:t> </a:t>
            </a:r>
            <a:r>
              <a:rPr sz="2200" dirty="0">
                <a:solidFill>
                  <a:srgbClr val="000000"/>
                </a:solidFill>
                <a:latin typeface="Arial"/>
                <a:cs typeface="Arial"/>
              </a:rPr>
              <a:t>used in many</a:t>
            </a:r>
            <a:r>
              <a:rPr sz="2200" spc="20" dirty="0">
                <a:solidFill>
                  <a:srgbClr val="000000"/>
                </a:solidFill>
                <a:latin typeface="Arial"/>
                <a:cs typeface="Arial"/>
              </a:rPr>
              <a:t> </a:t>
            </a:r>
            <a:r>
              <a:rPr sz="2200" dirty="0">
                <a:solidFill>
                  <a:srgbClr val="000000"/>
                </a:solidFill>
                <a:latin typeface="Arial"/>
                <a:cs typeface="Arial"/>
              </a:rPr>
              <a:t>commercial</a:t>
            </a:r>
            <a:r>
              <a:rPr sz="2200" spc="15" dirty="0">
                <a:solidFill>
                  <a:srgbClr val="000000"/>
                </a:solidFill>
                <a:latin typeface="Arial"/>
                <a:cs typeface="Arial"/>
              </a:rPr>
              <a:t> </a:t>
            </a:r>
            <a:r>
              <a:rPr sz="2200" dirty="0">
                <a:solidFill>
                  <a:srgbClr val="000000"/>
                </a:solidFill>
                <a:latin typeface="Arial"/>
                <a:cs typeface="Arial"/>
              </a:rPr>
              <a:t>systems).</a:t>
            </a:r>
          </a:p>
        </p:txBody>
      </p:sp>
      <p:sp>
        <p:nvSpPr>
          <p:cNvPr id="9" name="object 9"/>
          <p:cNvSpPr txBox="1"/>
          <p:nvPr/>
        </p:nvSpPr>
        <p:spPr>
          <a:xfrm>
            <a:off x="457200" y="5057819"/>
            <a:ext cx="524267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Self-Describing Data Models:</a:t>
            </a:r>
          </a:p>
        </p:txBody>
      </p:sp>
      <p:sp>
        <p:nvSpPr>
          <p:cNvPr id="10" name="object 10"/>
          <p:cNvSpPr txBox="1"/>
          <p:nvPr/>
        </p:nvSpPr>
        <p:spPr>
          <a:xfrm>
            <a:off x="914400" y="5426685"/>
            <a:ext cx="8832618" cy="1362095"/>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Combine</a:t>
            </a:r>
            <a:r>
              <a:rPr sz="2200" spc="14">
                <a:solidFill>
                  <a:srgbClr val="000000"/>
                </a:solidFill>
                <a:latin typeface="Arial"/>
                <a:cs typeface="Arial"/>
              </a:rPr>
              <a:t> </a:t>
            </a:r>
            <a:r>
              <a:rPr sz="2200">
                <a:solidFill>
                  <a:srgbClr val="000000"/>
                </a:solidFill>
                <a:latin typeface="Arial"/>
                <a:cs typeface="Arial"/>
              </a:rPr>
              <a:t>the</a:t>
            </a:r>
            <a:r>
              <a:rPr sz="2200" spc="14">
                <a:solidFill>
                  <a:srgbClr val="000000"/>
                </a:solidFill>
                <a:latin typeface="Arial"/>
                <a:cs typeface="Arial"/>
              </a:rPr>
              <a:t> </a:t>
            </a:r>
            <a:r>
              <a:rPr sz="2200">
                <a:solidFill>
                  <a:srgbClr val="000000"/>
                </a:solidFill>
                <a:latin typeface="Arial"/>
                <a:cs typeface="Arial"/>
              </a:rPr>
              <a:t>description</a:t>
            </a:r>
            <a:r>
              <a:rPr sz="2200" spc="-10">
                <a:solidFill>
                  <a:srgbClr val="000000"/>
                </a:solidFill>
                <a:latin typeface="Arial"/>
                <a:cs typeface="Arial"/>
              </a:rPr>
              <a:t> </a:t>
            </a:r>
            <a:r>
              <a:rPr sz="2200">
                <a:solidFill>
                  <a:srgbClr val="000000"/>
                </a:solidFill>
                <a:latin typeface="Arial"/>
                <a:cs typeface="Arial"/>
              </a:rPr>
              <a:t>of data</a:t>
            </a:r>
            <a:r>
              <a:rPr sz="2200" spc="12">
                <a:solidFill>
                  <a:srgbClr val="000000"/>
                </a:solidFill>
                <a:latin typeface="Arial"/>
                <a:cs typeface="Arial"/>
              </a:rPr>
              <a:t> </a:t>
            </a:r>
            <a:r>
              <a:rPr sz="2200">
                <a:solidFill>
                  <a:srgbClr val="000000"/>
                </a:solidFill>
                <a:latin typeface="Arial"/>
                <a:cs typeface="Arial"/>
              </a:rPr>
              <a:t>with the data values.</a:t>
            </a:r>
          </a:p>
          <a:p>
            <a:pPr marL="286816" marR="0">
              <a:lnSpc>
                <a:spcPts val="2375"/>
              </a:lnSpc>
              <a:spcBef>
                <a:spcPct val="0"/>
              </a:spcBef>
              <a:spcAft>
                <a:spcPct val="0"/>
              </a:spcAft>
            </a:pPr>
            <a:r>
              <a:rPr sz="2200">
                <a:solidFill>
                  <a:srgbClr val="000000"/>
                </a:solidFill>
                <a:latin typeface="Arial"/>
                <a:cs typeface="Arial"/>
              </a:rPr>
              <a:t>Examples</a:t>
            </a:r>
            <a:r>
              <a:rPr sz="2200" spc="17">
                <a:solidFill>
                  <a:srgbClr val="000000"/>
                </a:solidFill>
                <a:latin typeface="Arial"/>
                <a:cs typeface="Arial"/>
              </a:rPr>
              <a:t> </a:t>
            </a:r>
            <a:r>
              <a:rPr sz="2200">
                <a:solidFill>
                  <a:srgbClr val="000000"/>
                </a:solidFill>
                <a:latin typeface="Arial"/>
                <a:cs typeface="Arial"/>
              </a:rPr>
              <a:t>include XML,</a:t>
            </a:r>
            <a:r>
              <a:rPr sz="2200" spc="27">
                <a:solidFill>
                  <a:srgbClr val="000000"/>
                </a:solidFill>
                <a:latin typeface="Arial"/>
                <a:cs typeface="Arial"/>
              </a:rPr>
              <a:t> </a:t>
            </a:r>
            <a:r>
              <a:rPr sz="2200">
                <a:solidFill>
                  <a:srgbClr val="000000"/>
                </a:solidFill>
                <a:latin typeface="Arial"/>
                <a:cs typeface="Arial"/>
              </a:rPr>
              <a:t>key-value</a:t>
            </a:r>
            <a:r>
              <a:rPr sz="2200" spc="11">
                <a:solidFill>
                  <a:srgbClr val="000000"/>
                </a:solidFill>
                <a:latin typeface="Arial"/>
                <a:cs typeface="Arial"/>
              </a:rPr>
              <a:t> </a:t>
            </a:r>
            <a:r>
              <a:rPr sz="2200">
                <a:solidFill>
                  <a:srgbClr val="000000"/>
                </a:solidFill>
                <a:latin typeface="Arial"/>
                <a:cs typeface="Arial"/>
              </a:rPr>
              <a:t>stores and</a:t>
            </a:r>
            <a:r>
              <a:rPr sz="2200" spc="17">
                <a:solidFill>
                  <a:srgbClr val="000000"/>
                </a:solidFill>
                <a:latin typeface="Arial"/>
                <a:cs typeface="Arial"/>
              </a:rPr>
              <a:t> </a:t>
            </a:r>
            <a:r>
              <a:rPr sz="2200">
                <a:solidFill>
                  <a:srgbClr val="000000"/>
                </a:solidFill>
                <a:latin typeface="Arial"/>
                <a:cs typeface="Arial"/>
              </a:rPr>
              <a:t>some NOSQL</a:t>
            </a:r>
          </a:p>
          <a:p>
            <a:pPr marL="286816" marR="0">
              <a:lnSpc>
                <a:spcPts val="2376"/>
              </a:lnSpc>
              <a:spcBef>
                <a:spcPct val="0"/>
              </a:spcBef>
              <a:spcAft>
                <a:spcPct val="0"/>
              </a:spcAft>
            </a:pPr>
            <a:r>
              <a:rPr sz="2200">
                <a:solidFill>
                  <a:srgbClr val="000000"/>
                </a:solidFill>
                <a:latin typeface="Arial"/>
                <a:cs typeface="Arial"/>
              </a:rPr>
              <a:t>systems.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19919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Schemas</a:t>
            </a:r>
            <a:r>
              <a:rPr sz="2400" b="1" spc="32">
                <a:solidFill>
                  <a:srgbClr val="FFFFFF"/>
                </a:solidFill>
                <a:latin typeface="Arial Narrow"/>
                <a:cs typeface="Arial Narrow"/>
              </a:rPr>
              <a:t> </a:t>
            </a:r>
            <a:r>
              <a:rPr sz="2400" b="1">
                <a:solidFill>
                  <a:srgbClr val="FFFFFF"/>
                </a:solidFill>
                <a:latin typeface="Arial Narrow"/>
                <a:cs typeface="Arial Narrow"/>
              </a:rPr>
              <a:t>vs.</a:t>
            </a:r>
            <a:r>
              <a:rPr sz="2400" b="1" spc="14">
                <a:solidFill>
                  <a:srgbClr val="FFFFFF"/>
                </a:solidFill>
                <a:latin typeface="Arial Narrow"/>
                <a:cs typeface="Arial Narrow"/>
              </a:rPr>
              <a:t> </a:t>
            </a:r>
            <a:r>
              <a:rPr sz="2400" b="1">
                <a:solidFill>
                  <a:srgbClr val="FFFFFF"/>
                </a:solidFill>
                <a:latin typeface="Arial Narrow"/>
                <a:cs typeface="Arial Narrow"/>
              </a:rPr>
              <a:t>Instances</a:t>
            </a:r>
          </a:p>
        </p:txBody>
      </p:sp>
      <p:sp>
        <p:nvSpPr>
          <p:cNvPr id="4" name="object 4"/>
          <p:cNvSpPr txBox="1"/>
          <p:nvPr/>
        </p:nvSpPr>
        <p:spPr>
          <a:xfrm>
            <a:off x="457200" y="899330"/>
            <a:ext cx="339201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HTWRKP+Wingdings"/>
                <a:cs typeface="HTWRKP+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Database</a:t>
            </a:r>
            <a:r>
              <a:rPr sz="2400" spc="15" dirty="0">
                <a:solidFill>
                  <a:srgbClr val="000000"/>
                </a:solidFill>
                <a:latin typeface="Arial"/>
                <a:cs typeface="Arial"/>
              </a:rPr>
              <a:t> </a:t>
            </a:r>
            <a:r>
              <a:rPr sz="2400" dirty="0">
                <a:solidFill>
                  <a:srgbClr val="000000"/>
                </a:solidFill>
                <a:latin typeface="Arial"/>
                <a:cs typeface="Arial"/>
              </a:rPr>
              <a:t>Schema:</a:t>
            </a:r>
          </a:p>
        </p:txBody>
      </p:sp>
      <p:sp>
        <p:nvSpPr>
          <p:cNvPr id="5" name="object 5"/>
          <p:cNvSpPr txBox="1"/>
          <p:nvPr/>
        </p:nvSpPr>
        <p:spPr>
          <a:xfrm>
            <a:off x="457200" y="1265331"/>
            <a:ext cx="9091646" cy="2466131"/>
          </a:xfrm>
          <a:prstGeom prst="rect">
            <a:avLst/>
          </a:prstGeom>
        </p:spPr>
        <p:txBody>
          <a:bodyPr vert="horz" wrap="square" lIns="0" tIns="0" rIns="0" bIns="0" rtlCol="0">
            <a:spAutoFit/>
          </a:bodyPr>
          <a:lstStyle/>
          <a:p>
            <a:pPr marL="45720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description</a:t>
            </a:r>
            <a:r>
              <a:rPr sz="2000" b="1" i="1" spc="-25">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p>
          <a:p>
            <a:pPr marL="457200" marR="0">
              <a:lnSpc>
                <a:spcPts val="2435"/>
              </a:lnSpc>
              <a:spcBef>
                <a:spcPts val="25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Includes</a:t>
            </a:r>
            <a:r>
              <a:rPr sz="2000" spc="-23">
                <a:solidFill>
                  <a:srgbClr val="000000"/>
                </a:solidFill>
                <a:latin typeface="Arial"/>
                <a:cs typeface="Arial"/>
              </a:rPr>
              <a:t> </a:t>
            </a:r>
            <a:r>
              <a:rPr sz="2000">
                <a:solidFill>
                  <a:srgbClr val="000000"/>
                </a:solidFill>
                <a:latin typeface="Arial"/>
                <a:cs typeface="Arial"/>
              </a:rPr>
              <a:t>descriptions</a:t>
            </a:r>
            <a:r>
              <a:rPr sz="2000" spc="-50">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 database</a:t>
            </a:r>
            <a:r>
              <a:rPr sz="2000" spc="-40">
                <a:solidFill>
                  <a:srgbClr val="000000"/>
                </a:solidFill>
                <a:latin typeface="Arial"/>
                <a:cs typeface="Arial"/>
              </a:rPr>
              <a:t> </a:t>
            </a:r>
            <a:r>
              <a:rPr sz="2000">
                <a:solidFill>
                  <a:srgbClr val="000000"/>
                </a:solidFill>
                <a:latin typeface="Arial"/>
                <a:cs typeface="Arial"/>
              </a:rPr>
              <a:t>structure,</a:t>
            </a:r>
            <a:r>
              <a:rPr sz="2000" spc="-62">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types,</a:t>
            </a:r>
            <a:r>
              <a:rPr sz="2000" spc="-20">
                <a:solidFill>
                  <a:srgbClr val="000000"/>
                </a:solidFill>
                <a:latin typeface="Arial"/>
                <a:cs typeface="Arial"/>
              </a:rPr>
              <a:t> </a:t>
            </a:r>
            <a:r>
              <a:rPr sz="2000">
                <a:solidFill>
                  <a:srgbClr val="000000"/>
                </a:solidFill>
                <a:latin typeface="Arial"/>
                <a:cs typeface="Arial"/>
              </a:rPr>
              <a:t>and</a:t>
            </a:r>
          </a:p>
          <a:p>
            <a:pPr marL="744016" marR="0">
              <a:lnSpc>
                <a:spcPts val="2160"/>
              </a:lnSpc>
              <a:spcBef>
                <a:spcPct val="0"/>
              </a:spcBef>
              <a:spcAft>
                <a:spcPct val="0"/>
              </a:spcAft>
            </a:pP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constraints</a:t>
            </a:r>
            <a:r>
              <a:rPr sz="2000" spc="-49">
                <a:solidFill>
                  <a:srgbClr val="000000"/>
                </a:solidFill>
                <a:latin typeface="Arial"/>
                <a:cs typeface="Arial"/>
              </a:rPr>
              <a:t> </a:t>
            </a:r>
            <a:r>
              <a:rPr sz="2000">
                <a:solidFill>
                  <a:srgbClr val="000000"/>
                </a:solidFill>
                <a:latin typeface="Arial"/>
                <a:cs typeface="Arial"/>
              </a:rPr>
              <a:t>on</a:t>
            </a:r>
            <a:r>
              <a:rPr sz="2000" spc="-1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p>
          <a:p>
            <a:pPr marL="0" marR="0">
              <a:lnSpc>
                <a:spcPts val="2681"/>
              </a:lnSpc>
              <a:spcBef>
                <a:spcPts val="405"/>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Schema</a:t>
            </a:r>
            <a:r>
              <a:rPr sz="2400" spc="16">
                <a:solidFill>
                  <a:srgbClr val="000000"/>
                </a:solidFill>
                <a:latin typeface="Arial"/>
                <a:cs typeface="Arial"/>
              </a:rPr>
              <a:t> </a:t>
            </a:r>
            <a:r>
              <a:rPr sz="2400">
                <a:solidFill>
                  <a:srgbClr val="000000"/>
                </a:solidFill>
                <a:latin typeface="Arial"/>
                <a:cs typeface="Arial"/>
              </a:rPr>
              <a:t>Diagram:</a:t>
            </a:r>
          </a:p>
          <a:p>
            <a:pPr marL="457200" marR="0">
              <a:lnSpc>
                <a:spcPts val="2435"/>
              </a:lnSpc>
              <a:spcBef>
                <a:spcPts val="288"/>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An </a:t>
            </a:r>
            <a:r>
              <a:rPr sz="2000" b="1" i="1">
                <a:solidFill>
                  <a:srgbClr val="000000"/>
                </a:solidFill>
                <a:latin typeface="Arial"/>
                <a:cs typeface="Arial"/>
              </a:rPr>
              <a:t>illustrative</a:t>
            </a:r>
            <a:r>
              <a:rPr sz="2000" b="1" i="1" spc="-48">
                <a:solidFill>
                  <a:srgbClr val="000000"/>
                </a:solidFill>
                <a:latin typeface="Arial"/>
                <a:cs typeface="Arial"/>
              </a:rPr>
              <a:t> </a:t>
            </a:r>
            <a:r>
              <a:rPr sz="2000">
                <a:solidFill>
                  <a:srgbClr val="000000"/>
                </a:solidFill>
                <a:latin typeface="Arial"/>
                <a:cs typeface="Arial"/>
              </a:rPr>
              <a:t>display of</a:t>
            </a:r>
            <a:r>
              <a:rPr sz="2000" spc="-19">
                <a:solidFill>
                  <a:srgbClr val="000000"/>
                </a:solidFill>
                <a:latin typeface="Arial"/>
                <a:cs typeface="Arial"/>
              </a:rPr>
              <a:t> </a:t>
            </a:r>
            <a:r>
              <a:rPr sz="2000">
                <a:solidFill>
                  <a:srgbClr val="000000"/>
                </a:solidFill>
                <a:latin typeface="Arial"/>
                <a:cs typeface="Arial"/>
              </a:rPr>
              <a:t>(most</a:t>
            </a:r>
            <a:r>
              <a:rPr sz="2000" spc="-36">
                <a:solidFill>
                  <a:srgbClr val="000000"/>
                </a:solidFill>
                <a:latin typeface="Arial"/>
                <a:cs typeface="Arial"/>
              </a:rPr>
              <a:t> </a:t>
            </a:r>
            <a:r>
              <a:rPr sz="2000">
                <a:solidFill>
                  <a:srgbClr val="000000"/>
                </a:solidFill>
                <a:latin typeface="Arial"/>
                <a:cs typeface="Arial"/>
              </a:rPr>
              <a:t>aspects</a:t>
            </a:r>
            <a:r>
              <a:rPr sz="2000" spc="-52">
                <a:solidFill>
                  <a:srgbClr val="000000"/>
                </a:solidFill>
                <a:latin typeface="Arial"/>
                <a:cs typeface="Arial"/>
              </a:rPr>
              <a:t> </a:t>
            </a:r>
            <a:r>
              <a:rPr sz="2000">
                <a:solidFill>
                  <a:srgbClr val="000000"/>
                </a:solidFill>
                <a:latin typeface="Arial"/>
                <a:cs typeface="Arial"/>
              </a:rPr>
              <a:t>of)</a:t>
            </a:r>
            <a:r>
              <a:rPr sz="2000" spc="-15">
                <a:solidFill>
                  <a:srgbClr val="000000"/>
                </a:solidFill>
                <a:latin typeface="Arial"/>
                <a:cs typeface="Arial"/>
              </a:rPr>
              <a:t> </a:t>
            </a:r>
            <a:r>
              <a:rPr sz="2000">
                <a:solidFill>
                  <a:srgbClr val="000000"/>
                </a:solidFill>
                <a:latin typeface="Arial"/>
                <a:cs typeface="Arial"/>
              </a:rPr>
              <a:t>a</a:t>
            </a:r>
            <a:r>
              <a:rPr sz="2000" spc="-13">
                <a:solidFill>
                  <a:srgbClr val="000000"/>
                </a:solidFill>
                <a:latin typeface="Arial"/>
                <a:cs typeface="Arial"/>
              </a:rPr>
              <a:t> </a:t>
            </a:r>
            <a:r>
              <a:rPr sz="2000">
                <a:solidFill>
                  <a:srgbClr val="000000"/>
                </a:solidFill>
                <a:latin typeface="Arial"/>
                <a:cs typeface="Arial"/>
              </a:rPr>
              <a:t>database</a:t>
            </a:r>
            <a:r>
              <a:rPr sz="2000" spc="-28">
                <a:solidFill>
                  <a:srgbClr val="000000"/>
                </a:solidFill>
                <a:latin typeface="Arial"/>
                <a:cs typeface="Arial"/>
              </a:rPr>
              <a:t> </a:t>
            </a:r>
            <a:r>
              <a:rPr sz="2000">
                <a:solidFill>
                  <a:srgbClr val="000000"/>
                </a:solidFill>
                <a:latin typeface="Arial"/>
                <a:cs typeface="Arial"/>
              </a:rPr>
              <a:t>schema.</a:t>
            </a:r>
          </a:p>
          <a:p>
            <a:pPr marL="0" marR="0">
              <a:lnSpc>
                <a:spcPts val="2681"/>
              </a:lnSpc>
              <a:spcBef>
                <a:spcPts val="402"/>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Schema</a:t>
            </a:r>
            <a:r>
              <a:rPr sz="2400" spc="16">
                <a:solidFill>
                  <a:srgbClr val="000000"/>
                </a:solidFill>
                <a:latin typeface="Arial"/>
                <a:cs typeface="Arial"/>
              </a:rPr>
              <a:t> </a:t>
            </a:r>
            <a:r>
              <a:rPr sz="2400">
                <a:solidFill>
                  <a:srgbClr val="000000"/>
                </a:solidFill>
                <a:latin typeface="Arial"/>
                <a:cs typeface="Arial"/>
              </a:rPr>
              <a:t>Construct:</a:t>
            </a:r>
          </a:p>
        </p:txBody>
      </p:sp>
      <p:sp>
        <p:nvSpPr>
          <p:cNvPr id="6" name="object 6"/>
          <p:cNvSpPr txBox="1"/>
          <p:nvPr/>
        </p:nvSpPr>
        <p:spPr>
          <a:xfrm>
            <a:off x="914400" y="3350797"/>
            <a:ext cx="8841954"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a:t>
            </a:r>
            <a:r>
              <a:rPr sz="2000" b="1" i="1">
                <a:solidFill>
                  <a:srgbClr val="000000"/>
                </a:solidFill>
                <a:latin typeface="Arial"/>
                <a:cs typeface="Arial"/>
              </a:rPr>
              <a:t>component</a:t>
            </a:r>
            <a:r>
              <a:rPr sz="2000" b="1" i="1" spc="-1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 schema</a:t>
            </a:r>
            <a:r>
              <a:rPr sz="2000" spc="-39">
                <a:solidFill>
                  <a:srgbClr val="000000"/>
                </a:solidFill>
                <a:latin typeface="Arial"/>
                <a:cs typeface="Arial"/>
              </a:rPr>
              <a:t> </a:t>
            </a:r>
            <a:r>
              <a:rPr sz="2000">
                <a:solidFill>
                  <a:srgbClr val="000000"/>
                </a:solidFill>
                <a:latin typeface="Arial"/>
                <a:cs typeface="Arial"/>
              </a:rPr>
              <a:t>or</a:t>
            </a:r>
            <a:r>
              <a:rPr sz="2000" spc="-25">
                <a:solidFill>
                  <a:srgbClr val="000000"/>
                </a:solidFill>
                <a:latin typeface="Arial"/>
                <a:cs typeface="Arial"/>
              </a:rPr>
              <a:t> </a:t>
            </a:r>
            <a:r>
              <a:rPr sz="2000">
                <a:solidFill>
                  <a:srgbClr val="000000"/>
                </a:solidFill>
                <a:latin typeface="Arial"/>
                <a:cs typeface="Arial"/>
              </a:rPr>
              <a:t>an object</a:t>
            </a:r>
            <a:r>
              <a:rPr sz="2000" spc="-34">
                <a:solidFill>
                  <a:srgbClr val="000000"/>
                </a:solidFill>
                <a:latin typeface="Arial"/>
                <a:cs typeface="Arial"/>
              </a:rPr>
              <a:t> </a:t>
            </a:r>
            <a:r>
              <a:rPr sz="2000">
                <a:solidFill>
                  <a:srgbClr val="000000"/>
                </a:solidFill>
                <a:latin typeface="Arial"/>
                <a:cs typeface="Arial"/>
              </a:rPr>
              <a:t>within the schema,</a:t>
            </a:r>
            <a:r>
              <a:rPr sz="2000" spc="-43">
                <a:solidFill>
                  <a:srgbClr val="000000"/>
                </a:solidFill>
                <a:latin typeface="Arial"/>
                <a:cs typeface="Arial"/>
              </a:rPr>
              <a:t> </a:t>
            </a:r>
            <a:r>
              <a:rPr sz="2000">
                <a:solidFill>
                  <a:srgbClr val="000000"/>
                </a:solidFill>
                <a:latin typeface="Arial"/>
                <a:cs typeface="Arial"/>
              </a:rPr>
              <a:t>e.g.,</a:t>
            </a:r>
          </a:p>
        </p:txBody>
      </p:sp>
      <p:sp>
        <p:nvSpPr>
          <p:cNvPr id="7" name="object 7"/>
          <p:cNvSpPr txBox="1"/>
          <p:nvPr/>
        </p:nvSpPr>
        <p:spPr>
          <a:xfrm>
            <a:off x="1201216" y="3650593"/>
            <a:ext cx="28843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STUDENT, COURSE.</a:t>
            </a:r>
          </a:p>
        </p:txBody>
      </p:sp>
      <p:sp>
        <p:nvSpPr>
          <p:cNvPr id="8" name="object 8"/>
          <p:cNvSpPr txBox="1"/>
          <p:nvPr/>
        </p:nvSpPr>
        <p:spPr>
          <a:xfrm>
            <a:off x="457200" y="4033309"/>
            <a:ext cx="29860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State:</a:t>
            </a:r>
          </a:p>
        </p:txBody>
      </p:sp>
      <p:sp>
        <p:nvSpPr>
          <p:cNvPr id="9" name="object 9"/>
          <p:cNvSpPr txBox="1"/>
          <p:nvPr/>
        </p:nvSpPr>
        <p:spPr>
          <a:xfrm>
            <a:off x="914400" y="4429790"/>
            <a:ext cx="8597979" cy="136174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a:solidFill>
                  <a:srgbClr val="000000"/>
                </a:solidFill>
                <a:latin typeface="Arial"/>
                <a:cs typeface="Arial"/>
              </a:rPr>
              <a:t>actual</a:t>
            </a:r>
            <a:r>
              <a:rPr sz="2000" spc="-21">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stored</a:t>
            </a:r>
            <a:r>
              <a:rPr sz="2000" spc="-38">
                <a:solidFill>
                  <a:srgbClr val="000000"/>
                </a:solidFill>
                <a:latin typeface="Arial"/>
                <a:cs typeface="Arial"/>
              </a:rPr>
              <a:t> </a:t>
            </a:r>
            <a:r>
              <a:rPr sz="2000">
                <a:solidFill>
                  <a:srgbClr val="000000"/>
                </a:solidFill>
                <a:latin typeface="Arial"/>
                <a:cs typeface="Arial"/>
              </a:rPr>
              <a:t>in a database</a:t>
            </a:r>
            <a:r>
              <a:rPr sz="2000" spc="-40">
                <a:solidFill>
                  <a:srgbClr val="000000"/>
                </a:solidFill>
                <a:latin typeface="Arial"/>
                <a:cs typeface="Arial"/>
              </a:rPr>
              <a:t> </a:t>
            </a:r>
            <a:r>
              <a:rPr sz="2000">
                <a:solidFill>
                  <a:srgbClr val="000000"/>
                </a:solidFill>
                <a:latin typeface="Arial"/>
                <a:cs typeface="Arial"/>
              </a:rPr>
              <a:t>at</a:t>
            </a:r>
            <a:r>
              <a:rPr sz="2000" spc="-19">
                <a:solidFill>
                  <a:srgbClr val="000000"/>
                </a:solidFill>
                <a:latin typeface="Arial"/>
                <a:cs typeface="Arial"/>
              </a:rPr>
              <a:t> </a:t>
            </a:r>
            <a:r>
              <a:rPr sz="2000">
                <a:solidFill>
                  <a:srgbClr val="000000"/>
                </a:solidFill>
                <a:latin typeface="Arial"/>
                <a:cs typeface="Arial"/>
              </a:rPr>
              <a:t>a</a:t>
            </a:r>
            <a:r>
              <a:rPr sz="2000" spc="10">
                <a:solidFill>
                  <a:srgbClr val="000000"/>
                </a:solidFill>
                <a:latin typeface="Arial"/>
                <a:cs typeface="Arial"/>
              </a:rPr>
              <a:t> </a:t>
            </a:r>
            <a:r>
              <a:rPr sz="2000" b="1" i="1">
                <a:solidFill>
                  <a:srgbClr val="000000"/>
                </a:solidFill>
                <a:latin typeface="Arial"/>
                <a:cs typeface="Arial"/>
              </a:rPr>
              <a:t>particular</a:t>
            </a:r>
            <a:r>
              <a:rPr sz="2000" b="1" i="1" spc="-37">
                <a:solidFill>
                  <a:srgbClr val="000000"/>
                </a:solidFill>
                <a:latin typeface="Arial"/>
                <a:cs typeface="Arial"/>
              </a:rPr>
              <a:t> </a:t>
            </a:r>
            <a:r>
              <a:rPr sz="2000" b="1" i="1">
                <a:solidFill>
                  <a:srgbClr val="000000"/>
                </a:solidFill>
                <a:latin typeface="Arial"/>
                <a:cs typeface="Arial"/>
              </a:rPr>
              <a:t>moment</a:t>
            </a:r>
            <a:r>
              <a:rPr sz="2000" b="1" i="1" spc="-10">
                <a:solidFill>
                  <a:srgbClr val="000000"/>
                </a:solidFill>
                <a:latin typeface="Arial"/>
                <a:cs typeface="Arial"/>
              </a:rPr>
              <a:t> </a:t>
            </a:r>
            <a:r>
              <a:rPr sz="2000" b="1" i="1">
                <a:solidFill>
                  <a:srgbClr val="000000"/>
                </a:solidFill>
                <a:latin typeface="Arial"/>
                <a:cs typeface="Arial"/>
              </a:rPr>
              <a:t>in</a:t>
            </a:r>
          </a:p>
          <a:p>
            <a:pPr marL="286816" marR="0">
              <a:lnSpc>
                <a:spcPts val="2238"/>
              </a:lnSpc>
              <a:spcBef>
                <a:spcPts val="161"/>
              </a:spcBef>
              <a:spcAft>
                <a:spcPct val="0"/>
              </a:spcAft>
            </a:pPr>
            <a:r>
              <a:rPr sz="2000" b="1" i="1">
                <a:solidFill>
                  <a:srgbClr val="000000"/>
                </a:solidFill>
                <a:latin typeface="Arial"/>
                <a:cs typeface="Arial"/>
              </a:rPr>
              <a:t>time</a:t>
            </a:r>
            <a:r>
              <a:rPr sz="2000">
                <a:solidFill>
                  <a:srgbClr val="000000"/>
                </a:solidFill>
                <a:latin typeface="Arial"/>
                <a:cs typeface="Arial"/>
              </a:rPr>
              <a:t>.</a:t>
            </a:r>
            <a:r>
              <a:rPr sz="2000" spc="-31">
                <a:solidFill>
                  <a:srgbClr val="000000"/>
                </a:solidFill>
                <a:latin typeface="Arial"/>
                <a:cs typeface="Arial"/>
              </a:rPr>
              <a:t> </a:t>
            </a:r>
            <a:r>
              <a:rPr sz="2000">
                <a:solidFill>
                  <a:srgbClr val="000000"/>
                </a:solidFill>
                <a:latin typeface="Arial"/>
                <a:cs typeface="Arial"/>
              </a:rPr>
              <a:t>This includes</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collection</a:t>
            </a:r>
            <a:r>
              <a:rPr sz="2000" spc="-13">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all the</a:t>
            </a:r>
            <a:r>
              <a:rPr sz="2000" spc="-16">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in the database.</a:t>
            </a:r>
          </a:p>
          <a:p>
            <a:pPr marL="0" marR="0">
              <a:lnSpc>
                <a:spcPts val="2435"/>
              </a:lnSpc>
              <a:spcBef>
                <a:spcPts val="497"/>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Also called</a:t>
            </a:r>
            <a:r>
              <a:rPr sz="2000" spc="-12">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instance</a:t>
            </a:r>
            <a:r>
              <a:rPr sz="2000" spc="-25">
                <a:solidFill>
                  <a:srgbClr val="000000"/>
                </a:solidFill>
                <a:latin typeface="Arial"/>
                <a:cs typeface="Arial"/>
              </a:rPr>
              <a:t> </a:t>
            </a:r>
            <a:r>
              <a:rPr sz="2000">
                <a:solidFill>
                  <a:srgbClr val="000000"/>
                </a:solidFill>
                <a:latin typeface="Arial"/>
                <a:cs typeface="Arial"/>
              </a:rPr>
              <a:t>(or</a:t>
            </a:r>
            <a:r>
              <a:rPr sz="2000" spc="-25">
                <a:solidFill>
                  <a:srgbClr val="000000"/>
                </a:solidFill>
                <a:latin typeface="Arial"/>
                <a:cs typeface="Arial"/>
              </a:rPr>
              <a:t> </a:t>
            </a:r>
            <a:r>
              <a:rPr sz="2000">
                <a:solidFill>
                  <a:srgbClr val="000000"/>
                </a:solidFill>
                <a:latin typeface="Arial"/>
                <a:cs typeface="Arial"/>
              </a:rPr>
              <a:t>occurrence</a:t>
            </a:r>
            <a:r>
              <a:rPr sz="2000" spc="-44">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snapshot).</a:t>
            </a:r>
          </a:p>
        </p:txBody>
      </p:sp>
      <p:sp>
        <p:nvSpPr>
          <p:cNvPr id="10" name="object 10"/>
          <p:cNvSpPr txBox="1"/>
          <p:nvPr/>
        </p:nvSpPr>
        <p:spPr>
          <a:xfrm>
            <a:off x="1371854" y="5484889"/>
            <a:ext cx="8365379" cy="87260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The</a:t>
            </a:r>
            <a:r>
              <a:rPr sz="1800" spc="-25">
                <a:solidFill>
                  <a:srgbClr val="000000"/>
                </a:solidFill>
                <a:latin typeface="Arial"/>
                <a:cs typeface="Arial"/>
              </a:rPr>
              <a:t> </a:t>
            </a:r>
            <a:r>
              <a:rPr sz="1800">
                <a:solidFill>
                  <a:srgbClr val="000000"/>
                </a:solidFill>
                <a:latin typeface="Arial"/>
                <a:cs typeface="Arial"/>
              </a:rPr>
              <a:t>term </a:t>
            </a:r>
            <a:r>
              <a:rPr sz="1800" i="1">
                <a:solidFill>
                  <a:srgbClr val="000000"/>
                </a:solidFill>
                <a:latin typeface="Arial"/>
                <a:cs typeface="Arial"/>
              </a:rPr>
              <a:t>instance</a:t>
            </a:r>
            <a:r>
              <a:rPr sz="1800" i="1" spc="508">
                <a:solidFill>
                  <a:srgbClr val="000000"/>
                </a:solidFill>
                <a:latin typeface="Arial"/>
                <a:cs typeface="Arial"/>
              </a:rPr>
              <a:t> </a:t>
            </a:r>
            <a:r>
              <a:rPr sz="1800">
                <a:solidFill>
                  <a:srgbClr val="000000"/>
                </a:solidFill>
                <a:latin typeface="Arial"/>
                <a:cs typeface="Arial"/>
              </a:rPr>
              <a:t>is also</a:t>
            </a:r>
            <a:r>
              <a:rPr sz="1800" spc="12">
                <a:solidFill>
                  <a:srgbClr val="000000"/>
                </a:solidFill>
                <a:latin typeface="Arial"/>
                <a:cs typeface="Arial"/>
              </a:rPr>
              <a:t> </a:t>
            </a:r>
            <a:r>
              <a:rPr sz="1800">
                <a:solidFill>
                  <a:srgbClr val="000000"/>
                </a:solidFill>
                <a:latin typeface="Arial"/>
                <a:cs typeface="Arial"/>
              </a:rPr>
              <a:t>applied</a:t>
            </a:r>
            <a:r>
              <a:rPr sz="1800" spc="26">
                <a:solidFill>
                  <a:srgbClr val="000000"/>
                </a:solidFill>
                <a:latin typeface="Arial"/>
                <a:cs typeface="Arial"/>
              </a:rPr>
              <a:t> </a:t>
            </a:r>
            <a:r>
              <a:rPr sz="1800">
                <a:solidFill>
                  <a:srgbClr val="000000"/>
                </a:solidFill>
                <a:latin typeface="Arial"/>
                <a:cs typeface="Arial"/>
              </a:rPr>
              <a:t>to individual</a:t>
            </a:r>
            <a:r>
              <a:rPr sz="1800" spc="25">
                <a:solidFill>
                  <a:srgbClr val="000000"/>
                </a:solidFill>
                <a:latin typeface="Arial"/>
                <a:cs typeface="Arial"/>
              </a:rPr>
              <a:t> </a:t>
            </a:r>
            <a:r>
              <a:rPr sz="1800">
                <a:solidFill>
                  <a:srgbClr val="000000"/>
                </a:solidFill>
                <a:latin typeface="Arial"/>
                <a:cs typeface="Arial"/>
              </a:rPr>
              <a:t>database</a:t>
            </a:r>
            <a:r>
              <a:rPr sz="1800" spc="18">
                <a:solidFill>
                  <a:srgbClr val="000000"/>
                </a:solidFill>
                <a:latin typeface="Arial"/>
                <a:cs typeface="Arial"/>
              </a:rPr>
              <a:t> </a:t>
            </a:r>
            <a:r>
              <a:rPr sz="1800">
                <a:solidFill>
                  <a:srgbClr val="000000"/>
                </a:solidFill>
                <a:latin typeface="Arial"/>
                <a:cs typeface="Arial"/>
              </a:rPr>
              <a:t>components,</a:t>
            </a:r>
          </a:p>
          <a:p>
            <a:pPr marL="228600" marR="0">
              <a:lnSpc>
                <a:spcPts val="2010"/>
              </a:lnSpc>
              <a:spcBef>
                <a:spcPts val="199"/>
              </a:spcBef>
              <a:spcAft>
                <a:spcPct val="0"/>
              </a:spcAft>
            </a:pPr>
            <a:r>
              <a:rPr sz="1800">
                <a:solidFill>
                  <a:srgbClr val="000000"/>
                </a:solidFill>
                <a:latin typeface="Arial"/>
                <a:cs typeface="Arial"/>
              </a:rPr>
              <a:t>e.g. </a:t>
            </a:r>
            <a:r>
              <a:rPr sz="1800" i="1">
                <a:solidFill>
                  <a:srgbClr val="000000"/>
                </a:solidFill>
                <a:latin typeface="Arial"/>
                <a:cs typeface="Arial"/>
              </a:rPr>
              <a:t>record instance,</a:t>
            </a:r>
            <a:r>
              <a:rPr sz="1800" i="1" spc="15">
                <a:solidFill>
                  <a:srgbClr val="000000"/>
                </a:solidFill>
                <a:latin typeface="Arial"/>
                <a:cs typeface="Arial"/>
              </a:rPr>
              <a:t> </a:t>
            </a:r>
            <a:r>
              <a:rPr sz="1800" i="1">
                <a:solidFill>
                  <a:srgbClr val="000000"/>
                </a:solidFill>
                <a:latin typeface="Arial"/>
                <a:cs typeface="Arial"/>
              </a:rPr>
              <a:t>table instance, entity instance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9167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Schema</a:t>
            </a:r>
            <a:r>
              <a:rPr sz="2400" b="1" spc="23">
                <a:solidFill>
                  <a:srgbClr val="FFFFFF"/>
                </a:solidFill>
                <a:latin typeface="Arial Narrow"/>
                <a:cs typeface="Arial Narrow"/>
              </a:rPr>
              <a:t> </a:t>
            </a:r>
            <a:r>
              <a:rPr sz="2400" b="1">
                <a:solidFill>
                  <a:srgbClr val="FFFFFF"/>
                </a:solidFill>
                <a:latin typeface="Arial Narrow"/>
                <a:cs typeface="Arial Narrow"/>
              </a:rPr>
              <a:t>vs.</a:t>
            </a:r>
            <a:r>
              <a:rPr sz="2400" b="1" spc="14">
                <a:solidFill>
                  <a:srgbClr val="FFFFFF"/>
                </a:solidFill>
                <a:latin typeface="Arial Narrow"/>
                <a:cs typeface="Arial Narrow"/>
              </a:rPr>
              <a:t> </a:t>
            </a: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State</a:t>
            </a:r>
          </a:p>
        </p:txBody>
      </p:sp>
      <p:sp>
        <p:nvSpPr>
          <p:cNvPr id="4" name="object 4"/>
          <p:cNvSpPr txBox="1"/>
          <p:nvPr/>
        </p:nvSpPr>
        <p:spPr>
          <a:xfrm>
            <a:off x="381000" y="1134407"/>
            <a:ext cx="29860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State:</a:t>
            </a:r>
          </a:p>
        </p:txBody>
      </p:sp>
      <p:sp>
        <p:nvSpPr>
          <p:cNvPr id="5" name="object 5"/>
          <p:cNvSpPr txBox="1"/>
          <p:nvPr/>
        </p:nvSpPr>
        <p:spPr>
          <a:xfrm>
            <a:off x="838200" y="1530888"/>
            <a:ext cx="7703847"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Refers</a:t>
            </a:r>
            <a:r>
              <a:rPr sz="2000" spc="-35">
                <a:solidFill>
                  <a:srgbClr val="000000"/>
                </a:solidFill>
                <a:latin typeface="Arial"/>
                <a:cs typeface="Arial"/>
              </a:rPr>
              <a:t> </a:t>
            </a:r>
            <a:r>
              <a:rPr sz="2000">
                <a:solidFill>
                  <a:srgbClr val="000000"/>
                </a:solidFill>
                <a:latin typeface="Arial"/>
                <a:cs typeface="Arial"/>
              </a:rPr>
              <a:t>to the</a:t>
            </a:r>
            <a:r>
              <a:rPr sz="2000" spc="-13">
                <a:solidFill>
                  <a:srgbClr val="000000"/>
                </a:solidFill>
                <a:latin typeface="Arial"/>
                <a:cs typeface="Arial"/>
              </a:rPr>
              <a:t> </a:t>
            </a:r>
            <a:r>
              <a:rPr sz="2000" b="1" i="1">
                <a:solidFill>
                  <a:srgbClr val="000000"/>
                </a:solidFill>
                <a:latin typeface="Arial"/>
                <a:cs typeface="Arial"/>
              </a:rPr>
              <a:t>content</a:t>
            </a:r>
            <a:r>
              <a:rPr sz="2000" b="1" i="1" spc="-21">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r>
              <a:rPr sz="2000" spc="-39">
                <a:solidFill>
                  <a:srgbClr val="000000"/>
                </a:solidFill>
                <a:latin typeface="Arial"/>
                <a:cs typeface="Arial"/>
              </a:rPr>
              <a:t> </a:t>
            </a:r>
            <a:r>
              <a:rPr sz="2000">
                <a:solidFill>
                  <a:srgbClr val="000000"/>
                </a:solidFill>
                <a:latin typeface="Arial"/>
                <a:cs typeface="Arial"/>
              </a:rPr>
              <a:t>at</a:t>
            </a:r>
            <a:r>
              <a:rPr sz="2000" spc="-19">
                <a:solidFill>
                  <a:srgbClr val="000000"/>
                </a:solidFill>
                <a:latin typeface="Arial"/>
                <a:cs typeface="Arial"/>
              </a:rPr>
              <a:t> </a:t>
            </a:r>
            <a:r>
              <a:rPr sz="2000">
                <a:solidFill>
                  <a:srgbClr val="000000"/>
                </a:solidFill>
                <a:latin typeface="Arial"/>
                <a:cs typeface="Arial"/>
              </a:rPr>
              <a:t>a moment</a:t>
            </a:r>
            <a:r>
              <a:rPr sz="2000" spc="-34">
                <a:solidFill>
                  <a:srgbClr val="000000"/>
                </a:solidFill>
                <a:latin typeface="Arial"/>
                <a:cs typeface="Arial"/>
              </a:rPr>
              <a:t> </a:t>
            </a:r>
            <a:r>
              <a:rPr sz="2000">
                <a:solidFill>
                  <a:srgbClr val="000000"/>
                </a:solidFill>
                <a:latin typeface="Arial"/>
                <a:cs typeface="Arial"/>
              </a:rPr>
              <a:t>in time.</a:t>
            </a:r>
          </a:p>
        </p:txBody>
      </p:sp>
      <p:sp>
        <p:nvSpPr>
          <p:cNvPr id="6" name="object 6"/>
          <p:cNvSpPr txBox="1"/>
          <p:nvPr/>
        </p:nvSpPr>
        <p:spPr>
          <a:xfrm>
            <a:off x="381000" y="1939057"/>
            <a:ext cx="3825438"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Initial Database</a:t>
            </a:r>
            <a:r>
              <a:rPr sz="2400" spc="13">
                <a:solidFill>
                  <a:srgbClr val="000000"/>
                </a:solidFill>
                <a:latin typeface="Arial"/>
                <a:cs typeface="Arial"/>
              </a:rPr>
              <a:t> </a:t>
            </a:r>
            <a:r>
              <a:rPr sz="2400">
                <a:solidFill>
                  <a:srgbClr val="000000"/>
                </a:solidFill>
                <a:latin typeface="Arial"/>
                <a:cs typeface="Arial"/>
              </a:rPr>
              <a:t>State:</a:t>
            </a:r>
          </a:p>
        </p:txBody>
      </p:sp>
      <p:sp>
        <p:nvSpPr>
          <p:cNvPr id="7" name="object 7"/>
          <p:cNvSpPr txBox="1"/>
          <p:nvPr/>
        </p:nvSpPr>
        <p:spPr>
          <a:xfrm>
            <a:off x="838200" y="2335814"/>
            <a:ext cx="8244064"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Refers</a:t>
            </a:r>
            <a:r>
              <a:rPr sz="2000" spc="-35">
                <a:solidFill>
                  <a:srgbClr val="000000"/>
                </a:solidFill>
                <a:latin typeface="Arial"/>
                <a:cs typeface="Arial"/>
              </a:rPr>
              <a:t> </a:t>
            </a:r>
            <a:r>
              <a:rPr sz="2000">
                <a:solidFill>
                  <a:srgbClr val="000000"/>
                </a:solidFill>
                <a:latin typeface="Arial"/>
                <a:cs typeface="Arial"/>
              </a:rPr>
              <a:t>to 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state</a:t>
            </a:r>
            <a:r>
              <a:rPr sz="2000" spc="-28">
                <a:solidFill>
                  <a:srgbClr val="000000"/>
                </a:solidFill>
                <a:latin typeface="Arial"/>
                <a:cs typeface="Arial"/>
              </a:rPr>
              <a:t> </a:t>
            </a:r>
            <a:r>
              <a:rPr sz="2000">
                <a:solidFill>
                  <a:srgbClr val="000000"/>
                </a:solidFill>
                <a:latin typeface="Arial"/>
                <a:cs typeface="Arial"/>
              </a:rPr>
              <a:t>when</a:t>
            </a:r>
            <a:r>
              <a:rPr sz="2000" spc="-14">
                <a:solidFill>
                  <a:srgbClr val="000000"/>
                </a:solidFill>
                <a:latin typeface="Arial"/>
                <a:cs typeface="Arial"/>
              </a:rPr>
              <a:t> </a:t>
            </a:r>
            <a:r>
              <a:rPr sz="2000">
                <a:solidFill>
                  <a:srgbClr val="000000"/>
                </a:solidFill>
                <a:latin typeface="Arial"/>
                <a:cs typeface="Arial"/>
              </a:rPr>
              <a:t>it</a:t>
            </a:r>
            <a:r>
              <a:rPr sz="2000" spc="-10">
                <a:solidFill>
                  <a:srgbClr val="000000"/>
                </a:solidFill>
                <a:latin typeface="Arial"/>
                <a:cs typeface="Arial"/>
              </a:rPr>
              <a:t> </a:t>
            </a:r>
            <a:r>
              <a:rPr sz="2000">
                <a:solidFill>
                  <a:srgbClr val="000000"/>
                </a:solidFill>
                <a:latin typeface="Arial"/>
                <a:cs typeface="Arial"/>
              </a:rPr>
              <a:t>is initially loaded</a:t>
            </a:r>
            <a:r>
              <a:rPr sz="2000" spc="-15">
                <a:solidFill>
                  <a:srgbClr val="000000"/>
                </a:solidFill>
                <a:latin typeface="Arial"/>
                <a:cs typeface="Arial"/>
              </a:rPr>
              <a:t> </a:t>
            </a:r>
            <a:r>
              <a:rPr sz="2000">
                <a:solidFill>
                  <a:srgbClr val="000000"/>
                </a:solidFill>
                <a:latin typeface="Arial"/>
                <a:cs typeface="Arial"/>
              </a:rPr>
              <a:t>into</a:t>
            </a:r>
            <a:r>
              <a:rPr sz="2000" spc="-18">
                <a:solidFill>
                  <a:srgbClr val="000000"/>
                </a:solidFill>
                <a:latin typeface="Arial"/>
                <a:cs typeface="Arial"/>
              </a:rPr>
              <a:t> </a:t>
            </a:r>
            <a:r>
              <a:rPr sz="2000">
                <a:solidFill>
                  <a:srgbClr val="000000"/>
                </a:solidFill>
                <a:latin typeface="Arial"/>
                <a:cs typeface="Arial"/>
              </a:rPr>
              <a:t>the</a:t>
            </a:r>
          </a:p>
        </p:txBody>
      </p:sp>
      <p:sp>
        <p:nvSpPr>
          <p:cNvPr id="8" name="object 8"/>
          <p:cNvSpPr txBox="1"/>
          <p:nvPr/>
        </p:nvSpPr>
        <p:spPr>
          <a:xfrm>
            <a:off x="1125016" y="2666089"/>
            <a:ext cx="1257737"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system.</a:t>
            </a:r>
          </a:p>
        </p:txBody>
      </p:sp>
      <p:sp>
        <p:nvSpPr>
          <p:cNvPr id="9" name="object 9"/>
          <p:cNvSpPr txBox="1"/>
          <p:nvPr/>
        </p:nvSpPr>
        <p:spPr>
          <a:xfrm>
            <a:off x="381000" y="3048805"/>
            <a:ext cx="2359710"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Valid</a:t>
            </a:r>
            <a:r>
              <a:rPr sz="2400" spc="29">
                <a:solidFill>
                  <a:srgbClr val="000000"/>
                </a:solidFill>
                <a:latin typeface="Arial"/>
                <a:cs typeface="Arial"/>
              </a:rPr>
              <a:t> </a:t>
            </a:r>
            <a:r>
              <a:rPr sz="2400">
                <a:solidFill>
                  <a:srgbClr val="000000"/>
                </a:solidFill>
                <a:latin typeface="Arial"/>
                <a:cs typeface="Arial"/>
              </a:rPr>
              <a:t>State:</a:t>
            </a:r>
          </a:p>
        </p:txBody>
      </p:sp>
      <p:sp>
        <p:nvSpPr>
          <p:cNvPr id="10" name="object 10"/>
          <p:cNvSpPr txBox="1"/>
          <p:nvPr/>
        </p:nvSpPr>
        <p:spPr>
          <a:xfrm>
            <a:off x="838200" y="3445361"/>
            <a:ext cx="8794055" cy="691179"/>
          </a:xfrm>
          <a:prstGeom prst="rect">
            <a:avLst/>
          </a:prstGeom>
        </p:spPr>
        <p:txBody>
          <a:bodyPr vert="horz" wrap="square" lIns="0" tIns="0" rIns="0" bIns="0" rtlCol="0">
            <a:spAutoFit/>
          </a:bodyPr>
          <a:lstStyle/>
          <a:p>
            <a:pPr marL="0" marR="0">
              <a:lnSpc>
                <a:spcPts val="2438"/>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state</a:t>
            </a:r>
            <a:r>
              <a:rPr sz="2000" spc="-18">
                <a:solidFill>
                  <a:srgbClr val="000000"/>
                </a:solidFill>
                <a:latin typeface="Arial"/>
                <a:cs typeface="Arial"/>
              </a:rPr>
              <a:t> </a:t>
            </a:r>
            <a:r>
              <a:rPr sz="2000">
                <a:solidFill>
                  <a:srgbClr val="000000"/>
                </a:solidFill>
                <a:latin typeface="Arial"/>
                <a:cs typeface="Arial"/>
              </a:rPr>
              <a:t>that</a:t>
            </a:r>
            <a:r>
              <a:rPr sz="2000" spc="-39">
                <a:solidFill>
                  <a:srgbClr val="000000"/>
                </a:solidFill>
                <a:latin typeface="Arial"/>
                <a:cs typeface="Arial"/>
              </a:rPr>
              <a:t> </a:t>
            </a:r>
            <a:r>
              <a:rPr sz="2000">
                <a:solidFill>
                  <a:srgbClr val="000000"/>
                </a:solidFill>
                <a:latin typeface="Arial"/>
                <a:cs typeface="Arial"/>
              </a:rPr>
              <a:t>satisfies</a:t>
            </a:r>
            <a:r>
              <a:rPr sz="2000" spc="-25">
                <a:solidFill>
                  <a:srgbClr val="000000"/>
                </a:solidFill>
                <a:latin typeface="Arial"/>
                <a:cs typeface="Arial"/>
              </a:rPr>
              <a:t> </a:t>
            </a:r>
            <a:r>
              <a:rPr sz="2000">
                <a:solidFill>
                  <a:srgbClr val="000000"/>
                </a:solidFill>
                <a:latin typeface="Arial"/>
                <a:cs typeface="Arial"/>
              </a:rPr>
              <a:t>the</a:t>
            </a:r>
            <a:r>
              <a:rPr sz="2000" spc="-19">
                <a:solidFill>
                  <a:srgbClr val="000000"/>
                </a:solidFill>
                <a:latin typeface="Arial"/>
                <a:cs typeface="Arial"/>
              </a:rPr>
              <a:t> </a:t>
            </a:r>
            <a:r>
              <a:rPr sz="2000">
                <a:solidFill>
                  <a:srgbClr val="000000"/>
                </a:solidFill>
                <a:latin typeface="Arial"/>
                <a:cs typeface="Arial"/>
              </a:rPr>
              <a:t>structure</a:t>
            </a:r>
            <a:r>
              <a:rPr sz="2000" spc="-52">
                <a:solidFill>
                  <a:srgbClr val="000000"/>
                </a:solidFill>
                <a:latin typeface="Arial"/>
                <a:cs typeface="Arial"/>
              </a:rPr>
              <a:t> </a:t>
            </a:r>
            <a:r>
              <a:rPr sz="2000">
                <a:solidFill>
                  <a:srgbClr val="000000"/>
                </a:solidFill>
                <a:latin typeface="Arial"/>
                <a:cs typeface="Arial"/>
              </a:rPr>
              <a:t>and</a:t>
            </a:r>
            <a:r>
              <a:rPr sz="2000" spc="-14">
                <a:solidFill>
                  <a:srgbClr val="000000"/>
                </a:solidFill>
                <a:latin typeface="Arial"/>
                <a:cs typeface="Arial"/>
              </a:rPr>
              <a:t> </a:t>
            </a:r>
            <a:r>
              <a:rPr sz="2000">
                <a:solidFill>
                  <a:srgbClr val="000000"/>
                </a:solidFill>
                <a:latin typeface="Arial"/>
                <a:cs typeface="Arial"/>
              </a:rPr>
              <a:t>constraints</a:t>
            </a:r>
            <a:r>
              <a:rPr sz="2000" spc="-48">
                <a:solidFill>
                  <a:srgbClr val="000000"/>
                </a:solidFill>
                <a:latin typeface="Arial"/>
                <a:cs typeface="Arial"/>
              </a:rPr>
              <a:t> </a:t>
            </a:r>
            <a:r>
              <a:rPr sz="2000">
                <a:solidFill>
                  <a:srgbClr val="000000"/>
                </a:solidFill>
                <a:latin typeface="Arial"/>
                <a:cs typeface="Arial"/>
              </a:rPr>
              <a:t>of</a:t>
            </a:r>
            <a:r>
              <a:rPr sz="2000" spc="-11">
                <a:solidFill>
                  <a:srgbClr val="000000"/>
                </a:solidFill>
                <a:latin typeface="Arial"/>
                <a:cs typeface="Arial"/>
              </a:rPr>
              <a:t> </a:t>
            </a:r>
            <a:r>
              <a:rPr sz="2000">
                <a:solidFill>
                  <a:srgbClr val="000000"/>
                </a:solidFill>
                <a:latin typeface="Arial"/>
                <a:cs typeface="Arial"/>
              </a:rPr>
              <a:t>the</a:t>
            </a:r>
            <a:r>
              <a:rPr sz="2000" spc="-10">
                <a:solidFill>
                  <a:srgbClr val="000000"/>
                </a:solidFill>
                <a:latin typeface="Arial"/>
                <a:cs typeface="Arial"/>
              </a:rPr>
              <a:t> </a:t>
            </a:r>
            <a:r>
              <a:rPr sz="2000">
                <a:solidFill>
                  <a:srgbClr val="000000"/>
                </a:solidFill>
                <a:latin typeface="Arial"/>
                <a:cs typeface="Arial"/>
              </a:rPr>
              <a:t>database</a:t>
            </a:r>
          </a:p>
        </p:txBody>
      </p:sp>
      <p:sp>
        <p:nvSpPr>
          <p:cNvPr id="11" name="object 11"/>
          <p:cNvSpPr txBox="1"/>
          <p:nvPr/>
        </p:nvSpPr>
        <p:spPr>
          <a:xfrm>
            <a:off x="381000" y="3853858"/>
            <a:ext cx="220466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Distinction</a:t>
            </a:r>
          </a:p>
        </p:txBody>
      </p:sp>
      <p:sp>
        <p:nvSpPr>
          <p:cNvPr id="12" name="object 12"/>
          <p:cNvSpPr txBox="1"/>
          <p:nvPr/>
        </p:nvSpPr>
        <p:spPr>
          <a:xfrm>
            <a:off x="838200" y="4250339"/>
            <a:ext cx="8831945" cy="105656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database</a:t>
            </a:r>
            <a:r>
              <a:rPr sz="2000" b="1" i="1" spc="-24">
                <a:solidFill>
                  <a:srgbClr val="000000"/>
                </a:solidFill>
                <a:latin typeface="Arial"/>
                <a:cs typeface="Arial"/>
              </a:rPr>
              <a:t> </a:t>
            </a:r>
            <a:r>
              <a:rPr sz="2000" b="1" i="1">
                <a:solidFill>
                  <a:srgbClr val="000000"/>
                </a:solidFill>
                <a:latin typeface="Arial"/>
                <a:cs typeface="Arial"/>
              </a:rPr>
              <a:t>schema</a:t>
            </a:r>
            <a:r>
              <a:rPr sz="2000" b="1" i="1" spc="-10">
                <a:solidFill>
                  <a:srgbClr val="000000"/>
                </a:solidFill>
                <a:latin typeface="Arial"/>
                <a:cs typeface="Arial"/>
              </a:rPr>
              <a:t> </a:t>
            </a:r>
            <a:r>
              <a:rPr sz="2000">
                <a:solidFill>
                  <a:srgbClr val="000000"/>
                </a:solidFill>
                <a:latin typeface="Arial"/>
                <a:cs typeface="Arial"/>
              </a:rPr>
              <a:t>changes</a:t>
            </a:r>
            <a:r>
              <a:rPr sz="2000" spc="-37">
                <a:solidFill>
                  <a:srgbClr val="000000"/>
                </a:solidFill>
                <a:latin typeface="Arial"/>
                <a:cs typeface="Arial"/>
              </a:rPr>
              <a:t> </a:t>
            </a:r>
            <a:r>
              <a:rPr sz="2000">
                <a:solidFill>
                  <a:srgbClr val="000000"/>
                </a:solidFill>
                <a:latin typeface="Arial"/>
                <a:cs typeface="Arial"/>
              </a:rPr>
              <a:t>very</a:t>
            </a:r>
            <a:r>
              <a:rPr sz="2000" spc="-20">
                <a:solidFill>
                  <a:srgbClr val="000000"/>
                </a:solidFill>
                <a:latin typeface="Arial"/>
                <a:cs typeface="Arial"/>
              </a:rPr>
              <a:t> </a:t>
            </a:r>
            <a:r>
              <a:rPr sz="2000">
                <a:solidFill>
                  <a:srgbClr val="000000"/>
                </a:solidFill>
                <a:latin typeface="Arial"/>
                <a:cs typeface="Arial"/>
              </a:rPr>
              <a:t>infrequently.</a:t>
            </a:r>
          </a:p>
          <a:p>
            <a:pPr marL="0" marR="0">
              <a:lnSpc>
                <a:spcPts val="2435"/>
              </a:lnSpc>
              <a:spcBef>
                <a:spcPts val="49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database</a:t>
            </a:r>
            <a:r>
              <a:rPr sz="2000" b="1" i="1" spc="-24">
                <a:solidFill>
                  <a:srgbClr val="000000"/>
                </a:solidFill>
                <a:latin typeface="Arial"/>
                <a:cs typeface="Arial"/>
              </a:rPr>
              <a:t> </a:t>
            </a:r>
            <a:r>
              <a:rPr sz="2000" b="1" i="1">
                <a:solidFill>
                  <a:srgbClr val="000000"/>
                </a:solidFill>
                <a:latin typeface="Arial"/>
                <a:cs typeface="Arial"/>
              </a:rPr>
              <a:t>state</a:t>
            </a:r>
            <a:r>
              <a:rPr sz="2000" b="1" i="1" spc="-30">
                <a:solidFill>
                  <a:srgbClr val="000000"/>
                </a:solidFill>
                <a:latin typeface="Arial"/>
                <a:cs typeface="Arial"/>
              </a:rPr>
              <a:t> </a:t>
            </a:r>
            <a:r>
              <a:rPr sz="2000">
                <a:solidFill>
                  <a:srgbClr val="000000"/>
                </a:solidFill>
                <a:latin typeface="Arial"/>
                <a:cs typeface="Arial"/>
              </a:rPr>
              <a:t>changes</a:t>
            </a:r>
            <a:r>
              <a:rPr sz="2000" spc="-25">
                <a:solidFill>
                  <a:srgbClr val="000000"/>
                </a:solidFill>
                <a:latin typeface="Arial"/>
                <a:cs typeface="Arial"/>
              </a:rPr>
              <a:t> </a:t>
            </a:r>
            <a:r>
              <a:rPr sz="2000">
                <a:solidFill>
                  <a:srgbClr val="000000"/>
                </a:solidFill>
                <a:latin typeface="Arial"/>
                <a:cs typeface="Arial"/>
              </a:rPr>
              <a:t>every</a:t>
            </a:r>
            <a:r>
              <a:rPr sz="2000" spc="-18">
                <a:solidFill>
                  <a:srgbClr val="000000"/>
                </a:solidFill>
                <a:latin typeface="Arial"/>
                <a:cs typeface="Arial"/>
              </a:rPr>
              <a:t> </a:t>
            </a:r>
            <a:r>
              <a:rPr sz="2000">
                <a:solidFill>
                  <a:srgbClr val="000000"/>
                </a:solidFill>
                <a:latin typeface="Arial"/>
                <a:cs typeface="Arial"/>
              </a:rPr>
              <a:t>time</a:t>
            </a:r>
            <a:r>
              <a:rPr sz="2000" spc="-12">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is updated.</a:t>
            </a:r>
          </a:p>
        </p:txBody>
      </p:sp>
      <p:sp>
        <p:nvSpPr>
          <p:cNvPr id="13" name="object 13"/>
          <p:cNvSpPr txBox="1"/>
          <p:nvPr/>
        </p:nvSpPr>
        <p:spPr>
          <a:xfrm>
            <a:off x="381000" y="5390304"/>
            <a:ext cx="5599819" cy="123663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b="1">
                <a:solidFill>
                  <a:srgbClr val="000000"/>
                </a:solidFill>
                <a:latin typeface="Arial"/>
                <a:cs typeface="Arial"/>
              </a:rPr>
              <a:t>Schema</a:t>
            </a:r>
            <a:r>
              <a:rPr sz="2400" b="1" spc="82">
                <a:solidFill>
                  <a:srgbClr val="000000"/>
                </a:solidFill>
                <a:latin typeface="Times New Roman"/>
                <a:cs typeface="Times New Roman"/>
              </a:rPr>
              <a:t> </a:t>
            </a:r>
            <a:r>
              <a:rPr sz="2400">
                <a:solidFill>
                  <a:srgbClr val="000000"/>
                </a:solidFill>
                <a:latin typeface="Arial"/>
                <a:cs typeface="Arial"/>
              </a:rPr>
              <a:t>is also</a:t>
            </a:r>
            <a:r>
              <a:rPr sz="2400" spc="15">
                <a:solidFill>
                  <a:srgbClr val="000000"/>
                </a:solidFill>
                <a:latin typeface="Arial"/>
                <a:cs typeface="Arial"/>
              </a:rPr>
              <a:t> </a:t>
            </a:r>
            <a:r>
              <a:rPr sz="2400">
                <a:solidFill>
                  <a:srgbClr val="000000"/>
                </a:solidFill>
                <a:latin typeface="Arial"/>
                <a:cs typeface="Arial"/>
              </a:rPr>
              <a:t>called</a:t>
            </a:r>
            <a:r>
              <a:rPr sz="2400" spc="35">
                <a:solidFill>
                  <a:srgbClr val="000000"/>
                </a:solidFill>
                <a:latin typeface="Arial"/>
                <a:cs typeface="Arial"/>
              </a:rPr>
              <a:t> </a:t>
            </a:r>
            <a:r>
              <a:rPr sz="2400" b="1">
                <a:solidFill>
                  <a:srgbClr val="000000"/>
                </a:solidFill>
                <a:latin typeface="Arial"/>
                <a:cs typeface="Arial"/>
              </a:rPr>
              <a:t>intension</a:t>
            </a:r>
            <a:r>
              <a:rPr sz="2400">
                <a:solidFill>
                  <a:srgbClr val="000000"/>
                </a:solidFill>
                <a:latin typeface="Arial"/>
                <a:cs typeface="Arial"/>
              </a:rPr>
              <a:t>.</a:t>
            </a:r>
          </a:p>
          <a:p>
            <a:pPr marL="0" marR="0">
              <a:lnSpc>
                <a:spcPts val="2681"/>
              </a:lnSpc>
              <a:spcBef>
                <a:spcPts val="724"/>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b="1">
                <a:solidFill>
                  <a:srgbClr val="000000"/>
                </a:solidFill>
                <a:latin typeface="Arial"/>
                <a:cs typeface="Arial"/>
              </a:rPr>
              <a:t>State</a:t>
            </a:r>
            <a:r>
              <a:rPr sz="2400" b="1" spc="74">
                <a:solidFill>
                  <a:srgbClr val="000000"/>
                </a:solidFill>
                <a:latin typeface="Times New Roman"/>
                <a:cs typeface="Times New Roman"/>
              </a:rPr>
              <a:t> </a:t>
            </a:r>
            <a:r>
              <a:rPr sz="2400">
                <a:solidFill>
                  <a:srgbClr val="000000"/>
                </a:solidFill>
                <a:latin typeface="Arial"/>
                <a:cs typeface="Arial"/>
              </a:rPr>
              <a:t>is also</a:t>
            </a:r>
            <a:r>
              <a:rPr sz="2400" spc="15">
                <a:solidFill>
                  <a:srgbClr val="000000"/>
                </a:solidFill>
                <a:latin typeface="Arial"/>
                <a:cs typeface="Arial"/>
              </a:rPr>
              <a:t> </a:t>
            </a:r>
            <a:r>
              <a:rPr sz="2400">
                <a:solidFill>
                  <a:srgbClr val="000000"/>
                </a:solidFill>
                <a:latin typeface="Arial"/>
                <a:cs typeface="Arial"/>
              </a:rPr>
              <a:t>called</a:t>
            </a:r>
            <a:r>
              <a:rPr sz="2400" spc="35">
                <a:solidFill>
                  <a:srgbClr val="000000"/>
                </a:solidFill>
                <a:latin typeface="Arial"/>
                <a:cs typeface="Arial"/>
              </a:rPr>
              <a:t> </a:t>
            </a:r>
            <a:r>
              <a:rPr sz="2400" b="1">
                <a:solidFill>
                  <a:srgbClr val="000000"/>
                </a:solidFill>
                <a:latin typeface="Arial"/>
                <a:cs typeface="Arial"/>
              </a:rPr>
              <a:t>extension</a:t>
            </a:r>
            <a:r>
              <a:rPr sz="2400">
                <a:solidFill>
                  <a:srgbClr val="000000"/>
                </a:solidFill>
                <a:latin typeface="Arial"/>
                <a:cs typeface="Arial"/>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31842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Schema</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9198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State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2049" y="175986"/>
            <a:ext cx="265299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Course</a:t>
            </a:r>
            <a:r>
              <a:rPr sz="2400" b="1" spc="11">
                <a:solidFill>
                  <a:srgbClr val="FFFFFF"/>
                </a:solidFill>
                <a:latin typeface="Arial Narrow"/>
                <a:cs typeface="Arial Narrow"/>
              </a:rPr>
              <a:t> </a:t>
            </a:r>
            <a:r>
              <a:rPr sz="2400" b="1">
                <a:solidFill>
                  <a:srgbClr val="FFFFFF"/>
                </a:solidFill>
                <a:latin typeface="Arial Narrow"/>
                <a:cs typeface="Arial Narrow"/>
              </a:rPr>
              <a:t>Objectives</a:t>
            </a:r>
          </a:p>
        </p:txBody>
      </p:sp>
      <p:sp>
        <p:nvSpPr>
          <p:cNvPr id="6" name="object 6"/>
          <p:cNvSpPr txBox="1"/>
          <p:nvPr/>
        </p:nvSpPr>
        <p:spPr>
          <a:xfrm>
            <a:off x="323528" y="908720"/>
            <a:ext cx="8496944" cy="7412799"/>
          </a:xfrm>
          <a:prstGeom prst="rect">
            <a:avLst/>
          </a:prstGeom>
        </p:spPr>
        <p:txBody>
          <a:bodyPr vert="horz" wrap="square" lIns="0" tIns="0" rIns="0" bIns="0" rtlCol="0">
            <a:spAutoFit/>
          </a:bodyPr>
          <a:lstStyle/>
          <a:p>
            <a:pPr>
              <a:lnSpc>
                <a:spcPct val="105000"/>
              </a:lnSpc>
              <a:spcBef>
                <a:spcPct val="0"/>
              </a:spcBef>
              <a:spcAft>
                <a:spcPct val="0"/>
              </a:spcAft>
            </a:pPr>
            <a:r>
              <a:rPr lang="en-US" altLang="zh-CN" sz="2000" dirty="0">
                <a:latin typeface="Calibri" pitchFamily="34" charset="0"/>
              </a:rPr>
              <a:t>The goal is to teach students the fundamental concepts underlying database system design, including not only the design of applications using databases, but also covering the fundamental implementation techniques used in database systems. </a:t>
            </a:r>
            <a:endParaRPr lang="en-US" altLang="zh-CN" sz="2000" dirty="0" smtClean="0">
              <a:latin typeface="Calibri" pitchFamily="34" charset="0"/>
            </a:endParaRPr>
          </a:p>
          <a:p>
            <a:pPr>
              <a:lnSpc>
                <a:spcPts val="2238"/>
              </a:lnSpc>
              <a:spcBef>
                <a:spcPct val="0"/>
              </a:spcBef>
              <a:spcAft>
                <a:spcPct val="0"/>
              </a:spcAft>
            </a:pPr>
            <a:endParaRPr lang="en-US" altLang="zh-CN" sz="2000" dirty="0">
              <a:solidFill>
                <a:srgbClr val="000000"/>
              </a:solidFill>
              <a:latin typeface="Calibri" pitchFamily="34" charset="0"/>
              <a:cs typeface="Arial"/>
            </a:endParaRPr>
          </a:p>
          <a:p>
            <a:pPr>
              <a:spcBef>
                <a:spcPts val="500"/>
              </a:spcBef>
              <a:spcAft>
                <a:spcPct val="0"/>
              </a:spcAft>
              <a:buFont typeface="Wingdings" pitchFamily="2" charset="2"/>
              <a:buChar char="ü"/>
            </a:pPr>
            <a:r>
              <a:rPr lang="en-US" altLang="zh-CN" sz="2000" dirty="0" smtClean="0">
                <a:solidFill>
                  <a:srgbClr val="000000"/>
                </a:solidFill>
                <a:latin typeface="Calibri" pitchFamily="34" charset="0"/>
                <a:cs typeface="Arial"/>
              </a:rPr>
              <a:t> Gain</a:t>
            </a:r>
            <a:r>
              <a:rPr lang="en-US" altLang="zh-CN" sz="2000" spc="-13"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understanding</a:t>
            </a:r>
            <a:r>
              <a:rPr lang="en-US" altLang="zh-CN" sz="2000" spc="-37"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of</a:t>
            </a:r>
            <a:r>
              <a:rPr lang="en-US" altLang="zh-CN" sz="2000" spc="-19"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fundamental</a:t>
            </a:r>
            <a:r>
              <a:rPr lang="en-US" altLang="zh-CN" sz="2000" spc="-30"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concepts</a:t>
            </a:r>
            <a:r>
              <a:rPr lang="en-US" altLang="zh-CN" sz="2000" spc="-48"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of state-of-the-art</a:t>
            </a:r>
            <a:r>
              <a:rPr lang="en-US" altLang="zh-CN" sz="2000" dirty="0">
                <a:solidFill>
                  <a:srgbClr val="000000"/>
                </a:solidFill>
                <a:latin typeface="Calibri" pitchFamily="34" charset="0"/>
                <a:cs typeface="Arial"/>
              </a:rPr>
              <a:t> </a:t>
            </a:r>
            <a:r>
              <a:rPr lang="en-US" sz="2000" dirty="0" smtClean="0">
                <a:solidFill>
                  <a:srgbClr val="000000"/>
                </a:solidFill>
                <a:latin typeface="Calibri" pitchFamily="34" charset="0"/>
                <a:cs typeface="Arial"/>
              </a:rPr>
              <a:t>D</a:t>
            </a:r>
            <a:r>
              <a:rPr sz="2000" dirty="0" smtClean="0">
                <a:solidFill>
                  <a:srgbClr val="000000"/>
                </a:solidFill>
                <a:latin typeface="Calibri" pitchFamily="34" charset="0"/>
                <a:cs typeface="Arial"/>
              </a:rPr>
              <a:t>atabases</a:t>
            </a:r>
            <a:r>
              <a:rPr sz="2000" spc="-35" dirty="0" smtClean="0">
                <a:solidFill>
                  <a:srgbClr val="000000"/>
                </a:solidFill>
                <a:latin typeface="Calibri" pitchFamily="34" charset="0"/>
                <a:cs typeface="Arial"/>
              </a:rPr>
              <a:t> </a:t>
            </a:r>
            <a:r>
              <a:rPr sz="2000" dirty="0">
                <a:solidFill>
                  <a:srgbClr val="000000"/>
                </a:solidFill>
                <a:latin typeface="Calibri" pitchFamily="34" charset="0"/>
                <a:cs typeface="Arial"/>
              </a:rPr>
              <a:t>(more</a:t>
            </a:r>
            <a:r>
              <a:rPr sz="2000" spc="-41" dirty="0">
                <a:solidFill>
                  <a:srgbClr val="000000"/>
                </a:solidFill>
                <a:latin typeface="Calibri" pitchFamily="34" charset="0"/>
                <a:cs typeface="Arial"/>
              </a:rPr>
              <a:t> </a:t>
            </a:r>
            <a:r>
              <a:rPr sz="2000" dirty="0">
                <a:solidFill>
                  <a:srgbClr val="000000"/>
                </a:solidFill>
                <a:latin typeface="Calibri" pitchFamily="34" charset="0"/>
                <a:cs typeface="Arial"/>
              </a:rPr>
              <a:t>precisely</a:t>
            </a:r>
            <a:r>
              <a:rPr sz="2000" spc="-36" dirty="0">
                <a:solidFill>
                  <a:srgbClr val="000000"/>
                </a:solidFill>
                <a:latin typeface="Calibri" pitchFamily="34" charset="0"/>
                <a:cs typeface="Arial"/>
              </a:rPr>
              <a:t> </a:t>
            </a:r>
            <a:r>
              <a:rPr sz="2000" dirty="0">
                <a:solidFill>
                  <a:srgbClr val="000000"/>
                </a:solidFill>
                <a:latin typeface="Calibri" pitchFamily="34" charset="0"/>
                <a:cs typeface="Arial"/>
              </a:rPr>
              <a:t>called:</a:t>
            </a:r>
            <a:r>
              <a:rPr sz="2000" spc="-20" dirty="0">
                <a:solidFill>
                  <a:srgbClr val="000000"/>
                </a:solidFill>
                <a:latin typeface="Calibri" pitchFamily="34" charset="0"/>
                <a:cs typeface="Arial"/>
              </a:rPr>
              <a:t> </a:t>
            </a:r>
            <a:r>
              <a:rPr sz="2000" dirty="0">
                <a:solidFill>
                  <a:srgbClr val="000000"/>
                </a:solidFill>
                <a:latin typeface="Calibri" pitchFamily="34" charset="0"/>
                <a:cs typeface="Arial"/>
              </a:rPr>
              <a:t>Database</a:t>
            </a:r>
            <a:r>
              <a:rPr sz="2000" spc="-40" dirty="0">
                <a:solidFill>
                  <a:srgbClr val="000000"/>
                </a:solidFill>
                <a:latin typeface="Calibri" pitchFamily="34" charset="0"/>
                <a:cs typeface="Arial"/>
              </a:rPr>
              <a:t> </a:t>
            </a:r>
            <a:r>
              <a:rPr sz="2000" dirty="0">
                <a:solidFill>
                  <a:srgbClr val="000000"/>
                </a:solidFill>
                <a:latin typeface="Calibri" pitchFamily="34" charset="0"/>
                <a:cs typeface="Arial"/>
              </a:rPr>
              <a:t>Management</a:t>
            </a:r>
            <a:r>
              <a:rPr sz="2000" spc="-44" dirty="0">
                <a:solidFill>
                  <a:srgbClr val="000000"/>
                </a:solidFill>
                <a:latin typeface="Calibri" pitchFamily="34" charset="0"/>
                <a:cs typeface="Arial"/>
              </a:rPr>
              <a:t> </a:t>
            </a:r>
            <a:r>
              <a:rPr sz="2000" dirty="0">
                <a:solidFill>
                  <a:srgbClr val="000000"/>
                </a:solidFill>
                <a:latin typeface="Calibri" pitchFamily="34" charset="0"/>
                <a:cs typeface="Arial"/>
              </a:rPr>
              <a:t>Systems)</a:t>
            </a:r>
          </a:p>
          <a:p>
            <a:pPr marL="0" marR="0">
              <a:spcBef>
                <a:spcPts val="500"/>
              </a:spcBef>
              <a:spcAft>
                <a:spcPct val="0"/>
              </a:spcAft>
              <a:buFont typeface="Wingdings" pitchFamily="2" charset="2"/>
              <a:buChar char="ü"/>
            </a:pPr>
            <a:r>
              <a:rPr lang="en-US" sz="2000" dirty="0" smtClean="0">
                <a:solidFill>
                  <a:srgbClr val="000000"/>
                </a:solidFill>
                <a:latin typeface="Calibri" pitchFamily="34" charset="0"/>
                <a:cs typeface="Arial"/>
              </a:rPr>
              <a:t> </a:t>
            </a:r>
            <a:r>
              <a:rPr sz="2000" dirty="0" smtClean="0">
                <a:solidFill>
                  <a:srgbClr val="000000"/>
                </a:solidFill>
                <a:latin typeface="Calibri" pitchFamily="34" charset="0"/>
                <a:cs typeface="Arial"/>
              </a:rPr>
              <a:t>Get</a:t>
            </a:r>
            <a:r>
              <a:rPr sz="2000" spc="-24" dirty="0" smtClean="0">
                <a:solidFill>
                  <a:srgbClr val="000000"/>
                </a:solidFill>
                <a:latin typeface="Calibri" pitchFamily="34" charset="0"/>
                <a:cs typeface="Arial"/>
              </a:rPr>
              <a:t> </a:t>
            </a:r>
            <a:r>
              <a:rPr sz="2000" dirty="0">
                <a:solidFill>
                  <a:srgbClr val="000000"/>
                </a:solidFill>
                <a:latin typeface="Calibri" pitchFamily="34" charset="0"/>
                <a:cs typeface="Arial"/>
              </a:rPr>
              <a:t>to</a:t>
            </a:r>
            <a:r>
              <a:rPr sz="2000" spc="-21" dirty="0">
                <a:solidFill>
                  <a:srgbClr val="000000"/>
                </a:solidFill>
                <a:latin typeface="Calibri" pitchFamily="34" charset="0"/>
                <a:cs typeface="Arial"/>
              </a:rPr>
              <a:t> </a:t>
            </a:r>
            <a:r>
              <a:rPr sz="2000" dirty="0">
                <a:solidFill>
                  <a:srgbClr val="000000"/>
                </a:solidFill>
                <a:latin typeface="Calibri" pitchFamily="34" charset="0"/>
                <a:cs typeface="Arial"/>
              </a:rPr>
              <a:t>know</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some</a:t>
            </a:r>
            <a:r>
              <a:rPr sz="2000" spc="-27" dirty="0">
                <a:solidFill>
                  <a:srgbClr val="000000"/>
                </a:solidFill>
                <a:latin typeface="Calibri" pitchFamily="34" charset="0"/>
                <a:cs typeface="Arial"/>
              </a:rPr>
              <a:t> </a:t>
            </a:r>
            <a:r>
              <a:rPr sz="2000" dirty="0">
                <a:solidFill>
                  <a:srgbClr val="000000"/>
                </a:solidFill>
                <a:latin typeface="Calibri" pitchFamily="34" charset="0"/>
                <a:cs typeface="Arial"/>
              </a:rPr>
              <a:t>of</a:t>
            </a:r>
            <a:r>
              <a:rPr sz="2000" spc="-11" dirty="0">
                <a:solidFill>
                  <a:srgbClr val="000000"/>
                </a:solidFill>
                <a:latin typeface="Calibri" pitchFamily="34" charset="0"/>
                <a:cs typeface="Arial"/>
              </a:rPr>
              <a:t> </a:t>
            </a:r>
            <a:r>
              <a:rPr sz="2000" dirty="0">
                <a:solidFill>
                  <a:srgbClr val="000000"/>
                </a:solidFill>
                <a:latin typeface="Calibri" pitchFamily="34" charset="0"/>
                <a:cs typeface="Arial"/>
              </a:rPr>
              <a:t>the</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tools used</a:t>
            </a:r>
            <a:r>
              <a:rPr sz="2000" spc="-24" dirty="0">
                <a:solidFill>
                  <a:srgbClr val="000000"/>
                </a:solidFill>
                <a:latin typeface="Calibri" pitchFamily="34" charset="0"/>
                <a:cs typeface="Arial"/>
              </a:rPr>
              <a:t> </a:t>
            </a:r>
            <a:r>
              <a:rPr sz="2000" dirty="0">
                <a:solidFill>
                  <a:srgbClr val="000000"/>
                </a:solidFill>
                <a:latin typeface="Calibri" pitchFamily="34" charset="0"/>
                <a:cs typeface="Arial"/>
              </a:rPr>
              <a:t>in the</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design </a:t>
            </a:r>
            <a:r>
              <a:rPr sz="2000" dirty="0" smtClean="0">
                <a:solidFill>
                  <a:srgbClr val="000000"/>
                </a:solidFill>
                <a:latin typeface="Calibri" pitchFamily="34" charset="0"/>
                <a:cs typeface="Arial"/>
              </a:rPr>
              <a:t>and</a:t>
            </a:r>
            <a:r>
              <a:rPr lang="en-US" sz="2000" dirty="0" smtClean="0">
                <a:solidFill>
                  <a:srgbClr val="000000"/>
                </a:solidFill>
                <a:latin typeface="Calibri" pitchFamily="34" charset="0"/>
                <a:cs typeface="Arial"/>
              </a:rPr>
              <a:t> </a:t>
            </a:r>
            <a:r>
              <a:rPr sz="2000" dirty="0" smtClean="0">
                <a:solidFill>
                  <a:srgbClr val="000000"/>
                </a:solidFill>
                <a:latin typeface="Calibri" pitchFamily="34" charset="0"/>
                <a:cs typeface="Arial"/>
              </a:rPr>
              <a:t>implementations</a:t>
            </a:r>
            <a:r>
              <a:rPr sz="2000" spc="-32" dirty="0" smtClean="0">
                <a:solidFill>
                  <a:srgbClr val="000000"/>
                </a:solidFill>
                <a:latin typeface="Calibri" pitchFamily="34" charset="0"/>
                <a:cs typeface="Arial"/>
              </a:rPr>
              <a:t> </a:t>
            </a:r>
            <a:r>
              <a:rPr sz="2000" dirty="0">
                <a:solidFill>
                  <a:srgbClr val="000000"/>
                </a:solidFill>
                <a:latin typeface="Calibri" pitchFamily="34" charset="0"/>
                <a:cs typeface="Arial"/>
              </a:rPr>
              <a:t>of </a:t>
            </a:r>
            <a:r>
              <a:rPr sz="2000" dirty="0" smtClean="0">
                <a:solidFill>
                  <a:srgbClr val="000000"/>
                </a:solidFill>
                <a:latin typeface="Calibri" pitchFamily="34" charset="0"/>
                <a:cs typeface="Arial"/>
              </a:rPr>
              <a:t>databases</a:t>
            </a:r>
            <a:endParaRPr lang="en-US" sz="2000" dirty="0" smtClean="0">
              <a:solidFill>
                <a:srgbClr val="000000"/>
              </a:solidFill>
              <a:latin typeface="Calibri" pitchFamily="34" charset="0"/>
              <a:cs typeface="Arial"/>
            </a:endParaRPr>
          </a:p>
          <a:p>
            <a:pPr marL="0" marR="0">
              <a:spcBef>
                <a:spcPts val="500"/>
              </a:spcBef>
              <a:spcAft>
                <a:spcPct val="0"/>
              </a:spcAft>
              <a:buFont typeface="Wingdings" pitchFamily="2" charset="2"/>
              <a:buChar char="ü"/>
            </a:pPr>
            <a:r>
              <a:rPr lang="en-US" altLang="zh-CN" sz="2000" dirty="0" smtClean="0">
                <a:solidFill>
                  <a:srgbClr val="000000"/>
                </a:solidFill>
                <a:latin typeface="Calibri" pitchFamily="34" charset="0"/>
                <a:cs typeface="Arial"/>
              </a:rPr>
              <a:t>Know enough</a:t>
            </a:r>
            <a:r>
              <a:rPr lang="en-US" altLang="zh-CN" sz="2000" spc="-28"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so</a:t>
            </a:r>
            <a:r>
              <a:rPr lang="en-US" altLang="zh-CN" sz="2000" spc="-11"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that</a:t>
            </a:r>
            <a:r>
              <a:rPr lang="en-US" altLang="zh-CN" sz="2000" spc="-35"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it is possible</a:t>
            </a:r>
            <a:r>
              <a:rPr lang="en-US" altLang="zh-CN" sz="2000" spc="-16"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to</a:t>
            </a:r>
            <a:r>
              <a:rPr lang="en-US" altLang="zh-CN" sz="2000" spc="-18"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read/skim</a:t>
            </a:r>
            <a:r>
              <a:rPr lang="en-US" altLang="zh-CN" sz="2000" spc="-42"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a</a:t>
            </a:r>
            <a:r>
              <a:rPr lang="en-US" altLang="zh-CN" sz="2000" spc="-13"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database</a:t>
            </a:r>
            <a:r>
              <a:rPr lang="en-US" altLang="zh-CN" sz="2000" spc="-40"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system manual</a:t>
            </a:r>
            <a:r>
              <a:rPr lang="en-US" altLang="zh-CN" sz="2000" spc="-12"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and</a:t>
            </a:r>
          </a:p>
          <a:p>
            <a:pPr marL="360000">
              <a:spcBef>
                <a:spcPts val="500"/>
              </a:spcBef>
              <a:spcAft>
                <a:spcPct val="0"/>
              </a:spcAft>
              <a:buFont typeface="Wingdings" pitchFamily="2" charset="2"/>
              <a:buChar char="Ø"/>
            </a:pPr>
            <a:r>
              <a:rPr lang="en-US" altLang="zh-CN" dirty="0" smtClean="0">
                <a:solidFill>
                  <a:srgbClr val="000000"/>
                </a:solidFill>
                <a:latin typeface="Calibri" pitchFamily="34" charset="0"/>
                <a:cs typeface="Arial"/>
              </a:rPr>
              <a:t> Start designing</a:t>
            </a:r>
            <a:r>
              <a:rPr lang="en-US" altLang="zh-CN" spc="32"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and implementing</a:t>
            </a:r>
            <a:r>
              <a:rPr lang="en-US" altLang="zh-CN" spc="31"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small data</a:t>
            </a:r>
            <a:r>
              <a:rPr lang="en-US" altLang="zh-CN" spc="16"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bases</a:t>
            </a:r>
          </a:p>
          <a:p>
            <a:pPr marL="360000">
              <a:spcBef>
                <a:spcPts val="500"/>
              </a:spcBef>
              <a:spcAft>
                <a:spcPct val="0"/>
              </a:spcAft>
              <a:buFont typeface="Wingdings" pitchFamily="2" charset="2"/>
              <a:buChar char="Ø"/>
            </a:pPr>
            <a:r>
              <a:rPr lang="en-US" altLang="zh-CN" dirty="0" smtClean="0">
                <a:solidFill>
                  <a:srgbClr val="000000"/>
                </a:solidFill>
                <a:latin typeface="Calibri" pitchFamily="34" charset="0"/>
                <a:cs typeface="Arial"/>
              </a:rPr>
              <a:t> Start managing</a:t>
            </a:r>
            <a:r>
              <a:rPr lang="en-US" altLang="zh-CN" spc="26"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and</a:t>
            </a:r>
            <a:r>
              <a:rPr lang="en-US" altLang="zh-CN" spc="14"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interacting </a:t>
            </a:r>
            <a:r>
              <a:rPr lang="en-US" altLang="zh-CN" spc="-13" dirty="0" smtClean="0">
                <a:solidFill>
                  <a:srgbClr val="000000"/>
                </a:solidFill>
                <a:latin typeface="Calibri" pitchFamily="34" charset="0"/>
                <a:cs typeface="Arial"/>
              </a:rPr>
              <a:t>with</a:t>
            </a:r>
            <a:r>
              <a:rPr lang="en-US" altLang="zh-CN" spc="58"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existing</a:t>
            </a:r>
            <a:r>
              <a:rPr lang="en-US" altLang="zh-CN" spc="25" dirty="0" smtClean="0">
                <a:solidFill>
                  <a:srgbClr val="000000"/>
                </a:solidFill>
                <a:latin typeface="Calibri" pitchFamily="34" charset="0"/>
                <a:cs typeface="Arial"/>
              </a:rPr>
              <a:t> </a:t>
            </a:r>
            <a:r>
              <a:rPr lang="en-US" altLang="zh-CN" dirty="0" smtClean="0">
                <a:solidFill>
                  <a:srgbClr val="000000"/>
                </a:solidFill>
                <a:latin typeface="Calibri" pitchFamily="34" charset="0"/>
                <a:cs typeface="Arial"/>
              </a:rPr>
              <a:t>small to large databases</a:t>
            </a:r>
          </a:p>
          <a:p>
            <a:pPr>
              <a:spcBef>
                <a:spcPts val="500"/>
              </a:spcBef>
              <a:spcAft>
                <a:spcPct val="0"/>
              </a:spcAft>
              <a:buFont typeface="Wingdings" pitchFamily="2" charset="2"/>
              <a:buChar char="ü"/>
            </a:pPr>
            <a:r>
              <a:rPr lang="en-US" altLang="zh-CN" sz="2000" dirty="0" smtClean="0">
                <a:solidFill>
                  <a:srgbClr val="000000"/>
                </a:solidFill>
                <a:latin typeface="Calibri" pitchFamily="34" charset="0"/>
                <a:cs typeface="Arial"/>
              </a:rPr>
              <a:t>Experiment</a:t>
            </a:r>
            <a:r>
              <a:rPr lang="en-US" altLang="zh-CN" sz="2000" spc="-19"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and</a:t>
            </a:r>
            <a:r>
              <a:rPr lang="en-US" altLang="zh-CN" sz="2000" spc="-11"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practice</a:t>
            </a:r>
            <a:r>
              <a:rPr lang="en-US" altLang="zh-CN" sz="2000" spc="-40"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with</a:t>
            </a:r>
            <a:r>
              <a:rPr lang="en-US" altLang="zh-CN" sz="2000" spc="-14"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industry</a:t>
            </a:r>
            <a:r>
              <a:rPr lang="en-US" altLang="zh-CN" sz="2000" spc="-23"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leading</a:t>
            </a:r>
            <a:r>
              <a:rPr lang="en-US" altLang="zh-CN" sz="2000" spc="-10"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vendor</a:t>
            </a:r>
            <a:r>
              <a:rPr lang="en-US" altLang="zh-CN" sz="2000" spc="-23" dirty="0" smtClean="0">
                <a:solidFill>
                  <a:srgbClr val="000000"/>
                </a:solidFill>
                <a:latin typeface="Calibri" pitchFamily="34" charset="0"/>
                <a:cs typeface="Arial"/>
              </a:rPr>
              <a:t> </a:t>
            </a:r>
            <a:r>
              <a:rPr lang="en-US" altLang="zh-CN" sz="2000" dirty="0" smtClean="0">
                <a:solidFill>
                  <a:srgbClr val="000000"/>
                </a:solidFill>
                <a:latin typeface="Calibri" pitchFamily="34" charset="0"/>
                <a:cs typeface="Arial"/>
              </a:rPr>
              <a:t>solutions:</a:t>
            </a:r>
          </a:p>
          <a:p>
            <a:pPr marL="360000">
              <a:lnSpc>
                <a:spcPct val="105000"/>
              </a:lnSpc>
              <a:spcBef>
                <a:spcPts val="500"/>
              </a:spcBef>
              <a:spcAft>
                <a:spcPct val="0"/>
              </a:spcAft>
              <a:buFont typeface="Wingdings" pitchFamily="2" charset="2"/>
              <a:buChar char="Ø"/>
            </a:pPr>
            <a:r>
              <a:rPr lang="en-US" altLang="zh-CN" dirty="0" smtClean="0">
                <a:solidFill>
                  <a:srgbClr val="000000"/>
                </a:solidFill>
                <a:latin typeface="Calibri" pitchFamily="34" charset="0"/>
                <a:cs typeface="Arial"/>
              </a:rPr>
              <a:t> </a:t>
            </a:r>
            <a:r>
              <a:rPr lang="en-US" altLang="zh-CN" dirty="0" err="1" smtClean="0">
                <a:solidFill>
                  <a:srgbClr val="000000"/>
                </a:solidFill>
                <a:latin typeface="Calibri" pitchFamily="34" charset="0"/>
                <a:cs typeface="Arial"/>
              </a:rPr>
              <a:t>PostgreSQL</a:t>
            </a:r>
            <a:r>
              <a:rPr lang="en-US" altLang="zh-CN" dirty="0">
                <a:solidFill>
                  <a:srgbClr val="000000"/>
                </a:solidFill>
                <a:latin typeface="Calibri" pitchFamily="34" charset="0"/>
                <a:cs typeface="Arial"/>
              </a:rPr>
              <a:t>, </a:t>
            </a:r>
            <a:r>
              <a:rPr lang="en-US" altLang="zh-CN" dirty="0" err="1">
                <a:solidFill>
                  <a:srgbClr val="000000"/>
                </a:solidFill>
                <a:latin typeface="Calibri" pitchFamily="34" charset="0"/>
                <a:cs typeface="Arial"/>
              </a:rPr>
              <a:t>MySQL</a:t>
            </a:r>
            <a:r>
              <a:rPr lang="en-US" altLang="zh-CN" dirty="0">
                <a:solidFill>
                  <a:srgbClr val="000000"/>
                </a:solidFill>
                <a:latin typeface="Calibri" pitchFamily="34" charset="0"/>
                <a:cs typeface="Arial"/>
              </a:rPr>
              <a:t> for writing relational queries</a:t>
            </a:r>
          </a:p>
          <a:p>
            <a:pPr marL="360000" marR="0">
              <a:lnSpc>
                <a:spcPct val="105000"/>
              </a:lnSpc>
              <a:spcBef>
                <a:spcPts val="500"/>
              </a:spcBef>
              <a:spcAft>
                <a:spcPct val="0"/>
              </a:spcAft>
              <a:buFont typeface="Wingdings" pitchFamily="2" charset="2"/>
              <a:buChar char="Ø"/>
            </a:pPr>
            <a:r>
              <a:rPr lang="en-US" altLang="zh-CN" dirty="0">
                <a:solidFill>
                  <a:srgbClr val="000000"/>
                </a:solidFill>
                <a:latin typeface="Calibri" pitchFamily="34" charset="0"/>
                <a:cs typeface="Arial"/>
              </a:rPr>
              <a:t> </a:t>
            </a:r>
            <a:r>
              <a:rPr lang="en-US" altLang="zh-CN" dirty="0" err="1">
                <a:solidFill>
                  <a:srgbClr val="000000"/>
                </a:solidFill>
                <a:latin typeface="Calibri" pitchFamily="34" charset="0"/>
                <a:cs typeface="Arial"/>
              </a:rPr>
              <a:t>Navicat</a:t>
            </a:r>
            <a:r>
              <a:rPr lang="en-US" altLang="zh-CN" dirty="0">
                <a:solidFill>
                  <a:srgbClr val="000000"/>
                </a:solidFill>
                <a:latin typeface="Calibri" pitchFamily="34" charset="0"/>
                <a:cs typeface="Arial"/>
              </a:rPr>
              <a:t> for </a:t>
            </a:r>
            <a:r>
              <a:rPr lang="en-US" altLang="zh-CN" dirty="0" err="1">
                <a:solidFill>
                  <a:srgbClr val="000000"/>
                </a:solidFill>
                <a:latin typeface="Calibri" pitchFamily="34" charset="0"/>
                <a:cs typeface="Arial"/>
              </a:rPr>
              <a:t>PostgreSQL</a:t>
            </a:r>
            <a:r>
              <a:rPr lang="en-US" altLang="zh-CN" dirty="0">
                <a:solidFill>
                  <a:srgbClr val="000000"/>
                </a:solidFill>
                <a:latin typeface="Calibri" pitchFamily="34" charset="0"/>
                <a:cs typeface="Arial"/>
              </a:rPr>
              <a:t> or </a:t>
            </a:r>
            <a:r>
              <a:rPr lang="en-US" altLang="zh-CN" dirty="0" err="1">
                <a:solidFill>
                  <a:srgbClr val="000000"/>
                </a:solidFill>
                <a:latin typeface="Calibri" pitchFamily="34" charset="0"/>
                <a:cs typeface="Arial"/>
              </a:rPr>
              <a:t>Navicat</a:t>
            </a:r>
            <a:r>
              <a:rPr lang="en-US" altLang="zh-CN" dirty="0">
                <a:solidFill>
                  <a:srgbClr val="000000"/>
                </a:solidFill>
                <a:latin typeface="Calibri" pitchFamily="34" charset="0"/>
                <a:cs typeface="Arial"/>
              </a:rPr>
              <a:t> for </a:t>
            </a:r>
            <a:r>
              <a:rPr lang="en-US" altLang="zh-CN" dirty="0" err="1" smtClean="0">
                <a:solidFill>
                  <a:srgbClr val="000000"/>
                </a:solidFill>
                <a:latin typeface="Calibri" pitchFamily="34" charset="0"/>
                <a:cs typeface="Arial"/>
              </a:rPr>
              <a:t>MySQL</a:t>
            </a:r>
            <a:endParaRPr lang="en-US" altLang="zh-CN" dirty="0" smtClean="0">
              <a:solidFill>
                <a:srgbClr val="000000"/>
              </a:solidFill>
              <a:latin typeface="Calibri" pitchFamily="34" charset="0"/>
              <a:cs typeface="Arial"/>
            </a:endParaRPr>
          </a:p>
          <a:p>
            <a:pPr marL="360000" marR="0">
              <a:lnSpc>
                <a:spcPct val="105000"/>
              </a:lnSpc>
              <a:spcBef>
                <a:spcPts val="500"/>
              </a:spcBef>
              <a:spcAft>
                <a:spcPct val="0"/>
              </a:spcAft>
              <a:buFont typeface="Wingdings" pitchFamily="2" charset="2"/>
              <a:buChar char="Ø"/>
            </a:pPr>
            <a:r>
              <a:rPr lang="en-US" altLang="zh-CN" dirty="0" smtClean="0">
                <a:solidFill>
                  <a:srgbClr val="000000"/>
                </a:solidFill>
                <a:latin typeface="Calibri" pitchFamily="34" charset="0"/>
                <a:cs typeface="Arial"/>
              </a:rPr>
              <a:t>Write database-based applications</a:t>
            </a:r>
            <a:endParaRPr lang="en-US" altLang="zh-CN" dirty="0">
              <a:solidFill>
                <a:srgbClr val="000000"/>
              </a:solidFill>
              <a:latin typeface="Calibri" pitchFamily="34" charset="0"/>
              <a:cs typeface="Arial"/>
            </a:endParaRPr>
          </a:p>
          <a:p>
            <a:pPr>
              <a:lnSpc>
                <a:spcPts val="2238"/>
              </a:lnSpc>
              <a:spcBef>
                <a:spcPts val="931"/>
              </a:spcBef>
              <a:spcAft>
                <a:spcPct val="0"/>
              </a:spcAft>
            </a:pPr>
            <a:endParaRPr lang="en-US" altLang="zh-CN" sz="2000" dirty="0" smtClean="0">
              <a:solidFill>
                <a:srgbClr val="000000"/>
              </a:solidFill>
              <a:latin typeface="Calibri" pitchFamily="34" charset="0"/>
              <a:cs typeface="Arial"/>
            </a:endParaRPr>
          </a:p>
          <a:p>
            <a:pPr>
              <a:lnSpc>
                <a:spcPts val="2238"/>
              </a:lnSpc>
              <a:spcBef>
                <a:spcPts val="931"/>
              </a:spcBef>
              <a:spcAft>
                <a:spcPct val="0"/>
              </a:spcAft>
            </a:pPr>
            <a:endParaRPr lang="en-US" altLang="zh-CN" sz="2000" dirty="0" smtClean="0">
              <a:solidFill>
                <a:srgbClr val="000000"/>
              </a:solidFill>
              <a:latin typeface="Calibri" pitchFamily="34" charset="0"/>
              <a:cs typeface="Arial"/>
            </a:endParaRPr>
          </a:p>
          <a:p>
            <a:pPr>
              <a:lnSpc>
                <a:spcPts val="2238"/>
              </a:lnSpc>
              <a:spcBef>
                <a:spcPts val="931"/>
              </a:spcBef>
              <a:spcAft>
                <a:spcPct val="0"/>
              </a:spcAft>
            </a:pPr>
            <a:endParaRPr lang="en-US" altLang="zh-CN" sz="2000" dirty="0" smtClean="0">
              <a:solidFill>
                <a:srgbClr val="000000"/>
              </a:solidFill>
              <a:latin typeface="Calibri" pitchFamily="34" charset="0"/>
              <a:cs typeface="Arial"/>
            </a:endParaRPr>
          </a:p>
          <a:p>
            <a:pPr marL="0" marR="0">
              <a:lnSpc>
                <a:spcPts val="2238"/>
              </a:lnSpc>
              <a:spcBef>
                <a:spcPts val="931"/>
              </a:spcBef>
              <a:spcAft>
                <a:spcPct val="0"/>
              </a:spcAft>
            </a:pPr>
            <a:endParaRPr lang="en-US" altLang="zh-CN" sz="2000" dirty="0" smtClean="0">
              <a:solidFill>
                <a:srgbClr val="000000"/>
              </a:solidFill>
              <a:latin typeface="Calibri" pitchFamily="34" charset="0"/>
              <a:cs typeface="Arial"/>
            </a:endParaRPr>
          </a:p>
          <a:p>
            <a:pPr marL="0" marR="0">
              <a:lnSpc>
                <a:spcPts val="2241"/>
              </a:lnSpc>
              <a:spcBef>
                <a:spcPts val="931"/>
              </a:spcBef>
              <a:spcAft>
                <a:spcPct val="0"/>
              </a:spcAft>
            </a:pPr>
            <a:endParaRPr sz="2000" dirty="0">
              <a:solidFill>
                <a:srgbClr val="000000"/>
              </a:solidFill>
              <a:latin typeface="Calibri" pitchFamily="34" charset="0"/>
              <a:cs typeface="Aria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5613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Three-Schema</a:t>
            </a:r>
            <a:r>
              <a:rPr sz="2400" b="1" spc="27">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935906"/>
            <a:ext cx="7486697" cy="107036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QKFCU+Wingdings"/>
                <a:cs typeface="RQKFCU+Wingdings"/>
              </a:rPr>
              <a:t>.</a:t>
            </a:r>
            <a:r>
              <a:rPr sz="2400" spc="1002">
                <a:solidFill>
                  <a:srgbClr val="000000"/>
                </a:solidFill>
                <a:latin typeface="Times New Roman"/>
                <a:cs typeface="Times New Roman"/>
              </a:rPr>
              <a:t> </a:t>
            </a:r>
            <a:r>
              <a:rPr sz="2400">
                <a:solidFill>
                  <a:srgbClr val="000000"/>
                </a:solidFill>
                <a:latin typeface="Arial"/>
                <a:cs typeface="Arial"/>
              </a:rPr>
              <a:t>Proposed</a:t>
            </a:r>
            <a:r>
              <a:rPr sz="2400" spc="11">
                <a:solidFill>
                  <a:srgbClr val="000000"/>
                </a:solidFill>
                <a:latin typeface="Arial"/>
                <a:cs typeface="Arial"/>
              </a:rPr>
              <a:t> </a:t>
            </a:r>
            <a:r>
              <a:rPr sz="2400">
                <a:solidFill>
                  <a:srgbClr val="000000"/>
                </a:solidFill>
                <a:latin typeface="Arial"/>
                <a:cs typeface="Arial"/>
              </a:rPr>
              <a:t>to support</a:t>
            </a:r>
            <a:r>
              <a:rPr sz="2400" spc="11">
                <a:solidFill>
                  <a:srgbClr val="000000"/>
                </a:solidFill>
                <a:latin typeface="Arial"/>
                <a:cs typeface="Arial"/>
              </a:rPr>
              <a:t> </a:t>
            </a:r>
            <a:r>
              <a:rPr sz="2400">
                <a:solidFill>
                  <a:srgbClr val="000000"/>
                </a:solidFill>
                <a:latin typeface="Arial"/>
                <a:cs typeface="Arial"/>
              </a:rPr>
              <a:t>DBMS</a:t>
            </a:r>
            <a:r>
              <a:rPr sz="2400" spc="10">
                <a:solidFill>
                  <a:srgbClr val="000000"/>
                </a:solidFill>
                <a:latin typeface="Arial"/>
                <a:cs typeface="Arial"/>
              </a:rPr>
              <a:t> </a:t>
            </a:r>
            <a:r>
              <a:rPr sz="2400">
                <a:solidFill>
                  <a:srgbClr val="000000"/>
                </a:solidFill>
                <a:latin typeface="Arial"/>
                <a:cs typeface="Arial"/>
              </a:rPr>
              <a:t>characteristics of:</a:t>
            </a:r>
          </a:p>
          <a:p>
            <a:pPr marL="457200" marR="0">
              <a:lnSpc>
                <a:spcPts val="2187"/>
              </a:lnSpc>
              <a:spcBef>
                <a:spcPts val="536"/>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Program-data</a:t>
            </a:r>
            <a:r>
              <a:rPr sz="1800" b="1" spc="10">
                <a:solidFill>
                  <a:srgbClr val="000000"/>
                </a:solidFill>
                <a:latin typeface="Arial"/>
                <a:cs typeface="Arial"/>
              </a:rPr>
              <a:t> </a:t>
            </a:r>
            <a:r>
              <a:rPr sz="1800" b="1">
                <a:solidFill>
                  <a:srgbClr val="000000"/>
                </a:solidFill>
                <a:latin typeface="Arial"/>
                <a:cs typeface="Arial"/>
              </a:rPr>
              <a:t>independence.</a:t>
            </a:r>
          </a:p>
        </p:txBody>
      </p:sp>
      <p:sp>
        <p:nvSpPr>
          <p:cNvPr id="5" name="object 5"/>
          <p:cNvSpPr txBox="1"/>
          <p:nvPr/>
        </p:nvSpPr>
        <p:spPr>
          <a:xfrm>
            <a:off x="914400" y="1657138"/>
            <a:ext cx="4798779" cy="621171"/>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Support</a:t>
            </a:r>
            <a:r>
              <a:rPr sz="1800" spc="16">
                <a:solidFill>
                  <a:srgbClr val="000000"/>
                </a:solidFill>
                <a:latin typeface="Arial"/>
                <a:cs typeface="Arial"/>
              </a:rPr>
              <a:t> </a:t>
            </a:r>
            <a:r>
              <a:rPr sz="1800">
                <a:solidFill>
                  <a:srgbClr val="000000"/>
                </a:solidFill>
                <a:latin typeface="Arial"/>
                <a:cs typeface="Arial"/>
              </a:rPr>
              <a:t>of </a:t>
            </a:r>
            <a:r>
              <a:rPr sz="1800" b="1">
                <a:solidFill>
                  <a:srgbClr val="000000"/>
                </a:solidFill>
                <a:latin typeface="Arial"/>
                <a:cs typeface="Arial"/>
              </a:rPr>
              <a:t>multiple</a:t>
            </a:r>
            <a:r>
              <a:rPr sz="1800" b="1" spc="-14">
                <a:solidFill>
                  <a:srgbClr val="000000"/>
                </a:solidFill>
                <a:latin typeface="Arial"/>
                <a:cs typeface="Arial"/>
              </a:rPr>
              <a:t> </a:t>
            </a:r>
            <a:r>
              <a:rPr sz="1800" b="1">
                <a:solidFill>
                  <a:srgbClr val="000000"/>
                </a:solidFill>
                <a:latin typeface="Arial"/>
                <a:cs typeface="Arial"/>
              </a:rPr>
              <a:t>views </a:t>
            </a:r>
            <a:r>
              <a:rPr sz="1800">
                <a:solidFill>
                  <a:srgbClr val="000000"/>
                </a:solidFill>
                <a:latin typeface="Arial"/>
                <a:cs typeface="Arial"/>
              </a:rPr>
              <a:t>of the</a:t>
            </a:r>
            <a:r>
              <a:rPr sz="1800" spc="-11">
                <a:solidFill>
                  <a:srgbClr val="000000"/>
                </a:solidFill>
                <a:latin typeface="Arial"/>
                <a:cs typeface="Arial"/>
              </a:rPr>
              <a:t> </a:t>
            </a:r>
            <a:r>
              <a:rPr sz="1800">
                <a:solidFill>
                  <a:srgbClr val="000000"/>
                </a:solidFill>
                <a:latin typeface="Arial"/>
                <a:cs typeface="Arial"/>
              </a:rPr>
              <a:t>data.</a:t>
            </a:r>
          </a:p>
        </p:txBody>
      </p:sp>
      <p:sp>
        <p:nvSpPr>
          <p:cNvPr id="6" name="object 6"/>
          <p:cNvSpPr txBox="1"/>
          <p:nvPr/>
        </p:nvSpPr>
        <p:spPr>
          <a:xfrm>
            <a:off x="457200" y="2033291"/>
            <a:ext cx="9376972"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RQKFCU+Wingdings"/>
                <a:cs typeface="RQKFCU+Wingdings"/>
              </a:rPr>
              <a:t>.</a:t>
            </a:r>
            <a:r>
              <a:rPr sz="2400" spc="1002" dirty="0">
                <a:solidFill>
                  <a:srgbClr val="000000"/>
                </a:solidFill>
                <a:latin typeface="Times New Roman"/>
                <a:cs typeface="Times New Roman"/>
              </a:rPr>
              <a:t> </a:t>
            </a:r>
            <a:r>
              <a:rPr sz="2400" dirty="0">
                <a:solidFill>
                  <a:srgbClr val="000000"/>
                </a:solidFill>
                <a:latin typeface="Arial"/>
                <a:cs typeface="Arial"/>
              </a:rPr>
              <a:t>Not</a:t>
            </a:r>
            <a:r>
              <a:rPr sz="2400" spc="11" dirty="0">
                <a:solidFill>
                  <a:srgbClr val="000000"/>
                </a:solidFill>
                <a:latin typeface="Arial"/>
                <a:cs typeface="Arial"/>
              </a:rPr>
              <a:t> </a:t>
            </a:r>
            <a:r>
              <a:rPr sz="2400" dirty="0">
                <a:solidFill>
                  <a:srgbClr val="000000"/>
                </a:solidFill>
                <a:latin typeface="Arial"/>
                <a:cs typeface="Arial"/>
              </a:rPr>
              <a:t>explicitly</a:t>
            </a:r>
            <a:r>
              <a:rPr sz="2400" spc="42" dirty="0">
                <a:solidFill>
                  <a:srgbClr val="000000"/>
                </a:solidFill>
                <a:latin typeface="Arial"/>
                <a:cs typeface="Arial"/>
              </a:rPr>
              <a:t> </a:t>
            </a:r>
            <a:r>
              <a:rPr sz="2400" dirty="0">
                <a:solidFill>
                  <a:srgbClr val="000000"/>
                </a:solidFill>
                <a:latin typeface="Arial"/>
                <a:cs typeface="Arial"/>
              </a:rPr>
              <a:t>used</a:t>
            </a:r>
            <a:r>
              <a:rPr sz="2400" spc="14" dirty="0">
                <a:solidFill>
                  <a:srgbClr val="000000"/>
                </a:solidFill>
                <a:latin typeface="Arial"/>
                <a:cs typeface="Arial"/>
              </a:rPr>
              <a:t> </a:t>
            </a:r>
            <a:r>
              <a:rPr sz="2400" dirty="0">
                <a:solidFill>
                  <a:srgbClr val="000000"/>
                </a:solidFill>
                <a:latin typeface="Arial"/>
                <a:cs typeface="Arial"/>
              </a:rPr>
              <a:t>in commercial DBMS</a:t>
            </a:r>
            <a:r>
              <a:rPr sz="2400" spc="15" dirty="0">
                <a:solidFill>
                  <a:srgbClr val="000000"/>
                </a:solidFill>
                <a:latin typeface="Arial"/>
                <a:cs typeface="Arial"/>
              </a:rPr>
              <a:t> </a:t>
            </a:r>
            <a:r>
              <a:rPr sz="2400" dirty="0">
                <a:solidFill>
                  <a:srgbClr val="000000"/>
                </a:solidFill>
                <a:latin typeface="Arial"/>
                <a:cs typeface="Arial"/>
              </a:rPr>
              <a:t>products, but has</a:t>
            </a:r>
          </a:p>
        </p:txBody>
      </p:sp>
      <p:sp>
        <p:nvSpPr>
          <p:cNvPr id="7" name="object 7"/>
          <p:cNvSpPr txBox="1"/>
          <p:nvPr/>
        </p:nvSpPr>
        <p:spPr>
          <a:xfrm>
            <a:off x="800100" y="2399327"/>
            <a:ext cx="861834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been</a:t>
            </a:r>
            <a:r>
              <a:rPr sz="2400" spc="15">
                <a:solidFill>
                  <a:srgbClr val="000000"/>
                </a:solidFill>
                <a:latin typeface="Arial"/>
                <a:cs typeface="Arial"/>
              </a:rPr>
              <a:t> </a:t>
            </a:r>
            <a:r>
              <a:rPr sz="2400">
                <a:solidFill>
                  <a:srgbClr val="000000"/>
                </a:solidFill>
                <a:latin typeface="Arial"/>
                <a:cs typeface="Arial"/>
              </a:rPr>
              <a:t>useful in explaining</a:t>
            </a:r>
            <a:r>
              <a:rPr sz="2400" spc="48">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system</a:t>
            </a:r>
            <a:r>
              <a:rPr sz="2400" spc="10">
                <a:solidFill>
                  <a:srgbClr val="000000"/>
                </a:solidFill>
                <a:latin typeface="Arial"/>
                <a:cs typeface="Arial"/>
              </a:rPr>
              <a:t> </a:t>
            </a:r>
            <a:r>
              <a:rPr sz="2400">
                <a:solidFill>
                  <a:srgbClr val="000000"/>
                </a:solidFill>
                <a:latin typeface="Arial"/>
                <a:cs typeface="Arial"/>
              </a:rPr>
              <a:t>organization</a:t>
            </a:r>
          </a:p>
        </p:txBody>
      </p:sp>
      <p:sp>
        <p:nvSpPr>
          <p:cNvPr id="8" name="object 8"/>
          <p:cNvSpPr txBox="1"/>
          <p:nvPr/>
        </p:nvSpPr>
        <p:spPr>
          <a:xfrm>
            <a:off x="457200" y="2838239"/>
            <a:ext cx="662859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QKFCU+Wingdings"/>
                <a:cs typeface="RQKFCU+Wingdings"/>
              </a:rPr>
              <a:t>.</a:t>
            </a:r>
            <a:r>
              <a:rPr sz="2400" spc="1002">
                <a:solidFill>
                  <a:srgbClr val="000000"/>
                </a:solidFill>
                <a:latin typeface="Times New Roman"/>
                <a:cs typeface="Times New Roman"/>
              </a:rPr>
              <a:t> </a:t>
            </a:r>
            <a:r>
              <a:rPr sz="2400">
                <a:solidFill>
                  <a:srgbClr val="000000"/>
                </a:solidFill>
                <a:latin typeface="Arial"/>
                <a:cs typeface="Arial"/>
              </a:rPr>
              <a:t>Defines</a:t>
            </a:r>
            <a:r>
              <a:rPr sz="2400" spc="11">
                <a:solidFill>
                  <a:srgbClr val="000000"/>
                </a:solidFill>
                <a:latin typeface="Arial"/>
                <a:cs typeface="Arial"/>
              </a:rPr>
              <a:t> </a:t>
            </a:r>
            <a:r>
              <a:rPr sz="2400">
                <a:solidFill>
                  <a:srgbClr val="000000"/>
                </a:solidFill>
                <a:latin typeface="Arial"/>
                <a:cs typeface="Arial"/>
              </a:rPr>
              <a:t>DBMS</a:t>
            </a:r>
            <a:r>
              <a:rPr sz="2400" spc="18">
                <a:solidFill>
                  <a:srgbClr val="000000"/>
                </a:solidFill>
                <a:latin typeface="Arial"/>
                <a:cs typeface="Arial"/>
              </a:rPr>
              <a:t> </a:t>
            </a:r>
            <a:r>
              <a:rPr sz="2400">
                <a:solidFill>
                  <a:srgbClr val="000000"/>
                </a:solidFill>
                <a:latin typeface="Arial"/>
                <a:cs typeface="Arial"/>
              </a:rPr>
              <a:t>schemas at </a:t>
            </a:r>
            <a:r>
              <a:rPr sz="2400" b="1" i="1">
                <a:solidFill>
                  <a:srgbClr val="000000"/>
                </a:solidFill>
                <a:latin typeface="Arial"/>
                <a:cs typeface="Arial"/>
              </a:rPr>
              <a:t>three</a:t>
            </a:r>
            <a:r>
              <a:rPr sz="2400" b="1" i="1" spc="74">
                <a:solidFill>
                  <a:srgbClr val="000000"/>
                </a:solidFill>
                <a:latin typeface="Times New Roman"/>
                <a:cs typeface="Times New Roman"/>
              </a:rPr>
              <a:t> </a:t>
            </a:r>
            <a:r>
              <a:rPr sz="2400">
                <a:solidFill>
                  <a:srgbClr val="000000"/>
                </a:solidFill>
                <a:latin typeface="Arial"/>
                <a:cs typeface="Arial"/>
              </a:rPr>
              <a:t>levels:</a:t>
            </a:r>
          </a:p>
        </p:txBody>
      </p:sp>
      <p:sp>
        <p:nvSpPr>
          <p:cNvPr id="9" name="object 9"/>
          <p:cNvSpPr txBox="1"/>
          <p:nvPr/>
        </p:nvSpPr>
        <p:spPr>
          <a:xfrm>
            <a:off x="914400" y="3230287"/>
            <a:ext cx="7938735" cy="895810"/>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Internal schema</a:t>
            </a:r>
            <a:r>
              <a:rPr sz="1800" b="1" spc="13">
                <a:solidFill>
                  <a:srgbClr val="000000"/>
                </a:solidFill>
                <a:latin typeface="Arial"/>
                <a:cs typeface="Arial"/>
              </a:rPr>
              <a:t> </a:t>
            </a:r>
            <a:r>
              <a:rPr sz="1800">
                <a:solidFill>
                  <a:srgbClr val="000000"/>
                </a:solidFill>
                <a:latin typeface="Arial"/>
                <a:cs typeface="Arial"/>
              </a:rPr>
              <a:t>at the</a:t>
            </a:r>
            <a:r>
              <a:rPr sz="1800" spc="-11">
                <a:solidFill>
                  <a:srgbClr val="000000"/>
                </a:solidFill>
                <a:latin typeface="Arial"/>
                <a:cs typeface="Arial"/>
              </a:rPr>
              <a:t> </a:t>
            </a:r>
            <a:r>
              <a:rPr sz="1800">
                <a:solidFill>
                  <a:srgbClr val="000000"/>
                </a:solidFill>
                <a:latin typeface="Arial"/>
                <a:cs typeface="Arial"/>
              </a:rPr>
              <a:t>internal</a:t>
            </a:r>
            <a:r>
              <a:rPr sz="1800" spc="13">
                <a:solidFill>
                  <a:srgbClr val="000000"/>
                </a:solidFill>
                <a:latin typeface="Arial"/>
                <a:cs typeface="Arial"/>
              </a:rPr>
              <a:t> </a:t>
            </a:r>
            <a:r>
              <a:rPr sz="1800">
                <a:solidFill>
                  <a:srgbClr val="000000"/>
                </a:solidFill>
                <a:latin typeface="Arial"/>
                <a:cs typeface="Arial"/>
              </a:rPr>
              <a:t>level to describe</a:t>
            </a:r>
            <a:r>
              <a:rPr sz="1800" spc="11">
                <a:solidFill>
                  <a:srgbClr val="000000"/>
                </a:solidFill>
                <a:latin typeface="Arial"/>
                <a:cs typeface="Arial"/>
              </a:rPr>
              <a:t> </a:t>
            </a:r>
            <a:r>
              <a:rPr sz="1800">
                <a:solidFill>
                  <a:srgbClr val="000000"/>
                </a:solidFill>
                <a:latin typeface="Arial"/>
                <a:cs typeface="Arial"/>
              </a:rPr>
              <a:t>physical</a:t>
            </a:r>
            <a:r>
              <a:rPr sz="1800" spc="52">
                <a:solidFill>
                  <a:srgbClr val="000000"/>
                </a:solidFill>
                <a:latin typeface="Arial"/>
                <a:cs typeface="Arial"/>
              </a:rPr>
              <a:t> </a:t>
            </a:r>
            <a:r>
              <a:rPr sz="1800">
                <a:solidFill>
                  <a:srgbClr val="000000"/>
                </a:solidFill>
                <a:latin typeface="Arial"/>
                <a:cs typeface="Arial"/>
              </a:rPr>
              <a:t>storage</a:t>
            </a:r>
          </a:p>
          <a:p>
            <a:pPr marL="286816" marR="0">
              <a:lnSpc>
                <a:spcPts val="2013"/>
              </a:lnSpc>
              <a:spcBef>
                <a:spcPts val="148"/>
              </a:spcBef>
              <a:spcAft>
                <a:spcPct val="0"/>
              </a:spcAft>
            </a:pPr>
            <a:r>
              <a:rPr sz="1800">
                <a:solidFill>
                  <a:srgbClr val="000000"/>
                </a:solidFill>
                <a:latin typeface="Arial"/>
                <a:cs typeface="Arial"/>
              </a:rPr>
              <a:t>structures and</a:t>
            </a:r>
            <a:r>
              <a:rPr sz="1800" spc="14">
                <a:solidFill>
                  <a:srgbClr val="000000"/>
                </a:solidFill>
                <a:latin typeface="Arial"/>
                <a:cs typeface="Arial"/>
              </a:rPr>
              <a:t> </a:t>
            </a:r>
            <a:r>
              <a:rPr sz="1800">
                <a:solidFill>
                  <a:srgbClr val="000000"/>
                </a:solidFill>
                <a:latin typeface="Arial"/>
                <a:cs typeface="Arial"/>
              </a:rPr>
              <a:t>access paths (e.g indexes).</a:t>
            </a:r>
          </a:p>
        </p:txBody>
      </p:sp>
      <p:sp>
        <p:nvSpPr>
          <p:cNvPr id="10" name="object 10"/>
          <p:cNvSpPr txBox="1"/>
          <p:nvPr/>
        </p:nvSpPr>
        <p:spPr>
          <a:xfrm>
            <a:off x="1371854" y="3849901"/>
            <a:ext cx="4209537"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Typically uses a</a:t>
            </a:r>
            <a:r>
              <a:rPr sz="1600" spc="10">
                <a:solidFill>
                  <a:srgbClr val="000000"/>
                </a:solidFill>
                <a:latin typeface="Arial"/>
                <a:cs typeface="Arial"/>
              </a:rPr>
              <a:t> </a:t>
            </a:r>
            <a:r>
              <a:rPr sz="1600" b="1">
                <a:solidFill>
                  <a:srgbClr val="000000"/>
                </a:solidFill>
                <a:latin typeface="Arial"/>
                <a:cs typeface="Arial"/>
              </a:rPr>
              <a:t>physical</a:t>
            </a:r>
            <a:r>
              <a:rPr sz="1600" b="1" spc="69">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model.</a:t>
            </a:r>
          </a:p>
        </p:txBody>
      </p:sp>
      <p:sp>
        <p:nvSpPr>
          <p:cNvPr id="11" name="object 11"/>
          <p:cNvSpPr txBox="1"/>
          <p:nvPr/>
        </p:nvSpPr>
        <p:spPr>
          <a:xfrm>
            <a:off x="914400" y="4126653"/>
            <a:ext cx="8902840" cy="1784364"/>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Conceptual schema</a:t>
            </a:r>
            <a:r>
              <a:rPr sz="1800" b="1" spc="13">
                <a:solidFill>
                  <a:srgbClr val="000000"/>
                </a:solidFill>
                <a:latin typeface="Arial"/>
                <a:cs typeface="Arial"/>
              </a:rPr>
              <a:t> </a:t>
            </a:r>
            <a:r>
              <a:rPr sz="1800">
                <a:solidFill>
                  <a:srgbClr val="000000"/>
                </a:solidFill>
                <a:latin typeface="Arial"/>
                <a:cs typeface="Arial"/>
              </a:rPr>
              <a:t>at the</a:t>
            </a:r>
            <a:r>
              <a:rPr sz="1800" spc="-11">
                <a:solidFill>
                  <a:srgbClr val="000000"/>
                </a:solidFill>
                <a:latin typeface="Arial"/>
                <a:cs typeface="Arial"/>
              </a:rPr>
              <a:t> </a:t>
            </a:r>
            <a:r>
              <a:rPr sz="1800">
                <a:solidFill>
                  <a:srgbClr val="000000"/>
                </a:solidFill>
                <a:latin typeface="Arial"/>
                <a:cs typeface="Arial"/>
              </a:rPr>
              <a:t>conceptual</a:t>
            </a:r>
            <a:r>
              <a:rPr sz="1800" spc="24">
                <a:solidFill>
                  <a:srgbClr val="000000"/>
                </a:solidFill>
                <a:latin typeface="Arial"/>
                <a:cs typeface="Arial"/>
              </a:rPr>
              <a:t> </a:t>
            </a:r>
            <a:r>
              <a:rPr sz="1800">
                <a:solidFill>
                  <a:srgbClr val="000000"/>
                </a:solidFill>
                <a:latin typeface="Arial"/>
                <a:cs typeface="Arial"/>
              </a:rPr>
              <a:t>level to describe</a:t>
            </a:r>
            <a:r>
              <a:rPr sz="1800" spc="24">
                <a:solidFill>
                  <a:srgbClr val="000000"/>
                </a:solidFill>
                <a:latin typeface="Arial"/>
                <a:cs typeface="Arial"/>
              </a:rPr>
              <a:t> </a:t>
            </a:r>
            <a:r>
              <a:rPr sz="1800">
                <a:solidFill>
                  <a:srgbClr val="000000"/>
                </a:solidFill>
                <a:latin typeface="Arial"/>
                <a:cs typeface="Arial"/>
              </a:rPr>
              <a:t>the structure and</a:t>
            </a:r>
          </a:p>
          <a:p>
            <a:pPr marL="286816" marR="0">
              <a:lnSpc>
                <a:spcPts val="2010"/>
              </a:lnSpc>
              <a:spcBef>
                <a:spcPts val="149"/>
              </a:spcBef>
              <a:spcAft>
                <a:spcPct val="0"/>
              </a:spcAft>
            </a:pPr>
            <a:r>
              <a:rPr sz="1800">
                <a:solidFill>
                  <a:srgbClr val="000000"/>
                </a:solidFill>
                <a:latin typeface="Arial"/>
                <a:cs typeface="Arial"/>
              </a:rPr>
              <a:t>constraints</a:t>
            </a:r>
            <a:r>
              <a:rPr sz="1800" spc="20">
                <a:solidFill>
                  <a:srgbClr val="000000"/>
                </a:solidFill>
                <a:latin typeface="Arial"/>
                <a:cs typeface="Arial"/>
              </a:rPr>
              <a:t> </a:t>
            </a:r>
            <a:r>
              <a:rPr sz="1800">
                <a:solidFill>
                  <a:srgbClr val="000000"/>
                </a:solidFill>
                <a:latin typeface="Arial"/>
                <a:cs typeface="Arial"/>
              </a:rPr>
              <a:t>for the </a:t>
            </a:r>
            <a:r>
              <a:rPr sz="1800" spc="-12">
                <a:solidFill>
                  <a:srgbClr val="000000"/>
                </a:solidFill>
                <a:latin typeface="Arial"/>
                <a:cs typeface="Arial"/>
              </a:rPr>
              <a:t>whole</a:t>
            </a:r>
            <a:r>
              <a:rPr sz="1800" spc="64">
                <a:solidFill>
                  <a:srgbClr val="000000"/>
                </a:solidFill>
                <a:latin typeface="Arial"/>
                <a:cs typeface="Arial"/>
              </a:rPr>
              <a:t> </a:t>
            </a:r>
            <a:r>
              <a:rPr sz="1800">
                <a:solidFill>
                  <a:srgbClr val="000000"/>
                </a:solidFill>
                <a:latin typeface="Arial"/>
                <a:cs typeface="Arial"/>
              </a:rPr>
              <a:t>database for a community of users.</a:t>
            </a:r>
          </a:p>
          <a:p>
            <a:pPr marL="457453" marR="0">
              <a:lnSpc>
                <a:spcPts val="1783"/>
              </a:lnSpc>
              <a:spcBef>
                <a:spcPts val="568"/>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Uses a </a:t>
            </a:r>
            <a:r>
              <a:rPr sz="1600" b="1">
                <a:solidFill>
                  <a:srgbClr val="000000"/>
                </a:solidFill>
                <a:latin typeface="Arial"/>
                <a:cs typeface="Arial"/>
              </a:rPr>
              <a:t>conceptual</a:t>
            </a:r>
            <a:r>
              <a:rPr sz="1600" b="1" spc="39">
                <a:solidFill>
                  <a:srgbClr val="000000"/>
                </a:solidFill>
                <a:latin typeface="Arial"/>
                <a:cs typeface="Arial"/>
              </a:rPr>
              <a:t> </a:t>
            </a:r>
            <a:r>
              <a:rPr sz="1600">
                <a:solidFill>
                  <a:srgbClr val="000000"/>
                </a:solidFill>
                <a:latin typeface="Arial"/>
                <a:cs typeface="Arial"/>
              </a:rPr>
              <a:t>or an </a:t>
            </a:r>
            <a:r>
              <a:rPr sz="1600" b="1">
                <a:solidFill>
                  <a:srgbClr val="000000"/>
                </a:solidFill>
                <a:latin typeface="Arial"/>
                <a:cs typeface="Arial"/>
              </a:rPr>
              <a:t>implementation</a:t>
            </a:r>
            <a:r>
              <a:rPr sz="1600" b="1" spc="58">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model.</a:t>
            </a:r>
          </a:p>
          <a:p>
            <a:pPr marL="0" marR="0">
              <a:lnSpc>
                <a:spcPts val="2190"/>
              </a:lnSpc>
              <a:spcBef>
                <a:spcPts val="306"/>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External schemas</a:t>
            </a:r>
            <a:r>
              <a:rPr sz="1800" b="1" spc="30">
                <a:solidFill>
                  <a:srgbClr val="000000"/>
                </a:solidFill>
                <a:latin typeface="Arial"/>
                <a:cs typeface="Arial"/>
              </a:rPr>
              <a:t> </a:t>
            </a:r>
            <a:r>
              <a:rPr sz="1800">
                <a:solidFill>
                  <a:srgbClr val="000000"/>
                </a:solidFill>
                <a:latin typeface="Arial"/>
                <a:cs typeface="Arial"/>
              </a:rPr>
              <a:t>at the external</a:t>
            </a:r>
            <a:r>
              <a:rPr sz="1800" spc="26">
                <a:solidFill>
                  <a:srgbClr val="000000"/>
                </a:solidFill>
                <a:latin typeface="Arial"/>
                <a:cs typeface="Arial"/>
              </a:rPr>
              <a:t> </a:t>
            </a:r>
            <a:r>
              <a:rPr sz="1800">
                <a:solidFill>
                  <a:srgbClr val="000000"/>
                </a:solidFill>
                <a:latin typeface="Arial"/>
                <a:cs typeface="Arial"/>
              </a:rPr>
              <a:t>level</a:t>
            </a:r>
            <a:r>
              <a:rPr sz="1800" spc="14">
                <a:solidFill>
                  <a:srgbClr val="000000"/>
                </a:solidFill>
                <a:latin typeface="Arial"/>
                <a:cs typeface="Arial"/>
              </a:rPr>
              <a:t> </a:t>
            </a:r>
            <a:r>
              <a:rPr sz="1800">
                <a:solidFill>
                  <a:srgbClr val="000000"/>
                </a:solidFill>
                <a:latin typeface="Arial"/>
                <a:cs typeface="Arial"/>
              </a:rPr>
              <a:t>to describe</a:t>
            </a:r>
            <a:r>
              <a:rPr sz="1800" spc="12">
                <a:solidFill>
                  <a:srgbClr val="000000"/>
                </a:solidFill>
                <a:latin typeface="Arial"/>
                <a:cs typeface="Arial"/>
              </a:rPr>
              <a:t> </a:t>
            </a:r>
            <a:r>
              <a:rPr sz="1800">
                <a:solidFill>
                  <a:srgbClr val="000000"/>
                </a:solidFill>
                <a:latin typeface="Arial"/>
                <a:cs typeface="Arial"/>
              </a:rPr>
              <a:t>the various</a:t>
            </a:r>
            <a:r>
              <a:rPr sz="1800" spc="17">
                <a:solidFill>
                  <a:srgbClr val="000000"/>
                </a:solidFill>
                <a:latin typeface="Arial"/>
                <a:cs typeface="Arial"/>
              </a:rPr>
              <a:t> </a:t>
            </a:r>
            <a:r>
              <a:rPr sz="1800">
                <a:solidFill>
                  <a:srgbClr val="000000"/>
                </a:solidFill>
                <a:latin typeface="Arial"/>
                <a:cs typeface="Arial"/>
              </a:rPr>
              <a:t>user</a:t>
            </a:r>
          </a:p>
          <a:p>
            <a:pPr marL="286816" marR="0">
              <a:lnSpc>
                <a:spcPts val="2010"/>
              </a:lnSpc>
              <a:spcBef>
                <a:spcPts val="199"/>
              </a:spcBef>
              <a:spcAft>
                <a:spcPct val="0"/>
              </a:spcAft>
            </a:pPr>
            <a:r>
              <a:rPr sz="1800" spc="-10">
                <a:solidFill>
                  <a:srgbClr val="000000"/>
                </a:solidFill>
                <a:latin typeface="Arial"/>
                <a:cs typeface="Arial"/>
              </a:rPr>
              <a:t>views.</a:t>
            </a:r>
          </a:p>
        </p:txBody>
      </p:sp>
      <p:sp>
        <p:nvSpPr>
          <p:cNvPr id="12" name="object 12"/>
          <p:cNvSpPr txBox="1"/>
          <p:nvPr/>
        </p:nvSpPr>
        <p:spPr>
          <a:xfrm>
            <a:off x="1371854" y="5642455"/>
            <a:ext cx="6674618"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Usually</a:t>
            </a:r>
            <a:r>
              <a:rPr sz="1600" spc="-21">
                <a:solidFill>
                  <a:srgbClr val="000000"/>
                </a:solidFill>
                <a:latin typeface="Arial"/>
                <a:cs typeface="Arial"/>
              </a:rPr>
              <a:t> </a:t>
            </a:r>
            <a:r>
              <a:rPr sz="1600">
                <a:solidFill>
                  <a:srgbClr val="000000"/>
                </a:solidFill>
                <a:latin typeface="Arial"/>
                <a:cs typeface="Arial"/>
              </a:rPr>
              <a:t>uses the</a:t>
            </a:r>
            <a:r>
              <a:rPr sz="1600" spc="11">
                <a:solidFill>
                  <a:srgbClr val="000000"/>
                </a:solidFill>
                <a:latin typeface="Arial"/>
                <a:cs typeface="Arial"/>
              </a:rPr>
              <a:t> </a:t>
            </a:r>
            <a:r>
              <a:rPr sz="1600">
                <a:solidFill>
                  <a:srgbClr val="000000"/>
                </a:solidFill>
                <a:latin typeface="Arial"/>
                <a:cs typeface="Arial"/>
              </a:rPr>
              <a:t>same data model as the</a:t>
            </a:r>
            <a:r>
              <a:rPr sz="1600" spc="11">
                <a:solidFill>
                  <a:srgbClr val="000000"/>
                </a:solidFill>
                <a:latin typeface="Arial"/>
                <a:cs typeface="Arial"/>
              </a:rPr>
              <a:t> </a:t>
            </a:r>
            <a:r>
              <a:rPr sz="1600">
                <a:solidFill>
                  <a:srgbClr val="000000"/>
                </a:solidFill>
                <a:latin typeface="Arial"/>
                <a:cs typeface="Arial"/>
              </a:rPr>
              <a:t>conceptual schema.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34640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The Three-Schema</a:t>
            </a:r>
            <a:r>
              <a:rPr sz="2400" b="1" spc="22">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5613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Three-Schema</a:t>
            </a:r>
            <a:r>
              <a:rPr sz="2400" b="1" spc="27">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941007"/>
            <a:ext cx="786560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SRSFSQ+Wingdings"/>
                <a:cs typeface="SRSFSQ+Wingdings"/>
              </a:rPr>
              <a:t>.</a:t>
            </a:r>
            <a:r>
              <a:rPr sz="3200" spc="436">
                <a:solidFill>
                  <a:srgbClr val="000000"/>
                </a:solidFill>
                <a:latin typeface="Times New Roman"/>
                <a:cs typeface="Times New Roman"/>
              </a:rPr>
              <a:t> </a:t>
            </a:r>
            <a:r>
              <a:rPr sz="3200">
                <a:solidFill>
                  <a:srgbClr val="000000"/>
                </a:solidFill>
                <a:latin typeface="Arial"/>
                <a:cs typeface="Arial"/>
              </a:rPr>
              <a:t>Mappings among schema</a:t>
            </a:r>
            <a:r>
              <a:rPr sz="3200" spc="-37">
                <a:solidFill>
                  <a:srgbClr val="000000"/>
                </a:solidFill>
                <a:latin typeface="Arial"/>
                <a:cs typeface="Arial"/>
              </a:rPr>
              <a:t> </a:t>
            </a:r>
            <a:r>
              <a:rPr sz="3200">
                <a:solidFill>
                  <a:srgbClr val="000000"/>
                </a:solidFill>
                <a:latin typeface="Arial"/>
                <a:cs typeface="Arial"/>
              </a:rPr>
              <a:t>levels are</a:t>
            </a:r>
          </a:p>
        </p:txBody>
      </p:sp>
      <p:sp>
        <p:nvSpPr>
          <p:cNvPr id="5" name="object 5"/>
          <p:cNvSpPr txBox="1"/>
          <p:nvPr/>
        </p:nvSpPr>
        <p:spPr>
          <a:xfrm>
            <a:off x="800100" y="1428687"/>
            <a:ext cx="816882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needed</a:t>
            </a:r>
            <a:r>
              <a:rPr sz="3200" spc="-20">
                <a:solidFill>
                  <a:srgbClr val="000000"/>
                </a:solidFill>
                <a:latin typeface="Arial"/>
                <a:cs typeface="Arial"/>
              </a:rPr>
              <a:t> </a:t>
            </a:r>
            <a:r>
              <a:rPr sz="3200">
                <a:solidFill>
                  <a:srgbClr val="000000"/>
                </a:solidFill>
                <a:latin typeface="Arial"/>
                <a:cs typeface="Arial"/>
              </a:rPr>
              <a:t>to transform</a:t>
            </a:r>
            <a:r>
              <a:rPr sz="3200" spc="-27">
                <a:solidFill>
                  <a:srgbClr val="000000"/>
                </a:solidFill>
                <a:latin typeface="Arial"/>
                <a:cs typeface="Arial"/>
              </a:rPr>
              <a:t> </a:t>
            </a:r>
            <a:r>
              <a:rPr sz="3200">
                <a:solidFill>
                  <a:srgbClr val="000000"/>
                </a:solidFill>
                <a:latin typeface="Arial"/>
                <a:cs typeface="Arial"/>
              </a:rPr>
              <a:t>requests</a:t>
            </a:r>
            <a:r>
              <a:rPr sz="3200" spc="-11">
                <a:solidFill>
                  <a:srgbClr val="000000"/>
                </a:solidFill>
                <a:latin typeface="Arial"/>
                <a:cs typeface="Arial"/>
              </a:rPr>
              <a:t> </a:t>
            </a:r>
            <a:r>
              <a:rPr sz="3200">
                <a:solidFill>
                  <a:srgbClr val="000000"/>
                </a:solidFill>
                <a:latin typeface="Arial"/>
                <a:cs typeface="Arial"/>
              </a:rPr>
              <a:t>and data.</a:t>
            </a:r>
          </a:p>
        </p:txBody>
      </p:sp>
      <p:sp>
        <p:nvSpPr>
          <p:cNvPr id="6" name="object 6"/>
          <p:cNvSpPr txBox="1"/>
          <p:nvPr/>
        </p:nvSpPr>
        <p:spPr>
          <a:xfrm>
            <a:off x="914400" y="1964381"/>
            <a:ext cx="8817507" cy="3611873"/>
          </a:xfrm>
          <a:prstGeom prst="rect">
            <a:avLst/>
          </a:prstGeom>
        </p:spPr>
        <p:txBody>
          <a:bodyPr vert="horz" wrap="square" lIns="0" tIns="0" rIns="0" bIns="0" rtlCol="0">
            <a:spAutoFit/>
          </a:bodyPr>
          <a:lstStyle/>
          <a:p>
            <a:pPr marL="0" marR="0">
              <a:lnSpc>
                <a:spcPts val="3400"/>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Programs</a:t>
            </a:r>
            <a:r>
              <a:rPr sz="2800" spc="16" dirty="0">
                <a:solidFill>
                  <a:srgbClr val="000000"/>
                </a:solidFill>
                <a:latin typeface="Arial"/>
                <a:cs typeface="Arial"/>
              </a:rPr>
              <a:t> </a:t>
            </a:r>
            <a:r>
              <a:rPr sz="2800" dirty="0">
                <a:solidFill>
                  <a:srgbClr val="000000"/>
                </a:solidFill>
                <a:latin typeface="Arial"/>
                <a:cs typeface="Arial"/>
              </a:rPr>
              <a:t>refer to an external schema, and are</a:t>
            </a:r>
          </a:p>
          <a:p>
            <a:pPr marL="286816" marR="0">
              <a:lnSpc>
                <a:spcPts val="3123"/>
              </a:lnSpc>
              <a:spcBef>
                <a:spcPts val="286"/>
              </a:spcBef>
              <a:spcAft>
                <a:spcPct val="0"/>
              </a:spcAft>
            </a:pPr>
            <a:r>
              <a:rPr sz="2800" dirty="0">
                <a:solidFill>
                  <a:srgbClr val="000000"/>
                </a:solidFill>
                <a:latin typeface="Arial"/>
                <a:cs typeface="Arial"/>
              </a:rPr>
              <a:t>mapped</a:t>
            </a:r>
            <a:r>
              <a:rPr sz="2800" spc="13" dirty="0">
                <a:solidFill>
                  <a:srgbClr val="000000"/>
                </a:solidFill>
                <a:latin typeface="Arial"/>
                <a:cs typeface="Arial"/>
              </a:rPr>
              <a:t> </a:t>
            </a:r>
            <a:r>
              <a:rPr sz="2800" dirty="0">
                <a:solidFill>
                  <a:srgbClr val="000000"/>
                </a:solidFill>
                <a:latin typeface="Arial"/>
                <a:cs typeface="Arial"/>
              </a:rPr>
              <a:t>by the DBMS</a:t>
            </a:r>
            <a:r>
              <a:rPr sz="2800" spc="20" dirty="0">
                <a:solidFill>
                  <a:srgbClr val="000000"/>
                </a:solidFill>
                <a:latin typeface="Arial"/>
                <a:cs typeface="Arial"/>
              </a:rPr>
              <a:t> </a:t>
            </a:r>
            <a:r>
              <a:rPr sz="2800" dirty="0">
                <a:solidFill>
                  <a:srgbClr val="000000"/>
                </a:solidFill>
                <a:latin typeface="Arial"/>
                <a:cs typeface="Arial"/>
              </a:rPr>
              <a:t>to the internal schema</a:t>
            </a:r>
          </a:p>
          <a:p>
            <a:pPr marL="286816" marR="0">
              <a:lnSpc>
                <a:spcPts val="3123"/>
              </a:lnSpc>
              <a:spcBef>
                <a:spcPts val="236"/>
              </a:spcBef>
              <a:spcAft>
                <a:spcPct val="0"/>
              </a:spcAft>
            </a:pPr>
            <a:r>
              <a:rPr sz="2800" dirty="0">
                <a:solidFill>
                  <a:srgbClr val="000000"/>
                </a:solidFill>
                <a:latin typeface="Arial"/>
                <a:cs typeface="Arial"/>
              </a:rPr>
              <a:t>for execution.</a:t>
            </a:r>
          </a:p>
          <a:p>
            <a:pPr marL="0" marR="0">
              <a:lnSpc>
                <a:spcPts val="3398"/>
              </a:lnSpc>
              <a:spcBef>
                <a:spcPts val="685"/>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Data extracted from the internal</a:t>
            </a:r>
            <a:r>
              <a:rPr sz="2800" spc="10" dirty="0">
                <a:solidFill>
                  <a:srgbClr val="000000"/>
                </a:solidFill>
                <a:latin typeface="Arial"/>
                <a:cs typeface="Arial"/>
              </a:rPr>
              <a:t> </a:t>
            </a:r>
            <a:r>
              <a:rPr sz="2800" dirty="0">
                <a:solidFill>
                  <a:srgbClr val="000000"/>
                </a:solidFill>
                <a:latin typeface="Arial"/>
                <a:cs typeface="Arial"/>
              </a:rPr>
              <a:t>DBMS level is</a:t>
            </a:r>
          </a:p>
          <a:p>
            <a:pPr marL="286816" marR="0">
              <a:lnSpc>
                <a:spcPts val="3123"/>
              </a:lnSpc>
              <a:spcBef>
                <a:spcPts val="236"/>
              </a:spcBef>
              <a:spcAft>
                <a:spcPct val="0"/>
              </a:spcAft>
            </a:pPr>
            <a:r>
              <a:rPr sz="2800" dirty="0">
                <a:solidFill>
                  <a:srgbClr val="000000"/>
                </a:solidFill>
                <a:latin typeface="Arial"/>
                <a:cs typeface="Arial"/>
              </a:rPr>
              <a:t>reformatted to match the user’s external view</a:t>
            </a:r>
          </a:p>
          <a:p>
            <a:pPr marL="286816" marR="0">
              <a:lnSpc>
                <a:spcPts val="3123"/>
              </a:lnSpc>
              <a:spcBef>
                <a:spcPts val="286"/>
              </a:spcBef>
              <a:spcAft>
                <a:spcPct val="0"/>
              </a:spcAft>
            </a:pPr>
            <a:r>
              <a:rPr sz="2800" dirty="0">
                <a:solidFill>
                  <a:srgbClr val="000000"/>
                </a:solidFill>
                <a:latin typeface="Arial"/>
                <a:cs typeface="Arial"/>
              </a:rPr>
              <a:t>(e.g. formatting the results of</a:t>
            </a:r>
            <a:r>
              <a:rPr sz="2800" spc="10" dirty="0">
                <a:solidFill>
                  <a:srgbClr val="000000"/>
                </a:solidFill>
                <a:latin typeface="Arial"/>
                <a:cs typeface="Arial"/>
              </a:rPr>
              <a:t> </a:t>
            </a:r>
            <a:r>
              <a:rPr sz="2800" dirty="0">
                <a:solidFill>
                  <a:srgbClr val="000000"/>
                </a:solidFill>
                <a:latin typeface="Arial"/>
                <a:cs typeface="Arial"/>
              </a:rPr>
              <a:t>an SQL query for</a:t>
            </a:r>
          </a:p>
          <a:p>
            <a:pPr marL="286816" marR="0">
              <a:lnSpc>
                <a:spcPts val="3123"/>
              </a:lnSpc>
              <a:spcBef>
                <a:spcPts val="236"/>
              </a:spcBef>
              <a:spcAft>
                <a:spcPct val="0"/>
              </a:spcAft>
            </a:pPr>
            <a:r>
              <a:rPr sz="2800" dirty="0">
                <a:solidFill>
                  <a:srgbClr val="000000"/>
                </a:solidFill>
                <a:latin typeface="Arial"/>
                <a:cs typeface="Arial"/>
              </a:rPr>
              <a:t>display in a Web page)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74809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Independence</a:t>
            </a:r>
          </a:p>
        </p:txBody>
      </p:sp>
      <p:sp>
        <p:nvSpPr>
          <p:cNvPr id="4" name="object 4"/>
          <p:cNvSpPr txBox="1"/>
          <p:nvPr/>
        </p:nvSpPr>
        <p:spPr>
          <a:xfrm>
            <a:off x="457200" y="900662"/>
            <a:ext cx="42747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b="1">
                <a:solidFill>
                  <a:srgbClr val="000000"/>
                </a:solidFill>
                <a:latin typeface="Arial"/>
                <a:cs typeface="Arial"/>
              </a:rPr>
              <a:t>Logical</a:t>
            </a:r>
            <a:r>
              <a:rPr sz="2000" b="1" spc="-16">
                <a:solidFill>
                  <a:srgbClr val="000000"/>
                </a:solidFill>
                <a:latin typeface="Arial"/>
                <a:cs typeface="Arial"/>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Independence:</a:t>
            </a:r>
          </a:p>
        </p:txBody>
      </p:sp>
      <p:sp>
        <p:nvSpPr>
          <p:cNvPr id="5" name="object 5"/>
          <p:cNvSpPr txBox="1"/>
          <p:nvPr/>
        </p:nvSpPr>
        <p:spPr>
          <a:xfrm>
            <a:off x="457200" y="1209082"/>
            <a:ext cx="9324136" cy="1215434"/>
          </a:xfrm>
          <a:prstGeom prst="rect">
            <a:avLst/>
          </a:prstGeom>
        </p:spPr>
        <p:txBody>
          <a:bodyPr vert="horz" wrap="square" lIns="0" tIns="0" rIns="0" bIns="0" rtlCol="0">
            <a:spAutoFit/>
          </a:bodyPr>
          <a:lstStyle/>
          <a:p>
            <a:pPr marL="45720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a:t>
            </a:r>
            <a:r>
              <a:rPr sz="1800" spc="-25">
                <a:solidFill>
                  <a:srgbClr val="000000"/>
                </a:solidFill>
                <a:latin typeface="Arial"/>
                <a:cs typeface="Arial"/>
              </a:rPr>
              <a:t> </a:t>
            </a:r>
            <a:r>
              <a:rPr sz="1800">
                <a:solidFill>
                  <a:srgbClr val="000000"/>
                </a:solidFill>
                <a:latin typeface="Arial"/>
                <a:cs typeface="Arial"/>
              </a:rPr>
              <a:t>capacity</a:t>
            </a:r>
            <a:r>
              <a:rPr sz="1800" spc="21">
                <a:solidFill>
                  <a:srgbClr val="000000"/>
                </a:solidFill>
                <a:latin typeface="Arial"/>
                <a:cs typeface="Arial"/>
              </a:rPr>
              <a:t> </a:t>
            </a:r>
            <a:r>
              <a:rPr sz="1800">
                <a:solidFill>
                  <a:srgbClr val="000000"/>
                </a:solidFill>
                <a:latin typeface="Arial"/>
                <a:cs typeface="Arial"/>
              </a:rPr>
              <a:t>to change</a:t>
            </a:r>
            <a:r>
              <a:rPr sz="1800" spc="25">
                <a:solidFill>
                  <a:srgbClr val="000000"/>
                </a:solidFill>
                <a:latin typeface="Arial"/>
                <a:cs typeface="Arial"/>
              </a:rPr>
              <a:t> </a:t>
            </a:r>
            <a:r>
              <a:rPr sz="1800">
                <a:solidFill>
                  <a:srgbClr val="000000"/>
                </a:solidFill>
                <a:latin typeface="Arial"/>
                <a:cs typeface="Arial"/>
              </a:rPr>
              <a:t>the conceptual</a:t>
            </a:r>
            <a:r>
              <a:rPr sz="1800" spc="13">
                <a:solidFill>
                  <a:srgbClr val="000000"/>
                </a:solidFill>
                <a:latin typeface="Arial"/>
                <a:cs typeface="Arial"/>
              </a:rPr>
              <a:t> </a:t>
            </a:r>
            <a:r>
              <a:rPr sz="1800">
                <a:solidFill>
                  <a:srgbClr val="000000"/>
                </a:solidFill>
                <a:latin typeface="Arial"/>
                <a:cs typeface="Arial"/>
              </a:rPr>
              <a:t>schema</a:t>
            </a:r>
            <a:r>
              <a:rPr sz="1800" spc="11">
                <a:solidFill>
                  <a:srgbClr val="000000"/>
                </a:solidFill>
                <a:latin typeface="Arial"/>
                <a:cs typeface="Arial"/>
              </a:rPr>
              <a:t> </a:t>
            </a:r>
            <a:r>
              <a:rPr sz="1800">
                <a:solidFill>
                  <a:srgbClr val="000000"/>
                </a:solidFill>
                <a:latin typeface="Arial"/>
                <a:cs typeface="Arial"/>
              </a:rPr>
              <a:t>without</a:t>
            </a:r>
            <a:r>
              <a:rPr sz="1800" spc="57">
                <a:solidFill>
                  <a:srgbClr val="000000"/>
                </a:solidFill>
                <a:latin typeface="Arial"/>
                <a:cs typeface="Arial"/>
              </a:rPr>
              <a:t> </a:t>
            </a:r>
            <a:r>
              <a:rPr sz="1800">
                <a:solidFill>
                  <a:srgbClr val="000000"/>
                </a:solidFill>
                <a:latin typeface="Arial"/>
                <a:cs typeface="Arial"/>
              </a:rPr>
              <a:t>having</a:t>
            </a:r>
            <a:r>
              <a:rPr sz="1800" spc="13">
                <a:solidFill>
                  <a:srgbClr val="000000"/>
                </a:solidFill>
                <a:latin typeface="Arial"/>
                <a:cs typeface="Arial"/>
              </a:rPr>
              <a:t> </a:t>
            </a:r>
            <a:r>
              <a:rPr sz="1800">
                <a:solidFill>
                  <a:srgbClr val="000000"/>
                </a:solidFill>
                <a:latin typeface="Arial"/>
                <a:cs typeface="Arial"/>
              </a:rPr>
              <a:t>to change</a:t>
            </a:r>
          </a:p>
          <a:p>
            <a:pPr marL="744016" marR="0">
              <a:lnSpc>
                <a:spcPts val="1944"/>
              </a:lnSpc>
              <a:spcBef>
                <a:spcPct val="0"/>
              </a:spcBef>
              <a:spcAft>
                <a:spcPct val="0"/>
              </a:spcAft>
            </a:pPr>
            <a:r>
              <a:rPr sz="1800">
                <a:solidFill>
                  <a:srgbClr val="000000"/>
                </a:solidFill>
                <a:latin typeface="Arial"/>
                <a:cs typeface="Arial"/>
              </a:rPr>
              <a:t>the external</a:t>
            </a:r>
            <a:r>
              <a:rPr sz="1800" spc="19">
                <a:solidFill>
                  <a:srgbClr val="000000"/>
                </a:solidFill>
                <a:latin typeface="Arial"/>
                <a:cs typeface="Arial"/>
              </a:rPr>
              <a:t> </a:t>
            </a:r>
            <a:r>
              <a:rPr sz="1800">
                <a:solidFill>
                  <a:srgbClr val="000000"/>
                </a:solidFill>
                <a:latin typeface="Arial"/>
                <a:cs typeface="Arial"/>
              </a:rPr>
              <a:t>schemas</a:t>
            </a:r>
            <a:r>
              <a:rPr sz="1800" spc="11">
                <a:solidFill>
                  <a:srgbClr val="000000"/>
                </a:solidFill>
                <a:latin typeface="Arial"/>
                <a:cs typeface="Arial"/>
              </a:rPr>
              <a:t> </a:t>
            </a:r>
            <a:r>
              <a:rPr sz="1800">
                <a:solidFill>
                  <a:srgbClr val="000000"/>
                </a:solidFill>
                <a:latin typeface="Arial"/>
                <a:cs typeface="Arial"/>
              </a:rPr>
              <a:t>and their</a:t>
            </a:r>
            <a:r>
              <a:rPr sz="1800" spc="13">
                <a:solidFill>
                  <a:srgbClr val="000000"/>
                </a:solidFill>
                <a:latin typeface="Arial"/>
                <a:cs typeface="Arial"/>
              </a:rPr>
              <a:t> </a:t>
            </a:r>
            <a:r>
              <a:rPr sz="1800">
                <a:solidFill>
                  <a:srgbClr val="000000"/>
                </a:solidFill>
                <a:latin typeface="Arial"/>
                <a:cs typeface="Arial"/>
              </a:rPr>
              <a:t>associated</a:t>
            </a:r>
            <a:r>
              <a:rPr sz="1800" spc="11">
                <a:solidFill>
                  <a:srgbClr val="000000"/>
                </a:solidFill>
                <a:latin typeface="Arial"/>
                <a:cs typeface="Arial"/>
              </a:rPr>
              <a:t> </a:t>
            </a:r>
            <a:r>
              <a:rPr sz="1800">
                <a:solidFill>
                  <a:srgbClr val="000000"/>
                </a:solidFill>
                <a:latin typeface="Arial"/>
                <a:cs typeface="Arial"/>
              </a:rPr>
              <a:t>application</a:t>
            </a:r>
            <a:r>
              <a:rPr sz="1800" spc="19">
                <a:solidFill>
                  <a:srgbClr val="000000"/>
                </a:solidFill>
                <a:latin typeface="Arial"/>
                <a:cs typeface="Arial"/>
              </a:rPr>
              <a:t> </a:t>
            </a:r>
            <a:r>
              <a:rPr sz="1800">
                <a:solidFill>
                  <a:srgbClr val="000000"/>
                </a:solidFill>
                <a:latin typeface="Arial"/>
                <a:cs typeface="Arial"/>
              </a:rPr>
              <a:t>programs.</a:t>
            </a:r>
          </a:p>
          <a:p>
            <a:pPr marL="0" marR="0">
              <a:lnSpc>
                <a:spcPts val="2238"/>
              </a:lnSpc>
              <a:spcBef>
                <a:spcPts val="353"/>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b="1">
                <a:solidFill>
                  <a:srgbClr val="000000"/>
                </a:solidFill>
                <a:latin typeface="Arial"/>
                <a:cs typeface="Arial"/>
              </a:rPr>
              <a:t>Physical</a:t>
            </a:r>
            <a:r>
              <a:rPr sz="2000" b="1" spc="19">
                <a:solidFill>
                  <a:srgbClr val="000000"/>
                </a:solidFill>
                <a:latin typeface="Arial"/>
                <a:cs typeface="Arial"/>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Independence:</a:t>
            </a:r>
          </a:p>
        </p:txBody>
      </p:sp>
      <p:sp>
        <p:nvSpPr>
          <p:cNvPr id="6" name="object 6"/>
          <p:cNvSpPr txBox="1"/>
          <p:nvPr/>
        </p:nvSpPr>
        <p:spPr>
          <a:xfrm>
            <a:off x="914400" y="2093076"/>
            <a:ext cx="8831497" cy="621542"/>
          </a:xfrm>
          <a:prstGeom prst="rect">
            <a:avLst/>
          </a:prstGeom>
        </p:spPr>
        <p:txBody>
          <a:bodyPr vert="horz" wrap="square" lIns="0" tIns="0" rIns="0" bIns="0" rtlCol="0">
            <a:spAutoFit/>
          </a:bodyPr>
          <a:lstStyle/>
          <a:p>
            <a:pPr marL="0" marR="0">
              <a:lnSpc>
                <a:spcPts val="2190"/>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a:t>
            </a:r>
            <a:r>
              <a:rPr sz="1800" spc="-17">
                <a:solidFill>
                  <a:srgbClr val="000000"/>
                </a:solidFill>
                <a:latin typeface="Arial"/>
                <a:cs typeface="Arial"/>
              </a:rPr>
              <a:t> </a:t>
            </a:r>
            <a:r>
              <a:rPr sz="1800">
                <a:solidFill>
                  <a:srgbClr val="000000"/>
                </a:solidFill>
                <a:latin typeface="Arial"/>
                <a:cs typeface="Arial"/>
              </a:rPr>
              <a:t>capacity</a:t>
            </a:r>
            <a:r>
              <a:rPr sz="1800" spc="15">
                <a:solidFill>
                  <a:srgbClr val="000000"/>
                </a:solidFill>
                <a:latin typeface="Arial"/>
                <a:cs typeface="Arial"/>
              </a:rPr>
              <a:t> </a:t>
            </a:r>
            <a:r>
              <a:rPr sz="1800">
                <a:solidFill>
                  <a:srgbClr val="000000"/>
                </a:solidFill>
                <a:latin typeface="Arial"/>
                <a:cs typeface="Arial"/>
              </a:rPr>
              <a:t>to</a:t>
            </a:r>
            <a:r>
              <a:rPr sz="1800" spc="-12">
                <a:solidFill>
                  <a:srgbClr val="000000"/>
                </a:solidFill>
                <a:latin typeface="Arial"/>
                <a:cs typeface="Arial"/>
              </a:rPr>
              <a:t> </a:t>
            </a:r>
            <a:r>
              <a:rPr sz="1800">
                <a:solidFill>
                  <a:srgbClr val="000000"/>
                </a:solidFill>
                <a:latin typeface="Arial"/>
                <a:cs typeface="Arial"/>
              </a:rPr>
              <a:t>change</a:t>
            </a:r>
            <a:r>
              <a:rPr sz="1800" spc="25">
                <a:solidFill>
                  <a:srgbClr val="000000"/>
                </a:solidFill>
                <a:latin typeface="Arial"/>
                <a:cs typeface="Arial"/>
              </a:rPr>
              <a:t> </a:t>
            </a:r>
            <a:r>
              <a:rPr sz="1800">
                <a:solidFill>
                  <a:srgbClr val="000000"/>
                </a:solidFill>
                <a:latin typeface="Arial"/>
                <a:cs typeface="Arial"/>
              </a:rPr>
              <a:t>the internal</a:t>
            </a:r>
            <a:r>
              <a:rPr sz="1800" spc="12">
                <a:solidFill>
                  <a:srgbClr val="000000"/>
                </a:solidFill>
                <a:latin typeface="Arial"/>
                <a:cs typeface="Arial"/>
              </a:rPr>
              <a:t> </a:t>
            </a:r>
            <a:r>
              <a:rPr sz="1800">
                <a:solidFill>
                  <a:srgbClr val="000000"/>
                </a:solidFill>
                <a:latin typeface="Arial"/>
                <a:cs typeface="Arial"/>
              </a:rPr>
              <a:t>schema without</a:t>
            </a:r>
            <a:r>
              <a:rPr sz="1800" spc="51">
                <a:solidFill>
                  <a:srgbClr val="000000"/>
                </a:solidFill>
                <a:latin typeface="Arial"/>
                <a:cs typeface="Arial"/>
              </a:rPr>
              <a:t> </a:t>
            </a:r>
            <a:r>
              <a:rPr sz="1800">
                <a:solidFill>
                  <a:srgbClr val="000000"/>
                </a:solidFill>
                <a:latin typeface="Arial"/>
                <a:cs typeface="Arial"/>
              </a:rPr>
              <a:t>having</a:t>
            </a:r>
            <a:r>
              <a:rPr sz="1800" spc="25">
                <a:solidFill>
                  <a:srgbClr val="000000"/>
                </a:solidFill>
                <a:latin typeface="Arial"/>
                <a:cs typeface="Arial"/>
              </a:rPr>
              <a:t> </a:t>
            </a:r>
            <a:r>
              <a:rPr sz="1800">
                <a:solidFill>
                  <a:srgbClr val="000000"/>
                </a:solidFill>
                <a:latin typeface="Arial"/>
                <a:cs typeface="Arial"/>
              </a:rPr>
              <a:t>to</a:t>
            </a:r>
            <a:r>
              <a:rPr sz="1800" spc="-12">
                <a:solidFill>
                  <a:srgbClr val="000000"/>
                </a:solidFill>
                <a:latin typeface="Arial"/>
                <a:cs typeface="Arial"/>
              </a:rPr>
              <a:t> </a:t>
            </a:r>
            <a:r>
              <a:rPr sz="1800">
                <a:solidFill>
                  <a:srgbClr val="000000"/>
                </a:solidFill>
                <a:latin typeface="Arial"/>
                <a:cs typeface="Arial"/>
              </a:rPr>
              <a:t>change</a:t>
            </a:r>
            <a:r>
              <a:rPr sz="1800" spc="25">
                <a:solidFill>
                  <a:srgbClr val="000000"/>
                </a:solidFill>
                <a:latin typeface="Arial"/>
                <a:cs typeface="Arial"/>
              </a:rPr>
              <a:t> </a:t>
            </a:r>
            <a:r>
              <a:rPr sz="1800">
                <a:solidFill>
                  <a:srgbClr val="000000"/>
                </a:solidFill>
                <a:latin typeface="Arial"/>
                <a:cs typeface="Arial"/>
              </a:rPr>
              <a:t>the</a:t>
            </a:r>
          </a:p>
        </p:txBody>
      </p:sp>
      <p:sp>
        <p:nvSpPr>
          <p:cNvPr id="7" name="object 7"/>
          <p:cNvSpPr txBox="1"/>
          <p:nvPr/>
        </p:nvSpPr>
        <p:spPr>
          <a:xfrm>
            <a:off x="1201216" y="2363153"/>
            <a:ext cx="2374429"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conceptual</a:t>
            </a:r>
            <a:r>
              <a:rPr sz="1800" spc="24">
                <a:solidFill>
                  <a:srgbClr val="000000"/>
                </a:solidFill>
                <a:latin typeface="Arial"/>
                <a:cs typeface="Arial"/>
              </a:rPr>
              <a:t> </a:t>
            </a:r>
            <a:r>
              <a:rPr sz="1800">
                <a:solidFill>
                  <a:srgbClr val="000000"/>
                </a:solidFill>
                <a:latin typeface="Arial"/>
                <a:cs typeface="Arial"/>
              </a:rPr>
              <a:t>schema.</a:t>
            </a:r>
          </a:p>
        </p:txBody>
      </p:sp>
      <p:sp>
        <p:nvSpPr>
          <p:cNvPr id="8" name="object 8"/>
          <p:cNvSpPr txBox="1"/>
          <p:nvPr/>
        </p:nvSpPr>
        <p:spPr>
          <a:xfrm>
            <a:off x="914400" y="2642023"/>
            <a:ext cx="8213951" cy="1114947"/>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dirty="0">
                <a:solidFill>
                  <a:srgbClr val="000000"/>
                </a:solidFill>
                <a:latin typeface="Arial"/>
                <a:cs typeface="Arial"/>
              </a:rPr>
              <a:t>For example,</a:t>
            </a:r>
            <a:r>
              <a:rPr sz="1800" spc="34" dirty="0">
                <a:solidFill>
                  <a:srgbClr val="000000"/>
                </a:solidFill>
                <a:latin typeface="Arial"/>
                <a:cs typeface="Arial"/>
              </a:rPr>
              <a:t> </a:t>
            </a:r>
            <a:r>
              <a:rPr sz="1800" dirty="0">
                <a:solidFill>
                  <a:srgbClr val="000000"/>
                </a:solidFill>
                <a:latin typeface="Arial"/>
                <a:cs typeface="Arial"/>
              </a:rPr>
              <a:t>the internal</a:t>
            </a:r>
            <a:r>
              <a:rPr sz="1800" spc="13" dirty="0">
                <a:solidFill>
                  <a:srgbClr val="000000"/>
                </a:solidFill>
                <a:latin typeface="Arial"/>
                <a:cs typeface="Arial"/>
              </a:rPr>
              <a:t> </a:t>
            </a:r>
            <a:r>
              <a:rPr sz="1800" dirty="0">
                <a:solidFill>
                  <a:srgbClr val="000000"/>
                </a:solidFill>
                <a:latin typeface="Arial"/>
                <a:cs typeface="Arial"/>
              </a:rPr>
              <a:t>schema</a:t>
            </a:r>
            <a:r>
              <a:rPr sz="1800" spc="11" dirty="0">
                <a:solidFill>
                  <a:srgbClr val="000000"/>
                </a:solidFill>
                <a:latin typeface="Arial"/>
                <a:cs typeface="Arial"/>
              </a:rPr>
              <a:t> </a:t>
            </a:r>
            <a:r>
              <a:rPr sz="1800" dirty="0">
                <a:solidFill>
                  <a:srgbClr val="000000"/>
                </a:solidFill>
                <a:latin typeface="Arial"/>
                <a:cs typeface="Arial"/>
              </a:rPr>
              <a:t>may be changed</a:t>
            </a:r>
            <a:r>
              <a:rPr sz="1800" spc="19" dirty="0">
                <a:solidFill>
                  <a:srgbClr val="000000"/>
                </a:solidFill>
                <a:latin typeface="Arial"/>
                <a:cs typeface="Arial"/>
              </a:rPr>
              <a:t> </a:t>
            </a:r>
            <a:r>
              <a:rPr sz="1800" spc="-16" dirty="0">
                <a:solidFill>
                  <a:srgbClr val="000000"/>
                </a:solidFill>
                <a:latin typeface="Arial"/>
                <a:cs typeface="Arial"/>
              </a:rPr>
              <a:t>when</a:t>
            </a:r>
            <a:r>
              <a:rPr sz="1800" spc="62" dirty="0">
                <a:solidFill>
                  <a:srgbClr val="000000"/>
                </a:solidFill>
                <a:latin typeface="Arial"/>
                <a:cs typeface="Arial"/>
              </a:rPr>
              <a:t> </a:t>
            </a:r>
            <a:r>
              <a:rPr sz="1800" dirty="0">
                <a:solidFill>
                  <a:srgbClr val="000000"/>
                </a:solidFill>
                <a:latin typeface="Arial"/>
                <a:cs typeface="Arial"/>
              </a:rPr>
              <a:t>certain file</a:t>
            </a:r>
          </a:p>
          <a:p>
            <a:pPr marL="286816" marR="0">
              <a:lnSpc>
                <a:spcPts val="1944"/>
              </a:lnSpc>
              <a:spcBef>
                <a:spcPct val="0"/>
              </a:spcBef>
              <a:spcAft>
                <a:spcPct val="0"/>
              </a:spcAft>
            </a:pPr>
            <a:r>
              <a:rPr sz="1800" dirty="0">
                <a:solidFill>
                  <a:srgbClr val="000000"/>
                </a:solidFill>
                <a:latin typeface="Arial"/>
                <a:cs typeface="Arial"/>
              </a:rPr>
              <a:t>structures are reorganized</a:t>
            </a:r>
            <a:r>
              <a:rPr sz="1800" spc="31" dirty="0">
                <a:solidFill>
                  <a:srgbClr val="000000"/>
                </a:solidFill>
                <a:latin typeface="Arial"/>
                <a:cs typeface="Arial"/>
              </a:rPr>
              <a:t> </a:t>
            </a:r>
            <a:r>
              <a:rPr sz="1800" dirty="0">
                <a:solidFill>
                  <a:srgbClr val="000000"/>
                </a:solidFill>
                <a:latin typeface="Arial"/>
                <a:cs typeface="Arial"/>
              </a:rPr>
              <a:t>or new indexes</a:t>
            </a:r>
            <a:r>
              <a:rPr sz="1800" spc="38" dirty="0">
                <a:solidFill>
                  <a:srgbClr val="000000"/>
                </a:solidFill>
                <a:latin typeface="Arial"/>
                <a:cs typeface="Arial"/>
              </a:rPr>
              <a:t> </a:t>
            </a:r>
            <a:r>
              <a:rPr sz="1800" dirty="0">
                <a:solidFill>
                  <a:srgbClr val="000000"/>
                </a:solidFill>
                <a:latin typeface="Arial"/>
                <a:cs typeface="Arial"/>
              </a:rPr>
              <a:t>are created</a:t>
            </a:r>
            <a:r>
              <a:rPr sz="1800" spc="10" dirty="0">
                <a:solidFill>
                  <a:srgbClr val="000000"/>
                </a:solidFill>
                <a:latin typeface="Arial"/>
                <a:cs typeface="Arial"/>
              </a:rPr>
              <a:t> </a:t>
            </a:r>
            <a:r>
              <a:rPr sz="1800" dirty="0">
                <a:solidFill>
                  <a:srgbClr val="000000"/>
                </a:solidFill>
                <a:latin typeface="Arial"/>
                <a:cs typeface="Arial"/>
              </a:rPr>
              <a:t>to improve</a:t>
            </a:r>
          </a:p>
          <a:p>
            <a:pPr marL="286816" marR="0">
              <a:lnSpc>
                <a:spcPts val="1944"/>
              </a:lnSpc>
              <a:spcBef>
                <a:spcPct val="0"/>
              </a:spcBef>
              <a:spcAft>
                <a:spcPct val="0"/>
              </a:spcAft>
            </a:pPr>
            <a:r>
              <a:rPr sz="1800" dirty="0">
                <a:solidFill>
                  <a:srgbClr val="000000"/>
                </a:solidFill>
                <a:latin typeface="Arial"/>
                <a:cs typeface="Arial"/>
              </a:rPr>
              <a:t>database performance</a:t>
            </a:r>
          </a:p>
        </p:txBody>
      </p:sp>
      <p:sp>
        <p:nvSpPr>
          <p:cNvPr id="9" name="object 9"/>
          <p:cNvSpPr txBox="1"/>
          <p:nvPr/>
        </p:nvSpPr>
        <p:spPr>
          <a:xfrm>
            <a:off x="457200" y="3494870"/>
            <a:ext cx="9209177" cy="1275208"/>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a:solidFill>
                  <a:srgbClr val="000000"/>
                </a:solidFill>
                <a:latin typeface="Arial"/>
                <a:cs typeface="Arial"/>
              </a:rPr>
              <a:t>When</a:t>
            </a:r>
            <a:r>
              <a:rPr sz="2000" spc="-25">
                <a:solidFill>
                  <a:srgbClr val="000000"/>
                </a:solidFill>
                <a:latin typeface="Arial"/>
                <a:cs typeface="Arial"/>
              </a:rPr>
              <a:t> </a:t>
            </a:r>
            <a:r>
              <a:rPr sz="2000">
                <a:solidFill>
                  <a:srgbClr val="000000"/>
                </a:solidFill>
                <a:latin typeface="Arial"/>
                <a:cs typeface="Arial"/>
              </a:rPr>
              <a:t>a schema</a:t>
            </a:r>
            <a:r>
              <a:rPr sz="2000" spc="-38">
                <a:solidFill>
                  <a:srgbClr val="000000"/>
                </a:solidFill>
                <a:latin typeface="Arial"/>
                <a:cs typeface="Arial"/>
              </a:rPr>
              <a:t> </a:t>
            </a:r>
            <a:r>
              <a:rPr sz="2000">
                <a:solidFill>
                  <a:srgbClr val="000000"/>
                </a:solidFill>
                <a:latin typeface="Arial"/>
                <a:cs typeface="Arial"/>
              </a:rPr>
              <a:t>at</a:t>
            </a:r>
            <a:r>
              <a:rPr sz="2000" spc="-23">
                <a:solidFill>
                  <a:srgbClr val="000000"/>
                </a:solidFill>
                <a:latin typeface="Arial"/>
                <a:cs typeface="Arial"/>
              </a:rPr>
              <a:t> </a:t>
            </a:r>
            <a:r>
              <a:rPr sz="2000">
                <a:solidFill>
                  <a:srgbClr val="000000"/>
                </a:solidFill>
                <a:latin typeface="Arial"/>
                <a:cs typeface="Arial"/>
              </a:rPr>
              <a:t>a lower level is changed,</a:t>
            </a:r>
            <a:r>
              <a:rPr sz="2000" spc="-41">
                <a:solidFill>
                  <a:srgbClr val="000000"/>
                </a:solidFill>
                <a:latin typeface="Arial"/>
                <a:cs typeface="Arial"/>
              </a:rPr>
              <a:t> </a:t>
            </a:r>
            <a:r>
              <a:rPr sz="2000">
                <a:solidFill>
                  <a:srgbClr val="000000"/>
                </a:solidFill>
                <a:latin typeface="Arial"/>
                <a:cs typeface="Arial"/>
              </a:rPr>
              <a:t>only the </a:t>
            </a:r>
            <a:r>
              <a:rPr sz="2000" b="1">
                <a:solidFill>
                  <a:srgbClr val="000000"/>
                </a:solidFill>
                <a:latin typeface="Arial"/>
                <a:cs typeface="Arial"/>
              </a:rPr>
              <a:t>mappings</a:t>
            </a:r>
          </a:p>
          <a:p>
            <a:pPr marL="342900" marR="0">
              <a:lnSpc>
                <a:spcPts val="2238"/>
              </a:lnSpc>
              <a:spcBef>
                <a:spcPts val="161"/>
              </a:spcBef>
              <a:spcAft>
                <a:spcPct val="0"/>
              </a:spcAft>
            </a:pPr>
            <a:r>
              <a:rPr sz="2000">
                <a:solidFill>
                  <a:srgbClr val="000000"/>
                </a:solidFill>
                <a:latin typeface="Arial"/>
                <a:cs typeface="Arial"/>
              </a:rPr>
              <a:t>between</a:t>
            </a:r>
            <a:r>
              <a:rPr sz="2000" spc="-28">
                <a:solidFill>
                  <a:srgbClr val="000000"/>
                </a:solidFill>
                <a:latin typeface="Arial"/>
                <a:cs typeface="Arial"/>
              </a:rPr>
              <a:t> </a:t>
            </a:r>
            <a:r>
              <a:rPr sz="2000">
                <a:solidFill>
                  <a:srgbClr val="000000"/>
                </a:solidFill>
                <a:latin typeface="Arial"/>
                <a:cs typeface="Arial"/>
              </a:rPr>
              <a:t>this</a:t>
            </a:r>
            <a:r>
              <a:rPr sz="2000" spc="-14">
                <a:solidFill>
                  <a:srgbClr val="000000"/>
                </a:solidFill>
                <a:latin typeface="Arial"/>
                <a:cs typeface="Arial"/>
              </a:rPr>
              <a:t> </a:t>
            </a:r>
            <a:r>
              <a:rPr sz="2000">
                <a:solidFill>
                  <a:srgbClr val="000000"/>
                </a:solidFill>
                <a:latin typeface="Arial"/>
                <a:cs typeface="Arial"/>
              </a:rPr>
              <a:t>schema</a:t>
            </a:r>
            <a:r>
              <a:rPr sz="2000" spc="-39">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higher-level</a:t>
            </a:r>
            <a:r>
              <a:rPr sz="2000" spc="-24">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need</a:t>
            </a:r>
            <a:r>
              <a:rPr sz="2000" spc="-11">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be changed</a:t>
            </a:r>
          </a:p>
          <a:p>
            <a:pPr marL="342900" marR="0">
              <a:lnSpc>
                <a:spcPts val="2238"/>
              </a:lnSpc>
              <a:spcBef>
                <a:spcPts val="161"/>
              </a:spcBef>
              <a:spcAft>
                <a:spcPct val="0"/>
              </a:spcAft>
            </a:pPr>
            <a:r>
              <a:rPr sz="2000">
                <a:solidFill>
                  <a:srgbClr val="000000"/>
                </a:solidFill>
                <a:latin typeface="Arial"/>
                <a:cs typeface="Arial"/>
              </a:rPr>
              <a:t>in a DBMS that</a:t>
            </a:r>
            <a:r>
              <a:rPr sz="2000" spc="-23">
                <a:solidFill>
                  <a:srgbClr val="000000"/>
                </a:solidFill>
                <a:latin typeface="Arial"/>
                <a:cs typeface="Arial"/>
              </a:rPr>
              <a:t> </a:t>
            </a:r>
            <a:r>
              <a:rPr sz="2000">
                <a:solidFill>
                  <a:srgbClr val="000000"/>
                </a:solidFill>
                <a:latin typeface="Arial"/>
                <a:cs typeface="Arial"/>
              </a:rPr>
              <a:t>fully</a:t>
            </a:r>
            <a:r>
              <a:rPr sz="2000" spc="-10">
                <a:solidFill>
                  <a:srgbClr val="000000"/>
                </a:solidFill>
                <a:latin typeface="Arial"/>
                <a:cs typeface="Arial"/>
              </a:rPr>
              <a:t> </a:t>
            </a:r>
            <a:r>
              <a:rPr sz="2000">
                <a:solidFill>
                  <a:srgbClr val="000000"/>
                </a:solidFill>
                <a:latin typeface="Arial"/>
                <a:cs typeface="Arial"/>
              </a:rPr>
              <a:t>supports</a:t>
            </a:r>
            <a:r>
              <a:rPr sz="2000" spc="-40">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independence.</a:t>
            </a:r>
          </a:p>
        </p:txBody>
      </p:sp>
      <p:sp>
        <p:nvSpPr>
          <p:cNvPr id="10" name="object 10"/>
          <p:cNvSpPr txBox="1"/>
          <p:nvPr/>
        </p:nvSpPr>
        <p:spPr>
          <a:xfrm>
            <a:off x="457200" y="4470505"/>
            <a:ext cx="7522564"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a:solidFill>
                  <a:srgbClr val="000000"/>
                </a:solidFill>
                <a:latin typeface="Arial"/>
                <a:cs typeface="Arial"/>
              </a:rPr>
              <a:t>higher-level</a:t>
            </a:r>
            <a:r>
              <a:rPr sz="2000" spc="-23">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themselves</a:t>
            </a:r>
            <a:r>
              <a:rPr sz="2000" spc="-22">
                <a:solidFill>
                  <a:srgbClr val="000000"/>
                </a:solidFill>
                <a:latin typeface="Arial"/>
                <a:cs typeface="Arial"/>
              </a:rPr>
              <a:t> </a:t>
            </a:r>
            <a:r>
              <a:rPr sz="2000">
                <a:solidFill>
                  <a:srgbClr val="000000"/>
                </a:solidFill>
                <a:latin typeface="Arial"/>
                <a:cs typeface="Arial"/>
              </a:rPr>
              <a:t>are</a:t>
            </a:r>
            <a:r>
              <a:rPr sz="2000" spc="-16">
                <a:solidFill>
                  <a:srgbClr val="000000"/>
                </a:solidFill>
                <a:latin typeface="Arial"/>
                <a:cs typeface="Arial"/>
              </a:rPr>
              <a:t> </a:t>
            </a:r>
            <a:r>
              <a:rPr sz="2000" b="1">
                <a:solidFill>
                  <a:srgbClr val="000000"/>
                </a:solidFill>
                <a:latin typeface="Arial"/>
                <a:cs typeface="Arial"/>
              </a:rPr>
              <a:t>unchanged</a:t>
            </a:r>
            <a:r>
              <a:rPr sz="2000">
                <a:solidFill>
                  <a:srgbClr val="000000"/>
                </a:solidFill>
                <a:latin typeface="Arial"/>
                <a:cs typeface="Arial"/>
              </a:rPr>
              <a:t>.</a:t>
            </a:r>
          </a:p>
        </p:txBody>
      </p:sp>
      <p:sp>
        <p:nvSpPr>
          <p:cNvPr id="11" name="object 11"/>
          <p:cNvSpPr txBox="1"/>
          <p:nvPr/>
        </p:nvSpPr>
        <p:spPr>
          <a:xfrm>
            <a:off x="914400" y="4806738"/>
            <a:ext cx="8814918" cy="621171"/>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Hence,</a:t>
            </a:r>
            <a:r>
              <a:rPr sz="1800" spc="22">
                <a:solidFill>
                  <a:srgbClr val="000000"/>
                </a:solidFill>
                <a:latin typeface="Arial"/>
                <a:cs typeface="Arial"/>
              </a:rPr>
              <a:t> </a:t>
            </a:r>
            <a:r>
              <a:rPr sz="1800">
                <a:solidFill>
                  <a:srgbClr val="000000"/>
                </a:solidFill>
                <a:latin typeface="Arial"/>
                <a:cs typeface="Arial"/>
              </a:rPr>
              <a:t>the application</a:t>
            </a:r>
            <a:r>
              <a:rPr sz="1800" spc="19">
                <a:solidFill>
                  <a:srgbClr val="000000"/>
                </a:solidFill>
                <a:latin typeface="Arial"/>
                <a:cs typeface="Arial"/>
              </a:rPr>
              <a:t> </a:t>
            </a:r>
            <a:r>
              <a:rPr sz="1800">
                <a:solidFill>
                  <a:srgbClr val="000000"/>
                </a:solidFill>
                <a:latin typeface="Arial"/>
                <a:cs typeface="Arial"/>
              </a:rPr>
              <a:t>programs</a:t>
            </a:r>
            <a:r>
              <a:rPr sz="1800" spc="17">
                <a:solidFill>
                  <a:srgbClr val="000000"/>
                </a:solidFill>
                <a:latin typeface="Arial"/>
                <a:cs typeface="Arial"/>
              </a:rPr>
              <a:t> </a:t>
            </a:r>
            <a:r>
              <a:rPr sz="1800">
                <a:solidFill>
                  <a:srgbClr val="000000"/>
                </a:solidFill>
                <a:latin typeface="Arial"/>
                <a:cs typeface="Arial"/>
              </a:rPr>
              <a:t>need not</a:t>
            </a:r>
            <a:r>
              <a:rPr sz="1800" spc="11">
                <a:solidFill>
                  <a:srgbClr val="000000"/>
                </a:solidFill>
                <a:latin typeface="Arial"/>
                <a:cs typeface="Arial"/>
              </a:rPr>
              <a:t> </a:t>
            </a:r>
            <a:r>
              <a:rPr sz="1800">
                <a:solidFill>
                  <a:srgbClr val="000000"/>
                </a:solidFill>
                <a:latin typeface="Arial"/>
                <a:cs typeface="Arial"/>
              </a:rPr>
              <a:t>be changed</a:t>
            </a:r>
            <a:r>
              <a:rPr sz="1800" spc="19">
                <a:solidFill>
                  <a:srgbClr val="000000"/>
                </a:solidFill>
                <a:latin typeface="Arial"/>
                <a:cs typeface="Arial"/>
              </a:rPr>
              <a:t> </a:t>
            </a:r>
            <a:r>
              <a:rPr sz="1800">
                <a:solidFill>
                  <a:srgbClr val="000000"/>
                </a:solidFill>
                <a:latin typeface="Arial"/>
                <a:cs typeface="Arial"/>
              </a:rPr>
              <a:t>since</a:t>
            </a:r>
            <a:r>
              <a:rPr sz="1800" spc="11">
                <a:solidFill>
                  <a:srgbClr val="000000"/>
                </a:solidFill>
                <a:latin typeface="Arial"/>
                <a:cs typeface="Arial"/>
              </a:rPr>
              <a:t> </a:t>
            </a:r>
            <a:r>
              <a:rPr sz="1800">
                <a:solidFill>
                  <a:srgbClr val="000000"/>
                </a:solidFill>
                <a:latin typeface="Arial"/>
                <a:cs typeface="Arial"/>
              </a:rPr>
              <a:t>they refer to</a:t>
            </a:r>
          </a:p>
        </p:txBody>
      </p:sp>
      <p:sp>
        <p:nvSpPr>
          <p:cNvPr id="12" name="object 12"/>
          <p:cNvSpPr txBox="1"/>
          <p:nvPr/>
        </p:nvSpPr>
        <p:spPr>
          <a:xfrm>
            <a:off x="1201216" y="5103940"/>
            <a:ext cx="2576969"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the external</a:t>
            </a:r>
            <a:r>
              <a:rPr sz="1800" spc="19">
                <a:solidFill>
                  <a:srgbClr val="000000"/>
                </a:solidFill>
                <a:latin typeface="Arial"/>
                <a:cs typeface="Arial"/>
              </a:rPr>
              <a:t> </a:t>
            </a:r>
            <a:r>
              <a:rPr sz="1800">
                <a:solidFill>
                  <a:srgbClr val="000000"/>
                </a:solidFill>
                <a:latin typeface="Arial"/>
                <a:cs typeface="Arial"/>
              </a:rPr>
              <a:t>schemas.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58045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Languages</a:t>
            </a:r>
          </a:p>
        </p:txBody>
      </p:sp>
      <p:sp>
        <p:nvSpPr>
          <p:cNvPr id="4" name="object 4"/>
          <p:cNvSpPr txBox="1"/>
          <p:nvPr/>
        </p:nvSpPr>
        <p:spPr>
          <a:xfrm>
            <a:off x="457200" y="935906"/>
            <a:ext cx="538781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LABQM+Wingdings"/>
                <a:cs typeface="RLABQM+Wingdings"/>
              </a:rPr>
              <a:t>.</a:t>
            </a:r>
            <a:r>
              <a:rPr sz="2400" spc="1002">
                <a:solidFill>
                  <a:srgbClr val="000000"/>
                </a:solidFill>
                <a:latin typeface="Times New Roman"/>
                <a:cs typeface="Times New Roman"/>
              </a:rPr>
              <a:t> </a:t>
            </a:r>
            <a:r>
              <a:rPr sz="2400">
                <a:solidFill>
                  <a:srgbClr val="000000"/>
                </a:solidFill>
                <a:latin typeface="Arial"/>
                <a:cs typeface="Arial"/>
              </a:rPr>
              <a:t>Data Definition</a:t>
            </a:r>
            <a:r>
              <a:rPr sz="2400" spc="35">
                <a:solidFill>
                  <a:srgbClr val="000000"/>
                </a:solidFill>
                <a:latin typeface="Arial"/>
                <a:cs typeface="Arial"/>
              </a:rPr>
              <a:t> </a:t>
            </a:r>
            <a:r>
              <a:rPr sz="2400">
                <a:solidFill>
                  <a:srgbClr val="000000"/>
                </a:solidFill>
                <a:latin typeface="Arial"/>
                <a:cs typeface="Arial"/>
              </a:rPr>
              <a:t>Language</a:t>
            </a:r>
            <a:r>
              <a:rPr sz="2400" spc="36">
                <a:solidFill>
                  <a:srgbClr val="000000"/>
                </a:solidFill>
                <a:latin typeface="Arial"/>
                <a:cs typeface="Arial"/>
              </a:rPr>
              <a:t> </a:t>
            </a:r>
            <a:r>
              <a:rPr sz="2400">
                <a:solidFill>
                  <a:srgbClr val="000000"/>
                </a:solidFill>
                <a:latin typeface="Arial"/>
                <a:cs typeface="Arial"/>
              </a:rPr>
              <a:t>(DDL)</a:t>
            </a:r>
          </a:p>
        </p:txBody>
      </p:sp>
      <p:sp>
        <p:nvSpPr>
          <p:cNvPr id="5" name="object 5"/>
          <p:cNvSpPr txBox="1"/>
          <p:nvPr/>
        </p:nvSpPr>
        <p:spPr>
          <a:xfrm>
            <a:off x="914400" y="1301907"/>
            <a:ext cx="8099185" cy="130078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Used</a:t>
            </a:r>
            <a:r>
              <a:rPr sz="2000" spc="-28">
                <a:solidFill>
                  <a:srgbClr val="000000"/>
                </a:solidFill>
                <a:latin typeface="Arial"/>
                <a:cs typeface="Arial"/>
              </a:rPr>
              <a:t> </a:t>
            </a:r>
            <a:r>
              <a:rPr sz="2000">
                <a:solidFill>
                  <a:srgbClr val="000000"/>
                </a:solidFill>
                <a:latin typeface="Arial"/>
                <a:cs typeface="Arial"/>
              </a:rPr>
              <a:t>by the</a:t>
            </a:r>
            <a:r>
              <a:rPr sz="2000" spc="-16">
                <a:solidFill>
                  <a:srgbClr val="000000"/>
                </a:solidFill>
                <a:latin typeface="Arial"/>
                <a:cs typeface="Arial"/>
              </a:rPr>
              <a:t> </a:t>
            </a:r>
            <a:r>
              <a:rPr sz="2000">
                <a:solidFill>
                  <a:srgbClr val="000000"/>
                </a:solidFill>
                <a:latin typeface="Arial"/>
                <a:cs typeface="Arial"/>
              </a:rPr>
              <a:t>DBA and</a:t>
            </a:r>
            <a:r>
              <a:rPr sz="2000" spc="-17">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designers</a:t>
            </a:r>
            <a:r>
              <a:rPr sz="2000" spc="-36">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specify</a:t>
            </a:r>
            <a:r>
              <a:rPr sz="2000" spc="-30">
                <a:solidFill>
                  <a:srgbClr val="000000"/>
                </a:solidFill>
                <a:latin typeface="Arial"/>
                <a:cs typeface="Arial"/>
              </a:rPr>
              <a:t> </a:t>
            </a:r>
            <a:r>
              <a:rPr sz="2000">
                <a:solidFill>
                  <a:srgbClr val="000000"/>
                </a:solidFill>
                <a:latin typeface="Arial"/>
                <a:cs typeface="Arial"/>
              </a:rPr>
              <a:t>the</a:t>
            </a:r>
          </a:p>
          <a:p>
            <a:pPr marL="286816" marR="0">
              <a:lnSpc>
                <a:spcPts val="2160"/>
              </a:lnSpc>
              <a:spcBef>
                <a:spcPct val="0"/>
              </a:spcBef>
              <a:spcAft>
                <a:spcPct val="0"/>
              </a:spcAft>
            </a:pPr>
            <a:r>
              <a:rPr sz="2000">
                <a:solidFill>
                  <a:srgbClr val="000000"/>
                </a:solidFill>
                <a:latin typeface="Arial"/>
                <a:cs typeface="Arial"/>
              </a:rPr>
              <a:t>conceptual</a:t>
            </a:r>
            <a:r>
              <a:rPr sz="2000" spc="-41">
                <a:solidFill>
                  <a:srgbClr val="000000"/>
                </a:solidFill>
                <a:latin typeface="Arial"/>
                <a:cs typeface="Arial"/>
              </a:rPr>
              <a:t> </a:t>
            </a:r>
            <a:r>
              <a:rPr sz="2000">
                <a:solidFill>
                  <a:srgbClr val="000000"/>
                </a:solidFill>
                <a:latin typeface="Arial"/>
                <a:cs typeface="Arial"/>
              </a:rPr>
              <a:t>schema</a:t>
            </a:r>
            <a:r>
              <a:rPr sz="2000" spc="-39">
                <a:solidFill>
                  <a:srgbClr val="000000"/>
                </a:solidFill>
                <a:latin typeface="Arial"/>
                <a:cs typeface="Arial"/>
              </a:rPr>
              <a:t> </a:t>
            </a:r>
            <a:r>
              <a:rPr sz="2000">
                <a:solidFill>
                  <a:srgbClr val="000000"/>
                </a:solidFill>
                <a:latin typeface="Arial"/>
                <a:cs typeface="Arial"/>
              </a:rPr>
              <a:t>of a</a:t>
            </a:r>
            <a:r>
              <a:rPr sz="2000" spc="-13">
                <a:solidFill>
                  <a:srgbClr val="000000"/>
                </a:solidFill>
                <a:latin typeface="Arial"/>
                <a:cs typeface="Arial"/>
              </a:rPr>
              <a:t> </a:t>
            </a:r>
            <a:r>
              <a:rPr sz="2000">
                <a:solidFill>
                  <a:srgbClr val="000000"/>
                </a:solidFill>
                <a:latin typeface="Arial"/>
                <a:cs typeface="Arial"/>
              </a:rPr>
              <a:t>database.</a:t>
            </a:r>
          </a:p>
          <a:p>
            <a:pPr marL="0" marR="0">
              <a:lnSpc>
                <a:spcPts val="2435"/>
              </a:lnSpc>
              <a:spcBef>
                <a:spcPts val="207"/>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a:t>
            </a:r>
            <a:r>
              <a:rPr sz="2000" spc="-18">
                <a:solidFill>
                  <a:srgbClr val="000000"/>
                </a:solidFill>
                <a:latin typeface="Arial"/>
                <a:cs typeface="Arial"/>
              </a:rPr>
              <a:t> </a:t>
            </a:r>
            <a:r>
              <a:rPr sz="2000">
                <a:solidFill>
                  <a:srgbClr val="000000"/>
                </a:solidFill>
                <a:latin typeface="Arial"/>
                <a:cs typeface="Arial"/>
              </a:rPr>
              <a:t>many</a:t>
            </a:r>
            <a:r>
              <a:rPr sz="2000" spc="-19">
                <a:solidFill>
                  <a:srgbClr val="000000"/>
                </a:solidFill>
                <a:latin typeface="Arial"/>
                <a:cs typeface="Arial"/>
              </a:rPr>
              <a:t> </a:t>
            </a:r>
            <a:r>
              <a:rPr sz="2000">
                <a:solidFill>
                  <a:srgbClr val="000000"/>
                </a:solidFill>
                <a:latin typeface="Arial"/>
                <a:cs typeface="Arial"/>
              </a:rPr>
              <a:t>DBMSs,</a:t>
            </a:r>
            <a:r>
              <a:rPr sz="2000" spc="-10">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DDL</a:t>
            </a:r>
            <a:r>
              <a:rPr sz="2000" spc="-19">
                <a:solidFill>
                  <a:srgbClr val="000000"/>
                </a:solidFill>
                <a:latin typeface="Arial"/>
                <a:cs typeface="Arial"/>
              </a:rPr>
              <a:t> </a:t>
            </a:r>
            <a:r>
              <a:rPr sz="2000">
                <a:solidFill>
                  <a:srgbClr val="000000"/>
                </a:solidFill>
                <a:latin typeface="Arial"/>
                <a:cs typeface="Arial"/>
              </a:rPr>
              <a:t>is also</a:t>
            </a:r>
            <a:r>
              <a:rPr sz="2000" spc="-15">
                <a:solidFill>
                  <a:srgbClr val="000000"/>
                </a:solidFill>
                <a:latin typeface="Arial"/>
                <a:cs typeface="Arial"/>
              </a:rPr>
              <a:t> </a:t>
            </a:r>
            <a:r>
              <a:rPr sz="2000">
                <a:solidFill>
                  <a:srgbClr val="000000"/>
                </a:solidFill>
                <a:latin typeface="Arial"/>
                <a:cs typeface="Arial"/>
              </a:rPr>
              <a:t>used</a:t>
            </a:r>
            <a:r>
              <a:rPr sz="2000" spc="-27">
                <a:solidFill>
                  <a:srgbClr val="000000"/>
                </a:solidFill>
                <a:latin typeface="Arial"/>
                <a:cs typeface="Arial"/>
              </a:rPr>
              <a:t> </a:t>
            </a:r>
            <a:r>
              <a:rPr sz="2000">
                <a:solidFill>
                  <a:srgbClr val="000000"/>
                </a:solidFill>
                <a:latin typeface="Arial"/>
                <a:cs typeface="Arial"/>
              </a:rPr>
              <a:t>to define</a:t>
            </a:r>
            <a:r>
              <a:rPr sz="2000" spc="-14">
                <a:solidFill>
                  <a:srgbClr val="000000"/>
                </a:solidFill>
                <a:latin typeface="Arial"/>
                <a:cs typeface="Arial"/>
              </a:rPr>
              <a:t> </a:t>
            </a:r>
            <a:r>
              <a:rPr sz="2000">
                <a:solidFill>
                  <a:srgbClr val="000000"/>
                </a:solidFill>
                <a:latin typeface="Arial"/>
                <a:cs typeface="Arial"/>
              </a:rPr>
              <a:t>internal</a:t>
            </a:r>
            <a:r>
              <a:rPr sz="2000" spc="-24">
                <a:solidFill>
                  <a:srgbClr val="000000"/>
                </a:solidFill>
                <a:latin typeface="Arial"/>
                <a:cs typeface="Arial"/>
              </a:rPr>
              <a:t> </a:t>
            </a:r>
            <a:r>
              <a:rPr sz="2000">
                <a:solidFill>
                  <a:srgbClr val="000000"/>
                </a:solidFill>
                <a:latin typeface="Arial"/>
                <a:cs typeface="Arial"/>
              </a:rPr>
              <a:t>and</a:t>
            </a:r>
          </a:p>
        </p:txBody>
      </p:sp>
      <p:sp>
        <p:nvSpPr>
          <p:cNvPr id="6" name="object 6"/>
          <p:cNvSpPr txBox="1"/>
          <p:nvPr/>
        </p:nvSpPr>
        <p:spPr>
          <a:xfrm>
            <a:off x="1201216" y="2211683"/>
            <a:ext cx="3376062"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external</a:t>
            </a:r>
            <a:r>
              <a:rPr sz="2000" spc="-13">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(views).</a:t>
            </a:r>
          </a:p>
        </p:txBody>
      </p:sp>
      <p:sp>
        <p:nvSpPr>
          <p:cNvPr id="7" name="object 7"/>
          <p:cNvSpPr txBox="1"/>
          <p:nvPr/>
        </p:nvSpPr>
        <p:spPr>
          <a:xfrm>
            <a:off x="914400" y="2521488"/>
            <a:ext cx="8601388" cy="123944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a:t>
            </a:r>
            <a:r>
              <a:rPr sz="2000" spc="-18">
                <a:solidFill>
                  <a:srgbClr val="000000"/>
                </a:solidFill>
                <a:latin typeface="Arial"/>
                <a:cs typeface="Arial"/>
              </a:rPr>
              <a:t> </a:t>
            </a:r>
            <a:r>
              <a:rPr sz="2000">
                <a:solidFill>
                  <a:srgbClr val="000000"/>
                </a:solidFill>
                <a:latin typeface="Arial"/>
                <a:cs typeface="Arial"/>
              </a:rPr>
              <a:t>some</a:t>
            </a:r>
            <a:r>
              <a:rPr sz="2000" spc="-29">
                <a:solidFill>
                  <a:srgbClr val="000000"/>
                </a:solidFill>
                <a:latin typeface="Arial"/>
                <a:cs typeface="Arial"/>
              </a:rPr>
              <a:t> </a:t>
            </a:r>
            <a:r>
              <a:rPr sz="2000">
                <a:solidFill>
                  <a:srgbClr val="000000"/>
                </a:solidFill>
                <a:latin typeface="Arial"/>
                <a:cs typeface="Arial"/>
              </a:rPr>
              <a:t>DBMSs,</a:t>
            </a:r>
            <a:r>
              <a:rPr sz="2000" spc="-10">
                <a:solidFill>
                  <a:srgbClr val="000000"/>
                </a:solidFill>
                <a:latin typeface="Arial"/>
                <a:cs typeface="Arial"/>
              </a:rPr>
              <a:t> </a:t>
            </a:r>
            <a:r>
              <a:rPr sz="2000">
                <a:solidFill>
                  <a:srgbClr val="000000"/>
                </a:solidFill>
                <a:latin typeface="Arial"/>
                <a:cs typeface="Arial"/>
              </a:rPr>
              <a:t>separate</a:t>
            </a:r>
            <a:r>
              <a:rPr sz="2000" spc="-35">
                <a:solidFill>
                  <a:srgbClr val="000000"/>
                </a:solidFill>
                <a:latin typeface="Arial"/>
                <a:cs typeface="Arial"/>
              </a:rPr>
              <a:t> </a:t>
            </a:r>
            <a:r>
              <a:rPr sz="2000" b="1">
                <a:solidFill>
                  <a:srgbClr val="000000"/>
                </a:solidFill>
                <a:latin typeface="Arial"/>
                <a:cs typeface="Arial"/>
              </a:rPr>
              <a:t>storage</a:t>
            </a:r>
            <a:r>
              <a:rPr sz="2000" b="1" spc="-37">
                <a:solidFill>
                  <a:srgbClr val="000000"/>
                </a:solidFill>
                <a:latin typeface="Arial"/>
                <a:cs typeface="Arial"/>
              </a:rPr>
              <a:t> </a:t>
            </a:r>
            <a:r>
              <a:rPr sz="2000" b="1">
                <a:solidFill>
                  <a:srgbClr val="000000"/>
                </a:solidFill>
                <a:latin typeface="Arial"/>
                <a:cs typeface="Arial"/>
              </a:rPr>
              <a:t>definition</a:t>
            </a:r>
            <a:r>
              <a:rPr sz="2000" b="1" spc="-34">
                <a:solidFill>
                  <a:srgbClr val="000000"/>
                </a:solidFill>
                <a:latin typeface="Arial"/>
                <a:cs typeface="Arial"/>
              </a:rPr>
              <a:t> </a:t>
            </a:r>
            <a:r>
              <a:rPr sz="2000" b="1">
                <a:solidFill>
                  <a:srgbClr val="000000"/>
                </a:solidFill>
                <a:latin typeface="Arial"/>
                <a:cs typeface="Arial"/>
              </a:rPr>
              <a:t>language</a:t>
            </a:r>
            <a:r>
              <a:rPr sz="2000" b="1" spc="-17">
                <a:solidFill>
                  <a:srgbClr val="000000"/>
                </a:solidFill>
                <a:latin typeface="Arial"/>
                <a:cs typeface="Arial"/>
              </a:rPr>
              <a:t> </a:t>
            </a:r>
            <a:r>
              <a:rPr sz="2000" b="1">
                <a:solidFill>
                  <a:srgbClr val="000000"/>
                </a:solidFill>
                <a:latin typeface="Arial"/>
                <a:cs typeface="Arial"/>
              </a:rPr>
              <a:t>(SDL)</a:t>
            </a:r>
          </a:p>
          <a:p>
            <a:pPr marL="286816" marR="0">
              <a:lnSpc>
                <a:spcPts val="2160"/>
              </a:lnSpc>
              <a:spcBef>
                <a:spcPct val="0"/>
              </a:spcBef>
              <a:spcAft>
                <a:spcPct val="0"/>
              </a:spcAft>
            </a:pPr>
            <a:r>
              <a:rPr sz="2000">
                <a:solidFill>
                  <a:srgbClr val="000000"/>
                </a:solidFill>
                <a:latin typeface="Arial"/>
                <a:cs typeface="Arial"/>
              </a:rPr>
              <a:t>and</a:t>
            </a:r>
            <a:r>
              <a:rPr sz="2000" spc="-16">
                <a:solidFill>
                  <a:srgbClr val="000000"/>
                </a:solidFill>
                <a:latin typeface="Arial"/>
                <a:cs typeface="Arial"/>
              </a:rPr>
              <a:t> </a:t>
            </a:r>
            <a:r>
              <a:rPr sz="2000" b="1" spc="-11">
                <a:solidFill>
                  <a:srgbClr val="000000"/>
                </a:solidFill>
                <a:latin typeface="Arial"/>
                <a:cs typeface="Arial"/>
              </a:rPr>
              <a:t>view</a:t>
            </a:r>
            <a:r>
              <a:rPr sz="2000" b="1" spc="20">
                <a:solidFill>
                  <a:srgbClr val="000000"/>
                </a:solidFill>
                <a:latin typeface="Arial"/>
                <a:cs typeface="Arial"/>
              </a:rPr>
              <a:t> </a:t>
            </a:r>
            <a:r>
              <a:rPr sz="2000" b="1">
                <a:solidFill>
                  <a:srgbClr val="000000"/>
                </a:solidFill>
                <a:latin typeface="Arial"/>
                <a:cs typeface="Arial"/>
              </a:rPr>
              <a:t>definition</a:t>
            </a:r>
            <a:r>
              <a:rPr sz="2000" b="1" spc="-34">
                <a:solidFill>
                  <a:srgbClr val="000000"/>
                </a:solidFill>
                <a:latin typeface="Arial"/>
                <a:cs typeface="Arial"/>
              </a:rPr>
              <a:t> </a:t>
            </a:r>
            <a:r>
              <a:rPr sz="2000" b="1">
                <a:solidFill>
                  <a:srgbClr val="000000"/>
                </a:solidFill>
                <a:latin typeface="Arial"/>
                <a:cs typeface="Arial"/>
              </a:rPr>
              <a:t>language</a:t>
            </a:r>
            <a:r>
              <a:rPr sz="2000" b="1" spc="-17">
                <a:solidFill>
                  <a:srgbClr val="000000"/>
                </a:solidFill>
                <a:latin typeface="Arial"/>
                <a:cs typeface="Arial"/>
              </a:rPr>
              <a:t> </a:t>
            </a:r>
            <a:r>
              <a:rPr sz="2000" b="1">
                <a:solidFill>
                  <a:srgbClr val="000000"/>
                </a:solidFill>
                <a:latin typeface="Arial"/>
                <a:cs typeface="Arial"/>
              </a:rPr>
              <a:t>(VDL) </a:t>
            </a:r>
            <a:r>
              <a:rPr sz="2000">
                <a:solidFill>
                  <a:srgbClr val="000000"/>
                </a:solidFill>
                <a:latin typeface="Arial"/>
                <a:cs typeface="Arial"/>
              </a:rPr>
              <a:t>are</a:t>
            </a:r>
            <a:r>
              <a:rPr sz="2000" spc="-28">
                <a:solidFill>
                  <a:srgbClr val="000000"/>
                </a:solidFill>
                <a:latin typeface="Arial"/>
                <a:cs typeface="Arial"/>
              </a:rPr>
              <a:t> </a:t>
            </a:r>
            <a:r>
              <a:rPr sz="2000">
                <a:solidFill>
                  <a:srgbClr val="000000"/>
                </a:solidFill>
                <a:latin typeface="Arial"/>
                <a:cs typeface="Arial"/>
              </a:rPr>
              <a:t>used</a:t>
            </a:r>
            <a:r>
              <a:rPr sz="2000" spc="-15">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define</a:t>
            </a:r>
            <a:r>
              <a:rPr sz="2000" spc="-14">
                <a:solidFill>
                  <a:srgbClr val="000000"/>
                </a:solidFill>
                <a:latin typeface="Arial"/>
                <a:cs typeface="Arial"/>
              </a:rPr>
              <a:t> </a:t>
            </a:r>
            <a:r>
              <a:rPr sz="2000">
                <a:solidFill>
                  <a:srgbClr val="000000"/>
                </a:solidFill>
                <a:latin typeface="Arial"/>
                <a:cs typeface="Arial"/>
              </a:rPr>
              <a:t>internal</a:t>
            </a:r>
          </a:p>
          <a:p>
            <a:pPr marL="286816" marR="0">
              <a:lnSpc>
                <a:spcPts val="2160"/>
              </a:lnSpc>
              <a:spcBef>
                <a:spcPct val="0"/>
              </a:spcBef>
              <a:spcAft>
                <a:spcPct val="0"/>
              </a:spcAft>
            </a:pP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external</a:t>
            </a:r>
            <a:r>
              <a:rPr sz="2000" spc="-25">
                <a:solidFill>
                  <a:srgbClr val="000000"/>
                </a:solidFill>
                <a:latin typeface="Arial"/>
                <a:cs typeface="Arial"/>
              </a:rPr>
              <a:t> </a:t>
            </a:r>
            <a:r>
              <a:rPr sz="2000">
                <a:solidFill>
                  <a:srgbClr val="000000"/>
                </a:solidFill>
                <a:latin typeface="Arial"/>
                <a:cs typeface="Arial"/>
              </a:rPr>
              <a:t>schemas.</a:t>
            </a:r>
          </a:p>
        </p:txBody>
      </p:sp>
      <p:sp>
        <p:nvSpPr>
          <p:cNvPr id="8" name="object 8"/>
          <p:cNvSpPr txBox="1"/>
          <p:nvPr/>
        </p:nvSpPr>
        <p:spPr>
          <a:xfrm>
            <a:off x="1371854" y="3426883"/>
            <a:ext cx="8062968" cy="598629"/>
          </a:xfrm>
          <a:prstGeom prst="rect">
            <a:avLst/>
          </a:prstGeom>
        </p:spPr>
        <p:txBody>
          <a:bodyPr vert="horz" wrap="square" lIns="0" tIns="0" rIns="0" bIns="0" rtlCol="0">
            <a:spAutoFit/>
          </a:bodyPr>
          <a:lstStyle/>
          <a:p>
            <a:pPr marL="0" marR="0">
              <a:lnSpc>
                <a:spcPts val="2013"/>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SDL is typically</a:t>
            </a:r>
            <a:r>
              <a:rPr sz="1800" spc="33">
                <a:solidFill>
                  <a:srgbClr val="000000"/>
                </a:solidFill>
                <a:latin typeface="Arial"/>
                <a:cs typeface="Arial"/>
              </a:rPr>
              <a:t> </a:t>
            </a:r>
            <a:r>
              <a:rPr sz="1800">
                <a:solidFill>
                  <a:srgbClr val="000000"/>
                </a:solidFill>
                <a:latin typeface="Arial"/>
                <a:cs typeface="Arial"/>
              </a:rPr>
              <a:t>realized</a:t>
            </a:r>
            <a:r>
              <a:rPr sz="1800" spc="25">
                <a:solidFill>
                  <a:srgbClr val="000000"/>
                </a:solidFill>
                <a:latin typeface="Arial"/>
                <a:cs typeface="Arial"/>
              </a:rPr>
              <a:t> </a:t>
            </a:r>
            <a:r>
              <a:rPr sz="1800">
                <a:solidFill>
                  <a:srgbClr val="000000"/>
                </a:solidFill>
                <a:latin typeface="Arial"/>
                <a:cs typeface="Arial"/>
              </a:rPr>
              <a:t>via DBMS commands</a:t>
            </a:r>
            <a:r>
              <a:rPr sz="1800" spc="17">
                <a:solidFill>
                  <a:srgbClr val="000000"/>
                </a:solidFill>
                <a:latin typeface="Arial"/>
                <a:cs typeface="Arial"/>
              </a:rPr>
              <a:t> </a:t>
            </a:r>
            <a:r>
              <a:rPr sz="1800">
                <a:solidFill>
                  <a:srgbClr val="000000"/>
                </a:solidFill>
                <a:latin typeface="Arial"/>
                <a:cs typeface="Arial"/>
              </a:rPr>
              <a:t>provided</a:t>
            </a:r>
            <a:r>
              <a:rPr sz="1800" spc="25">
                <a:solidFill>
                  <a:srgbClr val="000000"/>
                </a:solidFill>
                <a:latin typeface="Arial"/>
                <a:cs typeface="Arial"/>
              </a:rPr>
              <a:t> </a:t>
            </a:r>
            <a:r>
              <a:rPr sz="1800">
                <a:solidFill>
                  <a:srgbClr val="000000"/>
                </a:solidFill>
                <a:latin typeface="Arial"/>
                <a:cs typeface="Arial"/>
              </a:rPr>
              <a:t>to the DBA</a:t>
            </a:r>
          </a:p>
        </p:txBody>
      </p:sp>
      <p:sp>
        <p:nvSpPr>
          <p:cNvPr id="9" name="object 9"/>
          <p:cNvSpPr txBox="1"/>
          <p:nvPr/>
        </p:nvSpPr>
        <p:spPr>
          <a:xfrm>
            <a:off x="1600454" y="3674047"/>
            <a:ext cx="2801092"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and</a:t>
            </a:r>
            <a:r>
              <a:rPr sz="1800" spc="14">
                <a:solidFill>
                  <a:srgbClr val="000000"/>
                </a:solidFill>
                <a:latin typeface="Arial"/>
                <a:cs typeface="Arial"/>
              </a:rPr>
              <a:t> </a:t>
            </a:r>
            <a:r>
              <a:rPr sz="1800">
                <a:solidFill>
                  <a:srgbClr val="000000"/>
                </a:solidFill>
                <a:latin typeface="Arial"/>
                <a:cs typeface="Arial"/>
              </a:rPr>
              <a:t>database</a:t>
            </a:r>
            <a:r>
              <a:rPr sz="1800" spc="11">
                <a:solidFill>
                  <a:srgbClr val="000000"/>
                </a:solidFill>
                <a:latin typeface="Arial"/>
                <a:cs typeface="Arial"/>
              </a:rPr>
              <a:t> </a:t>
            </a:r>
            <a:r>
              <a:rPr sz="1800">
                <a:solidFill>
                  <a:srgbClr val="000000"/>
                </a:solidFill>
                <a:latin typeface="Arial"/>
                <a:cs typeface="Arial"/>
              </a:rPr>
              <a:t>designers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09020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20">
                <a:solidFill>
                  <a:srgbClr val="FFFFFF"/>
                </a:solidFill>
                <a:latin typeface="Arial Narrow"/>
                <a:cs typeface="Arial Narrow"/>
              </a:rPr>
              <a:t> </a:t>
            </a:r>
            <a:r>
              <a:rPr sz="2400" b="1">
                <a:solidFill>
                  <a:srgbClr val="FFFFFF"/>
                </a:solidFill>
                <a:latin typeface="Arial Narrow"/>
                <a:cs typeface="Arial Narrow"/>
              </a:rPr>
              <a:t>Languages</a:t>
            </a:r>
            <a:r>
              <a:rPr sz="2400" b="1" spc="38">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457200" y="935906"/>
            <a:ext cx="595387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DCFSJE+Wingdings"/>
                <a:cs typeface="DCFSJE+Wingdings"/>
              </a:rPr>
              <a:t>.</a:t>
            </a:r>
            <a:r>
              <a:rPr sz="2400" spc="1002">
                <a:solidFill>
                  <a:srgbClr val="000000"/>
                </a:solidFill>
                <a:latin typeface="Times New Roman"/>
                <a:cs typeface="Times New Roman"/>
              </a:rPr>
              <a:t> </a:t>
            </a:r>
            <a:r>
              <a:rPr sz="2400">
                <a:solidFill>
                  <a:srgbClr val="000000"/>
                </a:solidFill>
                <a:latin typeface="Arial"/>
                <a:cs typeface="Arial"/>
              </a:rPr>
              <a:t>Data</a:t>
            </a:r>
            <a:r>
              <a:rPr sz="2400" spc="12">
                <a:solidFill>
                  <a:srgbClr val="000000"/>
                </a:solidFill>
                <a:latin typeface="Arial"/>
                <a:cs typeface="Arial"/>
              </a:rPr>
              <a:t> </a:t>
            </a:r>
            <a:r>
              <a:rPr sz="2400">
                <a:solidFill>
                  <a:srgbClr val="000000"/>
                </a:solidFill>
                <a:latin typeface="Arial"/>
                <a:cs typeface="Arial"/>
              </a:rPr>
              <a:t>Manipulation</a:t>
            </a:r>
            <a:r>
              <a:rPr sz="2400" spc="47">
                <a:solidFill>
                  <a:srgbClr val="000000"/>
                </a:solidFill>
                <a:latin typeface="Arial"/>
                <a:cs typeface="Arial"/>
              </a:rPr>
              <a:t> </a:t>
            </a:r>
            <a:r>
              <a:rPr sz="2400">
                <a:solidFill>
                  <a:srgbClr val="000000"/>
                </a:solidFill>
                <a:latin typeface="Arial"/>
                <a:cs typeface="Arial"/>
              </a:rPr>
              <a:t>Language</a:t>
            </a:r>
            <a:r>
              <a:rPr sz="2400" spc="36">
                <a:solidFill>
                  <a:srgbClr val="000000"/>
                </a:solidFill>
                <a:latin typeface="Arial"/>
                <a:cs typeface="Arial"/>
              </a:rPr>
              <a:t> </a:t>
            </a:r>
            <a:r>
              <a:rPr sz="2400">
                <a:solidFill>
                  <a:srgbClr val="000000"/>
                </a:solidFill>
                <a:latin typeface="Arial"/>
                <a:cs typeface="Arial"/>
              </a:rPr>
              <a:t>(DML)</a:t>
            </a:r>
          </a:p>
        </p:txBody>
      </p:sp>
      <p:sp>
        <p:nvSpPr>
          <p:cNvPr id="5" name="object 5"/>
          <p:cNvSpPr txBox="1"/>
          <p:nvPr/>
        </p:nvSpPr>
        <p:spPr>
          <a:xfrm>
            <a:off x="914400" y="1332387"/>
            <a:ext cx="8154655"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High-Level</a:t>
            </a:r>
            <a:r>
              <a:rPr sz="2000" spc="-19">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Non-procedural</a:t>
            </a:r>
            <a:r>
              <a:rPr sz="2000" spc="-47">
                <a:solidFill>
                  <a:srgbClr val="000000"/>
                </a:solidFill>
                <a:latin typeface="Arial"/>
                <a:cs typeface="Arial"/>
              </a:rPr>
              <a:t> </a:t>
            </a:r>
            <a:r>
              <a:rPr sz="2000">
                <a:solidFill>
                  <a:srgbClr val="000000"/>
                </a:solidFill>
                <a:latin typeface="Arial"/>
                <a:cs typeface="Arial"/>
              </a:rPr>
              <a:t>Languages:</a:t>
            </a:r>
            <a:r>
              <a:rPr sz="2000" spc="-40">
                <a:solidFill>
                  <a:srgbClr val="000000"/>
                </a:solidFill>
                <a:latin typeface="Arial"/>
                <a:cs typeface="Arial"/>
              </a:rPr>
              <a:t> </a:t>
            </a:r>
            <a:r>
              <a:rPr sz="2000">
                <a:solidFill>
                  <a:srgbClr val="000000"/>
                </a:solidFill>
                <a:latin typeface="Arial"/>
                <a:cs typeface="Arial"/>
              </a:rPr>
              <a:t>These</a:t>
            </a:r>
            <a:r>
              <a:rPr sz="2000" spc="-29">
                <a:solidFill>
                  <a:srgbClr val="000000"/>
                </a:solidFill>
                <a:latin typeface="Arial"/>
                <a:cs typeface="Arial"/>
              </a:rPr>
              <a:t> </a:t>
            </a:r>
            <a:r>
              <a:rPr sz="2000">
                <a:solidFill>
                  <a:srgbClr val="000000"/>
                </a:solidFill>
                <a:latin typeface="Arial"/>
                <a:cs typeface="Arial"/>
              </a:rPr>
              <a:t>include</a:t>
            </a:r>
            <a:r>
              <a:rPr sz="2000" spc="-11">
                <a:solidFill>
                  <a:srgbClr val="000000"/>
                </a:solidFill>
                <a:latin typeface="Arial"/>
                <a:cs typeface="Arial"/>
              </a:rPr>
              <a:t> </a:t>
            </a:r>
            <a:r>
              <a:rPr sz="2000">
                <a:solidFill>
                  <a:srgbClr val="000000"/>
                </a:solidFill>
                <a:latin typeface="Arial"/>
                <a:cs typeface="Arial"/>
              </a:rPr>
              <a:t>the</a:t>
            </a:r>
          </a:p>
        </p:txBody>
      </p:sp>
      <p:sp>
        <p:nvSpPr>
          <p:cNvPr id="6" name="object 6"/>
          <p:cNvSpPr txBox="1"/>
          <p:nvPr/>
        </p:nvSpPr>
        <p:spPr>
          <a:xfrm>
            <a:off x="1201216" y="1662662"/>
            <a:ext cx="313498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relational</a:t>
            </a:r>
            <a:r>
              <a:rPr sz="2000" spc="-18">
                <a:solidFill>
                  <a:srgbClr val="000000"/>
                </a:solidFill>
                <a:latin typeface="Arial"/>
                <a:cs typeface="Arial"/>
              </a:rPr>
              <a:t> </a:t>
            </a:r>
            <a:r>
              <a:rPr sz="2000">
                <a:solidFill>
                  <a:srgbClr val="000000"/>
                </a:solidFill>
                <a:latin typeface="Arial"/>
                <a:cs typeface="Arial"/>
              </a:rPr>
              <a:t>language</a:t>
            </a:r>
            <a:r>
              <a:rPr sz="2000" spc="-23">
                <a:solidFill>
                  <a:srgbClr val="000000"/>
                </a:solidFill>
                <a:latin typeface="Arial"/>
                <a:cs typeface="Arial"/>
              </a:rPr>
              <a:t> </a:t>
            </a:r>
            <a:r>
              <a:rPr sz="2000">
                <a:solidFill>
                  <a:srgbClr val="000000"/>
                </a:solidFill>
                <a:latin typeface="Arial"/>
                <a:cs typeface="Arial"/>
              </a:rPr>
              <a:t>SQL</a:t>
            </a:r>
          </a:p>
        </p:txBody>
      </p:sp>
      <p:sp>
        <p:nvSpPr>
          <p:cNvPr id="7" name="object 7"/>
          <p:cNvSpPr txBox="1"/>
          <p:nvPr/>
        </p:nvSpPr>
        <p:spPr>
          <a:xfrm>
            <a:off x="914400" y="2021501"/>
            <a:ext cx="7739608" cy="1250739"/>
          </a:xfrm>
          <a:prstGeom prst="rect">
            <a:avLst/>
          </a:prstGeom>
        </p:spPr>
        <p:txBody>
          <a:bodyPr vert="horz" wrap="square" lIns="0" tIns="0" rIns="0" bIns="0" rtlCol="0">
            <a:spAutoFit/>
          </a:bodyPr>
          <a:lstStyle/>
          <a:p>
            <a:pPr marL="457453" marR="0">
              <a:lnSpc>
                <a:spcPts val="2013"/>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May be used</a:t>
            </a:r>
            <a:r>
              <a:rPr sz="1800" spc="12">
                <a:solidFill>
                  <a:srgbClr val="000000"/>
                </a:solidFill>
                <a:latin typeface="Arial"/>
                <a:cs typeface="Arial"/>
              </a:rPr>
              <a:t> </a:t>
            </a:r>
            <a:r>
              <a:rPr sz="1800">
                <a:solidFill>
                  <a:srgbClr val="000000"/>
                </a:solidFill>
                <a:latin typeface="Arial"/>
                <a:cs typeface="Arial"/>
              </a:rPr>
              <a:t>in a standalone</a:t>
            </a:r>
            <a:r>
              <a:rPr sz="1800" spc="25">
                <a:solidFill>
                  <a:srgbClr val="000000"/>
                </a:solidFill>
                <a:latin typeface="Arial"/>
                <a:cs typeface="Arial"/>
              </a:rPr>
              <a:t> </a:t>
            </a:r>
            <a:r>
              <a:rPr sz="1800" spc="-18">
                <a:solidFill>
                  <a:srgbClr val="000000"/>
                </a:solidFill>
                <a:latin typeface="Arial"/>
                <a:cs typeface="Arial"/>
              </a:rPr>
              <a:t>way</a:t>
            </a:r>
            <a:r>
              <a:rPr sz="1800" spc="56">
                <a:solidFill>
                  <a:srgbClr val="000000"/>
                </a:solidFill>
                <a:latin typeface="Arial"/>
                <a:cs typeface="Arial"/>
              </a:rPr>
              <a:t> </a:t>
            </a:r>
            <a:r>
              <a:rPr sz="1800">
                <a:solidFill>
                  <a:srgbClr val="000000"/>
                </a:solidFill>
                <a:latin typeface="Arial"/>
                <a:cs typeface="Arial"/>
              </a:rPr>
              <a:t>or may be embedded</a:t>
            </a:r>
            <a:r>
              <a:rPr sz="1800" spc="25">
                <a:solidFill>
                  <a:srgbClr val="000000"/>
                </a:solidFill>
                <a:latin typeface="Arial"/>
                <a:cs typeface="Arial"/>
              </a:rPr>
              <a:t> </a:t>
            </a:r>
            <a:r>
              <a:rPr sz="1800">
                <a:solidFill>
                  <a:srgbClr val="000000"/>
                </a:solidFill>
                <a:latin typeface="Arial"/>
                <a:cs typeface="Arial"/>
              </a:rPr>
              <a:t>in a</a:t>
            </a:r>
          </a:p>
          <a:p>
            <a:pPr marL="686053" marR="0">
              <a:lnSpc>
                <a:spcPts val="2010"/>
              </a:lnSpc>
              <a:spcBef>
                <a:spcPts val="199"/>
              </a:spcBef>
              <a:spcAft>
                <a:spcPct val="0"/>
              </a:spcAft>
            </a:pPr>
            <a:r>
              <a:rPr sz="1800">
                <a:solidFill>
                  <a:srgbClr val="000000"/>
                </a:solidFill>
                <a:latin typeface="Arial"/>
                <a:cs typeface="Arial"/>
              </a:rPr>
              <a:t>programming</a:t>
            </a:r>
            <a:r>
              <a:rPr sz="1800" spc="24">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Low</a:t>
            </a:r>
            <a:r>
              <a:rPr sz="2000" spc="-10">
                <a:solidFill>
                  <a:srgbClr val="000000"/>
                </a:solidFill>
                <a:latin typeface="Arial"/>
                <a:cs typeface="Arial"/>
              </a:rPr>
              <a:t> </a:t>
            </a:r>
            <a:r>
              <a:rPr sz="2000">
                <a:solidFill>
                  <a:srgbClr val="000000"/>
                </a:solidFill>
                <a:latin typeface="Arial"/>
                <a:cs typeface="Arial"/>
              </a:rPr>
              <a:t>Level or</a:t>
            </a:r>
            <a:r>
              <a:rPr sz="2000" spc="-13">
                <a:solidFill>
                  <a:srgbClr val="000000"/>
                </a:solidFill>
                <a:latin typeface="Arial"/>
                <a:cs typeface="Arial"/>
              </a:rPr>
              <a:t> </a:t>
            </a:r>
            <a:r>
              <a:rPr sz="2000">
                <a:solidFill>
                  <a:srgbClr val="000000"/>
                </a:solidFill>
                <a:latin typeface="Arial"/>
                <a:cs typeface="Arial"/>
              </a:rPr>
              <a:t>Procedural</a:t>
            </a:r>
            <a:r>
              <a:rPr sz="2000" spc="-30">
                <a:solidFill>
                  <a:srgbClr val="000000"/>
                </a:solidFill>
                <a:latin typeface="Arial"/>
                <a:cs typeface="Arial"/>
              </a:rPr>
              <a:t> </a:t>
            </a:r>
            <a:r>
              <a:rPr sz="2000">
                <a:solidFill>
                  <a:srgbClr val="000000"/>
                </a:solidFill>
                <a:latin typeface="Arial"/>
                <a:cs typeface="Arial"/>
              </a:rPr>
              <a:t>Languages:</a:t>
            </a:r>
          </a:p>
        </p:txBody>
      </p:sp>
      <p:sp>
        <p:nvSpPr>
          <p:cNvPr id="8" name="object 8"/>
          <p:cNvSpPr txBox="1"/>
          <p:nvPr/>
        </p:nvSpPr>
        <p:spPr>
          <a:xfrm>
            <a:off x="914400" y="2991041"/>
            <a:ext cx="8021760" cy="1354857"/>
          </a:xfrm>
          <a:prstGeom prst="rect">
            <a:avLst/>
          </a:prstGeom>
        </p:spPr>
        <p:txBody>
          <a:bodyPr vert="horz" wrap="square" lIns="0" tIns="0" rIns="0" bIns="0" rtlCol="0">
            <a:spAutoFit/>
          </a:bodyPr>
          <a:lstStyle/>
          <a:p>
            <a:pPr marL="457453"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These</a:t>
            </a:r>
            <a:r>
              <a:rPr sz="1800" spc="-14">
                <a:solidFill>
                  <a:srgbClr val="000000"/>
                </a:solidFill>
                <a:latin typeface="Arial"/>
                <a:cs typeface="Arial"/>
              </a:rPr>
              <a:t> </a:t>
            </a:r>
            <a:r>
              <a:rPr sz="1800">
                <a:solidFill>
                  <a:srgbClr val="000000"/>
                </a:solidFill>
                <a:latin typeface="Arial"/>
                <a:cs typeface="Arial"/>
              </a:rPr>
              <a:t>must be embedded</a:t>
            </a:r>
            <a:r>
              <a:rPr sz="1800" spc="25">
                <a:solidFill>
                  <a:srgbClr val="000000"/>
                </a:solidFill>
                <a:latin typeface="Arial"/>
                <a:cs typeface="Arial"/>
              </a:rPr>
              <a:t> </a:t>
            </a:r>
            <a:r>
              <a:rPr sz="1800">
                <a:solidFill>
                  <a:srgbClr val="000000"/>
                </a:solidFill>
                <a:latin typeface="Arial"/>
                <a:cs typeface="Arial"/>
              </a:rPr>
              <a:t>in a programming</a:t>
            </a:r>
            <a:r>
              <a:rPr sz="1800" spc="28">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Used</a:t>
            </a:r>
            <a:r>
              <a:rPr sz="2000" spc="-28">
                <a:solidFill>
                  <a:srgbClr val="000000"/>
                </a:solidFill>
                <a:latin typeface="Arial"/>
                <a:cs typeface="Arial"/>
              </a:rPr>
              <a:t> </a:t>
            </a:r>
            <a:r>
              <a:rPr sz="2000">
                <a:solidFill>
                  <a:srgbClr val="000000"/>
                </a:solidFill>
                <a:latin typeface="Arial"/>
                <a:cs typeface="Arial"/>
              </a:rPr>
              <a:t>to specify</a:t>
            </a:r>
            <a:r>
              <a:rPr sz="2000" spc="-42">
                <a:solidFill>
                  <a:srgbClr val="000000"/>
                </a:solidFill>
                <a:latin typeface="Arial"/>
                <a:cs typeface="Arial"/>
              </a:rPr>
              <a:t> </a:t>
            </a:r>
            <a:r>
              <a:rPr sz="2000">
                <a:solidFill>
                  <a:srgbClr val="000000"/>
                </a:solidFill>
                <a:latin typeface="Arial"/>
                <a:cs typeface="Arial"/>
              </a:rPr>
              <a:t>database</a:t>
            </a:r>
            <a:r>
              <a:rPr sz="2000" spc="-28">
                <a:solidFill>
                  <a:srgbClr val="000000"/>
                </a:solidFill>
                <a:latin typeface="Arial"/>
                <a:cs typeface="Arial"/>
              </a:rPr>
              <a:t> </a:t>
            </a:r>
            <a:r>
              <a:rPr sz="2000">
                <a:solidFill>
                  <a:srgbClr val="000000"/>
                </a:solidFill>
                <a:latin typeface="Arial"/>
                <a:cs typeface="Arial"/>
              </a:rPr>
              <a:t>retrievals</a:t>
            </a:r>
            <a:r>
              <a:rPr sz="2000" spc="-26">
                <a:solidFill>
                  <a:srgbClr val="000000"/>
                </a:solidFill>
                <a:latin typeface="Arial"/>
                <a:cs typeface="Arial"/>
              </a:rPr>
              <a:t> </a:t>
            </a:r>
            <a:r>
              <a:rPr sz="2000">
                <a:solidFill>
                  <a:srgbClr val="000000"/>
                </a:solidFill>
                <a:latin typeface="Arial"/>
                <a:cs typeface="Arial"/>
              </a:rPr>
              <a:t>and</a:t>
            </a:r>
            <a:r>
              <a:rPr sz="2000" spc="-23">
                <a:solidFill>
                  <a:srgbClr val="000000"/>
                </a:solidFill>
                <a:latin typeface="Arial"/>
                <a:cs typeface="Arial"/>
              </a:rPr>
              <a:t> </a:t>
            </a:r>
            <a:r>
              <a:rPr sz="2000">
                <a:solidFill>
                  <a:srgbClr val="000000"/>
                </a:solidFill>
                <a:latin typeface="Arial"/>
                <a:cs typeface="Arial"/>
              </a:rPr>
              <a:t>updates</a:t>
            </a:r>
          </a:p>
          <a:p>
            <a:pPr marL="0" marR="0">
              <a:lnSpc>
                <a:spcPts val="2435"/>
              </a:lnSpc>
              <a:spcBef>
                <a:spcPts val="4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DML</a:t>
            </a:r>
            <a:r>
              <a:rPr sz="2000" spc="-12">
                <a:solidFill>
                  <a:srgbClr val="000000"/>
                </a:solidFill>
                <a:latin typeface="Arial"/>
                <a:cs typeface="Arial"/>
              </a:rPr>
              <a:t> </a:t>
            </a:r>
            <a:r>
              <a:rPr sz="2000">
                <a:solidFill>
                  <a:srgbClr val="000000"/>
                </a:solidFill>
                <a:latin typeface="Arial"/>
                <a:cs typeface="Arial"/>
              </a:rPr>
              <a:t>commands</a:t>
            </a:r>
            <a:r>
              <a:rPr sz="2000" spc="-48">
                <a:solidFill>
                  <a:srgbClr val="000000"/>
                </a:solidFill>
                <a:latin typeface="Arial"/>
                <a:cs typeface="Arial"/>
              </a:rPr>
              <a:t> </a:t>
            </a:r>
            <a:r>
              <a:rPr sz="2000">
                <a:solidFill>
                  <a:srgbClr val="000000"/>
                </a:solidFill>
                <a:latin typeface="Arial"/>
                <a:cs typeface="Arial"/>
              </a:rPr>
              <a:t>(data</a:t>
            </a:r>
            <a:r>
              <a:rPr sz="2000" spc="-29">
                <a:solidFill>
                  <a:srgbClr val="000000"/>
                </a:solidFill>
                <a:latin typeface="Arial"/>
                <a:cs typeface="Arial"/>
              </a:rPr>
              <a:t> </a:t>
            </a:r>
            <a:r>
              <a:rPr sz="2000">
                <a:solidFill>
                  <a:srgbClr val="000000"/>
                </a:solidFill>
                <a:latin typeface="Arial"/>
                <a:cs typeface="Arial"/>
              </a:rPr>
              <a:t>sublanguage)</a:t>
            </a:r>
            <a:r>
              <a:rPr sz="2000" spc="-37">
                <a:solidFill>
                  <a:srgbClr val="000000"/>
                </a:solidFill>
                <a:latin typeface="Arial"/>
                <a:cs typeface="Arial"/>
              </a:rPr>
              <a:t> </a:t>
            </a:r>
            <a:r>
              <a:rPr sz="2000">
                <a:solidFill>
                  <a:srgbClr val="000000"/>
                </a:solidFill>
                <a:latin typeface="Arial"/>
                <a:cs typeface="Arial"/>
              </a:rPr>
              <a:t>can</a:t>
            </a:r>
            <a:r>
              <a:rPr sz="2000" spc="-30">
                <a:solidFill>
                  <a:srgbClr val="000000"/>
                </a:solidFill>
                <a:latin typeface="Arial"/>
                <a:cs typeface="Arial"/>
              </a:rPr>
              <a:t> </a:t>
            </a:r>
            <a:r>
              <a:rPr sz="2000">
                <a:solidFill>
                  <a:srgbClr val="000000"/>
                </a:solidFill>
                <a:latin typeface="Arial"/>
                <a:cs typeface="Arial"/>
              </a:rPr>
              <a:t>be </a:t>
            </a:r>
            <a:r>
              <a:rPr sz="2000" i="1">
                <a:solidFill>
                  <a:srgbClr val="000000"/>
                </a:solidFill>
                <a:latin typeface="Arial"/>
                <a:cs typeface="Arial"/>
              </a:rPr>
              <a:t>embedded </a:t>
            </a:r>
            <a:r>
              <a:rPr sz="2000">
                <a:solidFill>
                  <a:srgbClr val="000000"/>
                </a:solidFill>
                <a:latin typeface="Arial"/>
                <a:cs typeface="Arial"/>
              </a:rPr>
              <a:t>in a</a:t>
            </a:r>
          </a:p>
        </p:txBody>
      </p:sp>
      <p:sp>
        <p:nvSpPr>
          <p:cNvPr id="9" name="object 9"/>
          <p:cNvSpPr txBox="1"/>
          <p:nvPr/>
        </p:nvSpPr>
        <p:spPr>
          <a:xfrm>
            <a:off x="1201216" y="3998065"/>
            <a:ext cx="8483582" cy="1274933"/>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general-purpose</a:t>
            </a:r>
            <a:r>
              <a:rPr sz="2000" spc="-51" dirty="0">
                <a:solidFill>
                  <a:srgbClr val="000000"/>
                </a:solidFill>
                <a:latin typeface="Arial"/>
                <a:cs typeface="Arial"/>
              </a:rPr>
              <a:t> </a:t>
            </a:r>
            <a:r>
              <a:rPr sz="2000" dirty="0">
                <a:solidFill>
                  <a:srgbClr val="000000"/>
                </a:solidFill>
                <a:latin typeface="Arial"/>
                <a:cs typeface="Arial"/>
              </a:rPr>
              <a:t>programming</a:t>
            </a:r>
            <a:r>
              <a:rPr sz="2000" spc="-52" dirty="0">
                <a:solidFill>
                  <a:srgbClr val="000000"/>
                </a:solidFill>
                <a:latin typeface="Arial"/>
                <a:cs typeface="Arial"/>
              </a:rPr>
              <a:t> </a:t>
            </a:r>
            <a:r>
              <a:rPr sz="2000" dirty="0">
                <a:solidFill>
                  <a:srgbClr val="000000"/>
                </a:solidFill>
                <a:latin typeface="Arial"/>
                <a:cs typeface="Arial"/>
              </a:rPr>
              <a:t>language</a:t>
            </a:r>
            <a:r>
              <a:rPr sz="2000" spc="-11" dirty="0">
                <a:solidFill>
                  <a:srgbClr val="000000"/>
                </a:solidFill>
                <a:latin typeface="Arial"/>
                <a:cs typeface="Arial"/>
              </a:rPr>
              <a:t> </a:t>
            </a:r>
            <a:r>
              <a:rPr sz="2000" dirty="0">
                <a:solidFill>
                  <a:srgbClr val="000000"/>
                </a:solidFill>
                <a:latin typeface="Arial"/>
                <a:cs typeface="Arial"/>
              </a:rPr>
              <a:t>(host</a:t>
            </a:r>
            <a:r>
              <a:rPr sz="2000" spc="-47" dirty="0">
                <a:solidFill>
                  <a:srgbClr val="000000"/>
                </a:solidFill>
                <a:latin typeface="Arial"/>
                <a:cs typeface="Arial"/>
              </a:rPr>
              <a:t> </a:t>
            </a:r>
            <a:r>
              <a:rPr sz="2000" dirty="0">
                <a:solidFill>
                  <a:srgbClr val="000000"/>
                </a:solidFill>
                <a:latin typeface="Arial"/>
                <a:cs typeface="Arial"/>
              </a:rPr>
              <a:t>language),</a:t>
            </a:r>
            <a:r>
              <a:rPr sz="2000" spc="-34" dirty="0">
                <a:solidFill>
                  <a:srgbClr val="000000"/>
                </a:solidFill>
                <a:latin typeface="Arial"/>
                <a:cs typeface="Arial"/>
              </a:rPr>
              <a:t> </a:t>
            </a:r>
            <a:r>
              <a:rPr sz="2000" dirty="0">
                <a:solidFill>
                  <a:srgbClr val="000000"/>
                </a:solidFill>
                <a:latin typeface="Arial"/>
                <a:cs typeface="Arial"/>
              </a:rPr>
              <a:t>such</a:t>
            </a:r>
            <a:r>
              <a:rPr sz="2000" spc="-25" dirty="0">
                <a:solidFill>
                  <a:srgbClr val="000000"/>
                </a:solidFill>
                <a:latin typeface="Arial"/>
                <a:cs typeface="Arial"/>
              </a:rPr>
              <a:t> </a:t>
            </a:r>
            <a:r>
              <a:rPr sz="2000" dirty="0">
                <a:solidFill>
                  <a:srgbClr val="000000"/>
                </a:solidFill>
                <a:latin typeface="Arial"/>
                <a:cs typeface="Arial"/>
              </a:rPr>
              <a:t>as</a:t>
            </a:r>
          </a:p>
          <a:p>
            <a:pPr marL="0" marR="0">
              <a:lnSpc>
                <a:spcPts val="2238"/>
              </a:lnSpc>
              <a:spcBef>
                <a:spcPts val="161"/>
              </a:spcBef>
              <a:spcAft>
                <a:spcPct val="0"/>
              </a:spcAft>
            </a:pPr>
            <a:r>
              <a:rPr sz="2000" dirty="0">
                <a:solidFill>
                  <a:srgbClr val="000000"/>
                </a:solidFill>
                <a:latin typeface="Arial"/>
                <a:cs typeface="Arial"/>
              </a:rPr>
              <a:t>COBOL,</a:t>
            </a:r>
            <a:r>
              <a:rPr sz="2000" spc="-30" dirty="0">
                <a:solidFill>
                  <a:srgbClr val="000000"/>
                </a:solidFill>
                <a:latin typeface="Arial"/>
                <a:cs typeface="Arial"/>
              </a:rPr>
              <a:t> </a:t>
            </a:r>
            <a:r>
              <a:rPr sz="2000" dirty="0" smtClean="0">
                <a:solidFill>
                  <a:srgbClr val="000000"/>
                </a:solidFill>
                <a:latin typeface="Arial"/>
                <a:cs typeface="Arial"/>
              </a:rPr>
              <a:t>C,</a:t>
            </a:r>
          </a:p>
          <a:p>
            <a:pPr marL="0" marR="0">
              <a:lnSpc>
                <a:spcPts val="2238"/>
              </a:lnSpc>
              <a:spcBef>
                <a:spcPts val="161"/>
              </a:spcBef>
              <a:spcAft>
                <a:spcPct val="0"/>
              </a:spcAft>
            </a:pPr>
            <a:r>
              <a:rPr sz="2000" dirty="0" smtClean="0">
                <a:solidFill>
                  <a:srgbClr val="000000"/>
                </a:solidFill>
                <a:latin typeface="Arial"/>
                <a:cs typeface="Arial"/>
              </a:rPr>
              <a:t>C++,</a:t>
            </a:r>
            <a:r>
              <a:rPr sz="2000" spc="-42" dirty="0" smtClean="0">
                <a:solidFill>
                  <a:srgbClr val="000000"/>
                </a:solidFill>
                <a:latin typeface="Arial"/>
                <a:cs typeface="Arial"/>
              </a:rPr>
              <a:t> </a:t>
            </a:r>
            <a:r>
              <a:rPr sz="2000" dirty="0" smtClean="0">
                <a:solidFill>
                  <a:srgbClr val="000000"/>
                </a:solidFill>
                <a:latin typeface="Arial"/>
                <a:cs typeface="Arial"/>
              </a:rPr>
              <a:t>or</a:t>
            </a:r>
            <a:r>
              <a:rPr sz="2000" spc="-13" dirty="0" smtClean="0">
                <a:solidFill>
                  <a:srgbClr val="000000"/>
                </a:solidFill>
                <a:latin typeface="Arial"/>
                <a:cs typeface="Arial"/>
              </a:rPr>
              <a:t> </a:t>
            </a:r>
            <a:r>
              <a:rPr sz="2000" dirty="0" smtClean="0">
                <a:solidFill>
                  <a:srgbClr val="000000"/>
                </a:solidFill>
                <a:latin typeface="Arial"/>
                <a:cs typeface="Arial"/>
              </a:rPr>
              <a:t>Java.</a:t>
            </a:r>
            <a:endParaRPr sz="2000" dirty="0">
              <a:solidFill>
                <a:srgbClr val="000000"/>
              </a:solidFill>
              <a:latin typeface="Arial"/>
              <a:cs typeface="Arial"/>
            </a:endParaRPr>
          </a:p>
        </p:txBody>
      </p:sp>
      <p:sp>
        <p:nvSpPr>
          <p:cNvPr id="10" name="object 10"/>
          <p:cNvSpPr txBox="1"/>
          <p:nvPr/>
        </p:nvSpPr>
        <p:spPr>
          <a:xfrm>
            <a:off x="1371854" y="4966504"/>
            <a:ext cx="8413647" cy="598629"/>
          </a:xfrm>
          <a:prstGeom prst="rect">
            <a:avLst/>
          </a:prstGeom>
        </p:spPr>
        <p:txBody>
          <a:bodyPr vert="horz" wrap="square" lIns="0" tIns="0" rIns="0" bIns="0" rtlCol="0">
            <a:spAutoFit/>
          </a:bodyPr>
          <a:lstStyle/>
          <a:p>
            <a:pPr marL="0" marR="0">
              <a:lnSpc>
                <a:spcPts val="2013"/>
              </a:lnSpc>
              <a:spcBef>
                <a:spcPct val="0"/>
              </a:spcBef>
              <a:spcAft>
                <a:spcPct val="0"/>
              </a:spcAft>
            </a:pPr>
            <a:r>
              <a:rPr sz="1800" dirty="0">
                <a:solidFill>
                  <a:srgbClr val="000000"/>
                </a:solidFill>
                <a:latin typeface="Arial"/>
                <a:cs typeface="Arial"/>
              </a:rPr>
              <a:t>•</a:t>
            </a:r>
            <a:r>
              <a:rPr sz="1800" spc="720" dirty="0">
                <a:solidFill>
                  <a:srgbClr val="000000"/>
                </a:solidFill>
                <a:latin typeface="Times New Roman"/>
                <a:cs typeface="Times New Roman"/>
              </a:rPr>
              <a:t> </a:t>
            </a:r>
            <a:r>
              <a:rPr sz="1800" dirty="0">
                <a:solidFill>
                  <a:srgbClr val="000000"/>
                </a:solidFill>
                <a:latin typeface="Arial"/>
                <a:cs typeface="Arial"/>
              </a:rPr>
              <a:t>A library</a:t>
            </a:r>
            <a:r>
              <a:rPr sz="1800" spc="17" dirty="0">
                <a:solidFill>
                  <a:srgbClr val="000000"/>
                </a:solidFill>
                <a:latin typeface="Arial"/>
                <a:cs typeface="Arial"/>
              </a:rPr>
              <a:t> </a:t>
            </a:r>
            <a:r>
              <a:rPr sz="1800" dirty="0">
                <a:solidFill>
                  <a:srgbClr val="000000"/>
                </a:solidFill>
                <a:latin typeface="Arial"/>
                <a:cs typeface="Arial"/>
              </a:rPr>
              <a:t>of functions</a:t>
            </a:r>
            <a:r>
              <a:rPr sz="1800" spc="17" dirty="0">
                <a:solidFill>
                  <a:srgbClr val="000000"/>
                </a:solidFill>
                <a:latin typeface="Arial"/>
                <a:cs typeface="Arial"/>
              </a:rPr>
              <a:t> </a:t>
            </a:r>
            <a:r>
              <a:rPr sz="1800" dirty="0">
                <a:solidFill>
                  <a:srgbClr val="000000"/>
                </a:solidFill>
                <a:latin typeface="Arial"/>
                <a:cs typeface="Arial"/>
              </a:rPr>
              <a:t>can also be provided</a:t>
            </a:r>
            <a:r>
              <a:rPr sz="1800" spc="25" dirty="0">
                <a:solidFill>
                  <a:srgbClr val="000000"/>
                </a:solidFill>
                <a:latin typeface="Arial"/>
                <a:cs typeface="Arial"/>
              </a:rPr>
              <a:t> </a:t>
            </a:r>
            <a:r>
              <a:rPr sz="1800" dirty="0">
                <a:solidFill>
                  <a:srgbClr val="000000"/>
                </a:solidFill>
                <a:latin typeface="Arial"/>
                <a:cs typeface="Arial"/>
              </a:rPr>
              <a:t>to access the DBMS from a</a:t>
            </a:r>
          </a:p>
        </p:txBody>
      </p:sp>
      <p:sp>
        <p:nvSpPr>
          <p:cNvPr id="11" name="object 11"/>
          <p:cNvSpPr txBox="1"/>
          <p:nvPr/>
        </p:nvSpPr>
        <p:spPr>
          <a:xfrm>
            <a:off x="914400" y="5241100"/>
            <a:ext cx="8801510" cy="1293592"/>
          </a:xfrm>
          <a:prstGeom prst="rect">
            <a:avLst/>
          </a:prstGeom>
        </p:spPr>
        <p:txBody>
          <a:bodyPr vert="horz" wrap="square" lIns="0" tIns="0" rIns="0" bIns="0" rtlCol="0">
            <a:spAutoFit/>
          </a:bodyPr>
          <a:lstStyle/>
          <a:p>
            <a:pPr marL="686053" marR="0">
              <a:lnSpc>
                <a:spcPts val="2010"/>
              </a:lnSpc>
              <a:spcBef>
                <a:spcPct val="0"/>
              </a:spcBef>
              <a:spcAft>
                <a:spcPct val="0"/>
              </a:spcAft>
            </a:pPr>
            <a:r>
              <a:rPr sz="1800">
                <a:solidFill>
                  <a:srgbClr val="000000"/>
                </a:solidFill>
                <a:latin typeface="Arial"/>
                <a:cs typeface="Arial"/>
              </a:rPr>
              <a:t>programming</a:t>
            </a:r>
            <a:r>
              <a:rPr sz="1800" spc="24">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Alternatively, stand-alone</a:t>
            </a:r>
            <a:r>
              <a:rPr sz="2000" spc="-37">
                <a:solidFill>
                  <a:srgbClr val="000000"/>
                </a:solidFill>
                <a:latin typeface="Arial"/>
                <a:cs typeface="Arial"/>
              </a:rPr>
              <a:t> </a:t>
            </a:r>
            <a:r>
              <a:rPr sz="2000">
                <a:solidFill>
                  <a:srgbClr val="000000"/>
                </a:solidFill>
                <a:latin typeface="Arial"/>
                <a:cs typeface="Arial"/>
              </a:rPr>
              <a:t>DML</a:t>
            </a:r>
            <a:r>
              <a:rPr sz="2000" spc="-12">
                <a:solidFill>
                  <a:srgbClr val="000000"/>
                </a:solidFill>
                <a:latin typeface="Arial"/>
                <a:cs typeface="Arial"/>
              </a:rPr>
              <a:t> </a:t>
            </a:r>
            <a:r>
              <a:rPr sz="2000">
                <a:solidFill>
                  <a:srgbClr val="000000"/>
                </a:solidFill>
                <a:latin typeface="Arial"/>
                <a:cs typeface="Arial"/>
              </a:rPr>
              <a:t>commands</a:t>
            </a:r>
            <a:r>
              <a:rPr sz="2000" spc="-44">
                <a:solidFill>
                  <a:srgbClr val="000000"/>
                </a:solidFill>
                <a:latin typeface="Arial"/>
                <a:cs typeface="Arial"/>
              </a:rPr>
              <a:t> </a:t>
            </a:r>
            <a:r>
              <a:rPr sz="2000">
                <a:solidFill>
                  <a:srgbClr val="000000"/>
                </a:solidFill>
                <a:latin typeface="Arial"/>
                <a:cs typeface="Arial"/>
              </a:rPr>
              <a:t>can</a:t>
            </a:r>
            <a:r>
              <a:rPr sz="2000" spc="-18">
                <a:solidFill>
                  <a:srgbClr val="000000"/>
                </a:solidFill>
                <a:latin typeface="Arial"/>
                <a:cs typeface="Arial"/>
              </a:rPr>
              <a:t> </a:t>
            </a:r>
            <a:r>
              <a:rPr sz="2000">
                <a:solidFill>
                  <a:srgbClr val="000000"/>
                </a:solidFill>
                <a:latin typeface="Arial"/>
                <a:cs typeface="Arial"/>
              </a:rPr>
              <a:t>be</a:t>
            </a:r>
            <a:r>
              <a:rPr sz="2000" spc="-13">
                <a:solidFill>
                  <a:srgbClr val="000000"/>
                </a:solidFill>
                <a:latin typeface="Arial"/>
                <a:cs typeface="Arial"/>
              </a:rPr>
              <a:t> </a:t>
            </a:r>
            <a:r>
              <a:rPr sz="2000">
                <a:solidFill>
                  <a:srgbClr val="000000"/>
                </a:solidFill>
                <a:latin typeface="Arial"/>
                <a:cs typeface="Arial"/>
              </a:rPr>
              <a:t>applied</a:t>
            </a:r>
            <a:r>
              <a:rPr sz="2000" spc="-10">
                <a:solidFill>
                  <a:srgbClr val="000000"/>
                </a:solidFill>
                <a:latin typeface="Arial"/>
                <a:cs typeface="Arial"/>
              </a:rPr>
              <a:t> </a:t>
            </a:r>
            <a:r>
              <a:rPr sz="2000">
                <a:solidFill>
                  <a:srgbClr val="000000"/>
                </a:solidFill>
                <a:latin typeface="Arial"/>
                <a:cs typeface="Arial"/>
              </a:rPr>
              <a:t>directly</a:t>
            </a:r>
          </a:p>
          <a:p>
            <a:pPr marL="286816" marR="0">
              <a:lnSpc>
                <a:spcPts val="2238"/>
              </a:lnSpc>
              <a:spcBef>
                <a:spcPts val="161"/>
              </a:spcBef>
              <a:spcAft>
                <a:spcPct val="0"/>
              </a:spcAft>
            </a:pPr>
            <a:r>
              <a:rPr sz="2000">
                <a:solidFill>
                  <a:srgbClr val="000000"/>
                </a:solidFill>
                <a:latin typeface="Arial"/>
                <a:cs typeface="Arial"/>
              </a:rPr>
              <a:t>(called</a:t>
            </a:r>
            <a:r>
              <a:rPr sz="2000" spc="-25">
                <a:solidFill>
                  <a:srgbClr val="000000"/>
                </a:solidFill>
                <a:latin typeface="Arial"/>
                <a:cs typeface="Arial"/>
              </a:rPr>
              <a:t> </a:t>
            </a:r>
            <a:r>
              <a:rPr sz="2000">
                <a:solidFill>
                  <a:srgbClr val="000000"/>
                </a:solidFill>
                <a:latin typeface="Arial"/>
                <a:cs typeface="Arial"/>
              </a:rPr>
              <a:t>a </a:t>
            </a:r>
            <a:r>
              <a:rPr sz="2000" i="1">
                <a:solidFill>
                  <a:srgbClr val="000000"/>
                </a:solidFill>
                <a:latin typeface="Arial"/>
                <a:cs typeface="Arial"/>
              </a:rPr>
              <a:t>query</a:t>
            </a:r>
            <a:r>
              <a:rPr sz="2000" i="1" spc="-24">
                <a:solidFill>
                  <a:srgbClr val="000000"/>
                </a:solidFill>
                <a:latin typeface="Arial"/>
                <a:cs typeface="Arial"/>
              </a:rPr>
              <a:t> </a:t>
            </a:r>
            <a:r>
              <a:rPr sz="2000" i="1">
                <a:solidFill>
                  <a:srgbClr val="000000"/>
                </a:solidFill>
                <a:latin typeface="Arial"/>
                <a:cs typeface="Arial"/>
              </a:rPr>
              <a:t>language</a:t>
            </a:r>
            <a:r>
              <a:rPr sz="2000">
                <a:solidFill>
                  <a:srgbClr val="000000"/>
                </a:solidFill>
                <a:latin typeface="Arial"/>
                <a:cs typeface="Arial"/>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964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Types</a:t>
            </a:r>
            <a:r>
              <a:rPr sz="2400" b="1" spc="23">
                <a:solidFill>
                  <a:srgbClr val="FFFFFF"/>
                </a:solidFill>
                <a:latin typeface="Arial Narrow"/>
                <a:cs typeface="Arial Narrow"/>
              </a:rPr>
              <a:t> </a:t>
            </a:r>
            <a:r>
              <a:rPr sz="2400" b="1">
                <a:solidFill>
                  <a:srgbClr val="FFFFFF"/>
                </a:solidFill>
                <a:latin typeface="Arial Narrow"/>
                <a:cs typeface="Arial Narrow"/>
              </a:rPr>
              <a:t>of DML</a:t>
            </a:r>
          </a:p>
        </p:txBody>
      </p:sp>
      <p:sp>
        <p:nvSpPr>
          <p:cNvPr id="4" name="object 4"/>
          <p:cNvSpPr txBox="1"/>
          <p:nvPr/>
        </p:nvSpPr>
        <p:spPr>
          <a:xfrm>
            <a:off x="457200" y="941007"/>
            <a:ext cx="9447409"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ITTUJL+Wingdings"/>
                <a:cs typeface="ITTUJL+Wingdings"/>
              </a:rPr>
              <a:t>.</a:t>
            </a:r>
            <a:r>
              <a:rPr sz="3200" spc="436">
                <a:solidFill>
                  <a:srgbClr val="000000"/>
                </a:solidFill>
                <a:latin typeface="Times New Roman"/>
                <a:cs typeface="Times New Roman"/>
              </a:rPr>
              <a:t> </a:t>
            </a:r>
            <a:r>
              <a:rPr sz="3200" b="1">
                <a:solidFill>
                  <a:srgbClr val="000000"/>
                </a:solidFill>
                <a:latin typeface="Arial"/>
                <a:cs typeface="Arial"/>
              </a:rPr>
              <a:t>High</a:t>
            </a:r>
            <a:r>
              <a:rPr sz="3200" b="1" spc="-17">
                <a:solidFill>
                  <a:srgbClr val="000000"/>
                </a:solidFill>
                <a:latin typeface="Arial"/>
                <a:cs typeface="Arial"/>
              </a:rPr>
              <a:t> </a:t>
            </a:r>
            <a:r>
              <a:rPr sz="3200" b="1">
                <a:solidFill>
                  <a:srgbClr val="000000"/>
                </a:solidFill>
                <a:latin typeface="Arial"/>
                <a:cs typeface="Arial"/>
              </a:rPr>
              <a:t>Level</a:t>
            </a:r>
            <a:r>
              <a:rPr sz="3200" b="1" spc="-18">
                <a:solidFill>
                  <a:srgbClr val="000000"/>
                </a:solidFill>
                <a:latin typeface="Arial"/>
                <a:cs typeface="Arial"/>
              </a:rPr>
              <a:t> </a:t>
            </a:r>
            <a:r>
              <a:rPr sz="3200" b="1">
                <a:solidFill>
                  <a:srgbClr val="000000"/>
                </a:solidFill>
                <a:latin typeface="Arial"/>
                <a:cs typeface="Arial"/>
              </a:rPr>
              <a:t>or</a:t>
            </a:r>
            <a:r>
              <a:rPr sz="3200" b="1" spc="-16">
                <a:solidFill>
                  <a:srgbClr val="000000"/>
                </a:solidFill>
                <a:latin typeface="Arial"/>
                <a:cs typeface="Arial"/>
              </a:rPr>
              <a:t> </a:t>
            </a:r>
            <a:r>
              <a:rPr sz="3200" b="1">
                <a:solidFill>
                  <a:srgbClr val="000000"/>
                </a:solidFill>
                <a:latin typeface="Arial"/>
                <a:cs typeface="Arial"/>
              </a:rPr>
              <a:t>Non-procedural</a:t>
            </a:r>
            <a:r>
              <a:rPr sz="3200" b="1" spc="-47">
                <a:solidFill>
                  <a:srgbClr val="000000"/>
                </a:solidFill>
                <a:latin typeface="Arial"/>
                <a:cs typeface="Arial"/>
              </a:rPr>
              <a:t> </a:t>
            </a:r>
            <a:r>
              <a:rPr sz="3200" b="1">
                <a:solidFill>
                  <a:srgbClr val="000000"/>
                </a:solidFill>
                <a:latin typeface="Arial"/>
                <a:cs typeface="Arial"/>
              </a:rPr>
              <a:t>Language:</a:t>
            </a:r>
          </a:p>
        </p:txBody>
      </p:sp>
      <p:sp>
        <p:nvSpPr>
          <p:cNvPr id="5" name="object 5"/>
          <p:cNvSpPr txBox="1"/>
          <p:nvPr/>
        </p:nvSpPr>
        <p:spPr>
          <a:xfrm>
            <a:off x="914400" y="1476626"/>
            <a:ext cx="8044041" cy="1478157"/>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For</a:t>
            </a:r>
            <a:r>
              <a:rPr sz="2800" spc="17" dirty="0">
                <a:solidFill>
                  <a:srgbClr val="000000"/>
                </a:solidFill>
                <a:latin typeface="Arial"/>
                <a:cs typeface="Arial"/>
              </a:rPr>
              <a:t> </a:t>
            </a:r>
            <a:r>
              <a:rPr sz="2800" dirty="0">
                <a:solidFill>
                  <a:srgbClr val="000000"/>
                </a:solidFill>
                <a:latin typeface="Arial"/>
                <a:cs typeface="Arial"/>
              </a:rPr>
              <a:t>example, the SQL relational</a:t>
            </a:r>
            <a:r>
              <a:rPr sz="2800" spc="13" dirty="0">
                <a:solidFill>
                  <a:srgbClr val="000000"/>
                </a:solidFill>
                <a:latin typeface="Arial"/>
                <a:cs typeface="Arial"/>
              </a:rPr>
              <a:t> </a:t>
            </a:r>
            <a:r>
              <a:rPr sz="2800" dirty="0">
                <a:solidFill>
                  <a:srgbClr val="000000"/>
                </a:solidFill>
                <a:latin typeface="Arial"/>
                <a:cs typeface="Arial"/>
              </a:rPr>
              <a:t>language</a:t>
            </a:r>
          </a:p>
          <a:p>
            <a:pPr marL="0" marR="0">
              <a:lnSpc>
                <a:spcPts val="3400"/>
              </a:lnSpc>
              <a:spcBef>
                <a:spcPts val="634"/>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Are “set”-oriented and</a:t>
            </a:r>
            <a:r>
              <a:rPr sz="2800" spc="20" dirty="0">
                <a:solidFill>
                  <a:srgbClr val="000000"/>
                </a:solidFill>
                <a:latin typeface="Arial"/>
                <a:cs typeface="Arial"/>
              </a:rPr>
              <a:t> </a:t>
            </a:r>
            <a:r>
              <a:rPr sz="2800" dirty="0">
                <a:solidFill>
                  <a:srgbClr val="000000"/>
                </a:solidFill>
                <a:latin typeface="Arial"/>
                <a:cs typeface="Arial"/>
              </a:rPr>
              <a:t>specify</a:t>
            </a:r>
            <a:r>
              <a:rPr sz="2800" spc="-19" dirty="0">
                <a:solidFill>
                  <a:srgbClr val="000000"/>
                </a:solidFill>
                <a:latin typeface="Arial"/>
                <a:cs typeface="Arial"/>
              </a:rPr>
              <a:t> </a:t>
            </a:r>
            <a:r>
              <a:rPr sz="2800" dirty="0">
                <a:solidFill>
                  <a:srgbClr val="000000"/>
                </a:solidFill>
                <a:latin typeface="Arial"/>
                <a:cs typeface="Arial"/>
              </a:rPr>
              <a:t>what</a:t>
            </a:r>
            <a:r>
              <a:rPr sz="2800" spc="18" dirty="0">
                <a:solidFill>
                  <a:srgbClr val="000000"/>
                </a:solidFill>
                <a:latin typeface="Arial"/>
                <a:cs typeface="Arial"/>
              </a:rPr>
              <a:t> </a:t>
            </a:r>
            <a:r>
              <a:rPr sz="2800" dirty="0">
                <a:solidFill>
                  <a:srgbClr val="000000"/>
                </a:solidFill>
                <a:latin typeface="Arial"/>
                <a:cs typeface="Arial"/>
              </a:rPr>
              <a:t>data to</a:t>
            </a:r>
          </a:p>
        </p:txBody>
      </p:sp>
      <p:sp>
        <p:nvSpPr>
          <p:cNvPr id="6" name="object 6"/>
          <p:cNvSpPr txBox="1"/>
          <p:nvPr/>
        </p:nvSpPr>
        <p:spPr>
          <a:xfrm>
            <a:off x="1201216" y="2451335"/>
            <a:ext cx="669084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retrieve rather than how to retrieve it.</a:t>
            </a:r>
          </a:p>
        </p:txBody>
      </p:sp>
      <p:sp>
        <p:nvSpPr>
          <p:cNvPr id="7" name="object 7"/>
          <p:cNvSpPr txBox="1"/>
          <p:nvPr/>
        </p:nvSpPr>
        <p:spPr>
          <a:xfrm>
            <a:off x="457200" y="2927855"/>
            <a:ext cx="8307583" cy="2088582"/>
          </a:xfrm>
          <a:prstGeom prst="rect">
            <a:avLst/>
          </a:prstGeom>
        </p:spPr>
        <p:txBody>
          <a:bodyPr vert="horz" wrap="square" lIns="0" tIns="0" rIns="0" bIns="0" rtlCol="0">
            <a:spAutoFit/>
          </a:bodyPr>
          <a:lstStyle/>
          <a:p>
            <a:pPr marL="45720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Also called</a:t>
            </a:r>
            <a:r>
              <a:rPr sz="2800" spc="20" dirty="0">
                <a:solidFill>
                  <a:srgbClr val="000000"/>
                </a:solidFill>
                <a:latin typeface="Arial"/>
                <a:cs typeface="Arial"/>
              </a:rPr>
              <a:t> </a:t>
            </a:r>
            <a:r>
              <a:rPr sz="2800" b="1" dirty="0">
                <a:solidFill>
                  <a:srgbClr val="000000"/>
                </a:solidFill>
                <a:latin typeface="Arial"/>
                <a:cs typeface="Arial"/>
              </a:rPr>
              <a:t>declarative</a:t>
            </a:r>
            <a:r>
              <a:rPr sz="2800" b="1" spc="25" dirty="0">
                <a:solidFill>
                  <a:srgbClr val="000000"/>
                </a:solidFill>
                <a:latin typeface="Arial"/>
                <a:cs typeface="Arial"/>
              </a:rPr>
              <a:t> </a:t>
            </a:r>
            <a:r>
              <a:rPr sz="2800" dirty="0">
                <a:solidFill>
                  <a:srgbClr val="000000"/>
                </a:solidFill>
                <a:latin typeface="Arial"/>
                <a:cs typeface="Arial"/>
              </a:rPr>
              <a:t>languages.</a:t>
            </a:r>
          </a:p>
          <a:p>
            <a:pPr marL="0" marR="0">
              <a:lnSpc>
                <a:spcPts val="3582"/>
              </a:lnSpc>
              <a:spcBef>
                <a:spcPts val="931"/>
              </a:spcBef>
              <a:spcAft>
                <a:spcPct val="0"/>
              </a:spcAft>
            </a:pPr>
            <a:r>
              <a:rPr sz="3200" dirty="0">
                <a:solidFill>
                  <a:srgbClr val="000000"/>
                </a:solidFill>
                <a:latin typeface="ITTUJL+Wingdings"/>
                <a:cs typeface="ITTUJL+Wingdings"/>
              </a:rPr>
              <a:t>.</a:t>
            </a:r>
            <a:r>
              <a:rPr sz="3200" spc="436" dirty="0">
                <a:solidFill>
                  <a:srgbClr val="000000"/>
                </a:solidFill>
                <a:latin typeface="Times New Roman"/>
                <a:cs typeface="Times New Roman"/>
              </a:rPr>
              <a:t> </a:t>
            </a:r>
            <a:r>
              <a:rPr sz="3200" b="1" dirty="0">
                <a:solidFill>
                  <a:srgbClr val="000000"/>
                </a:solidFill>
                <a:latin typeface="Arial"/>
                <a:cs typeface="Arial"/>
              </a:rPr>
              <a:t>Low</a:t>
            </a:r>
            <a:r>
              <a:rPr sz="3200" b="1" spc="-29" dirty="0">
                <a:solidFill>
                  <a:srgbClr val="000000"/>
                </a:solidFill>
                <a:latin typeface="Arial"/>
                <a:cs typeface="Arial"/>
              </a:rPr>
              <a:t> </a:t>
            </a:r>
            <a:r>
              <a:rPr sz="3200" b="1" dirty="0">
                <a:solidFill>
                  <a:srgbClr val="000000"/>
                </a:solidFill>
                <a:latin typeface="Arial"/>
                <a:cs typeface="Arial"/>
              </a:rPr>
              <a:t>Level</a:t>
            </a:r>
            <a:r>
              <a:rPr sz="3200" b="1" spc="-12" dirty="0">
                <a:solidFill>
                  <a:srgbClr val="000000"/>
                </a:solidFill>
                <a:latin typeface="Arial"/>
                <a:cs typeface="Arial"/>
              </a:rPr>
              <a:t> </a:t>
            </a:r>
            <a:r>
              <a:rPr sz="3200" b="1" dirty="0">
                <a:solidFill>
                  <a:srgbClr val="000000"/>
                </a:solidFill>
                <a:latin typeface="Arial"/>
                <a:cs typeface="Arial"/>
              </a:rPr>
              <a:t>or Procedural</a:t>
            </a:r>
            <a:r>
              <a:rPr sz="3200" b="1" spc="-14" dirty="0">
                <a:solidFill>
                  <a:srgbClr val="000000"/>
                </a:solidFill>
                <a:latin typeface="Arial"/>
                <a:cs typeface="Arial"/>
              </a:rPr>
              <a:t> </a:t>
            </a:r>
            <a:r>
              <a:rPr sz="3200" b="1" dirty="0">
                <a:solidFill>
                  <a:srgbClr val="000000"/>
                </a:solidFill>
                <a:latin typeface="Arial"/>
                <a:cs typeface="Arial"/>
              </a:rPr>
              <a:t>Language:</a:t>
            </a:r>
          </a:p>
          <a:p>
            <a:pPr marL="457200" marR="0">
              <a:lnSpc>
                <a:spcPts val="3398"/>
              </a:lnSpc>
              <a:spcBef>
                <a:spcPts val="729"/>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Retrieve data one record-at-a-time;</a:t>
            </a:r>
          </a:p>
        </p:txBody>
      </p:sp>
      <p:sp>
        <p:nvSpPr>
          <p:cNvPr id="8" name="object 8"/>
          <p:cNvSpPr txBox="1"/>
          <p:nvPr/>
        </p:nvSpPr>
        <p:spPr>
          <a:xfrm>
            <a:off x="914400" y="4537454"/>
            <a:ext cx="8842846" cy="1819418"/>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Constructs such as</a:t>
            </a:r>
            <a:r>
              <a:rPr sz="2800" spc="-11" dirty="0">
                <a:solidFill>
                  <a:srgbClr val="000000"/>
                </a:solidFill>
                <a:latin typeface="Arial"/>
                <a:cs typeface="Arial"/>
              </a:rPr>
              <a:t> </a:t>
            </a:r>
            <a:r>
              <a:rPr sz="2800" dirty="0">
                <a:solidFill>
                  <a:srgbClr val="000000"/>
                </a:solidFill>
                <a:latin typeface="Arial"/>
                <a:cs typeface="Arial"/>
              </a:rPr>
              <a:t>looping</a:t>
            </a:r>
            <a:r>
              <a:rPr sz="2800" spc="16" dirty="0">
                <a:solidFill>
                  <a:srgbClr val="000000"/>
                </a:solidFill>
                <a:latin typeface="Arial"/>
                <a:cs typeface="Arial"/>
              </a:rPr>
              <a:t> </a:t>
            </a:r>
            <a:r>
              <a:rPr sz="2800" dirty="0">
                <a:solidFill>
                  <a:srgbClr val="000000"/>
                </a:solidFill>
                <a:latin typeface="Arial"/>
                <a:cs typeface="Arial"/>
              </a:rPr>
              <a:t>are needed</a:t>
            </a:r>
            <a:r>
              <a:rPr sz="2800" spc="11" dirty="0">
                <a:solidFill>
                  <a:srgbClr val="000000"/>
                </a:solidFill>
                <a:latin typeface="Arial"/>
                <a:cs typeface="Arial"/>
              </a:rPr>
              <a:t> </a:t>
            </a:r>
            <a:r>
              <a:rPr sz="2800" dirty="0">
                <a:solidFill>
                  <a:srgbClr val="000000"/>
                </a:solidFill>
                <a:latin typeface="Arial"/>
                <a:cs typeface="Arial"/>
              </a:rPr>
              <a:t>to</a:t>
            </a:r>
          </a:p>
          <a:p>
            <a:pPr marL="286816" marR="0">
              <a:lnSpc>
                <a:spcPts val="3126"/>
              </a:lnSpc>
              <a:spcBef>
                <a:spcPts val="286"/>
              </a:spcBef>
              <a:spcAft>
                <a:spcPct val="0"/>
              </a:spcAft>
            </a:pPr>
            <a:r>
              <a:rPr sz="2800" dirty="0">
                <a:solidFill>
                  <a:srgbClr val="000000"/>
                </a:solidFill>
                <a:latin typeface="Arial"/>
                <a:cs typeface="Arial"/>
              </a:rPr>
              <a:t>retrieve multiple</a:t>
            </a:r>
            <a:r>
              <a:rPr sz="2800" spc="18" dirty="0">
                <a:solidFill>
                  <a:srgbClr val="000000"/>
                </a:solidFill>
                <a:latin typeface="Arial"/>
                <a:cs typeface="Arial"/>
              </a:rPr>
              <a:t> </a:t>
            </a:r>
            <a:r>
              <a:rPr sz="2800" dirty="0">
                <a:solidFill>
                  <a:srgbClr val="000000"/>
                </a:solidFill>
                <a:latin typeface="Arial"/>
                <a:cs typeface="Arial"/>
              </a:rPr>
              <a:t>records, along</a:t>
            </a:r>
            <a:r>
              <a:rPr sz="2800" spc="12" dirty="0">
                <a:solidFill>
                  <a:srgbClr val="000000"/>
                </a:solidFill>
                <a:latin typeface="Arial"/>
                <a:cs typeface="Arial"/>
              </a:rPr>
              <a:t> </a:t>
            </a:r>
            <a:r>
              <a:rPr sz="2800" dirty="0">
                <a:solidFill>
                  <a:srgbClr val="000000"/>
                </a:solidFill>
                <a:latin typeface="Arial"/>
                <a:cs typeface="Arial"/>
              </a:rPr>
              <a:t>with positioning</a:t>
            </a:r>
          </a:p>
          <a:p>
            <a:pPr marL="286816" marR="0">
              <a:lnSpc>
                <a:spcPts val="3123"/>
              </a:lnSpc>
              <a:spcBef>
                <a:spcPts val="235"/>
              </a:spcBef>
              <a:spcAft>
                <a:spcPct val="0"/>
              </a:spcAft>
            </a:pPr>
            <a:r>
              <a:rPr sz="2800" dirty="0">
                <a:solidFill>
                  <a:srgbClr val="000000"/>
                </a:solidFill>
                <a:latin typeface="Arial"/>
                <a:cs typeface="Arial"/>
              </a:rPr>
              <a:t>pointers.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44451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457200" y="939146"/>
            <a:ext cx="742928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Stand-alone</a:t>
            </a:r>
            <a:r>
              <a:rPr sz="2800" spc="12">
                <a:solidFill>
                  <a:srgbClr val="000000"/>
                </a:solidFill>
                <a:latin typeface="Arial"/>
                <a:cs typeface="Arial"/>
              </a:rPr>
              <a:t> </a:t>
            </a:r>
            <a:r>
              <a:rPr sz="2800">
                <a:solidFill>
                  <a:srgbClr val="000000"/>
                </a:solidFill>
                <a:latin typeface="Arial"/>
                <a:cs typeface="Arial"/>
              </a:rPr>
              <a:t>query language</a:t>
            </a:r>
            <a:r>
              <a:rPr sz="2800" spc="16">
                <a:solidFill>
                  <a:srgbClr val="000000"/>
                </a:solidFill>
                <a:latin typeface="Arial"/>
                <a:cs typeface="Arial"/>
              </a:rPr>
              <a:t> </a:t>
            </a:r>
            <a:r>
              <a:rPr sz="2800">
                <a:solidFill>
                  <a:srgbClr val="000000"/>
                </a:solidFill>
                <a:latin typeface="Arial"/>
                <a:cs typeface="Arial"/>
              </a:rPr>
              <a:t>interfaces</a:t>
            </a:r>
          </a:p>
        </p:txBody>
      </p:sp>
      <p:sp>
        <p:nvSpPr>
          <p:cNvPr id="5" name="object 5"/>
          <p:cNvSpPr txBox="1"/>
          <p:nvPr/>
        </p:nvSpPr>
        <p:spPr>
          <a:xfrm>
            <a:off x="914400" y="1405268"/>
            <a:ext cx="7323412"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Example:</a:t>
            </a:r>
            <a:r>
              <a:rPr sz="2400" spc="27">
                <a:solidFill>
                  <a:srgbClr val="000000"/>
                </a:solidFill>
                <a:latin typeface="Arial"/>
                <a:cs typeface="Arial"/>
              </a:rPr>
              <a:t> </a:t>
            </a:r>
            <a:r>
              <a:rPr sz="2400">
                <a:solidFill>
                  <a:srgbClr val="000000"/>
                </a:solidFill>
                <a:latin typeface="Arial"/>
                <a:cs typeface="Arial"/>
              </a:rPr>
              <a:t>Entering</a:t>
            </a:r>
            <a:r>
              <a:rPr sz="2400" spc="13">
                <a:solidFill>
                  <a:srgbClr val="000000"/>
                </a:solidFill>
                <a:latin typeface="Arial"/>
                <a:cs typeface="Arial"/>
              </a:rPr>
              <a:t> </a:t>
            </a:r>
            <a:r>
              <a:rPr sz="2400">
                <a:solidFill>
                  <a:srgbClr val="000000"/>
                </a:solidFill>
                <a:latin typeface="Arial"/>
                <a:cs typeface="Arial"/>
              </a:rPr>
              <a:t>SQL</a:t>
            </a:r>
            <a:r>
              <a:rPr sz="2400" spc="-10">
                <a:solidFill>
                  <a:srgbClr val="000000"/>
                </a:solidFill>
                <a:latin typeface="Arial"/>
                <a:cs typeface="Arial"/>
              </a:rPr>
              <a:t> </a:t>
            </a:r>
            <a:r>
              <a:rPr sz="2400">
                <a:solidFill>
                  <a:srgbClr val="000000"/>
                </a:solidFill>
                <a:latin typeface="Arial"/>
                <a:cs typeface="Arial"/>
              </a:rPr>
              <a:t>queries</a:t>
            </a:r>
            <a:r>
              <a:rPr sz="2400" spc="14">
                <a:solidFill>
                  <a:srgbClr val="000000"/>
                </a:solidFill>
                <a:latin typeface="Arial"/>
                <a:cs typeface="Arial"/>
              </a:rPr>
              <a:t> </a:t>
            </a:r>
            <a:r>
              <a:rPr sz="2400">
                <a:solidFill>
                  <a:srgbClr val="000000"/>
                </a:solidFill>
                <a:latin typeface="Arial"/>
                <a:cs typeface="Arial"/>
              </a:rPr>
              <a:t>at the DBMS</a:t>
            </a:r>
          </a:p>
        </p:txBody>
      </p:sp>
      <p:sp>
        <p:nvSpPr>
          <p:cNvPr id="6" name="object 6"/>
          <p:cNvSpPr txBox="1"/>
          <p:nvPr/>
        </p:nvSpPr>
        <p:spPr>
          <a:xfrm>
            <a:off x="1201216" y="1801538"/>
            <a:ext cx="827542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interactive SQL</a:t>
            </a:r>
            <a:r>
              <a:rPr sz="2400" spc="-10">
                <a:solidFill>
                  <a:srgbClr val="000000"/>
                </a:solidFill>
                <a:latin typeface="Arial"/>
                <a:cs typeface="Arial"/>
              </a:rPr>
              <a:t> </a:t>
            </a:r>
            <a:r>
              <a:rPr sz="2400">
                <a:solidFill>
                  <a:srgbClr val="000000"/>
                </a:solidFill>
                <a:latin typeface="Arial"/>
                <a:cs typeface="Arial"/>
              </a:rPr>
              <a:t>interface (e.g.</a:t>
            </a:r>
            <a:r>
              <a:rPr sz="2400" spc="-11">
                <a:solidFill>
                  <a:srgbClr val="000000"/>
                </a:solidFill>
                <a:latin typeface="Arial"/>
                <a:cs typeface="Arial"/>
              </a:rPr>
              <a:t> </a:t>
            </a:r>
            <a:r>
              <a:rPr sz="2400">
                <a:solidFill>
                  <a:srgbClr val="000000"/>
                </a:solidFill>
                <a:latin typeface="Arial"/>
                <a:cs typeface="Arial"/>
              </a:rPr>
              <a:t>SQL*Plus</a:t>
            </a:r>
            <a:r>
              <a:rPr sz="2400" spc="14">
                <a:solidFill>
                  <a:srgbClr val="000000"/>
                </a:solidFill>
                <a:latin typeface="Arial"/>
                <a:cs typeface="Arial"/>
              </a:rPr>
              <a:t> </a:t>
            </a:r>
            <a:r>
              <a:rPr sz="2400">
                <a:solidFill>
                  <a:srgbClr val="000000"/>
                </a:solidFill>
                <a:latin typeface="Arial"/>
                <a:cs typeface="Arial"/>
              </a:rPr>
              <a:t>in ORACLE)</a:t>
            </a:r>
          </a:p>
        </p:txBody>
      </p:sp>
      <p:sp>
        <p:nvSpPr>
          <p:cNvPr id="7" name="object 7"/>
          <p:cNvSpPr txBox="1"/>
          <p:nvPr/>
        </p:nvSpPr>
        <p:spPr>
          <a:xfrm>
            <a:off x="457200" y="2256263"/>
            <a:ext cx="870076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Programmer</a:t>
            </a:r>
            <a:r>
              <a:rPr sz="2800" spc="43">
                <a:solidFill>
                  <a:srgbClr val="000000"/>
                </a:solidFill>
                <a:latin typeface="Arial"/>
                <a:cs typeface="Arial"/>
              </a:rPr>
              <a:t> </a:t>
            </a:r>
            <a:r>
              <a:rPr sz="2800">
                <a:solidFill>
                  <a:srgbClr val="000000"/>
                </a:solidFill>
                <a:latin typeface="Arial"/>
                <a:cs typeface="Arial"/>
              </a:rPr>
              <a:t>interfaces for embedding</a:t>
            </a:r>
            <a:r>
              <a:rPr sz="2800" spc="30">
                <a:solidFill>
                  <a:srgbClr val="000000"/>
                </a:solidFill>
                <a:latin typeface="Arial"/>
                <a:cs typeface="Arial"/>
              </a:rPr>
              <a:t> </a:t>
            </a:r>
            <a:r>
              <a:rPr sz="2800">
                <a:solidFill>
                  <a:srgbClr val="000000"/>
                </a:solidFill>
                <a:latin typeface="Arial"/>
                <a:cs typeface="Arial"/>
              </a:rPr>
              <a:t>DML</a:t>
            </a:r>
            <a:r>
              <a:rPr sz="2800" spc="14">
                <a:solidFill>
                  <a:srgbClr val="000000"/>
                </a:solidFill>
                <a:latin typeface="Arial"/>
                <a:cs typeface="Arial"/>
              </a:rPr>
              <a:t> </a:t>
            </a:r>
            <a:r>
              <a:rPr sz="2800">
                <a:solidFill>
                  <a:srgbClr val="000000"/>
                </a:solidFill>
                <a:latin typeface="Arial"/>
                <a:cs typeface="Arial"/>
              </a:rPr>
              <a:t>in</a:t>
            </a:r>
          </a:p>
        </p:txBody>
      </p:sp>
      <p:sp>
        <p:nvSpPr>
          <p:cNvPr id="8" name="object 8"/>
          <p:cNvSpPr txBox="1"/>
          <p:nvPr/>
        </p:nvSpPr>
        <p:spPr>
          <a:xfrm>
            <a:off x="800100" y="2682983"/>
            <a:ext cx="4417594"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programming</a:t>
            </a:r>
            <a:r>
              <a:rPr sz="2800" spc="41">
                <a:solidFill>
                  <a:srgbClr val="000000"/>
                </a:solidFill>
                <a:latin typeface="Arial"/>
                <a:cs typeface="Arial"/>
              </a:rPr>
              <a:t> </a:t>
            </a:r>
            <a:r>
              <a:rPr sz="2800">
                <a:solidFill>
                  <a:srgbClr val="000000"/>
                </a:solidFill>
                <a:latin typeface="Arial"/>
                <a:cs typeface="Arial"/>
              </a:rPr>
              <a:t>languages</a:t>
            </a:r>
          </a:p>
        </p:txBody>
      </p:sp>
      <p:sp>
        <p:nvSpPr>
          <p:cNvPr id="9" name="object 9"/>
          <p:cNvSpPr txBox="1"/>
          <p:nvPr/>
        </p:nvSpPr>
        <p:spPr>
          <a:xfrm>
            <a:off x="457200" y="3195047"/>
            <a:ext cx="460503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User-friendly</a:t>
            </a:r>
            <a:r>
              <a:rPr sz="2800" spc="13">
                <a:solidFill>
                  <a:srgbClr val="000000"/>
                </a:solidFill>
                <a:latin typeface="Arial"/>
                <a:cs typeface="Arial"/>
              </a:rPr>
              <a:t> </a:t>
            </a:r>
            <a:r>
              <a:rPr sz="2800">
                <a:solidFill>
                  <a:srgbClr val="000000"/>
                </a:solidFill>
                <a:latin typeface="Arial"/>
                <a:cs typeface="Arial"/>
              </a:rPr>
              <a:t>interfaces</a:t>
            </a:r>
          </a:p>
        </p:txBody>
      </p:sp>
      <p:sp>
        <p:nvSpPr>
          <p:cNvPr id="10" name="object 10"/>
          <p:cNvSpPr txBox="1"/>
          <p:nvPr/>
        </p:nvSpPr>
        <p:spPr>
          <a:xfrm>
            <a:off x="914400" y="3661423"/>
            <a:ext cx="7777600"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Menu-based,</a:t>
            </a:r>
            <a:r>
              <a:rPr sz="2400" spc="18">
                <a:solidFill>
                  <a:srgbClr val="000000"/>
                </a:solidFill>
                <a:latin typeface="Arial"/>
                <a:cs typeface="Arial"/>
              </a:rPr>
              <a:t> </a:t>
            </a:r>
            <a:r>
              <a:rPr sz="2400">
                <a:solidFill>
                  <a:srgbClr val="000000"/>
                </a:solidFill>
                <a:latin typeface="Arial"/>
                <a:cs typeface="Arial"/>
              </a:rPr>
              <a:t>forms-based, graphics-based,</a:t>
            </a:r>
            <a:r>
              <a:rPr sz="2400" spc="31">
                <a:solidFill>
                  <a:srgbClr val="000000"/>
                </a:solidFill>
                <a:latin typeface="Arial"/>
                <a:cs typeface="Arial"/>
              </a:rPr>
              <a:t> </a:t>
            </a:r>
            <a:r>
              <a:rPr sz="2400">
                <a:solidFill>
                  <a:srgbClr val="000000"/>
                </a:solidFill>
                <a:latin typeface="Arial"/>
                <a:cs typeface="Arial"/>
              </a:rPr>
              <a:t>etc.</a:t>
            </a:r>
          </a:p>
        </p:txBody>
      </p:sp>
      <p:sp>
        <p:nvSpPr>
          <p:cNvPr id="11" name="object 11"/>
          <p:cNvSpPr txBox="1"/>
          <p:nvPr/>
        </p:nvSpPr>
        <p:spPr>
          <a:xfrm>
            <a:off x="457200" y="4146277"/>
            <a:ext cx="927335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Mobile</a:t>
            </a:r>
            <a:r>
              <a:rPr sz="2800" spc="31">
                <a:solidFill>
                  <a:srgbClr val="000000"/>
                </a:solidFill>
                <a:latin typeface="Arial"/>
                <a:cs typeface="Arial"/>
              </a:rPr>
              <a:t> </a:t>
            </a:r>
            <a:r>
              <a:rPr sz="2800">
                <a:solidFill>
                  <a:srgbClr val="000000"/>
                </a:solidFill>
                <a:latin typeface="Arial"/>
                <a:cs typeface="Arial"/>
              </a:rPr>
              <a:t>Interfaces are interfaces</a:t>
            </a:r>
            <a:r>
              <a:rPr sz="2800" spc="18">
                <a:solidFill>
                  <a:srgbClr val="000000"/>
                </a:solidFill>
                <a:latin typeface="Arial"/>
                <a:cs typeface="Arial"/>
              </a:rPr>
              <a:t> </a:t>
            </a:r>
            <a:r>
              <a:rPr sz="2800">
                <a:solidFill>
                  <a:srgbClr val="000000"/>
                </a:solidFill>
                <a:latin typeface="Arial"/>
                <a:cs typeface="Arial"/>
              </a:rPr>
              <a:t>allowing</a:t>
            </a:r>
            <a:r>
              <a:rPr sz="2800" spc="17">
                <a:solidFill>
                  <a:srgbClr val="000000"/>
                </a:solidFill>
                <a:latin typeface="Arial"/>
                <a:cs typeface="Arial"/>
              </a:rPr>
              <a:t> </a:t>
            </a:r>
            <a:r>
              <a:rPr sz="2800">
                <a:solidFill>
                  <a:srgbClr val="000000"/>
                </a:solidFill>
                <a:latin typeface="Arial"/>
                <a:cs typeface="Arial"/>
              </a:rPr>
              <a:t>users to</a:t>
            </a:r>
          </a:p>
        </p:txBody>
      </p:sp>
      <p:sp>
        <p:nvSpPr>
          <p:cNvPr id="12" name="object 12"/>
          <p:cNvSpPr txBox="1"/>
          <p:nvPr/>
        </p:nvSpPr>
        <p:spPr>
          <a:xfrm>
            <a:off x="800100" y="4572998"/>
            <a:ext cx="7144594"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perform</a:t>
            </a:r>
            <a:r>
              <a:rPr sz="2800" spc="11">
                <a:solidFill>
                  <a:srgbClr val="000000"/>
                </a:solidFill>
                <a:latin typeface="Arial"/>
                <a:cs typeface="Arial"/>
              </a:rPr>
              <a:t> </a:t>
            </a:r>
            <a:r>
              <a:rPr sz="2800">
                <a:solidFill>
                  <a:srgbClr val="000000"/>
                </a:solidFill>
                <a:latin typeface="Arial"/>
                <a:cs typeface="Arial"/>
              </a:rPr>
              <a:t>transactions using mobile</a:t>
            </a:r>
            <a:r>
              <a:rPr sz="2800" spc="13">
                <a:solidFill>
                  <a:srgbClr val="000000"/>
                </a:solidFill>
                <a:latin typeface="Arial"/>
                <a:cs typeface="Arial"/>
              </a:rPr>
              <a:t> </a:t>
            </a:r>
            <a:r>
              <a:rPr sz="2800">
                <a:solidFill>
                  <a:srgbClr val="000000"/>
                </a:solidFill>
                <a:latin typeface="Arial"/>
                <a:cs typeface="Arial"/>
              </a:rPr>
              <a:t>apps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67108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20">
                <a:solidFill>
                  <a:srgbClr val="FFFFFF"/>
                </a:solidFill>
                <a:latin typeface="Arial Narrow"/>
                <a:cs typeface="Arial Narrow"/>
              </a:rPr>
              <a:t> </a:t>
            </a:r>
            <a:r>
              <a:rPr sz="2400" b="1">
                <a:solidFill>
                  <a:srgbClr val="FFFFFF"/>
                </a:solidFill>
                <a:latin typeface="Arial Narrow"/>
                <a:cs typeface="Arial Narrow"/>
              </a:rPr>
              <a:t>Programming</a:t>
            </a:r>
            <a:r>
              <a:rPr sz="2400" b="1" spc="-12">
                <a:solidFill>
                  <a:srgbClr val="FFFFFF"/>
                </a:solidFill>
                <a:latin typeface="Arial Narrow"/>
                <a:cs typeface="Arial Narrow"/>
              </a:rPr>
              <a:t> </a:t>
            </a:r>
            <a:r>
              <a:rPr sz="2400" b="1">
                <a:solidFill>
                  <a:srgbClr val="FFFFFF"/>
                </a:solidFill>
                <a:latin typeface="Arial Narrow"/>
                <a:cs typeface="Arial Narrow"/>
              </a:rPr>
              <a:t>Language</a:t>
            </a:r>
            <a:r>
              <a:rPr sz="2400" b="1" spc="26">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457200" y="941007"/>
            <a:ext cx="9367704"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WHRGRL+Wingdings"/>
                <a:cs typeface="WHRGRL+Wingdings"/>
              </a:rPr>
              <a:t>.</a:t>
            </a:r>
            <a:r>
              <a:rPr sz="3200" spc="436">
                <a:solidFill>
                  <a:srgbClr val="000000"/>
                </a:solidFill>
                <a:latin typeface="Times New Roman"/>
                <a:cs typeface="Times New Roman"/>
              </a:rPr>
              <a:t> </a:t>
            </a:r>
            <a:r>
              <a:rPr sz="3200">
                <a:solidFill>
                  <a:srgbClr val="000000"/>
                </a:solidFill>
                <a:latin typeface="Arial"/>
                <a:cs typeface="Arial"/>
              </a:rPr>
              <a:t>Programmer</a:t>
            </a:r>
            <a:r>
              <a:rPr sz="3200" spc="-29">
                <a:solidFill>
                  <a:srgbClr val="000000"/>
                </a:solidFill>
                <a:latin typeface="Arial"/>
                <a:cs typeface="Arial"/>
              </a:rPr>
              <a:t> </a:t>
            </a:r>
            <a:r>
              <a:rPr sz="3200">
                <a:solidFill>
                  <a:srgbClr val="000000"/>
                </a:solidFill>
                <a:latin typeface="Arial"/>
                <a:cs typeface="Arial"/>
              </a:rPr>
              <a:t>interfaces</a:t>
            </a:r>
            <a:r>
              <a:rPr sz="3200" spc="-14">
                <a:solidFill>
                  <a:srgbClr val="000000"/>
                </a:solidFill>
                <a:latin typeface="Arial"/>
                <a:cs typeface="Arial"/>
              </a:rPr>
              <a:t> </a:t>
            </a:r>
            <a:r>
              <a:rPr sz="3200">
                <a:solidFill>
                  <a:srgbClr val="000000"/>
                </a:solidFill>
                <a:latin typeface="Arial"/>
                <a:cs typeface="Arial"/>
              </a:rPr>
              <a:t>for embedding</a:t>
            </a:r>
            <a:r>
              <a:rPr sz="3200" spc="-24">
                <a:solidFill>
                  <a:srgbClr val="000000"/>
                </a:solidFill>
                <a:latin typeface="Arial"/>
                <a:cs typeface="Arial"/>
              </a:rPr>
              <a:t> </a:t>
            </a:r>
            <a:r>
              <a:rPr sz="3200">
                <a:solidFill>
                  <a:srgbClr val="000000"/>
                </a:solidFill>
                <a:latin typeface="Arial"/>
                <a:cs typeface="Arial"/>
              </a:rPr>
              <a:t>DML</a:t>
            </a:r>
          </a:p>
        </p:txBody>
      </p:sp>
      <p:sp>
        <p:nvSpPr>
          <p:cNvPr id="5" name="object 5"/>
          <p:cNvSpPr txBox="1"/>
          <p:nvPr/>
        </p:nvSpPr>
        <p:spPr>
          <a:xfrm>
            <a:off x="800100" y="1428687"/>
            <a:ext cx="8425109" cy="859210"/>
          </a:xfrm>
          <a:prstGeom prst="rect">
            <a:avLst/>
          </a:prstGeom>
        </p:spPr>
        <p:txBody>
          <a:bodyPr vert="horz" wrap="square" lIns="0" tIns="0" rIns="0" bIns="0" rtlCol="0">
            <a:spAutoFit/>
          </a:bodyPr>
          <a:lstStyle/>
          <a:p>
            <a:pPr marL="0" marR="0">
              <a:lnSpc>
                <a:spcPts val="3579"/>
              </a:lnSpc>
              <a:spcBef>
                <a:spcPct val="0"/>
              </a:spcBef>
              <a:spcAft>
                <a:spcPct val="0"/>
              </a:spcAft>
            </a:pPr>
            <a:r>
              <a:rPr sz="3200" dirty="0">
                <a:solidFill>
                  <a:srgbClr val="000000"/>
                </a:solidFill>
                <a:latin typeface="Arial"/>
                <a:cs typeface="Arial"/>
              </a:rPr>
              <a:t>in</a:t>
            </a:r>
            <a:r>
              <a:rPr sz="3200" spc="-10" dirty="0">
                <a:solidFill>
                  <a:srgbClr val="000000"/>
                </a:solidFill>
                <a:latin typeface="Arial"/>
                <a:cs typeface="Arial"/>
              </a:rPr>
              <a:t> </a:t>
            </a:r>
            <a:r>
              <a:rPr sz="3200" dirty="0">
                <a:solidFill>
                  <a:srgbClr val="000000"/>
                </a:solidFill>
                <a:latin typeface="Arial"/>
                <a:cs typeface="Arial"/>
              </a:rPr>
              <a:t>a programming</a:t>
            </a:r>
            <a:r>
              <a:rPr sz="3200" spc="-24" dirty="0">
                <a:solidFill>
                  <a:srgbClr val="000000"/>
                </a:solidFill>
                <a:latin typeface="Arial"/>
                <a:cs typeface="Arial"/>
              </a:rPr>
              <a:t> </a:t>
            </a:r>
            <a:r>
              <a:rPr sz="3200" dirty="0">
                <a:solidFill>
                  <a:srgbClr val="000000"/>
                </a:solidFill>
                <a:latin typeface="Arial"/>
                <a:cs typeface="Arial"/>
              </a:rPr>
              <a:t>languages:</a:t>
            </a:r>
          </a:p>
          <a:p>
            <a:pPr marL="114300" marR="0">
              <a:lnSpc>
                <a:spcPts val="2435"/>
              </a:lnSpc>
              <a:spcBef>
                <a:spcPts val="723"/>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Embedded Approach</a:t>
            </a:r>
            <a:r>
              <a:rPr sz="2000" dirty="0">
                <a:solidFill>
                  <a:srgbClr val="000000"/>
                </a:solidFill>
                <a:latin typeface="Arial"/>
                <a:cs typeface="Arial"/>
              </a:rPr>
              <a:t>:</a:t>
            </a:r>
            <a:r>
              <a:rPr sz="2000" spc="-19" dirty="0">
                <a:solidFill>
                  <a:srgbClr val="000000"/>
                </a:solidFill>
                <a:latin typeface="Arial"/>
                <a:cs typeface="Arial"/>
              </a:rPr>
              <a:t> </a:t>
            </a:r>
            <a:r>
              <a:rPr sz="2000" dirty="0" smtClean="0">
                <a:solidFill>
                  <a:srgbClr val="000000"/>
                </a:solidFill>
                <a:latin typeface="Arial"/>
                <a:cs typeface="Arial"/>
              </a:rPr>
              <a:t>e.g</a:t>
            </a:r>
            <a:r>
              <a:rPr lang="en-US" sz="2000" dirty="0" smtClean="0">
                <a:solidFill>
                  <a:srgbClr val="000000"/>
                </a:solidFill>
                <a:latin typeface="Arial"/>
                <a:cs typeface="Arial"/>
              </a:rPr>
              <a:t>.</a:t>
            </a:r>
            <a:r>
              <a:rPr sz="2000" spc="-17" dirty="0" smtClean="0">
                <a:solidFill>
                  <a:srgbClr val="000000"/>
                </a:solidFill>
                <a:latin typeface="Arial"/>
                <a:cs typeface="Arial"/>
              </a:rPr>
              <a:t> </a:t>
            </a:r>
            <a:r>
              <a:rPr sz="2000" dirty="0">
                <a:solidFill>
                  <a:srgbClr val="000000"/>
                </a:solidFill>
                <a:latin typeface="Arial"/>
                <a:cs typeface="Arial"/>
              </a:rPr>
              <a:t>embedded</a:t>
            </a:r>
            <a:r>
              <a:rPr sz="2000" spc="-38" dirty="0">
                <a:solidFill>
                  <a:srgbClr val="000000"/>
                </a:solidFill>
                <a:latin typeface="Arial"/>
                <a:cs typeface="Arial"/>
              </a:rPr>
              <a:t> </a:t>
            </a:r>
            <a:r>
              <a:rPr sz="2000" dirty="0">
                <a:solidFill>
                  <a:srgbClr val="000000"/>
                </a:solidFill>
                <a:latin typeface="Arial"/>
                <a:cs typeface="Arial"/>
              </a:rPr>
              <a:t>SQL</a:t>
            </a:r>
            <a:r>
              <a:rPr sz="2000" spc="-20" dirty="0">
                <a:solidFill>
                  <a:srgbClr val="000000"/>
                </a:solidFill>
                <a:latin typeface="Arial"/>
                <a:cs typeface="Arial"/>
              </a:rPr>
              <a:t> </a:t>
            </a:r>
            <a:r>
              <a:rPr sz="2000" dirty="0">
                <a:solidFill>
                  <a:srgbClr val="000000"/>
                </a:solidFill>
                <a:latin typeface="Arial"/>
                <a:cs typeface="Arial"/>
              </a:rPr>
              <a:t>(for</a:t>
            </a:r>
            <a:r>
              <a:rPr sz="2000" spc="-23" dirty="0">
                <a:solidFill>
                  <a:srgbClr val="000000"/>
                </a:solidFill>
                <a:latin typeface="Arial"/>
                <a:cs typeface="Arial"/>
              </a:rPr>
              <a:t> </a:t>
            </a:r>
            <a:r>
              <a:rPr sz="2000" dirty="0">
                <a:solidFill>
                  <a:srgbClr val="000000"/>
                </a:solidFill>
                <a:latin typeface="Arial"/>
                <a:cs typeface="Arial"/>
              </a:rPr>
              <a:t>C, C++,</a:t>
            </a:r>
            <a:r>
              <a:rPr sz="2000" spc="-49" dirty="0">
                <a:solidFill>
                  <a:srgbClr val="000000"/>
                </a:solidFill>
                <a:latin typeface="Arial"/>
                <a:cs typeface="Arial"/>
              </a:rPr>
              <a:t> </a:t>
            </a:r>
            <a:r>
              <a:rPr sz="2000" dirty="0">
                <a:solidFill>
                  <a:srgbClr val="000000"/>
                </a:solidFill>
                <a:latin typeface="Arial"/>
                <a:cs typeface="Arial"/>
              </a:rPr>
              <a:t>etc.),</a:t>
            </a:r>
          </a:p>
        </p:txBody>
      </p:sp>
      <p:sp>
        <p:nvSpPr>
          <p:cNvPr id="6" name="object 6"/>
          <p:cNvSpPr txBox="1"/>
          <p:nvPr/>
        </p:nvSpPr>
        <p:spPr>
          <a:xfrm>
            <a:off x="1201216" y="2272643"/>
            <a:ext cx="215746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SQLJ</a:t>
            </a:r>
            <a:r>
              <a:rPr sz="2000" spc="-25">
                <a:solidFill>
                  <a:srgbClr val="000000"/>
                </a:solidFill>
                <a:latin typeface="Arial"/>
                <a:cs typeface="Arial"/>
              </a:rPr>
              <a:t> </a:t>
            </a:r>
            <a:r>
              <a:rPr sz="2000">
                <a:solidFill>
                  <a:srgbClr val="000000"/>
                </a:solidFill>
                <a:latin typeface="Arial"/>
                <a:cs typeface="Arial"/>
              </a:rPr>
              <a:t>(for</a:t>
            </a:r>
            <a:r>
              <a:rPr sz="2000" spc="-23">
                <a:solidFill>
                  <a:srgbClr val="000000"/>
                </a:solidFill>
                <a:latin typeface="Arial"/>
                <a:cs typeface="Arial"/>
              </a:rPr>
              <a:t> </a:t>
            </a:r>
            <a:r>
              <a:rPr sz="2000">
                <a:solidFill>
                  <a:srgbClr val="000000"/>
                </a:solidFill>
                <a:latin typeface="Arial"/>
                <a:cs typeface="Arial"/>
              </a:rPr>
              <a:t>Java)</a:t>
            </a:r>
          </a:p>
        </p:txBody>
      </p:sp>
      <p:sp>
        <p:nvSpPr>
          <p:cNvPr id="7" name="object 7"/>
          <p:cNvSpPr txBox="1"/>
          <p:nvPr/>
        </p:nvSpPr>
        <p:spPr>
          <a:xfrm>
            <a:off x="914400" y="2612928"/>
            <a:ext cx="8732330" cy="2276022"/>
          </a:xfrm>
          <a:prstGeom prst="rect">
            <a:avLst/>
          </a:prstGeom>
        </p:spPr>
        <p:txBody>
          <a:bodyPr vert="horz" wrap="square" lIns="0" tIns="0" rIns="0" bIns="0" rtlCol="0">
            <a:spAutoFit/>
          </a:bodyPr>
          <a:lstStyle/>
          <a:p>
            <a:pPr marL="0" marR="0">
              <a:lnSpc>
                <a:spcPts val="2435"/>
              </a:lnSpc>
              <a:spcBef>
                <a:spcPct val="0"/>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Procedure</a:t>
            </a:r>
            <a:r>
              <a:rPr sz="2000" b="1" spc="-15" dirty="0">
                <a:solidFill>
                  <a:srgbClr val="000000"/>
                </a:solidFill>
                <a:latin typeface="Arial"/>
                <a:cs typeface="Arial"/>
              </a:rPr>
              <a:t> </a:t>
            </a:r>
            <a:r>
              <a:rPr sz="2000" b="1" dirty="0">
                <a:solidFill>
                  <a:srgbClr val="000000"/>
                </a:solidFill>
                <a:latin typeface="Arial"/>
                <a:cs typeface="Arial"/>
              </a:rPr>
              <a:t>Call</a:t>
            </a:r>
            <a:r>
              <a:rPr sz="2000" b="1" spc="-28" dirty="0">
                <a:solidFill>
                  <a:srgbClr val="000000"/>
                </a:solidFill>
                <a:latin typeface="Arial"/>
                <a:cs typeface="Arial"/>
              </a:rPr>
              <a:t> </a:t>
            </a:r>
            <a:r>
              <a:rPr sz="2000" b="1" dirty="0">
                <a:solidFill>
                  <a:srgbClr val="000000"/>
                </a:solidFill>
                <a:latin typeface="Arial"/>
                <a:cs typeface="Arial"/>
              </a:rPr>
              <a:t>Approach</a:t>
            </a:r>
            <a:r>
              <a:rPr sz="2000" dirty="0">
                <a:solidFill>
                  <a:srgbClr val="000000"/>
                </a:solidFill>
                <a:latin typeface="Arial"/>
                <a:cs typeface="Arial"/>
              </a:rPr>
              <a:t>:</a:t>
            </a:r>
            <a:r>
              <a:rPr sz="2000" spc="-19" dirty="0">
                <a:solidFill>
                  <a:srgbClr val="000000"/>
                </a:solidFill>
                <a:latin typeface="Arial"/>
                <a:cs typeface="Arial"/>
              </a:rPr>
              <a:t> </a:t>
            </a:r>
            <a:r>
              <a:rPr sz="2000" dirty="0">
                <a:solidFill>
                  <a:srgbClr val="000000"/>
                </a:solidFill>
                <a:latin typeface="Arial"/>
                <a:cs typeface="Arial"/>
              </a:rPr>
              <a:t>e.g.</a:t>
            </a:r>
            <a:r>
              <a:rPr sz="2000" spc="-23" dirty="0">
                <a:solidFill>
                  <a:srgbClr val="000000"/>
                </a:solidFill>
                <a:latin typeface="Arial"/>
                <a:cs typeface="Arial"/>
              </a:rPr>
              <a:t> </a:t>
            </a:r>
            <a:r>
              <a:rPr sz="2000" dirty="0">
                <a:solidFill>
                  <a:srgbClr val="000000"/>
                </a:solidFill>
                <a:latin typeface="Arial"/>
                <a:cs typeface="Arial"/>
              </a:rPr>
              <a:t>JDBC</a:t>
            </a:r>
            <a:r>
              <a:rPr sz="2000" spc="-18"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Java,</a:t>
            </a:r>
            <a:r>
              <a:rPr sz="2000" spc="-41" dirty="0">
                <a:solidFill>
                  <a:srgbClr val="000000"/>
                </a:solidFill>
                <a:latin typeface="Arial"/>
                <a:cs typeface="Arial"/>
              </a:rPr>
              <a:t> </a:t>
            </a:r>
            <a:r>
              <a:rPr sz="2000" dirty="0">
                <a:solidFill>
                  <a:srgbClr val="000000"/>
                </a:solidFill>
                <a:latin typeface="Arial"/>
                <a:cs typeface="Arial"/>
              </a:rPr>
              <a:t>ODBC</a:t>
            </a:r>
            <a:r>
              <a:rPr sz="2000" spc="-13" dirty="0">
                <a:solidFill>
                  <a:srgbClr val="000000"/>
                </a:solidFill>
                <a:latin typeface="Arial"/>
                <a:cs typeface="Arial"/>
              </a:rPr>
              <a:t> </a:t>
            </a:r>
            <a:r>
              <a:rPr sz="2000" dirty="0">
                <a:solidFill>
                  <a:srgbClr val="000000"/>
                </a:solidFill>
                <a:latin typeface="Arial"/>
                <a:cs typeface="Arial"/>
              </a:rPr>
              <a:t>(Open</a:t>
            </a:r>
          </a:p>
          <a:p>
            <a:pPr marL="286816" marR="0">
              <a:lnSpc>
                <a:spcPts val="2238"/>
              </a:lnSpc>
              <a:spcBef>
                <a:spcPts val="161"/>
              </a:spcBef>
              <a:spcAft>
                <a:spcPct val="0"/>
              </a:spcAft>
            </a:pPr>
            <a:r>
              <a:rPr sz="2000" dirty="0" err="1">
                <a:solidFill>
                  <a:srgbClr val="000000"/>
                </a:solidFill>
                <a:latin typeface="Arial"/>
                <a:cs typeface="Arial"/>
              </a:rPr>
              <a:t>Databse</a:t>
            </a:r>
            <a:r>
              <a:rPr sz="2000" spc="-20" dirty="0">
                <a:solidFill>
                  <a:srgbClr val="000000"/>
                </a:solidFill>
                <a:latin typeface="Arial"/>
                <a:cs typeface="Arial"/>
              </a:rPr>
              <a:t> </a:t>
            </a:r>
            <a:r>
              <a:rPr sz="2000" dirty="0">
                <a:solidFill>
                  <a:srgbClr val="000000"/>
                </a:solidFill>
                <a:latin typeface="Arial"/>
                <a:cs typeface="Arial"/>
              </a:rPr>
              <a:t>Connectivity)</a:t>
            </a:r>
            <a:r>
              <a:rPr sz="2000" spc="-22"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other</a:t>
            </a:r>
            <a:r>
              <a:rPr sz="2000" spc="-23" dirty="0">
                <a:solidFill>
                  <a:srgbClr val="000000"/>
                </a:solidFill>
                <a:latin typeface="Arial"/>
                <a:cs typeface="Arial"/>
              </a:rPr>
              <a:t> </a:t>
            </a:r>
            <a:r>
              <a:rPr sz="2000" dirty="0">
                <a:solidFill>
                  <a:srgbClr val="000000"/>
                </a:solidFill>
                <a:latin typeface="Arial"/>
                <a:cs typeface="Arial"/>
              </a:rPr>
              <a:t>programming</a:t>
            </a:r>
            <a:r>
              <a:rPr sz="2000" spc="-38" dirty="0">
                <a:solidFill>
                  <a:srgbClr val="000000"/>
                </a:solidFill>
                <a:latin typeface="Arial"/>
                <a:cs typeface="Arial"/>
              </a:rPr>
              <a:t> </a:t>
            </a:r>
            <a:r>
              <a:rPr sz="2000" dirty="0">
                <a:solidFill>
                  <a:srgbClr val="000000"/>
                </a:solidFill>
                <a:latin typeface="Arial"/>
                <a:cs typeface="Arial"/>
              </a:rPr>
              <a:t>languages</a:t>
            </a:r>
            <a:r>
              <a:rPr sz="2000" spc="-31" dirty="0">
                <a:solidFill>
                  <a:srgbClr val="000000"/>
                </a:solidFill>
                <a:latin typeface="Arial"/>
                <a:cs typeface="Arial"/>
              </a:rPr>
              <a:t> </a:t>
            </a:r>
            <a:r>
              <a:rPr sz="2000" dirty="0">
                <a:solidFill>
                  <a:srgbClr val="000000"/>
                </a:solidFill>
                <a:latin typeface="Arial"/>
                <a:cs typeface="Arial"/>
              </a:rPr>
              <a:t>as</a:t>
            </a:r>
            <a:r>
              <a:rPr sz="2000" spc="-10" dirty="0">
                <a:solidFill>
                  <a:srgbClr val="000000"/>
                </a:solidFill>
                <a:latin typeface="Arial"/>
                <a:cs typeface="Arial"/>
              </a:rPr>
              <a:t> </a:t>
            </a:r>
            <a:r>
              <a:rPr sz="2000" dirty="0">
                <a:solidFill>
                  <a:srgbClr val="000000"/>
                </a:solidFill>
                <a:latin typeface="Arial"/>
                <a:cs typeface="Arial"/>
              </a:rPr>
              <a:t>API’s</a:t>
            </a:r>
          </a:p>
          <a:p>
            <a:pPr marL="286816" marR="0">
              <a:lnSpc>
                <a:spcPts val="2238"/>
              </a:lnSpc>
              <a:spcBef>
                <a:spcPts val="161"/>
              </a:spcBef>
              <a:spcAft>
                <a:spcPct val="0"/>
              </a:spcAft>
            </a:pPr>
            <a:r>
              <a:rPr sz="2000" dirty="0">
                <a:solidFill>
                  <a:srgbClr val="000000"/>
                </a:solidFill>
                <a:latin typeface="Arial"/>
                <a:cs typeface="Arial"/>
              </a:rPr>
              <a:t>(application</a:t>
            </a:r>
            <a:r>
              <a:rPr sz="2000" spc="-29" dirty="0">
                <a:solidFill>
                  <a:srgbClr val="000000"/>
                </a:solidFill>
                <a:latin typeface="Arial"/>
                <a:cs typeface="Arial"/>
              </a:rPr>
              <a:t> </a:t>
            </a:r>
            <a:r>
              <a:rPr sz="2000" dirty="0">
                <a:solidFill>
                  <a:srgbClr val="000000"/>
                </a:solidFill>
                <a:latin typeface="Arial"/>
                <a:cs typeface="Arial"/>
              </a:rPr>
              <a:t>programming</a:t>
            </a:r>
            <a:r>
              <a:rPr sz="2000" spc="-36" dirty="0">
                <a:solidFill>
                  <a:srgbClr val="000000"/>
                </a:solidFill>
                <a:latin typeface="Arial"/>
                <a:cs typeface="Arial"/>
              </a:rPr>
              <a:t> </a:t>
            </a:r>
            <a:r>
              <a:rPr sz="2000" dirty="0">
                <a:solidFill>
                  <a:srgbClr val="000000"/>
                </a:solidFill>
                <a:latin typeface="Arial"/>
                <a:cs typeface="Arial"/>
              </a:rPr>
              <a:t>interfaces)</a:t>
            </a:r>
          </a:p>
          <a:p>
            <a:pPr marL="0" marR="0">
              <a:lnSpc>
                <a:spcPts val="2438"/>
              </a:lnSpc>
              <a:spcBef>
                <a:spcPts val="493"/>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Database</a:t>
            </a:r>
            <a:r>
              <a:rPr sz="2000" b="1" spc="-41" dirty="0">
                <a:solidFill>
                  <a:srgbClr val="000000"/>
                </a:solidFill>
                <a:latin typeface="Arial"/>
                <a:cs typeface="Arial"/>
              </a:rPr>
              <a:t> </a:t>
            </a:r>
            <a:r>
              <a:rPr sz="2000" b="1" dirty="0">
                <a:solidFill>
                  <a:srgbClr val="000000"/>
                </a:solidFill>
                <a:latin typeface="Arial"/>
                <a:cs typeface="Arial"/>
              </a:rPr>
              <a:t>Programming Language</a:t>
            </a:r>
            <a:r>
              <a:rPr sz="2000" b="1" spc="-15" dirty="0">
                <a:solidFill>
                  <a:srgbClr val="000000"/>
                </a:solidFill>
                <a:latin typeface="Arial"/>
                <a:cs typeface="Arial"/>
              </a:rPr>
              <a:t> </a:t>
            </a:r>
            <a:r>
              <a:rPr sz="2000" b="1" dirty="0">
                <a:solidFill>
                  <a:srgbClr val="000000"/>
                </a:solidFill>
                <a:latin typeface="Arial"/>
                <a:cs typeface="Arial"/>
              </a:rPr>
              <a:t>Approach</a:t>
            </a:r>
            <a:r>
              <a:rPr sz="2000" dirty="0">
                <a:solidFill>
                  <a:srgbClr val="000000"/>
                </a:solidFill>
                <a:latin typeface="Arial"/>
                <a:cs typeface="Arial"/>
              </a:rPr>
              <a:t>:</a:t>
            </a:r>
            <a:r>
              <a:rPr sz="2000" spc="-20" dirty="0">
                <a:solidFill>
                  <a:srgbClr val="000000"/>
                </a:solidFill>
                <a:latin typeface="Arial"/>
                <a:cs typeface="Arial"/>
              </a:rPr>
              <a:t> </a:t>
            </a:r>
            <a:r>
              <a:rPr sz="2000" dirty="0">
                <a:solidFill>
                  <a:srgbClr val="000000"/>
                </a:solidFill>
                <a:latin typeface="Arial"/>
                <a:cs typeface="Arial"/>
              </a:rPr>
              <a:t>e.g.</a:t>
            </a:r>
            <a:r>
              <a:rPr sz="2000" spc="-27" dirty="0">
                <a:solidFill>
                  <a:srgbClr val="000000"/>
                </a:solidFill>
                <a:latin typeface="Arial"/>
                <a:cs typeface="Arial"/>
              </a:rPr>
              <a:t> </a:t>
            </a:r>
            <a:r>
              <a:rPr sz="2000" dirty="0">
                <a:solidFill>
                  <a:srgbClr val="000000"/>
                </a:solidFill>
                <a:latin typeface="Arial"/>
                <a:cs typeface="Arial"/>
              </a:rPr>
              <a:t>ORACLE</a:t>
            </a:r>
          </a:p>
          <a:p>
            <a:pPr marL="286816" marR="0">
              <a:lnSpc>
                <a:spcPts val="2238"/>
              </a:lnSpc>
              <a:spcBef>
                <a:spcPts val="161"/>
              </a:spcBef>
              <a:spcAft>
                <a:spcPct val="0"/>
              </a:spcAft>
            </a:pPr>
            <a:r>
              <a:rPr sz="2000" dirty="0">
                <a:solidFill>
                  <a:srgbClr val="000000"/>
                </a:solidFill>
                <a:latin typeface="Arial"/>
                <a:cs typeface="Arial"/>
              </a:rPr>
              <a:t>has PL/SQL,</a:t>
            </a:r>
            <a:r>
              <a:rPr sz="2000" spc="-24" dirty="0">
                <a:solidFill>
                  <a:srgbClr val="000000"/>
                </a:solidFill>
                <a:latin typeface="Arial"/>
                <a:cs typeface="Arial"/>
              </a:rPr>
              <a:t> </a:t>
            </a:r>
            <a:r>
              <a:rPr sz="2000" dirty="0">
                <a:solidFill>
                  <a:srgbClr val="000000"/>
                </a:solidFill>
                <a:latin typeface="Arial"/>
                <a:cs typeface="Arial"/>
              </a:rPr>
              <a:t>a</a:t>
            </a:r>
            <a:r>
              <a:rPr sz="2000" spc="-13" dirty="0">
                <a:solidFill>
                  <a:srgbClr val="000000"/>
                </a:solidFill>
                <a:latin typeface="Arial"/>
                <a:cs typeface="Arial"/>
              </a:rPr>
              <a:t> </a:t>
            </a:r>
            <a:r>
              <a:rPr sz="2000" dirty="0">
                <a:solidFill>
                  <a:srgbClr val="000000"/>
                </a:solidFill>
                <a:latin typeface="Arial"/>
                <a:cs typeface="Arial"/>
              </a:rPr>
              <a:t>programming</a:t>
            </a:r>
            <a:r>
              <a:rPr sz="2000" spc="-36" dirty="0">
                <a:solidFill>
                  <a:srgbClr val="000000"/>
                </a:solidFill>
                <a:latin typeface="Arial"/>
                <a:cs typeface="Arial"/>
              </a:rPr>
              <a:t> </a:t>
            </a:r>
            <a:r>
              <a:rPr sz="2000" dirty="0">
                <a:solidFill>
                  <a:srgbClr val="000000"/>
                </a:solidFill>
                <a:latin typeface="Arial"/>
                <a:cs typeface="Arial"/>
              </a:rPr>
              <a:t>language</a:t>
            </a:r>
            <a:r>
              <a:rPr sz="2000" spc="-11" dirty="0">
                <a:solidFill>
                  <a:srgbClr val="000000"/>
                </a:solidFill>
                <a:latin typeface="Arial"/>
                <a:cs typeface="Arial"/>
              </a:rPr>
              <a:t> </a:t>
            </a:r>
            <a:r>
              <a:rPr sz="2000" dirty="0">
                <a:solidFill>
                  <a:srgbClr val="000000"/>
                </a:solidFill>
                <a:latin typeface="Arial"/>
                <a:cs typeface="Arial"/>
              </a:rPr>
              <a:t>based</a:t>
            </a:r>
            <a:r>
              <a:rPr sz="2000" spc="-27" dirty="0">
                <a:solidFill>
                  <a:srgbClr val="000000"/>
                </a:solidFill>
                <a:latin typeface="Arial"/>
                <a:cs typeface="Arial"/>
              </a:rPr>
              <a:t> </a:t>
            </a:r>
            <a:r>
              <a:rPr sz="2000" dirty="0">
                <a:solidFill>
                  <a:srgbClr val="000000"/>
                </a:solidFill>
                <a:latin typeface="Arial"/>
                <a:cs typeface="Arial"/>
              </a:rPr>
              <a:t>on</a:t>
            </a:r>
            <a:r>
              <a:rPr sz="2000" spc="-13" dirty="0">
                <a:solidFill>
                  <a:srgbClr val="000000"/>
                </a:solidFill>
                <a:latin typeface="Arial"/>
                <a:cs typeface="Arial"/>
              </a:rPr>
              <a:t> </a:t>
            </a:r>
            <a:r>
              <a:rPr sz="2000" dirty="0">
                <a:solidFill>
                  <a:srgbClr val="000000"/>
                </a:solidFill>
                <a:latin typeface="Arial"/>
                <a:cs typeface="Arial"/>
              </a:rPr>
              <a:t>SQL;</a:t>
            </a:r>
            <a:r>
              <a:rPr sz="2000" spc="-26" dirty="0">
                <a:solidFill>
                  <a:srgbClr val="000000"/>
                </a:solidFill>
                <a:latin typeface="Arial"/>
                <a:cs typeface="Arial"/>
              </a:rPr>
              <a:t> </a:t>
            </a:r>
            <a:r>
              <a:rPr sz="2000" dirty="0">
                <a:solidFill>
                  <a:srgbClr val="000000"/>
                </a:solidFill>
                <a:latin typeface="Arial"/>
                <a:cs typeface="Arial"/>
              </a:rPr>
              <a:t>language</a:t>
            </a:r>
          </a:p>
          <a:p>
            <a:pPr marL="286816" marR="0">
              <a:lnSpc>
                <a:spcPts val="2238"/>
              </a:lnSpc>
              <a:spcBef>
                <a:spcPts val="161"/>
              </a:spcBef>
              <a:spcAft>
                <a:spcPct val="0"/>
              </a:spcAft>
            </a:pPr>
            <a:r>
              <a:rPr sz="2000" dirty="0">
                <a:solidFill>
                  <a:srgbClr val="000000"/>
                </a:solidFill>
                <a:latin typeface="Arial"/>
                <a:cs typeface="Arial"/>
              </a:rPr>
              <a:t>incorporates</a:t>
            </a:r>
            <a:r>
              <a:rPr sz="2000" spc="-46" dirty="0">
                <a:solidFill>
                  <a:srgbClr val="000000"/>
                </a:solidFill>
                <a:latin typeface="Arial"/>
                <a:cs typeface="Arial"/>
              </a:rPr>
              <a:t> </a:t>
            </a:r>
            <a:r>
              <a:rPr sz="2000" dirty="0">
                <a:solidFill>
                  <a:srgbClr val="000000"/>
                </a:solidFill>
                <a:latin typeface="Arial"/>
                <a:cs typeface="Arial"/>
              </a:rPr>
              <a:t>SQL and</a:t>
            </a:r>
            <a:r>
              <a:rPr sz="2000" spc="-11" dirty="0">
                <a:solidFill>
                  <a:srgbClr val="000000"/>
                </a:solidFill>
                <a:latin typeface="Arial"/>
                <a:cs typeface="Arial"/>
              </a:rPr>
              <a:t> </a:t>
            </a:r>
            <a:r>
              <a:rPr sz="2000" dirty="0">
                <a:solidFill>
                  <a:srgbClr val="000000"/>
                </a:solidFill>
                <a:latin typeface="Arial"/>
                <a:cs typeface="Arial"/>
              </a:rPr>
              <a:t>its</a:t>
            </a:r>
            <a:r>
              <a:rPr sz="2000" spc="-16" dirty="0">
                <a:solidFill>
                  <a:srgbClr val="000000"/>
                </a:solidFill>
                <a:latin typeface="Arial"/>
                <a:cs typeface="Arial"/>
              </a:rPr>
              <a:t> </a:t>
            </a: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types as</a:t>
            </a:r>
            <a:r>
              <a:rPr sz="2000" spc="-10" dirty="0">
                <a:solidFill>
                  <a:srgbClr val="000000"/>
                </a:solidFill>
                <a:latin typeface="Arial"/>
                <a:cs typeface="Arial"/>
              </a:rPr>
              <a:t> </a:t>
            </a:r>
            <a:r>
              <a:rPr sz="2000" dirty="0">
                <a:solidFill>
                  <a:srgbClr val="000000"/>
                </a:solidFill>
                <a:latin typeface="Arial"/>
                <a:cs typeface="Arial"/>
              </a:rPr>
              <a:t>integral</a:t>
            </a:r>
            <a:r>
              <a:rPr sz="2000" spc="-24" dirty="0">
                <a:solidFill>
                  <a:srgbClr val="000000"/>
                </a:solidFill>
                <a:latin typeface="Arial"/>
                <a:cs typeface="Arial"/>
              </a:rPr>
              <a:t> </a:t>
            </a:r>
            <a:r>
              <a:rPr sz="2000" dirty="0">
                <a:solidFill>
                  <a:srgbClr val="000000"/>
                </a:solidFill>
                <a:latin typeface="Arial"/>
                <a:cs typeface="Arial"/>
              </a:rPr>
              <a:t>components</a:t>
            </a:r>
          </a:p>
        </p:txBody>
      </p:sp>
      <p:sp>
        <p:nvSpPr>
          <p:cNvPr id="8" name="object 8"/>
          <p:cNvSpPr txBox="1"/>
          <p:nvPr/>
        </p:nvSpPr>
        <p:spPr>
          <a:xfrm>
            <a:off x="914400" y="4563902"/>
            <a:ext cx="8315964"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b="1">
                <a:solidFill>
                  <a:srgbClr val="000000"/>
                </a:solidFill>
                <a:latin typeface="Arial"/>
                <a:cs typeface="Arial"/>
              </a:rPr>
              <a:t>Scripting</a:t>
            </a:r>
            <a:r>
              <a:rPr sz="2000" b="1" spc="-15">
                <a:solidFill>
                  <a:srgbClr val="000000"/>
                </a:solidFill>
                <a:latin typeface="Arial"/>
                <a:cs typeface="Arial"/>
              </a:rPr>
              <a:t> </a:t>
            </a:r>
            <a:r>
              <a:rPr sz="2000" b="1">
                <a:solidFill>
                  <a:srgbClr val="000000"/>
                </a:solidFill>
                <a:latin typeface="Arial"/>
                <a:cs typeface="Arial"/>
              </a:rPr>
              <a:t>Languages:</a:t>
            </a:r>
            <a:r>
              <a:rPr sz="2000" b="1" spc="-17">
                <a:solidFill>
                  <a:srgbClr val="000000"/>
                </a:solidFill>
                <a:latin typeface="Arial"/>
                <a:cs typeface="Arial"/>
              </a:rPr>
              <a:t> </a:t>
            </a:r>
            <a:r>
              <a:rPr sz="2000">
                <a:solidFill>
                  <a:srgbClr val="000000"/>
                </a:solidFill>
                <a:latin typeface="Arial"/>
                <a:cs typeface="Arial"/>
              </a:rPr>
              <a:t>PHP (client-side</a:t>
            </a:r>
            <a:r>
              <a:rPr sz="2000" spc="-40">
                <a:solidFill>
                  <a:srgbClr val="000000"/>
                </a:solidFill>
                <a:latin typeface="Arial"/>
                <a:cs typeface="Arial"/>
              </a:rPr>
              <a:t> </a:t>
            </a:r>
            <a:r>
              <a:rPr sz="2000">
                <a:solidFill>
                  <a:srgbClr val="000000"/>
                </a:solidFill>
                <a:latin typeface="Arial"/>
                <a:cs typeface="Arial"/>
              </a:rPr>
              <a:t>scripting)</a:t>
            </a:r>
            <a:r>
              <a:rPr sz="2000" spc="-36">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Python</a:t>
            </a:r>
          </a:p>
        </p:txBody>
      </p:sp>
      <p:sp>
        <p:nvSpPr>
          <p:cNvPr id="9" name="object 9"/>
          <p:cNvSpPr txBox="1"/>
          <p:nvPr/>
        </p:nvSpPr>
        <p:spPr>
          <a:xfrm>
            <a:off x="1201216" y="4894282"/>
            <a:ext cx="7721349"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Arial"/>
                <a:cs typeface="Arial"/>
              </a:rPr>
              <a:t>(server-side</a:t>
            </a:r>
            <a:r>
              <a:rPr sz="2000" spc="-39">
                <a:solidFill>
                  <a:srgbClr val="000000"/>
                </a:solidFill>
                <a:latin typeface="Arial"/>
                <a:cs typeface="Arial"/>
              </a:rPr>
              <a:t> </a:t>
            </a:r>
            <a:r>
              <a:rPr sz="2000">
                <a:solidFill>
                  <a:srgbClr val="000000"/>
                </a:solidFill>
                <a:latin typeface="Arial"/>
                <a:cs typeface="Arial"/>
              </a:rPr>
              <a:t>scripting)</a:t>
            </a:r>
            <a:r>
              <a:rPr sz="2000" spc="-41">
                <a:solidFill>
                  <a:srgbClr val="000000"/>
                </a:solidFill>
                <a:latin typeface="Arial"/>
                <a:cs typeface="Arial"/>
              </a:rPr>
              <a:t> </a:t>
            </a:r>
            <a:r>
              <a:rPr sz="2000">
                <a:solidFill>
                  <a:srgbClr val="000000"/>
                </a:solidFill>
                <a:latin typeface="Arial"/>
                <a:cs typeface="Arial"/>
              </a:rPr>
              <a:t>are</a:t>
            </a:r>
            <a:r>
              <a:rPr sz="2000" spc="-21">
                <a:solidFill>
                  <a:srgbClr val="000000"/>
                </a:solidFill>
                <a:latin typeface="Arial"/>
                <a:cs typeface="Arial"/>
              </a:rPr>
              <a:t> </a:t>
            </a:r>
            <a:r>
              <a:rPr sz="2000">
                <a:solidFill>
                  <a:srgbClr val="000000"/>
                </a:solidFill>
                <a:latin typeface="Arial"/>
                <a:cs typeface="Arial"/>
              </a:rPr>
              <a:t>used</a:t>
            </a:r>
            <a:r>
              <a:rPr sz="2000" spc="-12">
                <a:solidFill>
                  <a:srgbClr val="000000"/>
                </a:solidFill>
                <a:latin typeface="Arial"/>
                <a:cs typeface="Arial"/>
              </a:rPr>
              <a:t> </a:t>
            </a:r>
            <a:r>
              <a:rPr sz="2000">
                <a:solidFill>
                  <a:srgbClr val="000000"/>
                </a:solidFill>
                <a:latin typeface="Arial"/>
                <a:cs typeface="Arial"/>
              </a:rPr>
              <a:t>to</a:t>
            </a:r>
            <a:r>
              <a:rPr sz="2000" spc="-21">
                <a:solidFill>
                  <a:srgbClr val="000000"/>
                </a:solidFill>
                <a:latin typeface="Arial"/>
                <a:cs typeface="Arial"/>
              </a:rPr>
              <a:t> </a:t>
            </a:r>
            <a:r>
              <a:rPr sz="2000">
                <a:solidFill>
                  <a:srgbClr val="000000"/>
                </a:solidFill>
                <a:latin typeface="Arial"/>
                <a:cs typeface="Arial"/>
              </a:rPr>
              <a:t>write</a:t>
            </a:r>
            <a:r>
              <a:rPr sz="2000" spc="-15">
                <a:solidFill>
                  <a:srgbClr val="000000"/>
                </a:solidFill>
                <a:latin typeface="Arial"/>
                <a:cs typeface="Arial"/>
              </a:rPr>
              <a:t> </a:t>
            </a:r>
            <a:r>
              <a:rPr sz="2000">
                <a:solidFill>
                  <a:srgbClr val="000000"/>
                </a:solidFill>
                <a:latin typeface="Arial"/>
                <a:cs typeface="Arial"/>
              </a:rPr>
              <a:t>database</a:t>
            </a:r>
            <a:r>
              <a:rPr sz="2000" spc="-38">
                <a:solidFill>
                  <a:srgbClr val="000000"/>
                </a:solidFill>
                <a:latin typeface="Arial"/>
                <a:cs typeface="Arial"/>
              </a:rPr>
              <a:t> </a:t>
            </a:r>
            <a:r>
              <a:rPr sz="2000">
                <a:solidFill>
                  <a:srgbClr val="000000"/>
                </a:solidFill>
                <a:latin typeface="Arial"/>
                <a:cs typeface="Arial"/>
              </a:rPr>
              <a:t>programs.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21992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User-Friendly</a:t>
            </a:r>
            <a:r>
              <a:rPr sz="2400" b="1" spc="14">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914400" y="903602"/>
            <a:ext cx="8908041" cy="284359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Menu-based</a:t>
            </a:r>
            <a:r>
              <a:rPr sz="2800" spc="23">
                <a:solidFill>
                  <a:srgbClr val="000000"/>
                </a:solidFill>
                <a:latin typeface="Arial"/>
                <a:cs typeface="Arial"/>
              </a:rPr>
              <a:t> </a:t>
            </a:r>
            <a:r>
              <a:rPr sz="2800">
                <a:solidFill>
                  <a:srgbClr val="000000"/>
                </a:solidFill>
                <a:latin typeface="Arial"/>
                <a:cs typeface="Arial"/>
              </a:rPr>
              <a:t>(Web-based), popular</a:t>
            </a:r>
            <a:r>
              <a:rPr sz="2800" spc="16">
                <a:solidFill>
                  <a:srgbClr val="000000"/>
                </a:solidFill>
                <a:latin typeface="Arial"/>
                <a:cs typeface="Arial"/>
              </a:rPr>
              <a:t> </a:t>
            </a:r>
            <a:r>
              <a:rPr sz="2800">
                <a:solidFill>
                  <a:srgbClr val="000000"/>
                </a:solidFill>
                <a:latin typeface="Arial"/>
                <a:cs typeface="Arial"/>
              </a:rPr>
              <a:t>for</a:t>
            </a:r>
          </a:p>
          <a:p>
            <a:pPr marL="286816" marR="0">
              <a:lnSpc>
                <a:spcPts val="3123"/>
              </a:lnSpc>
              <a:spcBef>
                <a:spcPts val="286"/>
              </a:spcBef>
              <a:spcAft>
                <a:spcPct val="0"/>
              </a:spcAft>
            </a:pPr>
            <a:r>
              <a:rPr sz="2800">
                <a:solidFill>
                  <a:srgbClr val="000000"/>
                </a:solidFill>
                <a:latin typeface="Arial"/>
                <a:cs typeface="Arial"/>
              </a:rPr>
              <a:t>browsing</a:t>
            </a:r>
            <a:r>
              <a:rPr sz="2800" spc="13">
                <a:solidFill>
                  <a:srgbClr val="000000"/>
                </a:solidFill>
                <a:latin typeface="Arial"/>
                <a:cs typeface="Arial"/>
              </a:rPr>
              <a:t> </a:t>
            </a:r>
            <a:r>
              <a:rPr sz="2800">
                <a:solidFill>
                  <a:srgbClr val="000000"/>
                </a:solidFill>
                <a:latin typeface="Arial"/>
                <a:cs typeface="Arial"/>
              </a:rPr>
              <a:t>on the web</a:t>
            </a:r>
          </a:p>
          <a:p>
            <a:pPr marL="0" marR="0">
              <a:lnSpc>
                <a:spcPts val="3398"/>
              </a:lnSpc>
              <a:spcBef>
                <a:spcPts val="636"/>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Forms-based,</a:t>
            </a:r>
            <a:r>
              <a:rPr sz="2800" spc="18">
                <a:solidFill>
                  <a:srgbClr val="000000"/>
                </a:solidFill>
                <a:latin typeface="Arial"/>
                <a:cs typeface="Arial"/>
              </a:rPr>
              <a:t> </a:t>
            </a:r>
            <a:r>
              <a:rPr sz="2800">
                <a:solidFill>
                  <a:srgbClr val="000000"/>
                </a:solidFill>
                <a:latin typeface="Arial"/>
                <a:cs typeface="Arial"/>
              </a:rPr>
              <a:t>designed</a:t>
            </a:r>
            <a:r>
              <a:rPr sz="2800" spc="15">
                <a:solidFill>
                  <a:srgbClr val="000000"/>
                </a:solidFill>
                <a:latin typeface="Arial"/>
                <a:cs typeface="Arial"/>
              </a:rPr>
              <a:t> </a:t>
            </a:r>
            <a:r>
              <a:rPr sz="2800">
                <a:solidFill>
                  <a:srgbClr val="000000"/>
                </a:solidFill>
                <a:latin typeface="Arial"/>
                <a:cs typeface="Arial"/>
              </a:rPr>
              <a:t>for naïve users used to</a:t>
            </a:r>
          </a:p>
          <a:p>
            <a:pPr marL="286816" marR="0">
              <a:lnSpc>
                <a:spcPts val="3123"/>
              </a:lnSpc>
              <a:spcBef>
                <a:spcPts val="286"/>
              </a:spcBef>
              <a:spcAft>
                <a:spcPct val="0"/>
              </a:spcAft>
            </a:pPr>
            <a:r>
              <a:rPr sz="2800">
                <a:solidFill>
                  <a:srgbClr val="000000"/>
                </a:solidFill>
                <a:latin typeface="Arial"/>
                <a:cs typeface="Arial"/>
              </a:rPr>
              <a:t>filling in</a:t>
            </a:r>
            <a:r>
              <a:rPr sz="2800" spc="-10">
                <a:solidFill>
                  <a:srgbClr val="000000"/>
                </a:solidFill>
                <a:latin typeface="Arial"/>
                <a:cs typeface="Arial"/>
              </a:rPr>
              <a:t> </a:t>
            </a:r>
            <a:r>
              <a:rPr sz="2800">
                <a:solidFill>
                  <a:srgbClr val="000000"/>
                </a:solidFill>
                <a:latin typeface="Arial"/>
                <a:cs typeface="Arial"/>
              </a:rPr>
              <a:t>entries on a form</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Graphics-based</a:t>
            </a:r>
          </a:p>
        </p:txBody>
      </p:sp>
      <p:sp>
        <p:nvSpPr>
          <p:cNvPr id="5" name="object 5"/>
          <p:cNvSpPr txBox="1"/>
          <p:nvPr/>
        </p:nvSpPr>
        <p:spPr>
          <a:xfrm>
            <a:off x="914400" y="3313981"/>
            <a:ext cx="8452508" cy="2297324"/>
          </a:xfrm>
          <a:prstGeom prst="rect">
            <a:avLst/>
          </a:prstGeom>
        </p:spPr>
        <p:txBody>
          <a:bodyPr vert="horz" wrap="square" lIns="0" tIns="0" rIns="0" bIns="0" rtlCol="0">
            <a:spAutoFit/>
          </a:bodyPr>
          <a:lstStyle/>
          <a:p>
            <a:pPr marL="457453"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Point</a:t>
            </a:r>
            <a:r>
              <a:rPr sz="2400" spc="12">
                <a:solidFill>
                  <a:srgbClr val="000000"/>
                </a:solidFill>
                <a:latin typeface="Arial"/>
                <a:cs typeface="Arial"/>
              </a:rPr>
              <a:t> </a:t>
            </a:r>
            <a:r>
              <a:rPr sz="2400">
                <a:solidFill>
                  <a:srgbClr val="000000"/>
                </a:solidFill>
                <a:latin typeface="Arial"/>
                <a:cs typeface="Arial"/>
              </a:rPr>
              <a:t>and Click,</a:t>
            </a:r>
            <a:r>
              <a:rPr sz="2400" spc="17">
                <a:solidFill>
                  <a:srgbClr val="000000"/>
                </a:solidFill>
                <a:latin typeface="Arial"/>
                <a:cs typeface="Arial"/>
              </a:rPr>
              <a:t> </a:t>
            </a:r>
            <a:r>
              <a:rPr sz="2400">
                <a:solidFill>
                  <a:srgbClr val="000000"/>
                </a:solidFill>
                <a:latin typeface="Arial"/>
                <a:cs typeface="Arial"/>
              </a:rPr>
              <a:t>Drag and Drop, etc.</a:t>
            </a:r>
          </a:p>
          <a:p>
            <a:pPr marL="457453" marR="0">
              <a:lnSpc>
                <a:spcPts val="2681"/>
              </a:lnSpc>
              <a:spcBef>
                <a:spcPts val="724"/>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Specifying</a:t>
            </a:r>
            <a:r>
              <a:rPr sz="2400" spc="26">
                <a:solidFill>
                  <a:srgbClr val="000000"/>
                </a:solidFill>
                <a:latin typeface="Arial"/>
                <a:cs typeface="Arial"/>
              </a:rPr>
              <a:t> </a:t>
            </a:r>
            <a:r>
              <a:rPr sz="2400">
                <a:solidFill>
                  <a:srgbClr val="000000"/>
                </a:solidFill>
                <a:latin typeface="Arial"/>
                <a:cs typeface="Arial"/>
              </a:rPr>
              <a:t>a query on a schema diagram</a:t>
            </a:r>
          </a:p>
          <a:p>
            <a:pPr marL="0" marR="0">
              <a:lnSpc>
                <a:spcPts val="3398"/>
              </a:lnSpc>
              <a:spcBef>
                <a:spcPts val="587"/>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Natural</a:t>
            </a:r>
            <a:r>
              <a:rPr sz="2800" spc="11">
                <a:solidFill>
                  <a:srgbClr val="000000"/>
                </a:solidFill>
                <a:latin typeface="Arial"/>
                <a:cs typeface="Arial"/>
              </a:rPr>
              <a:t> </a:t>
            </a:r>
            <a:r>
              <a:rPr sz="2800">
                <a:solidFill>
                  <a:srgbClr val="000000"/>
                </a:solidFill>
                <a:latin typeface="Arial"/>
                <a:cs typeface="Arial"/>
              </a:rPr>
              <a:t>language: requests in written English</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Combinations</a:t>
            </a:r>
            <a:r>
              <a:rPr sz="2800" spc="31">
                <a:solidFill>
                  <a:srgbClr val="000000"/>
                </a:solidFill>
                <a:latin typeface="Arial"/>
                <a:cs typeface="Arial"/>
              </a:rPr>
              <a:t> </a:t>
            </a:r>
            <a:r>
              <a:rPr sz="2800">
                <a:solidFill>
                  <a:srgbClr val="000000"/>
                </a:solidFill>
                <a:latin typeface="Arial"/>
                <a:cs typeface="Arial"/>
              </a:rPr>
              <a:t>of the above:</a:t>
            </a:r>
          </a:p>
        </p:txBody>
      </p:sp>
      <p:sp>
        <p:nvSpPr>
          <p:cNvPr id="6" name="object 6"/>
          <p:cNvSpPr txBox="1"/>
          <p:nvPr/>
        </p:nvSpPr>
        <p:spPr>
          <a:xfrm>
            <a:off x="1371854" y="5216314"/>
            <a:ext cx="675071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For example,</a:t>
            </a:r>
            <a:r>
              <a:rPr sz="2400" spc="27">
                <a:solidFill>
                  <a:srgbClr val="000000"/>
                </a:solidFill>
                <a:latin typeface="Arial"/>
                <a:cs typeface="Arial"/>
              </a:rPr>
              <a:t> </a:t>
            </a:r>
            <a:r>
              <a:rPr sz="2400">
                <a:solidFill>
                  <a:srgbClr val="000000"/>
                </a:solidFill>
                <a:latin typeface="Arial"/>
                <a:cs typeface="Arial"/>
              </a:rPr>
              <a:t>both menus and</a:t>
            </a:r>
            <a:r>
              <a:rPr sz="2400" spc="12">
                <a:solidFill>
                  <a:srgbClr val="000000"/>
                </a:solidFill>
                <a:latin typeface="Arial"/>
                <a:cs typeface="Arial"/>
              </a:rPr>
              <a:t> </a:t>
            </a:r>
            <a:r>
              <a:rPr sz="2400">
                <a:solidFill>
                  <a:srgbClr val="000000"/>
                </a:solidFill>
                <a:latin typeface="Arial"/>
                <a:cs typeface="Arial"/>
              </a:rPr>
              <a:t>forms</a:t>
            </a:r>
            <a:r>
              <a:rPr sz="2400" spc="-21">
                <a:solidFill>
                  <a:srgbClr val="000000"/>
                </a:solidFill>
                <a:latin typeface="Arial"/>
                <a:cs typeface="Arial"/>
              </a:rPr>
              <a:t> </a:t>
            </a:r>
            <a:r>
              <a:rPr sz="2400">
                <a:solidFill>
                  <a:srgbClr val="000000"/>
                </a:solidFill>
                <a:latin typeface="Arial"/>
                <a:cs typeface="Arial"/>
              </a:rPr>
              <a:t>used</a:t>
            </a:r>
          </a:p>
        </p:txBody>
      </p:sp>
      <p:sp>
        <p:nvSpPr>
          <p:cNvPr id="7" name="object 7"/>
          <p:cNvSpPr txBox="1"/>
          <p:nvPr/>
        </p:nvSpPr>
        <p:spPr>
          <a:xfrm>
            <a:off x="1600454" y="5582023"/>
            <a:ext cx="6164007" cy="795541"/>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extensively</a:t>
            </a:r>
            <a:r>
              <a:rPr sz="2400" spc="36">
                <a:solidFill>
                  <a:srgbClr val="000000"/>
                </a:solidFill>
                <a:latin typeface="Arial"/>
                <a:cs typeface="Arial"/>
              </a:rPr>
              <a:t> </a:t>
            </a:r>
            <a:r>
              <a:rPr sz="2400">
                <a:solidFill>
                  <a:srgbClr val="000000"/>
                </a:solidFill>
                <a:latin typeface="Arial"/>
                <a:cs typeface="Arial"/>
              </a:rPr>
              <a:t>in Web database</a:t>
            </a:r>
            <a:r>
              <a:rPr sz="2400" spc="17">
                <a:solidFill>
                  <a:srgbClr val="000000"/>
                </a:solidFill>
                <a:latin typeface="Arial"/>
                <a:cs typeface="Arial"/>
              </a:rPr>
              <a:t> </a:t>
            </a:r>
            <a:r>
              <a:rPr sz="2400">
                <a:solidFill>
                  <a:srgbClr val="000000"/>
                </a:solidFill>
                <a:latin typeface="Arial"/>
                <a:cs typeface="Arial"/>
              </a:rPr>
              <a:t>interfaces</a:t>
            </a:r>
            <a:r>
              <a:rPr sz="2000">
                <a:solidFill>
                  <a:srgbClr val="000000"/>
                </a:solidFill>
                <a:latin typeface="Arial"/>
                <a:cs typeface="Arial"/>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altLang="zh-CN" sz="2400" b="1" dirty="0" smtClean="0">
                <a:solidFill>
                  <a:srgbClr val="FFFFFF"/>
                </a:solidFill>
                <a:latin typeface="Arial Narrow"/>
                <a:cs typeface="Arial Narrow"/>
              </a:rPr>
              <a:t>Text Book A</a:t>
            </a:r>
            <a:endParaRPr sz="2400" b="1" dirty="0">
              <a:solidFill>
                <a:srgbClr val="FFFFFF"/>
              </a:solidFill>
              <a:latin typeface="Arial Narrow"/>
              <a:cs typeface="Arial Narrow"/>
            </a:endParaRPr>
          </a:p>
        </p:txBody>
      </p:sp>
      <p:pic>
        <p:nvPicPr>
          <p:cNvPr id="1026" name="Picture 2"/>
          <p:cNvPicPr>
            <a:picLocks noChangeAspect="1" noChangeArrowheads="1"/>
          </p:cNvPicPr>
          <p:nvPr/>
        </p:nvPicPr>
        <p:blipFill>
          <a:blip r:embed="rId3" cstate="print"/>
          <a:srcRect/>
          <a:stretch>
            <a:fillRect/>
          </a:stretch>
        </p:blipFill>
        <p:spPr bwMode="auto">
          <a:xfrm>
            <a:off x="323528" y="980728"/>
            <a:ext cx="8604448" cy="465061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18029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Other</a:t>
            </a:r>
            <a:r>
              <a:rPr sz="2400" b="1" spc="-11">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914400" y="903602"/>
            <a:ext cx="8517027" cy="3441323"/>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Natural</a:t>
            </a:r>
            <a:r>
              <a:rPr sz="2800" spc="11">
                <a:solidFill>
                  <a:srgbClr val="000000"/>
                </a:solidFill>
                <a:latin typeface="Arial"/>
                <a:cs typeface="Arial"/>
              </a:rPr>
              <a:t> </a:t>
            </a:r>
            <a:r>
              <a:rPr sz="2800">
                <a:solidFill>
                  <a:srgbClr val="000000"/>
                </a:solidFill>
                <a:latin typeface="Arial"/>
                <a:cs typeface="Arial"/>
              </a:rPr>
              <a:t>language: free text as a query</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Speech : Input query and Output response</a:t>
            </a:r>
          </a:p>
          <a:p>
            <a:pPr marL="0" marR="0">
              <a:lnSpc>
                <a:spcPts val="3400"/>
              </a:lnSpc>
              <a:spcBef>
                <a:spcPts val="684"/>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Web Browser</a:t>
            </a:r>
            <a:r>
              <a:rPr sz="2800" spc="20">
                <a:solidFill>
                  <a:srgbClr val="000000"/>
                </a:solidFill>
                <a:latin typeface="Arial"/>
                <a:cs typeface="Arial"/>
              </a:rPr>
              <a:t> </a:t>
            </a:r>
            <a:r>
              <a:rPr sz="2800">
                <a:solidFill>
                  <a:srgbClr val="000000"/>
                </a:solidFill>
                <a:latin typeface="Arial"/>
                <a:cs typeface="Arial"/>
              </a:rPr>
              <a:t>with keyword search</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Parametric</a:t>
            </a:r>
            <a:r>
              <a:rPr sz="2800" spc="14">
                <a:solidFill>
                  <a:srgbClr val="000000"/>
                </a:solidFill>
                <a:latin typeface="Arial"/>
                <a:cs typeface="Arial"/>
              </a:rPr>
              <a:t> </a:t>
            </a:r>
            <a:r>
              <a:rPr sz="2800">
                <a:solidFill>
                  <a:srgbClr val="000000"/>
                </a:solidFill>
                <a:latin typeface="Arial"/>
                <a:cs typeface="Arial"/>
              </a:rPr>
              <a:t>interfaces, e.g.,</a:t>
            </a:r>
            <a:r>
              <a:rPr sz="2800" spc="-21">
                <a:solidFill>
                  <a:srgbClr val="000000"/>
                </a:solidFill>
                <a:latin typeface="Arial"/>
                <a:cs typeface="Arial"/>
              </a:rPr>
              <a:t> </a:t>
            </a:r>
            <a:r>
              <a:rPr sz="2800">
                <a:solidFill>
                  <a:srgbClr val="000000"/>
                </a:solidFill>
                <a:latin typeface="Arial"/>
                <a:cs typeface="Arial"/>
              </a:rPr>
              <a:t>bank tellers using</a:t>
            </a:r>
          </a:p>
          <a:p>
            <a:pPr marL="286816" marR="0">
              <a:lnSpc>
                <a:spcPts val="3123"/>
              </a:lnSpc>
              <a:spcBef>
                <a:spcPts val="286"/>
              </a:spcBef>
              <a:spcAft>
                <a:spcPct val="0"/>
              </a:spcAft>
            </a:pPr>
            <a:r>
              <a:rPr sz="2800">
                <a:solidFill>
                  <a:srgbClr val="000000"/>
                </a:solidFill>
                <a:latin typeface="Arial"/>
                <a:cs typeface="Arial"/>
              </a:rPr>
              <a:t>function keys.</a:t>
            </a:r>
          </a:p>
          <a:p>
            <a:pPr marL="0" marR="0">
              <a:lnSpc>
                <a:spcPts val="3400"/>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Interfaces for the DBA:</a:t>
            </a:r>
          </a:p>
        </p:txBody>
      </p:sp>
      <p:sp>
        <p:nvSpPr>
          <p:cNvPr id="5" name="object 5"/>
          <p:cNvSpPr txBox="1"/>
          <p:nvPr/>
        </p:nvSpPr>
        <p:spPr>
          <a:xfrm>
            <a:off x="1371854" y="3911390"/>
            <a:ext cx="7609087" cy="123663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Creating</a:t>
            </a:r>
            <a:r>
              <a:rPr sz="2400" spc="13">
                <a:solidFill>
                  <a:srgbClr val="000000"/>
                </a:solidFill>
                <a:latin typeface="Arial"/>
                <a:cs typeface="Arial"/>
              </a:rPr>
              <a:t> </a:t>
            </a:r>
            <a:r>
              <a:rPr sz="2400">
                <a:solidFill>
                  <a:srgbClr val="000000"/>
                </a:solidFill>
                <a:latin typeface="Arial"/>
                <a:cs typeface="Arial"/>
              </a:rPr>
              <a:t>user accounts, granting authorizations</a:t>
            </a:r>
          </a:p>
          <a:p>
            <a:pPr marL="0" marR="0">
              <a:lnSpc>
                <a:spcPts val="2681"/>
              </a:lnSpc>
              <a:spcBef>
                <a:spcPts val="724"/>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Setting system parameters</a:t>
            </a:r>
          </a:p>
        </p:txBody>
      </p:sp>
      <p:sp>
        <p:nvSpPr>
          <p:cNvPr id="6" name="object 6"/>
          <p:cNvSpPr txBox="1"/>
          <p:nvPr/>
        </p:nvSpPr>
        <p:spPr>
          <a:xfrm>
            <a:off x="1371854" y="4789594"/>
            <a:ext cx="581898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Changing</a:t>
            </a:r>
            <a:r>
              <a:rPr sz="2400" spc="51">
                <a:solidFill>
                  <a:srgbClr val="000000"/>
                </a:solidFill>
                <a:latin typeface="Arial"/>
                <a:cs typeface="Arial"/>
              </a:rPr>
              <a:t> </a:t>
            </a:r>
            <a:r>
              <a:rPr sz="2400">
                <a:solidFill>
                  <a:srgbClr val="000000"/>
                </a:solidFill>
                <a:latin typeface="Arial"/>
                <a:cs typeface="Arial"/>
              </a:rPr>
              <a:t>schemas or access paths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81262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The Database</a:t>
            </a:r>
            <a:r>
              <a:rPr sz="2400" b="1" spc="32">
                <a:solidFill>
                  <a:srgbClr val="FFFFFF"/>
                </a:solidFill>
                <a:latin typeface="Arial Narrow"/>
                <a:cs typeface="Arial Narrow"/>
              </a:rPr>
              <a:t> </a:t>
            </a:r>
            <a:r>
              <a:rPr sz="2400" b="1">
                <a:solidFill>
                  <a:srgbClr val="FFFFFF"/>
                </a:solidFill>
                <a:latin typeface="Arial Narrow"/>
                <a:cs typeface="Arial Narrow"/>
              </a:rPr>
              <a:t>System</a:t>
            </a:r>
            <a:r>
              <a:rPr sz="2400" b="1" spc="30">
                <a:solidFill>
                  <a:srgbClr val="FFFFFF"/>
                </a:solidFill>
                <a:latin typeface="Arial Narrow"/>
                <a:cs typeface="Arial Narrow"/>
              </a:rPr>
              <a:t> </a:t>
            </a:r>
            <a:r>
              <a:rPr sz="2400" b="1">
                <a:solidFill>
                  <a:srgbClr val="FFFFFF"/>
                </a:solidFill>
                <a:latin typeface="Arial Narrow"/>
                <a:cs typeface="Arial Narrow"/>
              </a:rPr>
              <a:t>Environment</a:t>
            </a:r>
          </a:p>
        </p:txBody>
      </p:sp>
      <p:sp>
        <p:nvSpPr>
          <p:cNvPr id="4" name="object 4"/>
          <p:cNvSpPr txBox="1"/>
          <p:nvPr/>
        </p:nvSpPr>
        <p:spPr>
          <a:xfrm>
            <a:off x="457200" y="935906"/>
            <a:ext cx="4659813" cy="1838304"/>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TLUUFP+Wingdings"/>
                <a:cs typeface="TLUUFP+Wingdings"/>
              </a:rPr>
              <a:t>.</a:t>
            </a:r>
            <a:r>
              <a:rPr sz="2400" spc="1002">
                <a:solidFill>
                  <a:srgbClr val="000000"/>
                </a:solidFill>
                <a:latin typeface="Times New Roman"/>
                <a:cs typeface="Times New Roman"/>
              </a:rPr>
              <a:t> </a:t>
            </a:r>
            <a:r>
              <a:rPr sz="2400">
                <a:solidFill>
                  <a:srgbClr val="000000"/>
                </a:solidFill>
                <a:latin typeface="Arial"/>
                <a:cs typeface="Arial"/>
              </a:rPr>
              <a:t>DBMS component</a:t>
            </a:r>
            <a:r>
              <a:rPr sz="2400" spc="16">
                <a:solidFill>
                  <a:srgbClr val="000000"/>
                </a:solidFill>
                <a:latin typeface="Arial"/>
                <a:cs typeface="Arial"/>
              </a:rPr>
              <a:t> </a:t>
            </a:r>
            <a:r>
              <a:rPr sz="2400">
                <a:solidFill>
                  <a:srgbClr val="000000"/>
                </a:solidFill>
                <a:latin typeface="Arial"/>
                <a:cs typeface="Arial"/>
              </a:rPr>
              <a:t>modules</a:t>
            </a:r>
          </a:p>
          <a:p>
            <a:pPr marL="457200" marR="0">
              <a:lnSpc>
                <a:spcPts val="2238"/>
              </a:lnSpc>
              <a:spcBef>
                <a:spcPts val="725"/>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Buffer</a:t>
            </a:r>
            <a:r>
              <a:rPr sz="2000" spc="-14">
                <a:solidFill>
                  <a:srgbClr val="000000"/>
                </a:solidFill>
                <a:latin typeface="Arial"/>
                <a:cs typeface="Arial"/>
              </a:rPr>
              <a:t> </a:t>
            </a:r>
            <a:r>
              <a:rPr sz="2000">
                <a:solidFill>
                  <a:srgbClr val="000000"/>
                </a:solidFill>
                <a:latin typeface="Arial"/>
                <a:cs typeface="Arial"/>
              </a:rPr>
              <a:t>management</a:t>
            </a:r>
          </a:p>
          <a:p>
            <a:pPr marL="457200" marR="0">
              <a:lnSpc>
                <a:spcPts val="2238"/>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Stored</a:t>
            </a:r>
            <a:r>
              <a:rPr sz="2000" spc="-23">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manager</a:t>
            </a:r>
          </a:p>
          <a:p>
            <a:pPr marL="457200" marR="0">
              <a:lnSpc>
                <a:spcPts val="2241"/>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DDL</a:t>
            </a:r>
            <a:r>
              <a:rPr sz="2000" spc="-19">
                <a:solidFill>
                  <a:srgbClr val="000000"/>
                </a:solidFill>
                <a:latin typeface="Arial"/>
                <a:cs typeface="Arial"/>
              </a:rPr>
              <a:t> </a:t>
            </a:r>
            <a:r>
              <a:rPr sz="2000">
                <a:solidFill>
                  <a:srgbClr val="000000"/>
                </a:solidFill>
                <a:latin typeface="Arial"/>
                <a:cs typeface="Arial"/>
              </a:rPr>
              <a:t>compiler</a:t>
            </a:r>
          </a:p>
        </p:txBody>
      </p:sp>
      <p:sp>
        <p:nvSpPr>
          <p:cNvPr id="5" name="object 5"/>
          <p:cNvSpPr txBox="1"/>
          <p:nvPr/>
        </p:nvSpPr>
        <p:spPr>
          <a:xfrm>
            <a:off x="914400" y="2455523"/>
            <a:ext cx="3687557" cy="97607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Interactive</a:t>
            </a:r>
            <a:r>
              <a:rPr sz="2000" spc="-25">
                <a:solidFill>
                  <a:srgbClr val="000000"/>
                </a:solidFill>
                <a:latin typeface="Arial"/>
                <a:cs typeface="Arial"/>
              </a:rPr>
              <a:t> </a:t>
            </a:r>
            <a:r>
              <a:rPr sz="2000">
                <a:solidFill>
                  <a:srgbClr val="000000"/>
                </a:solidFill>
                <a:latin typeface="Arial"/>
                <a:cs typeface="Arial"/>
              </a:rPr>
              <a:t>query</a:t>
            </a:r>
            <a:r>
              <a:rPr sz="2000" spc="-36">
                <a:solidFill>
                  <a:srgbClr val="000000"/>
                </a:solidFill>
                <a:latin typeface="Arial"/>
                <a:cs typeface="Arial"/>
              </a:rPr>
              <a:t> </a:t>
            </a:r>
            <a:r>
              <a:rPr sz="2000">
                <a:solidFill>
                  <a:srgbClr val="000000"/>
                </a:solidFill>
                <a:latin typeface="Arial"/>
                <a:cs typeface="Arial"/>
              </a:rPr>
              <a:t>interface</a:t>
            </a:r>
          </a:p>
          <a:p>
            <a:pPr marL="457453" marR="0">
              <a:lnSpc>
                <a:spcPts val="2010"/>
              </a:lnSpc>
              <a:spcBef>
                <a:spcPts val="679"/>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Query compiler</a:t>
            </a:r>
          </a:p>
        </p:txBody>
      </p:sp>
      <p:sp>
        <p:nvSpPr>
          <p:cNvPr id="6" name="object 6"/>
          <p:cNvSpPr txBox="1"/>
          <p:nvPr/>
        </p:nvSpPr>
        <p:spPr>
          <a:xfrm>
            <a:off x="1371854" y="3143441"/>
            <a:ext cx="2182217"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Query optimizer</a:t>
            </a:r>
          </a:p>
        </p:txBody>
      </p:sp>
      <p:sp>
        <p:nvSpPr>
          <p:cNvPr id="7" name="object 7"/>
          <p:cNvSpPr txBox="1"/>
          <p:nvPr/>
        </p:nvSpPr>
        <p:spPr>
          <a:xfrm>
            <a:off x="914400" y="3479629"/>
            <a:ext cx="2112034"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Pre-compiler</a:t>
            </a:r>
          </a:p>
        </p:txBody>
      </p:sp>
      <p:sp>
        <p:nvSpPr>
          <p:cNvPr id="8" name="object 8"/>
          <p:cNvSpPr txBox="1"/>
          <p:nvPr/>
        </p:nvSpPr>
        <p:spPr>
          <a:xfrm>
            <a:off x="914400" y="3845665"/>
            <a:ext cx="4066540" cy="103109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Runtime</a:t>
            </a:r>
            <a:r>
              <a:rPr sz="2000" spc="-19">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processor</a:t>
            </a:r>
          </a:p>
          <a:p>
            <a:pPr marL="0" marR="0">
              <a:lnSpc>
                <a:spcPts val="2238"/>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System</a:t>
            </a:r>
            <a:r>
              <a:rPr sz="2000" spc="-11">
                <a:solidFill>
                  <a:srgbClr val="000000"/>
                </a:solidFill>
                <a:latin typeface="Arial"/>
                <a:cs typeface="Arial"/>
              </a:rPr>
              <a:t> </a:t>
            </a:r>
            <a:r>
              <a:rPr sz="2000">
                <a:solidFill>
                  <a:srgbClr val="000000"/>
                </a:solidFill>
                <a:latin typeface="Arial"/>
                <a:cs typeface="Arial"/>
              </a:rPr>
              <a:t>catalog</a:t>
            </a:r>
          </a:p>
        </p:txBody>
      </p:sp>
      <p:sp>
        <p:nvSpPr>
          <p:cNvPr id="9" name="object 9"/>
          <p:cNvSpPr txBox="1"/>
          <p:nvPr/>
        </p:nvSpPr>
        <p:spPr>
          <a:xfrm>
            <a:off x="914400" y="4577185"/>
            <a:ext cx="4079514" cy="1031539"/>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Concurrency</a:t>
            </a:r>
            <a:r>
              <a:rPr sz="2000" spc="-35">
                <a:solidFill>
                  <a:srgbClr val="000000"/>
                </a:solidFill>
                <a:latin typeface="Arial"/>
                <a:cs typeface="Arial"/>
              </a:rPr>
              <a:t> </a:t>
            </a:r>
            <a:r>
              <a:rPr sz="2000">
                <a:solidFill>
                  <a:srgbClr val="000000"/>
                </a:solidFill>
                <a:latin typeface="Arial"/>
                <a:cs typeface="Arial"/>
              </a:rPr>
              <a:t>control</a:t>
            </a:r>
            <a:r>
              <a:rPr sz="2000" spc="-39">
                <a:solidFill>
                  <a:srgbClr val="000000"/>
                </a:solidFill>
                <a:latin typeface="Arial"/>
                <a:cs typeface="Arial"/>
              </a:rPr>
              <a:t> </a:t>
            </a:r>
            <a:r>
              <a:rPr sz="2000">
                <a:solidFill>
                  <a:srgbClr val="000000"/>
                </a:solidFill>
                <a:latin typeface="Arial"/>
                <a:cs typeface="Arial"/>
              </a:rPr>
              <a:t>system</a:t>
            </a:r>
          </a:p>
          <a:p>
            <a:pPr marL="0" marR="0">
              <a:lnSpc>
                <a:spcPts val="2241"/>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Backup</a:t>
            </a:r>
            <a:r>
              <a:rPr sz="2000" spc="-27">
                <a:solidFill>
                  <a:srgbClr val="000000"/>
                </a:solidFill>
                <a:latin typeface="Arial"/>
                <a:cs typeface="Arial"/>
              </a:rPr>
              <a:t> </a:t>
            </a:r>
            <a:r>
              <a:rPr sz="2000">
                <a:solidFill>
                  <a:srgbClr val="000000"/>
                </a:solidFill>
                <a:latin typeface="Arial"/>
                <a:cs typeface="Arial"/>
              </a:rPr>
              <a:t>and</a:t>
            </a:r>
            <a:r>
              <a:rPr sz="2000" spc="-14">
                <a:solidFill>
                  <a:srgbClr val="000000"/>
                </a:solidFill>
                <a:latin typeface="Arial"/>
                <a:cs typeface="Arial"/>
              </a:rPr>
              <a:t> </a:t>
            </a:r>
            <a:r>
              <a:rPr sz="2000">
                <a:solidFill>
                  <a:srgbClr val="000000"/>
                </a:solidFill>
                <a:latin typeface="Arial"/>
                <a:cs typeface="Arial"/>
              </a:rPr>
              <a:t>recovery</a:t>
            </a:r>
            <a:r>
              <a:rPr sz="2000" spc="-42">
                <a:solidFill>
                  <a:srgbClr val="000000"/>
                </a:solidFill>
                <a:latin typeface="Arial"/>
                <a:cs typeface="Arial"/>
              </a:rPr>
              <a:t> </a:t>
            </a:r>
            <a:r>
              <a:rPr sz="2000">
                <a:solidFill>
                  <a:srgbClr val="000000"/>
                </a:solidFill>
                <a:latin typeface="Arial"/>
                <a:cs typeface="Arial"/>
              </a:rPr>
              <a:t>system</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82072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spc="-21">
                <a:solidFill>
                  <a:srgbClr val="FFFFFF"/>
                </a:solidFill>
                <a:latin typeface="Arial Narrow"/>
                <a:cs typeface="Arial Narrow"/>
              </a:rPr>
              <a:t>Typical</a:t>
            </a:r>
            <a:r>
              <a:rPr sz="2400" b="1" spc="35">
                <a:solidFill>
                  <a:srgbClr val="FFFFFF"/>
                </a:solidFill>
                <a:latin typeface="Arial Narrow"/>
                <a:cs typeface="Arial Narrow"/>
              </a:rPr>
              <a:t> </a:t>
            </a:r>
            <a:r>
              <a:rPr sz="2400" b="1">
                <a:solidFill>
                  <a:srgbClr val="FFFFFF"/>
                </a:solidFill>
                <a:latin typeface="Arial Narrow"/>
                <a:cs typeface="Arial Narrow"/>
              </a:rPr>
              <a:t>DBMS</a:t>
            </a:r>
            <a:r>
              <a:rPr sz="2400" b="1" spc="30">
                <a:solidFill>
                  <a:srgbClr val="FFFFFF"/>
                </a:solidFill>
                <a:latin typeface="Arial Narrow"/>
                <a:cs typeface="Arial Narrow"/>
              </a:rPr>
              <a:t> </a:t>
            </a:r>
            <a:r>
              <a:rPr sz="2400" b="1">
                <a:solidFill>
                  <a:srgbClr val="FFFFFF"/>
                </a:solidFill>
                <a:latin typeface="Arial Narrow"/>
                <a:cs typeface="Arial Narrow"/>
              </a:rPr>
              <a:t>Component Modules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87444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Centralized</a:t>
            </a:r>
            <a:r>
              <a:rPr sz="2400" b="1" spc="15">
                <a:solidFill>
                  <a:srgbClr val="FFFFFF"/>
                </a:solidFill>
                <a:latin typeface="Arial Narrow"/>
                <a:cs typeface="Arial Narrow"/>
              </a:rPr>
              <a:t> </a:t>
            </a:r>
            <a:r>
              <a:rPr sz="2400" b="1">
                <a:solidFill>
                  <a:srgbClr val="FFFFFF"/>
                </a:solidFill>
                <a:latin typeface="Arial Narrow"/>
                <a:cs typeface="Arial Narrow"/>
              </a:rPr>
              <a:t>and Client-Server DBMS</a:t>
            </a:r>
            <a:r>
              <a:rPr sz="2400" b="1" spc="10">
                <a:solidFill>
                  <a:srgbClr val="FFFFFF"/>
                </a:solidFill>
                <a:latin typeface="Arial Narrow"/>
                <a:cs typeface="Arial Narrow"/>
              </a:rPr>
              <a:t> </a:t>
            </a:r>
            <a:r>
              <a:rPr sz="2400" b="1">
                <a:solidFill>
                  <a:srgbClr val="FFFFFF"/>
                </a:solidFill>
                <a:latin typeface="Arial Narrow"/>
                <a:cs typeface="Arial Narrow"/>
              </a:rPr>
              <a:t>Architectures</a:t>
            </a:r>
          </a:p>
        </p:txBody>
      </p:sp>
      <p:sp>
        <p:nvSpPr>
          <p:cNvPr id="4" name="object 4"/>
          <p:cNvSpPr txBox="1"/>
          <p:nvPr/>
        </p:nvSpPr>
        <p:spPr>
          <a:xfrm>
            <a:off x="457200" y="941007"/>
            <a:ext cx="4407080"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WFDGV+Wingdings"/>
                <a:cs typeface="TWFDGV+Wingdings"/>
              </a:rPr>
              <a:t>.</a:t>
            </a:r>
            <a:r>
              <a:rPr sz="3200" spc="436">
                <a:solidFill>
                  <a:srgbClr val="000000"/>
                </a:solidFill>
                <a:latin typeface="Times New Roman"/>
                <a:cs typeface="Times New Roman"/>
              </a:rPr>
              <a:t> </a:t>
            </a:r>
            <a:r>
              <a:rPr sz="3200">
                <a:solidFill>
                  <a:srgbClr val="000000"/>
                </a:solidFill>
                <a:latin typeface="Arial"/>
                <a:cs typeface="Arial"/>
              </a:rPr>
              <a:t>Centralized</a:t>
            </a:r>
            <a:r>
              <a:rPr sz="3200" spc="-15">
                <a:solidFill>
                  <a:srgbClr val="000000"/>
                </a:solidFill>
                <a:latin typeface="Arial"/>
                <a:cs typeface="Arial"/>
              </a:rPr>
              <a:t> </a:t>
            </a:r>
            <a:r>
              <a:rPr sz="3200">
                <a:solidFill>
                  <a:srgbClr val="000000"/>
                </a:solidFill>
                <a:latin typeface="Arial"/>
                <a:cs typeface="Arial"/>
              </a:rPr>
              <a:t>DBMS:</a:t>
            </a:r>
          </a:p>
        </p:txBody>
      </p:sp>
      <p:sp>
        <p:nvSpPr>
          <p:cNvPr id="5" name="object 5"/>
          <p:cNvSpPr txBox="1"/>
          <p:nvPr/>
        </p:nvSpPr>
        <p:spPr>
          <a:xfrm>
            <a:off x="914400" y="1476626"/>
            <a:ext cx="8409755" cy="361194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Combines</a:t>
            </a:r>
            <a:r>
              <a:rPr sz="2800" spc="28">
                <a:solidFill>
                  <a:srgbClr val="000000"/>
                </a:solidFill>
                <a:latin typeface="Arial"/>
                <a:cs typeface="Arial"/>
              </a:rPr>
              <a:t> </a:t>
            </a:r>
            <a:r>
              <a:rPr sz="2800">
                <a:solidFill>
                  <a:srgbClr val="000000"/>
                </a:solidFill>
                <a:latin typeface="Arial"/>
                <a:cs typeface="Arial"/>
              </a:rPr>
              <a:t>everything into single system</a:t>
            </a:r>
          </a:p>
          <a:p>
            <a:pPr marL="286816" marR="0">
              <a:lnSpc>
                <a:spcPts val="3126"/>
              </a:lnSpc>
              <a:spcBef>
                <a:spcPts val="286"/>
              </a:spcBef>
              <a:spcAft>
                <a:spcPct val="0"/>
              </a:spcAft>
            </a:pPr>
            <a:r>
              <a:rPr sz="2800">
                <a:solidFill>
                  <a:srgbClr val="000000"/>
                </a:solidFill>
                <a:latin typeface="Arial"/>
                <a:cs typeface="Arial"/>
              </a:rPr>
              <a:t>including-</a:t>
            </a:r>
            <a:r>
              <a:rPr sz="2800" spc="18">
                <a:solidFill>
                  <a:srgbClr val="000000"/>
                </a:solidFill>
                <a:latin typeface="Arial"/>
                <a:cs typeface="Arial"/>
              </a:rPr>
              <a:t> </a:t>
            </a:r>
            <a:r>
              <a:rPr sz="2800">
                <a:solidFill>
                  <a:srgbClr val="000000"/>
                </a:solidFill>
                <a:latin typeface="Arial"/>
                <a:cs typeface="Arial"/>
              </a:rPr>
              <a:t>DBMS software, hardware,</a:t>
            </a:r>
          </a:p>
          <a:p>
            <a:pPr marL="286816" marR="0">
              <a:lnSpc>
                <a:spcPts val="3123"/>
              </a:lnSpc>
              <a:spcBef>
                <a:spcPts val="236"/>
              </a:spcBef>
              <a:spcAft>
                <a:spcPct val="0"/>
              </a:spcAft>
            </a:pPr>
            <a:r>
              <a:rPr sz="2800">
                <a:solidFill>
                  <a:srgbClr val="000000"/>
                </a:solidFill>
                <a:latin typeface="Arial"/>
                <a:cs typeface="Arial"/>
              </a:rPr>
              <a:t>application programs,</a:t>
            </a:r>
            <a:r>
              <a:rPr sz="2800" spc="17">
                <a:solidFill>
                  <a:srgbClr val="000000"/>
                </a:solidFill>
                <a:latin typeface="Arial"/>
                <a:cs typeface="Arial"/>
              </a:rPr>
              <a:t> </a:t>
            </a:r>
            <a:r>
              <a:rPr sz="2800">
                <a:solidFill>
                  <a:srgbClr val="000000"/>
                </a:solidFill>
                <a:latin typeface="Arial"/>
                <a:cs typeface="Arial"/>
              </a:rPr>
              <a:t>and user interface</a:t>
            </a:r>
          </a:p>
          <a:p>
            <a:pPr marL="286816" marR="0">
              <a:lnSpc>
                <a:spcPts val="3123"/>
              </a:lnSpc>
              <a:spcBef>
                <a:spcPts val="286"/>
              </a:spcBef>
              <a:spcAft>
                <a:spcPct val="0"/>
              </a:spcAft>
            </a:pPr>
            <a:r>
              <a:rPr sz="2800">
                <a:solidFill>
                  <a:srgbClr val="000000"/>
                </a:solidFill>
                <a:latin typeface="Arial"/>
                <a:cs typeface="Arial"/>
              </a:rPr>
              <a:t>processing software.</a:t>
            </a:r>
          </a:p>
          <a:p>
            <a:pPr marL="0" marR="0">
              <a:lnSpc>
                <a:spcPts val="3398"/>
              </a:lnSpc>
              <a:spcBef>
                <a:spcPts val="635"/>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User can still connect through</a:t>
            </a:r>
            <a:r>
              <a:rPr sz="2800" spc="15">
                <a:solidFill>
                  <a:srgbClr val="000000"/>
                </a:solidFill>
                <a:latin typeface="Arial"/>
                <a:cs typeface="Arial"/>
              </a:rPr>
              <a:t> </a:t>
            </a:r>
            <a:r>
              <a:rPr sz="2800">
                <a:solidFill>
                  <a:srgbClr val="000000"/>
                </a:solidFill>
                <a:latin typeface="Arial"/>
                <a:cs typeface="Arial"/>
              </a:rPr>
              <a:t>a remote</a:t>
            </a:r>
          </a:p>
          <a:p>
            <a:pPr marL="286816" marR="0">
              <a:lnSpc>
                <a:spcPts val="3123"/>
              </a:lnSpc>
              <a:spcBef>
                <a:spcPts val="286"/>
              </a:spcBef>
              <a:spcAft>
                <a:spcPct val="0"/>
              </a:spcAft>
            </a:pPr>
            <a:r>
              <a:rPr sz="2800">
                <a:solidFill>
                  <a:srgbClr val="000000"/>
                </a:solidFill>
                <a:latin typeface="Arial"/>
                <a:cs typeface="Arial"/>
              </a:rPr>
              <a:t>terminal</a:t>
            </a:r>
            <a:r>
              <a:rPr sz="2800" spc="18">
                <a:solidFill>
                  <a:srgbClr val="000000"/>
                </a:solidFill>
                <a:latin typeface="Arial"/>
                <a:cs typeface="Arial"/>
              </a:rPr>
              <a:t> </a:t>
            </a:r>
            <a:r>
              <a:rPr sz="2800">
                <a:solidFill>
                  <a:srgbClr val="000000"/>
                </a:solidFill>
                <a:latin typeface="Arial"/>
                <a:cs typeface="Arial"/>
              </a:rPr>
              <a:t>–</a:t>
            </a:r>
            <a:r>
              <a:rPr sz="2800" spc="86">
                <a:solidFill>
                  <a:srgbClr val="000000"/>
                </a:solidFill>
                <a:latin typeface="Times New Roman"/>
                <a:cs typeface="Times New Roman"/>
              </a:rPr>
              <a:t> </a:t>
            </a:r>
            <a:r>
              <a:rPr sz="2800">
                <a:solidFill>
                  <a:srgbClr val="000000"/>
                </a:solidFill>
                <a:latin typeface="Arial"/>
                <a:cs typeface="Arial"/>
              </a:rPr>
              <a:t>however, all processing is done</a:t>
            </a:r>
            <a:r>
              <a:rPr sz="2800" spc="16">
                <a:solidFill>
                  <a:srgbClr val="000000"/>
                </a:solidFill>
                <a:latin typeface="Arial"/>
                <a:cs typeface="Arial"/>
              </a:rPr>
              <a:t> </a:t>
            </a:r>
            <a:r>
              <a:rPr sz="2800">
                <a:solidFill>
                  <a:srgbClr val="000000"/>
                </a:solidFill>
                <a:latin typeface="Arial"/>
                <a:cs typeface="Arial"/>
              </a:rPr>
              <a:t>at</a:t>
            </a:r>
          </a:p>
          <a:p>
            <a:pPr marL="286816" marR="0">
              <a:lnSpc>
                <a:spcPts val="3123"/>
              </a:lnSpc>
              <a:spcBef>
                <a:spcPts val="236"/>
              </a:spcBef>
              <a:spcAft>
                <a:spcPct val="0"/>
              </a:spcAft>
            </a:pPr>
            <a:r>
              <a:rPr sz="2800">
                <a:solidFill>
                  <a:srgbClr val="000000"/>
                </a:solidFill>
                <a:latin typeface="Arial"/>
                <a:cs typeface="Arial"/>
              </a:rPr>
              <a:t>centralized site.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78920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 Physical</a:t>
            </a:r>
            <a:r>
              <a:rPr sz="2400" b="1" spc="39">
                <a:solidFill>
                  <a:srgbClr val="FFFFFF"/>
                </a:solidFill>
                <a:latin typeface="Arial Narrow"/>
                <a:cs typeface="Arial Narrow"/>
              </a:rPr>
              <a:t> </a:t>
            </a:r>
            <a:r>
              <a:rPr sz="2400" b="1">
                <a:solidFill>
                  <a:srgbClr val="FFFFFF"/>
                </a:solidFill>
                <a:latin typeface="Arial Narrow"/>
                <a:cs typeface="Arial Narrow"/>
              </a:rPr>
              <a:t>Centralized</a:t>
            </a:r>
            <a:r>
              <a:rPr sz="2400" b="1" spc="15">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50426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Basic</a:t>
            </a:r>
            <a:r>
              <a:rPr sz="2400" b="1" spc="30">
                <a:solidFill>
                  <a:srgbClr val="FFFFFF"/>
                </a:solidFill>
                <a:latin typeface="Arial Narrow"/>
                <a:cs typeface="Arial Narrow"/>
              </a:rPr>
              <a:t> </a:t>
            </a:r>
            <a:r>
              <a:rPr sz="2400" b="1">
                <a:solidFill>
                  <a:srgbClr val="FFFFFF"/>
                </a:solidFill>
                <a:latin typeface="Arial Narrow"/>
                <a:cs typeface="Arial Narrow"/>
              </a:rPr>
              <a:t>2-tier Client</a:t>
            </a:r>
            <a:r>
              <a:rPr sz="2400" b="1" spc="12">
                <a:solidFill>
                  <a:srgbClr val="FFFFFF"/>
                </a:solidFill>
                <a:latin typeface="Arial Narrow"/>
                <a:cs typeface="Arial Narrow"/>
              </a:rPr>
              <a:t> </a:t>
            </a:r>
            <a:r>
              <a:rPr sz="2400" b="1">
                <a:solidFill>
                  <a:srgbClr val="FFFFFF"/>
                </a:solidFill>
                <a:latin typeface="Arial Narrow"/>
                <a:cs typeface="Arial Narrow"/>
              </a:rPr>
              <a:t>/ Server</a:t>
            </a:r>
            <a:r>
              <a:rPr sz="2400" b="1" spc="24">
                <a:solidFill>
                  <a:srgbClr val="FFFFFF"/>
                </a:solidFill>
                <a:latin typeface="Arial Narrow"/>
                <a:cs typeface="Arial Narrow"/>
              </a:rPr>
              <a:t> </a:t>
            </a:r>
            <a:r>
              <a:rPr sz="2400" b="1">
                <a:solidFill>
                  <a:srgbClr val="FFFFFF"/>
                </a:solidFill>
                <a:latin typeface="Arial Narrow"/>
                <a:cs typeface="Arial Narrow"/>
              </a:rPr>
              <a:t>Architectures</a:t>
            </a:r>
          </a:p>
        </p:txBody>
      </p:sp>
      <p:sp>
        <p:nvSpPr>
          <p:cNvPr id="4" name="object 4"/>
          <p:cNvSpPr txBox="1"/>
          <p:nvPr/>
        </p:nvSpPr>
        <p:spPr>
          <a:xfrm>
            <a:off x="457200" y="941007"/>
            <a:ext cx="8579296" cy="948978"/>
          </a:xfrm>
          <a:prstGeom prst="rect">
            <a:avLst/>
          </a:prstGeom>
        </p:spPr>
        <p:txBody>
          <a:bodyPr vert="horz" wrap="square" lIns="0" tIns="0" rIns="0" bIns="0" rtlCol="0">
            <a:spAutoFit/>
          </a:bodyPr>
          <a:lstStyle/>
          <a:p>
            <a:pPr marL="0" marR="0">
              <a:lnSpc>
                <a:spcPts val="3579"/>
              </a:lnSpc>
              <a:spcBef>
                <a:spcPct val="0"/>
              </a:spcBef>
              <a:spcAft>
                <a:spcPct val="0"/>
              </a:spcAft>
            </a:pPr>
            <a:r>
              <a:rPr sz="3200" dirty="0">
                <a:solidFill>
                  <a:srgbClr val="000000"/>
                </a:solidFill>
                <a:latin typeface="HTPBKM+Wingdings"/>
                <a:cs typeface="HTPBKM+Wingdings"/>
              </a:rPr>
              <a:t>.</a:t>
            </a:r>
            <a:r>
              <a:rPr sz="3200" spc="436" dirty="0">
                <a:solidFill>
                  <a:srgbClr val="000000"/>
                </a:solidFill>
                <a:latin typeface="Times New Roman"/>
                <a:cs typeface="Times New Roman"/>
              </a:rPr>
              <a:t> </a:t>
            </a:r>
            <a:r>
              <a:rPr sz="3200" dirty="0">
                <a:solidFill>
                  <a:srgbClr val="000000"/>
                </a:solidFill>
                <a:latin typeface="Arial"/>
                <a:cs typeface="Arial"/>
              </a:rPr>
              <a:t>Specialized</a:t>
            </a:r>
            <a:r>
              <a:rPr sz="3200" spc="-26" dirty="0">
                <a:solidFill>
                  <a:srgbClr val="000000"/>
                </a:solidFill>
                <a:latin typeface="Arial"/>
                <a:cs typeface="Arial"/>
              </a:rPr>
              <a:t> </a:t>
            </a:r>
            <a:r>
              <a:rPr sz="3200" dirty="0">
                <a:solidFill>
                  <a:srgbClr val="000000"/>
                </a:solidFill>
                <a:latin typeface="Arial"/>
                <a:cs typeface="Arial"/>
              </a:rPr>
              <a:t>Servers</a:t>
            </a:r>
            <a:r>
              <a:rPr sz="3200" spc="-24" dirty="0">
                <a:solidFill>
                  <a:srgbClr val="000000"/>
                </a:solidFill>
                <a:latin typeface="Arial"/>
                <a:cs typeface="Arial"/>
              </a:rPr>
              <a:t> </a:t>
            </a:r>
            <a:r>
              <a:rPr sz="3200" dirty="0">
                <a:solidFill>
                  <a:srgbClr val="000000"/>
                </a:solidFill>
                <a:latin typeface="Arial"/>
                <a:cs typeface="Arial"/>
              </a:rPr>
              <a:t>with</a:t>
            </a:r>
            <a:r>
              <a:rPr sz="3200" spc="-11" dirty="0">
                <a:solidFill>
                  <a:srgbClr val="000000"/>
                </a:solidFill>
                <a:latin typeface="Arial"/>
                <a:cs typeface="Arial"/>
              </a:rPr>
              <a:t> </a:t>
            </a:r>
            <a:r>
              <a:rPr sz="3200" dirty="0">
                <a:solidFill>
                  <a:srgbClr val="000000"/>
                </a:solidFill>
                <a:latin typeface="Arial"/>
                <a:cs typeface="Arial"/>
              </a:rPr>
              <a:t>Specialized</a:t>
            </a:r>
          </a:p>
          <a:p>
            <a:pPr marL="342900" marR="0">
              <a:lnSpc>
                <a:spcPts val="3579"/>
              </a:lnSpc>
              <a:spcBef>
                <a:spcPts val="210"/>
              </a:spcBef>
              <a:spcAft>
                <a:spcPct val="0"/>
              </a:spcAft>
            </a:pPr>
            <a:r>
              <a:rPr sz="3200" dirty="0">
                <a:solidFill>
                  <a:srgbClr val="000000"/>
                </a:solidFill>
                <a:latin typeface="Arial"/>
                <a:cs typeface="Arial"/>
              </a:rPr>
              <a:t>functions</a:t>
            </a:r>
          </a:p>
        </p:txBody>
      </p:sp>
      <p:sp>
        <p:nvSpPr>
          <p:cNvPr id="5" name="object 5"/>
          <p:cNvSpPr txBox="1"/>
          <p:nvPr/>
        </p:nvSpPr>
        <p:spPr>
          <a:xfrm>
            <a:off x="914400" y="1964381"/>
            <a:ext cx="2934792" cy="2502465"/>
          </a:xfrm>
          <a:prstGeom prst="rect">
            <a:avLst/>
          </a:prstGeom>
        </p:spPr>
        <p:txBody>
          <a:bodyPr vert="horz" wrap="square" lIns="0" tIns="0" rIns="0" bIns="0" rtlCol="0">
            <a:spAutoFit/>
          </a:bodyPr>
          <a:lstStyle/>
          <a:p>
            <a:pPr marL="0" marR="0">
              <a:lnSpc>
                <a:spcPts val="3400"/>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Print server</a:t>
            </a:r>
          </a:p>
          <a:p>
            <a:pPr marL="0" marR="0">
              <a:lnSpc>
                <a:spcPts val="3398"/>
              </a:lnSpc>
              <a:spcBef>
                <a:spcPts val="63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File</a:t>
            </a:r>
            <a:r>
              <a:rPr sz="2800" spc="18" dirty="0">
                <a:solidFill>
                  <a:srgbClr val="000000"/>
                </a:solidFill>
                <a:latin typeface="Arial"/>
                <a:cs typeface="Arial"/>
              </a:rPr>
              <a:t> </a:t>
            </a:r>
            <a:r>
              <a:rPr sz="2800" dirty="0">
                <a:solidFill>
                  <a:srgbClr val="000000"/>
                </a:solidFill>
                <a:latin typeface="Arial"/>
                <a:cs typeface="Arial"/>
              </a:rPr>
              <a:t>server</a:t>
            </a:r>
          </a:p>
          <a:p>
            <a:pPr marL="0" marR="0">
              <a:lnSpc>
                <a:spcPts val="3398"/>
              </a:lnSpc>
              <a:spcBef>
                <a:spcPts val="68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DBMS</a:t>
            </a:r>
            <a:r>
              <a:rPr sz="2800" spc="22" dirty="0">
                <a:solidFill>
                  <a:srgbClr val="000000"/>
                </a:solidFill>
                <a:latin typeface="Arial"/>
                <a:cs typeface="Arial"/>
              </a:rPr>
              <a:t> </a:t>
            </a:r>
            <a:r>
              <a:rPr sz="2800" dirty="0">
                <a:solidFill>
                  <a:srgbClr val="000000"/>
                </a:solidFill>
                <a:latin typeface="Arial"/>
                <a:cs typeface="Arial"/>
              </a:rPr>
              <a:t>server</a:t>
            </a:r>
          </a:p>
          <a:p>
            <a:pPr marL="0" marR="0">
              <a:lnSpc>
                <a:spcPts val="3400"/>
              </a:lnSpc>
              <a:spcBef>
                <a:spcPts val="63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Web server</a:t>
            </a:r>
          </a:p>
        </p:txBody>
      </p:sp>
      <p:sp>
        <p:nvSpPr>
          <p:cNvPr id="6" name="object 6"/>
          <p:cNvSpPr txBox="1"/>
          <p:nvPr/>
        </p:nvSpPr>
        <p:spPr>
          <a:xfrm>
            <a:off x="914400" y="4013197"/>
            <a:ext cx="2797371"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Email</a:t>
            </a:r>
            <a:r>
              <a:rPr sz="2800" spc="17">
                <a:solidFill>
                  <a:srgbClr val="000000"/>
                </a:solidFill>
                <a:latin typeface="Arial"/>
                <a:cs typeface="Arial"/>
              </a:rPr>
              <a:t> </a:t>
            </a:r>
            <a:r>
              <a:rPr sz="2800">
                <a:solidFill>
                  <a:srgbClr val="000000"/>
                </a:solidFill>
                <a:latin typeface="Arial"/>
                <a:cs typeface="Arial"/>
              </a:rPr>
              <a:t>server</a:t>
            </a:r>
          </a:p>
        </p:txBody>
      </p:sp>
      <p:sp>
        <p:nvSpPr>
          <p:cNvPr id="7" name="object 7"/>
          <p:cNvSpPr txBox="1"/>
          <p:nvPr/>
        </p:nvSpPr>
        <p:spPr>
          <a:xfrm>
            <a:off x="457200" y="4574857"/>
            <a:ext cx="9165951"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PBKM+Wingdings"/>
                <a:cs typeface="HTPBKM+Wingdings"/>
              </a:rPr>
              <a:t>.</a:t>
            </a:r>
            <a:r>
              <a:rPr sz="3200" spc="436">
                <a:solidFill>
                  <a:srgbClr val="000000"/>
                </a:solidFill>
                <a:latin typeface="Times New Roman"/>
                <a:cs typeface="Times New Roman"/>
              </a:rPr>
              <a:t> </a:t>
            </a:r>
            <a:r>
              <a:rPr sz="3200">
                <a:solidFill>
                  <a:srgbClr val="000000"/>
                </a:solidFill>
                <a:latin typeface="Arial"/>
                <a:cs typeface="Arial"/>
              </a:rPr>
              <a:t>Clients can</a:t>
            </a:r>
            <a:r>
              <a:rPr sz="3200" spc="-18">
                <a:solidFill>
                  <a:srgbClr val="000000"/>
                </a:solidFill>
                <a:latin typeface="Arial"/>
                <a:cs typeface="Arial"/>
              </a:rPr>
              <a:t> </a:t>
            </a:r>
            <a:r>
              <a:rPr sz="3200">
                <a:solidFill>
                  <a:srgbClr val="000000"/>
                </a:solidFill>
                <a:latin typeface="Arial"/>
                <a:cs typeface="Arial"/>
              </a:rPr>
              <a:t>access</a:t>
            </a:r>
            <a:r>
              <a:rPr sz="3200" spc="-27">
                <a:solidFill>
                  <a:srgbClr val="000000"/>
                </a:solidFill>
                <a:latin typeface="Arial"/>
                <a:cs typeface="Arial"/>
              </a:rPr>
              <a:t> </a:t>
            </a:r>
            <a:r>
              <a:rPr sz="3200">
                <a:solidFill>
                  <a:srgbClr val="000000"/>
                </a:solidFill>
                <a:latin typeface="Arial"/>
                <a:cs typeface="Arial"/>
              </a:rPr>
              <a:t>the</a:t>
            </a:r>
            <a:r>
              <a:rPr sz="3200" spc="-11">
                <a:solidFill>
                  <a:srgbClr val="000000"/>
                </a:solidFill>
                <a:latin typeface="Arial"/>
                <a:cs typeface="Arial"/>
              </a:rPr>
              <a:t> </a:t>
            </a:r>
            <a:r>
              <a:rPr sz="3200">
                <a:solidFill>
                  <a:srgbClr val="000000"/>
                </a:solidFill>
                <a:latin typeface="Arial"/>
                <a:cs typeface="Arial"/>
              </a:rPr>
              <a:t>specialized</a:t>
            </a:r>
            <a:r>
              <a:rPr sz="3200" spc="-35">
                <a:solidFill>
                  <a:srgbClr val="000000"/>
                </a:solidFill>
                <a:latin typeface="Arial"/>
                <a:cs typeface="Arial"/>
              </a:rPr>
              <a:t> </a:t>
            </a:r>
            <a:r>
              <a:rPr sz="3200">
                <a:solidFill>
                  <a:srgbClr val="000000"/>
                </a:solidFill>
                <a:latin typeface="Arial"/>
                <a:cs typeface="Arial"/>
              </a:rPr>
              <a:t>servers</a:t>
            </a:r>
          </a:p>
        </p:txBody>
      </p:sp>
      <p:sp>
        <p:nvSpPr>
          <p:cNvPr id="8" name="object 8"/>
          <p:cNvSpPr txBox="1"/>
          <p:nvPr/>
        </p:nvSpPr>
        <p:spPr>
          <a:xfrm>
            <a:off x="800100" y="5062919"/>
            <a:ext cx="250585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as</a:t>
            </a:r>
            <a:r>
              <a:rPr sz="3200" spc="-11">
                <a:solidFill>
                  <a:srgbClr val="000000"/>
                </a:solidFill>
                <a:latin typeface="Arial"/>
                <a:cs typeface="Arial"/>
              </a:rPr>
              <a:t> </a:t>
            </a:r>
            <a:r>
              <a:rPr sz="3200">
                <a:solidFill>
                  <a:srgbClr val="000000"/>
                </a:solidFill>
                <a:latin typeface="Arial"/>
                <a:cs typeface="Arial"/>
              </a:rPr>
              <a:t>needed</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88149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Logical</a:t>
            </a:r>
            <a:r>
              <a:rPr sz="2400" b="1" spc="20">
                <a:solidFill>
                  <a:srgbClr val="FFFFFF"/>
                </a:solidFill>
                <a:latin typeface="Arial Narrow"/>
                <a:cs typeface="Arial Narrow"/>
              </a:rPr>
              <a:t> </a:t>
            </a:r>
            <a:r>
              <a:rPr sz="2400" b="1">
                <a:solidFill>
                  <a:srgbClr val="FFFFFF"/>
                </a:solidFill>
                <a:latin typeface="Arial Narrow"/>
                <a:cs typeface="Arial Narrow"/>
              </a:rPr>
              <a:t>and Physical</a:t>
            </a:r>
            <a:r>
              <a:rPr sz="2400" b="1" spc="52">
                <a:solidFill>
                  <a:srgbClr val="FFFFFF"/>
                </a:solidFill>
                <a:latin typeface="Arial Narrow"/>
                <a:cs typeface="Arial Narrow"/>
              </a:rPr>
              <a:t> </a:t>
            </a:r>
            <a:r>
              <a:rPr sz="2400" b="1" spc="-22">
                <a:solidFill>
                  <a:srgbClr val="FFFFFF"/>
                </a:solidFill>
                <a:latin typeface="Arial Narrow"/>
                <a:cs typeface="Arial Narrow"/>
              </a:rPr>
              <a:t>Two-Tier</a:t>
            </a:r>
            <a:r>
              <a:rPr sz="2400" b="1" spc="22">
                <a:solidFill>
                  <a:srgbClr val="FFFFFF"/>
                </a:solidFill>
                <a:latin typeface="Arial Narrow"/>
                <a:cs typeface="Arial Narrow"/>
              </a:rPr>
              <a:t> </a:t>
            </a:r>
            <a:r>
              <a:rPr sz="2400" b="1">
                <a:solidFill>
                  <a:srgbClr val="FFFFFF"/>
                </a:solidFill>
                <a:latin typeface="Arial Narrow"/>
                <a:cs typeface="Arial Narrow"/>
              </a:rPr>
              <a:t>Client / Server</a:t>
            </a:r>
            <a:r>
              <a:rPr sz="2400" b="1" spc="-57">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9643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Clients</a:t>
            </a:r>
          </a:p>
        </p:txBody>
      </p:sp>
      <p:sp>
        <p:nvSpPr>
          <p:cNvPr id="4" name="object 4"/>
          <p:cNvSpPr txBox="1"/>
          <p:nvPr/>
        </p:nvSpPr>
        <p:spPr>
          <a:xfrm>
            <a:off x="457200" y="941007"/>
            <a:ext cx="9369110" cy="2039998"/>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Provide</a:t>
            </a:r>
            <a:r>
              <a:rPr sz="3200" spc="-27">
                <a:solidFill>
                  <a:srgbClr val="000000"/>
                </a:solidFill>
                <a:latin typeface="Arial"/>
                <a:cs typeface="Arial"/>
              </a:rPr>
              <a:t> </a:t>
            </a:r>
            <a:r>
              <a:rPr sz="3200">
                <a:solidFill>
                  <a:srgbClr val="000000"/>
                </a:solidFill>
                <a:latin typeface="Arial"/>
                <a:cs typeface="Arial"/>
              </a:rPr>
              <a:t>appropriate</a:t>
            </a:r>
            <a:r>
              <a:rPr sz="3200" spc="-17">
                <a:solidFill>
                  <a:srgbClr val="000000"/>
                </a:solidFill>
                <a:latin typeface="Arial"/>
                <a:cs typeface="Arial"/>
              </a:rPr>
              <a:t> </a:t>
            </a:r>
            <a:r>
              <a:rPr sz="3200">
                <a:solidFill>
                  <a:srgbClr val="000000"/>
                </a:solidFill>
                <a:latin typeface="Arial"/>
                <a:cs typeface="Arial"/>
              </a:rPr>
              <a:t>interfaces</a:t>
            </a:r>
            <a:r>
              <a:rPr sz="3200" spc="-14">
                <a:solidFill>
                  <a:srgbClr val="000000"/>
                </a:solidFill>
                <a:latin typeface="Arial"/>
                <a:cs typeface="Arial"/>
              </a:rPr>
              <a:t> </a:t>
            </a:r>
            <a:r>
              <a:rPr sz="3200">
                <a:solidFill>
                  <a:srgbClr val="000000"/>
                </a:solidFill>
                <a:latin typeface="Arial"/>
                <a:cs typeface="Arial"/>
              </a:rPr>
              <a:t>through</a:t>
            </a:r>
            <a:r>
              <a:rPr sz="3200" spc="-14">
                <a:solidFill>
                  <a:srgbClr val="000000"/>
                </a:solidFill>
                <a:latin typeface="Arial"/>
                <a:cs typeface="Arial"/>
              </a:rPr>
              <a:t> </a:t>
            </a:r>
            <a:r>
              <a:rPr sz="3200">
                <a:solidFill>
                  <a:srgbClr val="000000"/>
                </a:solidFill>
                <a:latin typeface="Arial"/>
                <a:cs typeface="Arial"/>
              </a:rPr>
              <a:t>a</a:t>
            </a:r>
          </a:p>
          <a:p>
            <a:pPr marL="342900" marR="0">
              <a:lnSpc>
                <a:spcPts val="3579"/>
              </a:lnSpc>
              <a:spcBef>
                <a:spcPts val="210"/>
              </a:spcBef>
              <a:spcAft>
                <a:spcPct val="0"/>
              </a:spcAft>
            </a:pPr>
            <a:r>
              <a:rPr sz="3200">
                <a:solidFill>
                  <a:srgbClr val="000000"/>
                </a:solidFill>
                <a:latin typeface="Arial"/>
                <a:cs typeface="Arial"/>
              </a:rPr>
              <a:t>client software</a:t>
            </a:r>
            <a:r>
              <a:rPr sz="3200" spc="-32">
                <a:solidFill>
                  <a:srgbClr val="000000"/>
                </a:solidFill>
                <a:latin typeface="Arial"/>
                <a:cs typeface="Arial"/>
              </a:rPr>
              <a:t> </a:t>
            </a:r>
            <a:r>
              <a:rPr sz="3200">
                <a:solidFill>
                  <a:srgbClr val="000000"/>
                </a:solidFill>
                <a:latin typeface="Arial"/>
                <a:cs typeface="Arial"/>
              </a:rPr>
              <a:t>module to access</a:t>
            </a:r>
            <a:r>
              <a:rPr sz="3200" spc="-27">
                <a:solidFill>
                  <a:srgbClr val="000000"/>
                </a:solidFill>
                <a:latin typeface="Arial"/>
                <a:cs typeface="Arial"/>
              </a:rPr>
              <a:t> </a:t>
            </a:r>
            <a:r>
              <a:rPr sz="3200">
                <a:solidFill>
                  <a:srgbClr val="000000"/>
                </a:solidFill>
                <a:latin typeface="Arial"/>
                <a:cs typeface="Arial"/>
              </a:rPr>
              <a:t>and utilize</a:t>
            </a:r>
          </a:p>
          <a:p>
            <a:pPr marL="342900" marR="0">
              <a:lnSpc>
                <a:spcPts val="3582"/>
              </a:lnSpc>
              <a:spcBef>
                <a:spcPts val="260"/>
              </a:spcBef>
              <a:spcAft>
                <a:spcPct val="0"/>
              </a:spcAft>
            </a:pPr>
            <a:r>
              <a:rPr sz="3200">
                <a:solidFill>
                  <a:srgbClr val="000000"/>
                </a:solidFill>
                <a:latin typeface="Arial"/>
                <a:cs typeface="Arial"/>
              </a:rPr>
              <a:t>the various</a:t>
            </a:r>
            <a:r>
              <a:rPr sz="3200" spc="-24">
                <a:solidFill>
                  <a:srgbClr val="000000"/>
                </a:solidFill>
                <a:latin typeface="Arial"/>
                <a:cs typeface="Arial"/>
              </a:rPr>
              <a:t> </a:t>
            </a:r>
            <a:r>
              <a:rPr sz="3200">
                <a:solidFill>
                  <a:srgbClr val="000000"/>
                </a:solidFill>
                <a:latin typeface="Arial"/>
                <a:cs typeface="Arial"/>
              </a:rPr>
              <a:t>server</a:t>
            </a:r>
            <a:r>
              <a:rPr sz="3200" spc="-31">
                <a:solidFill>
                  <a:srgbClr val="000000"/>
                </a:solidFill>
                <a:latin typeface="Arial"/>
                <a:cs typeface="Arial"/>
              </a:rPr>
              <a:t> </a:t>
            </a:r>
            <a:r>
              <a:rPr sz="3200">
                <a:solidFill>
                  <a:srgbClr val="000000"/>
                </a:solidFill>
                <a:latin typeface="Arial"/>
                <a:cs typeface="Arial"/>
              </a:rPr>
              <a:t>resources.</a:t>
            </a:r>
          </a:p>
        </p:txBody>
      </p:sp>
      <p:sp>
        <p:nvSpPr>
          <p:cNvPr id="5" name="object 5"/>
          <p:cNvSpPr txBox="1"/>
          <p:nvPr/>
        </p:nvSpPr>
        <p:spPr>
          <a:xfrm>
            <a:off x="457200" y="2501964"/>
            <a:ext cx="8957246" cy="2039871"/>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Clients may </a:t>
            </a:r>
            <a:r>
              <a:rPr sz="3200" spc="-11">
                <a:solidFill>
                  <a:srgbClr val="000000"/>
                </a:solidFill>
                <a:latin typeface="Arial"/>
                <a:cs typeface="Arial"/>
              </a:rPr>
              <a:t>be</a:t>
            </a:r>
            <a:r>
              <a:rPr sz="3200">
                <a:solidFill>
                  <a:srgbClr val="000000"/>
                </a:solidFill>
                <a:latin typeface="Arial"/>
                <a:cs typeface="Arial"/>
              </a:rPr>
              <a:t> diskless</a:t>
            </a:r>
            <a:r>
              <a:rPr sz="3200" spc="-17">
                <a:solidFill>
                  <a:srgbClr val="000000"/>
                </a:solidFill>
                <a:latin typeface="Arial"/>
                <a:cs typeface="Arial"/>
              </a:rPr>
              <a:t> </a:t>
            </a:r>
            <a:r>
              <a:rPr sz="3200">
                <a:solidFill>
                  <a:srgbClr val="000000"/>
                </a:solidFill>
                <a:latin typeface="Arial"/>
                <a:cs typeface="Arial"/>
              </a:rPr>
              <a:t>machines </a:t>
            </a:r>
            <a:r>
              <a:rPr sz="3200" spc="-11">
                <a:solidFill>
                  <a:srgbClr val="000000"/>
                </a:solidFill>
                <a:latin typeface="Arial"/>
                <a:cs typeface="Arial"/>
              </a:rPr>
              <a:t>or</a:t>
            </a:r>
            <a:r>
              <a:rPr sz="3200">
                <a:solidFill>
                  <a:srgbClr val="000000"/>
                </a:solidFill>
                <a:latin typeface="Arial"/>
                <a:cs typeface="Arial"/>
              </a:rPr>
              <a:t> PCs</a:t>
            </a:r>
          </a:p>
          <a:p>
            <a:pPr marL="342900" marR="0">
              <a:lnSpc>
                <a:spcPts val="3579"/>
              </a:lnSpc>
              <a:spcBef>
                <a:spcPts val="210"/>
              </a:spcBef>
              <a:spcAft>
                <a:spcPct val="0"/>
              </a:spcAft>
            </a:pPr>
            <a:r>
              <a:rPr sz="3200">
                <a:solidFill>
                  <a:srgbClr val="000000"/>
                </a:solidFill>
                <a:latin typeface="Arial"/>
                <a:cs typeface="Arial"/>
              </a:rPr>
              <a:t>or</a:t>
            </a:r>
            <a:r>
              <a:rPr sz="3200" spc="-18">
                <a:solidFill>
                  <a:srgbClr val="000000"/>
                </a:solidFill>
                <a:latin typeface="Arial"/>
                <a:cs typeface="Arial"/>
              </a:rPr>
              <a:t> </a:t>
            </a:r>
            <a:r>
              <a:rPr sz="3200">
                <a:solidFill>
                  <a:srgbClr val="000000"/>
                </a:solidFill>
                <a:latin typeface="Arial"/>
                <a:cs typeface="Arial"/>
              </a:rPr>
              <a:t>Workstations</a:t>
            </a:r>
            <a:r>
              <a:rPr sz="3200" spc="-23">
                <a:solidFill>
                  <a:srgbClr val="000000"/>
                </a:solidFill>
                <a:latin typeface="Arial"/>
                <a:cs typeface="Arial"/>
              </a:rPr>
              <a:t> </a:t>
            </a:r>
            <a:r>
              <a:rPr sz="3200">
                <a:solidFill>
                  <a:srgbClr val="000000"/>
                </a:solidFill>
                <a:latin typeface="Arial"/>
                <a:cs typeface="Arial"/>
              </a:rPr>
              <a:t>with</a:t>
            </a:r>
            <a:r>
              <a:rPr sz="3200" spc="-11">
                <a:solidFill>
                  <a:srgbClr val="000000"/>
                </a:solidFill>
                <a:latin typeface="Arial"/>
                <a:cs typeface="Arial"/>
              </a:rPr>
              <a:t> </a:t>
            </a:r>
            <a:r>
              <a:rPr sz="3200">
                <a:solidFill>
                  <a:srgbClr val="000000"/>
                </a:solidFill>
                <a:latin typeface="Arial"/>
                <a:cs typeface="Arial"/>
              </a:rPr>
              <a:t>disks</a:t>
            </a:r>
            <a:r>
              <a:rPr sz="3200" spc="-14">
                <a:solidFill>
                  <a:srgbClr val="000000"/>
                </a:solidFill>
                <a:latin typeface="Arial"/>
                <a:cs typeface="Arial"/>
              </a:rPr>
              <a:t> </a:t>
            </a:r>
            <a:r>
              <a:rPr sz="3200">
                <a:solidFill>
                  <a:srgbClr val="000000"/>
                </a:solidFill>
                <a:latin typeface="Arial"/>
                <a:cs typeface="Arial"/>
              </a:rPr>
              <a:t>with</a:t>
            </a:r>
            <a:r>
              <a:rPr sz="3200" spc="-11">
                <a:solidFill>
                  <a:srgbClr val="000000"/>
                </a:solidFill>
                <a:latin typeface="Arial"/>
                <a:cs typeface="Arial"/>
              </a:rPr>
              <a:t> </a:t>
            </a:r>
            <a:r>
              <a:rPr sz="3200">
                <a:solidFill>
                  <a:srgbClr val="000000"/>
                </a:solidFill>
                <a:latin typeface="Arial"/>
                <a:cs typeface="Arial"/>
              </a:rPr>
              <a:t>only the</a:t>
            </a:r>
          </a:p>
          <a:p>
            <a:pPr marL="342900" marR="0">
              <a:lnSpc>
                <a:spcPts val="3582"/>
              </a:lnSpc>
              <a:spcBef>
                <a:spcPts val="259"/>
              </a:spcBef>
              <a:spcAft>
                <a:spcPct val="0"/>
              </a:spcAft>
            </a:pPr>
            <a:r>
              <a:rPr sz="3200">
                <a:solidFill>
                  <a:srgbClr val="000000"/>
                </a:solidFill>
                <a:latin typeface="Arial"/>
                <a:cs typeface="Arial"/>
              </a:rPr>
              <a:t>client software</a:t>
            </a:r>
            <a:r>
              <a:rPr sz="3200" spc="-41">
                <a:solidFill>
                  <a:srgbClr val="000000"/>
                </a:solidFill>
                <a:latin typeface="Arial"/>
                <a:cs typeface="Arial"/>
              </a:rPr>
              <a:t> </a:t>
            </a:r>
            <a:r>
              <a:rPr sz="3200">
                <a:solidFill>
                  <a:srgbClr val="000000"/>
                </a:solidFill>
                <a:latin typeface="Arial"/>
                <a:cs typeface="Arial"/>
              </a:rPr>
              <a:t>installed.</a:t>
            </a:r>
          </a:p>
        </p:txBody>
      </p:sp>
      <p:sp>
        <p:nvSpPr>
          <p:cNvPr id="6" name="object 6"/>
          <p:cNvSpPr txBox="1"/>
          <p:nvPr/>
        </p:nvSpPr>
        <p:spPr>
          <a:xfrm>
            <a:off x="457200" y="4062793"/>
            <a:ext cx="918692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Connected</a:t>
            </a:r>
            <a:r>
              <a:rPr sz="3200" spc="-35">
                <a:solidFill>
                  <a:srgbClr val="000000"/>
                </a:solidFill>
                <a:latin typeface="Arial"/>
                <a:cs typeface="Arial"/>
              </a:rPr>
              <a:t> </a:t>
            </a:r>
            <a:r>
              <a:rPr sz="3200">
                <a:solidFill>
                  <a:srgbClr val="000000"/>
                </a:solidFill>
                <a:latin typeface="Arial"/>
                <a:cs typeface="Arial"/>
              </a:rPr>
              <a:t>to the</a:t>
            </a:r>
            <a:r>
              <a:rPr sz="3200" spc="-11">
                <a:solidFill>
                  <a:srgbClr val="000000"/>
                </a:solidFill>
                <a:latin typeface="Arial"/>
                <a:cs typeface="Arial"/>
              </a:rPr>
              <a:t> </a:t>
            </a:r>
            <a:r>
              <a:rPr sz="3200">
                <a:solidFill>
                  <a:srgbClr val="000000"/>
                </a:solidFill>
                <a:latin typeface="Arial"/>
                <a:cs typeface="Arial"/>
              </a:rPr>
              <a:t>servers</a:t>
            </a:r>
            <a:r>
              <a:rPr sz="3200" spc="-30">
                <a:solidFill>
                  <a:srgbClr val="000000"/>
                </a:solidFill>
                <a:latin typeface="Arial"/>
                <a:cs typeface="Arial"/>
              </a:rPr>
              <a:t> </a:t>
            </a:r>
            <a:r>
              <a:rPr sz="3200">
                <a:solidFill>
                  <a:srgbClr val="000000"/>
                </a:solidFill>
                <a:latin typeface="Arial"/>
                <a:cs typeface="Arial"/>
              </a:rPr>
              <a:t>via some</a:t>
            </a:r>
            <a:r>
              <a:rPr sz="3200" spc="-15">
                <a:solidFill>
                  <a:srgbClr val="000000"/>
                </a:solidFill>
                <a:latin typeface="Arial"/>
                <a:cs typeface="Arial"/>
              </a:rPr>
              <a:t> </a:t>
            </a:r>
            <a:r>
              <a:rPr sz="3200">
                <a:solidFill>
                  <a:srgbClr val="000000"/>
                </a:solidFill>
                <a:latin typeface="Arial"/>
                <a:cs typeface="Arial"/>
              </a:rPr>
              <a:t>form</a:t>
            </a:r>
            <a:r>
              <a:rPr sz="3200" spc="-25">
                <a:solidFill>
                  <a:srgbClr val="000000"/>
                </a:solidFill>
                <a:latin typeface="Arial"/>
                <a:cs typeface="Arial"/>
              </a:rPr>
              <a:t> </a:t>
            </a:r>
            <a:r>
              <a:rPr sz="3200">
                <a:solidFill>
                  <a:srgbClr val="000000"/>
                </a:solidFill>
                <a:latin typeface="Arial"/>
                <a:cs typeface="Arial"/>
              </a:rPr>
              <a:t>of</a:t>
            </a:r>
          </a:p>
        </p:txBody>
      </p:sp>
      <p:sp>
        <p:nvSpPr>
          <p:cNvPr id="7" name="object 7"/>
          <p:cNvSpPr txBox="1"/>
          <p:nvPr/>
        </p:nvSpPr>
        <p:spPr>
          <a:xfrm>
            <a:off x="800100" y="4550474"/>
            <a:ext cx="8307772" cy="1539749"/>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a network.</a:t>
            </a:r>
          </a:p>
          <a:p>
            <a:pPr marL="114300" marR="0">
              <a:lnSpc>
                <a:spcPts val="3398"/>
              </a:lnSpc>
              <a:spcBef>
                <a:spcPts val="732"/>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(LAN: local area</a:t>
            </a:r>
            <a:r>
              <a:rPr sz="2800" spc="15">
                <a:solidFill>
                  <a:srgbClr val="000000"/>
                </a:solidFill>
                <a:latin typeface="Arial"/>
                <a:cs typeface="Arial"/>
              </a:rPr>
              <a:t> </a:t>
            </a:r>
            <a:r>
              <a:rPr sz="2800">
                <a:solidFill>
                  <a:srgbClr val="000000"/>
                </a:solidFill>
                <a:latin typeface="Arial"/>
                <a:cs typeface="Arial"/>
              </a:rPr>
              <a:t>network, wireless network,</a:t>
            </a:r>
          </a:p>
        </p:txBody>
      </p:sp>
      <p:sp>
        <p:nvSpPr>
          <p:cNvPr id="8" name="object 8"/>
          <p:cNvSpPr txBox="1"/>
          <p:nvPr/>
        </p:nvSpPr>
        <p:spPr>
          <a:xfrm>
            <a:off x="1201216" y="5548688"/>
            <a:ext cx="122547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etc.)</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402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Server</a:t>
            </a:r>
          </a:p>
        </p:txBody>
      </p:sp>
      <p:sp>
        <p:nvSpPr>
          <p:cNvPr id="4" name="object 4"/>
          <p:cNvSpPr txBox="1"/>
          <p:nvPr/>
        </p:nvSpPr>
        <p:spPr>
          <a:xfrm>
            <a:off x="457200" y="1280330"/>
            <a:ext cx="912654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Provides</a:t>
            </a:r>
            <a:r>
              <a:rPr sz="2400" spc="11">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query</a:t>
            </a:r>
            <a:r>
              <a:rPr sz="2400" spc="10">
                <a:solidFill>
                  <a:srgbClr val="000000"/>
                </a:solidFill>
                <a:latin typeface="Arial"/>
                <a:cs typeface="Arial"/>
              </a:rPr>
              <a:t> </a:t>
            </a:r>
            <a:r>
              <a:rPr sz="2400">
                <a:solidFill>
                  <a:srgbClr val="000000"/>
                </a:solidFill>
                <a:latin typeface="Arial"/>
                <a:cs typeface="Arial"/>
              </a:rPr>
              <a:t>and transaction services to the</a:t>
            </a:r>
          </a:p>
        </p:txBody>
      </p:sp>
      <p:sp>
        <p:nvSpPr>
          <p:cNvPr id="5" name="object 5"/>
          <p:cNvSpPr txBox="1"/>
          <p:nvPr/>
        </p:nvSpPr>
        <p:spPr>
          <a:xfrm>
            <a:off x="800100" y="1609514"/>
            <a:ext cx="132114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clients</a:t>
            </a:r>
          </a:p>
        </p:txBody>
      </p:sp>
      <p:sp>
        <p:nvSpPr>
          <p:cNvPr id="6" name="object 6"/>
          <p:cNvSpPr txBox="1"/>
          <p:nvPr/>
        </p:nvSpPr>
        <p:spPr>
          <a:xfrm>
            <a:off x="457200" y="2011955"/>
            <a:ext cx="8951657"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Relational</a:t>
            </a:r>
            <a:r>
              <a:rPr sz="2400" spc="44">
                <a:solidFill>
                  <a:srgbClr val="000000"/>
                </a:solidFill>
                <a:latin typeface="Arial"/>
                <a:cs typeface="Arial"/>
              </a:rPr>
              <a:t> </a:t>
            </a:r>
            <a:r>
              <a:rPr sz="2400">
                <a:solidFill>
                  <a:srgbClr val="000000"/>
                </a:solidFill>
                <a:latin typeface="Arial"/>
                <a:cs typeface="Arial"/>
              </a:rPr>
              <a:t>DBMS servers are often called</a:t>
            </a:r>
            <a:r>
              <a:rPr sz="2400" spc="39">
                <a:solidFill>
                  <a:srgbClr val="000000"/>
                </a:solidFill>
                <a:latin typeface="Arial"/>
                <a:cs typeface="Arial"/>
              </a:rPr>
              <a:t> </a:t>
            </a:r>
            <a:r>
              <a:rPr sz="2400">
                <a:solidFill>
                  <a:srgbClr val="000000"/>
                </a:solidFill>
                <a:latin typeface="Arial"/>
                <a:cs typeface="Arial"/>
              </a:rPr>
              <a:t>SQL</a:t>
            </a:r>
            <a:r>
              <a:rPr sz="2400" spc="-14">
                <a:solidFill>
                  <a:srgbClr val="000000"/>
                </a:solidFill>
                <a:latin typeface="Arial"/>
                <a:cs typeface="Arial"/>
              </a:rPr>
              <a:t> </a:t>
            </a:r>
            <a:r>
              <a:rPr sz="2400">
                <a:solidFill>
                  <a:srgbClr val="000000"/>
                </a:solidFill>
                <a:latin typeface="Arial"/>
                <a:cs typeface="Arial"/>
              </a:rPr>
              <a:t>servers,</a:t>
            </a:r>
          </a:p>
        </p:txBody>
      </p:sp>
      <p:sp>
        <p:nvSpPr>
          <p:cNvPr id="7" name="object 7"/>
          <p:cNvSpPr txBox="1"/>
          <p:nvPr/>
        </p:nvSpPr>
        <p:spPr>
          <a:xfrm>
            <a:off x="800100" y="2341415"/>
            <a:ext cx="568858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query</a:t>
            </a:r>
            <a:r>
              <a:rPr sz="2400" spc="10">
                <a:solidFill>
                  <a:srgbClr val="000000"/>
                </a:solidFill>
                <a:latin typeface="Arial"/>
                <a:cs typeface="Arial"/>
              </a:rPr>
              <a:t> </a:t>
            </a:r>
            <a:r>
              <a:rPr sz="2400">
                <a:solidFill>
                  <a:srgbClr val="000000"/>
                </a:solidFill>
                <a:latin typeface="Arial"/>
                <a:cs typeface="Arial"/>
              </a:rPr>
              <a:t>servers, </a:t>
            </a:r>
            <a:r>
              <a:rPr sz="2400" spc="-10">
                <a:solidFill>
                  <a:srgbClr val="000000"/>
                </a:solidFill>
                <a:latin typeface="Arial"/>
                <a:cs typeface="Arial"/>
              </a:rPr>
              <a:t>or</a:t>
            </a:r>
            <a:r>
              <a:rPr sz="2400" spc="10">
                <a:solidFill>
                  <a:srgbClr val="000000"/>
                </a:solidFill>
                <a:latin typeface="Arial"/>
                <a:cs typeface="Arial"/>
              </a:rPr>
              <a:t> </a:t>
            </a:r>
            <a:r>
              <a:rPr sz="2400">
                <a:solidFill>
                  <a:srgbClr val="000000"/>
                </a:solidFill>
                <a:latin typeface="Arial"/>
                <a:cs typeface="Arial"/>
              </a:rPr>
              <a:t>transaction</a:t>
            </a:r>
            <a:r>
              <a:rPr sz="2400" spc="10">
                <a:solidFill>
                  <a:srgbClr val="000000"/>
                </a:solidFill>
                <a:latin typeface="Arial"/>
                <a:cs typeface="Arial"/>
              </a:rPr>
              <a:t> </a:t>
            </a:r>
            <a:r>
              <a:rPr sz="2400">
                <a:solidFill>
                  <a:srgbClr val="000000"/>
                </a:solidFill>
                <a:latin typeface="Arial"/>
                <a:cs typeface="Arial"/>
              </a:rPr>
              <a:t>servers</a:t>
            </a:r>
          </a:p>
        </p:txBody>
      </p:sp>
      <p:sp>
        <p:nvSpPr>
          <p:cNvPr id="8" name="object 8"/>
          <p:cNvSpPr txBox="1"/>
          <p:nvPr/>
        </p:nvSpPr>
        <p:spPr>
          <a:xfrm>
            <a:off x="457200" y="2743751"/>
            <a:ext cx="9025272" cy="1456405"/>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Applications</a:t>
            </a:r>
            <a:r>
              <a:rPr sz="2400" spc="41">
                <a:solidFill>
                  <a:srgbClr val="000000"/>
                </a:solidFill>
                <a:latin typeface="Arial"/>
                <a:cs typeface="Arial"/>
              </a:rPr>
              <a:t> </a:t>
            </a:r>
            <a:r>
              <a:rPr sz="2400">
                <a:solidFill>
                  <a:srgbClr val="000000"/>
                </a:solidFill>
                <a:latin typeface="Arial"/>
                <a:cs typeface="Arial"/>
              </a:rPr>
              <a:t>running</a:t>
            </a:r>
            <a:r>
              <a:rPr sz="2400" spc="23">
                <a:solidFill>
                  <a:srgbClr val="000000"/>
                </a:solidFill>
                <a:latin typeface="Arial"/>
                <a:cs typeface="Arial"/>
              </a:rPr>
              <a:t> </a:t>
            </a:r>
            <a:r>
              <a:rPr sz="2400">
                <a:solidFill>
                  <a:srgbClr val="000000"/>
                </a:solidFill>
                <a:latin typeface="Arial"/>
                <a:cs typeface="Arial"/>
              </a:rPr>
              <a:t>on</a:t>
            </a:r>
            <a:r>
              <a:rPr sz="2400" spc="10">
                <a:solidFill>
                  <a:srgbClr val="000000"/>
                </a:solidFill>
                <a:latin typeface="Arial"/>
                <a:cs typeface="Arial"/>
              </a:rPr>
              <a:t> </a:t>
            </a:r>
            <a:r>
              <a:rPr sz="2400">
                <a:solidFill>
                  <a:srgbClr val="000000"/>
                </a:solidFill>
                <a:latin typeface="Arial"/>
                <a:cs typeface="Arial"/>
              </a:rPr>
              <a:t>clients utilize</a:t>
            </a:r>
            <a:r>
              <a:rPr sz="2400" spc="20">
                <a:solidFill>
                  <a:srgbClr val="000000"/>
                </a:solidFill>
                <a:latin typeface="Arial"/>
                <a:cs typeface="Arial"/>
              </a:rPr>
              <a:t> </a:t>
            </a:r>
            <a:r>
              <a:rPr sz="2400">
                <a:solidFill>
                  <a:srgbClr val="000000"/>
                </a:solidFill>
                <a:latin typeface="Arial"/>
                <a:cs typeface="Arial"/>
              </a:rPr>
              <a:t>an Application</a:t>
            </a:r>
          </a:p>
          <a:p>
            <a:pPr marL="342900" marR="0">
              <a:lnSpc>
                <a:spcPts val="2592"/>
              </a:lnSpc>
              <a:spcBef>
                <a:spcPct val="0"/>
              </a:spcBef>
              <a:spcAft>
                <a:spcPct val="0"/>
              </a:spcAft>
            </a:pPr>
            <a:r>
              <a:rPr sz="2400">
                <a:solidFill>
                  <a:srgbClr val="000000"/>
                </a:solidFill>
                <a:latin typeface="Arial"/>
                <a:cs typeface="Arial"/>
              </a:rPr>
              <a:t>Program Interface</a:t>
            </a:r>
            <a:r>
              <a:rPr sz="2400" spc="-17">
                <a:solidFill>
                  <a:srgbClr val="000000"/>
                </a:solidFill>
                <a:latin typeface="Arial"/>
                <a:cs typeface="Arial"/>
              </a:rPr>
              <a:t> </a:t>
            </a:r>
            <a:r>
              <a:rPr sz="2400" spc="15">
                <a:solidFill>
                  <a:srgbClr val="000000"/>
                </a:solidFill>
                <a:latin typeface="Arial"/>
                <a:cs typeface="Arial"/>
              </a:rPr>
              <a:t>(</a:t>
            </a:r>
            <a:r>
              <a:rPr sz="2400" b="1">
                <a:solidFill>
                  <a:srgbClr val="000000"/>
                </a:solidFill>
                <a:latin typeface="Arial"/>
                <a:cs typeface="Arial"/>
              </a:rPr>
              <a:t>API</a:t>
            </a:r>
            <a:r>
              <a:rPr sz="2400">
                <a:solidFill>
                  <a:srgbClr val="000000"/>
                </a:solidFill>
                <a:latin typeface="Arial"/>
                <a:cs typeface="Arial"/>
              </a:rPr>
              <a:t>) to access server databases</a:t>
            </a:r>
            <a:r>
              <a:rPr sz="2400" spc="16">
                <a:solidFill>
                  <a:srgbClr val="000000"/>
                </a:solidFill>
                <a:latin typeface="Arial"/>
                <a:cs typeface="Arial"/>
              </a:rPr>
              <a:t> </a:t>
            </a:r>
            <a:r>
              <a:rPr sz="2400">
                <a:solidFill>
                  <a:srgbClr val="000000"/>
                </a:solidFill>
                <a:latin typeface="Arial"/>
                <a:cs typeface="Arial"/>
              </a:rPr>
              <a:t>via</a:t>
            </a:r>
          </a:p>
          <a:p>
            <a:pPr marL="342900" marR="0">
              <a:lnSpc>
                <a:spcPts val="2594"/>
              </a:lnSpc>
              <a:spcBef>
                <a:spcPct val="0"/>
              </a:spcBef>
              <a:spcAft>
                <a:spcPct val="0"/>
              </a:spcAft>
            </a:pPr>
            <a:r>
              <a:rPr sz="2400">
                <a:solidFill>
                  <a:srgbClr val="000000"/>
                </a:solidFill>
                <a:latin typeface="Arial"/>
                <a:cs typeface="Arial"/>
              </a:rPr>
              <a:t>standard interface such as:</a:t>
            </a:r>
          </a:p>
        </p:txBody>
      </p:sp>
      <p:sp>
        <p:nvSpPr>
          <p:cNvPr id="9" name="object 9"/>
          <p:cNvSpPr txBox="1"/>
          <p:nvPr/>
        </p:nvSpPr>
        <p:spPr>
          <a:xfrm>
            <a:off x="914400" y="3771291"/>
            <a:ext cx="6865960" cy="1127399"/>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ODBC:</a:t>
            </a:r>
            <a:r>
              <a:rPr sz="2200" spc="14">
                <a:solidFill>
                  <a:srgbClr val="000000"/>
                </a:solidFill>
                <a:latin typeface="Arial"/>
                <a:cs typeface="Arial"/>
              </a:rPr>
              <a:t> </a:t>
            </a:r>
            <a:r>
              <a:rPr sz="2200">
                <a:solidFill>
                  <a:srgbClr val="000000"/>
                </a:solidFill>
                <a:latin typeface="Arial"/>
                <a:cs typeface="Arial"/>
              </a:rPr>
              <a:t>Open</a:t>
            </a:r>
            <a:r>
              <a:rPr sz="2200" spc="15">
                <a:solidFill>
                  <a:srgbClr val="000000"/>
                </a:solidFill>
                <a:latin typeface="Arial"/>
                <a:cs typeface="Arial"/>
              </a:rPr>
              <a:t> </a:t>
            </a:r>
            <a:r>
              <a:rPr sz="2200">
                <a:solidFill>
                  <a:srgbClr val="000000"/>
                </a:solidFill>
                <a:latin typeface="Arial"/>
                <a:cs typeface="Arial"/>
              </a:rPr>
              <a:t>Database</a:t>
            </a:r>
            <a:r>
              <a:rPr sz="2200" spc="13">
                <a:solidFill>
                  <a:srgbClr val="000000"/>
                </a:solidFill>
                <a:latin typeface="Arial"/>
                <a:cs typeface="Arial"/>
              </a:rPr>
              <a:t> </a:t>
            </a:r>
            <a:r>
              <a:rPr sz="2200">
                <a:solidFill>
                  <a:srgbClr val="000000"/>
                </a:solidFill>
                <a:latin typeface="Arial"/>
                <a:cs typeface="Arial"/>
              </a:rPr>
              <a:t>Connectivity standard</a:t>
            </a:r>
          </a:p>
          <a:p>
            <a:pPr marL="0" marR="0">
              <a:lnSpc>
                <a:spcPts val="2668"/>
              </a:lnSpc>
              <a:spcBef>
                <a:spcPts val="235"/>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JDBC: for</a:t>
            </a:r>
            <a:r>
              <a:rPr sz="2200" spc="13">
                <a:solidFill>
                  <a:srgbClr val="000000"/>
                </a:solidFill>
                <a:latin typeface="Arial"/>
                <a:cs typeface="Arial"/>
              </a:rPr>
              <a:t> </a:t>
            </a:r>
            <a:r>
              <a:rPr sz="2200">
                <a:solidFill>
                  <a:srgbClr val="000000"/>
                </a:solidFill>
                <a:latin typeface="Arial"/>
                <a:cs typeface="Arial"/>
              </a:rPr>
              <a:t>Java programming</a:t>
            </a:r>
            <a:r>
              <a:rPr sz="2200" spc="49">
                <a:solidFill>
                  <a:srgbClr val="000000"/>
                </a:solidFill>
                <a:latin typeface="Arial"/>
                <a:cs typeface="Arial"/>
              </a:rPr>
              <a:t> </a:t>
            </a:r>
            <a:r>
              <a:rPr sz="2200">
                <a:solidFill>
                  <a:srgbClr val="000000"/>
                </a:solidFill>
                <a:latin typeface="Arial"/>
                <a:cs typeface="Arial"/>
              </a:rPr>
              <a:t>access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79192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spc="-49">
                <a:solidFill>
                  <a:srgbClr val="FFFFFF"/>
                </a:solidFill>
                <a:latin typeface="Arial Narrow"/>
                <a:cs typeface="Arial Narrow"/>
              </a:rPr>
              <a:t>Two</a:t>
            </a:r>
            <a:r>
              <a:rPr sz="2400" b="1" spc="54">
                <a:solidFill>
                  <a:srgbClr val="FFFFFF"/>
                </a:solidFill>
                <a:latin typeface="Arial Narrow"/>
                <a:cs typeface="Arial Narrow"/>
              </a:rPr>
              <a:t> </a:t>
            </a:r>
            <a:r>
              <a:rPr sz="2400" b="1" spc="-13">
                <a:solidFill>
                  <a:srgbClr val="FFFFFF"/>
                </a:solidFill>
                <a:latin typeface="Arial Narrow"/>
                <a:cs typeface="Arial Narrow"/>
              </a:rPr>
              <a:t>Tier</a:t>
            </a:r>
            <a:r>
              <a:rPr sz="2400" b="1" spc="20">
                <a:solidFill>
                  <a:srgbClr val="FFFFFF"/>
                </a:solidFill>
                <a:latin typeface="Arial Narrow"/>
                <a:cs typeface="Arial Narrow"/>
              </a:rPr>
              <a:t> </a:t>
            </a:r>
            <a:r>
              <a:rPr sz="2400" b="1">
                <a:solidFill>
                  <a:srgbClr val="FFFFFF"/>
                </a:solidFill>
                <a:latin typeface="Arial Narrow"/>
                <a:cs typeface="Arial Narrow"/>
              </a:rPr>
              <a:t>Client-Server</a:t>
            </a:r>
            <a:r>
              <a:rPr sz="2400" b="1" spc="-56">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1280330"/>
            <a:ext cx="893130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Client</a:t>
            </a:r>
            <a:r>
              <a:rPr sz="2400" spc="33">
                <a:solidFill>
                  <a:srgbClr val="000000"/>
                </a:solidFill>
                <a:latin typeface="Arial"/>
                <a:cs typeface="Arial"/>
              </a:rPr>
              <a:t> </a:t>
            </a:r>
            <a:r>
              <a:rPr sz="2400">
                <a:solidFill>
                  <a:srgbClr val="000000"/>
                </a:solidFill>
                <a:latin typeface="Arial"/>
                <a:cs typeface="Arial"/>
              </a:rPr>
              <a:t>and server must</a:t>
            </a:r>
            <a:r>
              <a:rPr sz="2400" spc="-19">
                <a:solidFill>
                  <a:srgbClr val="000000"/>
                </a:solidFill>
                <a:latin typeface="Arial"/>
                <a:cs typeface="Arial"/>
              </a:rPr>
              <a:t> </a:t>
            </a:r>
            <a:r>
              <a:rPr sz="2400">
                <a:solidFill>
                  <a:srgbClr val="000000"/>
                </a:solidFill>
                <a:latin typeface="Arial"/>
                <a:cs typeface="Arial"/>
              </a:rPr>
              <a:t>install</a:t>
            </a:r>
            <a:r>
              <a:rPr sz="2400" spc="21">
                <a:solidFill>
                  <a:srgbClr val="000000"/>
                </a:solidFill>
                <a:latin typeface="Arial"/>
                <a:cs typeface="Arial"/>
              </a:rPr>
              <a:t> </a:t>
            </a:r>
            <a:r>
              <a:rPr sz="2400">
                <a:solidFill>
                  <a:srgbClr val="000000"/>
                </a:solidFill>
                <a:latin typeface="Arial"/>
                <a:cs typeface="Arial"/>
              </a:rPr>
              <a:t>appropriate</a:t>
            </a:r>
            <a:r>
              <a:rPr sz="2400" spc="27">
                <a:solidFill>
                  <a:srgbClr val="000000"/>
                </a:solidFill>
                <a:latin typeface="Arial"/>
                <a:cs typeface="Arial"/>
              </a:rPr>
              <a:t> </a:t>
            </a:r>
            <a:r>
              <a:rPr sz="2400">
                <a:solidFill>
                  <a:srgbClr val="000000"/>
                </a:solidFill>
                <a:latin typeface="Arial"/>
                <a:cs typeface="Arial"/>
              </a:rPr>
              <a:t>client</a:t>
            </a:r>
            <a:r>
              <a:rPr sz="2400" spc="17">
                <a:solidFill>
                  <a:srgbClr val="000000"/>
                </a:solidFill>
                <a:latin typeface="Arial"/>
                <a:cs typeface="Arial"/>
              </a:rPr>
              <a:t> </a:t>
            </a:r>
            <a:r>
              <a:rPr sz="2400">
                <a:solidFill>
                  <a:srgbClr val="000000"/>
                </a:solidFill>
                <a:latin typeface="Arial"/>
                <a:cs typeface="Arial"/>
              </a:rPr>
              <a:t>module</a:t>
            </a:r>
          </a:p>
        </p:txBody>
      </p:sp>
      <p:sp>
        <p:nvSpPr>
          <p:cNvPr id="5" name="object 5"/>
          <p:cNvSpPr txBox="1"/>
          <p:nvPr/>
        </p:nvSpPr>
        <p:spPr>
          <a:xfrm>
            <a:off x="800100" y="1609514"/>
            <a:ext cx="736343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and server module</a:t>
            </a:r>
            <a:r>
              <a:rPr sz="2400" spc="26">
                <a:solidFill>
                  <a:srgbClr val="000000"/>
                </a:solidFill>
                <a:latin typeface="Arial"/>
                <a:cs typeface="Arial"/>
              </a:rPr>
              <a:t> </a:t>
            </a:r>
            <a:r>
              <a:rPr sz="2400">
                <a:solidFill>
                  <a:srgbClr val="000000"/>
                </a:solidFill>
                <a:latin typeface="Arial"/>
                <a:cs typeface="Arial"/>
              </a:rPr>
              <a:t>software for ODBC or JDBC</a:t>
            </a:r>
          </a:p>
        </p:txBody>
      </p:sp>
      <p:sp>
        <p:nvSpPr>
          <p:cNvPr id="6" name="object 6"/>
          <p:cNvSpPr txBox="1"/>
          <p:nvPr/>
        </p:nvSpPr>
        <p:spPr>
          <a:xfrm>
            <a:off x="457200" y="2048531"/>
            <a:ext cx="8031323"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A client program</a:t>
            </a:r>
            <a:r>
              <a:rPr sz="2400" spc="17">
                <a:solidFill>
                  <a:srgbClr val="000000"/>
                </a:solidFill>
                <a:latin typeface="Arial"/>
                <a:cs typeface="Arial"/>
              </a:rPr>
              <a:t> </a:t>
            </a:r>
            <a:r>
              <a:rPr sz="2400">
                <a:solidFill>
                  <a:srgbClr val="000000"/>
                </a:solidFill>
                <a:latin typeface="Arial"/>
                <a:cs typeface="Arial"/>
              </a:rPr>
              <a:t>may connect </a:t>
            </a:r>
            <a:r>
              <a:rPr sz="2400" spc="11">
                <a:solidFill>
                  <a:srgbClr val="000000"/>
                </a:solidFill>
                <a:latin typeface="Arial"/>
                <a:cs typeface="Arial"/>
              </a:rPr>
              <a:t>to</a:t>
            </a:r>
            <a:r>
              <a:rPr sz="2400" spc="-21">
                <a:solidFill>
                  <a:srgbClr val="000000"/>
                </a:solidFill>
                <a:latin typeface="Arial"/>
                <a:cs typeface="Arial"/>
              </a:rPr>
              <a:t> </a:t>
            </a:r>
            <a:r>
              <a:rPr sz="2400">
                <a:solidFill>
                  <a:srgbClr val="000000"/>
                </a:solidFill>
                <a:latin typeface="Arial"/>
                <a:cs typeface="Arial"/>
              </a:rPr>
              <a:t>several</a:t>
            </a:r>
            <a:r>
              <a:rPr sz="2400" spc="11">
                <a:solidFill>
                  <a:srgbClr val="000000"/>
                </a:solidFill>
                <a:latin typeface="Arial"/>
                <a:cs typeface="Arial"/>
              </a:rPr>
              <a:t> </a:t>
            </a:r>
            <a:r>
              <a:rPr sz="2400">
                <a:solidFill>
                  <a:srgbClr val="000000"/>
                </a:solidFill>
                <a:latin typeface="Arial"/>
                <a:cs typeface="Arial"/>
              </a:rPr>
              <a:t>DBMSs,</a:t>
            </a:r>
          </a:p>
        </p:txBody>
      </p:sp>
      <p:sp>
        <p:nvSpPr>
          <p:cNvPr id="7" name="object 7"/>
          <p:cNvSpPr txBox="1"/>
          <p:nvPr/>
        </p:nvSpPr>
        <p:spPr>
          <a:xfrm>
            <a:off x="800100" y="2414567"/>
            <a:ext cx="549469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sometimes called</a:t>
            </a:r>
            <a:r>
              <a:rPr sz="2400" spc="27">
                <a:solidFill>
                  <a:srgbClr val="000000"/>
                </a:solidFill>
                <a:latin typeface="Arial"/>
                <a:cs typeface="Arial"/>
              </a:rPr>
              <a:t> </a:t>
            </a:r>
            <a:r>
              <a:rPr sz="2400">
                <a:solidFill>
                  <a:srgbClr val="000000"/>
                </a:solidFill>
                <a:latin typeface="Arial"/>
                <a:cs typeface="Arial"/>
              </a:rPr>
              <a:t>the data sources.</a:t>
            </a:r>
          </a:p>
        </p:txBody>
      </p:sp>
      <p:sp>
        <p:nvSpPr>
          <p:cNvPr id="8" name="object 8"/>
          <p:cNvSpPr txBox="1"/>
          <p:nvPr/>
        </p:nvSpPr>
        <p:spPr>
          <a:xfrm>
            <a:off x="457200" y="2853479"/>
            <a:ext cx="914477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In general,</a:t>
            </a:r>
            <a:r>
              <a:rPr sz="2400" spc="20">
                <a:solidFill>
                  <a:srgbClr val="000000"/>
                </a:solidFill>
                <a:latin typeface="Arial"/>
                <a:cs typeface="Arial"/>
              </a:rPr>
              <a:t> </a:t>
            </a:r>
            <a:r>
              <a:rPr sz="2400">
                <a:solidFill>
                  <a:srgbClr val="000000"/>
                </a:solidFill>
                <a:latin typeface="Arial"/>
                <a:cs typeface="Arial"/>
              </a:rPr>
              <a:t>data sources can be files</a:t>
            </a:r>
            <a:r>
              <a:rPr sz="2400" spc="13">
                <a:solidFill>
                  <a:srgbClr val="000000"/>
                </a:solidFill>
                <a:latin typeface="Arial"/>
                <a:cs typeface="Arial"/>
              </a:rPr>
              <a:t> </a:t>
            </a:r>
            <a:r>
              <a:rPr sz="2400">
                <a:solidFill>
                  <a:srgbClr val="000000"/>
                </a:solidFill>
                <a:latin typeface="Arial"/>
                <a:cs typeface="Arial"/>
              </a:rPr>
              <a:t>or other</a:t>
            </a:r>
            <a:r>
              <a:rPr sz="2400" spc="10">
                <a:solidFill>
                  <a:srgbClr val="000000"/>
                </a:solidFill>
                <a:latin typeface="Arial"/>
                <a:cs typeface="Arial"/>
              </a:rPr>
              <a:t> </a:t>
            </a:r>
            <a:r>
              <a:rPr sz="2400">
                <a:solidFill>
                  <a:srgbClr val="000000"/>
                </a:solidFill>
                <a:latin typeface="Arial"/>
                <a:cs typeface="Arial"/>
              </a:rPr>
              <a:t>non-DBMS</a:t>
            </a:r>
          </a:p>
        </p:txBody>
      </p:sp>
      <p:sp>
        <p:nvSpPr>
          <p:cNvPr id="9" name="object 9"/>
          <p:cNvSpPr txBox="1"/>
          <p:nvPr/>
        </p:nvSpPr>
        <p:spPr>
          <a:xfrm>
            <a:off x="800100" y="3219239"/>
            <a:ext cx="442353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software that manages</a:t>
            </a:r>
            <a:r>
              <a:rPr sz="2400" spc="12">
                <a:solidFill>
                  <a:srgbClr val="000000"/>
                </a:solidFill>
                <a:latin typeface="Arial"/>
                <a:cs typeface="Arial"/>
              </a:rPr>
              <a:t> </a:t>
            </a:r>
            <a:r>
              <a:rPr sz="2400">
                <a:solidFill>
                  <a:srgbClr val="000000"/>
                </a:solidFill>
                <a:latin typeface="Arial"/>
                <a:cs typeface="Arial"/>
              </a:rPr>
              <a:t>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17140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0"/>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altLang="zh-CN" sz="2400" b="1" dirty="0" smtClean="0">
                <a:solidFill>
                  <a:srgbClr val="FFFFFF"/>
                </a:solidFill>
                <a:latin typeface="Arial Narrow"/>
                <a:cs typeface="Arial Narrow"/>
              </a:rPr>
              <a:t>Text Book B</a:t>
            </a:r>
            <a:endParaRPr sz="2400" b="1" dirty="0">
              <a:solidFill>
                <a:srgbClr val="FFFFFF"/>
              </a:solidFill>
              <a:latin typeface="Arial Narrow"/>
              <a:cs typeface="Arial Narrow"/>
            </a:endParaRPr>
          </a:p>
        </p:txBody>
      </p:sp>
      <p:pic>
        <p:nvPicPr>
          <p:cNvPr id="2050" name="Picture 2"/>
          <p:cNvPicPr>
            <a:picLocks noChangeAspect="1" noChangeArrowheads="1"/>
          </p:cNvPicPr>
          <p:nvPr/>
        </p:nvPicPr>
        <p:blipFill>
          <a:blip r:embed="rId3" cstate="print"/>
          <a:srcRect/>
          <a:stretch>
            <a:fillRect/>
          </a:stretch>
        </p:blipFill>
        <p:spPr bwMode="auto">
          <a:xfrm>
            <a:off x="482134" y="1124744"/>
            <a:ext cx="8203264" cy="43204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1975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 </a:t>
            </a:r>
            <a:r>
              <a:rPr sz="2400" b="1" spc="-13">
                <a:solidFill>
                  <a:srgbClr val="FFFFFF"/>
                </a:solidFill>
                <a:latin typeface="Arial Narrow"/>
                <a:cs typeface="Arial Narrow"/>
              </a:rPr>
              <a:t>Tier</a:t>
            </a:r>
            <a:r>
              <a:rPr sz="2400" b="1" spc="20">
                <a:solidFill>
                  <a:srgbClr val="FFFFFF"/>
                </a:solidFill>
                <a:latin typeface="Arial Narrow"/>
                <a:cs typeface="Arial Narrow"/>
              </a:rPr>
              <a:t> </a:t>
            </a:r>
            <a:r>
              <a:rPr sz="2400" b="1">
                <a:solidFill>
                  <a:srgbClr val="FFFFFF"/>
                </a:solidFill>
                <a:latin typeface="Arial Narrow"/>
                <a:cs typeface="Arial Narrow"/>
              </a:rPr>
              <a:t>Client-Server</a:t>
            </a:r>
            <a:r>
              <a:rPr sz="2400" b="1" spc="-68">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1045380"/>
            <a:ext cx="508604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Common</a:t>
            </a:r>
            <a:r>
              <a:rPr sz="2400" spc="10">
                <a:solidFill>
                  <a:srgbClr val="000000"/>
                </a:solidFill>
                <a:latin typeface="Arial"/>
                <a:cs typeface="Arial"/>
              </a:rPr>
              <a:t> </a:t>
            </a:r>
            <a:r>
              <a:rPr sz="2400">
                <a:solidFill>
                  <a:srgbClr val="000000"/>
                </a:solidFill>
                <a:latin typeface="Arial"/>
                <a:cs typeface="Arial"/>
              </a:rPr>
              <a:t>for</a:t>
            </a:r>
            <a:r>
              <a:rPr sz="2400" spc="-12">
                <a:solidFill>
                  <a:srgbClr val="000000"/>
                </a:solidFill>
                <a:latin typeface="Arial"/>
                <a:cs typeface="Arial"/>
              </a:rPr>
              <a:t> </a:t>
            </a:r>
            <a:r>
              <a:rPr sz="2400">
                <a:solidFill>
                  <a:srgbClr val="000000"/>
                </a:solidFill>
                <a:latin typeface="Arial"/>
                <a:cs typeface="Arial"/>
              </a:rPr>
              <a:t>Web applications</a:t>
            </a:r>
          </a:p>
        </p:txBody>
      </p:sp>
      <p:sp>
        <p:nvSpPr>
          <p:cNvPr id="5" name="object 5"/>
          <p:cNvSpPr txBox="1"/>
          <p:nvPr/>
        </p:nvSpPr>
        <p:spPr>
          <a:xfrm>
            <a:off x="457200" y="1484270"/>
            <a:ext cx="8504410"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Intermediate Layer called</a:t>
            </a:r>
            <a:r>
              <a:rPr sz="2400" spc="27">
                <a:solidFill>
                  <a:srgbClr val="000000"/>
                </a:solidFill>
                <a:latin typeface="Arial"/>
                <a:cs typeface="Arial"/>
              </a:rPr>
              <a:t> </a:t>
            </a:r>
            <a:r>
              <a:rPr sz="2400">
                <a:solidFill>
                  <a:srgbClr val="000000"/>
                </a:solidFill>
                <a:latin typeface="Arial"/>
                <a:cs typeface="Arial"/>
              </a:rPr>
              <a:t>Application</a:t>
            </a:r>
            <a:r>
              <a:rPr sz="2400" spc="45">
                <a:solidFill>
                  <a:srgbClr val="000000"/>
                </a:solidFill>
                <a:latin typeface="Arial"/>
                <a:cs typeface="Arial"/>
              </a:rPr>
              <a:t> </a:t>
            </a:r>
            <a:r>
              <a:rPr sz="2400">
                <a:solidFill>
                  <a:srgbClr val="000000"/>
                </a:solidFill>
                <a:latin typeface="Arial"/>
                <a:cs typeface="Arial"/>
              </a:rPr>
              <a:t>Server or</a:t>
            </a:r>
            <a:r>
              <a:rPr sz="2400" spc="15">
                <a:solidFill>
                  <a:srgbClr val="000000"/>
                </a:solidFill>
                <a:latin typeface="Arial"/>
                <a:cs typeface="Arial"/>
              </a:rPr>
              <a:t> </a:t>
            </a:r>
            <a:r>
              <a:rPr sz="2400">
                <a:solidFill>
                  <a:srgbClr val="000000"/>
                </a:solidFill>
                <a:latin typeface="Arial"/>
                <a:cs typeface="Arial"/>
              </a:rPr>
              <a:t>Web</a:t>
            </a:r>
          </a:p>
        </p:txBody>
      </p:sp>
      <p:sp>
        <p:nvSpPr>
          <p:cNvPr id="6" name="object 6"/>
          <p:cNvSpPr txBox="1"/>
          <p:nvPr/>
        </p:nvSpPr>
        <p:spPr>
          <a:xfrm>
            <a:off x="800100" y="1850306"/>
            <a:ext cx="143961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Server:</a:t>
            </a:r>
          </a:p>
        </p:txBody>
      </p:sp>
      <p:sp>
        <p:nvSpPr>
          <p:cNvPr id="7" name="object 7"/>
          <p:cNvSpPr txBox="1"/>
          <p:nvPr/>
        </p:nvSpPr>
        <p:spPr>
          <a:xfrm>
            <a:off x="914400" y="2252752"/>
            <a:ext cx="8815601" cy="1429596"/>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Stores the web</a:t>
            </a:r>
            <a:r>
              <a:rPr sz="2200" spc="17">
                <a:solidFill>
                  <a:srgbClr val="000000"/>
                </a:solidFill>
                <a:latin typeface="Arial"/>
                <a:cs typeface="Arial"/>
              </a:rPr>
              <a:t> </a:t>
            </a:r>
            <a:r>
              <a:rPr sz="2200">
                <a:solidFill>
                  <a:srgbClr val="000000"/>
                </a:solidFill>
                <a:latin typeface="Arial"/>
                <a:cs typeface="Arial"/>
              </a:rPr>
              <a:t>connectivity software</a:t>
            </a:r>
            <a:r>
              <a:rPr sz="2200" spc="15">
                <a:solidFill>
                  <a:srgbClr val="000000"/>
                </a:solidFill>
                <a:latin typeface="Arial"/>
                <a:cs typeface="Arial"/>
              </a:rPr>
              <a:t> </a:t>
            </a:r>
            <a:r>
              <a:rPr sz="2200">
                <a:solidFill>
                  <a:srgbClr val="000000"/>
                </a:solidFill>
                <a:latin typeface="Arial"/>
                <a:cs typeface="Arial"/>
              </a:rPr>
              <a:t>and the</a:t>
            </a:r>
            <a:r>
              <a:rPr sz="2200" spc="16">
                <a:solidFill>
                  <a:srgbClr val="000000"/>
                </a:solidFill>
                <a:latin typeface="Arial"/>
                <a:cs typeface="Arial"/>
              </a:rPr>
              <a:t> </a:t>
            </a:r>
            <a:r>
              <a:rPr sz="2200">
                <a:solidFill>
                  <a:srgbClr val="000000"/>
                </a:solidFill>
                <a:latin typeface="Arial"/>
                <a:cs typeface="Arial"/>
              </a:rPr>
              <a:t>business logic</a:t>
            </a:r>
          </a:p>
          <a:p>
            <a:pPr marL="286816" marR="0">
              <a:lnSpc>
                <a:spcPts val="2453"/>
              </a:lnSpc>
              <a:spcBef>
                <a:spcPts val="136"/>
              </a:spcBef>
              <a:spcAft>
                <a:spcPct val="0"/>
              </a:spcAft>
            </a:pPr>
            <a:r>
              <a:rPr sz="2200">
                <a:solidFill>
                  <a:srgbClr val="000000"/>
                </a:solidFill>
                <a:latin typeface="Arial"/>
                <a:cs typeface="Arial"/>
              </a:rPr>
              <a:t>part</a:t>
            </a:r>
            <a:r>
              <a:rPr sz="2200" spc="12">
                <a:solidFill>
                  <a:srgbClr val="000000"/>
                </a:solidFill>
                <a:latin typeface="Arial"/>
                <a:cs typeface="Arial"/>
              </a:rPr>
              <a:t> </a:t>
            </a:r>
            <a:r>
              <a:rPr sz="2200">
                <a:solidFill>
                  <a:srgbClr val="000000"/>
                </a:solidFill>
                <a:latin typeface="Arial"/>
                <a:cs typeface="Arial"/>
              </a:rPr>
              <a:t>of the application</a:t>
            </a:r>
            <a:r>
              <a:rPr sz="2200" spc="-11">
                <a:solidFill>
                  <a:srgbClr val="000000"/>
                </a:solidFill>
                <a:latin typeface="Arial"/>
                <a:cs typeface="Arial"/>
              </a:rPr>
              <a:t> </a:t>
            </a:r>
            <a:r>
              <a:rPr sz="2200">
                <a:solidFill>
                  <a:srgbClr val="000000"/>
                </a:solidFill>
                <a:latin typeface="Arial"/>
                <a:cs typeface="Arial"/>
              </a:rPr>
              <a:t>used to access the</a:t>
            </a:r>
            <a:r>
              <a:rPr sz="2200" spc="14">
                <a:solidFill>
                  <a:srgbClr val="000000"/>
                </a:solidFill>
                <a:latin typeface="Arial"/>
                <a:cs typeface="Arial"/>
              </a:rPr>
              <a:t> </a:t>
            </a:r>
            <a:r>
              <a:rPr sz="2200">
                <a:solidFill>
                  <a:srgbClr val="000000"/>
                </a:solidFill>
                <a:latin typeface="Arial"/>
                <a:cs typeface="Arial"/>
              </a:rPr>
              <a:t>corresponding</a:t>
            </a:r>
          </a:p>
          <a:p>
            <a:pPr marL="286816" marR="0">
              <a:lnSpc>
                <a:spcPts val="2456"/>
              </a:lnSpc>
              <a:spcBef>
                <a:spcPts val="186"/>
              </a:spcBef>
              <a:spcAft>
                <a:spcPct val="0"/>
              </a:spcAft>
            </a:pPr>
            <a:r>
              <a:rPr sz="2200">
                <a:solidFill>
                  <a:srgbClr val="000000"/>
                </a:solidFill>
                <a:latin typeface="Arial"/>
                <a:cs typeface="Arial"/>
              </a:rPr>
              <a:t>data from</a:t>
            </a:r>
            <a:r>
              <a:rPr sz="2200" spc="17">
                <a:solidFill>
                  <a:srgbClr val="000000"/>
                </a:solidFill>
                <a:latin typeface="Arial"/>
                <a:cs typeface="Arial"/>
              </a:rPr>
              <a:t> </a:t>
            </a:r>
            <a:r>
              <a:rPr sz="2200">
                <a:solidFill>
                  <a:srgbClr val="000000"/>
                </a:solidFill>
                <a:latin typeface="Arial"/>
                <a:cs typeface="Arial"/>
              </a:rPr>
              <a:t>the database</a:t>
            </a:r>
            <a:r>
              <a:rPr sz="2200" spc="16">
                <a:solidFill>
                  <a:srgbClr val="000000"/>
                </a:solidFill>
                <a:latin typeface="Arial"/>
                <a:cs typeface="Arial"/>
              </a:rPr>
              <a:t> </a:t>
            </a:r>
            <a:r>
              <a:rPr sz="2200">
                <a:solidFill>
                  <a:srgbClr val="000000"/>
                </a:solidFill>
                <a:latin typeface="Arial"/>
                <a:cs typeface="Arial"/>
              </a:rPr>
              <a:t>server</a:t>
            </a:r>
          </a:p>
        </p:txBody>
      </p:sp>
      <p:sp>
        <p:nvSpPr>
          <p:cNvPr id="8" name="object 8"/>
          <p:cNvSpPr txBox="1"/>
          <p:nvPr/>
        </p:nvSpPr>
        <p:spPr>
          <a:xfrm>
            <a:off x="914400" y="3326029"/>
            <a:ext cx="8081510" cy="758591"/>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Acts like</a:t>
            </a:r>
            <a:r>
              <a:rPr sz="2200" spc="-11" dirty="0">
                <a:solidFill>
                  <a:srgbClr val="000000"/>
                </a:solidFill>
                <a:latin typeface="Arial"/>
                <a:cs typeface="Arial"/>
              </a:rPr>
              <a:t> </a:t>
            </a:r>
            <a:r>
              <a:rPr sz="2200" dirty="0">
                <a:solidFill>
                  <a:srgbClr val="000000"/>
                </a:solidFill>
                <a:latin typeface="Arial"/>
                <a:cs typeface="Arial"/>
              </a:rPr>
              <a:t>a conduit for sending partially processed data</a:t>
            </a:r>
          </a:p>
        </p:txBody>
      </p:sp>
      <p:sp>
        <p:nvSpPr>
          <p:cNvPr id="9" name="object 9"/>
          <p:cNvSpPr txBox="1"/>
          <p:nvPr/>
        </p:nvSpPr>
        <p:spPr>
          <a:xfrm>
            <a:off x="1201216" y="3689225"/>
            <a:ext cx="6236780"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between</a:t>
            </a:r>
            <a:r>
              <a:rPr sz="2200" spc="14">
                <a:solidFill>
                  <a:srgbClr val="000000"/>
                </a:solidFill>
                <a:latin typeface="Arial"/>
                <a:cs typeface="Arial"/>
              </a:rPr>
              <a:t> </a:t>
            </a:r>
            <a:r>
              <a:rPr sz="2200">
                <a:solidFill>
                  <a:srgbClr val="000000"/>
                </a:solidFill>
                <a:latin typeface="Arial"/>
                <a:cs typeface="Arial"/>
              </a:rPr>
              <a:t>the database server</a:t>
            </a:r>
            <a:r>
              <a:rPr sz="2200" spc="22">
                <a:solidFill>
                  <a:srgbClr val="000000"/>
                </a:solidFill>
                <a:latin typeface="Arial"/>
                <a:cs typeface="Arial"/>
              </a:rPr>
              <a:t> </a:t>
            </a:r>
            <a:r>
              <a:rPr sz="2200">
                <a:solidFill>
                  <a:srgbClr val="000000"/>
                </a:solidFill>
                <a:latin typeface="Arial"/>
                <a:cs typeface="Arial"/>
              </a:rPr>
              <a:t>and the client.</a:t>
            </a:r>
          </a:p>
        </p:txBody>
      </p:sp>
      <p:sp>
        <p:nvSpPr>
          <p:cNvPr id="10" name="object 10"/>
          <p:cNvSpPr txBox="1"/>
          <p:nvPr/>
        </p:nvSpPr>
        <p:spPr>
          <a:xfrm>
            <a:off x="457200" y="4100111"/>
            <a:ext cx="7926982" cy="1975487"/>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Three-tier Architecture Can</a:t>
            </a:r>
            <a:r>
              <a:rPr sz="2400" spc="10">
                <a:solidFill>
                  <a:srgbClr val="000000"/>
                </a:solidFill>
                <a:latin typeface="Arial"/>
                <a:cs typeface="Arial"/>
              </a:rPr>
              <a:t> </a:t>
            </a:r>
            <a:r>
              <a:rPr sz="2400">
                <a:solidFill>
                  <a:srgbClr val="000000"/>
                </a:solidFill>
                <a:latin typeface="Arial"/>
                <a:cs typeface="Arial"/>
              </a:rPr>
              <a:t>Enhance</a:t>
            </a:r>
            <a:r>
              <a:rPr sz="2400" spc="27">
                <a:solidFill>
                  <a:srgbClr val="000000"/>
                </a:solidFill>
                <a:latin typeface="Arial"/>
                <a:cs typeface="Arial"/>
              </a:rPr>
              <a:t> </a:t>
            </a:r>
            <a:r>
              <a:rPr sz="2400">
                <a:solidFill>
                  <a:srgbClr val="000000"/>
                </a:solidFill>
                <a:latin typeface="Arial"/>
                <a:cs typeface="Arial"/>
              </a:rPr>
              <a:t>Security:</a:t>
            </a:r>
          </a:p>
          <a:p>
            <a:pPr marL="457200" marR="0">
              <a:lnSpc>
                <a:spcPts val="2671"/>
              </a:lnSpc>
              <a:spcBef>
                <a:spcPts val="534"/>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Database server</a:t>
            </a:r>
            <a:r>
              <a:rPr sz="2200" spc="19">
                <a:solidFill>
                  <a:srgbClr val="000000"/>
                </a:solidFill>
                <a:latin typeface="Arial"/>
                <a:cs typeface="Arial"/>
              </a:rPr>
              <a:t> </a:t>
            </a:r>
            <a:r>
              <a:rPr sz="2200">
                <a:solidFill>
                  <a:srgbClr val="000000"/>
                </a:solidFill>
                <a:latin typeface="Arial"/>
                <a:cs typeface="Arial"/>
              </a:rPr>
              <a:t>only accessible via middle</a:t>
            </a:r>
            <a:r>
              <a:rPr sz="2200" spc="11">
                <a:solidFill>
                  <a:srgbClr val="000000"/>
                </a:solidFill>
                <a:latin typeface="Arial"/>
                <a:cs typeface="Arial"/>
              </a:rPr>
              <a:t> </a:t>
            </a:r>
            <a:r>
              <a:rPr sz="2200">
                <a:solidFill>
                  <a:srgbClr val="000000"/>
                </a:solidFill>
                <a:latin typeface="Arial"/>
                <a:cs typeface="Arial"/>
              </a:rPr>
              <a:t>tier</a:t>
            </a:r>
          </a:p>
          <a:p>
            <a:pPr marL="457200" marR="0">
              <a:lnSpc>
                <a:spcPts val="2668"/>
              </a:lnSpc>
              <a:spcBef>
                <a:spcPts val="49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Clients cannot</a:t>
            </a:r>
            <a:r>
              <a:rPr sz="2200" spc="15">
                <a:solidFill>
                  <a:srgbClr val="000000"/>
                </a:solidFill>
                <a:latin typeface="Arial"/>
                <a:cs typeface="Arial"/>
              </a:rPr>
              <a:t> </a:t>
            </a:r>
            <a:r>
              <a:rPr sz="2200">
                <a:solidFill>
                  <a:srgbClr val="000000"/>
                </a:solidFill>
                <a:latin typeface="Arial"/>
                <a:cs typeface="Arial"/>
              </a:rPr>
              <a:t>directly access database server</a:t>
            </a:r>
          </a:p>
          <a:p>
            <a:pPr marL="457200" marR="0">
              <a:lnSpc>
                <a:spcPts val="2668"/>
              </a:lnSpc>
              <a:spcBef>
                <a:spcPts val="44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Clients contain user interfaces and</a:t>
            </a:r>
            <a:r>
              <a:rPr sz="2200" spc="17">
                <a:solidFill>
                  <a:srgbClr val="000000"/>
                </a:solidFill>
                <a:latin typeface="Arial"/>
                <a:cs typeface="Arial"/>
              </a:rPr>
              <a:t> </a:t>
            </a:r>
            <a:r>
              <a:rPr sz="2200">
                <a:solidFill>
                  <a:srgbClr val="000000"/>
                </a:solidFill>
                <a:latin typeface="Arial"/>
                <a:cs typeface="Arial"/>
              </a:rPr>
              <a:t>Web browsers</a:t>
            </a:r>
          </a:p>
        </p:txBody>
      </p:sp>
      <p:sp>
        <p:nvSpPr>
          <p:cNvPr id="11" name="object 11"/>
          <p:cNvSpPr txBox="1"/>
          <p:nvPr/>
        </p:nvSpPr>
        <p:spPr>
          <a:xfrm>
            <a:off x="914400" y="5709842"/>
            <a:ext cx="8707411" cy="758962"/>
          </a:xfrm>
          <a:prstGeom prst="rect">
            <a:avLst/>
          </a:prstGeom>
        </p:spPr>
        <p:txBody>
          <a:bodyPr vert="horz" wrap="square" lIns="0" tIns="0" rIns="0" bIns="0" rtlCol="0">
            <a:spAutoFit/>
          </a:bodyPr>
          <a:lstStyle/>
          <a:p>
            <a:pPr marL="0" marR="0">
              <a:lnSpc>
                <a:spcPts val="2671"/>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The</a:t>
            </a:r>
            <a:r>
              <a:rPr sz="2200" spc="15">
                <a:solidFill>
                  <a:srgbClr val="000000"/>
                </a:solidFill>
                <a:latin typeface="Arial"/>
                <a:cs typeface="Arial"/>
              </a:rPr>
              <a:t> </a:t>
            </a:r>
            <a:r>
              <a:rPr sz="2200">
                <a:solidFill>
                  <a:srgbClr val="000000"/>
                </a:solidFill>
                <a:latin typeface="Arial"/>
                <a:cs typeface="Arial"/>
              </a:rPr>
              <a:t>client</a:t>
            </a:r>
            <a:r>
              <a:rPr sz="2200" spc="-12">
                <a:solidFill>
                  <a:srgbClr val="000000"/>
                </a:solidFill>
                <a:latin typeface="Arial"/>
                <a:cs typeface="Arial"/>
              </a:rPr>
              <a:t> </a:t>
            </a:r>
            <a:r>
              <a:rPr sz="2200">
                <a:solidFill>
                  <a:srgbClr val="000000"/>
                </a:solidFill>
                <a:latin typeface="Arial"/>
                <a:cs typeface="Arial"/>
              </a:rPr>
              <a:t>is typically a PC or a mobile</a:t>
            </a:r>
            <a:r>
              <a:rPr sz="2200" spc="12">
                <a:solidFill>
                  <a:srgbClr val="000000"/>
                </a:solidFill>
                <a:latin typeface="Arial"/>
                <a:cs typeface="Arial"/>
              </a:rPr>
              <a:t> </a:t>
            </a:r>
            <a:r>
              <a:rPr sz="2200">
                <a:solidFill>
                  <a:srgbClr val="000000"/>
                </a:solidFill>
                <a:latin typeface="Arial"/>
                <a:cs typeface="Arial"/>
              </a:rPr>
              <a:t>device connected to</a:t>
            </a:r>
          </a:p>
        </p:txBody>
      </p:sp>
      <p:sp>
        <p:nvSpPr>
          <p:cNvPr id="12" name="object 12"/>
          <p:cNvSpPr txBox="1"/>
          <p:nvPr/>
        </p:nvSpPr>
        <p:spPr>
          <a:xfrm>
            <a:off x="1201216" y="6073346"/>
            <a:ext cx="1458851"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the Web</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1876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Three-Tier</a:t>
            </a:r>
            <a:r>
              <a:rPr sz="2400" b="1" spc="12">
                <a:solidFill>
                  <a:srgbClr val="FFFFFF"/>
                </a:solidFill>
                <a:latin typeface="Arial Narrow"/>
                <a:cs typeface="Arial Narrow"/>
              </a:rPr>
              <a:t> </a:t>
            </a:r>
            <a:r>
              <a:rPr sz="2400" b="1">
                <a:solidFill>
                  <a:srgbClr val="FFFFFF"/>
                </a:solidFill>
                <a:latin typeface="Arial Narrow"/>
                <a:cs typeface="Arial Narrow"/>
              </a:rPr>
              <a:t>Client/Server</a:t>
            </a:r>
            <a:r>
              <a:rPr sz="2400" b="1" spc="-55">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682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Classification of Database</a:t>
            </a:r>
            <a:r>
              <a:rPr sz="2400" b="1" spc="50">
                <a:solidFill>
                  <a:srgbClr val="FFFFFF"/>
                </a:solidFill>
                <a:latin typeface="Arial Narrow"/>
                <a:cs typeface="Arial Narrow"/>
              </a:rPr>
              <a:t> </a:t>
            </a:r>
            <a:r>
              <a:rPr sz="2400" b="1">
                <a:solidFill>
                  <a:srgbClr val="FFFFFF"/>
                </a:solidFill>
                <a:latin typeface="Arial Narrow"/>
                <a:cs typeface="Arial Narrow"/>
              </a:rPr>
              <a:t>Management Systems</a:t>
            </a:r>
          </a:p>
        </p:txBody>
      </p:sp>
      <p:sp>
        <p:nvSpPr>
          <p:cNvPr id="4" name="object 4"/>
          <p:cNvSpPr txBox="1"/>
          <p:nvPr/>
        </p:nvSpPr>
        <p:spPr>
          <a:xfrm>
            <a:off x="457200" y="896474"/>
            <a:ext cx="594681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OTSUGK+Wingdings"/>
                <a:cs typeface="OTSUGK+Wingdings"/>
              </a:rPr>
              <a:t>.</a:t>
            </a:r>
            <a:r>
              <a:rPr sz="2800" spc="719" dirty="0">
                <a:solidFill>
                  <a:srgbClr val="000000"/>
                </a:solidFill>
                <a:latin typeface="Times New Roman"/>
                <a:cs typeface="Times New Roman"/>
              </a:rPr>
              <a:t> </a:t>
            </a:r>
            <a:r>
              <a:rPr sz="2800" dirty="0">
                <a:solidFill>
                  <a:srgbClr val="000000"/>
                </a:solidFill>
                <a:latin typeface="Arial"/>
                <a:cs typeface="Arial"/>
              </a:rPr>
              <a:t>Based on</a:t>
            </a:r>
            <a:r>
              <a:rPr sz="2800" spc="-12" dirty="0">
                <a:solidFill>
                  <a:srgbClr val="000000"/>
                </a:solidFill>
                <a:latin typeface="Arial"/>
                <a:cs typeface="Arial"/>
              </a:rPr>
              <a:t> </a:t>
            </a:r>
            <a:r>
              <a:rPr sz="2800" dirty="0">
                <a:solidFill>
                  <a:srgbClr val="000000"/>
                </a:solidFill>
                <a:latin typeface="Arial"/>
                <a:cs typeface="Arial"/>
              </a:rPr>
              <a:t>the data model</a:t>
            </a:r>
            <a:r>
              <a:rPr sz="2800" spc="30" dirty="0">
                <a:solidFill>
                  <a:srgbClr val="000000"/>
                </a:solidFill>
                <a:latin typeface="Arial"/>
                <a:cs typeface="Arial"/>
              </a:rPr>
              <a:t> </a:t>
            </a:r>
            <a:r>
              <a:rPr sz="2800" dirty="0">
                <a:solidFill>
                  <a:srgbClr val="000000"/>
                </a:solidFill>
                <a:latin typeface="Arial"/>
                <a:cs typeface="Arial"/>
              </a:rPr>
              <a:t>used</a:t>
            </a:r>
          </a:p>
        </p:txBody>
      </p:sp>
      <p:sp>
        <p:nvSpPr>
          <p:cNvPr id="5" name="object 5"/>
          <p:cNvSpPr txBox="1"/>
          <p:nvPr/>
        </p:nvSpPr>
        <p:spPr>
          <a:xfrm>
            <a:off x="914400" y="1326021"/>
            <a:ext cx="8344890" cy="1230564"/>
          </a:xfrm>
          <a:prstGeom prst="rect">
            <a:avLst/>
          </a:prstGeom>
        </p:spPr>
        <p:txBody>
          <a:bodyPr vert="horz" wrap="square" lIns="0" tIns="0" rIns="0" bIns="0" rtlCol="0">
            <a:spAutoFit/>
          </a:bodyPr>
          <a:lstStyle/>
          <a:p>
            <a:pPr marL="0" marR="0">
              <a:lnSpc>
                <a:spcPts val="2916"/>
              </a:lnSpc>
              <a:spcBef>
                <a:spcPct val="0"/>
              </a:spcBef>
              <a:spcAft>
                <a:spcPct val="0"/>
              </a:spcAft>
            </a:pPr>
            <a:r>
              <a:rPr sz="2400" dirty="0">
                <a:solidFill>
                  <a:srgbClr val="DF7807"/>
                </a:solidFill>
                <a:latin typeface="Verdana"/>
                <a:cs typeface="Verdana"/>
              </a:rPr>
              <a:t>»</a:t>
            </a:r>
            <a:r>
              <a:rPr sz="2400" spc="112" dirty="0">
                <a:solidFill>
                  <a:srgbClr val="DF7807"/>
                </a:solidFill>
                <a:latin typeface="Times New Roman"/>
                <a:cs typeface="Times New Roman"/>
              </a:rPr>
              <a:t> </a:t>
            </a:r>
            <a:r>
              <a:rPr sz="2400" dirty="0">
                <a:solidFill>
                  <a:srgbClr val="000000"/>
                </a:solidFill>
                <a:latin typeface="Arial"/>
                <a:cs typeface="Arial"/>
              </a:rPr>
              <a:t>Legacy: Network, Hierarchical.</a:t>
            </a:r>
          </a:p>
          <a:p>
            <a:pPr marL="0" marR="0">
              <a:lnSpc>
                <a:spcPts val="2916"/>
              </a:lnSpc>
              <a:spcBef>
                <a:spcPts val="251"/>
              </a:spcBef>
              <a:spcAft>
                <a:spcPct val="0"/>
              </a:spcAft>
            </a:pPr>
            <a:r>
              <a:rPr sz="2400" dirty="0">
                <a:solidFill>
                  <a:srgbClr val="DF7807"/>
                </a:solidFill>
                <a:latin typeface="Verdana"/>
                <a:cs typeface="Verdana"/>
              </a:rPr>
              <a:t>»</a:t>
            </a:r>
            <a:r>
              <a:rPr sz="2400" spc="112" dirty="0">
                <a:solidFill>
                  <a:srgbClr val="DF7807"/>
                </a:solidFill>
                <a:latin typeface="Times New Roman"/>
                <a:cs typeface="Times New Roman"/>
              </a:rPr>
              <a:t> </a:t>
            </a:r>
            <a:r>
              <a:rPr sz="2400" dirty="0">
                <a:solidFill>
                  <a:srgbClr val="000000"/>
                </a:solidFill>
                <a:latin typeface="Arial"/>
                <a:cs typeface="Arial"/>
              </a:rPr>
              <a:t>Currently</a:t>
            </a:r>
            <a:r>
              <a:rPr sz="2400" spc="10" dirty="0">
                <a:solidFill>
                  <a:srgbClr val="000000"/>
                </a:solidFill>
                <a:latin typeface="Arial"/>
                <a:cs typeface="Arial"/>
              </a:rPr>
              <a:t> </a:t>
            </a:r>
            <a:r>
              <a:rPr sz="2400" dirty="0">
                <a:solidFill>
                  <a:srgbClr val="000000"/>
                </a:solidFill>
                <a:latin typeface="Arial"/>
                <a:cs typeface="Arial"/>
              </a:rPr>
              <a:t>Used: Relational,</a:t>
            </a:r>
            <a:r>
              <a:rPr sz="2400" spc="42" dirty="0">
                <a:solidFill>
                  <a:srgbClr val="000000"/>
                </a:solidFill>
                <a:latin typeface="Arial"/>
                <a:cs typeface="Arial"/>
              </a:rPr>
              <a:t> </a:t>
            </a:r>
            <a:r>
              <a:rPr sz="2400" dirty="0">
                <a:solidFill>
                  <a:srgbClr val="000000"/>
                </a:solidFill>
                <a:latin typeface="Arial"/>
                <a:cs typeface="Arial"/>
              </a:rPr>
              <a:t>Object-oriented, Object-</a:t>
            </a:r>
          </a:p>
        </p:txBody>
      </p:sp>
      <p:sp>
        <p:nvSpPr>
          <p:cNvPr id="6" name="object 6"/>
          <p:cNvSpPr txBox="1"/>
          <p:nvPr/>
        </p:nvSpPr>
        <p:spPr>
          <a:xfrm>
            <a:off x="1201216" y="2088155"/>
            <a:ext cx="1695347"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relational</a:t>
            </a:r>
          </a:p>
        </p:txBody>
      </p:sp>
      <p:sp>
        <p:nvSpPr>
          <p:cNvPr id="7" name="object 7"/>
          <p:cNvSpPr txBox="1"/>
          <p:nvPr/>
        </p:nvSpPr>
        <p:spPr>
          <a:xfrm>
            <a:off x="914400" y="2460258"/>
            <a:ext cx="8218993" cy="1816099"/>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Recent</a:t>
            </a:r>
            <a:r>
              <a:rPr sz="2400" spc="17">
                <a:solidFill>
                  <a:srgbClr val="000000"/>
                </a:solidFill>
                <a:latin typeface="Arial"/>
                <a:cs typeface="Arial"/>
              </a:rPr>
              <a:t> </a:t>
            </a:r>
            <a:r>
              <a:rPr sz="2400">
                <a:solidFill>
                  <a:srgbClr val="000000"/>
                </a:solidFill>
                <a:latin typeface="Arial"/>
                <a:cs typeface="Arial"/>
              </a:rPr>
              <a:t>Technologies:</a:t>
            </a:r>
            <a:r>
              <a:rPr sz="2400" spc="44">
                <a:solidFill>
                  <a:srgbClr val="000000"/>
                </a:solidFill>
                <a:latin typeface="Arial"/>
                <a:cs typeface="Arial"/>
              </a:rPr>
              <a:t> </a:t>
            </a:r>
            <a:r>
              <a:rPr sz="2400">
                <a:solidFill>
                  <a:srgbClr val="000000"/>
                </a:solidFill>
                <a:latin typeface="Arial"/>
                <a:cs typeface="Arial"/>
              </a:rPr>
              <a:t>Key-value</a:t>
            </a:r>
            <a:r>
              <a:rPr sz="2400" spc="22">
                <a:solidFill>
                  <a:srgbClr val="000000"/>
                </a:solidFill>
                <a:latin typeface="Arial"/>
                <a:cs typeface="Arial"/>
              </a:rPr>
              <a:t> </a:t>
            </a:r>
            <a:r>
              <a:rPr sz="2400">
                <a:solidFill>
                  <a:srgbClr val="000000"/>
                </a:solidFill>
                <a:latin typeface="Arial"/>
                <a:cs typeface="Arial"/>
              </a:rPr>
              <a:t>storage systems,</a:t>
            </a:r>
          </a:p>
          <a:p>
            <a:pPr marL="286816" marR="0">
              <a:lnSpc>
                <a:spcPts val="2591"/>
              </a:lnSpc>
              <a:spcBef>
                <a:spcPct val="0"/>
              </a:spcBef>
              <a:spcAft>
                <a:spcPct val="0"/>
              </a:spcAft>
            </a:pPr>
            <a:r>
              <a:rPr sz="2400">
                <a:solidFill>
                  <a:srgbClr val="000000"/>
                </a:solidFill>
                <a:latin typeface="Arial"/>
                <a:cs typeface="Arial"/>
              </a:rPr>
              <a:t>NOSQL</a:t>
            </a:r>
            <a:r>
              <a:rPr sz="2400" spc="-10">
                <a:solidFill>
                  <a:srgbClr val="000000"/>
                </a:solidFill>
                <a:latin typeface="Arial"/>
                <a:cs typeface="Arial"/>
              </a:rPr>
              <a:t> </a:t>
            </a:r>
            <a:r>
              <a:rPr sz="2400">
                <a:solidFill>
                  <a:srgbClr val="000000"/>
                </a:solidFill>
                <a:latin typeface="Arial"/>
                <a:cs typeface="Arial"/>
              </a:rPr>
              <a:t>systems:</a:t>
            </a:r>
            <a:r>
              <a:rPr sz="2400" spc="-14">
                <a:solidFill>
                  <a:srgbClr val="000000"/>
                </a:solidFill>
                <a:latin typeface="Arial"/>
                <a:cs typeface="Arial"/>
              </a:rPr>
              <a:t> </a:t>
            </a:r>
            <a:r>
              <a:rPr sz="2400">
                <a:solidFill>
                  <a:srgbClr val="000000"/>
                </a:solidFill>
                <a:latin typeface="Arial"/>
                <a:cs typeface="Arial"/>
              </a:rPr>
              <a:t>document based,</a:t>
            </a:r>
            <a:r>
              <a:rPr sz="2400" spc="19">
                <a:solidFill>
                  <a:srgbClr val="000000"/>
                </a:solidFill>
                <a:latin typeface="Arial"/>
                <a:cs typeface="Arial"/>
              </a:rPr>
              <a:t> </a:t>
            </a:r>
            <a:r>
              <a:rPr sz="2400">
                <a:solidFill>
                  <a:srgbClr val="000000"/>
                </a:solidFill>
                <a:latin typeface="Arial"/>
                <a:cs typeface="Arial"/>
              </a:rPr>
              <a:t>column-based,</a:t>
            </a:r>
          </a:p>
          <a:p>
            <a:pPr marL="286816" marR="0">
              <a:lnSpc>
                <a:spcPts val="2592"/>
              </a:lnSpc>
              <a:spcBef>
                <a:spcPct val="0"/>
              </a:spcBef>
              <a:spcAft>
                <a:spcPct val="0"/>
              </a:spcAft>
            </a:pPr>
            <a:r>
              <a:rPr sz="2400">
                <a:solidFill>
                  <a:srgbClr val="000000"/>
                </a:solidFill>
                <a:latin typeface="Arial"/>
                <a:cs typeface="Arial"/>
              </a:rPr>
              <a:t>graph-based</a:t>
            </a:r>
            <a:r>
              <a:rPr sz="2400" spc="25">
                <a:solidFill>
                  <a:srgbClr val="000000"/>
                </a:solidFill>
                <a:latin typeface="Arial"/>
                <a:cs typeface="Arial"/>
              </a:rPr>
              <a:t> </a:t>
            </a:r>
            <a:r>
              <a:rPr sz="2400">
                <a:solidFill>
                  <a:srgbClr val="000000"/>
                </a:solidFill>
                <a:latin typeface="Arial"/>
                <a:cs typeface="Arial"/>
              </a:rPr>
              <a:t>and key-value based.</a:t>
            </a:r>
            <a:r>
              <a:rPr sz="2400" spc="19">
                <a:solidFill>
                  <a:srgbClr val="000000"/>
                </a:solidFill>
                <a:latin typeface="Arial"/>
                <a:cs typeface="Arial"/>
              </a:rPr>
              <a:t> </a:t>
            </a:r>
            <a:r>
              <a:rPr sz="2400">
                <a:solidFill>
                  <a:srgbClr val="000000"/>
                </a:solidFill>
                <a:latin typeface="Arial"/>
                <a:cs typeface="Arial"/>
              </a:rPr>
              <a:t>Native XML</a:t>
            </a:r>
          </a:p>
          <a:p>
            <a:pPr marL="286816" marR="0">
              <a:lnSpc>
                <a:spcPts val="2594"/>
              </a:lnSpc>
              <a:spcBef>
                <a:spcPct val="0"/>
              </a:spcBef>
              <a:spcAft>
                <a:spcPct val="0"/>
              </a:spcAft>
            </a:pPr>
            <a:r>
              <a:rPr sz="2400">
                <a:solidFill>
                  <a:srgbClr val="000000"/>
                </a:solidFill>
                <a:latin typeface="Arial"/>
                <a:cs typeface="Arial"/>
              </a:rPr>
              <a:t>DBMSs.</a:t>
            </a:r>
          </a:p>
        </p:txBody>
      </p:sp>
      <p:sp>
        <p:nvSpPr>
          <p:cNvPr id="8" name="object 8"/>
          <p:cNvSpPr txBox="1"/>
          <p:nvPr/>
        </p:nvSpPr>
        <p:spPr>
          <a:xfrm>
            <a:off x="457200" y="3890246"/>
            <a:ext cx="406041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OTSUGK+Wingdings"/>
                <a:cs typeface="OTSUGK+Wingdings"/>
              </a:rPr>
              <a:t>.</a:t>
            </a:r>
            <a:r>
              <a:rPr sz="2800" spc="719">
                <a:solidFill>
                  <a:srgbClr val="000000"/>
                </a:solidFill>
                <a:latin typeface="Times New Roman"/>
                <a:cs typeface="Times New Roman"/>
              </a:rPr>
              <a:t> </a:t>
            </a:r>
            <a:r>
              <a:rPr sz="2800">
                <a:solidFill>
                  <a:srgbClr val="000000"/>
                </a:solidFill>
                <a:latin typeface="Arial"/>
                <a:cs typeface="Arial"/>
              </a:rPr>
              <a:t>Other classifications</a:t>
            </a:r>
          </a:p>
        </p:txBody>
      </p:sp>
      <p:sp>
        <p:nvSpPr>
          <p:cNvPr id="9" name="object 9"/>
          <p:cNvSpPr txBox="1"/>
          <p:nvPr/>
        </p:nvSpPr>
        <p:spPr>
          <a:xfrm>
            <a:off x="914400" y="4319792"/>
            <a:ext cx="8439063"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Single-user</a:t>
            </a:r>
            <a:r>
              <a:rPr sz="2400" spc="41">
                <a:solidFill>
                  <a:srgbClr val="000000"/>
                </a:solidFill>
                <a:latin typeface="Arial"/>
                <a:cs typeface="Arial"/>
              </a:rPr>
              <a:t> </a:t>
            </a:r>
            <a:r>
              <a:rPr sz="2400">
                <a:solidFill>
                  <a:srgbClr val="000000"/>
                </a:solidFill>
                <a:latin typeface="Arial"/>
                <a:cs typeface="Arial"/>
              </a:rPr>
              <a:t>(typically</a:t>
            </a:r>
            <a:r>
              <a:rPr sz="2400" spc="11">
                <a:solidFill>
                  <a:srgbClr val="000000"/>
                </a:solidFill>
                <a:latin typeface="Arial"/>
                <a:cs typeface="Arial"/>
              </a:rPr>
              <a:t> </a:t>
            </a:r>
            <a:r>
              <a:rPr sz="2400">
                <a:solidFill>
                  <a:srgbClr val="000000"/>
                </a:solidFill>
                <a:latin typeface="Arial"/>
                <a:cs typeface="Arial"/>
              </a:rPr>
              <a:t>used with personal</a:t>
            </a:r>
            <a:r>
              <a:rPr sz="2400" spc="15">
                <a:solidFill>
                  <a:srgbClr val="000000"/>
                </a:solidFill>
                <a:latin typeface="Arial"/>
                <a:cs typeface="Arial"/>
              </a:rPr>
              <a:t> </a:t>
            </a:r>
            <a:r>
              <a:rPr sz="2400">
                <a:solidFill>
                  <a:srgbClr val="000000"/>
                </a:solidFill>
                <a:latin typeface="Arial"/>
                <a:cs typeface="Arial"/>
              </a:rPr>
              <a:t>computers)</a:t>
            </a:r>
          </a:p>
        </p:txBody>
      </p:sp>
      <p:sp>
        <p:nvSpPr>
          <p:cNvPr id="10" name="object 10"/>
          <p:cNvSpPr txBox="1"/>
          <p:nvPr/>
        </p:nvSpPr>
        <p:spPr>
          <a:xfrm>
            <a:off x="1201216" y="4679485"/>
            <a:ext cx="455453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vs.</a:t>
            </a:r>
            <a:r>
              <a:rPr sz="2400" spc="-14">
                <a:solidFill>
                  <a:srgbClr val="000000"/>
                </a:solidFill>
                <a:latin typeface="Arial"/>
                <a:cs typeface="Arial"/>
              </a:rPr>
              <a:t> </a:t>
            </a:r>
            <a:r>
              <a:rPr sz="2400">
                <a:solidFill>
                  <a:srgbClr val="000000"/>
                </a:solidFill>
                <a:latin typeface="Arial"/>
                <a:cs typeface="Arial"/>
              </a:rPr>
              <a:t>multi-user</a:t>
            </a:r>
            <a:r>
              <a:rPr sz="2400" spc="15">
                <a:solidFill>
                  <a:srgbClr val="000000"/>
                </a:solidFill>
                <a:latin typeface="Arial"/>
                <a:cs typeface="Arial"/>
              </a:rPr>
              <a:t> </a:t>
            </a:r>
            <a:r>
              <a:rPr sz="2400">
                <a:solidFill>
                  <a:srgbClr val="000000"/>
                </a:solidFill>
                <a:latin typeface="Arial"/>
                <a:cs typeface="Arial"/>
              </a:rPr>
              <a:t>(most</a:t>
            </a:r>
            <a:r>
              <a:rPr sz="2400" spc="-18">
                <a:solidFill>
                  <a:srgbClr val="000000"/>
                </a:solidFill>
                <a:latin typeface="Arial"/>
                <a:cs typeface="Arial"/>
              </a:rPr>
              <a:t> </a:t>
            </a:r>
            <a:r>
              <a:rPr sz="2400">
                <a:solidFill>
                  <a:srgbClr val="000000"/>
                </a:solidFill>
                <a:latin typeface="Arial"/>
                <a:cs typeface="Arial"/>
              </a:rPr>
              <a:t>DBMSs).</a:t>
            </a:r>
          </a:p>
        </p:txBody>
      </p:sp>
      <p:sp>
        <p:nvSpPr>
          <p:cNvPr id="11" name="object 11"/>
          <p:cNvSpPr txBox="1"/>
          <p:nvPr/>
        </p:nvSpPr>
        <p:spPr>
          <a:xfrm>
            <a:off x="914400" y="5051693"/>
            <a:ext cx="8707671" cy="1486545"/>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Centralized</a:t>
            </a:r>
            <a:r>
              <a:rPr sz="2400" spc="38">
                <a:solidFill>
                  <a:srgbClr val="000000"/>
                </a:solidFill>
                <a:latin typeface="Arial"/>
                <a:cs typeface="Arial"/>
              </a:rPr>
              <a:t> </a:t>
            </a:r>
            <a:r>
              <a:rPr sz="2400">
                <a:solidFill>
                  <a:srgbClr val="000000"/>
                </a:solidFill>
                <a:latin typeface="Arial"/>
                <a:cs typeface="Arial"/>
              </a:rPr>
              <a:t>(uses a single</a:t>
            </a:r>
            <a:r>
              <a:rPr sz="2400" spc="28">
                <a:solidFill>
                  <a:srgbClr val="000000"/>
                </a:solidFill>
                <a:latin typeface="Arial"/>
                <a:cs typeface="Arial"/>
              </a:rPr>
              <a:t> </a:t>
            </a:r>
            <a:r>
              <a:rPr sz="2400">
                <a:solidFill>
                  <a:srgbClr val="000000"/>
                </a:solidFill>
                <a:latin typeface="Arial"/>
                <a:cs typeface="Arial"/>
              </a:rPr>
              <a:t>computer with one</a:t>
            </a:r>
          </a:p>
          <a:p>
            <a:pPr marL="286816" marR="0">
              <a:lnSpc>
                <a:spcPts val="2591"/>
              </a:lnSpc>
              <a:spcBef>
                <a:spcPct val="0"/>
              </a:spcBef>
              <a:spcAft>
                <a:spcPct val="0"/>
              </a:spcAft>
            </a:pPr>
            <a:r>
              <a:rPr sz="2400">
                <a:solidFill>
                  <a:srgbClr val="000000"/>
                </a:solidFill>
                <a:latin typeface="Arial"/>
                <a:cs typeface="Arial"/>
              </a:rPr>
              <a:t>database)</a:t>
            </a:r>
            <a:r>
              <a:rPr sz="2400" spc="21">
                <a:solidFill>
                  <a:srgbClr val="000000"/>
                </a:solidFill>
                <a:latin typeface="Arial"/>
                <a:cs typeface="Arial"/>
              </a:rPr>
              <a:t> </a:t>
            </a:r>
            <a:r>
              <a:rPr sz="2400">
                <a:solidFill>
                  <a:srgbClr val="000000"/>
                </a:solidFill>
                <a:latin typeface="Arial"/>
                <a:cs typeface="Arial"/>
              </a:rPr>
              <a:t>vs.</a:t>
            </a:r>
            <a:r>
              <a:rPr sz="2400" spc="-14">
                <a:solidFill>
                  <a:srgbClr val="000000"/>
                </a:solidFill>
                <a:latin typeface="Arial"/>
                <a:cs typeface="Arial"/>
              </a:rPr>
              <a:t> </a:t>
            </a:r>
            <a:r>
              <a:rPr sz="2400">
                <a:solidFill>
                  <a:srgbClr val="000000"/>
                </a:solidFill>
                <a:latin typeface="Arial"/>
                <a:cs typeface="Arial"/>
              </a:rPr>
              <a:t>distributed (multiple</a:t>
            </a:r>
            <a:r>
              <a:rPr sz="2400" spc="20">
                <a:solidFill>
                  <a:srgbClr val="000000"/>
                </a:solidFill>
                <a:latin typeface="Arial"/>
                <a:cs typeface="Arial"/>
              </a:rPr>
              <a:t> </a:t>
            </a:r>
            <a:r>
              <a:rPr sz="2400">
                <a:solidFill>
                  <a:srgbClr val="000000"/>
                </a:solidFill>
                <a:latin typeface="Arial"/>
                <a:cs typeface="Arial"/>
              </a:rPr>
              <a:t>computers, multiple</a:t>
            </a:r>
          </a:p>
          <a:p>
            <a:pPr marL="286816" marR="0">
              <a:lnSpc>
                <a:spcPts val="2591"/>
              </a:lnSpc>
              <a:spcBef>
                <a:spcPct val="0"/>
              </a:spcBef>
              <a:spcAft>
                <a:spcPct val="0"/>
              </a:spcAft>
            </a:pPr>
            <a:r>
              <a:rPr sz="2400">
                <a:solidFill>
                  <a:srgbClr val="000000"/>
                </a:solidFill>
                <a:latin typeface="Arial"/>
                <a:cs typeface="Arial"/>
              </a:rPr>
              <a:t>DBs)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56826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Summary</a:t>
            </a:r>
          </a:p>
        </p:txBody>
      </p:sp>
      <p:sp>
        <p:nvSpPr>
          <p:cNvPr id="4" name="object 4"/>
          <p:cNvSpPr txBox="1"/>
          <p:nvPr/>
        </p:nvSpPr>
        <p:spPr>
          <a:xfrm>
            <a:off x="457200" y="899330"/>
            <a:ext cx="7140122" cy="318035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 Models</a:t>
            </a:r>
            <a:r>
              <a:rPr sz="2400" spc="17" dirty="0">
                <a:solidFill>
                  <a:srgbClr val="000000"/>
                </a:solidFill>
                <a:latin typeface="Arial"/>
                <a:cs typeface="Arial"/>
              </a:rPr>
              <a:t> </a:t>
            </a:r>
            <a:r>
              <a:rPr sz="2400" dirty="0">
                <a:solidFill>
                  <a:srgbClr val="000000"/>
                </a:solidFill>
                <a:latin typeface="Arial"/>
                <a:cs typeface="Arial"/>
              </a:rPr>
              <a:t>and Their Categories</a:t>
            </a:r>
          </a:p>
          <a:p>
            <a:pPr marL="0" marR="0">
              <a:lnSpc>
                <a:spcPts val="2681"/>
              </a:lnSpc>
              <a:spcBef>
                <a:spcPts val="43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Schemas, Instances,</a:t>
            </a:r>
            <a:r>
              <a:rPr sz="2400" spc="-13" dirty="0">
                <a:solidFill>
                  <a:srgbClr val="000000"/>
                </a:solidFill>
                <a:latin typeface="Arial"/>
                <a:cs typeface="Arial"/>
              </a:rPr>
              <a:t> </a:t>
            </a:r>
            <a:r>
              <a:rPr sz="2400" dirty="0">
                <a:solidFill>
                  <a:srgbClr val="000000"/>
                </a:solidFill>
                <a:latin typeface="Arial"/>
                <a:cs typeface="Arial"/>
              </a:rPr>
              <a:t>and States</a:t>
            </a:r>
          </a:p>
          <a:p>
            <a:pPr marL="0" marR="0">
              <a:lnSpc>
                <a:spcPts val="2681"/>
              </a:lnSpc>
              <a:spcBef>
                <a:spcPts val="48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Three-Schema</a:t>
            </a:r>
            <a:r>
              <a:rPr sz="2400" spc="15" dirty="0">
                <a:solidFill>
                  <a:srgbClr val="000000"/>
                </a:solidFill>
                <a:latin typeface="Arial"/>
                <a:cs typeface="Arial"/>
              </a:rPr>
              <a:t> </a:t>
            </a:r>
            <a:r>
              <a:rPr sz="2400" dirty="0">
                <a:solidFill>
                  <a:srgbClr val="000000"/>
                </a:solidFill>
                <a:latin typeface="Arial"/>
                <a:cs typeface="Arial"/>
              </a:rPr>
              <a:t>Architecture</a:t>
            </a:r>
          </a:p>
          <a:p>
            <a:pPr marL="0" marR="0">
              <a:lnSpc>
                <a:spcPts val="2683"/>
              </a:lnSpc>
              <a:spcBef>
                <a:spcPts val="487"/>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 Independence</a:t>
            </a:r>
          </a:p>
          <a:p>
            <a:pPr marL="0" marR="0">
              <a:lnSpc>
                <a:spcPts val="2681"/>
              </a:lnSpc>
              <a:spcBef>
                <a:spcPts val="48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DBMS Languages</a:t>
            </a:r>
            <a:r>
              <a:rPr sz="2400" spc="36" dirty="0">
                <a:solidFill>
                  <a:srgbClr val="000000"/>
                </a:solidFill>
                <a:latin typeface="Arial"/>
                <a:cs typeface="Arial"/>
              </a:rPr>
              <a:t> </a:t>
            </a:r>
            <a:r>
              <a:rPr sz="2400" dirty="0">
                <a:solidFill>
                  <a:srgbClr val="000000"/>
                </a:solidFill>
                <a:latin typeface="Arial"/>
                <a:cs typeface="Arial"/>
              </a:rPr>
              <a:t>and Interfaces</a:t>
            </a:r>
          </a:p>
          <a:p>
            <a:pPr marL="0" marR="0">
              <a:lnSpc>
                <a:spcPts val="2681"/>
              </a:lnSpc>
              <a:spcBef>
                <a:spcPts val="436"/>
              </a:spcBef>
              <a:spcAft>
                <a:spcPct val="0"/>
              </a:spcAft>
            </a:pPr>
            <a:r>
              <a:rPr sz="2400" dirty="0" smtClean="0">
                <a:solidFill>
                  <a:srgbClr val="000000"/>
                </a:solidFill>
                <a:latin typeface="TEENJR+Wingdings"/>
                <a:cs typeface="TEENJR+Wingdings"/>
              </a:rPr>
              <a:t>.</a:t>
            </a:r>
            <a:r>
              <a:rPr sz="2400" spc="1002" dirty="0" smtClean="0">
                <a:solidFill>
                  <a:srgbClr val="000000"/>
                </a:solidFill>
                <a:latin typeface="Times New Roman"/>
                <a:cs typeface="Times New Roman"/>
              </a:rPr>
              <a:t> </a:t>
            </a:r>
            <a:r>
              <a:rPr sz="2400" dirty="0">
                <a:solidFill>
                  <a:srgbClr val="000000"/>
                </a:solidFill>
                <a:latin typeface="Arial"/>
                <a:cs typeface="Arial"/>
              </a:rPr>
              <a:t>Database</a:t>
            </a:r>
            <a:r>
              <a:rPr sz="2400" spc="11" dirty="0">
                <a:solidFill>
                  <a:srgbClr val="000000"/>
                </a:solidFill>
                <a:latin typeface="Arial"/>
                <a:cs typeface="Arial"/>
              </a:rPr>
              <a:t> </a:t>
            </a:r>
            <a:r>
              <a:rPr sz="2400" dirty="0">
                <a:solidFill>
                  <a:srgbClr val="000000"/>
                </a:solidFill>
                <a:latin typeface="Arial"/>
                <a:cs typeface="Arial"/>
              </a:rPr>
              <a:t>System Environment</a:t>
            </a:r>
          </a:p>
          <a:p>
            <a:pPr marL="0" marR="0">
              <a:lnSpc>
                <a:spcPts val="2681"/>
              </a:lnSpc>
              <a:spcBef>
                <a:spcPts val="488"/>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Centralized</a:t>
            </a:r>
            <a:r>
              <a:rPr sz="2400" spc="38" dirty="0">
                <a:solidFill>
                  <a:srgbClr val="000000"/>
                </a:solidFill>
                <a:latin typeface="Arial"/>
                <a:cs typeface="Arial"/>
              </a:rPr>
              <a:t> </a:t>
            </a:r>
            <a:r>
              <a:rPr sz="2400" dirty="0">
                <a:solidFill>
                  <a:srgbClr val="000000"/>
                </a:solidFill>
                <a:latin typeface="Arial"/>
                <a:cs typeface="Arial"/>
              </a:rPr>
              <a:t>and Client-Server</a:t>
            </a:r>
            <a:r>
              <a:rPr sz="2400" spc="32" dirty="0">
                <a:solidFill>
                  <a:srgbClr val="000000"/>
                </a:solidFill>
                <a:latin typeface="Arial"/>
                <a:cs typeface="Arial"/>
              </a:rPr>
              <a:t> </a:t>
            </a:r>
            <a:r>
              <a:rPr sz="2400" dirty="0">
                <a:solidFill>
                  <a:srgbClr val="000000"/>
                </a:solidFill>
                <a:latin typeface="Arial"/>
                <a:cs typeface="Arial"/>
              </a:rPr>
              <a:t>Architectures</a:t>
            </a:r>
          </a:p>
          <a:p>
            <a:pPr marL="0" marR="0">
              <a:lnSpc>
                <a:spcPts val="2681"/>
              </a:lnSpc>
              <a:spcBef>
                <a:spcPts val="43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Classification</a:t>
            </a:r>
            <a:r>
              <a:rPr sz="2400" spc="35" dirty="0">
                <a:solidFill>
                  <a:srgbClr val="000000"/>
                </a:solidFill>
                <a:latin typeface="Arial"/>
                <a:cs typeface="Arial"/>
              </a:rPr>
              <a:t> </a:t>
            </a:r>
            <a:r>
              <a:rPr sz="2400" dirty="0">
                <a:solidFill>
                  <a:srgbClr val="000000"/>
                </a:solidFill>
                <a:latin typeface="Arial"/>
                <a:cs typeface="Arial"/>
              </a:rPr>
              <a:t>of DBMSs</a:t>
            </a:r>
          </a:p>
        </p:txBody>
      </p:sp>
      <p:sp>
        <p:nvSpPr>
          <p:cNvPr id="6" name="object 6"/>
          <p:cNvSpPr txBox="1"/>
          <p:nvPr/>
        </p:nvSpPr>
        <p:spPr>
          <a:xfrm>
            <a:off x="8807831" y="6685578"/>
            <a:ext cx="331197" cy="331815"/>
          </a:xfrm>
          <a:prstGeom prst="rect">
            <a:avLst/>
          </a:prstGeom>
        </p:spPr>
        <p:txBody>
          <a:bodyPr vert="horz" wrap="square" lIns="0" tIns="0" rIns="0" bIns="0" rtlCol="0">
            <a:spAutoFit/>
          </a:bodyPr>
          <a:lstStyle/>
          <a:p>
            <a:pPr marL="0" marR="0">
              <a:lnSpc>
                <a:spcPts val="1112"/>
              </a:lnSpc>
              <a:spcBef>
                <a:spcPct val="0"/>
              </a:spcBef>
              <a:spcAft>
                <a:spcPct val="0"/>
              </a:spcAft>
            </a:pPr>
            <a:r>
              <a:rPr sz="1000">
                <a:solidFill>
                  <a:srgbClr val="000000"/>
                </a:solidFill>
                <a:latin typeface="Arial"/>
                <a:cs typeface="Arial"/>
              </a:rPr>
              <a:t>93</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smtClean="0">
                <a:solidFill>
                  <a:srgbClr val="000000"/>
                </a:solidFill>
                <a:latin typeface="Verdana"/>
                <a:cs typeface="Verdana"/>
              </a:rPr>
              <a:t>Course</a:t>
            </a:r>
            <a:r>
              <a:rPr sz="1300" b="1" spc="13" dirty="0" smtClean="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2049" y="99786"/>
            <a:ext cx="295657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Course</a:t>
            </a:r>
            <a:r>
              <a:rPr sz="2400" b="1" spc="11">
                <a:solidFill>
                  <a:srgbClr val="FFFFFF"/>
                </a:solidFill>
                <a:latin typeface="Arial Narrow"/>
                <a:cs typeface="Arial Narrow"/>
              </a:rPr>
              <a:t> </a:t>
            </a:r>
            <a:r>
              <a:rPr sz="2400" b="1">
                <a:solidFill>
                  <a:srgbClr val="FFFFFF"/>
                </a:solidFill>
                <a:latin typeface="Arial Narrow"/>
                <a:cs typeface="Arial Narrow"/>
              </a:rPr>
              <a:t>Assignments</a:t>
            </a:r>
          </a:p>
        </p:txBody>
      </p:sp>
      <p:sp>
        <p:nvSpPr>
          <p:cNvPr id="4" name="object 4"/>
          <p:cNvSpPr txBox="1"/>
          <p:nvPr/>
        </p:nvSpPr>
        <p:spPr>
          <a:xfrm>
            <a:off x="381000" y="1123897"/>
            <a:ext cx="314226" cy="365161"/>
          </a:xfrm>
          <a:prstGeom prst="rect">
            <a:avLst/>
          </a:prstGeom>
        </p:spPr>
        <p:txBody>
          <a:bodyPr vert="horz" wrap="square" lIns="0" tIns="0" rIns="0" bIns="0" rtlCol="0">
            <a:spAutoFit/>
          </a:bodyPr>
          <a:lstStyle/>
          <a:p>
            <a:pPr marL="0" marR="0">
              <a:lnSpc>
                <a:spcPts val="1225"/>
              </a:lnSpc>
              <a:spcBef>
                <a:spcPct val="0"/>
              </a:spcBef>
              <a:spcAft>
                <a:spcPct val="0"/>
              </a:spcAft>
            </a:pPr>
            <a:r>
              <a:rPr sz="1100">
                <a:solidFill>
                  <a:srgbClr val="000000"/>
                </a:solidFill>
                <a:latin typeface="Wingdings"/>
                <a:cs typeface="Wingdings"/>
              </a:rPr>
              <a:t></a:t>
            </a:r>
          </a:p>
        </p:txBody>
      </p:sp>
      <p:sp>
        <p:nvSpPr>
          <p:cNvPr id="5" name="object 5"/>
          <p:cNvSpPr txBox="1"/>
          <p:nvPr/>
        </p:nvSpPr>
        <p:spPr>
          <a:xfrm>
            <a:off x="742188" y="1019534"/>
            <a:ext cx="297659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Individual</a:t>
            </a:r>
            <a:r>
              <a:rPr sz="2000" spc="-109">
                <a:solidFill>
                  <a:srgbClr val="000000"/>
                </a:solidFill>
                <a:latin typeface="Arial"/>
                <a:cs typeface="Arial"/>
              </a:rPr>
              <a:t> </a:t>
            </a:r>
            <a:r>
              <a:rPr sz="2000">
                <a:solidFill>
                  <a:srgbClr val="000000"/>
                </a:solidFill>
                <a:latin typeface="Arial"/>
                <a:cs typeface="Arial"/>
              </a:rPr>
              <a:t>Assignments</a:t>
            </a:r>
          </a:p>
        </p:txBody>
      </p:sp>
      <p:sp>
        <p:nvSpPr>
          <p:cNvPr id="6" name="object 6"/>
          <p:cNvSpPr txBox="1"/>
          <p:nvPr/>
        </p:nvSpPr>
        <p:spPr>
          <a:xfrm>
            <a:off x="861060" y="1503511"/>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7" name="object 7"/>
          <p:cNvSpPr txBox="1"/>
          <p:nvPr/>
        </p:nvSpPr>
        <p:spPr>
          <a:xfrm>
            <a:off x="1163116" y="1410272"/>
            <a:ext cx="6072759" cy="954905"/>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Reports</a:t>
            </a:r>
            <a:r>
              <a:rPr sz="1800" spc="21">
                <a:solidFill>
                  <a:srgbClr val="000000"/>
                </a:solidFill>
                <a:latin typeface="Arial"/>
                <a:cs typeface="Arial"/>
              </a:rPr>
              <a:t> </a:t>
            </a:r>
            <a:r>
              <a:rPr sz="1800">
                <a:solidFill>
                  <a:srgbClr val="000000"/>
                </a:solidFill>
                <a:latin typeface="Arial"/>
                <a:cs typeface="Arial"/>
              </a:rPr>
              <a:t>based on case studies</a:t>
            </a:r>
            <a:r>
              <a:rPr sz="1800" spc="17">
                <a:solidFill>
                  <a:srgbClr val="000000"/>
                </a:solidFill>
                <a:latin typeface="Arial"/>
                <a:cs typeface="Arial"/>
              </a:rPr>
              <a:t> </a:t>
            </a:r>
            <a:r>
              <a:rPr sz="1800">
                <a:solidFill>
                  <a:srgbClr val="000000"/>
                </a:solidFill>
                <a:latin typeface="Arial"/>
                <a:cs typeface="Arial"/>
              </a:rPr>
              <a:t>/ class</a:t>
            </a:r>
            <a:r>
              <a:rPr sz="1800" spc="12">
                <a:solidFill>
                  <a:srgbClr val="000000"/>
                </a:solidFill>
                <a:latin typeface="Arial"/>
                <a:cs typeface="Arial"/>
              </a:rPr>
              <a:t> </a:t>
            </a:r>
            <a:r>
              <a:rPr sz="1800">
                <a:solidFill>
                  <a:srgbClr val="000000"/>
                </a:solidFill>
                <a:latin typeface="Arial"/>
                <a:cs typeface="Arial"/>
              </a:rPr>
              <a:t>presentations</a:t>
            </a:r>
          </a:p>
          <a:p>
            <a:pPr marL="0" marR="0">
              <a:lnSpc>
                <a:spcPts val="2010"/>
              </a:lnSpc>
              <a:spcBef>
                <a:spcPts val="797"/>
              </a:spcBef>
              <a:spcAft>
                <a:spcPct val="0"/>
              </a:spcAft>
            </a:pPr>
            <a:r>
              <a:rPr sz="1800" spc="-26">
                <a:solidFill>
                  <a:srgbClr val="000000"/>
                </a:solidFill>
                <a:latin typeface="Arial"/>
                <a:cs typeface="Arial"/>
              </a:rPr>
              <a:t>Textbook</a:t>
            </a:r>
            <a:r>
              <a:rPr sz="1800" spc="35">
                <a:solidFill>
                  <a:srgbClr val="000000"/>
                </a:solidFill>
                <a:latin typeface="Arial"/>
                <a:cs typeface="Arial"/>
              </a:rPr>
              <a:t> </a:t>
            </a:r>
            <a:r>
              <a:rPr sz="1800">
                <a:solidFill>
                  <a:srgbClr val="000000"/>
                </a:solidFill>
                <a:latin typeface="Arial"/>
                <a:cs typeface="Arial"/>
              </a:rPr>
              <a:t>problem</a:t>
            </a:r>
            <a:r>
              <a:rPr sz="1800" spc="13">
                <a:solidFill>
                  <a:srgbClr val="000000"/>
                </a:solidFill>
                <a:latin typeface="Arial"/>
                <a:cs typeface="Arial"/>
              </a:rPr>
              <a:t> </a:t>
            </a:r>
            <a:r>
              <a:rPr sz="1800">
                <a:solidFill>
                  <a:srgbClr val="000000"/>
                </a:solidFill>
                <a:latin typeface="Arial"/>
                <a:cs typeface="Arial"/>
              </a:rPr>
              <a:t>sets</a:t>
            </a:r>
          </a:p>
        </p:txBody>
      </p:sp>
      <p:sp>
        <p:nvSpPr>
          <p:cNvPr id="8" name="object 8"/>
          <p:cNvSpPr txBox="1"/>
          <p:nvPr/>
        </p:nvSpPr>
        <p:spPr>
          <a:xfrm>
            <a:off x="861060" y="1860127"/>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9" name="object 9"/>
          <p:cNvSpPr txBox="1"/>
          <p:nvPr/>
        </p:nvSpPr>
        <p:spPr>
          <a:xfrm>
            <a:off x="381000" y="2233476"/>
            <a:ext cx="314454" cy="365500"/>
          </a:xfrm>
          <a:prstGeom prst="rect">
            <a:avLst/>
          </a:prstGeom>
        </p:spPr>
        <p:txBody>
          <a:bodyPr vert="horz" wrap="square" lIns="0" tIns="0" rIns="0" bIns="0" rtlCol="0">
            <a:spAutoFit/>
          </a:bodyPr>
          <a:lstStyle/>
          <a:p>
            <a:pPr marL="0" marR="0">
              <a:lnSpc>
                <a:spcPts val="1227"/>
              </a:lnSpc>
              <a:spcBef>
                <a:spcPct val="0"/>
              </a:spcBef>
              <a:spcAft>
                <a:spcPct val="0"/>
              </a:spcAft>
            </a:pPr>
            <a:r>
              <a:rPr sz="1100">
                <a:solidFill>
                  <a:srgbClr val="000000"/>
                </a:solidFill>
                <a:latin typeface="Wingdings"/>
                <a:cs typeface="Wingdings"/>
              </a:rPr>
              <a:t></a:t>
            </a:r>
          </a:p>
        </p:txBody>
      </p:sp>
      <p:sp>
        <p:nvSpPr>
          <p:cNvPr id="10" name="object 10"/>
          <p:cNvSpPr txBox="1"/>
          <p:nvPr/>
        </p:nvSpPr>
        <p:spPr>
          <a:xfrm>
            <a:off x="742188" y="2129111"/>
            <a:ext cx="3755232"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Arial"/>
                <a:cs typeface="Arial"/>
              </a:rPr>
              <a:t>Project-Related</a:t>
            </a:r>
            <a:r>
              <a:rPr sz="2000" spc="-150">
                <a:solidFill>
                  <a:srgbClr val="000000"/>
                </a:solidFill>
                <a:latin typeface="Arial"/>
                <a:cs typeface="Arial"/>
              </a:rPr>
              <a:t> </a:t>
            </a:r>
            <a:r>
              <a:rPr sz="2000">
                <a:solidFill>
                  <a:srgbClr val="000000"/>
                </a:solidFill>
                <a:latin typeface="Arial"/>
                <a:cs typeface="Arial"/>
              </a:rPr>
              <a:t>Assignments</a:t>
            </a:r>
          </a:p>
        </p:txBody>
      </p:sp>
      <p:sp>
        <p:nvSpPr>
          <p:cNvPr id="11" name="object 11"/>
          <p:cNvSpPr txBox="1"/>
          <p:nvPr/>
        </p:nvSpPr>
        <p:spPr>
          <a:xfrm>
            <a:off x="861060" y="2613364"/>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12" name="object 12"/>
          <p:cNvSpPr txBox="1"/>
          <p:nvPr/>
        </p:nvSpPr>
        <p:spPr>
          <a:xfrm>
            <a:off x="1163116" y="2520125"/>
            <a:ext cx="6915891" cy="954904"/>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All assignments</a:t>
            </a:r>
            <a:r>
              <a:rPr sz="1800" spc="27">
                <a:solidFill>
                  <a:srgbClr val="000000"/>
                </a:solidFill>
                <a:latin typeface="Arial"/>
                <a:cs typeface="Arial"/>
              </a:rPr>
              <a:t> </a:t>
            </a:r>
            <a:r>
              <a:rPr sz="1800">
                <a:solidFill>
                  <a:srgbClr val="000000"/>
                </a:solidFill>
                <a:latin typeface="Arial"/>
                <a:cs typeface="Arial"/>
              </a:rPr>
              <a:t>(other than the individual</a:t>
            </a:r>
            <a:r>
              <a:rPr sz="1800" spc="32">
                <a:solidFill>
                  <a:srgbClr val="000000"/>
                </a:solidFill>
                <a:latin typeface="Arial"/>
                <a:cs typeface="Arial"/>
              </a:rPr>
              <a:t> </a:t>
            </a:r>
            <a:r>
              <a:rPr sz="1800">
                <a:solidFill>
                  <a:srgbClr val="000000"/>
                </a:solidFill>
                <a:latin typeface="Arial"/>
                <a:cs typeface="Arial"/>
              </a:rPr>
              <a:t>assessments)</a:t>
            </a:r>
            <a:r>
              <a:rPr sz="1800" spc="20">
                <a:solidFill>
                  <a:srgbClr val="000000"/>
                </a:solidFill>
                <a:latin typeface="Arial"/>
                <a:cs typeface="Arial"/>
              </a:rPr>
              <a:t> </a:t>
            </a:r>
            <a:r>
              <a:rPr sz="1800" spc="-16">
                <a:solidFill>
                  <a:srgbClr val="000000"/>
                </a:solidFill>
                <a:latin typeface="Arial"/>
                <a:cs typeface="Arial"/>
              </a:rPr>
              <a:t>will</a:t>
            </a:r>
          </a:p>
          <a:p>
            <a:pPr marL="0" marR="0">
              <a:lnSpc>
                <a:spcPts val="2010"/>
              </a:lnSpc>
              <a:spcBef>
                <a:spcPts val="797"/>
              </a:spcBef>
              <a:spcAft>
                <a:spcPct val="0"/>
              </a:spcAft>
            </a:pPr>
            <a:r>
              <a:rPr sz="1800">
                <a:solidFill>
                  <a:srgbClr val="000000"/>
                </a:solidFill>
                <a:latin typeface="Arial"/>
                <a:cs typeface="Arial"/>
              </a:rPr>
              <a:t>correspond</a:t>
            </a:r>
            <a:r>
              <a:rPr sz="1800" spc="18">
                <a:solidFill>
                  <a:srgbClr val="000000"/>
                </a:solidFill>
                <a:latin typeface="Arial"/>
                <a:cs typeface="Arial"/>
              </a:rPr>
              <a:t> </a:t>
            </a:r>
            <a:r>
              <a:rPr sz="1800">
                <a:solidFill>
                  <a:srgbClr val="000000"/>
                </a:solidFill>
                <a:latin typeface="Arial"/>
                <a:cs typeface="Arial"/>
              </a:rPr>
              <a:t>to milestones</a:t>
            </a:r>
            <a:r>
              <a:rPr sz="1800" spc="28">
                <a:solidFill>
                  <a:srgbClr val="000000"/>
                </a:solidFill>
                <a:latin typeface="Arial"/>
                <a:cs typeface="Arial"/>
              </a:rPr>
              <a:t> </a:t>
            </a:r>
            <a:r>
              <a:rPr sz="1800">
                <a:solidFill>
                  <a:srgbClr val="000000"/>
                </a:solidFill>
                <a:latin typeface="Arial"/>
                <a:cs typeface="Arial"/>
              </a:rPr>
              <a:t>in the</a:t>
            </a:r>
            <a:r>
              <a:rPr sz="1800" spc="-12">
                <a:solidFill>
                  <a:srgbClr val="000000"/>
                </a:solidFill>
                <a:latin typeface="Arial"/>
                <a:cs typeface="Arial"/>
              </a:rPr>
              <a:t> </a:t>
            </a:r>
            <a:r>
              <a:rPr sz="1800">
                <a:solidFill>
                  <a:srgbClr val="000000"/>
                </a:solidFill>
                <a:latin typeface="Arial"/>
                <a:cs typeface="Arial"/>
              </a:rPr>
              <a:t>course</a:t>
            </a:r>
            <a:r>
              <a:rPr sz="1800" spc="10">
                <a:solidFill>
                  <a:srgbClr val="000000"/>
                </a:solidFill>
                <a:latin typeface="Arial"/>
                <a:cs typeface="Arial"/>
              </a:rPr>
              <a:t> </a:t>
            </a:r>
            <a:r>
              <a:rPr sz="1800">
                <a:solidFill>
                  <a:srgbClr val="000000"/>
                </a:solidFill>
                <a:latin typeface="Arial"/>
                <a:cs typeface="Arial"/>
              </a:rPr>
              <a:t>project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1"/>
            <a:ext cx="9144000" cy="6857999"/>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347351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Assignments</a:t>
            </a:r>
            <a:r>
              <a:rPr sz="2400" b="1" spc="24">
                <a:solidFill>
                  <a:srgbClr val="FFFFFF"/>
                </a:solidFill>
                <a:latin typeface="Arial Narrow"/>
                <a:cs typeface="Arial Narrow"/>
              </a:rPr>
              <a:t> </a:t>
            </a:r>
            <a:r>
              <a:rPr sz="2400" b="1">
                <a:solidFill>
                  <a:srgbClr val="FFFFFF"/>
                </a:solidFill>
                <a:latin typeface="Arial Narrow"/>
                <a:cs typeface="Arial Narrow"/>
              </a:rPr>
              <a:t>&amp;</a:t>
            </a:r>
            <a:r>
              <a:rPr sz="2400" b="1" spc="10">
                <a:solidFill>
                  <a:srgbClr val="FFFFFF"/>
                </a:solidFill>
                <a:latin typeface="Arial Narrow"/>
                <a:cs typeface="Arial Narrow"/>
              </a:rPr>
              <a:t> </a:t>
            </a:r>
            <a:r>
              <a:rPr sz="2400" b="1">
                <a:solidFill>
                  <a:srgbClr val="FFFFFF"/>
                </a:solidFill>
                <a:latin typeface="Arial Narrow"/>
                <a:cs typeface="Arial Narrow"/>
              </a:rPr>
              <a:t>Readings</a:t>
            </a:r>
          </a:p>
        </p:txBody>
      </p:sp>
      <p:sp>
        <p:nvSpPr>
          <p:cNvPr id="4" name="object 4"/>
          <p:cNvSpPr txBox="1"/>
          <p:nvPr/>
        </p:nvSpPr>
        <p:spPr>
          <a:xfrm>
            <a:off x="396240" y="1098782"/>
            <a:ext cx="1799959"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FWCINH+Wingdings"/>
                <a:cs typeface="FWCINH+Wingdings"/>
              </a:rPr>
              <a:t>.</a:t>
            </a:r>
            <a:r>
              <a:rPr sz="2000" spc="1285">
                <a:solidFill>
                  <a:srgbClr val="000000"/>
                </a:solidFill>
                <a:latin typeface="Times New Roman"/>
                <a:cs typeface="Times New Roman"/>
              </a:rPr>
              <a:t> </a:t>
            </a:r>
            <a:r>
              <a:rPr sz="2000">
                <a:solidFill>
                  <a:srgbClr val="000000"/>
                </a:solidFill>
                <a:latin typeface="Arial"/>
                <a:cs typeface="Arial"/>
              </a:rPr>
              <a:t>Readings</a:t>
            </a:r>
          </a:p>
        </p:txBody>
      </p:sp>
      <p:sp>
        <p:nvSpPr>
          <p:cNvPr id="5" name="object 5"/>
          <p:cNvSpPr txBox="1"/>
          <p:nvPr/>
        </p:nvSpPr>
        <p:spPr>
          <a:xfrm>
            <a:off x="853439" y="1526074"/>
            <a:ext cx="6316673" cy="282129"/>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lang="en-US" dirty="0" smtClean="0">
                <a:solidFill>
                  <a:srgbClr val="000000"/>
                </a:solidFill>
                <a:latin typeface="Arial"/>
                <a:cs typeface="Arial"/>
              </a:rPr>
              <a:t>L</a:t>
            </a:r>
            <a:r>
              <a:rPr lang="en-US" sz="1800" dirty="0" smtClean="0">
                <a:solidFill>
                  <a:srgbClr val="000000"/>
                </a:solidFill>
                <a:latin typeface="Arial"/>
                <a:cs typeface="Arial"/>
              </a:rPr>
              <a:t>ecture notes</a:t>
            </a:r>
            <a:r>
              <a:rPr sz="1800" spc="18" dirty="0" smtClean="0">
                <a:solidFill>
                  <a:srgbClr val="000000"/>
                </a:solidFill>
                <a:latin typeface="Arial"/>
                <a:cs typeface="Arial"/>
              </a:rPr>
              <a:t> </a:t>
            </a:r>
            <a:r>
              <a:rPr sz="1800" dirty="0">
                <a:solidFill>
                  <a:srgbClr val="000000"/>
                </a:solidFill>
                <a:latin typeface="Arial"/>
                <a:cs typeface="Arial"/>
              </a:rPr>
              <a:t>and</a:t>
            </a:r>
            <a:r>
              <a:rPr sz="1800" spc="14" dirty="0">
                <a:solidFill>
                  <a:srgbClr val="000000"/>
                </a:solidFill>
                <a:latin typeface="Arial"/>
                <a:cs typeface="Arial"/>
              </a:rPr>
              <a:t> </a:t>
            </a:r>
            <a:r>
              <a:rPr sz="1800" dirty="0">
                <a:solidFill>
                  <a:srgbClr val="000000"/>
                </a:solidFill>
                <a:latin typeface="Arial"/>
                <a:cs typeface="Arial"/>
              </a:rPr>
              <a:t>Handouts</a:t>
            </a:r>
            <a:r>
              <a:rPr sz="1800" spc="22" dirty="0">
                <a:solidFill>
                  <a:srgbClr val="000000"/>
                </a:solidFill>
                <a:latin typeface="Arial"/>
                <a:cs typeface="Arial"/>
              </a:rPr>
              <a:t> </a:t>
            </a:r>
            <a:r>
              <a:rPr sz="1800" dirty="0">
                <a:solidFill>
                  <a:srgbClr val="000000"/>
                </a:solidFill>
                <a:latin typeface="Arial"/>
                <a:cs typeface="Arial"/>
              </a:rPr>
              <a:t>posted</a:t>
            </a:r>
            <a:r>
              <a:rPr sz="1800" spc="11" dirty="0">
                <a:solidFill>
                  <a:srgbClr val="000000"/>
                </a:solidFill>
                <a:latin typeface="Arial"/>
                <a:cs typeface="Arial"/>
              </a:rPr>
              <a:t> </a:t>
            </a:r>
            <a:r>
              <a:rPr sz="1800" dirty="0">
                <a:solidFill>
                  <a:srgbClr val="000000"/>
                </a:solidFill>
                <a:latin typeface="Arial"/>
                <a:cs typeface="Arial"/>
              </a:rPr>
              <a:t>on the</a:t>
            </a:r>
            <a:r>
              <a:rPr sz="1800" spc="-12" dirty="0">
                <a:solidFill>
                  <a:srgbClr val="000000"/>
                </a:solidFill>
                <a:latin typeface="Arial"/>
                <a:cs typeface="Arial"/>
              </a:rPr>
              <a:t> </a:t>
            </a:r>
            <a:r>
              <a:rPr sz="1800" dirty="0">
                <a:solidFill>
                  <a:srgbClr val="000000"/>
                </a:solidFill>
                <a:latin typeface="Arial"/>
                <a:cs typeface="Arial"/>
              </a:rPr>
              <a:t>course</a:t>
            </a:r>
            <a:r>
              <a:rPr sz="1800" spc="10" dirty="0">
                <a:solidFill>
                  <a:srgbClr val="000000"/>
                </a:solidFill>
                <a:latin typeface="Arial"/>
                <a:cs typeface="Arial"/>
              </a:rPr>
              <a:t> </a:t>
            </a:r>
            <a:r>
              <a:rPr lang="en-US" sz="1800" spc="-20" dirty="0" smtClean="0">
                <a:solidFill>
                  <a:srgbClr val="000000"/>
                </a:solidFill>
                <a:latin typeface="Arial"/>
                <a:cs typeface="Arial"/>
              </a:rPr>
              <a:t>net disk</a:t>
            </a:r>
            <a:endParaRPr sz="1800" dirty="0">
              <a:solidFill>
                <a:srgbClr val="000000"/>
              </a:solidFill>
              <a:latin typeface="Arial"/>
              <a:cs typeface="Arial"/>
            </a:endParaRPr>
          </a:p>
        </p:txBody>
      </p:sp>
      <p:sp>
        <p:nvSpPr>
          <p:cNvPr id="6" name="object 6"/>
          <p:cNvSpPr txBox="1"/>
          <p:nvPr/>
        </p:nvSpPr>
        <p:spPr>
          <a:xfrm>
            <a:off x="853439" y="1937935"/>
            <a:ext cx="6166833" cy="282129"/>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spc="-23" dirty="0">
                <a:solidFill>
                  <a:srgbClr val="000000"/>
                </a:solidFill>
                <a:latin typeface="Arial"/>
                <a:cs typeface="Arial"/>
              </a:rPr>
              <a:t>Textbook:</a:t>
            </a:r>
            <a:r>
              <a:rPr sz="1800" spc="24" dirty="0">
                <a:solidFill>
                  <a:srgbClr val="000000"/>
                </a:solidFill>
                <a:latin typeface="Arial"/>
                <a:cs typeface="Arial"/>
              </a:rPr>
              <a:t> </a:t>
            </a:r>
            <a:r>
              <a:rPr sz="1800" dirty="0">
                <a:solidFill>
                  <a:srgbClr val="000000"/>
                </a:solidFill>
                <a:latin typeface="Arial"/>
                <a:cs typeface="Arial"/>
              </a:rPr>
              <a:t>Chapters</a:t>
            </a:r>
            <a:r>
              <a:rPr sz="1800" spc="15" dirty="0">
                <a:solidFill>
                  <a:srgbClr val="000000"/>
                </a:solidFill>
                <a:latin typeface="Arial"/>
                <a:cs typeface="Arial"/>
              </a:rPr>
              <a:t> </a:t>
            </a:r>
            <a:r>
              <a:rPr sz="1800" dirty="0">
                <a:solidFill>
                  <a:srgbClr val="000000"/>
                </a:solidFill>
                <a:latin typeface="Arial"/>
                <a:cs typeface="Arial"/>
              </a:rPr>
              <a:t>1 &amp; </a:t>
            </a:r>
            <a:r>
              <a:rPr sz="1800" dirty="0" smtClean="0">
                <a:solidFill>
                  <a:srgbClr val="000000"/>
                </a:solidFill>
                <a:latin typeface="Arial"/>
                <a:cs typeface="Arial"/>
              </a:rPr>
              <a:t>2</a:t>
            </a:r>
            <a:r>
              <a:rPr lang="en-US" sz="1800" dirty="0" smtClean="0">
                <a:solidFill>
                  <a:srgbClr val="000000"/>
                </a:solidFill>
                <a:latin typeface="Arial"/>
                <a:cs typeface="Arial"/>
              </a:rPr>
              <a:t> of  both textbooks</a:t>
            </a:r>
            <a:endParaRPr sz="1800" dirty="0">
              <a:solidFill>
                <a:srgbClr val="000000"/>
              </a:solidFill>
              <a:latin typeface="Arial"/>
              <a:cs typeface="Arial"/>
            </a:endParaRPr>
          </a:p>
        </p:txBody>
      </p:sp>
      <p:sp>
        <p:nvSpPr>
          <p:cNvPr id="7" name="object 7"/>
          <p:cNvSpPr txBox="1"/>
          <p:nvPr/>
        </p:nvSpPr>
        <p:spPr>
          <a:xfrm>
            <a:off x="396240" y="2626211"/>
            <a:ext cx="7992184" cy="1128514"/>
          </a:xfrm>
          <a:prstGeom prst="rect">
            <a:avLst/>
          </a:prstGeom>
        </p:spPr>
        <p:txBody>
          <a:bodyPr vert="horz" wrap="square" lIns="0" tIns="0" rIns="0" bIns="0" rtlCol="0">
            <a:spAutoFit/>
          </a:bodyPr>
          <a:lstStyle/>
          <a:p>
            <a:pPr marL="0" marR="0">
              <a:lnSpc>
                <a:spcPts val="2238"/>
              </a:lnSpc>
              <a:spcBef>
                <a:spcPct val="0"/>
              </a:spcBef>
              <a:spcAft>
                <a:spcPct val="0"/>
              </a:spcAft>
            </a:pPr>
            <a:r>
              <a:rPr lang="en-US" sz="2000" dirty="0">
                <a:solidFill>
                  <a:srgbClr val="DF7807"/>
                </a:solidFill>
                <a:latin typeface="FWCINH+Wingdings"/>
                <a:cs typeface="Arial"/>
              </a:rPr>
              <a:t> </a:t>
            </a:r>
            <a:endParaRPr lang="en-US" sz="2000" dirty="0" smtClean="0">
              <a:solidFill>
                <a:srgbClr val="DF7807"/>
              </a:solidFill>
              <a:latin typeface="FWCINH+Wingdings"/>
              <a:cs typeface="Arial"/>
            </a:endParaRPr>
          </a:p>
          <a:p>
            <a:pPr marL="0" marR="0">
              <a:lnSpc>
                <a:spcPts val="2238"/>
              </a:lnSpc>
              <a:spcBef>
                <a:spcPct val="0"/>
              </a:spcBef>
              <a:spcAft>
                <a:spcPct val="0"/>
              </a:spcAft>
              <a:buFont typeface="FWCINH+Wingdings"/>
              <a:buChar char=" "/>
            </a:pPr>
            <a:r>
              <a:rPr sz="2000" dirty="0" smtClean="0">
                <a:solidFill>
                  <a:srgbClr val="000000"/>
                </a:solidFill>
                <a:latin typeface="Arial"/>
                <a:cs typeface="Arial"/>
              </a:rPr>
              <a:t>Assignment</a:t>
            </a:r>
            <a:r>
              <a:rPr sz="2000" spc="-30" dirty="0" smtClean="0">
                <a:solidFill>
                  <a:srgbClr val="000000"/>
                </a:solidFill>
                <a:latin typeface="Arial"/>
                <a:cs typeface="Arial"/>
              </a:rPr>
              <a:t> </a:t>
            </a:r>
            <a:r>
              <a:rPr lang="en-US" sz="2000" spc="-30" dirty="0" smtClean="0">
                <a:solidFill>
                  <a:srgbClr val="000000"/>
                </a:solidFill>
                <a:latin typeface="Arial"/>
                <a:cs typeface="Arial"/>
              </a:rPr>
              <a:t> 1</a:t>
            </a:r>
            <a:r>
              <a:rPr lang="en-US" sz="2000" dirty="0" smtClean="0">
                <a:solidFill>
                  <a:srgbClr val="000000"/>
                </a:solidFill>
                <a:latin typeface="Arial"/>
                <a:cs typeface="Arial"/>
              </a:rPr>
              <a:t>:</a:t>
            </a:r>
          </a:p>
          <a:p>
            <a:pPr marL="0" marR="0">
              <a:lnSpc>
                <a:spcPts val="2238"/>
              </a:lnSpc>
              <a:spcBef>
                <a:spcPct val="0"/>
              </a:spcBef>
              <a:spcAft>
                <a:spcPct val="0"/>
              </a:spcAft>
              <a:buFont typeface="FWCINH+Wingdings"/>
              <a:buChar char=" "/>
            </a:pPr>
            <a:endParaRPr lang="en-US" sz="2000" spc="44" dirty="0">
              <a:solidFill>
                <a:srgbClr val="000000"/>
              </a:solidFill>
              <a:latin typeface="Arial"/>
              <a:cs typeface="Arial"/>
            </a:endParaRPr>
          </a:p>
          <a:p>
            <a:pPr marL="0" marR="0">
              <a:lnSpc>
                <a:spcPts val="2238"/>
              </a:lnSpc>
              <a:spcBef>
                <a:spcPct val="0"/>
              </a:spcBef>
              <a:spcAft>
                <a:spcPct val="0"/>
              </a:spcAft>
              <a:buFont typeface="FWCINH+Wingdings"/>
              <a:buChar char=" "/>
            </a:pPr>
            <a:r>
              <a:rPr lang="en-US" sz="2000" spc="44" dirty="0" smtClean="0">
                <a:solidFill>
                  <a:srgbClr val="000000"/>
                </a:solidFill>
                <a:latin typeface="Arial"/>
                <a:cs typeface="Arial"/>
              </a:rPr>
              <a:t>   </a:t>
            </a:r>
            <a:r>
              <a:rPr sz="2000" spc="44" dirty="0" smtClean="0">
                <a:solidFill>
                  <a:srgbClr val="000000"/>
                </a:solidFill>
                <a:latin typeface="Times New Roman"/>
                <a:cs typeface="Times New Roman"/>
              </a:rPr>
              <a:t> </a:t>
            </a:r>
            <a:r>
              <a:rPr sz="2000" dirty="0" smtClean="0">
                <a:solidFill>
                  <a:srgbClr val="000000"/>
                </a:solidFill>
                <a:latin typeface="Arial"/>
                <a:cs typeface="Arial"/>
              </a:rPr>
              <a:t>Exercise</a:t>
            </a:r>
            <a:r>
              <a:rPr lang="en-US" sz="2000" dirty="0" smtClean="0">
                <a:solidFill>
                  <a:srgbClr val="000000"/>
                </a:solidFill>
                <a:latin typeface="Arial"/>
                <a:cs typeface="Arial"/>
              </a:rPr>
              <a:t> in Ch1 of the Text Book B as Review (No need to submit)</a:t>
            </a:r>
            <a:endParaRPr sz="2000" dirty="0">
              <a:solidFill>
                <a:srgbClr val="000000"/>
              </a:solidFill>
              <a:latin typeface="Arial"/>
              <a:cs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888432" cy="346249"/>
          </a:xfrm>
          <a:prstGeom prst="rect">
            <a:avLst/>
          </a:prstGeom>
        </p:spPr>
        <p:txBody>
          <a:bodyPr vert="horz" wrap="square" lIns="0" tIns="0" rIns="0" bIns="0" rtlCol="0">
            <a:spAutoFit/>
          </a:bodyPr>
          <a:lstStyle/>
          <a:p>
            <a:pPr>
              <a:lnSpc>
                <a:spcPts val="2743"/>
              </a:lnSpc>
              <a:spcBef>
                <a:spcPct val="0"/>
              </a:spcBef>
              <a:spcAft>
                <a:spcPct val="0"/>
              </a:spcAft>
            </a:pPr>
            <a:r>
              <a:rPr lang="en-US" altLang="zh-CN" sz="2400" b="1" dirty="0" smtClean="0">
                <a:solidFill>
                  <a:schemeClr val="bg1"/>
                </a:solidFill>
              </a:rPr>
              <a:t>Assignments/Projects</a:t>
            </a:r>
            <a:endParaRPr sz="2400" b="1" dirty="0">
              <a:solidFill>
                <a:schemeClr val="bg1"/>
              </a:solidFill>
              <a:latin typeface="Arial Narrow"/>
              <a:cs typeface="Arial Narrow"/>
            </a:endParaRPr>
          </a:p>
        </p:txBody>
      </p:sp>
      <p:pic>
        <p:nvPicPr>
          <p:cNvPr id="4098" name="Picture 2"/>
          <p:cNvPicPr>
            <a:picLocks noChangeAspect="1" noChangeArrowheads="1"/>
          </p:cNvPicPr>
          <p:nvPr/>
        </p:nvPicPr>
        <p:blipFill>
          <a:blip r:embed="rId3" cstate="print"/>
          <a:srcRect/>
          <a:stretch>
            <a:fillRect/>
          </a:stretch>
        </p:blipFill>
        <p:spPr bwMode="auto">
          <a:xfrm>
            <a:off x="611560" y="1052736"/>
            <a:ext cx="7969660" cy="52565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1"/>
            <a:ext cx="9144000" cy="68579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188640"/>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sz="2400" b="1" dirty="0" smtClean="0">
                <a:solidFill>
                  <a:srgbClr val="FFFFFF"/>
                </a:solidFill>
                <a:latin typeface="Arial Narrow"/>
                <a:cs typeface="Arial Narrow"/>
              </a:rPr>
              <a:t>Evaluation</a:t>
            </a:r>
            <a:endParaRPr sz="2400" b="1" dirty="0">
              <a:solidFill>
                <a:srgbClr val="FFFFFF"/>
              </a:solidFill>
              <a:latin typeface="Arial Narrow"/>
              <a:cs typeface="Arial Narrow"/>
            </a:endParaRPr>
          </a:p>
        </p:txBody>
      </p:sp>
      <p:sp>
        <p:nvSpPr>
          <p:cNvPr id="5" name="文本占位符 2"/>
          <p:cNvSpPr>
            <a:spLocks noGrp="1"/>
          </p:cNvSpPr>
          <p:nvPr>
            <p:ph type="body" idx="1"/>
          </p:nvPr>
        </p:nvSpPr>
        <p:spPr>
          <a:xfrm>
            <a:off x="539552" y="1052736"/>
            <a:ext cx="5760640" cy="2816797"/>
          </a:xfrm>
        </p:spPr>
        <p:txBody>
          <a:bodyPr/>
          <a:lstStyle/>
          <a:p>
            <a:pPr>
              <a:lnSpc>
                <a:spcPct val="200000"/>
              </a:lnSpc>
            </a:pPr>
            <a:r>
              <a:rPr lang="en-US" altLang="zh-CN" sz="3200" b="1" dirty="0" smtClean="0"/>
              <a:t>Attendance, Exercises (40%)</a:t>
            </a:r>
          </a:p>
          <a:p>
            <a:pPr>
              <a:lnSpc>
                <a:spcPct val="200000"/>
              </a:lnSpc>
            </a:pPr>
            <a:r>
              <a:rPr lang="en-US" altLang="zh-CN" sz="3200" b="1" dirty="0" smtClean="0"/>
              <a:t>Projects (60%)</a:t>
            </a:r>
            <a:endParaRPr lang="zh-CN" altLang="en-US" sz="32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sz="2400" b="1" dirty="0" smtClean="0">
                <a:solidFill>
                  <a:srgbClr val="FFFFFF"/>
                </a:solidFill>
                <a:latin typeface="Arial Narrow"/>
                <a:cs typeface="Arial Narrow"/>
              </a:rPr>
              <a:t>     Main Contents</a:t>
            </a:r>
            <a:endParaRPr sz="2400" b="1" dirty="0">
              <a:solidFill>
                <a:srgbClr val="FFFFFF"/>
              </a:solidFill>
              <a:latin typeface="Arial Narrow"/>
              <a:cs typeface="Arial Narrow"/>
            </a:endParaRPr>
          </a:p>
        </p:txBody>
      </p:sp>
      <p:sp>
        <p:nvSpPr>
          <p:cNvPr id="5" name="object 5"/>
          <p:cNvSpPr txBox="1"/>
          <p:nvPr/>
        </p:nvSpPr>
        <p:spPr>
          <a:xfrm>
            <a:off x="818388" y="842942"/>
            <a:ext cx="8815690" cy="5761577"/>
          </a:xfrm>
          <a:prstGeom prst="rect">
            <a:avLst/>
          </a:prstGeom>
        </p:spPr>
        <p:txBody>
          <a:bodyPr vert="horz" wrap="square" lIns="0" tIns="0" rIns="0" bIns="0" rtlCol="0">
            <a:spAutoFit/>
          </a:bodyPr>
          <a:lstStyle/>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Introduction to Database Systems</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Entity-Relationship Model</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SQL: DDL, DML, Introduction, Intermediate, Advanced</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Relational Model</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Normalization: Schema Refinement</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Relational Algebra</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Storage, Files and Buffer Management</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Indexing and Sorting</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Relational Operators</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Query Optimizations</a:t>
            </a:r>
          </a:p>
          <a:p>
            <a:pPr marL="0" marR="0">
              <a:lnSpc>
                <a:spcPct val="120000"/>
              </a:lnSpc>
              <a:spcBef>
                <a:spcPct val="0"/>
              </a:spcBef>
              <a:spcAft>
                <a:spcPct val="0"/>
              </a:spcAft>
              <a:buFont typeface="Wingdings" pitchFamily="2" charset="2"/>
              <a:buChar char="Ø"/>
            </a:pPr>
            <a:r>
              <a:rPr lang="en-US" sz="2400" dirty="0" smtClean="0">
                <a:solidFill>
                  <a:srgbClr val="000000"/>
                </a:solidFill>
                <a:latin typeface="Calibri" pitchFamily="34" charset="0"/>
                <a:cs typeface="Arial"/>
              </a:rPr>
              <a:t>Transactions Management</a:t>
            </a:r>
          </a:p>
          <a:p>
            <a:pPr>
              <a:lnSpc>
                <a:spcPct val="120000"/>
              </a:lnSpc>
              <a:spcBef>
                <a:spcPct val="0"/>
              </a:spcBef>
              <a:spcAft>
                <a:spcPct val="0"/>
              </a:spcAft>
              <a:buFont typeface="Wingdings" pitchFamily="2" charset="2"/>
              <a:buChar char="Ø"/>
            </a:pPr>
            <a:r>
              <a:rPr lang="en-US" altLang="zh-CN" sz="2400" dirty="0">
                <a:solidFill>
                  <a:srgbClr val="000000"/>
                </a:solidFill>
                <a:latin typeface="Calibri" pitchFamily="34" charset="0"/>
                <a:cs typeface="Arial"/>
              </a:rPr>
              <a:t>Additional selected </a:t>
            </a:r>
            <a:r>
              <a:rPr lang="en-US" altLang="zh-CN" sz="2400" dirty="0" smtClean="0">
                <a:solidFill>
                  <a:srgbClr val="000000"/>
                </a:solidFill>
                <a:latin typeface="Calibri" pitchFamily="34" charset="0"/>
                <a:cs typeface="Arial"/>
              </a:rPr>
              <a:t>topics (optional)</a:t>
            </a:r>
            <a:endParaRPr lang="en-US" altLang="zh-CN" sz="2400" dirty="0">
              <a:solidFill>
                <a:srgbClr val="000000"/>
              </a:solidFill>
              <a:latin typeface="Calibri" pitchFamily="34" charset="0"/>
              <a:cs typeface="Arial"/>
            </a:endParaRPr>
          </a:p>
          <a:p>
            <a:pPr marL="0" marR="0">
              <a:lnSpc>
                <a:spcPct val="120000"/>
              </a:lnSpc>
              <a:spcBef>
                <a:spcPct val="0"/>
              </a:spcBef>
              <a:spcAft>
                <a:spcPct val="0"/>
              </a:spcAft>
            </a:pPr>
            <a:endParaRPr sz="2400" dirty="0">
              <a:solidFill>
                <a:srgbClr val="000000"/>
              </a:solidFill>
              <a:latin typeface="Calibri" pitchFamily="34" charset="0"/>
              <a:cs typeface="Arial"/>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7.08.21"/>
  <p:tag name="AS_TITLE" val="Aspose.Slides for .NET 2.0"/>
  <p:tag name="AS_VERSION" val="17.8"/>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4061</Words>
  <Application>Microsoft Office PowerPoint</Application>
  <PresentationFormat>全屏显示(4:3)</PresentationFormat>
  <Paragraphs>619</Paragraphs>
  <Slides>66</Slides>
  <Notes>1</Notes>
  <HiddenSlides>0</HiddenSlides>
  <MMClips>0</MMClips>
  <ScaleCrop>false</ScaleCrop>
  <HeadingPairs>
    <vt:vector size="6" baseType="variant">
      <vt:variant>
        <vt:lpstr>已用的字体</vt:lpstr>
      </vt:variant>
      <vt:variant>
        <vt:i4>50</vt:i4>
      </vt:variant>
      <vt:variant>
        <vt:lpstr>主题</vt:lpstr>
      </vt:variant>
      <vt:variant>
        <vt:i4>61</vt:i4>
      </vt:variant>
      <vt:variant>
        <vt:lpstr>幻灯片标题</vt:lpstr>
      </vt:variant>
      <vt:variant>
        <vt:i4>66</vt:i4>
      </vt:variant>
    </vt:vector>
  </HeadingPairs>
  <TitlesOfParts>
    <vt:vector size="177" baseType="lpstr">
      <vt:lpstr>TEENJR+Wingdings</vt:lpstr>
      <vt:lpstr>SRSFSQ+Wingdings</vt:lpstr>
      <vt:lpstr>TLUUFP+Wingdings</vt:lpstr>
      <vt:lpstr>黑体</vt:lpstr>
      <vt:lpstr>RLABQM+Wingdings</vt:lpstr>
      <vt:lpstr>KHBTBP+Wingdings</vt:lpstr>
      <vt:lpstr>MUUDKK+Wingdings</vt:lpstr>
      <vt:lpstr>Comic Sans MS</vt:lpstr>
      <vt:lpstr>ITTUJL+Wingdings</vt:lpstr>
      <vt:lpstr>EVIEVA+Wingdings</vt:lpstr>
      <vt:lpstr>QDHQWN+Wingdings</vt:lpstr>
      <vt:lpstr>JKDRCL+Wingdings</vt:lpstr>
      <vt:lpstr>Arial</vt:lpstr>
      <vt:lpstr>FALGJE+Wingdings</vt:lpstr>
      <vt:lpstr>Times New Roman</vt:lpstr>
      <vt:lpstr>ISEEHB+Wingdings</vt:lpstr>
      <vt:lpstr>BVEDGA+Wingdings</vt:lpstr>
      <vt:lpstr>HTVWAA+Wingdings</vt:lpstr>
      <vt:lpstr>Arial Unicode MS</vt:lpstr>
      <vt:lpstr>NQHEBJ+Wingdings</vt:lpstr>
      <vt:lpstr>VQINAQ+Wingdings</vt:lpstr>
      <vt:lpstr>AHMCEL+Wingdings</vt:lpstr>
      <vt:lpstr>UHGMUR+Wingdings</vt:lpstr>
      <vt:lpstr>Courier New</vt:lpstr>
      <vt:lpstr>GENVIH+Wingdings</vt:lpstr>
      <vt:lpstr>KBQMQI+Wingdings</vt:lpstr>
      <vt:lpstr>TVMHNO+Wingdings</vt:lpstr>
      <vt:lpstr>JIKKAW+Wingdings</vt:lpstr>
      <vt:lpstr>RSVPRB+Wingdings</vt:lpstr>
      <vt:lpstr>Arial Narrow</vt:lpstr>
      <vt:lpstr>VOOPPJ+Wingdings</vt:lpstr>
      <vt:lpstr>HTWRKP+Wingdings</vt:lpstr>
      <vt:lpstr>DCFSJE+Wingdings</vt:lpstr>
      <vt:lpstr>Wingdings</vt:lpstr>
      <vt:lpstr>OMQRAQ+Wingdings</vt:lpstr>
      <vt:lpstr>Calibri</vt:lpstr>
      <vt:lpstr>DLMDMS+Wingdings</vt:lpstr>
      <vt:lpstr>SOOBMW+Wingdings</vt:lpstr>
      <vt:lpstr>WHRGRL+Wingdings</vt:lpstr>
      <vt:lpstr>FWCINH+Wingdings</vt:lpstr>
      <vt:lpstr>Verdana</vt:lpstr>
      <vt:lpstr>UCHCOC+Wingdings</vt:lpstr>
      <vt:lpstr>TWFDGV+Wingdings</vt:lpstr>
      <vt:lpstr>HTPBKM+Wingdings</vt:lpstr>
      <vt:lpstr>CDBVRP+Wingdings</vt:lpstr>
      <vt:lpstr>MSPIQM+Wingdings</vt:lpstr>
      <vt:lpstr>OTSUGK+Wingdings</vt:lpstr>
      <vt:lpstr>宋体</vt:lpstr>
      <vt:lpstr>TSWADC+Wingdings</vt:lpstr>
      <vt:lpstr>RQKFCU+Wingdings</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Database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HeMa</dc:creator>
  <cp:lastModifiedBy>wuhanrui</cp:lastModifiedBy>
  <cp:revision>54</cp:revision>
  <dcterms:modified xsi:type="dcterms:W3CDTF">2023-08-28T09:42:17Z</dcterms:modified>
</cp:coreProperties>
</file>