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9"/>
  </p:notesMasterIdLst>
  <p:sldIdLst>
    <p:sldId id="344" r:id="rId2"/>
    <p:sldId id="269" r:id="rId3"/>
    <p:sldId id="341" r:id="rId4"/>
    <p:sldId id="257" r:id="rId5"/>
    <p:sldId id="301" r:id="rId6"/>
    <p:sldId id="340" r:id="rId7"/>
    <p:sldId id="302" r:id="rId8"/>
    <p:sldId id="308" r:id="rId9"/>
    <p:sldId id="303" r:id="rId10"/>
    <p:sldId id="304" r:id="rId11"/>
    <p:sldId id="305" r:id="rId12"/>
    <p:sldId id="306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2" r:id="rId27"/>
    <p:sldId id="323" r:id="rId28"/>
    <p:sldId id="324" r:id="rId29"/>
    <p:sldId id="325" r:id="rId30"/>
    <p:sldId id="330" r:id="rId31"/>
    <p:sldId id="326" r:id="rId32"/>
    <p:sldId id="342" r:id="rId33"/>
    <p:sldId id="343" r:id="rId34"/>
    <p:sldId id="327" r:id="rId35"/>
    <p:sldId id="329" r:id="rId36"/>
    <p:sldId id="331" r:id="rId37"/>
    <p:sldId id="321" r:id="rId38"/>
    <p:sldId id="332" r:id="rId39"/>
    <p:sldId id="333" r:id="rId40"/>
    <p:sldId id="334" r:id="rId41"/>
    <p:sldId id="268" r:id="rId42"/>
    <p:sldId id="300" r:id="rId43"/>
    <p:sldId id="335" r:id="rId44"/>
    <p:sldId id="336" r:id="rId45"/>
    <p:sldId id="338" r:id="rId46"/>
    <p:sldId id="339" r:id="rId47"/>
    <p:sldId id="27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" id="{B03D0D13-5FFE-A84D-9439-5934219D1B86}">
          <p14:sldIdLst>
            <p14:sldId id="344"/>
          </p14:sldIdLst>
        </p14:section>
        <p14:section name="Lecture 2 &gt; ER Model" id="{142615CA-BD94-7447-BECB-5A43967E34AA}">
          <p14:sldIdLst>
            <p14:sldId id="269"/>
            <p14:sldId id="341"/>
            <p14:sldId id="257"/>
            <p14:sldId id="301"/>
            <p14:sldId id="340"/>
            <p14:sldId id="302"/>
            <p14:sldId id="308"/>
            <p14:sldId id="303"/>
            <p14:sldId id="304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2"/>
            <p14:sldId id="323"/>
            <p14:sldId id="324"/>
            <p14:sldId id="325"/>
            <p14:sldId id="330"/>
            <p14:sldId id="326"/>
            <p14:sldId id="342"/>
            <p14:sldId id="343"/>
            <p14:sldId id="327"/>
            <p14:sldId id="329"/>
            <p14:sldId id="331"/>
            <p14:sldId id="321"/>
            <p14:sldId id="332"/>
            <p14:sldId id="333"/>
            <p14:sldId id="334"/>
          </p14:sldIdLst>
        </p14:section>
        <p14:section name="Lecture 2 &gt; Design Principles" id="{0DE01537-7021-4649-9484-3E0816D757A4}">
          <p14:sldIdLst>
            <p14:sldId id="268"/>
            <p14:sldId id="300"/>
            <p14:sldId id="335"/>
            <p14:sldId id="336"/>
            <p14:sldId id="338"/>
            <p14:sldId id="339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4D7"/>
    <a:srgbClr val="E2E5FF"/>
    <a:srgbClr val="C1DAFF"/>
    <a:srgbClr val="A9D1FF"/>
    <a:srgbClr val="A2C6F0"/>
    <a:srgbClr val="C23724"/>
    <a:srgbClr val="44546A"/>
    <a:srgbClr val="E4FFD5"/>
    <a:srgbClr val="E5D2C7"/>
    <a:srgbClr val="FBE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2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13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8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92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0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0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4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27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61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6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5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3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78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85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88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00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13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254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18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5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7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8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42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76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83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404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09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56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1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72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43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87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0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11061"/>
            <a:ext cx="8077200" cy="923330"/>
          </a:xfrm>
        </p:spPr>
        <p:txBody>
          <a:bodyPr/>
          <a:lstStyle/>
          <a:p>
            <a:pPr algn="ctr">
              <a:defRPr/>
            </a:pPr>
            <a:r>
              <a:rPr kumimoji="1" lang="en-US" altLang="zh-CN" sz="6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Database Systems</a:t>
            </a:r>
            <a:endParaRPr kumimoji="1" lang="zh-CN" altLang="en-US" sz="6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57683" y="1585519"/>
            <a:ext cx="8375255" cy="1443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Entity-Relationship Model </a:t>
            </a:r>
          </a:p>
          <a:p>
            <a:pPr algn="ctr">
              <a:defRPr/>
            </a:pPr>
            <a:r>
              <a:rPr lang="en-US" altLang="zh-CN" sz="4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for Conceptual Design</a:t>
            </a:r>
            <a:endParaRPr kumimoji="1" lang="en-US" altLang="zh-CN" sz="4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cs"/>
            </a:endParaRPr>
          </a:p>
        </p:txBody>
      </p:sp>
      <p:sp>
        <p:nvSpPr>
          <p:cNvPr id="5" name="Subtitle 2"/>
          <p:cNvSpPr txBox="1">
            <a:spLocks noChangeArrowheads="1"/>
          </p:cNvSpPr>
          <p:nvPr/>
        </p:nvSpPr>
        <p:spPr bwMode="auto">
          <a:xfrm>
            <a:off x="268598" y="3127399"/>
            <a:ext cx="8619108" cy="339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zh-CN" altLang="en-US" sz="2400" kern="0" dirty="0" smtClean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吴汉瑞 </a:t>
            </a:r>
            <a:r>
              <a:rPr kumimoji="1" lang="en-US" altLang="zh-CN" sz="2400" kern="0" dirty="0" smtClean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, </a:t>
            </a:r>
            <a:r>
              <a:rPr kumimoji="1" lang="zh-CN" altLang="en-US" sz="2400" kern="0" dirty="0" smtClean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副教授 </a:t>
            </a:r>
            <a:r>
              <a:rPr kumimoji="1" lang="en-US" altLang="zh-CN" sz="2400" kern="0" dirty="0" err="1" smtClean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Hanrui</a:t>
            </a:r>
            <a:r>
              <a:rPr kumimoji="1" lang="en-US" altLang="zh-CN" sz="2400" kern="0" dirty="0" smtClean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 Wu, Associated Professor</a:t>
            </a:r>
            <a:endParaRPr kumimoji="1"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 smtClean="0">
                <a:latin typeface="Arial Unicode MS" pitchFamily="34" charset="-122"/>
                <a:ea typeface="黑体" pitchFamily="49" charset="-122"/>
              </a:rPr>
              <a:t>Email: </a:t>
            </a:r>
            <a:r>
              <a:rPr kumimoji="1" lang="en-US" altLang="zh-CN" sz="2400" b="1" kern="0" dirty="0" smtClean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wuhanrui@jnu.edu.cn</a:t>
            </a:r>
            <a:r>
              <a:rPr kumimoji="1" lang="en-US" altLang="zh-CN" sz="2400" kern="0" dirty="0" smtClean="0">
                <a:solidFill>
                  <a:srgbClr val="89898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endParaRPr kumimoji="1" lang="en-US" altLang="zh-CN" sz="2400" kern="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 smtClean="0">
                <a:latin typeface="Arial Unicode MS" pitchFamily="34" charset="-122"/>
                <a:ea typeface="黑体" pitchFamily="49" charset="-122"/>
              </a:rPr>
              <a:t>Research area: </a:t>
            </a:r>
            <a:r>
              <a:rPr kumimoji="1" lang="en-US" altLang="zh-CN" sz="2400" b="1" kern="0" dirty="0" smtClean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machine learning, artificial intelligence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endParaRPr kumimoji="1"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dirty="0" smtClean="0">
                <a:latin typeface="Arial Unicode MS" pitchFamily="34" charset="-122"/>
                <a:ea typeface="黑体" pitchFamily="49" charset="-122"/>
              </a:rPr>
              <a:t>Contact </a:t>
            </a:r>
            <a:r>
              <a:rPr kumimoji="1" lang="en-US" altLang="zh-CN" sz="2400" dirty="0">
                <a:latin typeface="Arial Unicode MS" pitchFamily="34" charset="-122"/>
                <a:ea typeface="黑体" pitchFamily="49" charset="-122"/>
              </a:rPr>
              <a:t>me if you are interested in </a:t>
            </a:r>
            <a:r>
              <a:rPr kumimoji="1" lang="en-US" altLang="zh-CN" sz="2400" dirty="0" smtClean="0">
                <a:latin typeface="Arial Unicode MS" pitchFamily="34" charset="-122"/>
                <a:ea typeface="黑体" pitchFamily="49" charset="-122"/>
              </a:rPr>
              <a:t>research or would like </a:t>
            </a:r>
            <a:r>
              <a:rPr kumimoji="1" lang="en-US" altLang="zh-CN" sz="2400" dirty="0">
                <a:latin typeface="Arial Unicode MS" pitchFamily="34" charset="-122"/>
                <a:ea typeface="黑体" pitchFamily="49" charset="-122"/>
              </a:rPr>
              <a:t>to be my postgraduate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Entities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Calibri" pitchFamily="34" charset="0"/>
              </a:rPr>
              <a:t>Entity</a:t>
            </a:r>
            <a:r>
              <a:rPr lang="en-US" sz="3000" dirty="0" smtClean="0">
                <a:latin typeface="Calibri" pitchFamily="34" charset="0"/>
              </a:rPr>
              <a:t> (</a:t>
            </a:r>
            <a:r>
              <a:rPr lang="zh-CN" altLang="en-US" sz="3000" dirty="0" smtClean="0">
                <a:latin typeface="黑体" pitchFamily="49" charset="-122"/>
                <a:ea typeface="黑体" pitchFamily="49" charset="-122"/>
              </a:rPr>
              <a:t>实体</a:t>
            </a:r>
            <a:r>
              <a:rPr lang="en-US" altLang="zh-CN" sz="3000" dirty="0" smtClean="0">
                <a:latin typeface="Calibri" pitchFamily="34" charset="0"/>
              </a:rPr>
              <a:t>): </a:t>
            </a:r>
            <a:r>
              <a:rPr lang="en-US" sz="3000" dirty="0" smtClean="0">
                <a:latin typeface="Calibri" pitchFamily="34" charset="0"/>
              </a:rPr>
              <a:t>Abstract representation of a distinguishable real-world object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Example: student named </a:t>
            </a:r>
            <a:r>
              <a:rPr lang="en-US" sz="2600" dirty="0">
                <a:solidFill>
                  <a:srgbClr val="E4FFD5"/>
                </a:solidFill>
                <a:latin typeface="Calibri" pitchFamily="34" charset="0"/>
              </a:rPr>
              <a:t>Harry Potter</a:t>
            </a:r>
            <a:r>
              <a:rPr lang="en-US" sz="2600" dirty="0" smtClean="0">
                <a:latin typeface="Calibri" pitchFamily="34" charset="0"/>
              </a:rPr>
              <a:t> who is born on </a:t>
            </a:r>
            <a:r>
              <a:rPr lang="en-US" sz="2600" dirty="0" smtClean="0">
                <a:solidFill>
                  <a:srgbClr val="E4FFD5"/>
                </a:solidFill>
                <a:latin typeface="Calibri" pitchFamily="34" charset="0"/>
              </a:rPr>
              <a:t>July 31, 1980</a:t>
            </a:r>
            <a:r>
              <a:rPr lang="en-US" sz="2600" dirty="0" smtClean="0">
                <a:latin typeface="Calibri" pitchFamily="34" charset="0"/>
              </a:rPr>
              <a:t> in </a:t>
            </a:r>
            <a:r>
              <a:rPr lang="en-US" sz="2600" dirty="0" smtClean="0">
                <a:solidFill>
                  <a:srgbClr val="E4FFD5"/>
                </a:solidFill>
                <a:latin typeface="Calibri" pitchFamily="34" charset="0"/>
              </a:rPr>
              <a:t>England</a:t>
            </a:r>
            <a:r>
              <a:rPr lang="en-US" sz="2600" dirty="0" smtClean="0">
                <a:latin typeface="Calibri" pitchFamily="34" charset="0"/>
              </a:rPr>
              <a:t>, studying </a:t>
            </a:r>
            <a:r>
              <a:rPr lang="en-US" sz="2600" dirty="0" smtClean="0">
                <a:solidFill>
                  <a:srgbClr val="E4FFD5"/>
                </a:solidFill>
                <a:latin typeface="Calibri" pitchFamily="34" charset="0"/>
              </a:rPr>
              <a:t>wizardry</a:t>
            </a:r>
            <a:r>
              <a:rPr lang="en-US" sz="2600" dirty="0" smtClean="0">
                <a:latin typeface="Calibri" pitchFamily="34" charset="0"/>
              </a:rPr>
              <a:t>.</a:t>
            </a:r>
          </a:p>
          <a:p>
            <a:r>
              <a:rPr lang="en-US" sz="3000" dirty="0" smtClean="0">
                <a:latin typeface="Calibri" pitchFamily="34" charset="0"/>
              </a:rPr>
              <a:t>An </a:t>
            </a:r>
            <a:r>
              <a:rPr lang="en-US" sz="3000" dirty="0">
                <a:latin typeface="Calibri" pitchFamily="34" charset="0"/>
              </a:rPr>
              <a:t>entity has several </a:t>
            </a:r>
            <a:r>
              <a:rPr lang="en-US" sz="3000" b="1" dirty="0" smtClean="0">
                <a:latin typeface="Calibri" pitchFamily="34" charset="0"/>
              </a:rPr>
              <a:t>attributes (</a:t>
            </a:r>
            <a:r>
              <a:rPr lang="zh-CN" altLang="en-US" sz="3000" dirty="0" smtClean="0">
                <a:latin typeface="黑体" pitchFamily="49" charset="-122"/>
                <a:ea typeface="黑体" pitchFamily="49" charset="-122"/>
              </a:rPr>
              <a:t>属性</a:t>
            </a:r>
            <a:r>
              <a:rPr lang="en-US" altLang="zh-CN" sz="3000" b="1" dirty="0" smtClean="0">
                <a:latin typeface="Calibri" pitchFamily="34" charset="0"/>
              </a:rPr>
              <a:t>)</a:t>
            </a:r>
            <a:r>
              <a:rPr lang="en-US" sz="3000" dirty="0" smtClean="0">
                <a:latin typeface="Calibri" pitchFamily="34" charset="0"/>
              </a:rPr>
              <a:t>.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Example: name, DOB, POB, major</a:t>
            </a:r>
            <a:endParaRPr lang="en-US" sz="2600" dirty="0">
              <a:latin typeface="Calibri" pitchFamily="34" charset="0"/>
            </a:endParaRPr>
          </a:p>
          <a:p>
            <a:r>
              <a:rPr lang="en-US" sz="3000" dirty="0" smtClean="0">
                <a:latin typeface="Calibri" pitchFamily="34" charset="0"/>
              </a:rPr>
              <a:t>An </a:t>
            </a:r>
            <a:r>
              <a:rPr lang="en-US" sz="3000" dirty="0">
                <a:latin typeface="Calibri" pitchFamily="34" charset="0"/>
              </a:rPr>
              <a:t>attribute has a </a:t>
            </a:r>
            <a:r>
              <a:rPr lang="en-US" sz="3000" b="1" dirty="0" smtClean="0">
                <a:latin typeface="Calibri" pitchFamily="34" charset="0"/>
              </a:rPr>
              <a:t>domain (</a:t>
            </a:r>
            <a:r>
              <a:rPr lang="zh-CN" altLang="en-US" sz="3000" dirty="0" smtClean="0">
                <a:latin typeface="黑体" pitchFamily="49" charset="-122"/>
                <a:ea typeface="黑体" pitchFamily="49" charset="-122"/>
              </a:rPr>
              <a:t>域</a:t>
            </a:r>
            <a:r>
              <a:rPr lang="en-US" altLang="zh-CN" sz="3000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3000" dirty="0" smtClean="0">
                <a:latin typeface="黑体" pitchFamily="49" charset="-122"/>
                <a:ea typeface="黑体" pitchFamily="49" charset="-122"/>
              </a:rPr>
              <a:t>值域</a:t>
            </a:r>
            <a:r>
              <a:rPr lang="en-US" altLang="zh-CN" sz="3000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3000" dirty="0" smtClean="0">
                <a:latin typeface="黑体" pitchFamily="49" charset="-122"/>
                <a:ea typeface="黑体" pitchFamily="49" charset="-122"/>
              </a:rPr>
              <a:t>定义域</a:t>
            </a:r>
            <a:r>
              <a:rPr lang="en-US" altLang="zh-CN" sz="3000" b="1" dirty="0" smtClean="0">
                <a:latin typeface="Calibri" pitchFamily="34" charset="0"/>
              </a:rPr>
              <a:t>)</a:t>
            </a:r>
            <a:r>
              <a:rPr lang="en-US" sz="3000" dirty="0" smtClean="0">
                <a:latin typeface="Calibri" pitchFamily="34" charset="0"/>
              </a:rPr>
              <a:t>.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Example: each student name is a character string.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1270" y="2670176"/>
            <a:ext cx="191110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Harry Potter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4014" y="3031683"/>
            <a:ext cx="19367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July 31, 1980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1281" y="3031683"/>
            <a:ext cx="13051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England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2107" y="3031683"/>
            <a:ext cx="14185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wizardry 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7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"/>
                            </p:stCondLst>
                            <p:childTnLst>
                              <p:par>
                                <p:cTn id="28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20"/>
                            </p:stCondLst>
                            <p:childTnLst>
                              <p:par>
                                <p:cTn id="34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Entities (Cont.)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Calibri" pitchFamily="34" charset="0"/>
              </a:rPr>
              <a:t>A collection of similar entities is an </a:t>
            </a:r>
            <a:r>
              <a:rPr lang="en-US" sz="3000" b="1" dirty="0" smtClean="0">
                <a:latin typeface="Calibri" pitchFamily="34" charset="0"/>
              </a:rPr>
              <a:t>entity set</a:t>
            </a:r>
            <a:r>
              <a:rPr lang="en-US" sz="3000" dirty="0" smtClean="0">
                <a:latin typeface="Calibri" pitchFamily="34" charset="0"/>
              </a:rPr>
              <a:t>.</a:t>
            </a:r>
            <a:endParaRPr lang="en-US" sz="3000" dirty="0">
              <a:latin typeface="Calibri" pitchFamily="34" charset="0"/>
            </a:endParaRPr>
          </a:p>
          <a:p>
            <a:endParaRPr lang="en-US" sz="3000" dirty="0" smtClean="0">
              <a:latin typeface="Calibri" pitchFamily="34" charset="0"/>
            </a:endParaRPr>
          </a:p>
          <a:p>
            <a:r>
              <a:rPr lang="en-US" sz="3000" dirty="0" smtClean="0">
                <a:latin typeface="Calibri" pitchFamily="34" charset="0"/>
              </a:rPr>
              <a:t>An </a:t>
            </a:r>
            <a:r>
              <a:rPr lang="en-US" sz="3000" dirty="0">
                <a:latin typeface="Calibri" pitchFamily="34" charset="0"/>
              </a:rPr>
              <a:t>entity set might have a </a:t>
            </a:r>
            <a:r>
              <a:rPr lang="en-US" sz="3000" b="1" dirty="0" smtClean="0">
                <a:latin typeface="Calibri" pitchFamily="34" charset="0"/>
              </a:rPr>
              <a:t>key</a:t>
            </a:r>
            <a:r>
              <a:rPr lang="en-US" sz="3000" dirty="0" smtClean="0">
                <a:latin typeface="Calibri" pitchFamily="34" charset="0"/>
              </a:rPr>
              <a:t> (</a:t>
            </a:r>
            <a:r>
              <a:rPr lang="zh-CN" altLang="en-US" sz="3000" dirty="0" smtClean="0">
                <a:latin typeface="黑体" pitchFamily="49" charset="-122"/>
                <a:ea typeface="黑体" pitchFamily="49" charset="-122"/>
              </a:rPr>
              <a:t>键</a:t>
            </a:r>
            <a:r>
              <a:rPr lang="en-US" altLang="zh-CN" sz="3000" dirty="0" smtClean="0">
                <a:latin typeface="Calibri" pitchFamily="34" charset="0"/>
              </a:rPr>
              <a:t>)</a:t>
            </a:r>
            <a:r>
              <a:rPr lang="en-US" sz="3000" dirty="0" smtClean="0">
                <a:latin typeface="Calibri" pitchFamily="34" charset="0"/>
              </a:rPr>
              <a:t>attribute</a:t>
            </a:r>
            <a:r>
              <a:rPr lang="en-US" sz="3000" dirty="0">
                <a:latin typeface="Calibri" pitchFamily="34" charset="0"/>
              </a:rPr>
              <a:t>.</a:t>
            </a:r>
          </a:p>
          <a:p>
            <a:endParaRPr lang="en-US" sz="30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69640" y="5104691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231640" y="4190291"/>
            <a:ext cx="1066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5603240" y="4181634"/>
            <a:ext cx="11049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DOB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012440" y="4190291"/>
            <a:ext cx="9906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Calibri" pitchFamily="34" charset="0"/>
                <a:ea typeface="Linux Libertine" charset="0"/>
                <a:cs typeface="Linux Libertine" charset="0"/>
              </a:rPr>
              <a:t>SID</a:t>
            </a:r>
            <a:endParaRPr lang="en-US" sz="2400" u="sng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3774440" y="4799891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4765040" y="4876091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5222240" y="4764022"/>
            <a:ext cx="533400" cy="3406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140" y="4176003"/>
            <a:ext cx="1181100" cy="7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78511" y="419029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4244" y="5299537"/>
            <a:ext cx="2117180" cy="338554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More on keys later </a:t>
            </a:r>
            <a:r>
              <a:rPr kumimoji="0" lang="mr-IN" sz="16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kumimoji="0" lang="en-US" sz="20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7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Relationships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9" y="1837189"/>
            <a:ext cx="8548380" cy="4339773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Calibri" pitchFamily="34" charset="0"/>
              </a:rPr>
              <a:t>Relationship (</a:t>
            </a:r>
            <a:r>
              <a:rPr lang="zh-CN" altLang="en-US" sz="3000" dirty="0" smtClean="0">
                <a:latin typeface="黑体" pitchFamily="49" charset="-122"/>
                <a:ea typeface="黑体" pitchFamily="49" charset="-122"/>
              </a:rPr>
              <a:t>关联关系</a:t>
            </a:r>
            <a:r>
              <a:rPr lang="en-US" altLang="zh-CN" sz="3000" b="1" dirty="0" smtClean="0">
                <a:latin typeface="Calibri" pitchFamily="34" charset="0"/>
              </a:rPr>
              <a:t>)</a:t>
            </a:r>
            <a:r>
              <a:rPr lang="en-US" sz="3000" dirty="0" smtClean="0">
                <a:latin typeface="Calibri" pitchFamily="34" charset="0"/>
              </a:rPr>
              <a:t>: Association among two or more entities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 smtClean="0">
                <a:latin typeface="Calibri" pitchFamily="34" charset="0"/>
              </a:rPr>
              <a:t>Relationship set: a collection of similar relationships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1028700" y="4762500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1809750" y="3736975"/>
            <a:ext cx="87762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2820728" y="3733801"/>
            <a:ext cx="72655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Age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789020" y="3741774"/>
            <a:ext cx="89734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SID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 flipV="1">
            <a:off x="1435394" y="4348715"/>
            <a:ext cx="261382" cy="4115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V="1">
            <a:off x="2087968" y="4433777"/>
            <a:ext cx="91705" cy="331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 flipV="1">
            <a:off x="2503520" y="4343399"/>
            <a:ext cx="48733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063216" y="4762500"/>
            <a:ext cx="22860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6305549" y="3739559"/>
            <a:ext cx="93477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7353300" y="3741774"/>
            <a:ext cx="116205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Address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5410199" y="3741774"/>
            <a:ext cx="76199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DID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H="1" flipV="1">
            <a:off x="6063215" y="4343399"/>
            <a:ext cx="713269" cy="4168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 flipH="1" flipV="1">
            <a:off x="6990022" y="4343400"/>
            <a:ext cx="229928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V="1">
            <a:off x="7570381" y="4419600"/>
            <a:ext cx="202019" cy="3406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AutoShape 8"/>
          <p:cNvSpPr>
            <a:spLocks noChangeArrowheads="1"/>
          </p:cNvSpPr>
          <p:nvPr/>
        </p:nvSpPr>
        <p:spPr bwMode="auto">
          <a:xfrm>
            <a:off x="3733800" y="4457700"/>
            <a:ext cx="1676400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46" name="Straight Connector 45"/>
          <p:cNvCxnSpPr>
            <a:stCxn id="37" idx="1"/>
            <a:endCxn id="44" idx="3"/>
          </p:cNvCxnSpPr>
          <p:nvPr/>
        </p:nvCxnSpPr>
        <p:spPr>
          <a:xfrm flipH="1">
            <a:off x="5410200" y="5029200"/>
            <a:ext cx="653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3800475" y="5832511"/>
            <a:ext cx="1543050" cy="42172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EnrollDate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 flipH="1" flipV="1">
            <a:off x="4561367" y="5603358"/>
            <a:ext cx="0" cy="2551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54" name="Straight Connector 53"/>
          <p:cNvCxnSpPr>
            <a:stCxn id="30" idx="3"/>
            <a:endCxn id="44" idx="1"/>
          </p:cNvCxnSpPr>
          <p:nvPr/>
        </p:nvCxnSpPr>
        <p:spPr>
          <a:xfrm>
            <a:off x="3162300" y="5029200"/>
            <a:ext cx="571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89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1061"/>
            <a:ext cx="7886700" cy="7801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Relationships (Cont.)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669" y="1728278"/>
            <a:ext cx="8758107" cy="268186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600" b="1" dirty="0">
                <a:latin typeface="Calibri" pitchFamily="34" charset="0"/>
              </a:rPr>
              <a:t>Cartesian </a:t>
            </a:r>
            <a:r>
              <a:rPr lang="en-US" sz="2600" b="1" dirty="0" smtClean="0">
                <a:latin typeface="Calibri" pitchFamily="34" charset="0"/>
              </a:rPr>
              <a:t>product</a:t>
            </a:r>
            <a:r>
              <a:rPr lang="en-US" sz="2600" dirty="0" smtClean="0">
                <a:latin typeface="Calibri" pitchFamily="34" charset="0"/>
              </a:rPr>
              <a:t>: Given two sets </a:t>
            </a:r>
            <a:r>
              <a:rPr lang="en-US" sz="2600" i="1" dirty="0" smtClean="0">
                <a:latin typeface="Calibri" pitchFamily="34" charset="0"/>
              </a:rPr>
              <a:t>A</a:t>
            </a:r>
            <a:r>
              <a:rPr lang="en-US" sz="2600" dirty="0" smtClean="0">
                <a:latin typeface="Calibri" pitchFamily="34" charset="0"/>
              </a:rPr>
              <a:t> and </a:t>
            </a:r>
            <a:r>
              <a:rPr lang="en-US" sz="2600" i="1" dirty="0" smtClean="0">
                <a:latin typeface="Calibri" pitchFamily="34" charset="0"/>
              </a:rPr>
              <a:t>B</a:t>
            </a:r>
            <a:r>
              <a:rPr lang="en-US" sz="2600" dirty="0" smtClean="0">
                <a:latin typeface="Calibri" pitchFamily="34" charset="0"/>
              </a:rPr>
              <a:t>, the Cartesian product of these sets, denoted as </a:t>
            </a:r>
            <a:r>
              <a:rPr lang="en-US" sz="2600" i="1" dirty="0" smtClean="0">
                <a:latin typeface="Calibri" pitchFamily="34" charset="0"/>
              </a:rPr>
              <a:t>A</a:t>
            </a:r>
            <a:r>
              <a:rPr lang="en-US" sz="2600" dirty="0" smtClean="0">
                <a:latin typeface="Calibri" pitchFamily="34" charset="0"/>
              </a:rPr>
              <a:t>×</a:t>
            </a:r>
            <a:r>
              <a:rPr lang="en-US" sz="2600" i="1" dirty="0" smtClean="0">
                <a:latin typeface="Calibri" pitchFamily="34" charset="0"/>
              </a:rPr>
              <a:t>B</a:t>
            </a:r>
            <a:r>
              <a:rPr lang="en-US" sz="2600" dirty="0" smtClean="0">
                <a:latin typeface="Calibri" pitchFamily="34" charset="0"/>
              </a:rPr>
              <a:t>, is the set of all (ordered) pairs (</a:t>
            </a:r>
            <a:r>
              <a:rPr lang="en-US" sz="2600" i="1" dirty="0" err="1" smtClean="0">
                <a:latin typeface="Calibri" pitchFamily="34" charset="0"/>
              </a:rPr>
              <a:t>a,b</a:t>
            </a:r>
            <a:r>
              <a:rPr lang="en-US" sz="2600" dirty="0" smtClean="0">
                <a:latin typeface="Calibri" pitchFamily="34" charset="0"/>
              </a:rPr>
              <a:t>) such that </a:t>
            </a:r>
            <a:r>
              <a:rPr lang="en-US" sz="2600" i="1" dirty="0" smtClean="0">
                <a:latin typeface="Calibri" pitchFamily="34" charset="0"/>
              </a:rPr>
              <a:t>a </a:t>
            </a:r>
            <a:r>
              <a:rPr lang="en-US" sz="2600" dirty="0" smtClean="0">
                <a:latin typeface="Calibri" pitchFamily="34" charset="0"/>
              </a:rPr>
              <a:t>∈</a:t>
            </a:r>
            <a:r>
              <a:rPr lang="en-US" sz="2600" i="1" dirty="0" smtClean="0">
                <a:latin typeface="Calibri" pitchFamily="34" charset="0"/>
              </a:rPr>
              <a:t> A</a:t>
            </a:r>
            <a:r>
              <a:rPr lang="en-US" sz="2600" dirty="0" smtClean="0">
                <a:latin typeface="Calibri" pitchFamily="34" charset="0"/>
              </a:rPr>
              <a:t> and </a:t>
            </a:r>
            <a:r>
              <a:rPr lang="en-US" sz="2600" i="1" dirty="0" smtClean="0">
                <a:latin typeface="Calibri" pitchFamily="34" charset="0"/>
              </a:rPr>
              <a:t>b </a:t>
            </a:r>
            <a:r>
              <a:rPr lang="en-US" sz="2600" dirty="0" smtClean="0">
                <a:latin typeface="Calibri" pitchFamily="34" charset="0"/>
              </a:rPr>
              <a:t>∈ </a:t>
            </a:r>
            <a:r>
              <a:rPr lang="en-US" sz="2600" i="1" dirty="0" smtClean="0">
                <a:latin typeface="Calibri" pitchFamily="34" charset="0"/>
              </a:rPr>
              <a:t>B</a:t>
            </a:r>
            <a:r>
              <a:rPr lang="en-US" sz="2600" dirty="0" smtClean="0">
                <a:latin typeface="Calibri" pitchFamily="34" charset="0"/>
              </a:rPr>
              <a:t>.</a:t>
            </a:r>
          </a:p>
          <a:p>
            <a:pPr marL="228600" lvl="2">
              <a:lnSpc>
                <a:spcPct val="110000"/>
              </a:lnSpc>
              <a:spcBef>
                <a:spcPts val="1000"/>
              </a:spcBef>
            </a:pPr>
            <a:r>
              <a:rPr lang="en-US" sz="2600" dirty="0" smtClean="0">
                <a:latin typeface="Calibri" pitchFamily="34" charset="0"/>
              </a:rPr>
              <a:t>Example: </a:t>
            </a:r>
            <a:r>
              <a:rPr lang="en-US" sz="2400" dirty="0" smtClean="0">
                <a:latin typeface="Consolas" pitchFamily="49" charset="0"/>
              </a:rPr>
              <a:t>if </a:t>
            </a:r>
            <a:r>
              <a:rPr lang="mr-IN" sz="2400" i="1" dirty="0" err="1">
                <a:latin typeface="Consolas" pitchFamily="49" charset="0"/>
              </a:rPr>
              <a:t>A</a:t>
            </a:r>
            <a:r>
              <a:rPr lang="mr-IN" sz="2400" dirty="0" smtClean="0">
                <a:latin typeface="Consolas" pitchFamily="49" charset="0"/>
              </a:rPr>
              <a:t>={</a:t>
            </a:r>
            <a:r>
              <a:rPr lang="en-US" sz="2400" i="1" dirty="0" smtClean="0">
                <a:latin typeface="Consolas" pitchFamily="49" charset="0"/>
              </a:rPr>
              <a:t>a</a:t>
            </a:r>
            <a:r>
              <a:rPr lang="mr-IN" sz="2400" i="1" dirty="0" smtClean="0">
                <a:latin typeface="Consolas" pitchFamily="49" charset="0"/>
              </a:rPr>
              <a:t>1,</a:t>
            </a:r>
            <a:r>
              <a:rPr lang="en-US" sz="2400" i="1" dirty="0" smtClean="0">
                <a:latin typeface="Consolas" pitchFamily="49" charset="0"/>
              </a:rPr>
              <a:t>a</a:t>
            </a:r>
            <a:r>
              <a:rPr lang="mr-IN" sz="2400" i="1" dirty="0" smtClean="0">
                <a:latin typeface="Consolas" pitchFamily="49" charset="0"/>
              </a:rPr>
              <a:t>2,</a:t>
            </a:r>
            <a:r>
              <a:rPr lang="en-US" sz="2400" i="1" dirty="0" smtClean="0">
                <a:latin typeface="Consolas" pitchFamily="49" charset="0"/>
              </a:rPr>
              <a:t>a</a:t>
            </a:r>
            <a:r>
              <a:rPr lang="mr-IN" sz="2400" i="1" dirty="0" smtClean="0">
                <a:latin typeface="Consolas" pitchFamily="49" charset="0"/>
              </a:rPr>
              <a:t>3</a:t>
            </a:r>
            <a:r>
              <a:rPr lang="en-US" sz="2400" i="1" dirty="0" smtClean="0">
                <a:latin typeface="Consolas" pitchFamily="49" charset="0"/>
              </a:rPr>
              <a:t>,a4,a5</a:t>
            </a:r>
            <a:r>
              <a:rPr lang="mr-IN" sz="2400" dirty="0" smtClean="0">
                <a:latin typeface="Consolas" pitchFamily="49" charset="0"/>
              </a:rPr>
              <a:t>}</a:t>
            </a:r>
            <a:r>
              <a:rPr lang="en-US" sz="2400" dirty="0" smtClean="0">
                <a:latin typeface="Consolas" pitchFamily="49" charset="0"/>
              </a:rPr>
              <a:t> and </a:t>
            </a:r>
            <a:r>
              <a:rPr lang="mr-IN" sz="2400" i="1" dirty="0" err="1" smtClean="0">
                <a:latin typeface="Consolas" pitchFamily="49" charset="0"/>
              </a:rPr>
              <a:t>B</a:t>
            </a:r>
            <a:r>
              <a:rPr lang="mr-IN" sz="2400" dirty="0" smtClean="0">
                <a:latin typeface="Consolas" pitchFamily="49" charset="0"/>
              </a:rPr>
              <a:t>={</a:t>
            </a:r>
            <a:r>
              <a:rPr lang="en-US" sz="2400" i="1" dirty="0" smtClean="0">
                <a:latin typeface="Consolas" pitchFamily="49" charset="0"/>
              </a:rPr>
              <a:t>b1</a:t>
            </a:r>
            <a:r>
              <a:rPr lang="mr-IN" sz="2400" i="1" dirty="0" smtClean="0">
                <a:latin typeface="Consolas" pitchFamily="49" charset="0"/>
              </a:rPr>
              <a:t>,</a:t>
            </a:r>
            <a:r>
              <a:rPr lang="mr-IN" sz="2400" i="1" dirty="0" err="1" smtClean="0">
                <a:latin typeface="Consolas" pitchFamily="49" charset="0"/>
              </a:rPr>
              <a:t>b</a:t>
            </a:r>
            <a:r>
              <a:rPr lang="en-US" sz="2400" i="1" dirty="0" smtClean="0">
                <a:latin typeface="Consolas" pitchFamily="49" charset="0"/>
              </a:rPr>
              <a:t>2</a:t>
            </a:r>
            <a:r>
              <a:rPr lang="mr-IN" sz="2400" i="1" dirty="0" smtClean="0">
                <a:latin typeface="Consolas" pitchFamily="49" charset="0"/>
              </a:rPr>
              <a:t>,</a:t>
            </a:r>
            <a:r>
              <a:rPr lang="en-US" sz="2400" i="1" dirty="0" smtClean="0">
                <a:latin typeface="Consolas" pitchFamily="49" charset="0"/>
              </a:rPr>
              <a:t>b3,b4</a:t>
            </a:r>
            <a:r>
              <a:rPr lang="mr-IN" sz="2400" dirty="0" smtClean="0">
                <a:latin typeface="Consolas" pitchFamily="49" charset="0"/>
              </a:rPr>
              <a:t>}</a:t>
            </a:r>
            <a:r>
              <a:rPr lang="en-US" sz="2400" dirty="0" smtClean="0">
                <a:latin typeface="Consolas" pitchFamily="49" charset="0"/>
              </a:rPr>
              <a:t>, then </a:t>
            </a:r>
            <a:r>
              <a:rPr lang="mr-IN" sz="2400" i="1" dirty="0" err="1" smtClean="0">
                <a:latin typeface="Consolas" pitchFamily="49" charset="0"/>
              </a:rPr>
              <a:t>A</a:t>
            </a:r>
            <a:r>
              <a:rPr lang="en-US" sz="2400" dirty="0">
                <a:latin typeface="Consolas" pitchFamily="49" charset="0"/>
              </a:rPr>
              <a:t>×</a:t>
            </a:r>
            <a:r>
              <a:rPr lang="mr-IN" sz="2400" i="1" dirty="0" err="1" smtClean="0">
                <a:latin typeface="Consolas" pitchFamily="49" charset="0"/>
              </a:rPr>
              <a:t>B</a:t>
            </a:r>
            <a:r>
              <a:rPr lang="mr-IN" sz="2400" dirty="0" smtClean="0">
                <a:latin typeface="Consolas" pitchFamily="49" charset="0"/>
              </a:rPr>
              <a:t> </a:t>
            </a:r>
            <a:r>
              <a:rPr lang="mr-IN" sz="2400" dirty="0">
                <a:latin typeface="Consolas" pitchFamily="49" charset="0"/>
              </a:rPr>
              <a:t>= </a:t>
            </a:r>
            <a:r>
              <a:rPr lang="mr-IN" sz="2400" dirty="0" smtClean="0">
                <a:latin typeface="Consolas" pitchFamily="49" charset="0"/>
              </a:rPr>
              <a:t>{(</a:t>
            </a:r>
            <a:r>
              <a:rPr lang="en-US" sz="2400" i="1" dirty="0" smtClean="0">
                <a:latin typeface="Consolas" pitchFamily="49" charset="0"/>
              </a:rPr>
              <a:t>a</a:t>
            </a:r>
            <a:r>
              <a:rPr lang="mr-IN" sz="2400" i="1" dirty="0" smtClean="0">
                <a:latin typeface="Consolas" pitchFamily="49" charset="0"/>
              </a:rPr>
              <a:t>1,</a:t>
            </a:r>
            <a:r>
              <a:rPr lang="en-US" sz="2400" i="1" dirty="0" smtClean="0">
                <a:latin typeface="Consolas" pitchFamily="49" charset="0"/>
              </a:rPr>
              <a:t>b1</a:t>
            </a:r>
            <a:r>
              <a:rPr lang="mr-IN" sz="2400" dirty="0" smtClean="0">
                <a:latin typeface="Consolas" pitchFamily="49" charset="0"/>
              </a:rPr>
              <a:t>),(</a:t>
            </a:r>
            <a:r>
              <a:rPr lang="en-US" sz="2400" i="1" dirty="0">
                <a:latin typeface="Consolas" pitchFamily="49" charset="0"/>
              </a:rPr>
              <a:t>a</a:t>
            </a:r>
            <a:r>
              <a:rPr lang="mr-IN" sz="2400" i="1" dirty="0">
                <a:latin typeface="Consolas" pitchFamily="49" charset="0"/>
              </a:rPr>
              <a:t>1,</a:t>
            </a:r>
            <a:r>
              <a:rPr lang="en-US" sz="2400" i="1" dirty="0" smtClean="0">
                <a:latin typeface="Consolas" pitchFamily="49" charset="0"/>
              </a:rPr>
              <a:t>b2</a:t>
            </a:r>
            <a:r>
              <a:rPr lang="mr-IN" sz="2400" dirty="0" smtClean="0">
                <a:latin typeface="Consolas" pitchFamily="49" charset="0"/>
              </a:rPr>
              <a:t>),(</a:t>
            </a:r>
            <a:r>
              <a:rPr lang="en-US" sz="2400" i="1" dirty="0">
                <a:latin typeface="Consolas" pitchFamily="49" charset="0"/>
              </a:rPr>
              <a:t>a</a:t>
            </a:r>
            <a:r>
              <a:rPr lang="mr-IN" sz="2400" i="1" dirty="0">
                <a:latin typeface="Consolas" pitchFamily="49" charset="0"/>
              </a:rPr>
              <a:t>1,</a:t>
            </a:r>
            <a:r>
              <a:rPr lang="en-US" sz="2400" i="1" dirty="0" smtClean="0">
                <a:latin typeface="Consolas" pitchFamily="49" charset="0"/>
              </a:rPr>
              <a:t>b3</a:t>
            </a:r>
            <a:r>
              <a:rPr lang="mr-IN" sz="2400" dirty="0" smtClean="0">
                <a:latin typeface="Consolas" pitchFamily="49" charset="0"/>
              </a:rPr>
              <a:t>),(</a:t>
            </a:r>
            <a:r>
              <a:rPr lang="en-US" sz="2400" i="1" dirty="0">
                <a:latin typeface="Consolas" pitchFamily="49" charset="0"/>
              </a:rPr>
              <a:t>a</a:t>
            </a:r>
            <a:r>
              <a:rPr lang="mr-IN" sz="2400" i="1" dirty="0">
                <a:latin typeface="Consolas" pitchFamily="49" charset="0"/>
              </a:rPr>
              <a:t>1,</a:t>
            </a:r>
            <a:r>
              <a:rPr lang="en-US" sz="2400" i="1" dirty="0" smtClean="0">
                <a:latin typeface="Consolas" pitchFamily="49" charset="0"/>
              </a:rPr>
              <a:t>b4</a:t>
            </a:r>
            <a:r>
              <a:rPr lang="mr-IN" sz="2400" dirty="0" smtClean="0">
                <a:latin typeface="Consolas" pitchFamily="49" charset="0"/>
              </a:rPr>
              <a:t>),(</a:t>
            </a:r>
            <a:r>
              <a:rPr lang="en-US" sz="2400" i="1" dirty="0" smtClean="0">
                <a:latin typeface="Consolas" pitchFamily="49" charset="0"/>
              </a:rPr>
              <a:t>a2</a:t>
            </a:r>
            <a:r>
              <a:rPr lang="mr-IN" sz="2400" i="1" dirty="0" smtClean="0">
                <a:latin typeface="Consolas" pitchFamily="49" charset="0"/>
              </a:rPr>
              <a:t>,</a:t>
            </a:r>
            <a:r>
              <a:rPr lang="en-US" sz="2400" i="1" dirty="0">
                <a:latin typeface="Consolas" pitchFamily="49" charset="0"/>
              </a:rPr>
              <a:t>b1</a:t>
            </a:r>
            <a:r>
              <a:rPr lang="mr-IN" sz="2400" dirty="0" smtClean="0">
                <a:latin typeface="Consolas" pitchFamily="49" charset="0"/>
              </a:rPr>
              <a:t>),(</a:t>
            </a:r>
            <a:r>
              <a:rPr lang="en-US" sz="2400" i="1" dirty="0" smtClean="0">
                <a:latin typeface="Consolas" pitchFamily="49" charset="0"/>
              </a:rPr>
              <a:t>a2</a:t>
            </a:r>
            <a:r>
              <a:rPr lang="mr-IN" sz="2400" i="1" dirty="0" smtClean="0">
                <a:latin typeface="Consolas" pitchFamily="49" charset="0"/>
              </a:rPr>
              <a:t>,</a:t>
            </a:r>
            <a:r>
              <a:rPr lang="en-US" sz="2400" i="1" dirty="0" smtClean="0">
                <a:latin typeface="Consolas" pitchFamily="49" charset="0"/>
              </a:rPr>
              <a:t>b2</a:t>
            </a:r>
            <a:r>
              <a:rPr lang="mr-IN" sz="2400" dirty="0" smtClean="0">
                <a:latin typeface="Consolas" pitchFamily="49" charset="0"/>
              </a:rPr>
              <a:t>),…</a:t>
            </a:r>
            <a:r>
              <a:rPr lang="en-US" sz="2400" dirty="0" smtClean="0">
                <a:latin typeface="Consolas" pitchFamily="49" charset="0"/>
              </a:rPr>
              <a:t>,</a:t>
            </a:r>
            <a:r>
              <a:rPr lang="mr-IN" sz="2400" dirty="0">
                <a:latin typeface="Consolas" pitchFamily="49" charset="0"/>
              </a:rPr>
              <a:t> (</a:t>
            </a:r>
            <a:r>
              <a:rPr lang="en-US" sz="2400" i="1" dirty="0" smtClean="0">
                <a:latin typeface="Consolas" pitchFamily="49" charset="0"/>
              </a:rPr>
              <a:t>a5</a:t>
            </a:r>
            <a:r>
              <a:rPr lang="mr-IN" sz="2400" i="1" dirty="0" smtClean="0">
                <a:latin typeface="Consolas" pitchFamily="49" charset="0"/>
              </a:rPr>
              <a:t>,</a:t>
            </a:r>
            <a:r>
              <a:rPr lang="en-US" sz="2400" i="1" dirty="0" smtClean="0">
                <a:latin typeface="Consolas" pitchFamily="49" charset="0"/>
              </a:rPr>
              <a:t>b4</a:t>
            </a:r>
            <a:r>
              <a:rPr lang="mr-IN" sz="2400" dirty="0" smtClean="0">
                <a:latin typeface="Consolas" pitchFamily="49" charset="0"/>
              </a:rPr>
              <a:t>),}</a:t>
            </a:r>
            <a:r>
              <a:rPr lang="en-US" sz="2400" dirty="0" smtClean="0">
                <a:latin typeface="Consolas" pitchFamily="49" charset="0"/>
              </a:rPr>
              <a:t>.</a:t>
            </a:r>
            <a:endParaRPr lang="mr-IN" sz="2400" dirty="0">
              <a:latin typeface="Consolas" pitchFamily="49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3338818" y="4570056"/>
            <a:ext cx="2571021" cy="2033872"/>
            <a:chOff x="3126819" y="3973345"/>
            <a:chExt cx="2778015" cy="2293246"/>
          </a:xfrm>
        </p:grpSpPr>
        <p:sp>
          <p:nvSpPr>
            <p:cNvPr id="101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2992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</a:t>
              </a:r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</a:p>
          </p:txBody>
        </p:sp>
        <p:sp>
          <p:nvSpPr>
            <p:cNvPr id="102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2030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3" name="Line 122"/>
            <p:cNvSpPr>
              <a:spLocks noChangeShapeType="1"/>
            </p:cNvSpPr>
            <p:nvPr/>
          </p:nvSpPr>
          <p:spPr bwMode="auto">
            <a:xfrm>
              <a:off x="3668230" y="4279011"/>
              <a:ext cx="1664614" cy="390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4" name="Line 122"/>
            <p:cNvSpPr>
              <a:spLocks noChangeShapeType="1"/>
            </p:cNvSpPr>
            <p:nvPr/>
          </p:nvSpPr>
          <p:spPr bwMode="auto">
            <a:xfrm>
              <a:off x="3661519" y="4274739"/>
              <a:ext cx="1662931" cy="7294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5" name="Line 122"/>
            <p:cNvSpPr>
              <a:spLocks noChangeShapeType="1"/>
            </p:cNvSpPr>
            <p:nvPr/>
          </p:nvSpPr>
          <p:spPr bwMode="auto">
            <a:xfrm>
              <a:off x="3661519" y="4276388"/>
              <a:ext cx="1662931" cy="10555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6" name="Line 145"/>
            <p:cNvSpPr>
              <a:spLocks noChangeShapeType="1"/>
            </p:cNvSpPr>
            <p:nvPr/>
          </p:nvSpPr>
          <p:spPr bwMode="auto">
            <a:xfrm flipH="1" flipV="1">
              <a:off x="3668229" y="4588722"/>
              <a:ext cx="1662932" cy="869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7" name="Line 145"/>
            <p:cNvSpPr>
              <a:spLocks noChangeShapeType="1"/>
            </p:cNvSpPr>
            <p:nvPr/>
          </p:nvSpPr>
          <p:spPr bwMode="auto">
            <a:xfrm flipH="1" flipV="1">
              <a:off x="3650474" y="4599584"/>
              <a:ext cx="1680686" cy="4046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8" name="Line 145"/>
            <p:cNvSpPr>
              <a:spLocks noChangeShapeType="1"/>
            </p:cNvSpPr>
            <p:nvPr/>
          </p:nvSpPr>
          <p:spPr bwMode="auto">
            <a:xfrm flipH="1" flipV="1">
              <a:off x="3668228" y="4592960"/>
              <a:ext cx="1656222" cy="743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9" name="Line 150"/>
            <p:cNvSpPr>
              <a:spLocks noChangeShapeType="1"/>
            </p:cNvSpPr>
            <p:nvPr/>
          </p:nvSpPr>
          <p:spPr bwMode="auto">
            <a:xfrm flipH="1">
              <a:off x="3673592" y="4346795"/>
              <a:ext cx="1650857" cy="5383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0" name="Line 150"/>
            <p:cNvSpPr>
              <a:spLocks noChangeShapeType="1"/>
            </p:cNvSpPr>
            <p:nvPr/>
          </p:nvSpPr>
          <p:spPr bwMode="auto">
            <a:xfrm flipH="1" flipV="1">
              <a:off x="3666096" y="4909755"/>
              <a:ext cx="1665063" cy="1010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1" name="Line 150"/>
            <p:cNvSpPr>
              <a:spLocks noChangeShapeType="1"/>
            </p:cNvSpPr>
            <p:nvPr/>
          </p:nvSpPr>
          <p:spPr bwMode="auto">
            <a:xfrm flipH="1" flipV="1">
              <a:off x="3666095" y="4908943"/>
              <a:ext cx="1658354" cy="4338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2" name="Line 150"/>
            <p:cNvSpPr>
              <a:spLocks noChangeShapeType="1"/>
            </p:cNvSpPr>
            <p:nvPr/>
          </p:nvSpPr>
          <p:spPr bwMode="auto">
            <a:xfrm flipH="1">
              <a:off x="3668227" y="4346795"/>
              <a:ext cx="1662932" cy="869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3" name="Line 150"/>
            <p:cNvSpPr>
              <a:spLocks noChangeShapeType="1"/>
            </p:cNvSpPr>
            <p:nvPr/>
          </p:nvSpPr>
          <p:spPr bwMode="auto">
            <a:xfrm flipH="1">
              <a:off x="3666095" y="4675711"/>
              <a:ext cx="1665064" cy="536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4" name="Line 150"/>
            <p:cNvSpPr>
              <a:spLocks noChangeShapeType="1"/>
            </p:cNvSpPr>
            <p:nvPr/>
          </p:nvSpPr>
          <p:spPr bwMode="auto">
            <a:xfrm flipH="1" flipV="1">
              <a:off x="3666093" y="5212636"/>
              <a:ext cx="1658356" cy="130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5" name="Line 150"/>
            <p:cNvSpPr>
              <a:spLocks noChangeShapeType="1"/>
            </p:cNvSpPr>
            <p:nvPr/>
          </p:nvSpPr>
          <p:spPr bwMode="auto">
            <a:xfrm flipH="1">
              <a:off x="3666091" y="4346795"/>
              <a:ext cx="1665068" cy="11847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Line 150"/>
            <p:cNvSpPr>
              <a:spLocks noChangeShapeType="1"/>
            </p:cNvSpPr>
            <p:nvPr/>
          </p:nvSpPr>
          <p:spPr bwMode="auto">
            <a:xfrm flipH="1">
              <a:off x="3666091" y="4675711"/>
              <a:ext cx="1665068" cy="844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7" name="Line 150"/>
            <p:cNvSpPr>
              <a:spLocks noChangeShapeType="1"/>
            </p:cNvSpPr>
            <p:nvPr/>
          </p:nvSpPr>
          <p:spPr bwMode="auto">
            <a:xfrm flipH="1">
              <a:off x="3666091" y="5010816"/>
              <a:ext cx="1658358" cy="5207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8" name="Line 150"/>
            <p:cNvSpPr>
              <a:spLocks noChangeShapeType="1"/>
            </p:cNvSpPr>
            <p:nvPr/>
          </p:nvSpPr>
          <p:spPr bwMode="auto">
            <a:xfrm flipH="1">
              <a:off x="3666089" y="5347069"/>
              <a:ext cx="1665070" cy="17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126819" y="3973345"/>
              <a:ext cx="2778015" cy="2293246"/>
              <a:chOff x="1385930" y="2919100"/>
              <a:chExt cx="3414809" cy="2751019"/>
            </a:xfrm>
          </p:grpSpPr>
          <p:sp>
            <p:nvSpPr>
              <p:cNvPr id="76" name="Line 145"/>
              <p:cNvSpPr>
                <a:spLocks noChangeShapeType="1"/>
              </p:cNvSpPr>
              <p:nvPr/>
            </p:nvSpPr>
            <p:spPr bwMode="auto">
              <a:xfrm flipH="1">
                <a:off x="2051448" y="3363570"/>
                <a:ext cx="1992214" cy="3048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Line 150"/>
              <p:cNvSpPr>
                <a:spLocks noChangeShapeType="1"/>
              </p:cNvSpPr>
              <p:nvPr/>
            </p:nvSpPr>
            <p:spPr bwMode="auto">
              <a:xfrm flipH="1">
                <a:off x="2051448" y="3754124"/>
                <a:ext cx="2035868" cy="2635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0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1" name="Rectangle 120"/>
              <p:cNvSpPr>
                <a:spLocks noChangeArrowheads="1"/>
              </p:cNvSpPr>
              <p:nvPr/>
            </p:nvSpPr>
            <p:spPr bwMode="auto">
              <a:xfrm>
                <a:off x="1824766" y="5119374"/>
                <a:ext cx="486704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2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3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4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5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6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87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97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8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9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100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88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9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0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6"/>
                <a:ext cx="528476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1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7"/>
                <a:ext cx="528476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  <a:r>
                  <a:rPr lang="en-US" sz="20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2" name="Rectangle 120"/>
              <p:cNvSpPr>
                <a:spLocks noChangeArrowheads="1"/>
              </p:cNvSpPr>
              <p:nvPr/>
            </p:nvSpPr>
            <p:spPr bwMode="auto">
              <a:xfrm>
                <a:off x="3879546" y="5113725"/>
                <a:ext cx="447295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28476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4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5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6" name="Text Box 147"/>
              <p:cNvSpPr txBox="1">
                <a:spLocks noChangeArrowheads="1"/>
              </p:cNvSpPr>
              <p:nvPr/>
            </p:nvSpPr>
            <p:spPr bwMode="auto">
              <a:xfrm>
                <a:off x="1392082" y="4169024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49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Calibri" pitchFamily="34" charset="0"/>
              </a:rPr>
              <a:t>Relationships </a:t>
            </a:r>
            <a:r>
              <a:rPr lang="en-US" sz="3600" dirty="0">
                <a:solidFill>
                  <a:prstClr val="black"/>
                </a:solidFill>
                <a:latin typeface="Calibri" pitchFamily="34" charset="0"/>
              </a:rPr>
              <a:t>(Cont.)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38" y="1825625"/>
            <a:ext cx="8012011" cy="4351338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Calibri" pitchFamily="34" charset="0"/>
              </a:rPr>
              <a:t>If </a:t>
            </a:r>
            <a:r>
              <a:rPr lang="en-US" sz="2600" i="1" dirty="0" smtClean="0">
                <a:latin typeface="Calibri" pitchFamily="34" charset="0"/>
              </a:rPr>
              <a:t>A</a:t>
            </a:r>
            <a:r>
              <a:rPr lang="en-US" sz="2600" dirty="0" smtClean="0">
                <a:latin typeface="Calibri" pitchFamily="34" charset="0"/>
              </a:rPr>
              <a:t> and </a:t>
            </a:r>
            <a:r>
              <a:rPr lang="en-US" sz="2600" i="1" dirty="0" smtClean="0">
                <a:latin typeface="Calibri" pitchFamily="34" charset="0"/>
              </a:rPr>
              <a:t>B</a:t>
            </a:r>
            <a:r>
              <a:rPr lang="en-US" sz="2600" dirty="0" smtClean="0">
                <a:latin typeface="Calibri" pitchFamily="34" charset="0"/>
              </a:rPr>
              <a:t> are two entity sets, then a relationship set is </a:t>
            </a:r>
            <a:r>
              <a:rPr lang="en-US" sz="2600" i="1" dirty="0" smtClean="0">
                <a:latin typeface="Calibri" pitchFamily="34" charset="0"/>
              </a:rPr>
              <a:t>a subset of A×B</a:t>
            </a:r>
            <a:r>
              <a:rPr lang="en-US" sz="2600" dirty="0" smtClean="0">
                <a:latin typeface="Calibri" pitchFamily="34" charset="0"/>
              </a:rPr>
              <a:t>.</a:t>
            </a:r>
          </a:p>
          <a:p>
            <a:r>
              <a:rPr lang="en-US" sz="2600" dirty="0" smtClean="0">
                <a:latin typeface="Calibri" pitchFamily="34" charset="0"/>
              </a:rPr>
              <a:t>Example: the Major relationship set is a subset of </a:t>
            </a:r>
            <a:r>
              <a:rPr lang="en-US" sz="2600" dirty="0" err="1" smtClean="0">
                <a:latin typeface="Calibri" pitchFamily="34" charset="0"/>
              </a:rPr>
              <a:t>Student×Department</a:t>
            </a:r>
            <a:r>
              <a:rPr lang="en-US" sz="2600" dirty="0" smtClean="0">
                <a:latin typeface="Calibri" pitchFamily="34" charset="0"/>
              </a:rPr>
              <a:t>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56441" y="3597408"/>
            <a:ext cx="34183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Example </a:t>
            </a:r>
          </a:p>
          <a:p>
            <a:pPr algn="ctr">
              <a:spcAft>
                <a:spcPts val="1200"/>
              </a:spcAft>
            </a:pP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Major relationship set:</a:t>
            </a:r>
          </a:p>
          <a:p>
            <a:r>
              <a:rPr lang="en-US" sz="2400" dirty="0" smtClean="0">
                <a:latin typeface="Consolas" pitchFamily="49" charset="0"/>
                <a:ea typeface="Linux Libertine" charset="0"/>
                <a:cs typeface="Linux Libertine" charset="0"/>
              </a:rPr>
              <a:t> 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ea typeface="Linux Libertine" charset="0"/>
                <a:cs typeface="Linux Libertine" charset="0"/>
              </a:rPr>
              <a:t>{ 	(s1, d1), </a:t>
            </a:r>
          </a:p>
          <a:p>
            <a:pPr lvl="2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ea typeface="Linux Libertine" charset="0"/>
                <a:cs typeface="Linux Libertine" charset="0"/>
              </a:rPr>
              <a:t>(s2, d1),</a:t>
            </a:r>
          </a:p>
          <a:p>
            <a:pPr lvl="2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ea typeface="Linux Libertine" charset="0"/>
                <a:cs typeface="Linux Libertine" charset="0"/>
              </a:rPr>
              <a:t>(s3, d2), </a:t>
            </a:r>
          </a:p>
          <a:p>
            <a:pPr lvl="2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ea typeface="Linux Libertine" charset="0"/>
                <a:cs typeface="Linux Libertine" charset="0"/>
              </a:rPr>
              <a:t>(s4, d3)  }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ea typeface="Linux Libertine" charset="0"/>
              <a:cs typeface="Linux Libertine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2016568" y="3770145"/>
            <a:ext cx="3080482" cy="2293589"/>
            <a:chOff x="3106314" y="3973345"/>
            <a:chExt cx="3080482" cy="2293589"/>
          </a:xfrm>
        </p:grpSpPr>
        <p:sp>
          <p:nvSpPr>
            <p:cNvPr id="157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8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0267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3106314" y="3973345"/>
              <a:ext cx="3080482" cy="2293589"/>
              <a:chOff x="1360725" y="2919100"/>
              <a:chExt cx="3786609" cy="2751430"/>
            </a:xfrm>
          </p:grpSpPr>
          <p:sp>
            <p:nvSpPr>
              <p:cNvPr id="176" name="Line 145"/>
              <p:cNvSpPr>
                <a:spLocks noChangeShapeType="1"/>
              </p:cNvSpPr>
              <p:nvPr/>
            </p:nvSpPr>
            <p:spPr bwMode="auto">
              <a:xfrm flipH="1">
                <a:off x="2051448" y="3363570"/>
                <a:ext cx="1992214" cy="304801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7" name="Line 150"/>
              <p:cNvSpPr>
                <a:spLocks noChangeShapeType="1"/>
              </p:cNvSpPr>
              <p:nvPr/>
            </p:nvSpPr>
            <p:spPr bwMode="auto">
              <a:xfrm flipH="1">
                <a:off x="2051448" y="3754124"/>
                <a:ext cx="2035868" cy="263555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8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9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0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1" name="Rectangle 120"/>
              <p:cNvSpPr>
                <a:spLocks noChangeArrowheads="1"/>
              </p:cNvSpPr>
              <p:nvPr/>
            </p:nvSpPr>
            <p:spPr bwMode="auto">
              <a:xfrm>
                <a:off x="1360725" y="5119786"/>
                <a:ext cx="1432915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Calibri" pitchFamily="34" charset="0"/>
                    <a:ea typeface="Linux Libertine" charset="0"/>
                    <a:cs typeface="Linux Libertine" charset="0"/>
                  </a:rPr>
                  <a:t>Student</a:t>
                </a:r>
                <a:endParaRPr lang="en-US" sz="2400" dirty="0">
                  <a:solidFill>
                    <a:srgbClr val="44546A"/>
                  </a:solidFill>
                  <a:latin typeface="Calibri" pitchFamily="34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2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3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4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5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6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187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197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198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199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200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188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9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0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1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2" name="Rectangle 120"/>
              <p:cNvSpPr>
                <a:spLocks noChangeArrowheads="1"/>
              </p:cNvSpPr>
              <p:nvPr/>
            </p:nvSpPr>
            <p:spPr bwMode="auto">
              <a:xfrm>
                <a:off x="3062593" y="5114694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Calibri" pitchFamily="34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Calibri" pitchFamily="34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4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5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6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052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Simple ER Diagram Example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349479" y="4683622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Professor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3886199" y="5556082"/>
            <a:ext cx="1066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040279" y="5556082"/>
            <a:ext cx="11049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Age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2808319" y="5556082"/>
            <a:ext cx="9906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>
                <a:latin typeface="Linux Libertine" charset="0"/>
                <a:ea typeface="Linux Libertine" charset="0"/>
                <a:cs typeface="Linux Libertine" charset="0"/>
              </a:rPr>
              <a:t>P</a:t>
            </a: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 flipH="1">
            <a:off x="3520008" y="5217022"/>
            <a:ext cx="504190" cy="3847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 flipV="1">
            <a:off x="4411533" y="5215722"/>
            <a:ext cx="2556" cy="3403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H="1" flipV="1">
            <a:off x="4860973" y="5217022"/>
            <a:ext cx="528476" cy="3847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982630" y="3540622"/>
            <a:ext cx="1905000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Advise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5" name="Straight Connector 34"/>
          <p:cNvCxnSpPr>
            <a:stCxn id="27" idx="1"/>
            <a:endCxn id="34" idx="2"/>
          </p:cNvCxnSpPr>
          <p:nvPr/>
        </p:nvCxnSpPr>
        <p:spPr>
          <a:xfrm flipH="1" flipV="1">
            <a:off x="1935130" y="4683622"/>
            <a:ext cx="1414349" cy="266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5986189" y="3540622"/>
            <a:ext cx="2119313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Employ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7" name="Straight Connector 36"/>
          <p:cNvCxnSpPr>
            <a:stCxn id="27" idx="3"/>
            <a:endCxn id="36" idx="2"/>
          </p:cNvCxnSpPr>
          <p:nvPr/>
        </p:nvCxnSpPr>
        <p:spPr>
          <a:xfrm flipV="1">
            <a:off x="5483079" y="4683622"/>
            <a:ext cx="1562767" cy="266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868330" y="2839834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1649380" y="1814309"/>
            <a:ext cx="87762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2660358" y="1811135"/>
            <a:ext cx="72655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Age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628650" y="1819108"/>
            <a:ext cx="89734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SID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 flipH="1" flipV="1">
            <a:off x="1275024" y="2426049"/>
            <a:ext cx="261382" cy="4115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 flipV="1">
            <a:off x="1927598" y="2511111"/>
            <a:ext cx="91705" cy="331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 flipV="1">
            <a:off x="2343150" y="2420733"/>
            <a:ext cx="48733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5902846" y="2839834"/>
            <a:ext cx="22860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6145179" y="1816893"/>
            <a:ext cx="93477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7192930" y="1819108"/>
            <a:ext cx="116205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Address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5249829" y="1819108"/>
            <a:ext cx="76199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DID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 flipH="1" flipV="1">
            <a:off x="5902845" y="2420733"/>
            <a:ext cx="713269" cy="4168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 flipH="1" flipV="1">
            <a:off x="6829652" y="2420734"/>
            <a:ext cx="229928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V="1">
            <a:off x="7410011" y="2496934"/>
            <a:ext cx="202019" cy="3406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4" name="AutoShape 8"/>
          <p:cNvSpPr>
            <a:spLocks noChangeArrowheads="1"/>
          </p:cNvSpPr>
          <p:nvPr/>
        </p:nvSpPr>
        <p:spPr bwMode="auto">
          <a:xfrm>
            <a:off x="3573430" y="2535034"/>
            <a:ext cx="1676400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5249830" y="3106534"/>
            <a:ext cx="653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001930" y="3106534"/>
            <a:ext cx="571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>
            <a:stCxn id="34" idx="0"/>
            <a:endCxn id="40" idx="2"/>
          </p:cNvCxnSpPr>
          <p:nvPr/>
        </p:nvCxnSpPr>
        <p:spPr>
          <a:xfrm flipV="1">
            <a:off x="1935130" y="3373234"/>
            <a:ext cx="0" cy="167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>
            <a:stCxn id="36" idx="0"/>
            <a:endCxn id="47" idx="2"/>
          </p:cNvCxnSpPr>
          <p:nvPr/>
        </p:nvCxnSpPr>
        <p:spPr>
          <a:xfrm flipV="1">
            <a:off x="7045846" y="3373234"/>
            <a:ext cx="0" cy="167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6616113" y="5434766"/>
            <a:ext cx="241882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Linux Libertine" charset="0"/>
                <a:cs typeface="Linux Libertine" charset="0"/>
              </a:rPr>
              <a:t>Take a minute</a:t>
            </a:r>
            <a:r>
              <a:rPr kumimoji="0" lang="en-US" b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Linux Libertine" charset="0"/>
                <a:cs typeface="Linux Libertine" charset="0"/>
              </a:rPr>
              <a:t> or two to understand the model</a:t>
            </a:r>
            <a:endParaRPr kumimoji="0" lang="en-US" b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pic>
        <p:nvPicPr>
          <p:cNvPr id="573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660" y="4315479"/>
            <a:ext cx="229532" cy="172149"/>
          </a:xfrm>
          <a:prstGeom prst="rect">
            <a:avLst/>
          </a:prstGeom>
        </p:spPr>
      </p:pic>
      <p:pic>
        <p:nvPicPr>
          <p:cNvPr id="574" name="Picture 5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75" y="4424427"/>
            <a:ext cx="284628" cy="69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9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Multiplicity of Relationships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28650" y="2008188"/>
            <a:ext cx="3080482" cy="2293589"/>
            <a:chOff x="3106314" y="3973345"/>
            <a:chExt cx="3080482" cy="2293589"/>
          </a:xfrm>
        </p:grpSpPr>
        <p:sp>
          <p:nvSpPr>
            <p:cNvPr id="39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0267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106314" y="3973345"/>
              <a:ext cx="3080482" cy="2293589"/>
              <a:chOff x="1360725" y="2919100"/>
              <a:chExt cx="3786609" cy="2751430"/>
            </a:xfrm>
          </p:grpSpPr>
          <p:sp>
            <p:nvSpPr>
              <p:cNvPr id="59" name="Line 145"/>
              <p:cNvSpPr>
                <a:spLocks noChangeShapeType="1"/>
              </p:cNvSpPr>
              <p:nvPr/>
            </p:nvSpPr>
            <p:spPr bwMode="auto">
              <a:xfrm flipH="1">
                <a:off x="2051448" y="3363570"/>
                <a:ext cx="1992214" cy="30480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Line 150"/>
              <p:cNvSpPr>
                <a:spLocks noChangeShapeType="1"/>
              </p:cNvSpPr>
              <p:nvPr/>
            </p:nvSpPr>
            <p:spPr bwMode="auto">
              <a:xfrm flipH="1">
                <a:off x="2051448" y="3754124"/>
                <a:ext cx="2035868" cy="26355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Rectangle 120"/>
              <p:cNvSpPr>
                <a:spLocks noChangeArrowheads="1"/>
              </p:cNvSpPr>
              <p:nvPr/>
            </p:nvSpPr>
            <p:spPr bwMode="auto">
              <a:xfrm>
                <a:off x="1360725" y="5119785"/>
                <a:ext cx="1414787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Student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70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80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1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2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3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1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5" name="Rectangle 120"/>
              <p:cNvSpPr>
                <a:spLocks noChangeArrowheads="1"/>
              </p:cNvSpPr>
              <p:nvPr/>
            </p:nvSpPr>
            <p:spPr bwMode="auto">
              <a:xfrm>
                <a:off x="3062593" y="5114694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6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628650" y="1542715"/>
            <a:ext cx="28344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Many-to-one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1874" y="443512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5122546" y="5461608"/>
            <a:ext cx="941872" cy="534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24073" y="1766299"/>
            <a:ext cx="4691278" cy="224676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Each Student participates in </a:t>
            </a:r>
            <a:r>
              <a:rPr lang="en-US" sz="2800" b="1" dirty="0">
                <a:latin typeface="Calibri" pitchFamily="34" charset="0"/>
                <a:ea typeface="Linux Libertine" charset="0"/>
                <a:cs typeface="Linux Libertine" charset="0"/>
              </a:rPr>
              <a:t>at most one </a:t>
            </a:r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Major relationship, </a:t>
            </a:r>
          </a:p>
          <a:p>
            <a:pPr eaLnBrk="0" hangingPunct="0"/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i.e. given a Student, the Department is unique (no double majors!)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544271" y="3400345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7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Multiplicity of Relationships (Cont.)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25256" y="2008189"/>
            <a:ext cx="3184523" cy="2296761"/>
            <a:chOff x="3002920" y="3973346"/>
            <a:chExt cx="3184523" cy="2296761"/>
          </a:xfrm>
        </p:grpSpPr>
        <p:sp>
          <p:nvSpPr>
            <p:cNvPr id="39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3633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002920" y="3973346"/>
              <a:ext cx="3184523" cy="2296761"/>
              <a:chOff x="1233630" y="2919100"/>
              <a:chExt cx="3914500" cy="2755235"/>
            </a:xfrm>
          </p:grpSpPr>
          <p:sp>
            <p:nvSpPr>
              <p:cNvPr id="60" name="Line 150"/>
              <p:cNvSpPr>
                <a:spLocks noChangeShapeType="1"/>
              </p:cNvSpPr>
              <p:nvPr/>
            </p:nvSpPr>
            <p:spPr bwMode="auto">
              <a:xfrm flipH="1" flipV="1">
                <a:off x="2029621" y="3667630"/>
                <a:ext cx="2057698" cy="88759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Rectangle 120"/>
              <p:cNvSpPr>
                <a:spLocks noChangeArrowheads="1"/>
              </p:cNvSpPr>
              <p:nvPr/>
            </p:nvSpPr>
            <p:spPr bwMode="auto">
              <a:xfrm>
                <a:off x="1233630" y="5119374"/>
                <a:ext cx="1668976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70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80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1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2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3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1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5" name="Rectangle 120"/>
              <p:cNvSpPr>
                <a:spLocks noChangeArrowheads="1"/>
              </p:cNvSpPr>
              <p:nvPr/>
            </p:nvSpPr>
            <p:spPr bwMode="auto">
              <a:xfrm>
                <a:off x="3063389" y="5123591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6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628650" y="1542715"/>
            <a:ext cx="28344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One-to-one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1874" y="443512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Chair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5122546" y="5461608"/>
            <a:ext cx="941872" cy="534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28550" y="2217357"/>
            <a:ext cx="4950812" cy="138499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Each Department has </a:t>
            </a:r>
            <a:r>
              <a:rPr lang="en-US" sz="2800" b="1" dirty="0" smtClean="0">
                <a:latin typeface="Calibri" pitchFamily="34" charset="0"/>
                <a:ea typeface="Linux Libertine" charset="0"/>
                <a:cs typeface="Linux Libertine" charset="0"/>
              </a:rPr>
              <a:t>at most one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 chair and each Professor can </a:t>
            </a:r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chair </a:t>
            </a:r>
            <a:r>
              <a:rPr lang="en-US" sz="2800" b="1" dirty="0" smtClean="0">
                <a:latin typeface="Calibri" pitchFamily="34" charset="0"/>
                <a:ea typeface="Linux Libertine" charset="0"/>
                <a:cs typeface="Linux Libertine" charset="0"/>
              </a:rPr>
              <a:t>at most one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Department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70410" y="3413574"/>
            <a:ext cx="886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Chair</a:t>
            </a:r>
            <a:endParaRPr lang="en-US" sz="1600" dirty="0"/>
          </a:p>
        </p:txBody>
      </p:sp>
      <p:sp>
        <p:nvSpPr>
          <p:cNvPr id="102" name="Oval 101"/>
          <p:cNvSpPr/>
          <p:nvPr/>
        </p:nvSpPr>
        <p:spPr>
          <a:xfrm>
            <a:off x="2886678" y="5461608"/>
            <a:ext cx="941872" cy="534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4" grpId="0" animBg="1"/>
      <p:bldP spid="10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Multiplicity of Relationships (Cont.)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25256" y="2008189"/>
            <a:ext cx="3184523" cy="2296761"/>
            <a:chOff x="3002920" y="3973346"/>
            <a:chExt cx="3184523" cy="2296761"/>
          </a:xfrm>
        </p:grpSpPr>
        <p:sp>
          <p:nvSpPr>
            <p:cNvPr id="39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3633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002920" y="3973346"/>
              <a:ext cx="3184523" cy="2296761"/>
              <a:chOff x="1233630" y="2919100"/>
              <a:chExt cx="3914500" cy="2755235"/>
            </a:xfrm>
          </p:grpSpPr>
          <p:sp>
            <p:nvSpPr>
              <p:cNvPr id="60" name="Line 150"/>
              <p:cNvSpPr>
                <a:spLocks noChangeShapeType="1"/>
              </p:cNvSpPr>
              <p:nvPr/>
            </p:nvSpPr>
            <p:spPr bwMode="auto">
              <a:xfrm flipH="1" flipV="1">
                <a:off x="2029621" y="3667630"/>
                <a:ext cx="2057698" cy="88759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Rectangle 120"/>
              <p:cNvSpPr>
                <a:spLocks noChangeArrowheads="1"/>
              </p:cNvSpPr>
              <p:nvPr/>
            </p:nvSpPr>
            <p:spPr bwMode="auto">
              <a:xfrm>
                <a:off x="1233630" y="5119374"/>
                <a:ext cx="1668976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70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80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1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2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3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1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5" name="Rectangle 120"/>
              <p:cNvSpPr>
                <a:spLocks noChangeArrowheads="1"/>
              </p:cNvSpPr>
              <p:nvPr/>
            </p:nvSpPr>
            <p:spPr bwMode="auto">
              <a:xfrm>
                <a:off x="3063389" y="5123591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6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628650" y="1542715"/>
            <a:ext cx="28344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Many-to-many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1874" y="443512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422988" y="5159026"/>
              <a:ext cx="2083732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Affiliated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0" name="Straight Connector 99"/>
            <p:cNvCxnSpPr>
              <a:endCxn id="99" idx="3"/>
            </p:cNvCxnSpPr>
            <p:nvPr/>
          </p:nvCxnSpPr>
          <p:spPr>
            <a:xfrm flipH="1">
              <a:off x="5506720" y="5730526"/>
              <a:ext cx="44935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endCxn id="99" idx="1"/>
            </p:cNvCxnSpPr>
            <p:nvPr/>
          </p:nvCxnSpPr>
          <p:spPr>
            <a:xfrm>
              <a:off x="3055154" y="5730526"/>
              <a:ext cx="36783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4409345" y="1872014"/>
            <a:ext cx="3806716" cy="224676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Each Professor can be affiliated with many departments and each Department has many Professors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29961" y="3413574"/>
            <a:ext cx="1367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Affiliated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88235" y="4441104"/>
            <a:ext cx="5474999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800" i="1" dirty="0" smtClean="0">
                <a:latin typeface="Calibri" pitchFamily="34" charset="0"/>
                <a:ea typeface="Linux Libertine" charset="0"/>
                <a:cs typeface="Linux Libertine" charset="0"/>
              </a:rPr>
              <a:t>Q: How is many-to-many depicted?</a:t>
            </a:r>
            <a:endParaRPr lang="en-US" sz="2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6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59" grpId="0" animBg="1"/>
      <p:bldP spid="5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CAUTION: </a:t>
            </a: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Difference </a:t>
            </a:r>
            <a:r>
              <a:rPr lang="en-US" dirty="0">
                <a:latin typeface="Calibri" pitchFamily="34" charset="0"/>
              </a:rPr>
              <a:t>with the Book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8835" y="167160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120"/>
          <p:cNvSpPr>
            <a:spLocks noChangeArrowheads="1"/>
          </p:cNvSpPr>
          <p:nvPr/>
        </p:nvSpPr>
        <p:spPr bwMode="auto">
          <a:xfrm>
            <a:off x="1809446" y="3741490"/>
            <a:ext cx="535069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Some books denote the above as follows: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708835" y="4336202"/>
            <a:ext cx="7726330" cy="1866899"/>
            <a:chOff x="681874" y="4435127"/>
            <a:chExt cx="7726330" cy="1866899"/>
          </a:xfrm>
        </p:grpSpPr>
        <p:sp>
          <p:nvSpPr>
            <p:cNvPr id="103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Multiply 121"/>
          <p:cNvSpPr/>
          <p:nvPr/>
        </p:nvSpPr>
        <p:spPr>
          <a:xfrm>
            <a:off x="553165" y="4307211"/>
            <a:ext cx="7882000" cy="2590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874967" y="5366185"/>
            <a:ext cx="7394064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800" b="1" dirty="0">
                <a:latin typeface="Calibri" pitchFamily="34" charset="0"/>
                <a:ea typeface="Linux Libertine" charset="0"/>
                <a:cs typeface="Linux Libertine" charset="0"/>
              </a:rPr>
              <a:t>You should use the notations in the </a:t>
            </a:r>
            <a:r>
              <a:rPr lang="en-US" sz="2800" b="1" dirty="0" smtClean="0">
                <a:latin typeface="Calibri" pitchFamily="34" charset="0"/>
                <a:ea typeface="Linux Libertine" charset="0"/>
                <a:cs typeface="Linux Libertine" charset="0"/>
              </a:rPr>
              <a:t>lectures.</a:t>
            </a:r>
            <a:endParaRPr lang="en-US" sz="2800" b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8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553673"/>
            <a:ext cx="7886700" cy="2852737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5400" dirty="0">
                <a:latin typeface="Calibri" pitchFamily="34" charset="0"/>
              </a:rPr>
              <a:t>Entity-Relationship Model </a:t>
            </a:r>
            <a:r>
              <a:rPr lang="en-US" sz="5400" dirty="0" smtClean="0">
                <a:latin typeface="Calibri" pitchFamily="34" charset="0"/>
              </a:rPr>
              <a:t>for Conceptual Design</a:t>
            </a:r>
            <a:endParaRPr lang="en-US" sz="5400" dirty="0">
              <a:latin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“All models are wrong, but some are useful.” </a:t>
            </a:r>
          </a:p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- George E. P. Box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Multi-way (n-</a:t>
            </a:r>
            <a:r>
              <a:rPr lang="en-US" sz="4000" dirty="0" err="1" smtClean="0">
                <a:latin typeface="Calibri" pitchFamily="34" charset="0"/>
              </a:rPr>
              <a:t>ary</a:t>
            </a:r>
            <a:r>
              <a:rPr lang="en-US" sz="4000" dirty="0" smtClean="0">
                <a:latin typeface="Calibri" pitchFamily="34" charset="0"/>
              </a:rPr>
              <a:t>) Relationships</a:t>
            </a:r>
            <a:endParaRPr lang="en-US" sz="4000" dirty="0">
              <a:latin typeface="Calibr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5983031" y="270030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6225364" y="167736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7273115" y="167958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Credits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5330014" y="167958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C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 flipH="1" flipV="1">
              <a:off x="5983030" y="228120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 flipH="1" flipV="1">
              <a:off x="6909837" y="228120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V="1">
              <a:off x="7490196" y="235740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AutoShape 8"/>
            <p:cNvSpPr>
              <a:spLocks noChangeArrowheads="1"/>
            </p:cNvSpPr>
            <p:nvPr/>
          </p:nvSpPr>
          <p:spPr bwMode="auto">
            <a:xfrm>
              <a:off x="3653614" y="3229580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4950346" y="2967006"/>
              <a:ext cx="1032686" cy="57422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82115" y="2967006"/>
              <a:ext cx="942083" cy="574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3447839" y="4681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984559" y="5554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5219684" y="5554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2906679" y="5554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Line 8"/>
            <p:cNvSpPr>
              <a:spLocks noChangeShapeType="1"/>
            </p:cNvSpPr>
            <p:nvPr/>
          </p:nvSpPr>
          <p:spPr bwMode="auto">
            <a:xfrm flipH="1">
              <a:off x="3618368" y="5215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Line 9"/>
            <p:cNvSpPr>
              <a:spLocks noChangeShapeType="1"/>
            </p:cNvSpPr>
            <p:nvPr/>
          </p:nvSpPr>
          <p:spPr bwMode="auto">
            <a:xfrm flipV="1">
              <a:off x="4509893" y="5213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H="1" flipV="1">
              <a:off x="4959333" y="5215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84" name="Line 9"/>
          <p:cNvSpPr>
            <a:spLocks noChangeShapeType="1"/>
          </p:cNvSpPr>
          <p:nvPr/>
        </p:nvSpPr>
        <p:spPr bwMode="auto">
          <a:xfrm flipH="1" flipV="1">
            <a:off x="4489573" y="4372580"/>
            <a:ext cx="0" cy="3092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0" y="3664694"/>
            <a:ext cx="3467102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We still can model this as a set.</a:t>
            </a:r>
          </a:p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H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ow?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581439" y="3696976"/>
            <a:ext cx="3451370" cy="677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T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ernary cross product,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e.g. </a:t>
            </a:r>
            <a:r>
              <a:rPr lang="en-US" dirty="0">
                <a:latin typeface="Consolas" pitchFamily="49" charset="0"/>
                <a:ea typeface="Linux Libertine" charset="0"/>
                <a:cs typeface="Linux Libertine" charset="0"/>
              </a:rPr>
              <a:t>{(p1,c1,r1), (p1,c3,r7</a:t>
            </a:r>
            <a:r>
              <a:rPr lang="en-US" dirty="0" smtClean="0">
                <a:latin typeface="Consolas" pitchFamily="49" charset="0"/>
                <a:ea typeface="Linux Libertine" charset="0"/>
                <a:cs typeface="Linux Libertine" charset="0"/>
              </a:rPr>
              <a:t>),</a:t>
            </a:r>
            <a:r>
              <a:rPr lang="mr-IN" dirty="0" smtClean="0">
                <a:latin typeface="Consolas" pitchFamily="49" charset="0"/>
                <a:ea typeface="Linux Libertine" charset="0"/>
                <a:cs typeface="Linux Libertine" charset="0"/>
              </a:rPr>
              <a:t>…</a:t>
            </a:r>
            <a:r>
              <a:rPr lang="en-US" dirty="0">
                <a:latin typeface="Consolas" pitchFamily="49" charset="0"/>
                <a:ea typeface="Linux Libertine" charset="0"/>
                <a:cs typeface="Linux Libertin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747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Multi-way (n-</a:t>
            </a:r>
            <a:r>
              <a:rPr lang="en-US" sz="4000" dirty="0" err="1" smtClean="0">
                <a:latin typeface="Calibri" pitchFamily="34" charset="0"/>
              </a:rPr>
              <a:t>ary</a:t>
            </a:r>
            <a:r>
              <a:rPr lang="en-US" sz="4000" dirty="0" smtClean="0">
                <a:latin typeface="Calibri" pitchFamily="34" charset="0"/>
              </a:rPr>
              <a:t>) Relationships (Cont.)</a:t>
            </a:r>
            <a:endParaRPr lang="en-US" sz="4000" dirty="0">
              <a:latin typeface="Calibr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5983031" y="270030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6225364" y="167736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7273115" y="167958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Credits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5330014" y="167958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C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 flipH="1" flipV="1">
              <a:off x="5983030" y="228120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 flipH="1" flipV="1">
              <a:off x="6909837" y="228120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V="1">
              <a:off x="7490196" y="235740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AutoShape 8"/>
            <p:cNvSpPr>
              <a:spLocks noChangeArrowheads="1"/>
            </p:cNvSpPr>
            <p:nvPr/>
          </p:nvSpPr>
          <p:spPr bwMode="auto">
            <a:xfrm>
              <a:off x="3653614" y="3229580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4950346" y="2967006"/>
              <a:ext cx="1032686" cy="57422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82115" y="2967006"/>
              <a:ext cx="942083" cy="574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3447839" y="4681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984559" y="5554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5219684" y="5554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2906679" y="5554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Line 8"/>
            <p:cNvSpPr>
              <a:spLocks noChangeShapeType="1"/>
            </p:cNvSpPr>
            <p:nvPr/>
          </p:nvSpPr>
          <p:spPr bwMode="auto">
            <a:xfrm flipH="1">
              <a:off x="3618368" y="5215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Line 9"/>
            <p:cNvSpPr>
              <a:spLocks noChangeShapeType="1"/>
            </p:cNvSpPr>
            <p:nvPr/>
          </p:nvSpPr>
          <p:spPr bwMode="auto">
            <a:xfrm flipV="1">
              <a:off x="4509893" y="5213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H="1" flipV="1">
              <a:off x="4959333" y="5215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84" name="Line 9"/>
          <p:cNvSpPr>
            <a:spLocks noChangeShapeType="1"/>
          </p:cNvSpPr>
          <p:nvPr/>
        </p:nvSpPr>
        <p:spPr bwMode="auto">
          <a:xfrm flipH="1" flipV="1">
            <a:off x="4487726" y="4372579"/>
            <a:ext cx="0" cy="3092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26646" y="3886307"/>
            <a:ext cx="2355469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W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hat does the arrow mean here?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83030" y="3666198"/>
            <a:ext cx="288413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A given Professor Teaches a given Course in </a:t>
            </a:r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at most one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Room.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38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Multi-way (n-</a:t>
            </a:r>
            <a:r>
              <a:rPr lang="en-US" sz="4000" dirty="0" err="1" smtClean="0">
                <a:latin typeface="Calibri" pitchFamily="34" charset="0"/>
              </a:rPr>
              <a:t>ary</a:t>
            </a:r>
            <a:r>
              <a:rPr lang="en-US" sz="4000" dirty="0" smtClean="0">
                <a:latin typeface="Calibri" pitchFamily="34" charset="0"/>
              </a:rPr>
              <a:t>) Relationships (Cont.)</a:t>
            </a:r>
            <a:endParaRPr lang="en-US" sz="4000" dirty="0">
              <a:latin typeface="Calibr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5983031" y="270030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6225364" y="167736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7273115" y="167958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Credits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5330014" y="167958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C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 flipH="1" flipV="1">
              <a:off x="5983030" y="228120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 flipH="1" flipV="1">
              <a:off x="6909837" y="228120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V="1">
              <a:off x="7490196" y="235740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AutoShape 8"/>
            <p:cNvSpPr>
              <a:spLocks noChangeArrowheads="1"/>
            </p:cNvSpPr>
            <p:nvPr/>
          </p:nvSpPr>
          <p:spPr bwMode="auto">
            <a:xfrm>
              <a:off x="3653614" y="3229580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4950346" y="2967006"/>
              <a:ext cx="1032686" cy="574226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82115" y="2967006"/>
              <a:ext cx="942083" cy="574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3447839" y="4681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984559" y="5554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5219684" y="5554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2906679" y="5554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Line 8"/>
            <p:cNvSpPr>
              <a:spLocks noChangeShapeType="1"/>
            </p:cNvSpPr>
            <p:nvPr/>
          </p:nvSpPr>
          <p:spPr bwMode="auto">
            <a:xfrm flipH="1">
              <a:off x="3618368" y="5215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Line 9"/>
            <p:cNvSpPr>
              <a:spLocks noChangeShapeType="1"/>
            </p:cNvSpPr>
            <p:nvPr/>
          </p:nvSpPr>
          <p:spPr bwMode="auto">
            <a:xfrm flipV="1">
              <a:off x="4509893" y="5213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H="1" flipV="1">
              <a:off x="4959333" y="5215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84" name="Line 9"/>
          <p:cNvSpPr>
            <a:spLocks noChangeShapeType="1"/>
          </p:cNvSpPr>
          <p:nvPr/>
        </p:nvSpPr>
        <p:spPr bwMode="auto">
          <a:xfrm flipH="1" flipV="1">
            <a:off x="4487726" y="4372579"/>
            <a:ext cx="0" cy="3092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39352" y="4211573"/>
            <a:ext cx="2467327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W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hat does the arrows mean here?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25364" y="3541232"/>
            <a:ext cx="2467327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A given Professor Teaches a given Course in </a:t>
            </a:r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at most one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Room </a:t>
            </a:r>
            <a:r>
              <a:rPr lang="en-US" sz="2000" i="1" dirty="0" smtClean="0">
                <a:latin typeface="Calibri" pitchFamily="34" charset="0"/>
                <a:ea typeface="Linux Libertine" charset="0"/>
                <a:cs typeface="Linux Libertine" charset="0"/>
              </a:rPr>
              <a:t>AND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 a given Professor Teaches in a given Room </a:t>
            </a:r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at most one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 Course</a:t>
            </a:r>
            <a:endParaRPr lang="en-US" sz="2000" b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Multi-way (n-</a:t>
            </a:r>
            <a:r>
              <a:rPr lang="en-US" sz="4000" dirty="0" err="1" smtClean="0">
                <a:latin typeface="Calibri" pitchFamily="34" charset="0"/>
              </a:rPr>
              <a:t>ary</a:t>
            </a:r>
            <a:r>
              <a:rPr lang="en-US" sz="4000" dirty="0" smtClean="0">
                <a:latin typeface="Calibri" pitchFamily="34" charset="0"/>
              </a:rPr>
              <a:t>) Relationships (Cont.)</a:t>
            </a:r>
            <a:endParaRPr lang="en-US" sz="4000" dirty="0"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grpSp>
          <p:nvGrpSpPr>
            <p:cNvPr id="11" name="Group 10"/>
            <p:cNvGrpSpPr/>
            <p:nvPr/>
          </p:nvGrpSpPr>
          <p:grpSpPr>
            <a:xfrm>
              <a:off x="708835" y="1671607"/>
              <a:ext cx="7726330" cy="4568514"/>
              <a:chOff x="708835" y="1671607"/>
              <a:chExt cx="7726330" cy="4568514"/>
            </a:xfrm>
          </p:grpSpPr>
          <p:sp>
            <p:nvSpPr>
              <p:cNvPr id="59" name="Rectangle 4"/>
              <p:cNvSpPr>
                <a:spLocks noChangeArrowheads="1"/>
              </p:cNvSpPr>
              <p:nvPr/>
            </p:nvSpPr>
            <p:spPr bwMode="auto">
              <a:xfrm>
                <a:off x="948515" y="270030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1729565" y="167478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2740543" y="167160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708835" y="167958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Line 8"/>
              <p:cNvSpPr>
                <a:spLocks noChangeShapeType="1"/>
              </p:cNvSpPr>
              <p:nvPr/>
            </p:nvSpPr>
            <p:spPr bwMode="auto">
              <a:xfrm flipH="1" flipV="1">
                <a:off x="1355209" y="228652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Line 9"/>
              <p:cNvSpPr>
                <a:spLocks noChangeShapeType="1"/>
              </p:cNvSpPr>
              <p:nvPr/>
            </p:nvSpPr>
            <p:spPr bwMode="auto">
              <a:xfrm flipV="1">
                <a:off x="2007783" y="237158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Line 10"/>
              <p:cNvSpPr>
                <a:spLocks noChangeShapeType="1"/>
              </p:cNvSpPr>
              <p:nvPr/>
            </p:nvSpPr>
            <p:spPr bwMode="auto">
              <a:xfrm flipV="1">
                <a:off x="2423335" y="228120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Rectangle 4"/>
              <p:cNvSpPr>
                <a:spLocks noChangeArrowheads="1"/>
              </p:cNvSpPr>
              <p:nvPr/>
            </p:nvSpPr>
            <p:spPr bwMode="auto">
              <a:xfrm>
                <a:off x="5983031" y="270030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Course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5"/>
              <p:cNvSpPr>
                <a:spLocks noChangeArrowheads="1"/>
              </p:cNvSpPr>
              <p:nvPr/>
            </p:nvSpPr>
            <p:spPr bwMode="auto">
              <a:xfrm>
                <a:off x="6225364" y="167736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6"/>
              <p:cNvSpPr>
                <a:spLocks noChangeArrowheads="1"/>
              </p:cNvSpPr>
              <p:nvPr/>
            </p:nvSpPr>
            <p:spPr bwMode="auto">
              <a:xfrm>
                <a:off x="7273115" y="167958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Credits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7"/>
              <p:cNvSpPr>
                <a:spLocks noChangeArrowheads="1"/>
              </p:cNvSpPr>
              <p:nvPr/>
            </p:nvSpPr>
            <p:spPr bwMode="auto">
              <a:xfrm>
                <a:off x="5330014" y="167958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C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 flipH="1" flipV="1">
                <a:off x="5983030" y="228120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 flipH="1" flipV="1">
                <a:off x="6909837" y="228120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 flipV="1">
                <a:off x="7490196" y="235740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AutoShape 8"/>
              <p:cNvSpPr>
                <a:spLocks noChangeArrowheads="1"/>
              </p:cNvSpPr>
              <p:nvPr/>
            </p:nvSpPr>
            <p:spPr bwMode="auto">
              <a:xfrm>
                <a:off x="3653614" y="3229580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Teach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H="1">
                <a:off x="4950346" y="2967006"/>
                <a:ext cx="1032686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082115" y="2967006"/>
                <a:ext cx="942083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4"/>
              <p:cNvSpPr>
                <a:spLocks noChangeArrowheads="1"/>
              </p:cNvSpPr>
              <p:nvPr/>
            </p:nvSpPr>
            <p:spPr bwMode="auto">
              <a:xfrm>
                <a:off x="3447839" y="4681861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Room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Oval 5"/>
              <p:cNvSpPr>
                <a:spLocks noChangeArrowheads="1"/>
              </p:cNvSpPr>
              <p:nvPr/>
            </p:nvSpPr>
            <p:spPr bwMode="auto">
              <a:xfrm>
                <a:off x="3984559" y="5554321"/>
                <a:ext cx="115408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Number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Oval 6"/>
              <p:cNvSpPr>
                <a:spLocks noChangeArrowheads="1"/>
              </p:cNvSpPr>
              <p:nvPr/>
            </p:nvSpPr>
            <p:spPr bwMode="auto">
              <a:xfrm>
                <a:off x="5219684" y="5554321"/>
                <a:ext cx="87232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smtClean="0">
                    <a:latin typeface="Linux Libertine" charset="0"/>
                    <a:ea typeface="Linux Libertine" charset="0"/>
                    <a:cs typeface="Linux Libertine" charset="0"/>
                  </a:rPr>
                  <a:t>Seats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Oval 7"/>
              <p:cNvSpPr>
                <a:spLocks noChangeArrowheads="1"/>
              </p:cNvSpPr>
              <p:nvPr/>
            </p:nvSpPr>
            <p:spPr bwMode="auto">
              <a:xfrm>
                <a:off x="2906679" y="5554321"/>
                <a:ext cx="99060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0" name="Line 8"/>
              <p:cNvSpPr>
                <a:spLocks noChangeShapeType="1"/>
              </p:cNvSpPr>
              <p:nvPr/>
            </p:nvSpPr>
            <p:spPr bwMode="auto">
              <a:xfrm flipH="1">
                <a:off x="3618368" y="5215261"/>
                <a:ext cx="504190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1" name="Line 9"/>
              <p:cNvSpPr>
                <a:spLocks noChangeShapeType="1"/>
              </p:cNvSpPr>
              <p:nvPr/>
            </p:nvSpPr>
            <p:spPr bwMode="auto">
              <a:xfrm flipV="1">
                <a:off x="4509893" y="5213961"/>
                <a:ext cx="2556" cy="3403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2" name="Line 10"/>
              <p:cNvSpPr>
                <a:spLocks noChangeShapeType="1"/>
              </p:cNvSpPr>
              <p:nvPr/>
            </p:nvSpPr>
            <p:spPr bwMode="auto">
              <a:xfrm flipH="1" flipV="1">
                <a:off x="4959333" y="5215261"/>
                <a:ext cx="528476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84" name="Line 9"/>
            <p:cNvSpPr>
              <a:spLocks noChangeShapeType="1"/>
            </p:cNvSpPr>
            <p:nvPr/>
          </p:nvSpPr>
          <p:spPr bwMode="auto">
            <a:xfrm flipH="1" flipV="1">
              <a:off x="4487725" y="4372579"/>
              <a:ext cx="0" cy="309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538480" y="3642084"/>
            <a:ext cx="2539381" cy="132343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H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ow can we specify here that a given Professor Teaches at most one Course?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83030" y="3943599"/>
            <a:ext cx="267329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We can’t! Can only approximate.</a:t>
            </a:r>
            <a:endParaRPr lang="en-US" sz="2000" b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40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Roles in Relationships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9845" y="2548248"/>
            <a:ext cx="1800200" cy="52322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2800" b="1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Product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94234" y="4360272"/>
            <a:ext cx="2044566" cy="56722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2800" b="1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Person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40131" y="2548248"/>
            <a:ext cx="1506589" cy="52322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2800" b="1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Store</a:t>
            </a:r>
          </a:p>
        </p:txBody>
      </p:sp>
      <p:sp>
        <p:nvSpPr>
          <p:cNvPr id="49" name="AutoShape 19"/>
          <p:cNvSpPr>
            <a:spLocks noChangeAspect="1" noChangeArrowheads="1"/>
          </p:cNvSpPr>
          <p:nvPr/>
        </p:nvSpPr>
        <p:spPr bwMode="auto">
          <a:xfrm>
            <a:off x="3383559" y="2272040"/>
            <a:ext cx="2465916" cy="1075636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Purchase</a:t>
            </a:r>
          </a:p>
        </p:txBody>
      </p:sp>
      <p:cxnSp>
        <p:nvCxnSpPr>
          <p:cNvPr id="50" name="Straight Connector 49"/>
          <p:cNvCxnSpPr>
            <a:stCxn id="48" idx="1"/>
            <a:endCxn id="49" idx="3"/>
          </p:cNvCxnSpPr>
          <p:nvPr/>
        </p:nvCxnSpPr>
        <p:spPr>
          <a:xfrm flipH="1">
            <a:off x="5849475" y="2809858"/>
            <a:ext cx="6906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616517" y="3347676"/>
            <a:ext cx="322131" cy="10125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369242" y="3347676"/>
            <a:ext cx="247275" cy="1012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20045" y="3640192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S</a:t>
            </a: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alesperson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0" name="Straight Connector 139"/>
          <p:cNvCxnSpPr>
            <a:stCxn id="49" idx="1"/>
            <a:endCxn id="46" idx="3"/>
          </p:cNvCxnSpPr>
          <p:nvPr/>
        </p:nvCxnSpPr>
        <p:spPr>
          <a:xfrm flipH="1">
            <a:off x="2620045" y="2809858"/>
            <a:ext cx="763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938648" y="3640192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Buyer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174239" y="5457257"/>
            <a:ext cx="479552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If roles are different, label the edges.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Self Relationships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grpSp>
          <p:nvGrpSpPr>
            <p:cNvPr id="11" name="Group 10"/>
            <p:cNvGrpSpPr/>
            <p:nvPr/>
          </p:nvGrpSpPr>
          <p:grpSpPr>
            <a:xfrm>
              <a:off x="708835" y="1671607"/>
              <a:ext cx="7726330" cy="4568514"/>
              <a:chOff x="708835" y="1671607"/>
              <a:chExt cx="7726330" cy="4568514"/>
            </a:xfrm>
          </p:grpSpPr>
          <p:sp>
            <p:nvSpPr>
              <p:cNvPr id="59" name="Rectangle 4"/>
              <p:cNvSpPr>
                <a:spLocks noChangeArrowheads="1"/>
              </p:cNvSpPr>
              <p:nvPr/>
            </p:nvSpPr>
            <p:spPr bwMode="auto">
              <a:xfrm>
                <a:off x="948515" y="270030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1729565" y="167478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2740543" y="167160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708835" y="167958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Line 8"/>
              <p:cNvSpPr>
                <a:spLocks noChangeShapeType="1"/>
              </p:cNvSpPr>
              <p:nvPr/>
            </p:nvSpPr>
            <p:spPr bwMode="auto">
              <a:xfrm flipH="1" flipV="1">
                <a:off x="1355209" y="228652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Line 9"/>
              <p:cNvSpPr>
                <a:spLocks noChangeShapeType="1"/>
              </p:cNvSpPr>
              <p:nvPr/>
            </p:nvSpPr>
            <p:spPr bwMode="auto">
              <a:xfrm flipV="1">
                <a:off x="2007783" y="237158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Line 10"/>
              <p:cNvSpPr>
                <a:spLocks noChangeShapeType="1"/>
              </p:cNvSpPr>
              <p:nvPr/>
            </p:nvSpPr>
            <p:spPr bwMode="auto">
              <a:xfrm flipV="1">
                <a:off x="2423335" y="228120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Rectangle 4"/>
              <p:cNvSpPr>
                <a:spLocks noChangeArrowheads="1"/>
              </p:cNvSpPr>
              <p:nvPr/>
            </p:nvSpPr>
            <p:spPr bwMode="auto">
              <a:xfrm>
                <a:off x="5983031" y="270030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Course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5"/>
              <p:cNvSpPr>
                <a:spLocks noChangeArrowheads="1"/>
              </p:cNvSpPr>
              <p:nvPr/>
            </p:nvSpPr>
            <p:spPr bwMode="auto">
              <a:xfrm>
                <a:off x="6225364" y="167736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6"/>
              <p:cNvSpPr>
                <a:spLocks noChangeArrowheads="1"/>
              </p:cNvSpPr>
              <p:nvPr/>
            </p:nvSpPr>
            <p:spPr bwMode="auto">
              <a:xfrm>
                <a:off x="7273115" y="167958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Credits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7"/>
              <p:cNvSpPr>
                <a:spLocks noChangeArrowheads="1"/>
              </p:cNvSpPr>
              <p:nvPr/>
            </p:nvSpPr>
            <p:spPr bwMode="auto">
              <a:xfrm>
                <a:off x="5330014" y="167958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C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 flipH="1" flipV="1">
                <a:off x="5983030" y="228120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 flipH="1" flipV="1">
                <a:off x="6909837" y="228120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 flipV="1">
                <a:off x="7490196" y="235740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AutoShape 8"/>
              <p:cNvSpPr>
                <a:spLocks noChangeArrowheads="1"/>
              </p:cNvSpPr>
              <p:nvPr/>
            </p:nvSpPr>
            <p:spPr bwMode="auto">
              <a:xfrm>
                <a:off x="3653614" y="3229580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Teach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H="1">
                <a:off x="4950346" y="2967006"/>
                <a:ext cx="1032686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082115" y="2967006"/>
                <a:ext cx="942083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4"/>
              <p:cNvSpPr>
                <a:spLocks noChangeArrowheads="1"/>
              </p:cNvSpPr>
              <p:nvPr/>
            </p:nvSpPr>
            <p:spPr bwMode="auto">
              <a:xfrm>
                <a:off x="3447839" y="4681861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Room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Oval 5"/>
              <p:cNvSpPr>
                <a:spLocks noChangeArrowheads="1"/>
              </p:cNvSpPr>
              <p:nvPr/>
            </p:nvSpPr>
            <p:spPr bwMode="auto">
              <a:xfrm>
                <a:off x="3984559" y="5554321"/>
                <a:ext cx="115408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Number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Oval 6"/>
              <p:cNvSpPr>
                <a:spLocks noChangeArrowheads="1"/>
              </p:cNvSpPr>
              <p:nvPr/>
            </p:nvSpPr>
            <p:spPr bwMode="auto">
              <a:xfrm>
                <a:off x="5219684" y="5554321"/>
                <a:ext cx="87232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smtClean="0">
                    <a:latin typeface="Linux Libertine" charset="0"/>
                    <a:ea typeface="Linux Libertine" charset="0"/>
                    <a:cs typeface="Linux Libertine" charset="0"/>
                  </a:rPr>
                  <a:t>Seats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Oval 7"/>
              <p:cNvSpPr>
                <a:spLocks noChangeArrowheads="1"/>
              </p:cNvSpPr>
              <p:nvPr/>
            </p:nvSpPr>
            <p:spPr bwMode="auto">
              <a:xfrm>
                <a:off x="2906679" y="5554321"/>
                <a:ext cx="99060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0" name="Line 8"/>
              <p:cNvSpPr>
                <a:spLocks noChangeShapeType="1"/>
              </p:cNvSpPr>
              <p:nvPr/>
            </p:nvSpPr>
            <p:spPr bwMode="auto">
              <a:xfrm flipH="1">
                <a:off x="3618368" y="5215261"/>
                <a:ext cx="504190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1" name="Line 9"/>
              <p:cNvSpPr>
                <a:spLocks noChangeShapeType="1"/>
              </p:cNvSpPr>
              <p:nvPr/>
            </p:nvSpPr>
            <p:spPr bwMode="auto">
              <a:xfrm flipV="1">
                <a:off x="4509893" y="5213961"/>
                <a:ext cx="2556" cy="3403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2" name="Line 10"/>
              <p:cNvSpPr>
                <a:spLocks noChangeShapeType="1"/>
              </p:cNvSpPr>
              <p:nvPr/>
            </p:nvSpPr>
            <p:spPr bwMode="auto">
              <a:xfrm flipH="1" flipV="1">
                <a:off x="4959333" y="5215261"/>
                <a:ext cx="528476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84" name="Line 9"/>
            <p:cNvSpPr>
              <a:spLocks noChangeShapeType="1"/>
            </p:cNvSpPr>
            <p:nvPr/>
          </p:nvSpPr>
          <p:spPr bwMode="auto">
            <a:xfrm flipH="1" flipV="1">
              <a:off x="4487725" y="4372579"/>
              <a:ext cx="0" cy="309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760217" y="3943599"/>
            <a:ext cx="2510196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Collaborate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5" name="Straight Connector 34"/>
          <p:cNvCxnSpPr>
            <a:endCxn id="34" idx="1"/>
          </p:cNvCxnSpPr>
          <p:nvPr/>
        </p:nvCxnSpPr>
        <p:spPr>
          <a:xfrm flipH="1">
            <a:off x="760217" y="3229580"/>
            <a:ext cx="886174" cy="1285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4" idx="3"/>
          </p:cNvCxnSpPr>
          <p:nvPr/>
        </p:nvCxnSpPr>
        <p:spPr>
          <a:xfrm>
            <a:off x="2384404" y="3227362"/>
            <a:ext cx="886009" cy="1287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69290" y="3381640"/>
            <a:ext cx="439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PI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7016" y="3381640"/>
            <a:ext cx="898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Co-PI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Recap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Entities and entity sets</a:t>
            </a:r>
          </a:p>
          <a:p>
            <a:pPr lvl="1"/>
            <a:r>
              <a:rPr lang="en-US" sz="2200" dirty="0" smtClean="0">
                <a:latin typeface="Calibri" pitchFamily="34" charset="0"/>
              </a:rPr>
              <a:t>Attributes, domains, keys</a:t>
            </a:r>
          </a:p>
          <a:p>
            <a:r>
              <a:rPr lang="en-US" sz="2600" dirty="0" smtClean="0">
                <a:latin typeface="Calibri" pitchFamily="34" charset="0"/>
              </a:rPr>
              <a:t>Relationships and relationship sets</a:t>
            </a:r>
          </a:p>
          <a:p>
            <a:pPr lvl="1"/>
            <a:r>
              <a:rPr lang="en-US" sz="2200" dirty="0" smtClean="0">
                <a:latin typeface="Calibri" pitchFamily="34" charset="0"/>
              </a:rPr>
              <a:t>Can have additional attributes</a:t>
            </a:r>
          </a:p>
          <a:p>
            <a:pPr lvl="1"/>
            <a:r>
              <a:rPr lang="en-US" sz="2200" dirty="0" smtClean="0">
                <a:latin typeface="Calibri" pitchFamily="34" charset="0"/>
              </a:rPr>
              <a:t>Multiplicity: many-to-many, many-to-one, one-to-one</a:t>
            </a:r>
          </a:p>
          <a:p>
            <a:pPr lvl="2"/>
            <a:r>
              <a:rPr lang="en-US" dirty="0" smtClean="0">
                <a:latin typeface="Calibri" pitchFamily="34" charset="0"/>
              </a:rPr>
              <a:t>Limitations of arrows</a:t>
            </a:r>
          </a:p>
          <a:p>
            <a:pPr lvl="1"/>
            <a:r>
              <a:rPr lang="en-US" sz="2200" dirty="0" smtClean="0">
                <a:latin typeface="Calibri" pitchFamily="34" charset="0"/>
              </a:rPr>
              <a:t>Arity: binary vs. multi-way</a:t>
            </a:r>
            <a:endParaRPr lang="en-US" sz="1800" dirty="0" smtClean="0">
              <a:latin typeface="Calibri" pitchFamily="34" charset="0"/>
            </a:endParaRPr>
          </a:p>
          <a:p>
            <a:pPr lvl="1"/>
            <a:r>
              <a:rPr lang="en-US" sz="2200" dirty="0" smtClean="0">
                <a:latin typeface="Calibri" pitchFamily="34" charset="0"/>
              </a:rPr>
              <a:t>Roles</a:t>
            </a:r>
          </a:p>
          <a:p>
            <a:pPr lvl="1"/>
            <a:r>
              <a:rPr lang="en-US" sz="2200" dirty="0" smtClean="0">
                <a:latin typeface="Calibri" pitchFamily="34" charset="0"/>
              </a:rPr>
              <a:t>Self relationships</a:t>
            </a:r>
          </a:p>
          <a:p>
            <a:pPr lvl="1"/>
            <a:endParaRPr lang="en-US" sz="2200" dirty="0"/>
          </a:p>
        </p:txBody>
      </p:sp>
      <p:pic>
        <p:nvPicPr>
          <p:cNvPr id="1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99" y="4237400"/>
            <a:ext cx="411297" cy="308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73" y="4437788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Constraints in 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Calibri" pitchFamily="34" charset="0"/>
              </a:rPr>
              <a:t>Constraint</a:t>
            </a:r>
            <a:r>
              <a:rPr lang="en-US" sz="3000" dirty="0" smtClean="0">
                <a:latin typeface="Calibri" pitchFamily="34" charset="0"/>
              </a:rPr>
              <a:t>: An </a:t>
            </a:r>
            <a:r>
              <a:rPr lang="en-US" sz="3000" dirty="0">
                <a:latin typeface="Calibri" pitchFamily="34" charset="0"/>
              </a:rPr>
              <a:t>assertion about the database that must be true at all times</a:t>
            </a:r>
          </a:p>
          <a:p>
            <a:r>
              <a:rPr lang="en-US" sz="3000" dirty="0" smtClean="0">
                <a:latin typeface="Calibri" pitchFamily="34" charset="0"/>
              </a:rPr>
              <a:t>Part </a:t>
            </a:r>
            <a:r>
              <a:rPr lang="en-US" sz="3000" dirty="0">
                <a:latin typeface="Calibri" pitchFamily="34" charset="0"/>
              </a:rPr>
              <a:t>of the database </a:t>
            </a:r>
            <a:r>
              <a:rPr lang="en-US" sz="3000" dirty="0" smtClean="0">
                <a:latin typeface="Calibri" pitchFamily="34" charset="0"/>
              </a:rPr>
              <a:t>schema, central </a:t>
            </a:r>
            <a:r>
              <a:rPr lang="en-US" sz="3000" dirty="0">
                <a:latin typeface="Calibri" pitchFamily="34" charset="0"/>
              </a:rPr>
              <a:t>in database </a:t>
            </a:r>
            <a:r>
              <a:rPr lang="en-US" sz="3000" dirty="0" smtClean="0">
                <a:latin typeface="Calibri" pitchFamily="34" charset="0"/>
              </a:rPr>
              <a:t>design</a:t>
            </a:r>
          </a:p>
          <a:p>
            <a:r>
              <a:rPr lang="en-US" sz="3000" dirty="0" smtClean="0">
                <a:latin typeface="Calibri" pitchFamily="34" charset="0"/>
              </a:rPr>
              <a:t>Example: a Student’s DOB cannot be earlier than Jan 1, 1900</a:t>
            </a:r>
            <a:endParaRPr lang="en-US" sz="3000" dirty="0">
              <a:latin typeface="Calibri" pitchFamily="34" charset="0"/>
            </a:endParaRPr>
          </a:p>
          <a:p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874968" y="4835497"/>
            <a:ext cx="7394064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800" b="1" dirty="0" smtClean="0">
                <a:latin typeface="Calibri" pitchFamily="34" charset="0"/>
                <a:ea typeface="Linux Libertine" charset="0"/>
                <a:cs typeface="Linux Libertine" charset="0"/>
              </a:rPr>
              <a:t>Best practice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: Add as many constraint as you can as early as possible (e.g. during ER modeling)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1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Types of Constraints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b="1" dirty="0" smtClean="0">
                <a:latin typeface="Calibri" pitchFamily="34" charset="0"/>
              </a:rPr>
              <a:t>Key constraint</a:t>
            </a:r>
            <a:r>
              <a:rPr lang="en-US" sz="3000" dirty="0" smtClean="0">
                <a:latin typeface="Calibri" pitchFamily="34" charset="0"/>
              </a:rPr>
              <a:t>: each entity has an attribute uniquely identifying it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e.g. </a:t>
            </a:r>
            <a:r>
              <a:rPr lang="en-US" sz="2600" dirty="0">
                <a:latin typeface="Calibri" pitchFamily="34" charset="0"/>
              </a:rPr>
              <a:t>SSN (Social Security number) </a:t>
            </a:r>
            <a:r>
              <a:rPr lang="en-US" sz="2600" dirty="0" smtClean="0">
                <a:latin typeface="Calibri" pitchFamily="34" charset="0"/>
              </a:rPr>
              <a:t>uniquely identifies a person</a:t>
            </a:r>
          </a:p>
          <a:p>
            <a:r>
              <a:rPr lang="en-US" sz="3000" b="1" dirty="0" smtClean="0">
                <a:latin typeface="Calibri" pitchFamily="34" charset="0"/>
              </a:rPr>
              <a:t>Participation </a:t>
            </a:r>
            <a:r>
              <a:rPr lang="en-US" sz="3000" b="1" dirty="0" smtClean="0">
                <a:latin typeface="Calibri" pitchFamily="34" charset="0"/>
              </a:rPr>
              <a:t>constraint</a:t>
            </a:r>
            <a:r>
              <a:rPr lang="en-US" sz="3000" dirty="0" smtClean="0">
                <a:latin typeface="Calibri" pitchFamily="34" charset="0"/>
              </a:rPr>
              <a:t>: each entity must (total) or can (partial) appear in a relationship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e.g. each student must have a major</a:t>
            </a:r>
          </a:p>
          <a:p>
            <a:r>
              <a:rPr lang="en-US" sz="3000" b="1" dirty="0">
                <a:latin typeface="Calibri" pitchFamily="34" charset="0"/>
              </a:rPr>
              <a:t>Referential integrity constraint</a:t>
            </a:r>
            <a:r>
              <a:rPr lang="en-US" sz="3000" dirty="0">
                <a:latin typeface="Calibri" pitchFamily="34" charset="0"/>
              </a:rPr>
              <a:t>: entities participating in a relationship must exist in the database</a:t>
            </a:r>
          </a:p>
          <a:p>
            <a:pPr lvl="1"/>
            <a:r>
              <a:rPr lang="en-US" sz="2600" dirty="0">
                <a:latin typeface="Calibri" pitchFamily="34" charset="0"/>
              </a:rPr>
              <a:t>e.g. if you are working for a company, </a:t>
            </a:r>
            <a:r>
              <a:rPr lang="en-US" sz="2600" dirty="0" smtClean="0">
                <a:latin typeface="Calibri" pitchFamily="34" charset="0"/>
              </a:rPr>
              <a:t>the company’s record must exist </a:t>
            </a:r>
            <a:r>
              <a:rPr lang="en-US" sz="2600" dirty="0">
                <a:latin typeface="Calibri" pitchFamily="34" charset="0"/>
              </a:rPr>
              <a:t>in the </a:t>
            </a:r>
            <a:r>
              <a:rPr lang="en-US" sz="2600" dirty="0" smtClean="0">
                <a:latin typeface="Calibri" pitchFamily="34" charset="0"/>
              </a:rPr>
              <a:t>database</a:t>
            </a:r>
            <a:endParaRPr lang="en-US" sz="2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7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Types of Constraints (Cont.)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Calibri" pitchFamily="34" charset="0"/>
              </a:rPr>
              <a:t>Single-value constraint</a:t>
            </a:r>
            <a:r>
              <a:rPr lang="en-US" sz="3000" dirty="0">
                <a:latin typeface="Calibri" pitchFamily="34" charset="0"/>
              </a:rPr>
              <a:t>: each entity can participate only in one relationship</a:t>
            </a:r>
          </a:p>
          <a:p>
            <a:pPr lvl="1"/>
            <a:r>
              <a:rPr lang="en-US" sz="2600" dirty="0">
                <a:latin typeface="Calibri" pitchFamily="34" charset="0"/>
              </a:rPr>
              <a:t>e.g. a person can have only one </a:t>
            </a:r>
            <a:r>
              <a:rPr lang="en-US" sz="2600" dirty="0" smtClean="0">
                <a:latin typeface="Calibri" pitchFamily="34" charset="0"/>
              </a:rPr>
              <a:t>father</a:t>
            </a:r>
            <a:endParaRPr lang="en-US" sz="2600" dirty="0">
              <a:latin typeface="Calibri" pitchFamily="34" charset="0"/>
            </a:endParaRPr>
          </a:p>
          <a:p>
            <a:r>
              <a:rPr lang="en-US" sz="3000" b="1" dirty="0" smtClean="0">
                <a:latin typeface="Calibri" pitchFamily="34" charset="0"/>
              </a:rPr>
              <a:t>Domain constraint</a:t>
            </a:r>
            <a:r>
              <a:rPr lang="en-US" sz="3000" dirty="0" smtClean="0">
                <a:latin typeface="Calibri" pitchFamily="34" charset="0"/>
              </a:rPr>
              <a:t>: an entity’s attribute takes values from a (sub)domain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e.g. people’s ages are between 0 and 150</a:t>
            </a:r>
          </a:p>
          <a:p>
            <a:r>
              <a:rPr lang="en-US" sz="3000" dirty="0" smtClean="0">
                <a:latin typeface="Calibri" pitchFamily="34" charset="0"/>
              </a:rPr>
              <a:t>Other </a:t>
            </a:r>
            <a:r>
              <a:rPr lang="en-US" sz="3000" dirty="0" smtClean="0">
                <a:latin typeface="Calibri" pitchFamily="34" charset="0"/>
              </a:rPr>
              <a:t>constraints</a:t>
            </a:r>
            <a:endParaRPr lang="en-US" sz="1800" dirty="0" smtClean="0">
              <a:latin typeface="Calibri" pitchFamily="34" charset="0"/>
            </a:endParaRPr>
          </a:p>
          <a:p>
            <a:pPr lvl="1"/>
            <a:r>
              <a:rPr lang="en-US" sz="2600" dirty="0" smtClean="0">
                <a:latin typeface="Calibri" pitchFamily="34" charset="0"/>
              </a:rPr>
              <a:t>e.g. at most 80 students can enroll in a class</a:t>
            </a:r>
          </a:p>
        </p:txBody>
      </p:sp>
    </p:spTree>
    <p:extLst>
      <p:ext uri="{BB962C8B-B14F-4D97-AF65-F5344CB8AC3E}">
        <p14:creationId xmlns:p14="http://schemas.microsoft.com/office/powerpoint/2010/main" val="19273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Example Application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</a:rPr>
              <a:t>Problem: create an application to manage and report on course registration info for academic and HR staff</a:t>
            </a:r>
          </a:p>
          <a:p>
            <a:r>
              <a:rPr lang="en-US" sz="3200" dirty="0" smtClean="0">
                <a:latin typeface="Calibri" pitchFamily="34" charset="0"/>
              </a:rPr>
              <a:t>At the heart of this application is the data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Hence database design and implementation becomes critical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0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What is a Key?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28" y="1963024"/>
            <a:ext cx="8079122" cy="435133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libri" pitchFamily="34" charset="0"/>
              </a:rPr>
              <a:t>A key for an entity </a:t>
            </a:r>
            <a:r>
              <a:rPr lang="en-US" sz="3000" dirty="0" smtClean="0">
                <a:latin typeface="Calibri" pitchFamily="34" charset="0"/>
              </a:rPr>
              <a:t>set consists </a:t>
            </a:r>
            <a:r>
              <a:rPr lang="en-US" sz="3000" dirty="0">
                <a:latin typeface="Calibri" pitchFamily="34" charset="0"/>
              </a:rPr>
              <a:t>of one or more of its </a:t>
            </a:r>
            <a:r>
              <a:rPr lang="en-US" sz="3000" dirty="0" smtClean="0">
                <a:latin typeface="Calibri" pitchFamily="34" charset="0"/>
              </a:rPr>
              <a:t>attributes which uniquely identify each entity</a:t>
            </a:r>
            <a:endParaRPr lang="en-US" sz="3000" dirty="0">
              <a:latin typeface="Calibri" pitchFamily="34" charset="0"/>
            </a:endParaRPr>
          </a:p>
          <a:p>
            <a:r>
              <a:rPr lang="en-US" sz="3000" dirty="0" smtClean="0">
                <a:latin typeface="Calibri" pitchFamily="34" charset="0"/>
              </a:rPr>
              <a:t>Every </a:t>
            </a:r>
            <a:r>
              <a:rPr lang="en-US" sz="3000" dirty="0">
                <a:latin typeface="Calibri" pitchFamily="34" charset="0"/>
              </a:rPr>
              <a:t>entity set must have a </a:t>
            </a:r>
            <a:r>
              <a:rPr lang="en-US" sz="3000" dirty="0" smtClean="0">
                <a:latin typeface="Calibri" pitchFamily="34" charset="0"/>
              </a:rPr>
              <a:t>key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Enforced by the set semantics</a:t>
            </a:r>
            <a:endParaRPr lang="en-US" sz="2600" dirty="0">
              <a:latin typeface="Calibri" pitchFamily="34" charset="0"/>
            </a:endParaRPr>
          </a:p>
          <a:p>
            <a:r>
              <a:rPr lang="en-US" sz="3000" dirty="0" smtClean="0">
                <a:latin typeface="Calibri" pitchFamily="34" charset="0"/>
              </a:rPr>
              <a:t>There </a:t>
            </a:r>
            <a:r>
              <a:rPr lang="en-US" sz="3000" dirty="0">
                <a:latin typeface="Calibri" pitchFamily="34" charset="0"/>
              </a:rPr>
              <a:t>can be more than one key for an entity </a:t>
            </a:r>
            <a:r>
              <a:rPr lang="en-US" sz="3000" dirty="0" smtClean="0">
                <a:latin typeface="Calibri" pitchFamily="34" charset="0"/>
              </a:rPr>
              <a:t>set</a:t>
            </a:r>
            <a:endParaRPr lang="en-US" sz="3000" dirty="0">
              <a:latin typeface="Calibri" pitchFamily="34" charset="0"/>
            </a:endParaRPr>
          </a:p>
          <a:p>
            <a:pPr lvl="1"/>
            <a:r>
              <a:rPr lang="en-US" sz="2600" dirty="0" smtClean="0">
                <a:latin typeface="Calibri" pitchFamily="34" charset="0"/>
              </a:rPr>
              <a:t>One </a:t>
            </a:r>
            <a:r>
              <a:rPr lang="en-US" sz="2600" dirty="0">
                <a:latin typeface="Calibri" pitchFamily="34" charset="0"/>
              </a:rPr>
              <a:t>key will be designated as </a:t>
            </a:r>
            <a:r>
              <a:rPr lang="en-US" sz="2600" dirty="0" smtClean="0">
                <a:latin typeface="Calibri" pitchFamily="34" charset="0"/>
              </a:rPr>
              <a:t>the </a:t>
            </a:r>
            <a:r>
              <a:rPr lang="en-US" sz="2600" b="1" dirty="0" smtClean="0">
                <a:latin typeface="Calibri" pitchFamily="34" charset="0"/>
              </a:rPr>
              <a:t>primary key (</a:t>
            </a:r>
            <a:r>
              <a:rPr lang="zh-CN" altLang="en-US" sz="2600" b="1" dirty="0" smtClean="0">
                <a:latin typeface="黑体" pitchFamily="49" charset="-122"/>
                <a:ea typeface="黑体" pitchFamily="49" charset="-122"/>
              </a:rPr>
              <a:t>主键</a:t>
            </a:r>
            <a:r>
              <a:rPr lang="en-US" altLang="zh-CN" sz="2600" dirty="0" smtClean="0">
                <a:latin typeface="Calibri" pitchFamily="34" charset="0"/>
              </a:rPr>
              <a:t>)</a:t>
            </a:r>
            <a:r>
              <a:rPr lang="en-US" sz="2600" dirty="0" smtClean="0">
                <a:latin typeface="Calibri" pitchFamily="34" charset="0"/>
              </a:rPr>
              <a:t> denoted by underlying the corresponding attributes on the ER diagram</a:t>
            </a:r>
            <a:endParaRPr lang="en-US" sz="2600" dirty="0">
              <a:latin typeface="Calibri" pitchFamily="34" charset="0"/>
            </a:endParaRPr>
          </a:p>
          <a:p>
            <a:pPr lvl="1"/>
            <a:r>
              <a:rPr lang="en-US" sz="2600" dirty="0" smtClean="0">
                <a:latin typeface="Calibri" pitchFamily="34" charset="0"/>
              </a:rPr>
              <a:t>There are no </a:t>
            </a:r>
            <a:r>
              <a:rPr lang="en-US" sz="2600" dirty="0">
                <a:latin typeface="Calibri" pitchFamily="34" charset="0"/>
              </a:rPr>
              <a:t>formal </a:t>
            </a:r>
            <a:r>
              <a:rPr lang="en-US" sz="2600" dirty="0" smtClean="0">
                <a:latin typeface="Calibri" pitchFamily="34" charset="0"/>
              </a:rPr>
              <a:t>ways </a:t>
            </a:r>
            <a:r>
              <a:rPr lang="en-US" sz="2600" dirty="0">
                <a:latin typeface="Calibri" pitchFamily="34" charset="0"/>
              </a:rPr>
              <a:t>to specify multiple keys in an ER </a:t>
            </a:r>
            <a:r>
              <a:rPr lang="en-US" sz="2600" dirty="0" smtClean="0">
                <a:latin typeface="Calibri" pitchFamily="34" charset="0"/>
              </a:rPr>
              <a:t>diagram</a:t>
            </a:r>
            <a:endParaRPr lang="en-US" sz="2600" dirty="0">
              <a:latin typeface="Calibri" pitchFamily="34" charset="0"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9916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Key Constraints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17240" y="2748682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079240" y="1834282"/>
            <a:ext cx="1066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450840" y="1825625"/>
            <a:ext cx="11049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DOB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860040" y="1834282"/>
            <a:ext cx="9906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SID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3622040" y="2443882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4612640" y="2520082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5069840" y="2408013"/>
            <a:ext cx="533400" cy="3406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5740" y="1819994"/>
            <a:ext cx="1181100" cy="7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784759" y="3665861"/>
            <a:ext cx="3185334" cy="1558260"/>
            <a:chOff x="2784759" y="3665861"/>
            <a:chExt cx="3185334" cy="1558260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325919" y="3665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3862639" y="4538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5097764" y="4538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784759" y="4538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>
              <a:off x="3496448" y="4199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4387973" y="4197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 flipV="1">
              <a:off x="4837413" y="4199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745740" y="4509746"/>
            <a:ext cx="2324100" cy="7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8960" y="4515844"/>
            <a:ext cx="1911211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What does this mean?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8650" y="5553512"/>
            <a:ext cx="77216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T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he combination of values of DID and Number uniquely identifies a room; e.g. there is only one room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in the CS building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with number 1240.</a:t>
            </a:r>
            <a:endParaRPr lang="en-US" sz="2000" b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Types of Keys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err="1" smtClean="0">
                <a:latin typeface="Calibri" pitchFamily="34" charset="0"/>
              </a:rPr>
              <a:t>Superkey</a:t>
            </a:r>
            <a:r>
              <a:rPr lang="en-US" sz="2600" dirty="0" smtClean="0">
                <a:latin typeface="Calibri" pitchFamily="34" charset="0"/>
              </a:rPr>
              <a:t>: a subset of attributes uniquely identifying each tuple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Every relation has at least one </a:t>
            </a:r>
            <a:r>
              <a:rPr lang="en-US" sz="2600" dirty="0" err="1" smtClean="0">
                <a:latin typeface="Calibri" pitchFamily="34" charset="0"/>
              </a:rPr>
              <a:t>superkey</a:t>
            </a:r>
            <a:r>
              <a:rPr lang="en-US" sz="2600" dirty="0" smtClean="0">
                <a:latin typeface="Calibri" pitchFamily="34" charset="0"/>
              </a:rPr>
              <a:t> </a:t>
            </a:r>
            <a:r>
              <a:rPr lang="mr-IN" sz="2600" dirty="0" smtClean="0">
                <a:latin typeface="Calibri" pitchFamily="34" charset="0"/>
              </a:rPr>
              <a:t>–</a:t>
            </a:r>
            <a:r>
              <a:rPr lang="en-US" sz="2600" dirty="0" smtClean="0">
                <a:latin typeface="Calibri" pitchFamily="34" charset="0"/>
              </a:rPr>
              <a:t> the set of all its attributes</a:t>
            </a:r>
          </a:p>
          <a:p>
            <a:r>
              <a:rPr lang="en-US" sz="3000" dirty="0" smtClean="0">
                <a:latin typeface="Calibri" pitchFamily="34" charset="0"/>
              </a:rPr>
              <a:t>Key: a minimal/irreducible </a:t>
            </a:r>
            <a:r>
              <a:rPr lang="en-US" sz="3000" dirty="0" err="1" smtClean="0">
                <a:latin typeface="Calibri" pitchFamily="34" charset="0"/>
              </a:rPr>
              <a:t>superkey</a:t>
            </a:r>
            <a:endParaRPr lang="en-US" sz="3000" dirty="0" smtClean="0">
              <a:latin typeface="Calibri" pitchFamily="34" charset="0"/>
            </a:endParaRPr>
          </a:p>
          <a:p>
            <a:pPr lvl="1"/>
            <a:r>
              <a:rPr lang="en-US" sz="2600" dirty="0" smtClean="0">
                <a:latin typeface="Calibri" pitchFamily="34" charset="0"/>
              </a:rPr>
              <a:t>No subset of attributes of a key form a key themselves</a:t>
            </a:r>
          </a:p>
          <a:p>
            <a:r>
              <a:rPr lang="en-US" sz="3000" dirty="0" smtClean="0">
                <a:latin typeface="Calibri" pitchFamily="34" charset="0"/>
              </a:rPr>
              <a:t>Candidate key: any of the set of keys of a relation</a:t>
            </a:r>
          </a:p>
          <a:p>
            <a:r>
              <a:rPr lang="en-US" sz="3000" dirty="0" smtClean="0">
                <a:latin typeface="Calibri" pitchFamily="34" charset="0"/>
              </a:rPr>
              <a:t>Primary key: a designated candidate key of a relation</a:t>
            </a:r>
          </a:p>
        </p:txBody>
      </p:sp>
    </p:spTree>
    <p:extLst>
      <p:ext uri="{BB962C8B-B14F-4D97-AF65-F5344CB8AC3E}">
        <p14:creationId xmlns:p14="http://schemas.microsoft.com/office/powerpoint/2010/main" val="184547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Types of Keys (Cont.)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29716" y="1679406"/>
            <a:ext cx="3185334" cy="1558260"/>
            <a:chOff x="2784759" y="3665861"/>
            <a:chExt cx="3185334" cy="155826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325919" y="3665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862639" y="4538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097764" y="4538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784759" y="4538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496448" y="4199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387973" y="4197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4837413" y="4199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28650" y="3586557"/>
            <a:ext cx="40389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What are all the </a:t>
            </a:r>
            <a:r>
              <a:rPr lang="en-US" sz="2000" dirty="0" err="1" smtClean="0">
                <a:latin typeface="Calibri" pitchFamily="34" charset="0"/>
                <a:ea typeface="Linux Libertine" charset="0"/>
                <a:cs typeface="Linux Libertine" charset="0"/>
              </a:rPr>
              <a:t>superkeys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9144" y="3586557"/>
            <a:ext cx="393087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b="1" dirty="0" smtClean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1600" dirty="0" smtClean="0">
                <a:latin typeface="Calibri" pitchFamily="34" charset="0"/>
                <a:ea typeface="Linux Libertine" charset="0"/>
                <a:cs typeface="Linux Libertine" charset="0"/>
              </a:rPr>
              <a:t>{DID, Number, Seats, RID}, </a:t>
            </a:r>
          </a:p>
          <a:p>
            <a:pPr eaLnBrk="0" hangingPunct="0"/>
            <a:r>
              <a:rPr lang="en-US" sz="1600" dirty="0">
                <a:latin typeface="Calibri" pitchFamily="34" charset="0"/>
                <a:ea typeface="Linux Libertine" charset="0"/>
                <a:cs typeface="Linux Libertine" charset="0"/>
              </a:rPr>
              <a:t> </a:t>
            </a:r>
            <a:r>
              <a:rPr lang="en-US" sz="1600" dirty="0" smtClean="0">
                <a:latin typeface="Calibri" pitchFamily="34" charset="0"/>
                <a:ea typeface="Linux Libertine" charset="0"/>
                <a:cs typeface="Linux Libertine" charset="0"/>
              </a:rPr>
              <a:t>    {DID, Number, Seats}, </a:t>
            </a:r>
            <a:r>
              <a:rPr lang="en-US" sz="1600" dirty="0">
                <a:latin typeface="Calibri" pitchFamily="34" charset="0"/>
                <a:ea typeface="Linux Libertine" charset="0"/>
                <a:cs typeface="Linux Libertine" charset="0"/>
              </a:rPr>
              <a:t>{DID, Number, </a:t>
            </a:r>
            <a:r>
              <a:rPr lang="en-US" sz="1600" dirty="0" smtClean="0">
                <a:latin typeface="Calibri" pitchFamily="34" charset="0"/>
                <a:ea typeface="Linux Libertine" charset="0"/>
                <a:cs typeface="Linux Libertine" charset="0"/>
              </a:rPr>
              <a:t>RID}</a:t>
            </a:r>
          </a:p>
          <a:p>
            <a:pPr eaLnBrk="0" hangingPunct="0"/>
            <a:r>
              <a:rPr lang="en-US" sz="16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    </a:t>
            </a:r>
            <a:r>
              <a:rPr lang="en-US" sz="1600" dirty="0" smtClean="0">
                <a:latin typeface="Calibri" pitchFamily="34" charset="0"/>
                <a:ea typeface="Linux Libertine" charset="0"/>
                <a:cs typeface="Linux Libertine" charset="0"/>
              </a:rPr>
              <a:t>{</a:t>
            </a:r>
            <a:r>
              <a:rPr lang="en-US" sz="1600" dirty="0">
                <a:latin typeface="Calibri" pitchFamily="34" charset="0"/>
                <a:ea typeface="Linux Libertine" charset="0"/>
                <a:cs typeface="Linux Libertine" charset="0"/>
              </a:rPr>
              <a:t>DID, </a:t>
            </a:r>
            <a:r>
              <a:rPr lang="en-US" sz="1600" dirty="0" smtClean="0">
                <a:latin typeface="Calibri" pitchFamily="34" charset="0"/>
                <a:ea typeface="Linux Libertine" charset="0"/>
                <a:cs typeface="Linux Libertine" charset="0"/>
              </a:rPr>
              <a:t>Number}, {Number</a:t>
            </a:r>
            <a:r>
              <a:rPr lang="en-US" sz="1600" dirty="0">
                <a:latin typeface="Calibri" pitchFamily="34" charset="0"/>
                <a:ea typeface="Linux Libertine" charset="0"/>
                <a:cs typeface="Linux Libertine" charset="0"/>
              </a:rPr>
              <a:t>, Seats, RID}</a:t>
            </a:r>
          </a:p>
          <a:p>
            <a:pPr eaLnBrk="0" hangingPunct="0"/>
            <a:r>
              <a:rPr lang="en-US" sz="1600" dirty="0" smtClean="0">
                <a:latin typeface="Calibri" pitchFamily="34" charset="0"/>
                <a:ea typeface="Linux Libertine" charset="0"/>
                <a:cs typeface="Linux Libertine" charset="0"/>
              </a:rPr>
              <a:t>     {DID, </a:t>
            </a:r>
            <a:r>
              <a:rPr lang="en-US" sz="1600" dirty="0">
                <a:latin typeface="Calibri" pitchFamily="34" charset="0"/>
                <a:ea typeface="Linux Libertine" charset="0"/>
                <a:cs typeface="Linux Libertine" charset="0"/>
              </a:rPr>
              <a:t>Seats, RID</a:t>
            </a:r>
            <a:r>
              <a:rPr lang="en-US" sz="1600" dirty="0" smtClean="0">
                <a:latin typeface="Calibri" pitchFamily="34" charset="0"/>
                <a:ea typeface="Linux Libertine" charset="0"/>
                <a:cs typeface="Linux Libertine" charset="0"/>
              </a:rPr>
              <a:t>}, {Seats</a:t>
            </a:r>
            <a:r>
              <a:rPr lang="en-US" sz="1600" dirty="0">
                <a:latin typeface="Calibri" pitchFamily="34" charset="0"/>
                <a:ea typeface="Linux Libertine" charset="0"/>
                <a:cs typeface="Linux Libertine" charset="0"/>
              </a:rPr>
              <a:t>, RID</a:t>
            </a:r>
            <a:r>
              <a:rPr lang="en-US" sz="1600" dirty="0" smtClean="0">
                <a:latin typeface="Calibri" pitchFamily="34" charset="0"/>
                <a:ea typeface="Linux Libertine" charset="0"/>
                <a:cs typeface="Linux Libertine" charset="0"/>
              </a:rPr>
              <a:t>}, {RID}</a:t>
            </a:r>
          </a:p>
          <a:p>
            <a:pPr eaLnBrk="0" hangingPunct="0"/>
            <a:r>
              <a:rPr lang="en-US" sz="1600" dirty="0">
                <a:latin typeface="Calibri" pitchFamily="34" charset="0"/>
                <a:ea typeface="Linux Libertine" charset="0"/>
                <a:cs typeface="Linux Libertine" charset="0"/>
              </a:rPr>
              <a:t> </a:t>
            </a:r>
            <a:r>
              <a:rPr lang="en-US" sz="1600" dirty="0" smtClean="0">
                <a:latin typeface="Calibri" pitchFamily="34" charset="0"/>
                <a:ea typeface="Linux Libertine" charset="0"/>
                <a:cs typeface="Linux Libertine" charset="0"/>
              </a:rPr>
              <a:t>    {Number, RID}, {DID, RID}</a:t>
            </a:r>
            <a:endParaRPr lang="en-US" sz="16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8650" y="5079536"/>
            <a:ext cx="40389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What are all the (candidate) keys?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19144" y="5079536"/>
            <a:ext cx="39308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{DID, Number}, {RID}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8650" y="5571461"/>
            <a:ext cx="40389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What is the primary key?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19144" y="5571461"/>
            <a:ext cx="39308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{DID, Number}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6209483" y="2550165"/>
            <a:ext cx="87232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RID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5372261" y="2211505"/>
            <a:ext cx="943904" cy="4678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6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Participation Constraints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00250" y="5627431"/>
            <a:ext cx="280416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What does this mean?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85882" y="5648465"/>
            <a:ext cx="301226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Each Student Majors in </a:t>
            </a:r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exactly one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Department.</a:t>
            </a:r>
            <a:endParaRPr lang="en-US" sz="2000" b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08835" y="1718432"/>
            <a:ext cx="7726330" cy="1669826"/>
            <a:chOff x="681874" y="4435127"/>
            <a:chExt cx="7726330" cy="1669826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AutoShape 8"/>
            <p:cNvSpPr>
              <a:spLocks noChangeArrowheads="1"/>
            </p:cNvSpPr>
            <p:nvPr/>
          </p:nvSpPr>
          <p:spPr bwMode="auto">
            <a:xfrm>
              <a:off x="3626654" y="5356099"/>
              <a:ext cx="1676400" cy="7488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Employ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08835" y="3951784"/>
            <a:ext cx="7726330" cy="1646376"/>
            <a:chOff x="681874" y="4435127"/>
            <a:chExt cx="7726330" cy="1646376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9" name="AutoShape 8"/>
            <p:cNvSpPr>
              <a:spLocks noChangeArrowheads="1"/>
            </p:cNvSpPr>
            <p:nvPr/>
          </p:nvSpPr>
          <p:spPr bwMode="auto">
            <a:xfrm>
              <a:off x="3626654" y="5379549"/>
              <a:ext cx="1676400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031014" y="3431437"/>
            <a:ext cx="7147786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Thick line: Each Professor must be Employed by </a:t>
            </a:r>
            <a:r>
              <a:rPr lang="en-US" b="1" dirty="0" smtClean="0">
                <a:latin typeface="Calibri" pitchFamily="34" charset="0"/>
                <a:ea typeface="Linux Libertine" charset="0"/>
                <a:cs typeface="Linux Libertine" charset="0"/>
              </a:rPr>
              <a:t>at least one</a:t>
            </a:r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 Department.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92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92607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Why do </a:t>
            </a:r>
            <a:r>
              <a:rPr lang="en-US" dirty="0" smtClean="0">
                <a:latin typeface="Calibri" pitchFamily="34" charset="0"/>
              </a:rPr>
              <a:t>We Need Constraints</a:t>
            </a:r>
            <a:r>
              <a:rPr lang="en-US" dirty="0">
                <a:latin typeface="Calibri" pitchFamily="34" charset="0"/>
              </a:rPr>
              <a:t>?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30575"/>
            <a:ext cx="7886700" cy="4146387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Give </a:t>
            </a:r>
            <a:r>
              <a:rPr lang="en-US" sz="3000" dirty="0">
                <a:latin typeface="Calibri" pitchFamily="34" charset="0"/>
              </a:rPr>
              <a:t>more semantics to the data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Help </a:t>
            </a:r>
            <a:r>
              <a:rPr lang="en-US" sz="2600" dirty="0">
                <a:latin typeface="Calibri" pitchFamily="34" charset="0"/>
              </a:rPr>
              <a:t>us better understand it</a:t>
            </a:r>
          </a:p>
          <a:p>
            <a:r>
              <a:rPr lang="en-US" sz="3000" dirty="0">
                <a:latin typeface="Calibri" pitchFamily="34" charset="0"/>
              </a:rPr>
              <a:t>Prevent wrong data entry</a:t>
            </a:r>
          </a:p>
          <a:p>
            <a:r>
              <a:rPr lang="en-US" sz="3000" dirty="0">
                <a:latin typeface="Calibri" pitchFamily="34" charset="0"/>
              </a:rPr>
              <a:t>Allow us to refer to entities (e.g. using keys)</a:t>
            </a:r>
          </a:p>
          <a:p>
            <a:r>
              <a:rPr lang="en-US" sz="3000" dirty="0">
                <a:latin typeface="Calibri" pitchFamily="34" charset="0"/>
              </a:rPr>
              <a:t>Enable efficient storage and data lookup</a:t>
            </a:r>
          </a:p>
          <a:p>
            <a:endParaRPr lang="en-US" sz="3000" dirty="0" smtClean="0">
              <a:latin typeface="Calibri" pitchFamily="34" charset="0"/>
            </a:endParaRPr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76" y="1722103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192249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Recap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>
                <a:latin typeface="Calibri" pitchFamily="34" charset="0"/>
              </a:rPr>
              <a:t>Entities and entity sets 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Attributes, domains, keys</a:t>
            </a:r>
          </a:p>
          <a:p>
            <a:r>
              <a:rPr lang="en-US" sz="3000" dirty="0" smtClean="0">
                <a:latin typeface="Calibri" pitchFamily="34" charset="0"/>
              </a:rPr>
              <a:t>Relationships and relationship sets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Additional attributes, multiplicity, arity, roles</a:t>
            </a:r>
          </a:p>
          <a:p>
            <a:r>
              <a:rPr lang="en-US" sz="3000" dirty="0" smtClean="0">
                <a:latin typeface="Calibri" pitchFamily="34" charset="0"/>
              </a:rPr>
              <a:t>Constraints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Key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Participation</a:t>
            </a:r>
          </a:p>
          <a:p>
            <a:pPr lvl="1"/>
            <a:r>
              <a:rPr lang="en-US" sz="2600" dirty="0">
                <a:latin typeface="Calibri" pitchFamily="34" charset="0"/>
              </a:rPr>
              <a:t>R</a:t>
            </a:r>
            <a:r>
              <a:rPr lang="en-US" sz="2600" dirty="0" smtClean="0">
                <a:latin typeface="Calibri" pitchFamily="34" charset="0"/>
              </a:rPr>
              <a:t>eferential integrity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Single-value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Domain</a:t>
            </a:r>
          </a:p>
          <a:p>
            <a:pPr lvl="1"/>
            <a:r>
              <a:rPr lang="en-US" sz="2600" dirty="0">
                <a:latin typeface="Calibri" pitchFamily="34" charset="0"/>
              </a:rPr>
              <a:t>O</a:t>
            </a:r>
            <a:r>
              <a:rPr lang="en-US" sz="2600" dirty="0" smtClean="0">
                <a:latin typeface="Calibri" pitchFamily="34" charset="0"/>
              </a:rPr>
              <a:t>thers</a:t>
            </a:r>
            <a:endParaRPr lang="en-US" sz="2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3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4000" dirty="0">
                <a:latin typeface="Calibri" pitchFamily="34" charset="0"/>
              </a:rPr>
              <a:t>Multi-way to Binary Conversion</a:t>
            </a:r>
          </a:p>
        </p:txBody>
      </p:sp>
      <p:grpSp>
        <p:nvGrpSpPr>
          <p:cNvPr id="310" name="Group 309"/>
          <p:cNvGrpSpPr/>
          <p:nvPr/>
        </p:nvGrpSpPr>
        <p:grpSpPr>
          <a:xfrm>
            <a:off x="4134458" y="1653574"/>
            <a:ext cx="4380892" cy="3596215"/>
            <a:chOff x="2244247" y="2482516"/>
            <a:chExt cx="6169165" cy="3596215"/>
          </a:xfrm>
        </p:grpSpPr>
        <p:grpSp>
          <p:nvGrpSpPr>
            <p:cNvPr id="46" name="Group 45"/>
            <p:cNvGrpSpPr/>
            <p:nvPr/>
          </p:nvGrpSpPr>
          <p:grpSpPr>
            <a:xfrm>
              <a:off x="2244247" y="2482516"/>
              <a:ext cx="6169165" cy="3596215"/>
              <a:chOff x="2597729" y="2514600"/>
              <a:chExt cx="6169165" cy="3596215"/>
            </a:xfrm>
          </p:grpSpPr>
          <p:sp>
            <p:nvSpPr>
              <p:cNvPr id="47" name="Rectangle 4"/>
              <p:cNvSpPr>
                <a:spLocks noChangeArrowheads="1"/>
              </p:cNvSpPr>
              <p:nvPr/>
            </p:nvSpPr>
            <p:spPr bwMode="auto">
              <a:xfrm>
                <a:off x="7040372" y="2819400"/>
                <a:ext cx="1726522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auto">
              <a:xfrm>
                <a:off x="7135862" y="4114800"/>
                <a:ext cx="1535542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Course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6201832" y="4380105"/>
                <a:ext cx="934028" cy="139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7197244" y="5341407"/>
                <a:ext cx="1412775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Room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51" name="Straight Connector 50"/>
              <p:cNvCxnSpPr>
                <a:stCxn id="50" idx="1"/>
              </p:cNvCxnSpPr>
              <p:nvPr/>
            </p:nvCxnSpPr>
            <p:spPr>
              <a:xfrm flipH="1">
                <a:off x="6172201" y="5608107"/>
                <a:ext cx="102504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endCxn id="47" idx="1"/>
              </p:cNvCxnSpPr>
              <p:nvPr/>
            </p:nvCxnSpPr>
            <p:spPr>
              <a:xfrm>
                <a:off x="6110816" y="3086100"/>
                <a:ext cx="9295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utoShape 8"/>
              <p:cNvSpPr>
                <a:spLocks noChangeArrowheads="1"/>
              </p:cNvSpPr>
              <p:nvPr/>
            </p:nvSpPr>
            <p:spPr bwMode="auto">
              <a:xfrm>
                <a:off x="4254501" y="5105400"/>
                <a:ext cx="2209800" cy="1005415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err="1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InRoom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4" name="AutoShape 8"/>
              <p:cNvSpPr>
                <a:spLocks noChangeArrowheads="1"/>
              </p:cNvSpPr>
              <p:nvPr/>
            </p:nvSpPr>
            <p:spPr bwMode="auto">
              <a:xfrm>
                <a:off x="4497917" y="2514600"/>
                <a:ext cx="19050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err="1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ByProf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5" name="AutoShape 8"/>
              <p:cNvSpPr>
                <a:spLocks noChangeArrowheads="1"/>
              </p:cNvSpPr>
              <p:nvPr/>
            </p:nvSpPr>
            <p:spPr bwMode="auto">
              <a:xfrm>
                <a:off x="4330701" y="3810000"/>
                <a:ext cx="2163233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err="1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OfCourse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6" name="Rectangle 4"/>
              <p:cNvSpPr>
                <a:spLocks noChangeArrowheads="1"/>
              </p:cNvSpPr>
              <p:nvPr/>
            </p:nvSpPr>
            <p:spPr bwMode="auto">
              <a:xfrm>
                <a:off x="2597729" y="4113405"/>
                <a:ext cx="1460978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Teach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57" name="Straight Connector 56"/>
              <p:cNvCxnSpPr>
                <a:stCxn id="56" idx="0"/>
                <a:endCxn id="54" idx="1"/>
              </p:cNvCxnSpPr>
              <p:nvPr/>
            </p:nvCxnSpPr>
            <p:spPr>
              <a:xfrm flipV="1">
                <a:off x="3328218" y="3086100"/>
                <a:ext cx="1169699" cy="1027305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56" idx="2"/>
                <a:endCxn id="53" idx="1"/>
              </p:cNvCxnSpPr>
              <p:nvPr/>
            </p:nvCxnSpPr>
            <p:spPr>
              <a:xfrm>
                <a:off x="3328218" y="4646805"/>
                <a:ext cx="926283" cy="961303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7" name="Straight Connector 306"/>
            <p:cNvCxnSpPr>
              <a:stCxn id="56" idx="3"/>
              <a:endCxn id="55" idx="1"/>
            </p:cNvCxnSpPr>
            <p:nvPr/>
          </p:nvCxnSpPr>
          <p:spPr>
            <a:xfrm>
              <a:off x="3705225" y="4348021"/>
              <a:ext cx="271995" cy="139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Oval 311"/>
          <p:cNvSpPr/>
          <p:nvPr/>
        </p:nvSpPr>
        <p:spPr>
          <a:xfrm>
            <a:off x="6603486" y="1788369"/>
            <a:ext cx="964673" cy="34614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336" name="Group 335"/>
          <p:cNvGrpSpPr/>
          <p:nvPr/>
        </p:nvGrpSpPr>
        <p:grpSpPr>
          <a:xfrm>
            <a:off x="628650" y="2349940"/>
            <a:ext cx="2651197" cy="2338278"/>
            <a:chOff x="456189" y="2921185"/>
            <a:chExt cx="2651197" cy="2338278"/>
          </a:xfrm>
        </p:grpSpPr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456189" y="2921185"/>
              <a:ext cx="1243018" cy="48048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2105760" y="2921185"/>
              <a:ext cx="1001626" cy="48048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160104" y="4778983"/>
              <a:ext cx="1243018" cy="48048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AutoShape 8"/>
            <p:cNvSpPr>
              <a:spLocks noChangeArrowheads="1"/>
            </p:cNvSpPr>
            <p:nvPr/>
          </p:nvSpPr>
          <p:spPr bwMode="auto">
            <a:xfrm>
              <a:off x="1226694" y="3544273"/>
              <a:ext cx="1109837" cy="10296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18" name="Straight Connector 317"/>
            <p:cNvCxnSpPr>
              <a:stCxn id="41" idx="0"/>
              <a:endCxn id="42" idx="2"/>
            </p:cNvCxnSpPr>
            <p:nvPr/>
          </p:nvCxnSpPr>
          <p:spPr>
            <a:xfrm flipV="1">
              <a:off x="1781613" y="4573873"/>
              <a:ext cx="0" cy="20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39" idx="2"/>
            </p:cNvCxnSpPr>
            <p:nvPr/>
          </p:nvCxnSpPr>
          <p:spPr>
            <a:xfrm flipH="1">
              <a:off x="2047930" y="3401665"/>
              <a:ext cx="558643" cy="388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7" idx="2"/>
            </p:cNvCxnSpPr>
            <p:nvPr/>
          </p:nvCxnSpPr>
          <p:spPr>
            <a:xfrm>
              <a:off x="1077698" y="3401665"/>
              <a:ext cx="421110" cy="388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" name="Right Arrow 336"/>
          <p:cNvSpPr/>
          <p:nvPr/>
        </p:nvSpPr>
        <p:spPr>
          <a:xfrm>
            <a:off x="3169190" y="3252379"/>
            <a:ext cx="798318" cy="5334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/>
          <p:cNvSpPr txBox="1"/>
          <p:nvPr/>
        </p:nvSpPr>
        <p:spPr>
          <a:xfrm>
            <a:off x="4154449" y="5374104"/>
            <a:ext cx="4249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Why are the arrows necessary?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4154448" y="5831926"/>
            <a:ext cx="424949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To preserve the meaning</a:t>
            </a:r>
            <a:endParaRPr lang="en-US" sz="2000" b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77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337" grpId="0" animBg="1"/>
      <p:bldP spid="338" grpId="0" animBg="1"/>
      <p:bldP spid="3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Weak Entity Sets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Calibri" pitchFamily="34" charset="0"/>
              </a:rPr>
              <a:t>Entity sets </a:t>
            </a:r>
            <a:r>
              <a:rPr lang="en-US" sz="3000" dirty="0" smtClean="0">
                <a:latin typeface="Calibri" pitchFamily="34" charset="0"/>
              </a:rPr>
              <a:t>that don’t have key attributes of their own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>
                <a:latin typeface="Calibri" pitchFamily="34" charset="0"/>
              </a:rPr>
              <a:t>DID </a:t>
            </a:r>
            <a:r>
              <a:rPr lang="en-US" sz="3000" dirty="0">
                <a:latin typeface="Calibri" pitchFamily="34" charset="0"/>
              </a:rPr>
              <a:t>and Number together are the </a:t>
            </a:r>
            <a:r>
              <a:rPr lang="en-US" sz="3000" dirty="0" smtClean="0">
                <a:latin typeface="Calibri" pitchFamily="34" charset="0"/>
              </a:rPr>
              <a:t>key </a:t>
            </a:r>
            <a:r>
              <a:rPr lang="en-US" sz="3000" dirty="0">
                <a:latin typeface="Calibri" pitchFamily="34" charset="0"/>
              </a:rPr>
              <a:t>for </a:t>
            </a:r>
            <a:r>
              <a:rPr lang="en-US" sz="3000" dirty="0" smtClean="0">
                <a:latin typeface="Calibri" pitchFamily="34" charset="0"/>
              </a:rPr>
              <a:t>Floor</a:t>
            </a:r>
            <a:endParaRPr lang="en-US" sz="3000" dirty="0">
              <a:latin typeface="Calibri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6387" y="2819400"/>
            <a:ext cx="7888963" cy="1579880"/>
            <a:chOff x="626386" y="3002280"/>
            <a:chExt cx="7888963" cy="157988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1063" y="3916680"/>
              <a:ext cx="1447800" cy="533400"/>
            </a:xfrm>
            <a:prstGeom prst="rect">
              <a:avLst/>
            </a:prstGeom>
            <a:solidFill>
              <a:schemeClr val="tx2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Floor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626386" y="3015932"/>
              <a:ext cx="1374913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003563" y="3002280"/>
              <a:ext cx="1749287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NumRooms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 flipV="1">
              <a:off x="1413135" y="3688080"/>
              <a:ext cx="114299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498863" y="4183380"/>
              <a:ext cx="53008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851663" y="3916680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6158505" y="3008154"/>
              <a:ext cx="1066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7299462" y="3002280"/>
              <a:ext cx="1215887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5089663" y="3002280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H="1" flipV="1">
              <a:off x="5851663" y="3611880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H="1" flipV="1">
              <a:off x="6746890" y="3688080"/>
              <a:ext cx="95373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V="1">
              <a:off x="7299463" y="3688080"/>
              <a:ext cx="362073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3028950" y="3784600"/>
              <a:ext cx="2232286" cy="797560"/>
            </a:xfrm>
            <a:prstGeom prst="diamond">
              <a:avLst/>
            </a:prstGeom>
            <a:solidFill>
              <a:srgbClr val="C00000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PartOf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5261236" y="4183380"/>
              <a:ext cx="59042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2057521" y="3611880"/>
              <a:ext cx="254397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72359" y="4724148"/>
            <a:ext cx="7399282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Thick/double lined shapes: weak entity and “dependency”</a:t>
            </a:r>
          </a:p>
        </p:txBody>
      </p:sp>
    </p:spTree>
    <p:extLst>
      <p:ext uri="{BB962C8B-B14F-4D97-AF65-F5344CB8AC3E}">
        <p14:creationId xmlns:p14="http://schemas.microsoft.com/office/powerpoint/2010/main" val="180592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libri" pitchFamily="34" charset="0"/>
              </a:rPr>
              <a:t>IsA</a:t>
            </a:r>
            <a:r>
              <a:rPr lang="en-US" dirty="0" smtClean="0">
                <a:latin typeface="Calibri" pitchFamily="34" charset="0"/>
              </a:rPr>
              <a:t> Hierarchy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Subclasses are special cases of </a:t>
            </a:r>
            <a:r>
              <a:rPr lang="en-US" sz="3000" dirty="0" err="1" smtClean="0">
                <a:latin typeface="Calibri" pitchFamily="34" charset="0"/>
              </a:rPr>
              <a:t>superclasses</a:t>
            </a:r>
            <a:r>
              <a:rPr lang="en-US" sz="3000" dirty="0" smtClean="0">
                <a:latin typeface="Calibri" pitchFamily="34" charset="0"/>
              </a:rPr>
              <a:t>.</a:t>
            </a:r>
          </a:p>
          <a:p>
            <a:pPr lvl="1"/>
            <a:r>
              <a:rPr lang="en-US" sz="2200" dirty="0" smtClean="0">
                <a:latin typeface="Calibri" pitchFamily="34" charset="0"/>
              </a:rPr>
              <a:t>Subclasses usually have fewer entities and more attributes</a:t>
            </a:r>
            <a:endParaRPr lang="en-US" sz="2200" dirty="0">
              <a:latin typeface="Calibri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40527" y="2773697"/>
            <a:ext cx="7467630" cy="3403266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Undergrad</a:t>
              </a:r>
              <a:endParaRPr lang="en-US" sz="2800" b="1" dirty="0">
                <a:solidFill>
                  <a:schemeClr val="bg1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Doctoral</a:t>
              </a:r>
              <a:endParaRPr lang="en-US" sz="2800" b="1" dirty="0">
                <a:solidFill>
                  <a:schemeClr val="bg1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Masters</a:t>
              </a:r>
              <a:endParaRPr lang="en-US" sz="2800" b="1" dirty="0">
                <a:solidFill>
                  <a:schemeClr val="bg1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3"/>
              <a:ext cx="70243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28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1" y="4867566"/>
              <a:ext cx="1820816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82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Building a Data-Driven Application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</a:rPr>
              <a:t>Requirement analysis: </a:t>
            </a:r>
            <a:r>
              <a:rPr lang="en-US" dirty="0" smtClean="0">
                <a:latin typeface="Calibri" pitchFamily="34" charset="0"/>
              </a:rPr>
              <a:t>Identify the problem and study the solution requirements</a:t>
            </a:r>
            <a:endParaRPr lang="en-US" dirty="0">
              <a:latin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</a:rPr>
              <a:t>Conceptual database design: </a:t>
            </a:r>
            <a:r>
              <a:rPr lang="en-US" dirty="0" smtClean="0">
                <a:latin typeface="Calibri" pitchFamily="34" charset="0"/>
              </a:rPr>
              <a:t>Create a conceptual model of the data needed to solve the problem (ER modeling, </a:t>
            </a:r>
            <a:r>
              <a:rPr lang="en-US" dirty="0" smtClean="0">
                <a:solidFill>
                  <a:srgbClr val="00B050"/>
                </a:solidFill>
                <a:latin typeface="Calibri" pitchFamily="34" charset="0"/>
              </a:rPr>
              <a:t>Entity-Relationship</a:t>
            </a:r>
            <a:r>
              <a:rPr lang="en-US" dirty="0" smtClean="0">
                <a:latin typeface="Calibri" pitchFamily="34" charset="0"/>
              </a:rPr>
              <a:t> Model)</a:t>
            </a:r>
            <a:endParaRPr lang="en-US" dirty="0">
              <a:latin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</a:rPr>
              <a:t>Output: </a:t>
            </a:r>
            <a:r>
              <a:rPr lang="en-US" i="1" dirty="0">
                <a:latin typeface="Calibri" pitchFamily="34" charset="0"/>
              </a:rPr>
              <a:t>ER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</a:rPr>
              <a:t>Logical database design: </a:t>
            </a:r>
            <a:r>
              <a:rPr lang="en-US" dirty="0" smtClean="0">
                <a:latin typeface="Calibri" pitchFamily="34" charset="0"/>
              </a:rPr>
              <a:t>Use the </a:t>
            </a:r>
            <a:r>
              <a:rPr lang="en-US" dirty="0">
                <a:latin typeface="Calibri" pitchFamily="34" charset="0"/>
              </a:rPr>
              <a:t>ER diagram to </a:t>
            </a:r>
            <a:r>
              <a:rPr lang="en-US" dirty="0" smtClean="0">
                <a:latin typeface="Calibri" pitchFamily="34" charset="0"/>
              </a:rPr>
              <a:t>create a </a:t>
            </a:r>
            <a:r>
              <a:rPr lang="en-US" i="1" dirty="0">
                <a:latin typeface="Calibri" pitchFamily="34" charset="0"/>
              </a:rPr>
              <a:t>relational </a:t>
            </a:r>
            <a:r>
              <a:rPr lang="en-US" i="1" dirty="0" smtClean="0">
                <a:latin typeface="Calibri" pitchFamily="34" charset="0"/>
              </a:rPr>
              <a:t>schema </a:t>
            </a:r>
            <a:r>
              <a:rPr lang="en-US" dirty="0" smtClean="0">
                <a:latin typeface="Calibri" pitchFamily="34" charset="0"/>
              </a:rPr>
              <a:t>of the database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Main Elements of ER Model: Recap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Entities and entity sets 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Attributes, domains, keys</a:t>
            </a:r>
          </a:p>
          <a:p>
            <a:r>
              <a:rPr lang="en-US" sz="3000" dirty="0" smtClean="0">
                <a:latin typeface="Calibri" pitchFamily="34" charset="0"/>
              </a:rPr>
              <a:t>Relationships and relationship sets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Additional attributes, multiplicity, arity, roles</a:t>
            </a:r>
          </a:p>
          <a:p>
            <a:r>
              <a:rPr lang="en-US" sz="3000" dirty="0" smtClean="0">
                <a:latin typeface="Calibri" pitchFamily="34" charset="0"/>
              </a:rPr>
              <a:t>Constraints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Key, participation, referential integrity, single-value, domain, others</a:t>
            </a:r>
          </a:p>
          <a:p>
            <a:r>
              <a:rPr lang="en-US" sz="3000" dirty="0" smtClean="0">
                <a:latin typeface="Calibri" pitchFamily="34" charset="0"/>
              </a:rPr>
              <a:t>Weak entity sets</a:t>
            </a:r>
          </a:p>
          <a:p>
            <a:r>
              <a:rPr lang="en-US" sz="3000" dirty="0" err="1" smtClean="0">
                <a:latin typeface="Calibri" pitchFamily="34" charset="0"/>
              </a:rPr>
              <a:t>IsA</a:t>
            </a:r>
            <a:r>
              <a:rPr lang="en-US" sz="3000" dirty="0" smtClean="0">
                <a:latin typeface="Calibri" pitchFamily="34" charset="0"/>
              </a:rPr>
              <a:t> Hierarchy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Design Principles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On the virtue of listening to the experts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Follow the Convention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28650" y="1947231"/>
            <a:ext cx="7886700" cy="1014728"/>
            <a:chOff x="628650" y="1947231"/>
            <a:chExt cx="7886700" cy="10147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598904" y="2123759"/>
              <a:ext cx="1956166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419457" y="2123759"/>
              <a:ext cx="2095893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4253702" y="1947231"/>
              <a:ext cx="1536988" cy="886456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" name="Straight Connector 8"/>
            <p:cNvCxnSpPr>
              <a:stCxn id="9" idx="3"/>
            </p:cNvCxnSpPr>
            <p:nvPr/>
          </p:nvCxnSpPr>
          <p:spPr>
            <a:xfrm>
              <a:off x="3555071" y="2390459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790690" y="2390459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2042675"/>
              <a:ext cx="842835" cy="919284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710820" y="3200400"/>
            <a:ext cx="7804530" cy="1005840"/>
            <a:chOff x="710820" y="3200400"/>
            <a:chExt cx="7804530" cy="1005840"/>
          </a:xfrm>
        </p:grpSpPr>
        <p:sp>
          <p:nvSpPr>
            <p:cNvPr id="11" name="Rounded Rectangle 10"/>
            <p:cNvSpPr>
              <a:spLocks noChangeArrowheads="1"/>
            </p:cNvSpPr>
            <p:nvPr/>
          </p:nvSpPr>
          <p:spPr bwMode="auto">
            <a:xfrm>
              <a:off x="1598904" y="3352800"/>
              <a:ext cx="1956166" cy="533400"/>
            </a:xfrm>
            <a:prstGeom prst="round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6419457" y="3352800"/>
              <a:ext cx="2095893" cy="533400"/>
            </a:xfrm>
            <a:prstGeom prst="round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4253702" y="3238499"/>
              <a:ext cx="1536988" cy="762002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5071" y="3616960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790690" y="3627120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Multiply 26"/>
            <p:cNvSpPr>
              <a:spLocks noChangeAspect="1"/>
            </p:cNvSpPr>
            <p:nvPr/>
          </p:nvSpPr>
          <p:spPr>
            <a:xfrm>
              <a:off x="710820" y="3200400"/>
              <a:ext cx="814188" cy="10058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0820" y="4152900"/>
            <a:ext cx="7804530" cy="1005840"/>
            <a:chOff x="710820" y="4152900"/>
            <a:chExt cx="7804530" cy="100584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598904" y="4305300"/>
              <a:ext cx="1956166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6419457" y="4305300"/>
              <a:ext cx="2095893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4253702" y="4305300"/>
              <a:ext cx="1536988" cy="533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555071" y="4572000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790690" y="4572000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Multiply 27"/>
            <p:cNvSpPr>
              <a:spLocks noChangeAspect="1"/>
            </p:cNvSpPr>
            <p:nvPr/>
          </p:nvSpPr>
          <p:spPr>
            <a:xfrm>
              <a:off x="710820" y="4152900"/>
              <a:ext cx="814188" cy="10058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10820" y="5091112"/>
            <a:ext cx="7804530" cy="1005840"/>
            <a:chOff x="710820" y="5091112"/>
            <a:chExt cx="7804530" cy="1005840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598904" y="5243512"/>
              <a:ext cx="1956166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6419457" y="5243512"/>
              <a:ext cx="2095893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4253702" y="5105399"/>
              <a:ext cx="1536988" cy="809626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4" name="Straight Connector 23"/>
            <p:cNvCxnSpPr>
              <a:stCxn id="25" idx="3"/>
            </p:cNvCxnSpPr>
            <p:nvPr/>
          </p:nvCxnSpPr>
          <p:spPr>
            <a:xfrm>
              <a:off x="3555071" y="5510212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790690" y="5510212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Multiply 28"/>
            <p:cNvSpPr>
              <a:spLocks noChangeAspect="1"/>
            </p:cNvSpPr>
            <p:nvPr/>
          </p:nvSpPr>
          <p:spPr>
            <a:xfrm>
              <a:off x="710820" y="5091112"/>
              <a:ext cx="814188" cy="10058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7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3855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Add as </a:t>
            </a:r>
            <a:r>
              <a:rPr lang="en-US" sz="3600" dirty="0" smtClean="0">
                <a:latin typeface="Calibri" pitchFamily="34" charset="0"/>
              </a:rPr>
              <a:t>Many Constraint </a:t>
            </a:r>
            <a:r>
              <a:rPr lang="en-US" sz="3600" dirty="0">
                <a:latin typeface="Calibri" pitchFamily="34" charset="0"/>
              </a:rPr>
              <a:t>as </a:t>
            </a:r>
            <a:r>
              <a:rPr lang="en-US" sz="3600" dirty="0" smtClean="0">
                <a:latin typeface="Calibri" pitchFamily="34" charset="0"/>
              </a:rPr>
              <a:t>You Can </a:t>
            </a:r>
            <a:r>
              <a:rPr lang="en-US" sz="3600" dirty="0">
                <a:latin typeface="Calibri" pitchFamily="34" charset="0"/>
              </a:rPr>
              <a:t>as </a:t>
            </a:r>
            <a:r>
              <a:rPr lang="en-US" sz="3600" dirty="0" smtClean="0">
                <a:latin typeface="Calibri" pitchFamily="34" charset="0"/>
              </a:rPr>
              <a:t>Early </a:t>
            </a:r>
            <a:r>
              <a:rPr lang="en-US" sz="3600" dirty="0">
                <a:latin typeface="Calibri" pitchFamily="34" charset="0"/>
              </a:rPr>
              <a:t>as </a:t>
            </a:r>
            <a:r>
              <a:rPr lang="en-US" sz="3600" dirty="0" smtClean="0">
                <a:latin typeface="Calibri" pitchFamily="34" charset="0"/>
              </a:rPr>
              <a:t>Possible</a:t>
            </a:r>
            <a:endParaRPr lang="en-US" sz="3600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8835" y="2419665"/>
            <a:ext cx="7726330" cy="1866899"/>
            <a:chOff x="681874" y="4435127"/>
            <a:chExt cx="7726330" cy="186689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376797" y="4880604"/>
            <a:ext cx="6390406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What are the constraints missing here?</a:t>
            </a:r>
          </a:p>
        </p:txBody>
      </p:sp>
    </p:spTree>
    <p:extLst>
      <p:ext uri="{BB962C8B-B14F-4D97-AF65-F5344CB8AC3E}">
        <p14:creationId xmlns:p14="http://schemas.microsoft.com/office/powerpoint/2010/main" val="125532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Avoid Redundancy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Redundancy </a:t>
            </a:r>
            <a:r>
              <a:rPr lang="en-US" dirty="0">
                <a:latin typeface="Calibri" pitchFamily="34" charset="0"/>
              </a:rPr>
              <a:t>wastes space and encourages </a:t>
            </a:r>
            <a:r>
              <a:rPr lang="en-US" dirty="0" smtClean="0">
                <a:latin typeface="Calibri" pitchFamily="34" charset="0"/>
              </a:rPr>
              <a:t>inconsistency.</a:t>
            </a:r>
            <a:endParaRPr lang="en-US" dirty="0">
              <a:latin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</a:rPr>
              <a:t>e.g. two </a:t>
            </a:r>
            <a:r>
              <a:rPr lang="en-US" dirty="0">
                <a:latin typeface="Calibri" pitchFamily="34" charset="0"/>
              </a:rPr>
              <a:t>instances of the same fact may become inconsistent if we change one and forget to change the </a:t>
            </a:r>
            <a:r>
              <a:rPr lang="en-US" dirty="0" smtClean="0">
                <a:latin typeface="Calibri" pitchFamily="34" charset="0"/>
              </a:rPr>
              <a:t>other.</a:t>
            </a:r>
            <a:endParaRPr lang="en-US" dirty="0">
              <a:latin typeface="Calibri" pitchFamily="34" charset="0"/>
            </a:endParaRP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35" y="3756351"/>
            <a:ext cx="7726330" cy="1674169"/>
            <a:chOff x="681874" y="4435127"/>
            <a:chExt cx="7726330" cy="16741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3626654" y="5351756"/>
              <a:ext cx="1676400" cy="75754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3718722" y="5697054"/>
            <a:ext cx="1543050" cy="4463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000" dirty="0" err="1" smtClean="0">
                <a:latin typeface="Calibri" pitchFamily="34" charset="0"/>
                <a:ea typeface="Linux Libertine" charset="0"/>
                <a:cs typeface="Linux Libertine" charset="0"/>
              </a:rPr>
              <a:t>DeptName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H="1" flipV="1">
            <a:off x="4490247" y="5430520"/>
            <a:ext cx="0" cy="2665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8650" y="5722916"/>
            <a:ext cx="28654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What is wrong here?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Multiply 26"/>
          <p:cNvSpPr>
            <a:spLocks noChangeAspect="1"/>
          </p:cNvSpPr>
          <p:nvPr/>
        </p:nvSpPr>
        <p:spPr>
          <a:xfrm>
            <a:off x="3494094" y="5417319"/>
            <a:ext cx="1992306" cy="10058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Choose Attribute Over Entity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35" y="1825625"/>
            <a:ext cx="7560196" cy="1674169"/>
            <a:chOff x="681874" y="4435127"/>
            <a:chExt cx="7560196" cy="16741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6631680" y="4447192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V="1">
              <a:off x="7112803" y="5120926"/>
              <a:ext cx="2715" cy="3428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3626654" y="5351756"/>
              <a:ext cx="1676400" cy="75754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35657" y="3680750"/>
            <a:ext cx="28654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What is wrong here?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Multiply 24"/>
          <p:cNvSpPr>
            <a:spLocks noChangeAspect="1"/>
          </p:cNvSpPr>
          <p:nvPr/>
        </p:nvSpPr>
        <p:spPr>
          <a:xfrm>
            <a:off x="5246828" y="1702754"/>
            <a:ext cx="3785872" cy="191134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209751" y="4424367"/>
            <a:ext cx="4509587" cy="1562099"/>
            <a:chOff x="3209751" y="4424367"/>
            <a:chExt cx="4509587" cy="1562099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3449431" y="545306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4230481" y="442754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241459" y="442436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3209751" y="443234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 flipV="1">
              <a:off x="3856125" y="503928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V="1">
              <a:off x="4508699" y="512434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4924251" y="503396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6085836" y="4432340"/>
              <a:ext cx="1633502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DeptName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V="1">
              <a:off x="5407147" y="5033965"/>
              <a:ext cx="982628" cy="4244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51" y="4931213"/>
            <a:ext cx="842835" cy="91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Don’t Overuse Weak Entity Sets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alibri" pitchFamily="34" charset="0"/>
              </a:rPr>
              <a:t>Beginning database designers often doubt that anything could be a key by </a:t>
            </a:r>
            <a:r>
              <a:rPr lang="en-US" sz="3200" dirty="0" smtClean="0">
                <a:latin typeface="Calibri" pitchFamily="34" charset="0"/>
              </a:rPr>
              <a:t>itself</a:t>
            </a:r>
            <a:endParaRPr lang="en-US" sz="3200" dirty="0">
              <a:latin typeface="Calibri" pitchFamily="34" charset="0"/>
            </a:endParaRPr>
          </a:p>
          <a:p>
            <a:pPr lvl="1"/>
            <a:r>
              <a:rPr lang="en-US" sz="2800" dirty="0">
                <a:latin typeface="Calibri" pitchFamily="34" charset="0"/>
              </a:rPr>
              <a:t>They make all entity sets weak, supported by all other entity sets to which they are </a:t>
            </a:r>
            <a:r>
              <a:rPr lang="en-US" sz="2800" dirty="0" smtClean="0">
                <a:latin typeface="Calibri" pitchFamily="34" charset="0"/>
              </a:rPr>
              <a:t>linked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latin typeface="Calibri" pitchFamily="34" charset="0"/>
              </a:rPr>
              <a:t>In reality, we create unique IDs for entity </a:t>
            </a:r>
            <a:r>
              <a:rPr lang="en-US" sz="3200" dirty="0" smtClean="0">
                <a:latin typeface="Calibri" pitchFamily="34" charset="0"/>
              </a:rPr>
              <a:t>sets</a:t>
            </a:r>
            <a:endParaRPr lang="en-US" sz="3200" dirty="0">
              <a:latin typeface="Calibri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Calibri" pitchFamily="34" charset="0"/>
              </a:rPr>
              <a:t>Examples: SSN, ISBN, …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57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6015990" cy="2852737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alibri" pitchFamily="34" charset="0"/>
              </a:rPr>
              <a:t>Relational Model: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From ER to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Relational Design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Calibri" pitchFamily="34" charset="0"/>
              </a:rPr>
              <a:t>Next Up</a:t>
            </a:r>
            <a:endParaRPr lang="en-US" sz="3600" dirty="0">
              <a:latin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6457950" y="1281193"/>
            <a:ext cx="2054860" cy="2982939"/>
            <a:chOff x="2570480" y="1704121"/>
            <a:chExt cx="4165600" cy="4543645"/>
          </a:xfrm>
        </p:grpSpPr>
        <p:sp>
          <p:nvSpPr>
            <p:cNvPr id="12" name="Rounded Rectangle 11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12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libri" pitchFamily="34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1200" dirty="0"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12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12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12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12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Building </a:t>
            </a:r>
            <a:r>
              <a:rPr lang="en-US" sz="4000" dirty="0">
                <a:latin typeface="Calibri" pitchFamily="34" charset="0"/>
              </a:rPr>
              <a:t>a </a:t>
            </a:r>
            <a:r>
              <a:rPr lang="en-US" sz="4000" dirty="0" smtClean="0">
                <a:latin typeface="Calibri" pitchFamily="34" charset="0"/>
              </a:rPr>
              <a:t>Data-Driven Application (Cont.)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>
                <a:latin typeface="Calibri" pitchFamily="34" charset="0"/>
              </a:rPr>
              <a:t>Schema refinement: </a:t>
            </a:r>
            <a:r>
              <a:rPr lang="en-US" dirty="0">
                <a:latin typeface="Calibri" pitchFamily="34" charset="0"/>
              </a:rPr>
              <a:t>Refine the relational schema (</a:t>
            </a:r>
            <a:r>
              <a:rPr lang="en-US" i="1" dirty="0">
                <a:latin typeface="Calibri" pitchFamily="34" charset="0"/>
              </a:rPr>
              <a:t>normalization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>
                <a:latin typeface="Calibri" pitchFamily="34" charset="0"/>
              </a:rPr>
              <a:t>Physical </a:t>
            </a:r>
            <a:r>
              <a:rPr lang="en-US" b="1" dirty="0">
                <a:latin typeface="Calibri" pitchFamily="34" charset="0"/>
              </a:rPr>
              <a:t>database </a:t>
            </a:r>
            <a:r>
              <a:rPr lang="en-US" b="1" dirty="0" smtClean="0">
                <a:latin typeface="Calibri" pitchFamily="34" charset="0"/>
              </a:rPr>
              <a:t>design: </a:t>
            </a:r>
            <a:r>
              <a:rPr lang="en-US" dirty="0">
                <a:latin typeface="Calibri" pitchFamily="34" charset="0"/>
              </a:rPr>
              <a:t>Create the database using a </a:t>
            </a:r>
            <a:r>
              <a:rPr lang="en-US" dirty="0" smtClean="0">
                <a:latin typeface="Calibri" pitchFamily="34" charset="0"/>
              </a:rPr>
              <a:t>DBMS</a:t>
            </a:r>
            <a:endParaRPr lang="en-US" dirty="0">
              <a:latin typeface="Calibri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>
                <a:latin typeface="Calibri" pitchFamily="34" charset="0"/>
              </a:rPr>
              <a:t>Create </a:t>
            </a:r>
            <a:r>
              <a:rPr lang="en-US" dirty="0">
                <a:latin typeface="Calibri" pitchFamily="34" charset="0"/>
              </a:rPr>
              <a:t>the rest of the application which consults the DBMS to use the data</a:t>
            </a:r>
          </a:p>
        </p:txBody>
      </p:sp>
    </p:spTree>
    <p:extLst>
      <p:ext uri="{BB962C8B-B14F-4D97-AF65-F5344CB8AC3E}">
        <p14:creationId xmlns:p14="http://schemas.microsoft.com/office/powerpoint/2010/main" val="118098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Building </a:t>
            </a:r>
            <a:r>
              <a:rPr lang="en-US" sz="4000" dirty="0">
                <a:latin typeface="Calibri" pitchFamily="34" charset="0"/>
              </a:rPr>
              <a:t>a </a:t>
            </a:r>
            <a:r>
              <a:rPr lang="en-US" sz="4000" dirty="0" smtClean="0">
                <a:latin typeface="Calibri" pitchFamily="34" charset="0"/>
              </a:rPr>
              <a:t>Data-Driven Application (Cont.)</a:t>
            </a:r>
            <a:endParaRPr lang="en-US" sz="4000" dirty="0">
              <a:latin typeface="Calibri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570480" y="1704121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libri" pitchFamily="34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2400" dirty="0"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" name="直接箭头连接符 3"/>
          <p:cNvCxnSpPr/>
          <p:nvPr/>
        </p:nvCxnSpPr>
        <p:spPr>
          <a:xfrm flipV="1">
            <a:off x="535459" y="2776151"/>
            <a:ext cx="1828800" cy="823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8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Requirement Analysis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1334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Requirements analysis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What </a:t>
            </a:r>
            <a:r>
              <a:rPr lang="en-US" dirty="0">
                <a:latin typeface="Calibri" pitchFamily="34" charset="0"/>
              </a:rPr>
              <a:t>is going to be stored? 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How </a:t>
            </a:r>
            <a:r>
              <a:rPr lang="en-US" dirty="0">
                <a:latin typeface="Calibri" pitchFamily="34" charset="0"/>
              </a:rPr>
              <a:t>is it going to be used?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What </a:t>
            </a:r>
            <a:r>
              <a:rPr lang="en-US" dirty="0">
                <a:latin typeface="Calibri" pitchFamily="34" charset="0"/>
              </a:rPr>
              <a:t>are we going to do with the data?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Who </a:t>
            </a:r>
            <a:r>
              <a:rPr lang="en-US" dirty="0">
                <a:latin typeface="Calibri" pitchFamily="34" charset="0"/>
              </a:rPr>
              <a:t>should access the data?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Technical and non-technical people (Domain Experts) are involved.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3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Example Application: Requirements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Problem: create an application to manage and report on course registration info for academic and </a:t>
            </a:r>
            <a:r>
              <a:rPr lang="en-US" dirty="0">
                <a:latin typeface="Calibri" pitchFamily="34" charset="0"/>
              </a:rPr>
              <a:t>HR</a:t>
            </a:r>
            <a:r>
              <a:rPr lang="en-US" dirty="0" smtClean="0">
                <a:latin typeface="Calibri" pitchFamily="34" charset="0"/>
              </a:rPr>
              <a:t> staff</a:t>
            </a:r>
          </a:p>
          <a:p>
            <a:r>
              <a:rPr lang="en-US" dirty="0" smtClean="0">
                <a:latin typeface="Calibri" pitchFamily="34" charset="0"/>
              </a:rPr>
              <a:t>Requirements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Generate student transcripts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Create course catalog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Email professors the courses they teach each semester</a:t>
            </a:r>
          </a:p>
          <a:p>
            <a:pPr lvl="1"/>
            <a:r>
              <a:rPr lang="mr-IN" dirty="0" smtClean="0">
                <a:latin typeface="Calibri" pitchFamily="34" charset="0"/>
              </a:rPr>
              <a:t>…</a:t>
            </a:r>
            <a:endParaRPr lang="en-US" dirty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Need to describe what data we want to store and how various pieces are related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06869" y="1836163"/>
            <a:ext cx="4330262" cy="4330262"/>
            <a:chOff x="2406869" y="1836163"/>
            <a:chExt cx="4330262" cy="43302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6869" y="1836163"/>
              <a:ext cx="4330262" cy="433026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78620" y="3570154"/>
              <a:ext cx="19759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ER Model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03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Entity-Relationship (ER) Model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62186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Calibri" pitchFamily="34" charset="0"/>
              </a:rPr>
              <a:t>Gives us a language to specify</a:t>
            </a:r>
          </a:p>
          <a:p>
            <a:pPr lvl="1"/>
            <a:r>
              <a:rPr lang="en-US" sz="2600" dirty="0">
                <a:latin typeface="Calibri" pitchFamily="34" charset="0"/>
              </a:rPr>
              <a:t>what information the DB must hold</a:t>
            </a:r>
          </a:p>
          <a:p>
            <a:pPr lvl="1"/>
            <a:r>
              <a:rPr lang="en-US" sz="2600" dirty="0">
                <a:latin typeface="Calibri" pitchFamily="34" charset="0"/>
              </a:rPr>
              <a:t>what are the relationships among components of that </a:t>
            </a:r>
            <a:r>
              <a:rPr lang="en-US" sz="2600" dirty="0" smtClean="0">
                <a:latin typeface="Calibri" pitchFamily="34" charset="0"/>
              </a:rPr>
              <a:t>information</a:t>
            </a:r>
          </a:p>
          <a:p>
            <a:r>
              <a:rPr lang="en-US" sz="3000" dirty="0" smtClean="0">
                <a:latin typeface="Calibri" pitchFamily="34" charset="0"/>
              </a:rPr>
              <a:t>Precise </a:t>
            </a:r>
            <a:r>
              <a:rPr lang="en-US" sz="3000" dirty="0">
                <a:latin typeface="Calibri" pitchFamily="34" charset="0"/>
              </a:rPr>
              <a:t>enough for technical points, but </a:t>
            </a:r>
            <a:r>
              <a:rPr lang="en-US" sz="3000" dirty="0" smtClean="0">
                <a:latin typeface="Calibri" pitchFamily="34" charset="0"/>
              </a:rPr>
              <a:t>abstract </a:t>
            </a:r>
            <a:r>
              <a:rPr lang="en-US" sz="3000" dirty="0">
                <a:latin typeface="Calibri" pitchFamily="34" charset="0"/>
              </a:rPr>
              <a:t>enough for non-technical </a:t>
            </a:r>
            <a:r>
              <a:rPr lang="en-US" sz="3000" dirty="0" smtClean="0">
                <a:latin typeface="Calibri" pitchFamily="34" charset="0"/>
              </a:rPr>
              <a:t>people</a:t>
            </a:r>
            <a:endParaRPr lang="en-US" sz="30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52" y="3891280"/>
            <a:ext cx="1627620" cy="215836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4404837"/>
            <a:ext cx="5965190" cy="1131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libri" pitchFamily="34" charset="0"/>
              </a:rPr>
              <a:t>Proposed by Peter Chen in 1976</a:t>
            </a:r>
          </a:p>
          <a:p>
            <a:pPr lvl="1"/>
            <a:r>
              <a:rPr lang="en-US" i="1" dirty="0" smtClean="0">
                <a:latin typeface="Calibri" pitchFamily="34" charset="0"/>
              </a:rPr>
              <a:t>“The Entity-Relationship model – toward a unified view of data”</a:t>
            </a:r>
            <a:endParaRPr lang="en-US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32326</TotalTime>
  <Words>2195</Words>
  <Application>Microsoft Office PowerPoint</Application>
  <PresentationFormat>全屏显示(4:3)</PresentationFormat>
  <Paragraphs>595</Paragraphs>
  <Slides>47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Arial Unicode MS</vt:lpstr>
      <vt:lpstr>Linux Libertine</vt:lpstr>
      <vt:lpstr>等线</vt:lpstr>
      <vt:lpstr>黑体</vt:lpstr>
      <vt:lpstr>Arial</vt:lpstr>
      <vt:lpstr>Calibri</vt:lpstr>
      <vt:lpstr>Calibri Light</vt:lpstr>
      <vt:lpstr>Comic Sans MS</vt:lpstr>
      <vt:lpstr>Consolas</vt:lpstr>
      <vt:lpstr>Courier New</vt:lpstr>
      <vt:lpstr>4by3DefaultTheme</vt:lpstr>
      <vt:lpstr>Database Systems</vt:lpstr>
      <vt:lpstr>Entity-Relationship Model for Conceptual Design</vt:lpstr>
      <vt:lpstr>Example Application</vt:lpstr>
      <vt:lpstr>Building a Data-Driven Application</vt:lpstr>
      <vt:lpstr>Building a Data-Driven Application (Cont.)</vt:lpstr>
      <vt:lpstr>Building a Data-Driven Application (Cont.)</vt:lpstr>
      <vt:lpstr>Requirement Analysis</vt:lpstr>
      <vt:lpstr>Example Application: Requirements</vt:lpstr>
      <vt:lpstr>Entity-Relationship (ER) Model</vt:lpstr>
      <vt:lpstr>Entities</vt:lpstr>
      <vt:lpstr>Entities (Cont.)</vt:lpstr>
      <vt:lpstr>Relationships</vt:lpstr>
      <vt:lpstr>Relationships (Cont.)</vt:lpstr>
      <vt:lpstr>Relationships (Cont.)</vt:lpstr>
      <vt:lpstr>Simple ER Diagram Example</vt:lpstr>
      <vt:lpstr>Multiplicity of Relationships</vt:lpstr>
      <vt:lpstr>Multiplicity of Relationships (Cont.)</vt:lpstr>
      <vt:lpstr>Multiplicity of Relationships (Cont.)</vt:lpstr>
      <vt:lpstr>CAUTION:  Difference with the Book</vt:lpstr>
      <vt:lpstr>Multi-way (n-ary) Relationships</vt:lpstr>
      <vt:lpstr>Multi-way (n-ary) Relationships (Cont.)</vt:lpstr>
      <vt:lpstr>Multi-way (n-ary) Relationships (Cont.)</vt:lpstr>
      <vt:lpstr>Multi-way (n-ary) Relationships (Cont.)</vt:lpstr>
      <vt:lpstr>Roles in Relationships</vt:lpstr>
      <vt:lpstr>Self Relationships</vt:lpstr>
      <vt:lpstr>Recap</vt:lpstr>
      <vt:lpstr>Constraints in ER</vt:lpstr>
      <vt:lpstr>Types of Constraints</vt:lpstr>
      <vt:lpstr>Types of Constraints (Cont.)</vt:lpstr>
      <vt:lpstr>What is a Key?</vt:lpstr>
      <vt:lpstr>Key Constraints</vt:lpstr>
      <vt:lpstr>Types of Keys</vt:lpstr>
      <vt:lpstr>Types of Keys (Cont.)</vt:lpstr>
      <vt:lpstr>Participation Constraints</vt:lpstr>
      <vt:lpstr>Why do We Need Constraints?</vt:lpstr>
      <vt:lpstr>Recap</vt:lpstr>
      <vt:lpstr> Multi-way to Binary Conversion</vt:lpstr>
      <vt:lpstr>Weak Entity Sets</vt:lpstr>
      <vt:lpstr>IsA Hierarchy</vt:lpstr>
      <vt:lpstr>Main Elements of ER Model: Recap</vt:lpstr>
      <vt:lpstr>Design Principles</vt:lpstr>
      <vt:lpstr>Follow the Convention</vt:lpstr>
      <vt:lpstr>Add as Many Constraint as You Can as Early as Possible</vt:lpstr>
      <vt:lpstr>Avoid Redundancy</vt:lpstr>
      <vt:lpstr>Choose Attribute Over Entity</vt:lpstr>
      <vt:lpstr>Don’t Overuse Weak Entity Sets</vt:lpstr>
      <vt:lpstr>Relational Model:  From ER to  Relational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wuhanrui</cp:lastModifiedBy>
  <cp:revision>470</cp:revision>
  <dcterms:created xsi:type="dcterms:W3CDTF">2017-08-17T19:27:17Z</dcterms:created>
  <dcterms:modified xsi:type="dcterms:W3CDTF">2023-09-03T08:19:00Z</dcterms:modified>
</cp:coreProperties>
</file>