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handoutMasterIdLst>
    <p:handoutMasterId r:id="rId31"/>
  </p:handoutMasterIdLst>
  <p:sldIdLst>
    <p:sldId id="287" r:id="rId2"/>
    <p:sldId id="257" r:id="rId3"/>
    <p:sldId id="258" r:id="rId4"/>
    <p:sldId id="288" r:id="rId5"/>
    <p:sldId id="289" r:id="rId6"/>
    <p:sldId id="259" r:id="rId7"/>
    <p:sldId id="260" r:id="rId8"/>
    <p:sldId id="261" r:id="rId9"/>
    <p:sldId id="262" r:id="rId10"/>
    <p:sldId id="263" r:id="rId11"/>
    <p:sldId id="290" r:id="rId12"/>
    <p:sldId id="291" r:id="rId13"/>
    <p:sldId id="292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3" r:id="rId25"/>
    <p:sldId id="284" r:id="rId26"/>
    <p:sldId id="285" r:id="rId27"/>
    <p:sldId id="286" r:id="rId28"/>
    <p:sldId id="274" r:id="rId29"/>
  </p:sldIdLst>
  <p:sldSz cx="9144000" cy="6858000" type="screen4x3"/>
  <p:notesSz cx="10021888" cy="6889750"/>
  <p:custShowLst>
    <p:custShow name="Custom Show 1" id="0">
      <p:sldLst>
        <p:sld r:id="rId4"/>
        <p:sld r:id="rId9"/>
        <p:sld r:id="rId11"/>
        <p:sld r:id="rId2"/>
        <p:sld r:id="rId28"/>
        <p:sld r:id="rId16"/>
        <p:sld r:id="rId6"/>
        <p:sld r:id="rId20"/>
        <p:sld r:id="rId5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FD811B6-F9FB-4E2B-8AB7-7B202B9BE6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9300" y="517525"/>
            <a:ext cx="3443288" cy="258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859" y="3272867"/>
            <a:ext cx="7348172" cy="309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8591BC22-CEF0-4F43-A98E-1741A9915F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819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1FB913-87EC-4456-9AB6-D2AABEFCBE1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39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F9CA8-EB7B-4EDD-A267-2B5D792B6D29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A954E-1FA9-4A63-A400-085E9683DD0F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6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04460-5B59-40CE-9A88-5A0853B544D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500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F151D-40D0-4005-814C-609E3FCA086B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09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1BD68D-4C31-4ED7-8C8A-FB4E66A82EE0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27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E8FB3-C852-4EB7-8C96-B3AF98870BD4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76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EEF6D3-F1C9-4619-9382-17B0DB30B55A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36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97DE0-3AB6-4AB0-B116-3250BEDA9B74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85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44185A-1710-4B5D-B97A-9F35AB213FA8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54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CC3CA-4ED9-4E53-BA2F-8246252A0365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8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BE18-41FC-4D29-9D6F-A4C88655251A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96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73B33-F570-401F-BA6F-E95CA5FFB983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62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3259F1-DA69-4549-9989-E45319B26FEA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4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4C89A-8D3D-4234-8F9E-C8B155A79BB1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77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8A15D7-48C7-4FB4-A070-E80D9E90B7A0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977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5D3E0-F823-40EF-9BF8-14B7B20F4C1D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0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1F0E5-996C-4EA0-BBA8-C9068F3CCE96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19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26CAEF-D7AE-4E51-9A66-5911F9D130F2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44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E0F63-DF16-4236-AFDB-D8AE11739C8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DE68B7-146D-4C54-BD50-328AB82D8318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3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E49819-4BEE-4E47-A36E-A0FE24616ED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50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EADD4A-A1AF-4172-A847-E51D8EF76B22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7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F395E2-5592-4BB3-8D76-CE1F77040935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97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BB6FA2-3720-4750-A05A-0CE3C4648BCB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0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AC0B0-02A9-46FB-8C99-CBB953CE2871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17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EADD67A-06EC-470B-A28E-707170B645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22765-E2B8-4F6B-AFDF-83C110A3E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27DD07-2869-4364-8BF6-41A5C7B3E8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54040-0D51-4D0D-BA59-F3883B582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8E6436-3B3C-4B04-B728-58CB849E92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A8CA4-3D33-492C-BCCF-B44D27E9CB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1AB0-F174-401D-8135-0D9848CAAE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396B8D-8AA6-48B5-8FAD-0B5AF4C06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EA8FA-EEAE-48E2-B7A9-91B2038D2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185315-3785-4EC4-A1E1-C78463A2D6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3587D-2033-4ABB-B2E9-F6ED2848D1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90EC134-5861-4FEC-9030-B42C9337E1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9252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30925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2.</a:t>
            </a:r>
            <a:fld id="{0496D894-085E-42F1-BC86-68BB16DFB466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309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ea typeface="+mn-ea"/>
              </a:rPr>
              <a:t> Edition</a:t>
            </a:r>
          </a:p>
        </p:txBody>
      </p:sp>
      <p:sp>
        <p:nvSpPr>
          <p:cNvPr id="30925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pic>
        <p:nvPicPr>
          <p:cNvPr id="3081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2815" y="250092"/>
            <a:ext cx="8077200" cy="1289050"/>
          </a:xfrm>
        </p:spPr>
        <p:txBody>
          <a:bodyPr/>
          <a:lstStyle/>
          <a:p>
            <a:pPr>
              <a:defRPr/>
            </a:pPr>
            <a:r>
              <a:rPr lang="en-US" altLang="zh-CN" sz="4800" dirty="0"/>
              <a:t>Database Systems</a:t>
            </a:r>
            <a:endParaRPr lang="zh-CN" altLang="en-US" sz="4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62952" y="1890713"/>
            <a:ext cx="8177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zh-CN" sz="3600" b="1" kern="0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TextB</a:t>
            </a:r>
            <a:r>
              <a:rPr kumimoji="1" lang="en-US" altLang="zh-CN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 Ch2: Intro to Relational Model</a:t>
            </a: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, </a:t>
            </a: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副教授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17475"/>
            <a:ext cx="88265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Schema Diagram for University Database (Fig 2.8)</a:t>
            </a:r>
          </a:p>
        </p:txBody>
      </p:sp>
      <p:pic>
        <p:nvPicPr>
          <p:cNvPr id="13315" name="Picture 3" descr="allFigures.pd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8013" y="1049338"/>
            <a:ext cx="840422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 2.5  The </a:t>
            </a:r>
            <a:r>
              <a:rPr lang="en-US" i="1" dirty="0">
                <a:ea typeface="+mj-ea"/>
              </a:rPr>
              <a:t>department</a:t>
            </a:r>
            <a:r>
              <a:rPr lang="en-US" dirty="0">
                <a:ea typeface="+mj-ea"/>
              </a:rPr>
              <a:t> relation</a:t>
            </a:r>
          </a:p>
        </p:txBody>
      </p:sp>
      <p:pic>
        <p:nvPicPr>
          <p:cNvPr id="14339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0075" y="2506663"/>
            <a:ext cx="2862263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2.6  The </a:t>
            </a:r>
            <a:r>
              <a:rPr lang="en-US" i="1" dirty="0">
                <a:ea typeface="+mj-ea"/>
              </a:rPr>
              <a:t>section</a:t>
            </a:r>
            <a:r>
              <a:rPr lang="en-US" dirty="0">
                <a:ea typeface="+mj-ea"/>
              </a:rPr>
              <a:t> relation</a:t>
            </a:r>
          </a:p>
        </p:txBody>
      </p:sp>
      <p:pic>
        <p:nvPicPr>
          <p:cNvPr id="15363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2725" y="1674813"/>
            <a:ext cx="6176963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2.7  The </a:t>
            </a:r>
            <a:r>
              <a:rPr lang="en-US" i="1" dirty="0">
                <a:ea typeface="+mj-ea"/>
              </a:rPr>
              <a:t>teaches</a:t>
            </a:r>
            <a:r>
              <a:rPr lang="en-US" dirty="0">
                <a:ea typeface="+mj-ea"/>
              </a:rPr>
              <a:t> relation</a:t>
            </a:r>
          </a:p>
        </p:txBody>
      </p:sp>
      <p:pic>
        <p:nvPicPr>
          <p:cNvPr id="16387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5725" y="1628775"/>
            <a:ext cx="3890963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Query Languages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77913"/>
            <a:ext cx="7848600" cy="4876800"/>
          </a:xfrm>
        </p:spPr>
        <p:txBody>
          <a:bodyPr/>
          <a:lstStyle/>
          <a:p>
            <a:r>
              <a:rPr lang="en-US" altLang="zh-CN" dirty="0"/>
              <a:t>Procedural </a:t>
            </a:r>
            <a:r>
              <a:rPr lang="en-US" altLang="zh-CN" dirty="0" err="1"/>
              <a:t>vs.non</a:t>
            </a:r>
            <a:r>
              <a:rPr lang="en-US" altLang="zh-CN" dirty="0"/>
              <a:t>-procedural, or declarative</a:t>
            </a:r>
          </a:p>
          <a:p>
            <a:r>
              <a:rPr lang="en-US" altLang="zh-CN" dirty="0"/>
              <a:t>“Pure” languages:</a:t>
            </a:r>
          </a:p>
          <a:p>
            <a:pPr lvl="1"/>
            <a:r>
              <a:rPr lang="en-US" altLang="zh-CN" dirty="0"/>
              <a:t>Relational algebra</a:t>
            </a:r>
          </a:p>
          <a:p>
            <a:pPr lvl="1"/>
            <a:r>
              <a:rPr lang="en-US" altLang="zh-CN" dirty="0"/>
              <a:t>Tuple relational calculus</a:t>
            </a:r>
          </a:p>
          <a:p>
            <a:pPr lvl="1"/>
            <a:r>
              <a:rPr lang="en-US" altLang="zh-CN" dirty="0"/>
              <a:t>Domain relational calculus</a:t>
            </a:r>
          </a:p>
          <a:p>
            <a:r>
              <a:rPr lang="en-US" altLang="zh-CN" dirty="0"/>
              <a:t>Relational operators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tuples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Relation r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30213" y="3978275"/>
            <a:ext cx="295275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sym typeface="Symbol" pitchFamily="18" charset="2"/>
              </a:rPr>
              <a:t>Select tuples with A=B and D &gt; 5</a:t>
            </a:r>
          </a:p>
          <a:p>
            <a:pPr marL="230188" indent="-230188" algn="ctr">
              <a:spcBef>
                <a:spcPct val="50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l-GR" altLang="zh-CN" sz="1800">
                <a:sym typeface="Symbol" pitchFamily="18" charset="2"/>
              </a:rPr>
              <a:t>σ </a:t>
            </a:r>
            <a:r>
              <a:rPr kumimoji="1" lang="en-US" altLang="zh-CN" baseline="-25000">
                <a:sym typeface="Symbol" pitchFamily="18" charset="2"/>
              </a:rPr>
              <a:t>A=B and D &gt; 5</a:t>
            </a:r>
            <a:r>
              <a:rPr kumimoji="1" lang="en-US" altLang="zh-CN">
                <a:sym typeface="Symbol" pitchFamily="18" charset="2"/>
              </a:rPr>
              <a:t> (r)</a:t>
            </a:r>
            <a:endParaRPr kumimoji="1" lang="el-GR" altLang="zh-CN">
              <a:sym typeface="Symbol" pitchFamily="18" charset="2"/>
            </a:endParaRP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2663" y="1176338"/>
            <a:ext cx="2092325" cy="429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Selection of Columns (Attributes)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335088"/>
            <a:ext cx="2441575" cy="411162"/>
          </a:xfrm>
        </p:spPr>
        <p:txBody>
          <a:bodyPr/>
          <a:lstStyle/>
          <a:p>
            <a:r>
              <a:rPr lang="en-US" altLang="zh-CN"/>
              <a:t>Relation</a:t>
            </a:r>
            <a:r>
              <a:rPr lang="en-US" altLang="zh-CN" i="1"/>
              <a:t> r</a:t>
            </a:r>
            <a:r>
              <a:rPr lang="en-US" altLang="zh-CN"/>
              <a:t>: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zh-CN" altLang="zh-CN" sz="2000">
              <a:latin typeface="Times New Roman" pitchFamily="18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82638" y="3811588"/>
            <a:ext cx="30099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 Select </a:t>
            </a:r>
            <a:r>
              <a:rPr kumimoji="1" lang="en-US" altLang="zh-CN" sz="1800">
                <a:sym typeface="Symbol" pitchFamily="18" charset="2"/>
              </a:rPr>
              <a:t>A and C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>
                <a:sym typeface="Symbol" pitchFamily="18" charset="2"/>
              </a:rPr>
              <a:t>Projection</a:t>
            </a:r>
          </a:p>
          <a:p>
            <a:pPr lvl="1"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l-GR" altLang="zh-CN" sz="1800">
                <a:sym typeface="Symbol" pitchFamily="18" charset="2"/>
              </a:rPr>
              <a:t>Π</a:t>
            </a:r>
            <a:r>
              <a:rPr kumimoji="1" lang="en-US" altLang="zh-CN" sz="1800">
                <a:sym typeface="Symbol" pitchFamily="18" charset="2"/>
              </a:rPr>
              <a:t> </a:t>
            </a:r>
            <a:r>
              <a:rPr kumimoji="1" lang="en-US" altLang="zh-CN" sz="1800" baseline="-25000">
                <a:sym typeface="Symbol" pitchFamily="18" charset="2"/>
              </a:rPr>
              <a:t>A, C</a:t>
            </a:r>
            <a:r>
              <a:rPr kumimoji="1" lang="en-US" altLang="zh-CN" sz="1800">
                <a:sym typeface="Symbol" pitchFamily="18" charset="2"/>
              </a:rPr>
              <a:t> (r) </a:t>
            </a:r>
            <a:endParaRPr kumimoji="1" lang="en-US" altLang="zh-CN" sz="1800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663" y="1192213"/>
            <a:ext cx="2792412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Cartesian Product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zh-CN" sz="1800"/>
              <a:t>Relations </a:t>
            </a:r>
            <a:r>
              <a:rPr kumimoji="1" lang="en-US" altLang="zh-CN" sz="1800" i="1"/>
              <a:t>r, s</a:t>
            </a:r>
            <a:r>
              <a:rPr kumimoji="1" lang="en-US" altLang="zh-CN" sz="1800"/>
              <a:t>: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  <a:tabLst>
                <a:tab pos="3149600" algn="ctr"/>
              </a:tabLst>
            </a:pPr>
            <a:r>
              <a:rPr kumimoji="1" lang="en-US" altLang="zh-CN" sz="1800" i="1"/>
              <a:t>r</a:t>
            </a:r>
            <a:r>
              <a:rPr kumimoji="1" lang="en-US" altLang="zh-CN" sz="1800"/>
              <a:t> x</a:t>
            </a:r>
            <a:r>
              <a:rPr kumimoji="1" lang="en-US" altLang="zh-CN" sz="1800">
                <a:sym typeface="Symbol" pitchFamily="18" charset="2"/>
              </a:rPr>
              <a:t> </a:t>
            </a:r>
            <a:r>
              <a:rPr kumimoji="1" lang="en-US" altLang="zh-CN" sz="1800" i="1">
                <a:sym typeface="Symbol" pitchFamily="18" charset="2"/>
              </a:rPr>
              <a:t>s</a:t>
            </a:r>
            <a:r>
              <a:rPr kumimoji="1" lang="en-US" altLang="zh-CN" sz="1800"/>
              <a:t>: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Union of two relations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r, s:</a:t>
            </a:r>
            <a:endParaRPr lang="en-US" altLang="zh-CN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r </a:t>
            </a:r>
            <a:r>
              <a:rPr kumimoji="1" lang="en-US" altLang="zh-CN" sz="1800">
                <a:sym typeface="Symbol" pitchFamily="18" charset="2"/>
              </a:rPr>
              <a:t> s</a:t>
            </a:r>
            <a:r>
              <a:rPr kumimoji="1" lang="en-US" altLang="zh-CN" sz="1800"/>
              <a:t>: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6088" y="1138238"/>
            <a:ext cx="2357437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difference of two relations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3349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Relations </a:t>
            </a:r>
            <a:r>
              <a:rPr lang="en-US" altLang="zh-CN" i="1"/>
              <a:t>r</a:t>
            </a:r>
            <a:r>
              <a:rPr lang="en-US" altLang="zh-CN"/>
              <a:t>, </a:t>
            </a:r>
            <a:r>
              <a:rPr lang="en-US" altLang="zh-CN" i="1"/>
              <a:t>s</a:t>
            </a:r>
            <a:r>
              <a:rPr lang="en-US" altLang="zh-CN"/>
              <a:t>: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98513" y="3221038"/>
            <a:ext cx="70294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rgbClr val="000099"/>
              </a:buClr>
              <a:buSzPct val="90000"/>
              <a:buFont typeface="Monotype Sorts" charset="2"/>
              <a:buChar char="n"/>
            </a:pPr>
            <a:r>
              <a:rPr kumimoji="1" lang="en-US" altLang="zh-CN" sz="1800" i="1"/>
              <a:t>r  </a:t>
            </a:r>
            <a:r>
              <a:rPr kumimoji="1" lang="en-US" altLang="zh-CN" sz="1800" i="1">
                <a:sym typeface="Symbol" pitchFamily="18" charset="2"/>
              </a:rPr>
              <a:t>– s</a:t>
            </a:r>
            <a:r>
              <a:rPr kumimoji="1" lang="en-US" altLang="zh-CN" sz="1800" i="1"/>
              <a:t>: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0" y="1211263"/>
            <a:ext cx="2554288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of a Relation</a:t>
            </a:r>
          </a:p>
        </p:txBody>
      </p:sp>
      <p:pic>
        <p:nvPicPr>
          <p:cNvPr id="5123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3038" y="1927225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800"/>
              <a:t>attributes</a:t>
            </a:r>
          </a:p>
          <a:p>
            <a:r>
              <a:rPr lang="en-US" altLang="zh-CN" sz="1800"/>
              <a:t>(or columns,</a:t>
            </a:r>
          </a:p>
          <a:p>
            <a:r>
              <a:rPr lang="en-US" altLang="zh-CN" sz="1800"/>
              <a:t>or fields)</a:t>
            </a:r>
            <a:endParaRPr lang="en-US" altLang="zh-CN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3238500" y="1538288"/>
            <a:ext cx="388937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flipH="1">
            <a:off x="4608513" y="1592263"/>
            <a:ext cx="2557462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6719888" y="2522538"/>
            <a:ext cx="1622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1800"/>
              <a:t>tuples</a:t>
            </a:r>
          </a:p>
          <a:p>
            <a:pPr algn="ctr"/>
            <a:r>
              <a:rPr lang="en-US" altLang="zh-CN" sz="1800"/>
              <a:t>(or rows, </a:t>
            </a:r>
          </a:p>
          <a:p>
            <a:pPr algn="ctr"/>
            <a:r>
              <a:rPr lang="en-US" altLang="zh-CN" sz="1800"/>
              <a:t>     or records)</a:t>
            </a:r>
            <a:endParaRPr lang="en-US" altLang="zh-C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57325" y="968375"/>
            <a:ext cx="5584825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r>
              <a:rPr kumimoji="1" lang="en-US" altLang="zh-CN" sz="2200" kern="0" dirty="0">
                <a:latin typeface="+mn-lt"/>
              </a:rPr>
              <a:t>Fig. 2.1  The </a:t>
            </a:r>
            <a:r>
              <a:rPr kumimoji="1" lang="en-US" altLang="zh-CN" sz="2200" i="1" kern="0" dirty="0">
                <a:latin typeface="+mn-lt"/>
              </a:rPr>
              <a:t>instructor</a:t>
            </a:r>
            <a:r>
              <a:rPr kumimoji="1" lang="en-US" altLang="zh-CN" sz="2200" kern="0" dirty="0">
                <a:latin typeface="+mn-lt"/>
              </a:rPr>
              <a:t> relation (table)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Set Intersection of two relations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/>
              <a:t>Relation </a:t>
            </a:r>
            <a:r>
              <a:rPr lang="en-US" altLang="zh-CN" i="1"/>
              <a:t>r, s</a:t>
            </a:r>
            <a:r>
              <a:rPr lang="en-US" altLang="zh-CN"/>
              <a:t>: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buFont typeface="Monotype Sorts" charset="2"/>
              <a:buNone/>
            </a:pPr>
            <a:endParaRPr lang="en-US" altLang="zh-CN"/>
          </a:p>
          <a:p>
            <a:pPr>
              <a:buFont typeface="Monotype Sorts" charset="2"/>
              <a:buNone/>
            </a:pPr>
            <a:endParaRPr lang="en-US" altLang="zh-CN"/>
          </a:p>
          <a:p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itchFamily="18" charset="2"/>
              </a:rPr>
              <a:t> </a:t>
            </a:r>
            <a:r>
              <a:rPr lang="en-US" altLang="zh-CN" i="1">
                <a:sym typeface="Symbol" pitchFamily="18" charset="2"/>
              </a:rPr>
              <a:t>s</a:t>
            </a:r>
            <a:endParaRPr lang="en-US" altLang="zh-CN" i="1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4963" y="1106488"/>
            <a:ext cx="26574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Joining two relations – Natural Join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304925"/>
            <a:ext cx="6826250" cy="5207000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s</a:t>
            </a:r>
            <a:r>
              <a:rPr lang="en-US" altLang="zh-CN" dirty="0"/>
              <a:t> be relations on schemas 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S</a:t>
            </a:r>
            <a:r>
              <a:rPr lang="en-US" altLang="zh-CN" dirty="0"/>
              <a:t> respectively. </a:t>
            </a:r>
            <a:br>
              <a:rPr lang="en-US" altLang="zh-CN" dirty="0"/>
            </a:br>
            <a:r>
              <a:rPr lang="en-US" altLang="zh-CN" dirty="0"/>
              <a:t>Then,  the “natural join”  of relations 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/>
              <a:t>S</a:t>
            </a:r>
            <a:r>
              <a:rPr lang="en-US" altLang="zh-CN" dirty="0"/>
              <a:t> is a relation on schema 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itchFamily="18" charset="2"/>
              </a:rPr>
              <a:t></a:t>
            </a:r>
            <a:r>
              <a:rPr lang="en-US" altLang="zh-CN" dirty="0"/>
              <a:t> </a:t>
            </a:r>
            <a:r>
              <a:rPr lang="en-US" altLang="zh-CN" i="1" dirty="0"/>
              <a:t>S</a:t>
            </a:r>
            <a:r>
              <a:rPr lang="en-US" altLang="zh-CN" dirty="0"/>
              <a:t> obtained as follows:</a:t>
            </a:r>
          </a:p>
          <a:p>
            <a:pPr lvl="1"/>
            <a:r>
              <a:rPr lang="en-US" altLang="zh-CN" dirty="0"/>
              <a:t>Consider each pair of tuples </a:t>
            </a:r>
            <a:r>
              <a:rPr lang="en-US" altLang="zh-CN" i="1" dirty="0"/>
              <a:t>t</a:t>
            </a:r>
            <a:r>
              <a:rPr lang="en-US" altLang="zh-CN" sz="2800" i="1" baseline="-25000" dirty="0"/>
              <a:t>r</a:t>
            </a:r>
            <a:r>
              <a:rPr lang="en-US" altLang="zh-CN" dirty="0"/>
              <a:t> from </a:t>
            </a:r>
            <a:r>
              <a:rPr lang="en-US" altLang="zh-CN" i="1" dirty="0"/>
              <a:t>r</a:t>
            </a:r>
            <a:r>
              <a:rPr lang="en-US" altLang="zh-CN" dirty="0"/>
              <a:t> and </a:t>
            </a:r>
            <a:r>
              <a:rPr lang="en-US" altLang="zh-CN" i="1" dirty="0" err="1"/>
              <a:t>t</a:t>
            </a:r>
            <a:r>
              <a:rPr lang="en-US" altLang="zh-CN" sz="2800" i="1" baseline="-25000" dirty="0" err="1"/>
              <a:t>s</a:t>
            </a:r>
            <a:r>
              <a:rPr lang="en-US" altLang="zh-CN" dirty="0"/>
              <a:t> from </a:t>
            </a:r>
            <a:r>
              <a:rPr lang="en-US" altLang="zh-CN" i="1" dirty="0"/>
              <a:t>s</a:t>
            </a:r>
            <a:r>
              <a:rPr lang="en-US" altLang="zh-CN" dirty="0"/>
              <a:t>.  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sz="2400" i="1" baseline="-25000" dirty="0"/>
              <a:t>r</a:t>
            </a:r>
            <a:r>
              <a:rPr lang="en-US" altLang="zh-CN" dirty="0"/>
              <a:t> and </a:t>
            </a:r>
            <a:r>
              <a:rPr lang="en-US" altLang="zh-CN" i="1" dirty="0" err="1"/>
              <a:t>t</a:t>
            </a:r>
            <a:r>
              <a:rPr lang="en-US" altLang="zh-CN" sz="2400" i="1" baseline="-25000" dirty="0" err="1"/>
              <a:t>s</a:t>
            </a:r>
            <a:r>
              <a:rPr lang="en-US" altLang="zh-CN" dirty="0"/>
              <a:t> have the same value on each of the attributes in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S</a:t>
            </a:r>
            <a:r>
              <a:rPr lang="en-US" altLang="zh-CN" dirty="0"/>
              <a:t>, add a tuple </a:t>
            </a:r>
            <a:r>
              <a:rPr lang="en-US" altLang="zh-CN" i="1" dirty="0"/>
              <a:t>t</a:t>
            </a:r>
            <a:r>
              <a:rPr lang="en-US" altLang="zh-CN" dirty="0"/>
              <a:t>  to the result, where</a:t>
            </a:r>
          </a:p>
          <a:p>
            <a:pPr lvl="2"/>
            <a:r>
              <a:rPr lang="en-US" altLang="zh-CN" i="1" dirty="0"/>
              <a:t>t</a:t>
            </a:r>
            <a:r>
              <a:rPr lang="en-US" altLang="zh-CN" dirty="0"/>
              <a:t> has the same value as </a:t>
            </a:r>
            <a:r>
              <a:rPr lang="en-US" altLang="zh-CN" i="1" dirty="0"/>
              <a:t>t</a:t>
            </a:r>
            <a:r>
              <a:rPr lang="en-US" altLang="zh-CN" sz="3200" i="1" baseline="-25000" dirty="0"/>
              <a:t>r</a:t>
            </a:r>
            <a:r>
              <a:rPr lang="en-US" altLang="zh-CN" dirty="0"/>
              <a:t> on </a:t>
            </a:r>
            <a:r>
              <a:rPr lang="en-US" altLang="zh-CN" i="1" dirty="0"/>
              <a:t>r</a:t>
            </a:r>
            <a:endParaRPr lang="en-US" altLang="zh-CN" dirty="0"/>
          </a:p>
          <a:p>
            <a:pPr lvl="2"/>
            <a:r>
              <a:rPr lang="en-US" altLang="zh-CN" i="1" dirty="0"/>
              <a:t>t</a:t>
            </a:r>
            <a:r>
              <a:rPr lang="en-US" altLang="zh-CN" dirty="0"/>
              <a:t> has the same value as </a:t>
            </a:r>
            <a:r>
              <a:rPr lang="en-US" altLang="zh-CN" i="1" dirty="0" err="1"/>
              <a:t>t</a:t>
            </a:r>
            <a:r>
              <a:rPr lang="en-US" altLang="zh-CN" sz="3200" i="1" baseline="-25000" dirty="0" err="1"/>
              <a:t>s</a:t>
            </a:r>
            <a:r>
              <a:rPr lang="en-US" altLang="zh-CN" dirty="0"/>
              <a:t> on </a:t>
            </a:r>
            <a:r>
              <a:rPr lang="en-US" altLang="zh-CN" i="1" dirty="0"/>
              <a:t>s</a:t>
            </a: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Natural Join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43712" cy="382587"/>
          </a:xfrm>
        </p:spPr>
        <p:txBody>
          <a:bodyPr/>
          <a:lstStyle/>
          <a:p>
            <a:r>
              <a:rPr lang="en-US" altLang="zh-CN"/>
              <a:t>Relations r, s: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819150" y="3654425"/>
            <a:ext cx="7029450" cy="996950"/>
            <a:chOff x="288" y="2688"/>
            <a:chExt cx="4428" cy="258"/>
          </a:xfrm>
        </p:grpSpPr>
        <p:sp>
          <p:nvSpPr>
            <p:cNvPr id="25607" name="Rectangle 5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altLang="zh-CN" sz="1800"/>
                <a:t>Natural Join</a:t>
              </a:r>
            </a:p>
            <a:p>
              <a:pPr marL="742950" lvl="1" indent="-285750">
                <a:spcBef>
                  <a:spcPct val="35000"/>
                </a:spcBef>
                <a:buClr>
                  <a:srgbClr val="000099"/>
                </a:buClr>
                <a:buSzPct val="90000"/>
                <a:buFont typeface="Monotype Sorts" charset="2"/>
                <a:buChar char="n"/>
              </a:pPr>
              <a:r>
                <a:rPr kumimoji="1" lang="en-US" altLang="zh-CN" sz="1800"/>
                <a:t>r </a:t>
              </a:r>
              <a:r>
                <a:rPr kumimoji="1" lang="en-US" altLang="zh-CN" sz="1800">
                  <a:sym typeface="dbsym" pitchFamily="34" charset="2"/>
                </a:rPr>
                <a:t>    s</a:t>
              </a:r>
            </a:p>
          </p:txBody>
        </p:sp>
        <p:sp>
          <p:nvSpPr>
            <p:cNvPr id="25608" name="AutoShape 6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zh-CN"/>
            </a:p>
          </p:txBody>
        </p:sp>
      </p:grpSp>
      <p:pic>
        <p:nvPicPr>
          <p:cNvPr id="2560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063" y="1169988"/>
            <a:ext cx="4276725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11" name="AutoShape 11"/>
          <p:cNvSpPr>
            <a:spLocks noChangeArrowheads="1"/>
          </p:cNvSpPr>
          <p:nvPr/>
        </p:nvSpPr>
        <p:spPr bwMode="auto">
          <a:xfrm rot="5400000">
            <a:off x="1790701" y="4146550"/>
            <a:ext cx="188912" cy="173037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I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Relational Algebra (details in Ch 6)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0013" y="795338"/>
            <a:ext cx="6686550" cy="57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22637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 2.10  Result of query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selecting </a:t>
            </a:r>
            <a:r>
              <a:rPr lang="en-US" i="1" dirty="0">
                <a:solidFill>
                  <a:srgbClr val="0070C0"/>
                </a:solidFill>
                <a:ea typeface="+mj-ea"/>
              </a:rPr>
              <a:t>instructor</a:t>
            </a:r>
            <a:r>
              <a:rPr lang="en-US" dirty="0">
                <a:ea typeface="+mj-ea"/>
              </a:rPr>
              <a:t> 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with </a:t>
            </a:r>
            <a:r>
              <a:rPr lang="en-US" dirty="0">
                <a:solidFill>
                  <a:srgbClr val="00B050"/>
                </a:solidFill>
                <a:ea typeface="+mj-ea"/>
              </a:rPr>
              <a:t>salary &gt; $85000</a:t>
            </a:r>
            <a:br>
              <a:rPr lang="en-US" dirty="0">
                <a:solidFill>
                  <a:srgbClr val="00B050"/>
                </a:solidFill>
                <a:ea typeface="+mj-ea"/>
              </a:rPr>
            </a:br>
            <a:r>
              <a:rPr lang="en-US" dirty="0">
                <a:ea typeface="+mj-ea"/>
              </a:rPr>
              <a:t>(Selection)</a:t>
            </a:r>
          </a:p>
        </p:txBody>
      </p:sp>
      <p:pic>
        <p:nvPicPr>
          <p:cNvPr id="27651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7325" y="5072741"/>
            <a:ext cx="387667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2">
            <a:extLst>
              <a:ext uri="{FF2B5EF4-FFF2-40B4-BE49-F238E27FC236}">
                <a16:creationId xmlns:a16="http://schemas.microsoft.com/office/drawing/2014/main" id="{EF5F8E93-ACC9-25CB-5464-316CA052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18428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2019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2.11  Result of query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selecting </a:t>
            </a:r>
            <a:r>
              <a:rPr lang="en-US" dirty="0">
                <a:solidFill>
                  <a:srgbClr val="002060"/>
                </a:solidFill>
                <a:ea typeface="+mj-ea"/>
              </a:rPr>
              <a:t>attributes </a:t>
            </a:r>
            <a:r>
              <a:rPr lang="en-US" i="1" dirty="0">
                <a:solidFill>
                  <a:srgbClr val="002060"/>
                </a:solidFill>
                <a:ea typeface="+mj-ea"/>
              </a:rPr>
              <a:t>ID</a:t>
            </a:r>
            <a:r>
              <a:rPr lang="en-US" dirty="0">
                <a:solidFill>
                  <a:srgbClr val="002060"/>
                </a:solidFill>
                <a:ea typeface="+mj-ea"/>
              </a:rPr>
              <a:t> and </a:t>
            </a:r>
            <a:r>
              <a:rPr lang="en-US" i="1" dirty="0">
                <a:solidFill>
                  <a:srgbClr val="002060"/>
                </a:solidFill>
                <a:ea typeface="+mj-ea"/>
              </a:rPr>
              <a:t>salary</a:t>
            </a:r>
            <a:r>
              <a:rPr lang="en-US" dirty="0">
                <a:solidFill>
                  <a:srgbClr val="002060"/>
                </a:solidFill>
                <a:ea typeface="+mj-ea"/>
              </a:rPr>
              <a:t>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from the </a:t>
            </a:r>
            <a:r>
              <a:rPr lang="en-US" i="1" dirty="0">
                <a:solidFill>
                  <a:srgbClr val="00B050"/>
                </a:solidFill>
                <a:ea typeface="+mj-ea"/>
              </a:rPr>
              <a:t>instructor</a:t>
            </a:r>
            <a:r>
              <a:rPr lang="en-US" dirty="0">
                <a:ea typeface="+mj-ea"/>
              </a:rPr>
              <a:t> relation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(Projection)</a:t>
            </a:r>
          </a:p>
        </p:txBody>
      </p:sp>
      <p:pic>
        <p:nvPicPr>
          <p:cNvPr id="28675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16368" y="3409041"/>
            <a:ext cx="1476375" cy="288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2">
            <a:extLst>
              <a:ext uri="{FF2B5EF4-FFF2-40B4-BE49-F238E27FC236}">
                <a16:creationId xmlns:a16="http://schemas.microsoft.com/office/drawing/2014/main" id="{EEA530B1-054B-58E3-6521-B0E43291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18428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21285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2.12  Result of </a:t>
            </a:r>
            <a:r>
              <a:rPr lang="en-US" dirty="0">
                <a:solidFill>
                  <a:srgbClr val="002060"/>
                </a:solidFill>
                <a:ea typeface="+mj-ea"/>
              </a:rPr>
              <a:t>natural join </a:t>
            </a:r>
            <a:r>
              <a:rPr lang="en-US" dirty="0">
                <a:ea typeface="+mj-ea"/>
              </a:rPr>
              <a:t>of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the </a:t>
            </a:r>
            <a:r>
              <a:rPr lang="en-US" i="1" dirty="0">
                <a:solidFill>
                  <a:srgbClr val="00B050"/>
                </a:solidFill>
                <a:ea typeface="+mj-ea"/>
              </a:rPr>
              <a:t>instructor</a:t>
            </a:r>
            <a:r>
              <a:rPr lang="en-US" dirty="0">
                <a:ea typeface="+mj-ea"/>
              </a:rPr>
              <a:t> and </a:t>
            </a:r>
            <a:r>
              <a:rPr lang="en-US" i="1" dirty="0">
                <a:solidFill>
                  <a:srgbClr val="00B050"/>
                </a:solidFill>
                <a:ea typeface="+mj-ea"/>
              </a:rPr>
              <a:t>department</a:t>
            </a:r>
            <a:r>
              <a:rPr lang="en-US" dirty="0">
                <a:ea typeface="+mj-ea"/>
              </a:rPr>
              <a:t> relations</a:t>
            </a:r>
          </a:p>
        </p:txBody>
      </p:sp>
      <p:pic>
        <p:nvPicPr>
          <p:cNvPr id="2" name="Picture 3" descr="2">
            <a:extLst>
              <a:ext uri="{FF2B5EF4-FFF2-40B4-BE49-F238E27FC236}">
                <a16:creationId xmlns:a16="http://schemas.microsoft.com/office/drawing/2014/main" id="{A4A538F8-4294-95A9-BABB-E0D4FA6B8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30325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 descr="2">
            <a:extLst>
              <a:ext uri="{FF2B5EF4-FFF2-40B4-BE49-F238E27FC236}">
                <a16:creationId xmlns:a16="http://schemas.microsoft.com/office/drawing/2014/main" id="{58F7242C-4051-EDF8-3A58-1A176D99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3387" y="1330325"/>
            <a:ext cx="2862263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 descr="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37013" y="3790950"/>
            <a:ext cx="5106987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22637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2.13  Result of </a:t>
            </a:r>
            <a:br>
              <a:rPr lang="en-US" dirty="0">
                <a:ea typeface="+mj-ea"/>
              </a:rPr>
            </a:br>
            <a:r>
              <a:rPr lang="en-US" altLang="zh-CN" dirty="0"/>
              <a:t>selecting </a:t>
            </a:r>
            <a:r>
              <a:rPr lang="en-US" altLang="zh-CN" dirty="0">
                <a:solidFill>
                  <a:srgbClr val="002060"/>
                </a:solidFill>
              </a:rPr>
              <a:t>attributes </a:t>
            </a:r>
            <a:r>
              <a:rPr lang="en-US" altLang="zh-CN" i="1" dirty="0">
                <a:solidFill>
                  <a:srgbClr val="002060"/>
                </a:solidFill>
              </a:rPr>
              <a:t>ID</a:t>
            </a:r>
            <a:r>
              <a:rPr lang="en-US" altLang="zh-CN" dirty="0">
                <a:solidFill>
                  <a:srgbClr val="002060"/>
                </a:solidFill>
              </a:rPr>
              <a:t> and </a:t>
            </a:r>
            <a:r>
              <a:rPr lang="en-US" altLang="zh-CN" i="1" dirty="0">
                <a:solidFill>
                  <a:srgbClr val="002060"/>
                </a:solidFill>
              </a:rPr>
              <a:t>salary</a:t>
            </a:r>
            <a:r>
              <a:rPr lang="en-US" altLang="zh-CN" dirty="0">
                <a:solidFill>
                  <a:srgbClr val="002060"/>
                </a:solidFill>
              </a:rPr>
              <a:t>  </a:t>
            </a:r>
            <a:br>
              <a:rPr lang="en-US" altLang="zh-CN" dirty="0"/>
            </a:br>
            <a:r>
              <a:rPr lang="en-US" altLang="zh-CN" dirty="0"/>
              <a:t>of </a:t>
            </a:r>
            <a:r>
              <a:rPr lang="en-US" altLang="zh-CN" i="1" dirty="0">
                <a:solidFill>
                  <a:srgbClr val="7030A0"/>
                </a:solidFill>
              </a:rPr>
              <a:t>instructor</a:t>
            </a:r>
            <a:r>
              <a:rPr lang="en-US" dirty="0">
                <a:solidFill>
                  <a:srgbClr val="7030A0"/>
                </a:solidFill>
                <a:ea typeface="+mj-ea"/>
              </a:rPr>
              <a:t>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with </a:t>
            </a:r>
            <a:r>
              <a:rPr lang="en-US" altLang="zh-CN" dirty="0">
                <a:solidFill>
                  <a:srgbClr val="00B050"/>
                </a:solidFill>
              </a:rPr>
              <a:t>salary &gt; $85000</a:t>
            </a:r>
            <a:endParaRPr lang="en-US" dirty="0">
              <a:ea typeface="+mj-ea"/>
            </a:endParaRPr>
          </a:p>
        </p:txBody>
      </p:sp>
      <p:pic>
        <p:nvPicPr>
          <p:cNvPr id="30723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0028" y="5094965"/>
            <a:ext cx="1449388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 descr="2">
            <a:extLst>
              <a:ext uri="{FF2B5EF4-FFF2-40B4-BE49-F238E27FC236}">
                <a16:creationId xmlns:a16="http://schemas.microsoft.com/office/drawing/2014/main" id="{36CD600D-6605-A41E-59B8-9D78EB8E5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318428"/>
            <a:ext cx="5291137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2 in </a:t>
            </a:r>
            <a:r>
              <a:rPr lang="en-US" dirty="0" err="1">
                <a:ea typeface="+mj-ea"/>
              </a:rPr>
              <a:t>TextB</a:t>
            </a:r>
            <a:endParaRPr lang="en-US" dirty="0"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Attribute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1219200"/>
            <a:ext cx="7126287" cy="4876800"/>
          </a:xfrm>
        </p:spPr>
        <p:txBody>
          <a:bodyPr/>
          <a:lstStyle/>
          <a:p>
            <a:r>
              <a:rPr lang="en-US" altLang="zh-CN"/>
              <a:t>The set of allowed values for each attribute is called the </a:t>
            </a:r>
            <a:r>
              <a:rPr lang="en-US" altLang="zh-CN" b="1">
                <a:solidFill>
                  <a:srgbClr val="000099"/>
                </a:solidFill>
              </a:rPr>
              <a:t>domain</a:t>
            </a:r>
            <a:r>
              <a:rPr lang="en-US" altLang="zh-CN"/>
              <a:t> of the attribute</a:t>
            </a:r>
          </a:p>
          <a:p>
            <a:r>
              <a:rPr lang="en-US" altLang="zh-CN"/>
              <a:t>Attribute values are (normally) required to be </a:t>
            </a:r>
            <a:r>
              <a:rPr lang="en-US" altLang="zh-CN" b="1">
                <a:solidFill>
                  <a:srgbClr val="000099"/>
                </a:solidFill>
              </a:rPr>
              <a:t>atomic</a:t>
            </a:r>
            <a:r>
              <a:rPr lang="en-US" altLang="zh-CN"/>
              <a:t>; that is, indivisible</a:t>
            </a:r>
          </a:p>
          <a:p>
            <a:r>
              <a:rPr lang="en-US" altLang="zh-CN"/>
              <a:t>The special value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null</a:t>
            </a:r>
            <a:r>
              <a:rPr lang="en-US" altLang="zh-CN"/>
              <a:t>  is a member of every domain</a:t>
            </a:r>
          </a:p>
          <a:p>
            <a:r>
              <a:rPr lang="en-US" altLang="zh-CN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2.2  The </a:t>
            </a:r>
            <a:r>
              <a:rPr lang="en-US" i="1" dirty="0">
                <a:ea typeface="+mj-ea"/>
              </a:rPr>
              <a:t>course</a:t>
            </a:r>
            <a:r>
              <a:rPr lang="en-US" dirty="0">
                <a:ea typeface="+mj-ea"/>
              </a:rPr>
              <a:t> relation</a:t>
            </a:r>
          </a:p>
        </p:txBody>
      </p:sp>
      <p:pic>
        <p:nvPicPr>
          <p:cNvPr id="7171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1350" y="1854200"/>
            <a:ext cx="53213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2.3  The </a:t>
            </a:r>
            <a:r>
              <a:rPr lang="en-US" i="1" dirty="0" err="1">
                <a:ea typeface="+mj-ea"/>
              </a:rPr>
              <a:t>prereq</a:t>
            </a:r>
            <a:r>
              <a:rPr lang="en-US" dirty="0">
                <a:ea typeface="+mj-ea"/>
              </a:rPr>
              <a:t> relation </a:t>
            </a:r>
          </a:p>
        </p:txBody>
      </p:sp>
      <p:pic>
        <p:nvPicPr>
          <p:cNvPr id="8195" name="Picture 3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17913" y="2500313"/>
            <a:ext cx="1906587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 Schema and Instance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i="1"/>
              <a:t> </a:t>
            </a:r>
            <a:r>
              <a:rPr lang="en-US" altLang="zh-CN"/>
              <a:t>are </a:t>
            </a:r>
            <a:r>
              <a:rPr lang="en-US" altLang="zh-CN" i="1"/>
              <a:t>attributes</a:t>
            </a:r>
          </a:p>
          <a:p>
            <a:pPr>
              <a:buFont typeface="Monotype Sorts" charset="2"/>
              <a:buNone/>
            </a:pPr>
            <a:endParaRPr lang="en-US" altLang="zh-CN"/>
          </a:p>
          <a:p>
            <a:r>
              <a:rPr lang="en-US" altLang="zh-CN" i="1"/>
              <a:t>R</a:t>
            </a:r>
            <a:r>
              <a:rPr lang="en-US" altLang="zh-CN"/>
              <a:t> =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) is a </a:t>
            </a:r>
            <a:r>
              <a:rPr lang="en-US" altLang="zh-CN" i="1"/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/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zh-CN"/>
              <a:t>	</a:t>
            </a:r>
            <a:r>
              <a:rPr lang="en-US" altLang="zh-CN" i="1"/>
              <a:t>     instructor </a:t>
            </a:r>
            <a:r>
              <a:rPr lang="en-US" altLang="zh-CN"/>
              <a:t> = (</a:t>
            </a:r>
            <a:r>
              <a:rPr lang="en-US" altLang="zh-CN" i="1"/>
              <a:t>ID,  name, dept_name, salary</a:t>
            </a:r>
            <a:r>
              <a:rPr lang="en-US" altLang="zh-CN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/>
              <a:t>Formally, given sets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 baseline="-25000"/>
              <a:t>2</a:t>
            </a:r>
            <a:r>
              <a:rPr lang="en-US" altLang="zh-CN"/>
              <a:t>, ….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r>
              <a:rPr lang="en-US" altLang="zh-CN"/>
              <a:t> a </a:t>
            </a:r>
            <a:r>
              <a:rPr lang="en-US" altLang="zh-CN" b="1">
                <a:solidFill>
                  <a:srgbClr val="000099"/>
                </a:solidFill>
              </a:rPr>
              <a:t>relation</a:t>
            </a:r>
            <a:r>
              <a:rPr lang="en-US" altLang="zh-CN" i="1">
                <a:solidFill>
                  <a:srgbClr val="008000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r</a:t>
            </a:r>
            <a:r>
              <a:rPr lang="en-US" altLang="zh-CN"/>
              <a:t> is a subset of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D</a:t>
            </a:r>
            <a:r>
              <a:rPr lang="en-US" altLang="zh-CN" baseline="-25000"/>
              <a:t>1</a:t>
            </a:r>
            <a:r>
              <a:rPr lang="en-US" altLang="zh-CN"/>
              <a:t> x  </a:t>
            </a:r>
            <a:r>
              <a:rPr lang="en-US" altLang="zh-CN" i="1"/>
              <a:t>D</a:t>
            </a:r>
            <a:r>
              <a:rPr lang="en-US" altLang="zh-CN" baseline="-25000"/>
              <a:t>2 </a:t>
            </a:r>
            <a:r>
              <a:rPr lang="en-US" altLang="zh-CN"/>
              <a:t> x … x </a:t>
            </a:r>
            <a:r>
              <a:rPr lang="en-US" altLang="zh-CN" i="1"/>
              <a:t>D</a:t>
            </a:r>
            <a:r>
              <a:rPr lang="en-US" altLang="zh-CN" i="1" baseline="-25000"/>
              <a:t>n</a:t>
            </a:r>
            <a:br>
              <a:rPr lang="en-US" altLang="zh-CN"/>
            </a:br>
            <a:r>
              <a:rPr lang="en-US" altLang="zh-CN"/>
              <a:t>Thus, a relation is a set of </a:t>
            </a:r>
            <a:r>
              <a:rPr lang="en-US" altLang="zh-CN" i="1"/>
              <a:t>n</a:t>
            </a:r>
            <a:r>
              <a:rPr lang="en-US" altLang="zh-CN"/>
              <a:t>-tuples 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 a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) where each 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  </a:t>
            </a:r>
            <a:r>
              <a:rPr lang="en-US" altLang="zh-CN">
                <a:sym typeface="Symbol" pitchFamily="18" charset="2"/>
              </a:rPr>
              <a:t> </a:t>
            </a:r>
            <a:r>
              <a:rPr lang="en-US" altLang="zh-CN" i="1">
                <a:sym typeface="Symbol" pitchFamily="18" charset="2"/>
              </a:rPr>
              <a:t>D</a:t>
            </a:r>
            <a:r>
              <a:rPr lang="en-US" altLang="zh-CN" i="1" baseline="-25000">
                <a:sym typeface="Symbol" pitchFamily="18" charset="2"/>
              </a:rPr>
              <a:t>i</a:t>
            </a:r>
            <a:endParaRPr lang="en-US" altLang="zh-CN" i="1">
              <a:sym typeface="Symbol" pitchFamily="18" charset="2"/>
            </a:endParaRPr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zh-CN"/>
          </a:p>
          <a:p>
            <a:pPr>
              <a:lnSpc>
                <a:spcPct val="120000"/>
              </a:lnSpc>
              <a:buFont typeface="Monotype Sorts" charset="2"/>
              <a:buNone/>
            </a:pPr>
            <a:endParaRPr lang="en-US" altLang="zh-CN"/>
          </a:p>
          <a:p>
            <a:pPr>
              <a:buFont typeface="Monotype Sorts" charset="2"/>
              <a:buNone/>
            </a:pPr>
            <a:endParaRPr lang="en-US" altLang="zh-CN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0738" y="4400550"/>
            <a:ext cx="74041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The current values (</a:t>
            </a:r>
            <a:r>
              <a:rPr kumimoji="1" lang="en-US" altLang="zh-CN" sz="1800" b="1">
                <a:solidFill>
                  <a:srgbClr val="000099"/>
                </a:solidFill>
              </a:rPr>
              <a:t>relation instance</a:t>
            </a:r>
            <a:r>
              <a:rPr kumimoji="1" lang="en-US" altLang="zh-CN" sz="1800"/>
              <a:t>) of a relation are specified by a table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An element </a:t>
            </a:r>
            <a:r>
              <a:rPr kumimoji="1" lang="en-US" altLang="zh-CN" sz="1800" b="1" i="1">
                <a:solidFill>
                  <a:schemeClr val="bg2"/>
                </a:solidFill>
              </a:rPr>
              <a:t>t</a:t>
            </a:r>
            <a:r>
              <a:rPr kumimoji="1" lang="en-US" altLang="zh-CN" sz="1800" b="1"/>
              <a:t> </a:t>
            </a:r>
            <a:r>
              <a:rPr kumimoji="1" lang="en-US" altLang="zh-CN" sz="1800"/>
              <a:t>of</a:t>
            </a:r>
            <a:r>
              <a:rPr kumimoji="1" lang="en-US" altLang="zh-CN" sz="1800" b="1">
                <a:solidFill>
                  <a:schemeClr val="bg2"/>
                </a:solidFill>
              </a:rPr>
              <a:t> </a:t>
            </a:r>
            <a:r>
              <a:rPr kumimoji="1" lang="en-US" altLang="zh-CN" sz="1800" b="1" i="1">
                <a:solidFill>
                  <a:schemeClr val="bg2"/>
                </a:solidFill>
              </a:rPr>
              <a:t>r</a:t>
            </a:r>
            <a:r>
              <a:rPr kumimoji="1" lang="en-US" altLang="zh-CN" sz="1800"/>
              <a:t> is a </a:t>
            </a:r>
            <a:r>
              <a:rPr kumimoji="1" lang="en-US" altLang="zh-CN" sz="1800" i="1"/>
              <a:t>tuple</a:t>
            </a:r>
            <a:r>
              <a:rPr kumimoji="1" lang="en-US" altLang="zh-CN" sz="1800"/>
              <a:t>, represented by a </a:t>
            </a:r>
            <a:r>
              <a:rPr kumimoji="1" lang="en-US" altLang="zh-CN" sz="1800" i="1"/>
              <a:t>row </a:t>
            </a:r>
            <a:r>
              <a:rPr kumimoji="1" lang="en-US" altLang="zh-CN" sz="1800"/>
              <a:t>in a 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 are Unordered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 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1800"/>
              <a:t> Example: </a:t>
            </a:r>
            <a:r>
              <a:rPr kumimoji="1" lang="en-US" altLang="zh-CN" sz="1800" i="1"/>
              <a:t>instructor</a:t>
            </a:r>
            <a:r>
              <a:rPr kumimoji="1" lang="en-US" altLang="zh-CN" sz="1800"/>
              <a:t> relation with unordered tuples  (Fig. 2.4)</a:t>
            </a:r>
          </a:p>
        </p:txBody>
      </p:sp>
      <p:pic>
        <p:nvPicPr>
          <p:cNvPr id="10244" name="Picture 4" descr="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208213"/>
            <a:ext cx="4953000" cy="373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Database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8077200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altLang="zh-CN"/>
              <a:t>Information about an enterprise is broken up into parts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charset="2"/>
              <a:buNone/>
            </a:pPr>
            <a:r>
              <a:rPr lang="en-US" altLang="zh-CN"/>
              <a:t>	        </a:t>
            </a:r>
            <a:r>
              <a:rPr lang="en-US" altLang="zh-CN" i="1"/>
              <a:t>instructor</a:t>
            </a:r>
            <a:r>
              <a:rPr lang="en-US" altLang="zh-CN"/>
              <a:t> 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student</a:t>
            </a:r>
            <a:r>
              <a:rPr lang="en-US" altLang="zh-CN"/>
              <a:t>     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i="1"/>
              <a:t>advisor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altLang="zh-CN"/>
              <a:t>Bad design: 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 i="1"/>
              <a:t>univ </a:t>
            </a:r>
            <a:r>
              <a:rPr lang="en-US" altLang="zh-CN"/>
              <a:t>(</a:t>
            </a:r>
            <a:r>
              <a:rPr lang="en-US" altLang="zh-CN" i="1"/>
              <a:t>instructor -ID, name, dept_name, salary, student_Id</a:t>
            </a:r>
            <a:r>
              <a:rPr lang="en-US" altLang="zh-CN"/>
              <a:t>, ..)</a:t>
            </a:r>
            <a:br>
              <a:rPr lang="en-US" altLang="zh-CN"/>
            </a:br>
            <a:r>
              <a:rPr lang="en-US" altLang="zh-CN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altLang="zh-CN"/>
              <a:t>repetition of information (e.g., two students have the same instructor)</a:t>
            </a:r>
          </a:p>
          <a:p>
            <a:pPr lvl="1">
              <a:spcBef>
                <a:spcPct val="60000"/>
              </a:spcBef>
            </a:pPr>
            <a:r>
              <a:rPr lang="en-US" altLang="zh-CN"/>
              <a:t>the need for null values  (e.g., represent an student with no advisor)</a:t>
            </a:r>
          </a:p>
          <a:p>
            <a:pPr>
              <a:spcBef>
                <a:spcPct val="60000"/>
              </a:spcBef>
            </a:pPr>
            <a:r>
              <a:rPr lang="en-US" altLang="zh-CN"/>
              <a:t>Normalization theory (Chapter 7) deals with how to design “good” relational schemas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7913"/>
            <a:ext cx="7978775" cy="5311775"/>
          </a:xfrm>
        </p:spPr>
        <p:txBody>
          <a:bodyPr/>
          <a:lstStyle/>
          <a:p>
            <a:r>
              <a:rPr lang="en-US" altLang="zh-CN"/>
              <a:t>Let K </a:t>
            </a:r>
            <a:r>
              <a:rPr lang="en-US" altLang="zh-CN">
                <a:sym typeface="Symbol" pitchFamily="18" charset="2"/>
              </a:rPr>
              <a:t> R</a:t>
            </a:r>
          </a:p>
          <a:p>
            <a:r>
              <a:rPr lang="en-US" altLang="zh-CN" i="1">
                <a:sym typeface="Symbol" pitchFamily="18" charset="2"/>
              </a:rPr>
              <a:t>K </a:t>
            </a:r>
            <a:r>
              <a:rPr lang="en-US" altLang="zh-CN">
                <a:sym typeface="Symbol" pitchFamily="18" charset="2"/>
              </a:rPr>
              <a:t>is a </a:t>
            </a:r>
            <a:r>
              <a:rPr lang="en-US" altLang="zh-CN" b="1">
                <a:solidFill>
                  <a:srgbClr val="000099"/>
                </a:solidFill>
                <a:sym typeface="Symbol" pitchFamily="18" charset="2"/>
              </a:rPr>
              <a:t>superkey</a:t>
            </a:r>
            <a:r>
              <a:rPr lang="en-US" altLang="zh-CN" b="1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CN">
                <a:sym typeface="Symbol" pitchFamily="18" charset="2"/>
              </a:rPr>
              <a:t>of </a:t>
            </a:r>
            <a:r>
              <a:rPr lang="en-US" altLang="zh-CN" i="1">
                <a:sym typeface="Symbol" pitchFamily="18" charset="2"/>
              </a:rPr>
              <a:t>R</a:t>
            </a:r>
            <a:r>
              <a:rPr lang="en-US" altLang="zh-CN">
                <a:sym typeface="Symbol" pitchFamily="18" charset="2"/>
              </a:rPr>
              <a:t> if values for 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 are sufficient to identify a unique tuple of each possible relation </a:t>
            </a:r>
            <a:r>
              <a:rPr lang="en-US" altLang="zh-CN" i="1">
                <a:sym typeface="Symbol" pitchFamily="18" charset="2"/>
              </a:rPr>
              <a:t>r(R)</a:t>
            </a:r>
            <a:r>
              <a:rPr lang="en-US" altLang="zh-CN">
                <a:sym typeface="Symbol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zh-CN">
                <a:sym typeface="Symbol" pitchFamily="18" charset="2"/>
              </a:rPr>
              <a:t>Example:  {</a:t>
            </a:r>
            <a:r>
              <a:rPr lang="en-US" altLang="zh-CN" i="1">
                <a:sym typeface="Symbol" pitchFamily="18" charset="2"/>
              </a:rPr>
              <a:t>ID</a:t>
            </a:r>
            <a:r>
              <a:rPr lang="en-US" altLang="zh-CN">
                <a:sym typeface="Symbol" pitchFamily="18" charset="2"/>
              </a:rPr>
              <a:t>} and {ID,name} are both superkeys of </a:t>
            </a:r>
            <a:r>
              <a:rPr lang="en-US" altLang="zh-CN" i="1">
                <a:sym typeface="Symbol" pitchFamily="18" charset="2"/>
              </a:rPr>
              <a:t>instructor.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Superkey 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 is a </a:t>
            </a:r>
            <a:r>
              <a:rPr lang="en-US" altLang="zh-CN" b="1">
                <a:solidFill>
                  <a:srgbClr val="000099"/>
                </a:solidFill>
                <a:sym typeface="Symbol" pitchFamily="18" charset="2"/>
              </a:rPr>
              <a:t>candidate key</a:t>
            </a:r>
            <a:r>
              <a:rPr lang="en-US" altLang="zh-CN">
                <a:sym typeface="Symbol" pitchFamily="18" charset="2"/>
              </a:rPr>
              <a:t> if </a:t>
            </a:r>
            <a:r>
              <a:rPr lang="en-US" altLang="zh-CN" i="1">
                <a:sym typeface="Symbol" pitchFamily="18" charset="2"/>
              </a:rPr>
              <a:t>K</a:t>
            </a:r>
            <a:r>
              <a:rPr lang="en-US" altLang="zh-CN">
                <a:sym typeface="Symbol" pitchFamily="18" charset="2"/>
              </a:rPr>
              <a:t> is minimal</a:t>
            </a:r>
            <a:br>
              <a:rPr lang="en-US" altLang="zh-CN">
                <a:sym typeface="Symbol" pitchFamily="18" charset="2"/>
              </a:rPr>
            </a:br>
            <a:r>
              <a:rPr lang="en-US" altLang="zh-CN">
                <a:sym typeface="Symbol" pitchFamily="18" charset="2"/>
              </a:rPr>
              <a:t>Example:  {</a:t>
            </a:r>
            <a:r>
              <a:rPr lang="en-US" altLang="zh-CN" i="1">
                <a:sym typeface="Symbol" pitchFamily="18" charset="2"/>
              </a:rPr>
              <a:t>ID</a:t>
            </a:r>
            <a:r>
              <a:rPr lang="en-US" altLang="zh-CN">
                <a:sym typeface="Symbol" pitchFamily="18" charset="2"/>
              </a:rPr>
              <a:t>} is a candidate key for </a:t>
            </a:r>
            <a:r>
              <a:rPr lang="en-US" altLang="zh-CN" i="1">
                <a:sym typeface="Symbol" pitchFamily="18" charset="2"/>
              </a:rPr>
              <a:t>Instructor</a:t>
            </a:r>
            <a:endParaRPr lang="en-US" altLang="zh-CN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One of the candidate keys is selected to be the </a:t>
            </a:r>
            <a:r>
              <a:rPr lang="en-US" altLang="zh-CN" b="1">
                <a:solidFill>
                  <a:srgbClr val="000099"/>
                </a:solidFill>
                <a:sym typeface="Symbol" pitchFamily="18" charset="2"/>
              </a:rPr>
              <a:t>primary key</a:t>
            </a:r>
            <a:r>
              <a:rPr lang="en-US" altLang="zh-CN">
                <a:sym typeface="Symbol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zh-CN">
                <a:sym typeface="Symbol" pitchFamily="18" charset="2"/>
              </a:rPr>
              <a:t>which one?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Foreign key</a:t>
            </a:r>
            <a:r>
              <a:rPr lang="en-US" altLang="zh-CN"/>
              <a:t> constraint: Value in one relation must appear in another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Referencing</a:t>
            </a:r>
            <a:r>
              <a:rPr lang="en-US" altLang="zh-CN"/>
              <a:t> relation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Referenced</a:t>
            </a:r>
            <a:r>
              <a:rPr lang="en-US" altLang="zh-CN"/>
              <a:t> relation</a:t>
            </a:r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19497</TotalTime>
  <Words>884</Words>
  <Application>Microsoft Office PowerPoint</Application>
  <PresentationFormat>全屏显示(4:3)</PresentationFormat>
  <Paragraphs>133</Paragraphs>
  <Slides>28</Slides>
  <Notes>26</Notes>
  <HiddenSlides>0</HiddenSlides>
  <MMClips>0</MMClips>
  <ScaleCrop>false</ScaleCrop>
  <HeadingPairs>
    <vt:vector size="10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  <vt:variant>
        <vt:lpstr>自定义放映</vt:lpstr>
      </vt:variant>
      <vt:variant>
        <vt:i4>1</vt:i4>
      </vt:variant>
    </vt:vector>
  </HeadingPairs>
  <TitlesOfParts>
    <vt:vector size="39" baseType="lpstr">
      <vt:lpstr>Arial Unicode MS</vt:lpstr>
      <vt:lpstr>Monotype Sorts</vt:lpstr>
      <vt:lpstr>Arial</vt:lpstr>
      <vt:lpstr>Comic Sans MS</vt:lpstr>
      <vt:lpstr>Courier New</vt:lpstr>
      <vt:lpstr>Helvetica</vt:lpstr>
      <vt:lpstr>Times New Roman</vt:lpstr>
      <vt:lpstr>Webdings</vt:lpstr>
      <vt:lpstr>2_db-5-grey</vt:lpstr>
      <vt:lpstr>Clip</vt:lpstr>
      <vt:lpstr>Database Systems</vt:lpstr>
      <vt:lpstr>Example of a Relation</vt:lpstr>
      <vt:lpstr>Attribute Types</vt:lpstr>
      <vt:lpstr>Fig. 2.2  The course relation</vt:lpstr>
      <vt:lpstr>Fig. 2.3  The prereq relation </vt:lpstr>
      <vt:lpstr>Relation Schema and Instance</vt:lpstr>
      <vt:lpstr>Relations are Unordered</vt:lpstr>
      <vt:lpstr>Database</vt:lpstr>
      <vt:lpstr>Keys</vt:lpstr>
      <vt:lpstr>Schema Diagram for University Database (Fig 2.8)</vt:lpstr>
      <vt:lpstr>Fig 2.5  The department relation</vt:lpstr>
      <vt:lpstr>Fig. 2.6  The section relation</vt:lpstr>
      <vt:lpstr>Fig. 2.7  The teaches relation</vt:lpstr>
      <vt:lpstr>Relational Query Languages</vt:lpstr>
      <vt:lpstr>Selection of tuples</vt:lpstr>
      <vt:lpstr>Selection of Columns (Attributes)</vt:lpstr>
      <vt:lpstr>Joining two relations – Cartesian Product</vt:lpstr>
      <vt:lpstr>Union of two relations</vt:lpstr>
      <vt:lpstr>Set difference of two relations</vt:lpstr>
      <vt:lpstr>Set Intersection of two relations</vt:lpstr>
      <vt:lpstr>Joining two relations – Natural Join</vt:lpstr>
      <vt:lpstr>Natural Join Example</vt:lpstr>
      <vt:lpstr>Relational Algebra (details in Ch 6)</vt:lpstr>
      <vt:lpstr>Fig 2.10  Result of query  selecting instructor   with salary &gt; $85000 (Selection)</vt:lpstr>
      <vt:lpstr>Fig. 2.11  Result of query  selecting attributes ID and salary  from the instructor relation (Projection)</vt:lpstr>
      <vt:lpstr>Fig. 2.12  Result of natural join of  the instructor and department relations</vt:lpstr>
      <vt:lpstr>Fig. 2.13  Result of  selecting attributes ID and salary   of instructor  with salary &gt; $85000</vt:lpstr>
      <vt:lpstr>End of Chapter 2 in TextB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Hanrui Wu</cp:lastModifiedBy>
  <cp:revision>183</cp:revision>
  <cp:lastPrinted>2023-09-04T08:24:44Z</cp:lastPrinted>
  <dcterms:created xsi:type="dcterms:W3CDTF">1999-11-04T20:50:09Z</dcterms:created>
  <dcterms:modified xsi:type="dcterms:W3CDTF">2023-09-04T08:41:52Z</dcterms:modified>
</cp:coreProperties>
</file>