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387" r:id="rId2"/>
    <p:sldId id="269" r:id="rId3"/>
    <p:sldId id="301" r:id="rId4"/>
    <p:sldId id="340" r:id="rId5"/>
    <p:sldId id="341" r:id="rId6"/>
    <p:sldId id="257" r:id="rId7"/>
    <p:sldId id="302" r:id="rId8"/>
    <p:sldId id="356" r:id="rId9"/>
    <p:sldId id="345" r:id="rId10"/>
    <p:sldId id="344" r:id="rId11"/>
    <p:sldId id="347" r:id="rId12"/>
    <p:sldId id="346" r:id="rId13"/>
    <p:sldId id="342" r:id="rId14"/>
    <p:sldId id="357" r:id="rId15"/>
    <p:sldId id="349" r:id="rId16"/>
    <p:sldId id="351" r:id="rId17"/>
    <p:sldId id="350" r:id="rId18"/>
    <p:sldId id="352" r:id="rId19"/>
    <p:sldId id="353" r:id="rId20"/>
    <p:sldId id="354" r:id="rId21"/>
    <p:sldId id="355" r:id="rId22"/>
    <p:sldId id="383" r:id="rId23"/>
    <p:sldId id="360" r:id="rId24"/>
    <p:sldId id="361" r:id="rId25"/>
    <p:sldId id="268" r:id="rId26"/>
    <p:sldId id="381" r:id="rId27"/>
    <p:sldId id="363" r:id="rId28"/>
    <p:sldId id="362" r:id="rId29"/>
    <p:sldId id="364" r:id="rId30"/>
    <p:sldId id="377" r:id="rId31"/>
    <p:sldId id="365" r:id="rId32"/>
    <p:sldId id="366" r:id="rId33"/>
    <p:sldId id="368" r:id="rId34"/>
    <p:sldId id="369" r:id="rId35"/>
    <p:sldId id="378" r:id="rId36"/>
    <p:sldId id="379" r:id="rId37"/>
    <p:sldId id="385" r:id="rId38"/>
    <p:sldId id="386" r:id="rId39"/>
    <p:sldId id="370" r:id="rId40"/>
    <p:sldId id="371" r:id="rId41"/>
    <p:sldId id="372" r:id="rId42"/>
    <p:sldId id="375" r:id="rId43"/>
    <p:sldId id="376" r:id="rId44"/>
    <p:sldId id="380" r:id="rId45"/>
    <p:sldId id="382" r:id="rId46"/>
    <p:sldId id="272" r:id="rId47"/>
  </p:sldIdLst>
  <p:sldSz cx="9144000" cy="6858000" type="screen4x3"/>
  <p:notesSz cx="10021888" cy="688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3" id="{B03D0D13-5FFE-A84D-9439-5934219D1B86}">
          <p14:sldIdLst>
            <p14:sldId id="387"/>
          </p14:sldIdLst>
        </p14:section>
        <p14:section name="Lecture 3 &gt; Relational Model" id="{142615CA-BD94-7447-BECB-5A43967E34AA}">
          <p14:sldIdLst>
            <p14:sldId id="269"/>
            <p14:sldId id="301"/>
            <p14:sldId id="340"/>
            <p14:sldId id="341"/>
            <p14:sldId id="257"/>
            <p14:sldId id="302"/>
            <p14:sldId id="356"/>
            <p14:sldId id="345"/>
            <p14:sldId id="344"/>
            <p14:sldId id="347"/>
            <p14:sldId id="346"/>
            <p14:sldId id="342"/>
            <p14:sldId id="357"/>
            <p14:sldId id="349"/>
            <p14:sldId id="351"/>
            <p14:sldId id="350"/>
            <p14:sldId id="352"/>
            <p14:sldId id="353"/>
            <p14:sldId id="354"/>
            <p14:sldId id="355"/>
            <p14:sldId id="383"/>
            <p14:sldId id="360"/>
            <p14:sldId id="361"/>
          </p14:sldIdLst>
        </p14:section>
        <p14:section name="Lecture 3 &gt; ER to Relational" id="{0DE01537-7021-4649-9484-3E0816D757A4}">
          <p14:sldIdLst>
            <p14:sldId id="268"/>
            <p14:sldId id="381"/>
            <p14:sldId id="363"/>
            <p14:sldId id="362"/>
            <p14:sldId id="364"/>
            <p14:sldId id="377"/>
            <p14:sldId id="365"/>
            <p14:sldId id="366"/>
            <p14:sldId id="368"/>
            <p14:sldId id="369"/>
            <p14:sldId id="378"/>
            <p14:sldId id="379"/>
            <p14:sldId id="385"/>
            <p14:sldId id="386"/>
            <p14:sldId id="370"/>
            <p14:sldId id="371"/>
            <p14:sldId id="372"/>
            <p14:sldId id="375"/>
            <p14:sldId id="376"/>
            <p14:sldId id="380"/>
            <p14:sldId id="382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13"/>
    <a:srgbClr val="080DFF"/>
    <a:srgbClr val="01FF1D"/>
    <a:srgbClr val="FA6EFF"/>
    <a:srgbClr val="FAE4D7"/>
    <a:srgbClr val="E2E5FF"/>
    <a:srgbClr val="C1DAFF"/>
    <a:srgbClr val="A9D1FF"/>
    <a:srgbClr val="A2C6F0"/>
    <a:srgbClr val="C23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2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8D988CE0-5C07-A148-A19B-7D9A2B09F0BD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0750" y="862013"/>
            <a:ext cx="3100388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189" y="3315691"/>
            <a:ext cx="8017510" cy="271284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751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5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2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1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1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4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1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5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7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7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7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3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0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5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3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6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4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670" y="1686188"/>
            <a:ext cx="8774884" cy="13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/>
              <a:t>Relational Model: </a:t>
            </a:r>
            <a:br>
              <a:rPr lang="en-US" altLang="zh-CN" sz="4400" dirty="0"/>
            </a:br>
            <a:r>
              <a:rPr lang="en-US" altLang="zh-CN" sz="4400" dirty="0"/>
              <a:t>From ER to Relational Design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/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, </a:t>
            </a: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副教授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27565"/>
              </p:ext>
            </p:extLst>
          </p:nvPr>
        </p:nvGraphicFramePr>
        <p:xfrm>
          <a:off x="1947648" y="2996547"/>
          <a:ext cx="5638164" cy="1114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 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 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846768" y="2593419"/>
            <a:ext cx="17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Elements of Relational Model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04649" y="4753305"/>
            <a:ext cx="6028990" cy="369332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2000" dirty="0">
                <a:latin typeface="Calibri" pitchFamily="34" charset="0"/>
              </a:rPr>
              <a:t>Student(SID: </a:t>
            </a: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, Name: string, Age: </a:t>
            </a: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, Major: </a:t>
            </a:r>
            <a:r>
              <a:rPr lang="en-US" sz="2000" dirty="0"/>
              <a:t>string)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70989" y="2549002"/>
            <a:ext cx="5962650" cy="17707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398" y="3232759"/>
            <a:ext cx="136458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Relation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2" y="3748695"/>
            <a:ext cx="1142336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0B0F0"/>
                </a:solidFill>
              </a:rPr>
              <a:t>Tuple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41986" y="4777965"/>
            <a:ext cx="683174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80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5749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80DFF"/>
                </a:solidFill>
                <a:latin typeface="Calibri" pitchFamily="34" charset="0"/>
              </a:rPr>
              <a:t>Attribute 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03268" y="4780989"/>
            <a:ext cx="63659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1F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17755" y="5086308"/>
            <a:ext cx="1359638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1FF1D"/>
                </a:solidFill>
                <a:latin typeface="Calibri" pitchFamily="34" charset="0"/>
              </a:rPr>
              <a:t>Attribute domain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47648" y="3748695"/>
            <a:ext cx="5638164" cy="372472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" y="1732612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An </a:t>
            </a:r>
            <a:r>
              <a:rPr lang="en-US" sz="2000" i="1" dirty="0">
                <a:latin typeface="Calibri" pitchFamily="34" charset="0"/>
                <a:ea typeface="Linux Libertine" charset="0"/>
                <a:cs typeface="Linux Libertine" charset="0"/>
              </a:rPr>
              <a:t>instance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of Student relation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0012" y="5290025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The </a:t>
            </a:r>
            <a:r>
              <a:rPr lang="en-US" sz="2000" i="1" dirty="0">
                <a:latin typeface="Calibri" pitchFamily="34" charset="0"/>
                <a:ea typeface="Linux Libertine" charset="0"/>
                <a:cs typeface="Linux Libertine" charset="0"/>
              </a:rPr>
              <a:t>schema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of Student relation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28949" y="3760054"/>
            <a:ext cx="1816319" cy="35089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A6E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46937" y="4327233"/>
            <a:ext cx="1380342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FA6EFF"/>
                </a:solidFill>
                <a:latin typeface="Calibri" pitchFamily="34" charset="0"/>
              </a:rPr>
              <a:t>Attribute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50854" y="4777964"/>
            <a:ext cx="87673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F8D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49904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7030A0"/>
                </a:solidFill>
                <a:latin typeface="Calibri" pitchFamily="34" charset="0"/>
              </a:rPr>
              <a:t>Relation name</a:t>
            </a:r>
          </a:p>
        </p:txBody>
      </p:sp>
    </p:spTree>
    <p:extLst>
      <p:ext uri="{BB962C8B-B14F-4D97-AF65-F5344CB8AC3E}">
        <p14:creationId xmlns:p14="http://schemas.microsoft.com/office/powerpoint/2010/main" val="14781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6" grpId="0" animBg="1"/>
      <p:bldP spid="18" grpId="0"/>
      <p:bldP spid="21" grpId="0"/>
      <p:bldP spid="22" grpId="0" animBg="1"/>
      <p:bldP spid="23" grpId="0"/>
      <p:bldP spid="24" grpId="0" animBg="1"/>
      <p:bldP spid="25" grpId="0"/>
      <p:bldP spid="19" grpId="0" animBg="1"/>
      <p:bldP spid="20" grpId="2" animBg="1"/>
      <p:bldP spid="26" grpId="0" animBg="1"/>
      <p:bldP spid="27" grpId="0" animBg="1"/>
      <p:bldP spid="28" grpId="0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vs. Tabular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806"/>
              </p:ext>
            </p:extLst>
          </p:nvPr>
        </p:nvGraphicFramePr>
        <p:xfrm>
          <a:off x="1300480" y="1876893"/>
          <a:ext cx="65430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Relational</a:t>
                      </a:r>
                      <a:r>
                        <a:rPr lang="en-US" sz="28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Model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Tabular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Column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Table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Number of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Number of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13186" y="3041592"/>
            <a:ext cx="5717628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Loosely speaking:</a:t>
            </a:r>
          </a:p>
          <a:p>
            <a:pPr algn="ctr"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Tables are visual constructs</a:t>
            </a:r>
          </a:p>
          <a:p>
            <a:pPr algn="ctr"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whereas</a:t>
            </a:r>
          </a:p>
          <a:p>
            <a:pPr algn="ctr"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Relations are mathematical constructs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68490" y="3238569"/>
            <a:ext cx="3607020" cy="1421928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3200" dirty="0">
                <a:latin typeface="Calibri" pitchFamily="34" charset="0"/>
              </a:rPr>
              <a:t>We are going to use these terminologies interchangeably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9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Model: 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Each </a:t>
            </a:r>
            <a:r>
              <a:rPr lang="en-US" sz="3200" i="1" dirty="0">
                <a:latin typeface="Calibri" pitchFamily="34" charset="0"/>
              </a:rPr>
              <a:t>relation</a:t>
            </a:r>
            <a:r>
              <a:rPr lang="en-US" sz="3200" dirty="0">
                <a:latin typeface="Calibri" pitchFamily="34" charset="0"/>
              </a:rPr>
              <a:t> contains the description of a set of entities. </a:t>
            </a:r>
          </a:p>
          <a:p>
            <a:r>
              <a:rPr lang="en-US" sz="3200" dirty="0">
                <a:latin typeface="Calibri" pitchFamily="34" charset="0"/>
              </a:rPr>
              <a:t>Each entity is described as a </a:t>
            </a:r>
            <a:r>
              <a:rPr lang="en-US" sz="3200" i="1" dirty="0">
                <a:latin typeface="Calibri" pitchFamily="34" charset="0"/>
              </a:rPr>
              <a:t>tuple </a:t>
            </a:r>
            <a:r>
              <a:rPr lang="en-US" sz="3200" dirty="0">
                <a:latin typeface="Calibri" pitchFamily="34" charset="0"/>
              </a:rPr>
              <a:t>of the corresponding relation.</a:t>
            </a:r>
          </a:p>
          <a:p>
            <a:r>
              <a:rPr lang="en-US" sz="3200" dirty="0">
                <a:latin typeface="Calibri" pitchFamily="34" charset="0"/>
              </a:rPr>
              <a:t>Each tuple consists of a set of (named) </a:t>
            </a:r>
            <a:r>
              <a:rPr lang="en-US" sz="3200" i="1" dirty="0">
                <a:latin typeface="Calibri" pitchFamily="34" charset="0"/>
              </a:rPr>
              <a:t>attributes</a:t>
            </a:r>
            <a:r>
              <a:rPr lang="en-US" sz="3200" dirty="0">
                <a:latin typeface="Calibri" pitchFamily="34" charset="0"/>
              </a:rPr>
              <a:t>, each of which describes an aspect of the entity represented by the tuple.</a:t>
            </a:r>
          </a:p>
        </p:txBody>
      </p:sp>
    </p:spTree>
    <p:extLst>
      <p:ext uri="{BB962C8B-B14F-4D97-AF65-F5344CB8AC3E}">
        <p14:creationId xmlns:p14="http://schemas.microsoft.com/office/powerpoint/2010/main" val="175593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Model: A Summary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Each attribute takes its value from a </a:t>
            </a:r>
            <a:r>
              <a:rPr lang="en-US" sz="3200" i="1" dirty="0">
                <a:latin typeface="Calibri" pitchFamily="34" charset="0"/>
              </a:rPr>
              <a:t>domain</a:t>
            </a:r>
            <a:r>
              <a:rPr lang="en-US" sz="3200" dirty="0">
                <a:latin typeface="Calibri" pitchFamily="34" charset="0"/>
              </a:rPr>
              <a:t>.</a:t>
            </a:r>
            <a:endParaRPr lang="en-US" sz="3200" i="1" dirty="0">
              <a:latin typeface="Calibri" pitchFamily="34" charset="0"/>
            </a:endParaRPr>
          </a:p>
          <a:p>
            <a:r>
              <a:rPr lang="en-US" sz="3200" dirty="0">
                <a:latin typeface="Calibri" pitchFamily="34" charset="0"/>
              </a:rPr>
              <a:t>A domain is a set of values from which one or more attributes can take their value</a:t>
            </a:r>
          </a:p>
          <a:p>
            <a:pPr lvl="1"/>
            <a:r>
              <a:rPr lang="en-US" sz="2800" dirty="0">
                <a:latin typeface="Calibri" pitchFamily="34" charset="0"/>
              </a:rPr>
              <a:t>Integer (e.g. age, credits)</a:t>
            </a:r>
          </a:p>
          <a:p>
            <a:pPr lvl="1"/>
            <a:r>
              <a:rPr lang="en-US" sz="2800" dirty="0">
                <a:latin typeface="Calibri" pitchFamily="34" charset="0"/>
              </a:rPr>
              <a:t>String (e.g. name, description)</a:t>
            </a:r>
          </a:p>
          <a:p>
            <a:pPr lvl="1"/>
            <a:r>
              <a:rPr lang="en-US" sz="2800" dirty="0" err="1">
                <a:latin typeface="Calibri" pitchFamily="34" charset="0"/>
              </a:rPr>
              <a:t>DateTime</a:t>
            </a:r>
            <a:r>
              <a:rPr lang="en-US" sz="2800" dirty="0">
                <a:latin typeface="Calibri" pitchFamily="34" charset="0"/>
              </a:rPr>
              <a:t> (e.g. DOB, </a:t>
            </a:r>
            <a:r>
              <a:rPr lang="en-US" sz="2800" dirty="0" err="1">
                <a:latin typeface="Calibri" pitchFamily="34" charset="0"/>
              </a:rPr>
              <a:t>StartDT</a:t>
            </a:r>
            <a:r>
              <a:rPr lang="en-US" sz="2800" dirty="0">
                <a:latin typeface="Calibri" pitchFamily="34" charset="0"/>
              </a:rPr>
              <a:t>)</a:t>
            </a:r>
          </a:p>
          <a:p>
            <a:pPr lvl="1"/>
            <a:r>
              <a:rPr lang="mr-IN" sz="2800" dirty="0">
                <a:latin typeface="Calibri" pitchFamily="34" charset="0"/>
              </a:rPr>
              <a:t>…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4958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In more formal:</a:t>
            </a:r>
          </a:p>
        </p:txBody>
      </p:sp>
    </p:spTree>
    <p:extLst>
      <p:ext uri="{BB962C8B-B14F-4D97-AF65-F5344CB8AC3E}">
        <p14:creationId xmlns:p14="http://schemas.microsoft.com/office/powerpoint/2010/main" val="104635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Relation: Definition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 as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subset</a:t>
            </a:r>
            <a:r>
              <a:rPr lang="en-US" dirty="0">
                <a:latin typeface="Calibri" pitchFamily="34" charset="0"/>
              </a:rPr>
              <a:t> of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Cartesian product</a:t>
            </a:r>
          </a:p>
          <a:p>
            <a:r>
              <a:rPr lang="en-US" dirty="0">
                <a:latin typeface="Calibri" pitchFamily="34" charset="0"/>
              </a:rPr>
              <a:t>Example: the Student relation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 tuple: an element of </a:t>
            </a:r>
            <a:r>
              <a:rPr lang="en-US" b="1" dirty="0" err="1">
                <a:latin typeface="Calibri" pitchFamily="34" charset="0"/>
              </a:rPr>
              <a:t>int</a:t>
            </a:r>
            <a:r>
              <a:rPr lang="en-US" dirty="0" err="1">
                <a:latin typeface="Calibri" pitchFamily="34" charset="0"/>
              </a:rPr>
              <a:t>×</a:t>
            </a:r>
            <a:r>
              <a:rPr lang="en-US" b="1" dirty="0" err="1">
                <a:latin typeface="Calibri" pitchFamily="34" charset="0"/>
              </a:rPr>
              <a:t>string</a:t>
            </a:r>
            <a:r>
              <a:rPr lang="en-US" dirty="0" err="1">
                <a:latin typeface="Calibri" pitchFamily="34" charset="0"/>
              </a:rPr>
              <a:t>×</a:t>
            </a:r>
            <a:r>
              <a:rPr lang="en-US" b="1" dirty="0" err="1">
                <a:latin typeface="Calibri" pitchFamily="34" charset="0"/>
              </a:rPr>
              <a:t>int</a:t>
            </a:r>
            <a:r>
              <a:rPr lang="en-US" dirty="0" err="1">
                <a:latin typeface="Calibri" pitchFamily="34" charset="0"/>
              </a:rPr>
              <a:t>×</a:t>
            </a:r>
            <a:r>
              <a:rPr lang="en-US" b="1" dirty="0" err="1">
                <a:latin typeface="Calibri" pitchFamily="34" charset="0"/>
              </a:rPr>
              <a:t>string</a:t>
            </a:r>
            <a:endParaRPr lang="en-US" b="1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e.g. t = (17, Smith, 21, CS)</a:t>
            </a:r>
          </a:p>
          <a:p>
            <a:r>
              <a:rPr lang="en-US" dirty="0">
                <a:latin typeface="Calibri" pitchFamily="34" charset="0"/>
              </a:rPr>
              <a:t>A relation: a subset of </a:t>
            </a:r>
            <a:r>
              <a:rPr lang="en-US" b="1" dirty="0" err="1">
                <a:latin typeface="Calibri" pitchFamily="34" charset="0"/>
              </a:rPr>
              <a:t>int</a:t>
            </a:r>
            <a:r>
              <a:rPr lang="en-US" dirty="0" err="1">
                <a:latin typeface="Calibri" pitchFamily="34" charset="0"/>
              </a:rPr>
              <a:t>×</a:t>
            </a:r>
            <a:r>
              <a:rPr lang="en-US" b="1" dirty="0" err="1">
                <a:latin typeface="Calibri" pitchFamily="34" charset="0"/>
              </a:rPr>
              <a:t>string</a:t>
            </a:r>
            <a:r>
              <a:rPr lang="en-US" dirty="0" err="1">
                <a:latin typeface="Calibri" pitchFamily="34" charset="0"/>
              </a:rPr>
              <a:t>×</a:t>
            </a:r>
            <a:r>
              <a:rPr lang="en-US" b="1" dirty="0" err="1">
                <a:latin typeface="Calibri" pitchFamily="34" charset="0"/>
              </a:rPr>
              <a:t>int</a:t>
            </a:r>
            <a:r>
              <a:rPr lang="en-US" dirty="0" err="1">
                <a:latin typeface="Calibri" pitchFamily="34" charset="0"/>
              </a:rPr>
              <a:t>×</a:t>
            </a:r>
            <a:r>
              <a:rPr lang="en-US" b="1" dirty="0" err="1">
                <a:latin typeface="Calibri" pitchFamily="34" charset="0"/>
              </a:rPr>
              <a:t>string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1144" y="2892974"/>
            <a:ext cx="5801711" cy="4074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Student(SID: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Major: string)</a:t>
            </a:r>
          </a:p>
        </p:txBody>
      </p:sp>
    </p:spTree>
    <p:extLst>
      <p:ext uri="{BB962C8B-B14F-4D97-AF65-F5344CB8AC3E}">
        <p14:creationId xmlns:p14="http://schemas.microsoft.com/office/powerpoint/2010/main" val="8742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Relation: Definition 1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Order in the tuple is important</a:t>
            </a:r>
          </a:p>
          <a:p>
            <a:pPr lvl="1"/>
            <a:r>
              <a:rPr lang="en-US" dirty="0">
                <a:latin typeface="Calibri" pitchFamily="34" charset="0"/>
              </a:rPr>
              <a:t>e.g. (17, Smith, 21, CS) ≠ (17, Smith, CS, 21)</a:t>
            </a:r>
          </a:p>
          <a:p>
            <a:r>
              <a:rPr lang="en-US" dirty="0">
                <a:latin typeface="Calibri" pitchFamily="34" charset="0"/>
              </a:rPr>
              <a:t>No attribute names; positional reference to attributes of tuples</a:t>
            </a:r>
          </a:p>
          <a:p>
            <a:r>
              <a:rPr lang="en-US" dirty="0">
                <a:latin typeface="Calibri" pitchFamily="34" charset="0"/>
              </a:rPr>
              <a:t>Example: for t = (17, Smith, 21, CS) </a:t>
            </a:r>
            <a:br>
              <a:rPr lang="en-US" dirty="0">
                <a:latin typeface="Calibri" pitchFamily="34" charset="0"/>
              </a:rPr>
            </a:b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                              t[2] = Smith</a:t>
            </a:r>
          </a:p>
        </p:txBody>
      </p:sp>
    </p:spTree>
    <p:extLst>
      <p:ext uri="{BB962C8B-B14F-4D97-AF65-F5344CB8AC3E}">
        <p14:creationId xmlns:p14="http://schemas.microsoft.com/office/powerpoint/2010/main" val="7731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Relation: Definition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Calibri" pitchFamily="34" charset="0"/>
              </a:rPr>
              <a:t>Relation as a set of functions</a:t>
            </a:r>
          </a:p>
          <a:p>
            <a:r>
              <a:rPr lang="en-US" altLang="en-US" dirty="0">
                <a:latin typeface="Calibri" pitchFamily="34" charset="0"/>
              </a:rPr>
              <a:t>Example: set of attribute names </a:t>
            </a:r>
            <a:br>
              <a:rPr lang="en-US" altLang="en-US" dirty="0">
                <a:latin typeface="Calibri" pitchFamily="34" charset="0"/>
              </a:rPr>
            </a:br>
            <a:r>
              <a:rPr lang="en-US" altLang="en-US" dirty="0">
                <a:latin typeface="Calibri" pitchFamily="34" charset="0"/>
              </a:rPr>
              <a:t>       </a:t>
            </a:r>
            <a:r>
              <a:rPr lang="en-US" altLang="en-US" sz="2600" b="1" i="1" dirty="0">
                <a:latin typeface="Calibri" pitchFamily="34" charset="0"/>
              </a:rPr>
              <a:t>A</a:t>
            </a:r>
            <a:r>
              <a:rPr lang="en-US" altLang="en-US" sz="2600" b="1" dirty="0">
                <a:latin typeface="Calibri" pitchFamily="34" charset="0"/>
              </a:rPr>
              <a:t> = {SID, Name, Age, Major}</a:t>
            </a:r>
          </a:p>
          <a:p>
            <a:pPr lvl="1"/>
            <a:r>
              <a:rPr lang="en-US" altLang="en-US" dirty="0">
                <a:latin typeface="Calibri" pitchFamily="34" charset="0"/>
              </a:rPr>
              <a:t>A tuple: a function </a:t>
            </a:r>
            <a:br>
              <a:rPr lang="en-US" altLang="en-US" dirty="0">
                <a:latin typeface="Calibri" pitchFamily="34" charset="0"/>
              </a:rPr>
            </a:br>
            <a:r>
              <a:rPr lang="en-US" altLang="en-US" dirty="0">
                <a:latin typeface="Calibri" pitchFamily="34" charset="0"/>
              </a:rPr>
              <a:t>                          t : </a:t>
            </a:r>
            <a:r>
              <a:rPr lang="en-US" altLang="en-US" i="1" dirty="0">
                <a:latin typeface="Calibri" pitchFamily="34" charset="0"/>
              </a:rPr>
              <a:t>A</a:t>
            </a:r>
            <a:r>
              <a:rPr lang="en-US" altLang="en-US" dirty="0">
                <a:latin typeface="Calibri" pitchFamily="34" charset="0"/>
              </a:rPr>
              <a:t> ⟶ </a:t>
            </a:r>
            <a:r>
              <a:rPr lang="en-US" b="1" dirty="0">
                <a:latin typeface="Calibri" pitchFamily="34" charset="0"/>
              </a:rPr>
              <a:t>{ string, string, </a:t>
            </a:r>
            <a:r>
              <a:rPr lang="en-US" b="1" dirty="0" err="1">
                <a:latin typeface="Calibri" pitchFamily="34" charset="0"/>
              </a:rPr>
              <a:t>int</a:t>
            </a:r>
            <a:r>
              <a:rPr lang="en-US" b="1" dirty="0">
                <a:latin typeface="Calibri" pitchFamily="34" charset="0"/>
              </a:rPr>
              <a:t>, string } </a:t>
            </a:r>
            <a:br>
              <a:rPr lang="en-US" b="1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such that each attribute name is mapped to its corresponding domain</a:t>
            </a:r>
            <a:endParaRPr lang="en-US" altLang="en-US" dirty="0">
              <a:latin typeface="Calibri" pitchFamily="34" charset="0"/>
            </a:endParaRPr>
          </a:p>
          <a:p>
            <a:pPr lvl="2"/>
            <a:r>
              <a:rPr lang="en-US" altLang="en-US" dirty="0">
                <a:latin typeface="Calibri" pitchFamily="34" charset="0"/>
              </a:rPr>
              <a:t>e.g. t = { </a:t>
            </a:r>
            <a:endParaRPr lang="en-US" altLang="en-US" sz="1200" dirty="0">
              <a:latin typeface="Calibri" pitchFamily="34" charset="0"/>
            </a:endParaRPr>
          </a:p>
          <a:p>
            <a:endParaRPr lang="en-US" altLang="en-US" dirty="0">
              <a:latin typeface="Calibri" pitchFamily="34" charset="0"/>
            </a:endParaRPr>
          </a:p>
          <a:p>
            <a:endParaRPr lang="en-US" altLang="en-US" dirty="0">
              <a:latin typeface="Calibri" pitchFamily="34" charset="0"/>
            </a:endParaRPr>
          </a:p>
          <a:p>
            <a:pPr lvl="1"/>
            <a:endParaRPr lang="en-US" altLang="en-US" dirty="0">
              <a:latin typeface="Calibri" pitchFamily="34" charset="0"/>
            </a:endParaRPr>
          </a:p>
          <a:p>
            <a:pPr lvl="1"/>
            <a:r>
              <a:rPr lang="en-US" altLang="en-US" dirty="0">
                <a:latin typeface="Calibri" pitchFamily="34" charset="0"/>
              </a:rPr>
              <a:t>A relation: a set of tuples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9834"/>
              </p:ext>
            </p:extLst>
          </p:nvPr>
        </p:nvGraphicFramePr>
        <p:xfrm>
          <a:off x="2801732" y="4106398"/>
          <a:ext cx="201798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⟶ </a:t>
                      </a:r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85">
                <a:tc>
                  <a:txBody>
                    <a:bodyPr/>
                    <a:lstStyle/>
                    <a:p>
                      <a:r>
                        <a:rPr lang="en-US" alt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  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Relation: Definition 2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alibri" pitchFamily="34" charset="0"/>
              </a:rPr>
              <a:t>Order in a tuple is not important</a:t>
            </a:r>
          </a:p>
          <a:p>
            <a:r>
              <a:rPr lang="en-US" dirty="0">
                <a:latin typeface="Calibri" pitchFamily="34" charset="0"/>
              </a:rPr>
              <a:t>Referring to attributes of tuples by attribute name</a:t>
            </a:r>
          </a:p>
          <a:p>
            <a:r>
              <a:rPr lang="en-US" dirty="0">
                <a:latin typeface="Calibri" pitchFamily="34" charset="0"/>
              </a:rPr>
              <a:t>Example: for t = (17, Smith, 21, CS) </a:t>
            </a:r>
            <a:br>
              <a:rPr lang="en-US" dirty="0">
                <a:latin typeface="Calibri" pitchFamily="34" charset="0"/>
              </a:rPr>
            </a:b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                        </a:t>
            </a:r>
            <a:r>
              <a:rPr lang="en-US" dirty="0" err="1">
                <a:latin typeface="Calibri" pitchFamily="34" charset="0"/>
              </a:rPr>
              <a:t>t.Name</a:t>
            </a:r>
            <a:r>
              <a:rPr lang="en-US" dirty="0">
                <a:latin typeface="Calibri" pitchFamily="34" charset="0"/>
              </a:rPr>
              <a:t> = Smith</a:t>
            </a:r>
          </a:p>
        </p:txBody>
      </p:sp>
    </p:spTree>
    <p:extLst>
      <p:ext uri="{BB962C8B-B14F-4D97-AF65-F5344CB8AC3E}">
        <p14:creationId xmlns:p14="http://schemas.microsoft.com/office/powerpoint/2010/main" val="881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 Schema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alibri" pitchFamily="34" charset="0"/>
              </a:rPr>
              <a:t>The </a:t>
            </a:r>
            <a:r>
              <a:rPr lang="en-US" altLang="en-US" i="1" dirty="0">
                <a:latin typeface="Calibri" pitchFamily="34" charset="0"/>
              </a:rPr>
              <a:t>schema</a:t>
            </a:r>
            <a:r>
              <a:rPr lang="en-US" altLang="en-US" dirty="0">
                <a:latin typeface="Calibri" pitchFamily="34" charset="0"/>
              </a:rPr>
              <a:t> of a relation consists of</a:t>
            </a:r>
          </a:p>
          <a:p>
            <a:pPr lvl="1"/>
            <a:r>
              <a:rPr lang="en-US" dirty="0">
                <a:latin typeface="Calibri" pitchFamily="34" charset="0"/>
              </a:rPr>
              <a:t>Name of the relation (e.g. Student)</a:t>
            </a:r>
          </a:p>
          <a:p>
            <a:pPr lvl="1"/>
            <a:r>
              <a:rPr lang="en-US" dirty="0">
                <a:latin typeface="Calibri" pitchFamily="34" charset="0"/>
              </a:rPr>
              <a:t>Name and domain of its attributes (e.g. Name: string)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An </a:t>
            </a:r>
            <a:r>
              <a:rPr lang="en-US" i="1" dirty="0">
                <a:latin typeface="Calibri" pitchFamily="34" charset="0"/>
              </a:rPr>
              <a:t>instance</a:t>
            </a:r>
            <a:r>
              <a:rPr lang="en-US" dirty="0">
                <a:latin typeface="Calibri" pitchFamily="34" charset="0"/>
              </a:rPr>
              <a:t> of a relation is a relation populated with specific tuples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8477" y="5920602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Instance 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6806" y="5920602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Instance 2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71144" y="3158345"/>
            <a:ext cx="5801711" cy="4074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Student(SID: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Major: string)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80017"/>
              </p:ext>
            </p:extLst>
          </p:nvPr>
        </p:nvGraphicFramePr>
        <p:xfrm>
          <a:off x="658427" y="4972489"/>
          <a:ext cx="3805131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77134" y="4633577"/>
            <a:ext cx="91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>
              <a:latin typeface="Calibri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91151"/>
              </p:ext>
            </p:extLst>
          </p:nvPr>
        </p:nvGraphicFramePr>
        <p:xfrm>
          <a:off x="4596367" y="4889722"/>
          <a:ext cx="3805131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90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</a:t>
                      </a:r>
                      <a:r>
                        <a:rPr lang="en-US" sz="14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Petrov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515074" y="4550810"/>
            <a:ext cx="91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892" y="812802"/>
            <a:ext cx="8758106" cy="20730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itchFamily="34" charset="0"/>
              </a:rPr>
              <a:t>Relational Model: </a:t>
            </a:r>
            <a:br>
              <a:rPr lang="en-US" sz="5400" dirty="0">
                <a:latin typeface="Calibri" pitchFamily="34" charset="0"/>
              </a:rPr>
            </a:br>
            <a:r>
              <a:rPr lang="en-US" sz="5400" dirty="0">
                <a:latin typeface="Calibri" pitchFamily="34" charset="0"/>
              </a:rPr>
              <a:t>From ER to Relational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There is no branch of mathematics, however abstract, which may not some day be applied to phenomena of the real world.”</a:t>
            </a:r>
          </a:p>
          <a:p>
            <a:pPr algn="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- Nikolai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Ivanovich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Lobachevsky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alibri" pitchFamily="34" charset="0"/>
              </a:rPr>
              <a:t>Relational database schema: a collection of related relation schemas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378" y="2894921"/>
            <a:ext cx="526595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>
                <a:latin typeface="Calibri" pitchFamily="34" charset="0"/>
              </a:rPr>
              <a:t>Student(SID: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, Name: string, Age: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, Major: string)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3377" y="3502704"/>
            <a:ext cx="6458473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>
                <a:latin typeface="Calibri" pitchFamily="34" charset="0"/>
              </a:rPr>
              <a:t>Course(CID: string, Name: string, Credits: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, Department: string)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93377" y="4110487"/>
            <a:ext cx="727316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>
                <a:latin typeface="Calibri" pitchFamily="34" charset="0"/>
              </a:rPr>
              <a:t>Section(</a:t>
            </a:r>
            <a:r>
              <a:rPr lang="en-US" sz="1800" dirty="0" err="1">
                <a:latin typeface="Calibri" pitchFamily="34" charset="0"/>
              </a:rPr>
              <a:t>SecID</a:t>
            </a:r>
            <a:r>
              <a:rPr lang="en-US" sz="1800" dirty="0">
                <a:latin typeface="Calibri" pitchFamily="34" charset="0"/>
              </a:rPr>
              <a:t>: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, CID: string, Semester: string, Year: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, Instructor: string)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93378" y="5326053"/>
            <a:ext cx="4640183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err="1">
                <a:latin typeface="Calibri" pitchFamily="34" charset="0"/>
              </a:rPr>
              <a:t>GradeReport</a:t>
            </a:r>
            <a:r>
              <a:rPr lang="en-US" sz="1800" dirty="0">
                <a:latin typeface="Calibri" pitchFamily="34" charset="0"/>
              </a:rPr>
              <a:t>(SID: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</a:rPr>
              <a:t>SecID</a:t>
            </a:r>
            <a:r>
              <a:rPr lang="en-US" sz="1800" dirty="0">
                <a:latin typeface="Calibri" pitchFamily="34" charset="0"/>
              </a:rPr>
              <a:t>: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, Grade: string)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93378" y="4718270"/>
            <a:ext cx="409705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>
                <a:latin typeface="Calibri" pitchFamily="34" charset="0"/>
              </a:rPr>
              <a:t>Prerequisite(CID: string, </a:t>
            </a:r>
            <a:r>
              <a:rPr lang="en-US" sz="1800" dirty="0" err="1">
                <a:latin typeface="Calibri" pitchFamily="34" charset="0"/>
              </a:rPr>
              <a:t>PrereqID</a:t>
            </a:r>
            <a:r>
              <a:rPr lang="en-US" sz="1800" dirty="0">
                <a:latin typeface="Calibri" pitchFamily="34" charset="0"/>
              </a:rPr>
              <a:t>: string)</a:t>
            </a:r>
          </a:p>
        </p:txBody>
      </p:sp>
    </p:spTree>
    <p:extLst>
      <p:ext uri="{BB962C8B-B14F-4D97-AF65-F5344CB8AC3E}">
        <p14:creationId xmlns:p14="http://schemas.microsoft.com/office/powerpoint/2010/main" val="186061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67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database (instance): a collection of relations (i.e. relation instances) adhering to the database schema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9690"/>
              </p:ext>
            </p:extLst>
          </p:nvPr>
        </p:nvGraphicFramePr>
        <p:xfrm>
          <a:off x="5381441" y="3926209"/>
          <a:ext cx="1997068" cy="13228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err="1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13118"/>
              </p:ext>
            </p:extLst>
          </p:nvPr>
        </p:nvGraphicFramePr>
        <p:xfrm>
          <a:off x="704676" y="3796723"/>
          <a:ext cx="3985675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29590"/>
              </p:ext>
            </p:extLst>
          </p:nvPr>
        </p:nvGraphicFramePr>
        <p:xfrm>
          <a:off x="710496" y="5421220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 err="1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9144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9144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9144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9144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914400" rtl="0" eaLnBrk="1" latinLnBrk="0" hangingPunct="1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0495"/>
              </p:ext>
            </p:extLst>
          </p:nvPr>
        </p:nvGraphicFramePr>
        <p:xfrm>
          <a:off x="3641462" y="2912155"/>
          <a:ext cx="2631190" cy="5669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 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 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540580" y="2610490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625467" y="3495219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625467" y="5113443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5320527" y="3618432"/>
            <a:ext cx="1236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93393"/>
              </p:ext>
            </p:extLst>
          </p:nvPr>
        </p:nvGraphicFramePr>
        <p:xfrm>
          <a:off x="5436518" y="5799011"/>
          <a:ext cx="1791426" cy="7559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8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 err="1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PrereqID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381441" y="5421220"/>
            <a:ext cx="1175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Prerequisite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549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947648" y="2996547"/>
          <a:ext cx="5638164" cy="1114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 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 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846768" y="2593419"/>
            <a:ext cx="17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 of Relational Model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04649" y="4753305"/>
            <a:ext cx="6028990" cy="369332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2000" dirty="0">
                <a:latin typeface="Calibri" pitchFamily="34" charset="0"/>
              </a:rPr>
              <a:t>Student(SID: </a:t>
            </a: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, Name: string, Age: </a:t>
            </a: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, Major: string)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70989" y="2549002"/>
            <a:ext cx="5962650" cy="17707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398" y="3232759"/>
            <a:ext cx="136458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Relation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2" y="3748695"/>
            <a:ext cx="1142336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0B0F0"/>
                </a:solidFill>
              </a:rPr>
              <a:t>Tuple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41986" y="4777965"/>
            <a:ext cx="683174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80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5749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80DFF"/>
                </a:solidFill>
                <a:latin typeface="Calibri" pitchFamily="34" charset="0"/>
              </a:rPr>
              <a:t>Attribute 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03268" y="4780989"/>
            <a:ext cx="63659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1F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17755" y="5086308"/>
            <a:ext cx="1359638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1FF1D"/>
                </a:solidFill>
                <a:latin typeface="Calibri" pitchFamily="34" charset="0"/>
              </a:rPr>
              <a:t>Attribute domain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47648" y="3748695"/>
            <a:ext cx="5638164" cy="372472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" y="1732612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An </a:t>
            </a:r>
            <a:r>
              <a:rPr lang="en-US" sz="2000" i="1" dirty="0">
                <a:latin typeface="Calibri" pitchFamily="34" charset="0"/>
                <a:ea typeface="Linux Libertine" charset="0"/>
                <a:cs typeface="Linux Libertine" charset="0"/>
              </a:rPr>
              <a:t>instance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of Student relation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0012" y="5290025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The </a:t>
            </a:r>
            <a:r>
              <a:rPr lang="en-US" sz="2000" i="1" dirty="0">
                <a:latin typeface="Calibri" pitchFamily="34" charset="0"/>
                <a:ea typeface="Linux Libertine" charset="0"/>
                <a:cs typeface="Linux Libertine" charset="0"/>
              </a:rPr>
              <a:t>schema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of Student relation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28949" y="3760054"/>
            <a:ext cx="1816319" cy="35089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A6E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46937" y="4327233"/>
            <a:ext cx="1380342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FA6EFF"/>
                </a:solidFill>
              </a:rPr>
              <a:t>Attribute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750854" y="4777964"/>
            <a:ext cx="87673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F8D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49904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FF8D13"/>
                </a:solidFill>
                <a:latin typeface="Calibri" pitchFamily="34" charset="0"/>
              </a:rPr>
              <a:t>Relation name</a:t>
            </a:r>
          </a:p>
        </p:txBody>
      </p:sp>
      <p:pic>
        <p:nvPicPr>
          <p:cNvPr id="33" name="Content Placeholder 5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7" y="1923868"/>
            <a:ext cx="411297" cy="3084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71" y="2124256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Operations on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Calibri" pitchFamily="34" charset="0"/>
              </a:rPr>
              <a:t>“Write” operations: create/modify data</a:t>
            </a:r>
          </a:p>
          <a:p>
            <a:pPr lvl="1"/>
            <a:r>
              <a:rPr lang="en-US" sz="2800" dirty="0">
                <a:latin typeface="Calibri" pitchFamily="34" charset="0"/>
              </a:rPr>
              <a:t>Insert: add tuples to a relation</a:t>
            </a:r>
          </a:p>
          <a:p>
            <a:pPr lvl="2"/>
            <a:r>
              <a:rPr lang="en-US" dirty="0">
                <a:latin typeface="Calibri" pitchFamily="34" charset="0"/>
              </a:rPr>
              <a:t>e.g. insert (42, Kramer, 22, CHEM) into the Student table</a:t>
            </a:r>
          </a:p>
          <a:p>
            <a:pPr lvl="1"/>
            <a:r>
              <a:rPr lang="en-US" sz="2800" dirty="0">
                <a:latin typeface="Calibri" pitchFamily="34" charset="0"/>
              </a:rPr>
              <a:t>Delete: remove tuples from a relation</a:t>
            </a:r>
          </a:p>
          <a:p>
            <a:pPr lvl="2"/>
            <a:r>
              <a:rPr lang="en-US" sz="2400" dirty="0">
                <a:latin typeface="Calibri" pitchFamily="34" charset="0"/>
              </a:rPr>
              <a:t>e.g. remove all course Sections offered before 1950</a:t>
            </a:r>
          </a:p>
          <a:p>
            <a:pPr lvl="1"/>
            <a:r>
              <a:rPr lang="en-US" sz="2800" dirty="0">
                <a:latin typeface="Calibri" pitchFamily="34" charset="0"/>
              </a:rPr>
              <a:t>Modify: logically, deletes + inserts, but typically implemented as in-place updates to a relation</a:t>
            </a:r>
          </a:p>
          <a:p>
            <a:pPr lvl="2"/>
            <a:r>
              <a:rPr lang="en-US" sz="2400" dirty="0">
                <a:latin typeface="Calibri" pitchFamily="34" charset="0"/>
              </a:rPr>
              <a:t>e.g. change all the “CS” values in Major column of Student table to “COMP SCI”</a:t>
            </a:r>
          </a:p>
        </p:txBody>
      </p:sp>
    </p:spTree>
    <p:extLst>
      <p:ext uri="{BB962C8B-B14F-4D97-AF65-F5344CB8AC3E}">
        <p14:creationId xmlns:p14="http://schemas.microsoft.com/office/powerpoint/2010/main" val="9036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Operations on Relations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Calibri" pitchFamily="34" charset="0"/>
              </a:rPr>
              <a:t>“Read” operations: access data</a:t>
            </a:r>
          </a:p>
          <a:p>
            <a:pPr lvl="1"/>
            <a:r>
              <a:rPr lang="en-US" sz="2800" dirty="0">
                <a:latin typeface="Calibri" pitchFamily="34" charset="0"/>
              </a:rPr>
              <a:t>Select: retrieve rows from a table</a:t>
            </a:r>
          </a:p>
          <a:p>
            <a:pPr lvl="2"/>
            <a:r>
              <a:rPr lang="en-US" sz="2400" dirty="0">
                <a:latin typeface="Calibri" pitchFamily="34" charset="0"/>
              </a:rPr>
              <a:t>e.g. select all the Students younger than 23</a:t>
            </a:r>
          </a:p>
          <a:p>
            <a:pPr lvl="1"/>
            <a:r>
              <a:rPr lang="en-US" sz="2800" dirty="0">
                <a:latin typeface="Calibri" pitchFamily="34" charset="0"/>
              </a:rPr>
              <a:t>Project: retrieve columns from a table</a:t>
            </a:r>
            <a:endParaRPr lang="en-US" dirty="0">
              <a:latin typeface="Calibri" pitchFamily="34" charset="0"/>
            </a:endParaRPr>
          </a:p>
          <a:p>
            <a:pPr lvl="2"/>
            <a:r>
              <a:rPr lang="en-US" sz="2400" dirty="0">
                <a:latin typeface="Calibri" pitchFamily="34" charset="0"/>
              </a:rPr>
              <a:t>e.g. show me only the Name column of the Student table</a:t>
            </a:r>
          </a:p>
          <a:p>
            <a:pPr lvl="1"/>
            <a:r>
              <a:rPr lang="en-US" sz="2800" dirty="0">
                <a:latin typeface="Calibri" pitchFamily="34" charset="0"/>
              </a:rPr>
              <a:t>Aggregate: compute statistics on a table</a:t>
            </a:r>
          </a:p>
          <a:p>
            <a:pPr lvl="2"/>
            <a:r>
              <a:rPr lang="en-US" sz="2400" dirty="0">
                <a:latin typeface="Calibri" pitchFamily="34" charset="0"/>
              </a:rPr>
              <a:t>e.g. show me the average Price of all the Products</a:t>
            </a:r>
          </a:p>
          <a:p>
            <a:pPr lvl="1"/>
            <a:r>
              <a:rPr lang="en-US" sz="2800" dirty="0">
                <a:latin typeface="Calibri" pitchFamily="34" charset="0"/>
              </a:rPr>
              <a:t>And a few other (more formal) operations</a:t>
            </a:r>
          </a:p>
        </p:txBody>
      </p:sp>
    </p:spTree>
    <p:extLst>
      <p:ext uri="{BB962C8B-B14F-4D97-AF65-F5344CB8AC3E}">
        <p14:creationId xmlns:p14="http://schemas.microsoft.com/office/powerpoint/2010/main" val="1181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ER to Relational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Getting one step closer to the machine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How to Convert?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10864"/>
            <a:ext cx="7886700" cy="264548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</a:rPr>
              <a:t>Entity sets</a:t>
            </a:r>
          </a:p>
          <a:p>
            <a:r>
              <a:rPr lang="en-US" dirty="0">
                <a:latin typeface="Calibri" pitchFamily="34" charset="0"/>
              </a:rPr>
              <a:t>Relationship sets (many-to-many)</a:t>
            </a:r>
          </a:p>
          <a:p>
            <a:r>
              <a:rPr lang="en-US" dirty="0">
                <a:latin typeface="Calibri" pitchFamily="34" charset="0"/>
              </a:rPr>
              <a:t>Many-to-one relationship sets</a:t>
            </a:r>
          </a:p>
          <a:p>
            <a:r>
              <a:rPr lang="en-US" sz="2800" dirty="0">
                <a:latin typeface="Calibri" pitchFamily="34" charset="0"/>
              </a:rPr>
              <a:t>Weak entity sets</a:t>
            </a:r>
          </a:p>
          <a:p>
            <a:r>
              <a:rPr lang="en-US" dirty="0" err="1">
                <a:latin typeface="Calibri" pitchFamily="34" charset="0"/>
              </a:rPr>
              <a:t>IsA</a:t>
            </a:r>
            <a:r>
              <a:rPr lang="en-US" dirty="0">
                <a:latin typeface="Calibri" pitchFamily="34" charset="0"/>
              </a:rPr>
              <a:t> hierarchies</a:t>
            </a:r>
            <a:endParaRPr lang="en-US" sz="2800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9618" y="1722104"/>
            <a:ext cx="3228647" cy="1732944"/>
            <a:chOff x="628650" y="1811135"/>
            <a:chExt cx="7726330" cy="443074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49479" y="4683622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E3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199" y="5556082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K31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279" y="5556082"/>
              <a:ext cx="11049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K32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08319" y="5556082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>
                  <a:latin typeface="Linux Libertine" charset="0"/>
                  <a:ea typeface="Linux Libertine" charset="0"/>
                  <a:cs typeface="Linux Libertine" charset="0"/>
                </a:rPr>
                <a:t>K3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20008" y="5217022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1533" y="5215722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60973" y="5217022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982630" y="3540622"/>
              <a:ext cx="19050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R13</a:t>
              </a:r>
            </a:p>
          </p:txBody>
        </p:sp>
        <p:cxnSp>
          <p:nvCxnSpPr>
            <p:cNvPr id="15" name="Straight Connector 14"/>
            <p:cNvCxnSpPr>
              <a:stCxn id="35" idx="1"/>
            </p:cNvCxnSpPr>
            <p:nvPr/>
          </p:nvCxnSpPr>
          <p:spPr>
            <a:xfrm flipH="1" flipV="1">
              <a:off x="1935130" y="4683622"/>
              <a:ext cx="1414349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986189" y="3540622"/>
              <a:ext cx="2119313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R23</a:t>
              </a:r>
            </a:p>
          </p:txBody>
        </p:sp>
        <p:cxnSp>
          <p:nvCxnSpPr>
            <p:cNvPr id="17" name="Straight Connector 16"/>
            <p:cNvCxnSpPr>
              <a:stCxn id="35" idx="3"/>
            </p:cNvCxnSpPr>
            <p:nvPr/>
          </p:nvCxnSpPr>
          <p:spPr>
            <a:xfrm flipV="1">
              <a:off x="5483079" y="4683622"/>
              <a:ext cx="1562767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68330" y="2839834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E1</a:t>
              </a: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49380" y="1814309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A11</a:t>
              </a: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60358" y="1811135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A12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28650" y="1819108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>
                  <a:latin typeface="Linux Libertine" charset="0"/>
                  <a:ea typeface="Linux Libertine" charset="0"/>
                  <a:cs typeface="Linux Libertine" charset="0"/>
                </a:rPr>
                <a:t>K1</a:t>
              </a: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1275024" y="2426049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1927598" y="2511111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343150" y="2420733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5902846" y="2839834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E2</a:t>
              </a: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145179" y="1816893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A21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7192930" y="1819108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A22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249829" y="1819108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>
                  <a:latin typeface="Linux Libertine" charset="0"/>
                  <a:ea typeface="Linux Libertine" charset="0"/>
                  <a:cs typeface="Linux Libertine" charset="0"/>
                </a:rPr>
                <a:t>K2</a:t>
              </a: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5902845" y="2420733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829652" y="2420734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7410011" y="2496934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3573430" y="2535034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R12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249830" y="3106534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01930" y="3106534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935130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45846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736093" y="2990637"/>
            <a:ext cx="461711" cy="2682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100" dirty="0">
                <a:latin typeface="Linux Libertine" charset="0"/>
                <a:ea typeface="Linux Libertine" charset="0"/>
                <a:cs typeface="Linux Libertine" charset="0"/>
              </a:rPr>
              <a:t>K32</a:t>
            </a: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4022672" y="2773138"/>
            <a:ext cx="96710" cy="2174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897147" y="2144671"/>
            <a:ext cx="882869" cy="6284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5050" y="1951758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>
                <a:latin typeface="Calibri" pitchFamily="34" charset="0"/>
              </a:rPr>
              <a:t>E1(</a:t>
            </a:r>
            <a:r>
              <a:rPr lang="en-US" sz="1200" u="sng" dirty="0">
                <a:latin typeface="Calibri" pitchFamily="34" charset="0"/>
              </a:rPr>
              <a:t>K1</a:t>
            </a:r>
            <a:r>
              <a:rPr lang="en-US" sz="1200" dirty="0">
                <a:latin typeface="Calibri" pitchFamily="34" charset="0"/>
              </a:rPr>
              <a:t>, A11, A12)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115050" y="2375792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>
                <a:latin typeface="Calibri" pitchFamily="34" charset="0"/>
              </a:rPr>
              <a:t>E2(</a:t>
            </a:r>
            <a:r>
              <a:rPr lang="en-US" sz="1200" u="sng" dirty="0">
                <a:latin typeface="Calibri" pitchFamily="34" charset="0"/>
              </a:rPr>
              <a:t>K2</a:t>
            </a:r>
            <a:r>
              <a:rPr lang="en-US" sz="1200" dirty="0">
                <a:latin typeface="Calibri" pitchFamily="34" charset="0"/>
              </a:rPr>
              <a:t>, A21, A22)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09390" y="2797201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>
                <a:latin typeface="Calibri" pitchFamily="34" charset="0"/>
              </a:rPr>
              <a:t>R12(K1, K2)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120" y="3028545"/>
            <a:ext cx="74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r-IN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Basic Case: Entity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02378" y="1741355"/>
            <a:ext cx="7539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Entity set E ⟶ Relation with attributes of E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96814" y="2455371"/>
            <a:ext cx="2758267" cy="1562099"/>
            <a:chOff x="740441" y="2735616"/>
            <a:chExt cx="2758267" cy="15620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80121" y="3764315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User</a:t>
              </a: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761171" y="2738790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772149" y="2735616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740441" y="2743589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UID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1386815" y="3350530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039389" y="3435592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454941" y="3345214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974387" y="2792720"/>
            <a:ext cx="86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3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8546"/>
              </p:ext>
            </p:extLst>
          </p:nvPr>
        </p:nvGraphicFramePr>
        <p:xfrm>
          <a:off x="5056885" y="3433922"/>
          <a:ext cx="311150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FB1001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Yinan</a:t>
                      </a:r>
                      <a:endParaRPr lang="en-US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993336" y="3041583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8183" y="4540469"/>
            <a:ext cx="552067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Entity name 	      ⟶ Relation name</a:t>
            </a:r>
            <a:endParaRPr lang="en-US" altLang="en-US" sz="1600" dirty="0">
              <a:latin typeface="Calibri" pitchFamily="34" charset="0"/>
            </a:endParaRPr>
          </a:p>
          <a:p>
            <a:r>
              <a:rPr lang="en-US" alt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Attribute name ⟶ Attribute name</a:t>
            </a:r>
          </a:p>
          <a:p>
            <a:r>
              <a:rPr lang="en-US" alt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Entity set 	      ⟶ Relation instance</a:t>
            </a:r>
          </a:p>
          <a:p>
            <a:r>
              <a:rPr lang="en-US" alt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Primary key	      ⟶ Primary key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993336" y="2630582"/>
            <a:ext cx="3534898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User(</a:t>
            </a:r>
            <a:r>
              <a:rPr lang="en-US" sz="1600" u="sng" dirty="0">
                <a:latin typeface="Calibri" pitchFamily="34" charset="0"/>
              </a:rPr>
              <a:t>UID</a:t>
            </a:r>
            <a:r>
              <a:rPr lang="en-US" sz="1600" dirty="0">
                <a:latin typeface="Calibri" pitchFamily="34" charset="0"/>
              </a:rPr>
              <a:t>: string, Name: string, Age: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Basic Case: Entity Sets (Cont.)</a:t>
            </a:r>
          </a:p>
        </p:txBody>
      </p:sp>
      <p:sp>
        <p:nvSpPr>
          <p:cNvPr id="18" name="Rectangle 17"/>
          <p:cNvSpPr/>
          <p:nvPr/>
        </p:nvSpPr>
        <p:spPr>
          <a:xfrm rot="5400000">
            <a:off x="4257326" y="3333552"/>
            <a:ext cx="696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15265"/>
              </p:ext>
            </p:extLst>
          </p:nvPr>
        </p:nvGraphicFramePr>
        <p:xfrm>
          <a:off x="626527" y="5092117"/>
          <a:ext cx="8089634" cy="1076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2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228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StartDT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EndDT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Milonga</a:t>
                      </a:r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at IWC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914 Regent</a:t>
                      </a:r>
                      <a:r>
                        <a:rPr lang="en-US" sz="16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</a:t>
                      </a:r>
                      <a:endParaRPr lang="en-US" sz="16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09/22, 7PM</a:t>
                      </a:r>
                      <a:endParaRPr lang="en-US" sz="16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09/22, 11PM</a:t>
                      </a:r>
                      <a:endParaRPr lang="en-US" sz="16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Tango Party </a:t>
                      </a:r>
                      <a:r>
                        <a:rPr lang="mr-IN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MMM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Capitol Square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06/21, 9AM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06/21, 9PM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Summer Solstice</a:t>
                      </a:r>
                      <a:r>
                        <a:rPr lang="en-US" sz="16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mr-IN" sz="16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0332" y="4607428"/>
            <a:ext cx="775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Event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51031" y="1589866"/>
            <a:ext cx="3041938" cy="1825996"/>
            <a:chOff x="5299869" y="2329538"/>
            <a:chExt cx="3041938" cy="2544192"/>
          </a:xfrm>
        </p:grpSpPr>
        <p:grpSp>
          <p:nvGrpSpPr>
            <p:cNvPr id="23" name="Group 22"/>
            <p:cNvGrpSpPr/>
            <p:nvPr/>
          </p:nvGrpSpPr>
          <p:grpSpPr>
            <a:xfrm>
              <a:off x="5299869" y="2329538"/>
              <a:ext cx="3041938" cy="1856382"/>
              <a:chOff x="5303053" y="4430665"/>
              <a:chExt cx="3041938" cy="1856382"/>
            </a:xfrm>
          </p:grpSpPr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</a:p>
            </p:txBody>
          </p:sp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EID</a:t>
                </a: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>
          <a:xfrm>
            <a:off x="1785696" y="4099036"/>
            <a:ext cx="557048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Event( </a:t>
            </a:r>
            <a:r>
              <a:rPr lang="en-US" sz="1600" u="sng" dirty="0">
                <a:latin typeface="Calibri" pitchFamily="34" charset="0"/>
              </a:rPr>
              <a:t>EID</a:t>
            </a:r>
            <a:r>
              <a:rPr lang="en-US" sz="1600" dirty="0">
                <a:latin typeface="Calibri" pitchFamily="34" charset="0"/>
              </a:rPr>
              <a:t>: string, Name: string, Location: string, </a:t>
            </a:r>
          </a:p>
          <a:p>
            <a:r>
              <a:rPr lang="en-US" sz="1600" dirty="0">
                <a:latin typeface="Calibri" pitchFamily="34" charset="0"/>
              </a:rPr>
              <a:t>            </a:t>
            </a:r>
            <a:r>
              <a:rPr lang="en-US" sz="1600" dirty="0" err="1">
                <a:latin typeface="Calibri" pitchFamily="34" charset="0"/>
              </a:rPr>
              <a:t>StartDT</a:t>
            </a:r>
            <a:r>
              <a:rPr lang="en-US" sz="1600" dirty="0">
                <a:latin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</a:rPr>
              <a:t>DateTime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EndDT</a:t>
            </a:r>
            <a:r>
              <a:rPr lang="en-US" sz="1600" dirty="0">
                <a:latin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</a:rPr>
              <a:t>DateTime</a:t>
            </a:r>
            <a:r>
              <a:rPr lang="en-US" sz="1600" dirty="0">
                <a:latin typeface="Calibri" pitchFamily="34" charset="0"/>
              </a:rPr>
              <a:t>, Description, string )</a:t>
            </a:r>
          </a:p>
        </p:txBody>
      </p:sp>
    </p:spTree>
    <p:extLst>
      <p:ext uri="{BB962C8B-B14F-4D97-AF65-F5344CB8AC3E}">
        <p14:creationId xmlns:p14="http://schemas.microsoft.com/office/powerpoint/2010/main" val="10864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Basic Case: Relationship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1741355"/>
            <a:ext cx="345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Relationship set R </a:t>
            </a:r>
          </a:p>
          <a:p>
            <a:pPr algn="ctr"/>
            <a:r>
              <a:rPr lang="en-US" altLang="en-US" sz="2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between entity sets E1 and E2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8953" y="1802910"/>
            <a:ext cx="742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32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altLang="en-US" sz="32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1903" y="1741355"/>
            <a:ext cx="353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en-US" sz="2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Relation with primary keys of E1 and E2 and attributes of E</a:t>
            </a:r>
            <a:endParaRPr lang="en-US" sz="12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55448" y="2552647"/>
            <a:ext cx="6637821" cy="1966611"/>
            <a:chOff x="678690" y="2329538"/>
            <a:chExt cx="7663117" cy="2544192"/>
          </a:xfrm>
        </p:grpSpPr>
        <p:grpSp>
          <p:nvGrpSpPr>
            <p:cNvPr id="24" name="Group 23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</a:p>
            </p:txBody>
          </p:sp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</a:p>
            </p:txBody>
          </p:sp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UID</a:t>
                </a:r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EID</a:t>
                </a: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3346592" y="3277945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H="1" flipV="1">
              <a:off x="5559576" y="3618628"/>
              <a:ext cx="393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3051970" y="3626784"/>
              <a:ext cx="3258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3837249" y="2661859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4453084" y="3095505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 rot="5400000">
            <a:off x="4142666" y="3922912"/>
            <a:ext cx="867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20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800"/>
              </p:ext>
            </p:extLst>
          </p:nvPr>
        </p:nvGraphicFramePr>
        <p:xfrm>
          <a:off x="2742612" y="5421542"/>
          <a:ext cx="3693089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553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RSVPDT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09/02, 9PM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12/12, 11AM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658039" y="5082350"/>
            <a:ext cx="1266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ParticipateIn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0119" y="5261665"/>
            <a:ext cx="2296137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What is the primary key of the </a:t>
            </a:r>
            <a:r>
              <a:rPr lang="en-US" dirty="0" err="1">
                <a:latin typeface="Calibri" pitchFamily="34" charset="0"/>
                <a:ea typeface="Linux Libertine" charset="0"/>
                <a:cs typeface="Linux Libertine" charset="0"/>
              </a:rPr>
              <a:t>ParticipateIn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 relation?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02058" y="5266282"/>
            <a:ext cx="203744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u="sng" dirty="0">
                <a:latin typeface="Calibri" pitchFamily="34" charset="0"/>
                <a:ea typeface="Linux Libertine" charset="0"/>
                <a:cs typeface="Linux Libertine" charset="0"/>
              </a:rPr>
              <a:t>EID, UID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. Each one of them is called a </a:t>
            </a:r>
            <a:r>
              <a:rPr lang="en-US" i="1" dirty="0">
                <a:latin typeface="Calibri" pitchFamily="34" charset="0"/>
                <a:ea typeface="Linux Libertine" charset="0"/>
                <a:cs typeface="Linux Libertine" charset="0"/>
              </a:rPr>
              <a:t>foreign key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.</a:t>
            </a:r>
            <a:endParaRPr lang="en-US" b="1" u="sng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066674" y="4744837"/>
            <a:ext cx="501065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err="1">
                <a:latin typeface="Calibri" pitchFamily="34" charset="0"/>
              </a:rPr>
              <a:t>ParticipateIn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u="sng" dirty="0">
                <a:latin typeface="Calibri" pitchFamily="34" charset="0"/>
              </a:rPr>
              <a:t>EID</a:t>
            </a:r>
            <a:r>
              <a:rPr lang="en-US" sz="1600" dirty="0">
                <a:latin typeface="Calibri" pitchFamily="34" charset="0"/>
              </a:rPr>
              <a:t>: string, </a:t>
            </a:r>
            <a:r>
              <a:rPr lang="en-US" sz="1600" u="sng" dirty="0">
                <a:latin typeface="Calibri" pitchFamily="34" charset="0"/>
              </a:rPr>
              <a:t>UID</a:t>
            </a:r>
            <a:r>
              <a:rPr lang="en-US" sz="1600" dirty="0">
                <a:latin typeface="Calibri" pitchFamily="34" charset="0"/>
              </a:rPr>
              <a:t>: string, RSVPDT: </a:t>
            </a:r>
            <a:r>
              <a:rPr lang="en-US" sz="1600" dirty="0" err="1">
                <a:latin typeface="Calibri" pitchFamily="34" charset="0"/>
              </a:rPr>
              <a:t>DateTime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6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 animBg="1"/>
      <p:bldP spid="63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ER Modeling: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25" y="3281679"/>
            <a:ext cx="4355332" cy="97536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Example: create and RSVP to events on Facebook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91" y="1722104"/>
            <a:ext cx="3579058" cy="40757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8925" y="4949288"/>
            <a:ext cx="40836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itchFamily="34" charset="0"/>
              </a:rPr>
              <a:t>RSVP :</a:t>
            </a:r>
          </a:p>
          <a:p>
            <a:r>
              <a:rPr lang="en-US" altLang="zh-CN" dirty="0"/>
              <a:t>abbr. </a:t>
            </a:r>
            <a:r>
              <a:rPr lang="zh-CN" altLang="en-US" dirty="0"/>
              <a:t>请回复（</a:t>
            </a:r>
            <a:r>
              <a:rPr lang="en-US" altLang="zh-CN" dirty="0" err="1"/>
              <a:t>Respondez</a:t>
            </a:r>
            <a:r>
              <a:rPr lang="en-US" altLang="zh-CN" dirty="0"/>
              <a:t> </a:t>
            </a:r>
            <a:r>
              <a:rPr lang="en-US" altLang="zh-CN" dirty="0" err="1"/>
              <a:t>sil</a:t>
            </a:r>
            <a:r>
              <a:rPr lang="en-US" altLang="zh-CN" dirty="0"/>
              <a:t> </a:t>
            </a:r>
            <a:r>
              <a:rPr lang="en-US" altLang="zh-CN" dirty="0" err="1"/>
              <a:t>vous</a:t>
            </a:r>
            <a:r>
              <a:rPr lang="en-US" altLang="zh-CN" dirty="0"/>
              <a:t> plait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>
                <a:latin typeface="Calibri" pitchFamily="34" charset="0"/>
              </a:rPr>
              <a:t>An attribute of a relation which refers to a (primary) key of another relation</a:t>
            </a:r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>
                <a:latin typeface="Calibri" pitchFamily="34" charset="0"/>
              </a:rPr>
              <a:t>The domain of the foreign key attribute is the same as the key it references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76464"/>
              </p:ext>
            </p:extLst>
          </p:nvPr>
        </p:nvGraphicFramePr>
        <p:xfrm>
          <a:off x="2806902" y="4184547"/>
          <a:ext cx="3693089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553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RSVPDT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09/02, 9PM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12/12, 11AM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22329" y="3845355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endParaRPr lang="en-US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62307"/>
              </p:ext>
            </p:extLst>
          </p:nvPr>
        </p:nvGraphicFramePr>
        <p:xfrm>
          <a:off x="6796695" y="2988347"/>
          <a:ext cx="2146220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5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FB1001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Yinan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96694" y="2596008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7243"/>
              </p:ext>
            </p:extLst>
          </p:nvPr>
        </p:nvGraphicFramePr>
        <p:xfrm>
          <a:off x="285168" y="2988347"/>
          <a:ext cx="6341831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StartDT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EndDT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Milonga</a:t>
                      </a:r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at IWC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914 Regent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09/22, 7PM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09/22, 11PM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Tango Party </a:t>
                      </a:r>
                      <a:r>
                        <a:rPr lang="mr-IN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MMM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Capitol Square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06/21, 9AM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06/21, 9PM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Summer Solstice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mr-IN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5168" y="263427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0168" y="3163615"/>
            <a:ext cx="2367315" cy="1128379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81057" y="3216165"/>
            <a:ext cx="2234750" cy="1075829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37" y="3983521"/>
            <a:ext cx="411297" cy="308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11" y="4183909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8" y="217152"/>
            <a:ext cx="855677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Basic Case: Relationship Sets (Cont.)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42820" y="3071407"/>
            <a:ext cx="86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32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882"/>
              </p:ext>
            </p:extLst>
          </p:nvPr>
        </p:nvGraphicFramePr>
        <p:xfrm>
          <a:off x="4991895" y="3952342"/>
          <a:ext cx="3523455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66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PID_PI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PID_CoPI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Prof233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Prof947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Prof061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4928342" y="3557870"/>
            <a:ext cx="1411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Collaborate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808" y="2148404"/>
            <a:ext cx="3090086" cy="3414992"/>
            <a:chOff x="377016" y="1671607"/>
            <a:chExt cx="3090086" cy="3414992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AutoShape 8"/>
            <p:cNvSpPr>
              <a:spLocks noChangeArrowheads="1"/>
            </p:cNvSpPr>
            <p:nvPr/>
          </p:nvSpPr>
          <p:spPr bwMode="auto">
            <a:xfrm>
              <a:off x="760217" y="3943599"/>
              <a:ext cx="2510196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Collaborate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760217" y="3229580"/>
              <a:ext cx="886174" cy="1285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384404" y="3227362"/>
              <a:ext cx="886009" cy="1287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769290" y="3381640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PI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7016" y="3381640"/>
              <a:ext cx="8980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Co-PI</a:t>
              </a:r>
              <a:endParaRPr lang="en-US" dirty="0"/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4751637" y="3022080"/>
            <a:ext cx="3940418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>
                <a:latin typeface="Calibri" pitchFamily="34" charset="0"/>
              </a:rPr>
              <a:t>Collaborate(</a:t>
            </a:r>
            <a:r>
              <a:rPr lang="en-US" sz="1600" u="sng" dirty="0">
                <a:latin typeface="Calibri" pitchFamily="34" charset="0"/>
              </a:rPr>
              <a:t>PID_PI</a:t>
            </a:r>
            <a:r>
              <a:rPr lang="en-US" sz="1600" dirty="0">
                <a:latin typeface="Calibri" pitchFamily="34" charset="0"/>
              </a:rPr>
              <a:t>: string, </a:t>
            </a:r>
            <a:r>
              <a:rPr lang="en-US" sz="1600" u="sng" dirty="0" err="1">
                <a:latin typeface="Calibri" pitchFamily="34" charset="0"/>
              </a:rPr>
              <a:t>PID_CoPI</a:t>
            </a:r>
            <a:r>
              <a:rPr lang="en-US" sz="1600" dirty="0">
                <a:latin typeface="Calibri" pitchFamily="34" charset="0"/>
              </a:rPr>
              <a:t>: string)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71746" y="2076429"/>
            <a:ext cx="2700200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Rename to resolve attribute name conflicts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01005" y="5711360"/>
            <a:ext cx="229613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Any foreign keys?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99168" y="5711360"/>
            <a:ext cx="27161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u="sng" dirty="0">
                <a:latin typeface="Calibri" pitchFamily="34" charset="0"/>
                <a:ea typeface="Linux Libertine" charset="0"/>
                <a:cs typeface="Linux Libertine" charset="0"/>
              </a:rPr>
              <a:t>PID_PI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 and </a:t>
            </a:r>
            <a:r>
              <a:rPr lang="en-US" u="sng" dirty="0" err="1">
                <a:latin typeface="Calibri" pitchFamily="34" charset="0"/>
                <a:ea typeface="Linux Libertine" charset="0"/>
                <a:cs typeface="Linux Libertine" charset="0"/>
              </a:rPr>
              <a:t>PID_CoPI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.</a:t>
            </a:r>
            <a:endParaRPr lang="en-US" b="1" u="sng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73" grpId="0" animBg="1"/>
      <p:bldP spid="74" grpId="0" animBg="1"/>
      <p:bldP spid="75" grpId="0" animBg="1"/>
      <p:bldP spid="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Many-to-One Relationship Sets</a:t>
            </a:r>
          </a:p>
        </p:txBody>
      </p:sp>
      <p:sp>
        <p:nvSpPr>
          <p:cNvPr id="59" name="Rectangle 58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3051985" y="5464417"/>
            <a:ext cx="304002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Major(SID: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DID: string)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322784" y="4376353"/>
            <a:ext cx="449843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Student(</a:t>
            </a:r>
            <a:r>
              <a:rPr lang="en-US" u="sng" dirty="0">
                <a:latin typeface="Calibri" pitchFamily="34" charset="0"/>
              </a:rPr>
              <a:t>SID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76550" y="4919865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Department(DID: string, Name: string, Address: string)</a:t>
            </a:r>
          </a:p>
        </p:txBody>
      </p:sp>
      <p:pic>
        <p:nvPicPr>
          <p:cNvPr id="5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8" y="4376353"/>
            <a:ext cx="411297" cy="3084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42" y="4576741"/>
            <a:ext cx="510023" cy="124045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21" name="Group 20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</a:p>
            </p:txBody>
          </p:sp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0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6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Many-to-One Relationship Sets (Cont.)</a:t>
            </a:r>
          </a:p>
        </p:txBody>
      </p:sp>
      <p:sp>
        <p:nvSpPr>
          <p:cNvPr id="59" name="Rectangle 58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81558"/>
              </p:ext>
            </p:extLst>
          </p:nvPr>
        </p:nvGraphicFramePr>
        <p:xfrm>
          <a:off x="700519" y="4722318"/>
          <a:ext cx="243697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0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24126" y="4322208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54774"/>
              </p:ext>
            </p:extLst>
          </p:nvPr>
        </p:nvGraphicFramePr>
        <p:xfrm>
          <a:off x="5462054" y="4727084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5393192" y="432665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12289"/>
              </p:ext>
            </p:extLst>
          </p:nvPr>
        </p:nvGraphicFramePr>
        <p:xfrm>
          <a:off x="3385954" y="4722318"/>
          <a:ext cx="1859065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290289" y="4315902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48" name="Group 47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58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43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17152"/>
            <a:ext cx="897622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Many-to-One Relationship Sets (Cont.)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85670"/>
              </p:ext>
            </p:extLst>
          </p:nvPr>
        </p:nvGraphicFramePr>
        <p:xfrm>
          <a:off x="701862" y="4720186"/>
          <a:ext cx="429798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25469" y="4320076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49" name="Group 48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57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</a:p>
            </p:txBody>
          </p:sp>
          <p:sp>
            <p:nvSpPr>
              <p:cNvPr id="58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</a:p>
            </p:txBody>
          </p:sp>
          <p:sp>
            <p:nvSpPr>
              <p:cNvPr id="62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34618"/>
              </p:ext>
            </p:extLst>
          </p:nvPr>
        </p:nvGraphicFramePr>
        <p:xfrm>
          <a:off x="5330014" y="4720186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5261152" y="4319756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72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Many-to-One Relationship Sets (Cont.)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8650" y="3580201"/>
            <a:ext cx="3817225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Is Major a foreign key?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9351" y="3580201"/>
            <a:ext cx="358599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Yes.</a:t>
            </a:r>
            <a:endParaRPr lang="en-US" b="1" u="sng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650" y="4197701"/>
            <a:ext cx="3817225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Is this a valid Student tuple?</a:t>
            </a:r>
          </a:p>
          <a:p>
            <a:pPr eaLnBrk="0" hangingPunct="0"/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74059"/>
              </p:ext>
            </p:extLst>
          </p:nvPr>
        </p:nvGraphicFramePr>
        <p:xfrm>
          <a:off x="1154166" y="4623274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Surijit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929351" y="4197701"/>
            <a:ext cx="35859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No, because PHYS does not exist in Department. </a:t>
            </a:r>
            <a:endParaRPr lang="en-US" b="1" u="sng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650" y="5369359"/>
            <a:ext cx="3817225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What if a Student has not declared a Major?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24883" y="5364858"/>
            <a:ext cx="35859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>
                <a:latin typeface="Calibri" pitchFamily="34" charset="0"/>
                <a:ea typeface="Linux Libertine" charset="0"/>
                <a:cs typeface="Linux Libertine" charset="0"/>
              </a:rPr>
              <a:t>Then the Major column would be filled with NULL. </a:t>
            </a:r>
            <a:endParaRPr lang="en-US" b="1" u="sng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Cloud 48"/>
          <p:cNvSpPr/>
          <p:nvPr/>
        </p:nvSpPr>
        <p:spPr>
          <a:xfrm>
            <a:off x="6915669" y="4962121"/>
            <a:ext cx="1731778" cy="999461"/>
          </a:xfrm>
          <a:prstGeom prst="cloud">
            <a:avLst/>
          </a:prstGeom>
          <a:solidFill>
            <a:srgbClr val="FBE5D7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en-US" sz="2400" i="1" kern="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What?!!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87810"/>
              </p:ext>
            </p:extLst>
          </p:nvPr>
        </p:nvGraphicFramePr>
        <p:xfrm>
          <a:off x="645158" y="2061234"/>
          <a:ext cx="429798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568765" y="1661124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67622"/>
              </p:ext>
            </p:extLst>
          </p:nvPr>
        </p:nvGraphicFramePr>
        <p:xfrm>
          <a:off x="5273310" y="2061234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5204448" y="166080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1" grpId="0" animBg="1"/>
      <p:bldP spid="43" grpId="0" animBg="1"/>
      <p:bldP spid="44" grpId="0" animBg="1"/>
      <p:bldP spid="48" grpId="0" animBg="1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NULL: The Hairy Beast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>
                <a:latin typeface="Calibri" pitchFamily="34" charset="0"/>
              </a:rPr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alibri" pitchFamily="34" charset="0"/>
              </a:rPr>
              <a:t>Nonexistent value</a:t>
            </a:r>
          </a:p>
          <a:p>
            <a:pPr lvl="2"/>
            <a:r>
              <a:rPr lang="en-US" sz="2400" dirty="0">
                <a:latin typeface="Calibri" pitchFamily="34" charset="0"/>
              </a:rPr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" pitchFamily="34" charset="0"/>
              </a:rPr>
              <a:t>Missing value</a:t>
            </a:r>
            <a:endParaRPr lang="en-US" dirty="0">
              <a:latin typeface="Calibri" pitchFamily="34" charset="0"/>
            </a:endParaRPr>
          </a:p>
          <a:p>
            <a:pPr lvl="2"/>
            <a:r>
              <a:rPr lang="en-US" sz="2400" dirty="0">
                <a:latin typeface="Calibri" pitchFamily="34" charset="0"/>
              </a:rPr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" pitchFamily="34" charset="0"/>
              </a:rPr>
              <a:t>Not applicable</a:t>
            </a:r>
          </a:p>
          <a:p>
            <a:pPr lvl="2"/>
            <a:r>
              <a:rPr lang="en-US" sz="2400" dirty="0">
                <a:latin typeface="Calibri" pitchFamily="34" charset="0"/>
              </a:rPr>
              <a:t>e.g. a single-family Home does not have an </a:t>
            </a:r>
            <a:r>
              <a:rPr lang="en-US" sz="2400" dirty="0" err="1">
                <a:latin typeface="Calibri" pitchFamily="34" charset="0"/>
              </a:rPr>
              <a:t>AptNo</a:t>
            </a:r>
            <a:endParaRPr lang="en-US" sz="2400" dirty="0">
              <a:latin typeface="Calibri" pitchFamily="34" charset="0"/>
            </a:endParaRPr>
          </a:p>
          <a:p>
            <a:r>
              <a:rPr lang="en-US" sz="3200" dirty="0">
                <a:latin typeface="Calibri" pitchFamily="34" charset="0"/>
              </a:rPr>
              <a:t>NULL does not mean 0, “” or </a:t>
            </a:r>
            <a:r>
              <a:rPr lang="en-US" sz="3200" dirty="0" err="1">
                <a:latin typeface="Calibri" pitchFamily="34" charset="0"/>
              </a:rPr>
              <a:t>NaN</a:t>
            </a:r>
            <a:r>
              <a:rPr lang="en-US" sz="3200" dirty="0">
                <a:latin typeface="Calibri" pitchFamily="34" charset="0"/>
              </a:rPr>
              <a:t>.</a:t>
            </a:r>
          </a:p>
          <a:p>
            <a:r>
              <a:rPr lang="en-US" sz="3200" dirty="0">
                <a:latin typeface="Calibri" pitchFamily="34" charset="0"/>
              </a:rPr>
              <a:t>NULL ≠ NULL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09921"/>
              </p:ext>
            </p:extLst>
          </p:nvPr>
        </p:nvGraphicFramePr>
        <p:xfrm>
          <a:off x="4731954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One-to-One Relationship Sets</a:t>
            </a:r>
          </a:p>
        </p:txBody>
      </p:sp>
      <p:sp>
        <p:nvSpPr>
          <p:cNvPr id="59" name="Rectangle 58"/>
          <p:cNvSpPr/>
          <p:nvPr/>
        </p:nvSpPr>
        <p:spPr>
          <a:xfrm rot="5400000">
            <a:off x="4232997" y="3816808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72050" y="5301995"/>
            <a:ext cx="702091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Professor(PID: string,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ChairingDID</a:t>
            </a:r>
            <a:r>
              <a:rPr lang="en-US" dirty="0">
                <a:latin typeface="Calibri" pitchFamily="34" charset="0"/>
              </a:rPr>
              <a:t>: string)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87060" y="4724252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Department(</a:t>
            </a:r>
            <a:r>
              <a:rPr lang="en-US" u="sng" dirty="0">
                <a:latin typeface="Calibri" pitchFamily="34" charset="0"/>
              </a:rPr>
              <a:t>DID</a:t>
            </a:r>
            <a:r>
              <a:rPr lang="en-US" dirty="0">
                <a:latin typeface="Calibri" pitchFamily="34" charset="0"/>
              </a:rPr>
              <a:t>: string, Name: string, Address: </a:t>
            </a:r>
            <a:r>
              <a:rPr lang="en-US" dirty="0"/>
              <a:t>string)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65957" y="1628865"/>
            <a:ext cx="7726330" cy="1866899"/>
            <a:chOff x="681874" y="4435127"/>
            <a:chExt cx="7726330" cy="1866899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2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One-to-One Relationship Sets</a:t>
            </a:r>
          </a:p>
        </p:txBody>
      </p:sp>
      <p:sp>
        <p:nvSpPr>
          <p:cNvPr id="59" name="Rectangle 58"/>
          <p:cNvSpPr/>
          <p:nvPr/>
        </p:nvSpPr>
        <p:spPr>
          <a:xfrm rot="5400000">
            <a:off x="4232997" y="3816808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123085" y="5301995"/>
            <a:ext cx="491884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Professor(</a:t>
            </a:r>
            <a:r>
              <a:rPr lang="en-US" u="sng" dirty="0">
                <a:latin typeface="Calibri" pitchFamily="34" charset="0"/>
              </a:rPr>
              <a:t>PID</a:t>
            </a:r>
            <a:r>
              <a:rPr lang="en-US" dirty="0">
                <a:latin typeface="Calibri" pitchFamily="34" charset="0"/>
              </a:rPr>
              <a:t>: string,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72731" y="4724252"/>
            <a:ext cx="781955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Department(</a:t>
            </a:r>
            <a:r>
              <a:rPr lang="en-US" u="sng" dirty="0">
                <a:latin typeface="Calibri" pitchFamily="34" charset="0"/>
              </a:rPr>
              <a:t>DID</a:t>
            </a:r>
            <a:r>
              <a:rPr lang="en-US" dirty="0">
                <a:latin typeface="Calibri" pitchFamily="34" charset="0"/>
              </a:rPr>
              <a:t>: string, Name: string, Address: string, </a:t>
            </a:r>
            <a:r>
              <a:rPr lang="en-US" dirty="0" err="1">
                <a:latin typeface="Calibri" pitchFamily="34" charset="0"/>
              </a:rPr>
              <a:t>ChairPID</a:t>
            </a:r>
            <a:r>
              <a:rPr lang="en-US" dirty="0">
                <a:latin typeface="Calibri" pitchFamily="34" charset="0"/>
              </a:rPr>
              <a:t>: string)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65957" y="1628865"/>
            <a:ext cx="7726330" cy="1866899"/>
            <a:chOff x="681874" y="4435127"/>
            <a:chExt cx="7726330" cy="1866899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437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Weak Entity Sets</a:t>
            </a:r>
          </a:p>
        </p:txBody>
      </p:sp>
      <p:sp>
        <p:nvSpPr>
          <p:cNvPr id="59" name="Rectangle 58"/>
          <p:cNvSpPr/>
          <p:nvPr/>
        </p:nvSpPr>
        <p:spPr>
          <a:xfrm rot="5400000">
            <a:off x="4232998" y="3588241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986452" y="4950196"/>
            <a:ext cx="517109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Floor(Number: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DID: string, </a:t>
            </a:r>
            <a:r>
              <a:rPr lang="en-US" dirty="0" err="1">
                <a:latin typeface="Calibri" pitchFamily="34" charset="0"/>
              </a:rPr>
              <a:t>NumRooms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76550" y="4372453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>
                <a:latin typeface="Calibri" pitchFamily="34" charset="0"/>
              </a:rPr>
              <a:t>Department(</a:t>
            </a:r>
            <a:r>
              <a:rPr lang="en-US" u="sng" dirty="0">
                <a:latin typeface="Calibri" pitchFamily="34" charset="0"/>
              </a:rPr>
              <a:t>DID</a:t>
            </a:r>
            <a:r>
              <a:rPr lang="en-US" dirty="0">
                <a:latin typeface="Calibri" pitchFamily="34" charset="0"/>
              </a:rPr>
              <a:t>: string, Name: string, Address: string)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28650" y="1786528"/>
            <a:ext cx="7888963" cy="1579880"/>
            <a:chOff x="626386" y="3002280"/>
            <a:chExt cx="7888963" cy="157988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itchFamily="34" charset="0"/>
              </a:rPr>
              <a:t>ER Modeling: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Draw an ER diagram for “the event management subsystem of Facebook” </a:t>
            </a:r>
          </a:p>
          <a:p>
            <a:pPr lvl="1"/>
            <a:r>
              <a:rPr lang="en-US" dirty="0">
                <a:latin typeface="Calibri" pitchFamily="34" charset="0"/>
              </a:rPr>
              <a:t>Two entity sets</a:t>
            </a:r>
          </a:p>
          <a:p>
            <a:pPr lvl="2"/>
            <a:r>
              <a:rPr lang="en-US" dirty="0">
                <a:latin typeface="Calibri" pitchFamily="34" charset="0"/>
              </a:rPr>
              <a:t>User</a:t>
            </a:r>
          </a:p>
          <a:p>
            <a:pPr lvl="2"/>
            <a:r>
              <a:rPr lang="en-US" dirty="0">
                <a:latin typeface="Calibri" pitchFamily="34" charset="0"/>
              </a:rPr>
              <a:t>Event</a:t>
            </a:r>
          </a:p>
          <a:p>
            <a:pPr lvl="1"/>
            <a:r>
              <a:rPr lang="en-US" dirty="0">
                <a:latin typeface="Calibri" pitchFamily="34" charset="0"/>
              </a:rPr>
              <a:t>Two relationship sets </a:t>
            </a:r>
          </a:p>
          <a:p>
            <a:pPr lvl="2"/>
            <a:r>
              <a:rPr lang="en-US" dirty="0">
                <a:latin typeface="Calibri" pitchFamily="34" charset="0"/>
              </a:rPr>
              <a:t>Create</a:t>
            </a:r>
          </a:p>
          <a:p>
            <a:pPr lvl="2"/>
            <a:r>
              <a:rPr lang="en-US" dirty="0" err="1">
                <a:latin typeface="Calibri" pitchFamily="34" charset="0"/>
              </a:rPr>
              <a:t>ParticipateIn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Specify as many attributes as you can</a:t>
            </a:r>
          </a:p>
          <a:p>
            <a:pPr lvl="1"/>
            <a:r>
              <a:rPr lang="en-US" dirty="0">
                <a:latin typeface="Calibri" pitchFamily="34" charset="0"/>
              </a:rPr>
              <a:t>Include as many constraints as you can</a:t>
            </a:r>
          </a:p>
          <a:p>
            <a:pPr lvl="2"/>
            <a:r>
              <a:rPr lang="en-US" dirty="0">
                <a:latin typeface="Calibri" pitchFamily="34" charset="0"/>
              </a:rPr>
              <a:t>Key, participation, referential integrity, single-valued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11" r="2966"/>
          <a:stretch/>
        </p:blipFill>
        <p:spPr>
          <a:xfrm>
            <a:off x="6953459" y="347097"/>
            <a:ext cx="1335959" cy="1065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5924759" y="2448911"/>
            <a:ext cx="2057400" cy="19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IsA</a:t>
            </a:r>
            <a:r>
              <a:rPr lang="en-US" dirty="0">
                <a:latin typeface="Calibri" pitchFamily="34" charset="0"/>
              </a:rPr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85083"/>
            <a:ext cx="7886700" cy="199188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Three options: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>
                <a:latin typeface="Calibri" pitchFamily="34" charset="0"/>
              </a:rPr>
              <a:t>Object-oriented 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>
                <a:latin typeface="Calibri" pitchFamily="34" charset="0"/>
              </a:rPr>
              <a:t>ER 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>
                <a:latin typeface="Calibri" pitchFamily="34" charset="0"/>
              </a:rPr>
              <a:t>Terrible approach!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87669" y="1722104"/>
            <a:ext cx="6768662" cy="2387441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66903" cy="599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0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IsA</a:t>
            </a:r>
            <a:r>
              <a:rPr lang="en-US" dirty="0">
                <a:latin typeface="Calibri" pitchFamily="34" charset="0"/>
              </a:rPr>
              <a:t> Hierarchy: OO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38" y="1723697"/>
            <a:ext cx="8280458" cy="82655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Object-oriented approach: one relation per entity set, each containing all attributes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65891" y="2994639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4114" y="2656085"/>
            <a:ext cx="378308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Student(</a:t>
            </a:r>
            <a:r>
              <a:rPr lang="en-US" sz="1600" u="sng" dirty="0">
                <a:latin typeface="Calibri" pitchFamily="34" charset="0"/>
              </a:rPr>
              <a:t>SID</a:t>
            </a:r>
            <a:r>
              <a:rPr lang="en-US" sz="1600" dirty="0">
                <a:latin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Name: string, Age: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34114" y="3098026"/>
            <a:ext cx="378134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Undergrad(SID: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Name: string, Age: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IsHonors</a:t>
            </a:r>
            <a:r>
              <a:rPr lang="en-US" sz="1600" dirty="0">
                <a:latin typeface="Calibri" pitchFamily="34" charset="0"/>
              </a:rPr>
              <a:t>: bool)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934114" y="3784435"/>
            <a:ext cx="378134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Masters(SID: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Name: string, Age: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ByThesis</a:t>
            </a:r>
            <a:r>
              <a:rPr lang="en-US" sz="1600" dirty="0">
                <a:latin typeface="Calibri" pitchFamily="34" charset="0"/>
              </a:rPr>
              <a:t>: bool)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4113" y="4470844"/>
            <a:ext cx="3781347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Doctoral(SID: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Name: string, Age: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QualScore</a:t>
            </a:r>
            <a:r>
              <a:rPr lang="en-US" sz="1600" dirty="0">
                <a:latin typeface="Calibri" pitchFamily="34" charset="0"/>
              </a:rPr>
              <a:t>: float)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65891" y="5419288"/>
            <a:ext cx="8543217" cy="1205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pitchFamily="34" charset="0"/>
              </a:rPr>
              <a:t>Good choice when each entity belongs to at most one subclass</a:t>
            </a:r>
          </a:p>
          <a:p>
            <a:r>
              <a:rPr lang="en-US" sz="2600" dirty="0">
                <a:latin typeface="Calibri" pitchFamily="34" charset="0"/>
              </a:rPr>
              <a:t>Well-suited for queries such as “show the average age of Masters students”</a:t>
            </a:r>
          </a:p>
          <a:p>
            <a:r>
              <a:rPr lang="en-US" sz="2600" dirty="0">
                <a:latin typeface="Calibri" pitchFamily="34" charset="0"/>
              </a:rPr>
              <a:t>Not good when many entities belong to multiple subclasses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9786" y="3476691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3455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IsA</a:t>
            </a:r>
            <a:r>
              <a:rPr lang="en-US" dirty="0">
                <a:latin typeface="Calibri" pitchFamily="34" charset="0"/>
              </a:rPr>
              <a:t> Hierarchy: 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7"/>
            <a:ext cx="7886700" cy="11682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3000" dirty="0">
                <a:latin typeface="Calibri" pitchFamily="34" charset="0"/>
              </a:rPr>
              <a:t>ER approach: one relation per entity set, subclasses contain parent key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65891" y="2994639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4113" y="2852890"/>
            <a:ext cx="378308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Student(</a:t>
            </a:r>
            <a:r>
              <a:rPr lang="en-US" sz="1600" u="sng" dirty="0">
                <a:latin typeface="Calibri" pitchFamily="34" charset="0"/>
              </a:rPr>
              <a:t>SID</a:t>
            </a:r>
            <a:r>
              <a:rPr lang="en-US" sz="1600" dirty="0">
                <a:latin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Name: string, Age: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34114" y="3319593"/>
            <a:ext cx="3781346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Undergrad(</a:t>
            </a:r>
            <a:r>
              <a:rPr lang="en-US" sz="1600" u="sng" dirty="0">
                <a:latin typeface="Calibri" pitchFamily="34" charset="0"/>
              </a:rPr>
              <a:t>SID</a:t>
            </a:r>
            <a:r>
              <a:rPr lang="en-US" sz="1600" dirty="0">
                <a:latin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IsHonors</a:t>
            </a:r>
            <a:r>
              <a:rPr lang="en-US" sz="1600" dirty="0">
                <a:latin typeface="Calibri" pitchFamily="34" charset="0"/>
              </a:rPr>
              <a:t>: bool)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934114" y="3784435"/>
            <a:ext cx="3781346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Masters(SID: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ByThesis</a:t>
            </a:r>
            <a:r>
              <a:rPr lang="en-US" sz="1600" dirty="0">
                <a:latin typeface="Calibri" pitchFamily="34" charset="0"/>
              </a:rPr>
              <a:t>: bool)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4113" y="4253000"/>
            <a:ext cx="3781347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Doctoral(SID: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QualScore</a:t>
            </a:r>
            <a:r>
              <a:rPr lang="en-US" sz="1600" dirty="0">
                <a:latin typeface="Calibri" pitchFamily="34" charset="0"/>
              </a:rPr>
              <a:t>: float)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8650" y="4988765"/>
            <a:ext cx="7886700" cy="1325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pitchFamily="34" charset="0"/>
              </a:rPr>
              <a:t>Good choice when each entity might belong to more than one subclass</a:t>
            </a:r>
          </a:p>
          <a:p>
            <a:r>
              <a:rPr lang="en-US" sz="2600" dirty="0">
                <a:latin typeface="Calibri" pitchFamily="34" charset="0"/>
              </a:rPr>
              <a:t>Well-suited for queries such as “show the average age of all students”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9786" y="3476691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39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IsA</a:t>
            </a:r>
            <a:r>
              <a:rPr lang="en-US" dirty="0">
                <a:latin typeface="Calibri" pitchFamily="34" charset="0"/>
              </a:rPr>
              <a:t> Hierarchy: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Terrible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6"/>
            <a:ext cx="7886700" cy="136498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3000" dirty="0">
                <a:latin typeface="Calibri" pitchFamily="34" charset="0"/>
              </a:rPr>
              <a:t>Terrible approach: one relation for the whole hierarchy, non-existent attributes filled with NULL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65891" y="3130982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3410" y="3385792"/>
            <a:ext cx="3581940" cy="83099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Student(</a:t>
            </a:r>
            <a:r>
              <a:rPr lang="en-US" sz="1600" u="sng" dirty="0">
                <a:latin typeface="Calibri" pitchFamily="34" charset="0"/>
              </a:rPr>
              <a:t>SID</a:t>
            </a:r>
            <a:r>
              <a:rPr lang="en-US" sz="1600" dirty="0">
                <a:latin typeface="Calibri" pitchFamily="34" charset="0"/>
              </a:rPr>
              <a:t>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, Name: string, Age: 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, </a:t>
            </a:r>
            <a:r>
              <a:rPr lang="en-US" sz="1600" dirty="0" err="1">
                <a:latin typeface="Calibri" pitchFamily="34" charset="0"/>
              </a:rPr>
              <a:t>IsHonors</a:t>
            </a:r>
            <a:r>
              <a:rPr lang="en-US" sz="1600" dirty="0">
                <a:latin typeface="Calibri" pitchFamily="34" charset="0"/>
              </a:rPr>
              <a:t>: bool,  </a:t>
            </a:r>
            <a:r>
              <a:rPr lang="en-US" sz="1600" dirty="0" err="1">
                <a:latin typeface="Calibri" pitchFamily="34" charset="0"/>
              </a:rPr>
              <a:t>ByThesis</a:t>
            </a:r>
            <a:r>
              <a:rPr lang="en-US" sz="1600" dirty="0">
                <a:latin typeface="Calibri" pitchFamily="34" charset="0"/>
              </a:rPr>
              <a:t>: bool,  </a:t>
            </a:r>
            <a:r>
              <a:rPr lang="en-US" sz="1600" dirty="0" err="1">
                <a:latin typeface="Calibri" pitchFamily="34" charset="0"/>
              </a:rPr>
              <a:t>QualScore</a:t>
            </a:r>
            <a:r>
              <a:rPr lang="en-US" sz="1600" dirty="0">
                <a:latin typeface="Calibri" pitchFamily="34" charset="0"/>
              </a:rPr>
              <a:t>: float)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402" y="3614432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  <p:pic>
        <p:nvPicPr>
          <p:cNvPr id="3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1" y="4915511"/>
            <a:ext cx="411297" cy="3084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376" y="5115899"/>
            <a:ext cx="510023" cy="12404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42197" y="5326798"/>
            <a:ext cx="2296137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Khmer UI" pitchFamily="34" charset="0"/>
              </a:rPr>
              <a:t>Q: </a:t>
            </a:r>
            <a:r>
              <a:rPr lang="en-US" dirty="0">
                <a:latin typeface="Calibri" pitchFamily="34" charset="0"/>
                <a:ea typeface="Linux Libertine" charset="0"/>
                <a:cs typeface="Khmer UI" pitchFamily="34" charset="0"/>
              </a:rPr>
              <a:t>Why do we even talk about this then?!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09896" y="5223984"/>
            <a:ext cx="42824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Actually, this is a not-so-terrible options for the cases when many entities belong to most of the subclasses</a:t>
            </a:r>
            <a:endParaRPr lang="en-US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IsA</a:t>
            </a:r>
            <a:r>
              <a:rPr lang="en-US" dirty="0">
                <a:latin typeface="Calibri" pitchFamily="34" charset="0"/>
              </a:rPr>
              <a:t> Hierarchy: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Terrible Approach (Cont.)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44971"/>
              </p:ext>
            </p:extLst>
          </p:nvPr>
        </p:nvGraphicFramePr>
        <p:xfrm>
          <a:off x="788276" y="3446613"/>
          <a:ext cx="7567447" cy="1188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764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IsHonors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ByThesis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QualScore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09912" y="2941041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9975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ER to Relational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26" y="3867325"/>
            <a:ext cx="8858774" cy="266769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itchFamily="34" charset="0"/>
              </a:rPr>
              <a:t>Entity sets: relations</a:t>
            </a:r>
          </a:p>
          <a:p>
            <a:r>
              <a:rPr lang="en-US" dirty="0">
                <a:latin typeface="Calibri" pitchFamily="34" charset="0"/>
              </a:rPr>
              <a:t>Relationship sets (many-to-many): relation with combined key</a:t>
            </a:r>
          </a:p>
          <a:p>
            <a:r>
              <a:rPr lang="en-US" dirty="0">
                <a:latin typeface="Calibri" pitchFamily="34" charset="0"/>
              </a:rPr>
              <a:t>Many-to-one/one-to-one relationship sets: add column(s)</a:t>
            </a:r>
          </a:p>
          <a:p>
            <a:r>
              <a:rPr lang="en-US" sz="2800" dirty="0">
                <a:latin typeface="Calibri" pitchFamily="34" charset="0"/>
              </a:rPr>
              <a:t>Weak entity sets: relation with combined key</a:t>
            </a:r>
          </a:p>
          <a:p>
            <a:r>
              <a:rPr lang="en-US" dirty="0" err="1">
                <a:latin typeface="Calibri" pitchFamily="34" charset="0"/>
              </a:rPr>
              <a:t>IsA</a:t>
            </a:r>
            <a:r>
              <a:rPr lang="en-US" dirty="0">
                <a:latin typeface="Calibri" pitchFamily="34" charset="0"/>
              </a:rPr>
              <a:t> hierarchies: OO, ER and terrible approaches</a:t>
            </a:r>
            <a:endParaRPr lang="en-US" sz="2800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9618" y="1722104"/>
            <a:ext cx="3228647" cy="1732944"/>
            <a:chOff x="628650" y="1811135"/>
            <a:chExt cx="7726330" cy="443074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49479" y="4683622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E3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199" y="5556082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K31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279" y="5556082"/>
              <a:ext cx="11049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K32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08319" y="5556082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>
                  <a:latin typeface="Linux Libertine" charset="0"/>
                  <a:ea typeface="Linux Libertine" charset="0"/>
                  <a:cs typeface="Linux Libertine" charset="0"/>
                </a:rPr>
                <a:t>K3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20008" y="5217022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1533" y="5215722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60973" y="5217022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982630" y="3540622"/>
              <a:ext cx="19050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R13</a:t>
              </a:r>
            </a:p>
          </p:txBody>
        </p:sp>
        <p:cxnSp>
          <p:nvCxnSpPr>
            <p:cNvPr id="15" name="Straight Connector 14"/>
            <p:cNvCxnSpPr>
              <a:stCxn id="35" idx="1"/>
            </p:cNvCxnSpPr>
            <p:nvPr/>
          </p:nvCxnSpPr>
          <p:spPr>
            <a:xfrm flipH="1" flipV="1">
              <a:off x="1935130" y="4683622"/>
              <a:ext cx="1414349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986189" y="3540622"/>
              <a:ext cx="2119313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R23</a:t>
              </a:r>
            </a:p>
          </p:txBody>
        </p:sp>
        <p:cxnSp>
          <p:nvCxnSpPr>
            <p:cNvPr id="17" name="Straight Connector 16"/>
            <p:cNvCxnSpPr>
              <a:stCxn id="35" idx="3"/>
            </p:cNvCxnSpPr>
            <p:nvPr/>
          </p:nvCxnSpPr>
          <p:spPr>
            <a:xfrm flipV="1">
              <a:off x="5483079" y="4683622"/>
              <a:ext cx="1562767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68330" y="2839834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E1</a:t>
              </a: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49380" y="1814309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A11</a:t>
              </a: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60358" y="1811135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A12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28650" y="1819108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>
                  <a:latin typeface="Linux Libertine" charset="0"/>
                  <a:ea typeface="Linux Libertine" charset="0"/>
                  <a:cs typeface="Linux Libertine" charset="0"/>
                </a:rPr>
                <a:t>K1</a:t>
              </a: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1275024" y="2426049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1927598" y="2511111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343150" y="2420733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5902846" y="2839834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E2</a:t>
              </a: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145179" y="1816893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A21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7192930" y="1819108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>
                  <a:latin typeface="Linux Libertine" charset="0"/>
                  <a:ea typeface="Linux Libertine" charset="0"/>
                  <a:cs typeface="Linux Libertine" charset="0"/>
                </a:rPr>
                <a:t>A22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249829" y="1819108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>
                  <a:latin typeface="Linux Libertine" charset="0"/>
                  <a:ea typeface="Linux Libertine" charset="0"/>
                  <a:cs typeface="Linux Libertine" charset="0"/>
                </a:rPr>
                <a:t>K2</a:t>
              </a: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5902845" y="2420733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829652" y="2420734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7410011" y="2496934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3573430" y="2535034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R12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249830" y="3106534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01930" y="3106534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935130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45846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736093" y="2990637"/>
            <a:ext cx="461711" cy="2682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100" dirty="0">
                <a:latin typeface="Linux Libertine" charset="0"/>
                <a:ea typeface="Linux Libertine" charset="0"/>
                <a:cs typeface="Linux Libertine" charset="0"/>
              </a:rPr>
              <a:t>K32</a:t>
            </a: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4022672" y="2773138"/>
            <a:ext cx="96710" cy="2174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897147" y="2144671"/>
            <a:ext cx="882869" cy="6284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5050" y="1951758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>
                <a:latin typeface="Calibri" pitchFamily="34" charset="0"/>
              </a:rPr>
              <a:t>E1(</a:t>
            </a:r>
            <a:r>
              <a:rPr lang="en-US" sz="1200" u="sng" dirty="0">
                <a:latin typeface="Calibri" pitchFamily="34" charset="0"/>
              </a:rPr>
              <a:t>K1</a:t>
            </a:r>
            <a:r>
              <a:rPr lang="en-US" sz="1200" dirty="0">
                <a:latin typeface="Calibri" pitchFamily="34" charset="0"/>
              </a:rPr>
              <a:t>, A11, A12)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115050" y="2375792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>
                <a:latin typeface="Calibri" pitchFamily="34" charset="0"/>
              </a:rPr>
              <a:t>E2(</a:t>
            </a:r>
            <a:r>
              <a:rPr lang="en-US" sz="1200" u="sng" dirty="0">
                <a:latin typeface="Calibri" pitchFamily="34" charset="0"/>
              </a:rPr>
              <a:t>K2</a:t>
            </a:r>
            <a:r>
              <a:rPr lang="en-US" sz="1200" dirty="0">
                <a:latin typeface="Calibri" pitchFamily="34" charset="0"/>
              </a:rPr>
              <a:t>, A21, A22)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09390" y="2797201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>
                <a:latin typeface="Calibri" pitchFamily="34" charset="0"/>
              </a:rPr>
              <a:t>R12(</a:t>
            </a:r>
            <a:r>
              <a:rPr lang="en-US" sz="1200" u="sng" dirty="0">
                <a:latin typeface="Calibri" pitchFamily="34" charset="0"/>
              </a:rPr>
              <a:t>K1</a:t>
            </a:r>
            <a:r>
              <a:rPr lang="en-US" sz="1200" dirty="0">
                <a:latin typeface="Calibri" pitchFamily="34" charset="0"/>
              </a:rPr>
              <a:t>, </a:t>
            </a:r>
            <a:r>
              <a:rPr lang="en-US" sz="1200" u="sng" dirty="0">
                <a:latin typeface="Calibri" pitchFamily="34" charset="0"/>
              </a:rPr>
              <a:t>K2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120" y="3028545"/>
            <a:ext cx="74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r-IN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38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SQL: Bridging the Gap Between Logical Model and Machine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ER Modeling Example Answer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740441" y="2515579"/>
            <a:ext cx="7663117" cy="2971430"/>
            <a:chOff x="678690" y="2113963"/>
            <a:chExt cx="7663117" cy="2971430"/>
          </a:xfrm>
        </p:grpSpPr>
        <p:grpSp>
          <p:nvGrpSpPr>
            <p:cNvPr id="8" name="Group 7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UID</a:t>
                </a: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EID</a:t>
                </a: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3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err="1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4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Building a Data-Driven Application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62330" y="1722103"/>
            <a:ext cx="4019340" cy="4548068"/>
            <a:chOff x="2570480" y="1704121"/>
            <a:chExt cx="4165600" cy="4543645"/>
          </a:xfrm>
        </p:grpSpPr>
        <p:sp>
          <p:nvSpPr>
            <p:cNvPr id="9" name="Rounded Rectangle 8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96" y="3228407"/>
            <a:ext cx="411297" cy="3084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34287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How would you build a system to store, retrieve and analyze the data described by the conceptual model (i.e. ER diagram) we just developed?</a:t>
            </a:r>
          </a:p>
          <a:p>
            <a:pPr lvl="1"/>
            <a:r>
              <a:rPr lang="en-US" dirty="0">
                <a:latin typeface="Calibri" pitchFamily="34" charset="0"/>
              </a:rPr>
              <a:t>Using a </a:t>
            </a:r>
            <a:r>
              <a:rPr lang="en-US" i="1" dirty="0">
                <a:latin typeface="Calibri" pitchFamily="34" charset="0"/>
              </a:rPr>
              <a:t>data model</a:t>
            </a:r>
          </a:p>
          <a:p>
            <a:pPr lvl="1"/>
            <a:r>
              <a:rPr lang="en-US" dirty="0">
                <a:latin typeface="Calibri" pitchFamily="34" charset="0"/>
              </a:rPr>
              <a:t>For example, using arrays and classes in Java or C++</a:t>
            </a:r>
          </a:p>
          <a:p>
            <a:r>
              <a:rPr lang="en-US" dirty="0">
                <a:latin typeface="Calibri" pitchFamily="34" charset="0"/>
              </a:rPr>
              <a:t>A data model generally describes data in three aspects:</a:t>
            </a:r>
          </a:p>
          <a:p>
            <a:pPr lvl="1"/>
            <a:r>
              <a:rPr lang="en-US" dirty="0">
                <a:latin typeface="Calibri" pitchFamily="34" charset="0"/>
              </a:rPr>
              <a:t>Structure of the data</a:t>
            </a:r>
          </a:p>
          <a:p>
            <a:pPr lvl="1"/>
            <a:r>
              <a:rPr lang="en-US" dirty="0">
                <a:latin typeface="Calibri" pitchFamily="34" charset="0"/>
              </a:rPr>
              <a:t>Operations on the data</a:t>
            </a:r>
          </a:p>
          <a:p>
            <a:pPr lvl="1"/>
            <a:r>
              <a:rPr lang="en-US" dirty="0">
                <a:latin typeface="Calibri" pitchFamily="34" charset="0"/>
              </a:rPr>
              <a:t>Constraints on the data</a:t>
            </a:r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06" y="2070168"/>
            <a:ext cx="213984" cy="16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02" y="2179115"/>
            <a:ext cx="265348" cy="6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But Why Not ER?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50378"/>
              </p:ext>
            </p:extLst>
          </p:nvPr>
        </p:nvGraphicFramePr>
        <p:xfrm>
          <a:off x="998483" y="2349333"/>
          <a:ext cx="714703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4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ER </a:t>
                      </a:r>
                      <a:r>
                        <a:rPr lang="en-US" sz="2000" baseline="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Model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3">
                <a:tc>
                  <a:txBody>
                    <a:bodyPr/>
                    <a:lstStyle/>
                    <a:p>
                      <a:pPr marL="9525" lvl="1" indent="0" algn="l">
                        <a:tabLst/>
                      </a:pPr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Many concepts: entities, relationships, attributes,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lvl="1" indent="0" algn="l">
                        <a:tabLst/>
                      </a:pPr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Has just a single concept: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Rich and complex graph structure</a:t>
                      </a:r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World is represented with a collection of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Well-suited for capturing the application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Well-suited for efficient</a:t>
                      </a:r>
                      <a:r>
                        <a:rPr lang="en-US" sz="20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manipulations on computers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No operations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Elaborate</a:t>
                      </a:r>
                      <a:r>
                        <a:rPr lang="en-US" sz="20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algebra of relational operations</a:t>
                      </a:r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02069" y="2672260"/>
            <a:ext cx="4939862" cy="255454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3200" dirty="0">
                <a:latin typeface="Calibri" pitchFamily="34" charset="0"/>
                <a:ea typeface="Linux Libertine" charset="0"/>
                <a:cs typeface="Linux Libertine" charset="0"/>
              </a:rPr>
              <a:t>ER model is good for </a:t>
            </a:r>
          </a:p>
          <a:p>
            <a:pPr algn="ctr" eaLnBrk="0" hangingPunct="0"/>
            <a:r>
              <a:rPr lang="en-US" sz="3200" dirty="0">
                <a:latin typeface="Calibri" pitchFamily="34" charset="0"/>
                <a:ea typeface="Linux Libertine" charset="0"/>
                <a:cs typeface="Linux Libertine" charset="0"/>
              </a:rPr>
              <a:t>understanding the world</a:t>
            </a:r>
          </a:p>
          <a:p>
            <a:pPr algn="ctr" eaLnBrk="0" hangingPunct="0"/>
            <a:r>
              <a:rPr lang="en-US" sz="3200" dirty="0">
                <a:latin typeface="Calibri" pitchFamily="34" charset="0"/>
                <a:ea typeface="Linux Libertine" charset="0"/>
                <a:cs typeface="Linux Libertine" charset="0"/>
              </a:rPr>
              <a:t>vs.</a:t>
            </a:r>
          </a:p>
          <a:p>
            <a:pPr algn="ctr" eaLnBrk="0" hangingPunct="0"/>
            <a:r>
              <a:rPr lang="en-US" sz="3200" dirty="0">
                <a:latin typeface="Calibri" pitchFamily="34" charset="0"/>
                <a:ea typeface="Linux Libertine" charset="0"/>
                <a:cs typeface="Linux Libertine" charset="0"/>
              </a:rPr>
              <a:t>Relational model is good for computerizing the world</a:t>
            </a:r>
          </a:p>
        </p:txBody>
      </p:sp>
    </p:spTree>
    <p:extLst>
      <p:ext uri="{BB962C8B-B14F-4D97-AF65-F5344CB8AC3E}">
        <p14:creationId xmlns:p14="http://schemas.microsoft.com/office/powerpoint/2010/main" val="7941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1654"/>
            <a:ext cx="5599430" cy="45299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Most widely used data model today</a:t>
            </a:r>
          </a:p>
          <a:p>
            <a:r>
              <a:rPr lang="en-US" dirty="0">
                <a:latin typeface="Calibri" pitchFamily="34" charset="0"/>
              </a:rPr>
              <a:t>Introduced by Ted </a:t>
            </a:r>
            <a:r>
              <a:rPr lang="en-US" dirty="0" err="1">
                <a:latin typeface="Calibri" pitchFamily="34" charset="0"/>
              </a:rPr>
              <a:t>Codd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i="1" dirty="0">
                <a:latin typeface="Calibri" pitchFamily="34" charset="0"/>
              </a:rPr>
              <a:t>A relational model of data for large shared data banks, </a:t>
            </a:r>
            <a:r>
              <a:rPr lang="en-US" dirty="0">
                <a:latin typeface="Calibri" pitchFamily="34" charset="0"/>
              </a:rPr>
              <a:t>E. F. </a:t>
            </a:r>
            <a:r>
              <a:rPr lang="en-US" dirty="0" err="1">
                <a:latin typeface="Calibri" pitchFamily="34" charset="0"/>
              </a:rPr>
              <a:t>Codd</a:t>
            </a:r>
            <a:r>
              <a:rPr lang="en-US" dirty="0">
                <a:latin typeface="Calibri" pitchFamily="34" charset="0"/>
              </a:rPr>
              <a:t>, Communications of the ACM, June 1970</a:t>
            </a:r>
          </a:p>
          <a:p>
            <a:pPr lvl="1"/>
            <a:r>
              <a:rPr lang="en-US" dirty="0">
                <a:latin typeface="Calibri" pitchFamily="34" charset="0"/>
              </a:rPr>
              <a:t>Based on the magnificent set theory</a:t>
            </a:r>
          </a:p>
          <a:p>
            <a:r>
              <a:rPr lang="en-US" dirty="0">
                <a:latin typeface="Calibri" pitchFamily="34" charset="0"/>
              </a:rPr>
              <a:t>Describe structure of the data using </a:t>
            </a:r>
            <a:r>
              <a:rPr lang="en-US" i="1" dirty="0">
                <a:latin typeface="Calibri" pitchFamily="34" charset="0"/>
              </a:rPr>
              <a:t>mathematical relations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We’ll talk about the operations and constraints later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452590"/>
            <a:ext cx="2057400" cy="29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39251</TotalTime>
  <Words>2893</Words>
  <Application>Microsoft Office PowerPoint</Application>
  <PresentationFormat>全屏显示(4:3)</PresentationFormat>
  <Paragraphs>873</Paragraphs>
  <Slides>46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 Unicode MS</vt:lpstr>
      <vt:lpstr>Linux Libertine</vt:lpstr>
      <vt:lpstr>Arial</vt:lpstr>
      <vt:lpstr>Calibri</vt:lpstr>
      <vt:lpstr>Calibri Light</vt:lpstr>
      <vt:lpstr>Comic Sans MS</vt:lpstr>
      <vt:lpstr>Courier New</vt:lpstr>
      <vt:lpstr>4by3DefaultTheme</vt:lpstr>
      <vt:lpstr>Database Systems</vt:lpstr>
      <vt:lpstr>Relational Model:  From ER to Relational Design</vt:lpstr>
      <vt:lpstr>ER Modeling: Review</vt:lpstr>
      <vt:lpstr>ER Modeling: Example</vt:lpstr>
      <vt:lpstr>ER Modeling Example Answer</vt:lpstr>
      <vt:lpstr>Building a Data-Driven Application</vt:lpstr>
      <vt:lpstr>Data Model</vt:lpstr>
      <vt:lpstr>But Why Not ER?</vt:lpstr>
      <vt:lpstr>Relational Data Model</vt:lpstr>
      <vt:lpstr>Elements of Relational Model</vt:lpstr>
      <vt:lpstr>Relational vs. Tabular</vt:lpstr>
      <vt:lpstr>Relational Model: A Summary</vt:lpstr>
      <vt:lpstr>Relational Model: A Summary (Cont.)</vt:lpstr>
      <vt:lpstr>In more formal:</vt:lpstr>
      <vt:lpstr>Relation: Definition 1</vt:lpstr>
      <vt:lpstr>Relation: Definition 1 (Cont.)</vt:lpstr>
      <vt:lpstr>Relation: Definition 2</vt:lpstr>
      <vt:lpstr>Relation: Definition 2 (Cont.)</vt:lpstr>
      <vt:lpstr>Relation Schema and Instance</vt:lpstr>
      <vt:lpstr>Relational Database Schema</vt:lpstr>
      <vt:lpstr>Relational Database</vt:lpstr>
      <vt:lpstr>Recap of Relational Model</vt:lpstr>
      <vt:lpstr>Operations on Relations</vt:lpstr>
      <vt:lpstr>Operations on Relations (Cont.)</vt:lpstr>
      <vt:lpstr>ER to Relational Model</vt:lpstr>
      <vt:lpstr>How to Convert?</vt:lpstr>
      <vt:lpstr>Basic Case: Entity Sets</vt:lpstr>
      <vt:lpstr>Basic Case: Entity Sets (Cont.)</vt:lpstr>
      <vt:lpstr>Basic Case: Relationship Sets</vt:lpstr>
      <vt:lpstr>Foreign Key</vt:lpstr>
      <vt:lpstr>Basic Case: Relationship Sets (Cont.)</vt:lpstr>
      <vt:lpstr>Many-to-One Relationship Sets</vt:lpstr>
      <vt:lpstr>Many-to-One Relationship Sets (Cont.)</vt:lpstr>
      <vt:lpstr>Many-to-One Relationship Sets (Cont.)</vt:lpstr>
      <vt:lpstr>Many-to-One Relationship Sets (Cont.)</vt:lpstr>
      <vt:lpstr>NULL: The Hairy Beast</vt:lpstr>
      <vt:lpstr>One-to-One Relationship Sets</vt:lpstr>
      <vt:lpstr>One-to-One Relationship Sets</vt:lpstr>
      <vt:lpstr>Weak Entity Sets</vt:lpstr>
      <vt:lpstr>IsA Hierarchy</vt:lpstr>
      <vt:lpstr>IsA Hierarchy: OO Approach</vt:lpstr>
      <vt:lpstr>IsA Hierarchy: ER Approach</vt:lpstr>
      <vt:lpstr>IsA Hierarchy:  Terrible Approach</vt:lpstr>
      <vt:lpstr>IsA Hierarchy:  Terrible Approach (Cont.)</vt:lpstr>
      <vt:lpstr>Recap: ER to Relational</vt:lpstr>
      <vt:lpstr>SQL: Bridging the Gap Between Logical Model and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Hanrui Wu</cp:lastModifiedBy>
  <cp:revision>572</cp:revision>
  <cp:lastPrinted>2023-09-11T03:51:21Z</cp:lastPrinted>
  <dcterms:created xsi:type="dcterms:W3CDTF">2017-08-17T19:27:17Z</dcterms:created>
  <dcterms:modified xsi:type="dcterms:W3CDTF">2023-09-11T07:03:28Z</dcterms:modified>
</cp:coreProperties>
</file>