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75"/>
  </p:notesMasterIdLst>
  <p:handoutMasterIdLst>
    <p:handoutMasterId r:id="rId76"/>
  </p:handoutMasterIdLst>
  <p:sldIdLst>
    <p:sldId id="338" r:id="rId2"/>
    <p:sldId id="257" r:id="rId3"/>
    <p:sldId id="33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335" r:id="rId20"/>
    <p:sldId id="275" r:id="rId21"/>
    <p:sldId id="276" r:id="rId22"/>
    <p:sldId id="277" r:id="rId23"/>
    <p:sldId id="33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2" r:id="rId47"/>
    <p:sldId id="303" r:id="rId48"/>
    <p:sldId id="305" r:id="rId49"/>
    <p:sldId id="306" r:id="rId50"/>
    <p:sldId id="307" r:id="rId51"/>
    <p:sldId id="33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6" r:id="rId60"/>
    <p:sldId id="317" r:id="rId61"/>
    <p:sldId id="318" r:id="rId62"/>
    <p:sldId id="319" r:id="rId63"/>
    <p:sldId id="320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31" r:id="rId72"/>
    <p:sldId id="332" r:id="rId73"/>
    <p:sldId id="315" r:id="rId74"/>
  </p:sldIdLst>
  <p:sldSz cx="9144000" cy="6858000" type="screen4x3"/>
  <p:notesSz cx="6889750" cy="10021888"/>
  <p:custShowLst>
    <p:custShow name="Custom Show 1" id="0">
      <p:sldLst>
        <p:sld r:id="rId27"/>
        <p:sld r:id="rId23"/>
        <p:sld r:id="rId7"/>
        <p:sld r:id="rId9"/>
        <p:sld r:id="rId34"/>
        <p:sld r:id="rId33"/>
        <p:sld r:id="rId11"/>
        <p:sld r:id="rId59"/>
        <p:sld r:id="rId26"/>
        <p:sld r:id="rId26"/>
        <p:sld r:id="rId36"/>
        <p:sld r:id="rId55"/>
        <p:sld r:id="rId58"/>
        <p:sld r:id="rId65"/>
        <p:sld r:id="rId15"/>
        <p:sld r:id="rId43"/>
        <p:sld r:id="rId44"/>
        <p:sld r:id="rId35"/>
        <p:sld r:id="rId56"/>
        <p:sld r:id="rId57"/>
        <p:sld r:id="rId6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 varScale="1">
        <p:scale>
          <a:sx n="108" d="100"/>
          <a:sy n="108" d="100"/>
        </p:scale>
        <p:origin x="1710" y="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08949459-A341-4233-B17C-A3A963622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050" y="4760740"/>
            <a:ext cx="5051650" cy="450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A29539E4-113C-4942-BB19-A2063CEBA1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A450B-1C9C-4BD7-A387-7CAC6434045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1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850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7764E7-CE7C-404B-9C4E-666253396B79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5</a:t>
            </a:r>
          </a:p>
        </p:txBody>
      </p:sp>
      <p:sp>
        <p:nvSpPr>
          <p:cNvPr id="95237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8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52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0E4AB-67D4-400C-A454-F6D8323CAA54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6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626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40C8F-7105-4928-80FD-30D5372467D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8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961F11-309D-42F9-A2A2-53B4B3C70168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E0A4B-63E8-4983-9C87-1F2BA23ACBD3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9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93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B8ECB7-D1B7-4FFD-9033-3BF385C7EA3C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9F8ED-F332-4223-AE5F-078ED4AA1146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5A2DE3-B024-47C0-9579-95848440BD3A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317AB1-A245-47B3-857B-8634DF38E564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103427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7</a:t>
            </a: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0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1034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F4FA-4F3F-4B35-BE11-5AF12752F668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8D1C2-79D9-466E-97A7-BF2B36ECCA83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53297-E66A-4C1D-B74E-DECBFF05D395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E6083-6D4F-4229-BA0B-F3F09522909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A8E2F-7D66-4DDC-B912-893BA84C05E3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4B421-C101-4B23-95E5-4E2EA224E2A9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72EBA-8DA5-4E00-82DF-BEA554DE33C3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F51171-7BCC-4C3D-AE5F-DD8B8212CCB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B054F-DD62-4986-97DE-77DF88FFDBB3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D0AC-813B-4325-BBCB-1A711FEB71D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3453F-36C5-4E82-A5EE-9FB0683BEA73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39CDB9-02E9-46D4-AC8C-01D09065C240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42BD7-A985-478F-8E6A-1DD9ACA041C2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EAB183-5C4C-437E-B949-6A9C38A9D8E0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2745B-CFEE-4177-A8A8-AE9EEA23371D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94DC1-A06D-4D38-AD09-73E731947CC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4913F-E792-45AB-A8DD-F0AC0070D77E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83859-9C4B-430C-B9B6-C10882FB055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65A73-74C2-47B4-AF95-E15861A0ABE0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B6C80-3688-4ECA-BE3B-74A6F9125F0E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058437-4F9A-4A72-8C6F-B62F00E4800D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777A9A-80DC-490C-9E81-BEA0A6BF3C6A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60D38-FEBE-4C42-95A4-53C9B2C004FD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B6A58-E3B7-44C3-93AA-5F33BE806994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A7783-4A95-4664-B359-5A13F8C05B96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53BB6-B829-4C1C-B81D-4F440B035A33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A12AF-2734-49D5-86C3-C85570B00B94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47799-D132-4FBE-8524-EBF8C6C056DD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244F0-A437-4C85-9960-1C92EF6F49D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825E1F-5849-4588-B30D-5C81F4508528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F71F4-493D-4307-A959-8D5D6FC0EEA3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30AAFD-8449-40F0-96B1-448D14A67D8D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D9C99-87EB-4BCF-BCB2-C6B0D43AE653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D6EB4-19F2-4353-B749-D0FCE7A4B679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7124-8B22-40C3-9C61-25AD352E038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599F5-67B5-4A81-A61F-581563DADFB3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53D434-A7D2-4801-BF7A-640648689B52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94A0CB-FE74-4734-B8E7-56BC053E59F3}" type="slidenum">
              <a:rPr lang="en-US" altLang="zh-CN" smtClean="0"/>
              <a:pPr/>
              <a:t>63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79E68-2FE5-4B72-B148-909C498324C3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78D2B3-EED8-454C-9BE9-27779A635AC3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37AE6-27D5-45F5-AF22-DAC99AF6E17D}" type="slidenum">
              <a:rPr lang="en-US" altLang="zh-CN" smtClean="0"/>
              <a:pPr/>
              <a:t>66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FE1E1-1BDF-45A9-B3BC-518D1E7C6B13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99C04D-1EAD-4CFC-819A-35BE165DAA73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D4252-9563-4F0B-BDC5-BC166EDC32A5}" type="slidenum">
              <a:rPr lang="en-US" altLang="zh-CN" smtClean="0"/>
              <a:pPr/>
              <a:t>69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CE48E0-1CE5-47AC-AB5C-48091F6E748A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B08AB-69F3-4A7F-BC48-7E83311E20D7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9DE6B-AF24-4723-AEBE-66DBFA8ADB77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524D2-BF1A-47D4-8140-324A28645A5D}" type="slidenum">
              <a:rPr lang="en-US" altLang="zh-CN" smtClean="0"/>
              <a:pPr/>
              <a:t>72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CA8DA-F9DA-4DEC-9DD7-48C5C4D41F49}" type="slidenum">
              <a:rPr lang="en-US" altLang="zh-CN" smtClean="0"/>
              <a:pPr/>
              <a:t>73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1F8F0-4B52-428B-B11E-20C664C6B39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2</a:t>
            </a:r>
          </a:p>
        </p:txBody>
      </p:sp>
      <p:sp>
        <p:nvSpPr>
          <p:cNvPr id="92165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21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8D2F13-8A8B-4EF2-A9CB-C6DE7DF9E87A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93187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3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31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2D3C73-9C78-4841-8622-01B1003870B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3904401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3904401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4</a:t>
            </a: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0" y="9521479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4" name="Rectangle 5"/>
          <p:cNvSpPr>
            <a:spLocks noChangeArrowheads="1"/>
          </p:cNvSpPr>
          <p:nvPr/>
        </p:nvSpPr>
        <p:spPr bwMode="auto">
          <a:xfrm>
            <a:off x="0" y="0"/>
            <a:ext cx="2985350" cy="50040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1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49325" y="758825"/>
            <a:ext cx="4991100" cy="3743325"/>
          </a:xfrm>
          <a:ln w="12700" cap="flat"/>
        </p:spPr>
      </p:sp>
      <p:sp>
        <p:nvSpPr>
          <p:cNvPr id="9421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488" y="4760740"/>
            <a:ext cx="5054776" cy="4508822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4"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  <a:ea typeface="宋体" charset="-122"/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  <a:ea typeface="宋体" charset="-122"/>
              </a:rPr>
              <a:t>th</a:t>
            </a:r>
            <a:r>
              <a:rPr lang="en-US" altLang="zh-CN" b="1">
                <a:solidFill>
                  <a:srgbClr val="CC3300"/>
                </a:solidFill>
                <a:ea typeface="宋体" charset="-122"/>
              </a:rPr>
              <a:t> Ed</a:t>
            </a:r>
            <a:r>
              <a:rPr lang="en-US" altLang="zh-CN">
                <a:solidFill>
                  <a:srgbClr val="CC3300"/>
                </a:solidFill>
                <a:ea typeface="宋体" charset="-122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  <a:ea typeface="宋体" charset="-122"/>
              </a:rPr>
            </a:b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ea typeface="宋体" charset="-122"/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C33A283-B79E-4EDF-B241-45CB983BC5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8CCD3-68FF-40F4-B74C-C9FFB624D8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E7E00-CC8F-419F-99CC-95EA2347B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C1009-FF5A-494C-8741-F78538F40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5BBA-4111-4F68-A685-EE4406306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4AD25-7182-4ED5-A51B-82ACB8A9C9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9CF47-76BD-408D-A729-56D41B8593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37D96-6B3C-4A45-94A4-0CC416EC4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A12F5-50A0-4212-9C16-5D17415BD7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B5D26-D7E4-43A4-85D1-224AAC4FB4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8CC19-6EDE-4011-96C3-80B2596B2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3B5E5118-1765-4A18-BE39-6814A836B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3.</a:t>
            </a:r>
            <a:fld id="{1443416A-D256-4358-BCC2-1A41BB346588}" type="slidenum">
              <a:rPr lang="en-US" altLang="zh-CN" sz="1000" b="1">
                <a:solidFill>
                  <a:schemeClr val="tx2"/>
                </a:solidFill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  <a:ea typeface="宋体" charset="-122"/>
              </a:rPr>
              <a:t>th</a:t>
            </a: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 Edition</a:t>
            </a:r>
          </a:p>
        </p:txBody>
      </p:sp>
      <p:sp>
        <p:nvSpPr>
          <p:cNvPr id="522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4105" name="Picture 9" descr="Cover-6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438" y="469900"/>
            <a:ext cx="8077200" cy="1289050"/>
          </a:xfrm>
        </p:spPr>
        <p:txBody>
          <a:bodyPr/>
          <a:lstStyle/>
          <a:p>
            <a:pPr>
              <a:defRPr/>
            </a:pPr>
            <a:r>
              <a:rPr lang="en-US" altLang="zh-CN" sz="4800" dirty="0">
                <a:ea typeface="宋体" charset="-122"/>
              </a:rPr>
              <a:t>Database Systems</a:t>
            </a:r>
            <a:endParaRPr lang="zh-CN" altLang="en-US" sz="4800" dirty="0">
              <a:ea typeface="宋体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6575" y="2233613"/>
            <a:ext cx="8177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zh-CN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Chapter 3:  Introduction to SQL</a:t>
            </a:r>
            <a:endParaRPr kumimoji="1" lang="en-US" altLang="zh-CN" sz="36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itchFamily="34" charset="-128"/>
              <a:cs typeface="+mj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99D11D5-42EA-5025-4D91-D8149BD6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Basic Query Structure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The SQL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data-manipulation language (DML)</a:t>
            </a:r>
            <a:r>
              <a:rPr lang="en-US" altLang="zh-CN" sz="2000">
                <a:ea typeface="宋体" charset="-122"/>
              </a:rPr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A typical SQL query has the form:</a:t>
            </a:r>
            <a:br>
              <a:rPr lang="en-US" altLang="zh-CN" sz="2000">
                <a:ea typeface="宋体" charset="-122"/>
              </a:rPr>
            </a:b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宋体" charset="-122"/>
              </a:rPr>
              <a:t>n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i="1" baseline="-25000">
                <a:latin typeface="Consolas" pitchFamily="49" charset="0"/>
                <a:ea typeface="宋体" charset="-122"/>
              </a:rPr>
              <a:t>m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P</a:t>
            </a:r>
            <a:br>
              <a:rPr lang="en-US" altLang="zh-CN" i="1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 i="1" baseline="-25000">
                <a:ea typeface="宋体" charset="-122"/>
              </a:rPr>
              <a:t>i  </a:t>
            </a:r>
            <a:r>
              <a:rPr lang="en-US" altLang="zh-CN" sz="2000">
                <a:ea typeface="宋体" charset="-122"/>
              </a:rPr>
              <a:t>represents an attribute</a:t>
            </a:r>
            <a:endParaRPr lang="en-US" altLang="zh-CN">
              <a:ea typeface="宋体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i="1" baseline="-25000">
                <a:ea typeface="宋体" charset="-122"/>
              </a:rPr>
              <a:t>i  </a:t>
            </a:r>
            <a:r>
              <a:rPr lang="en-US" altLang="zh-CN" sz="2000">
                <a:ea typeface="宋体" charset="-122"/>
              </a:rPr>
              <a:t>represents a relation</a:t>
            </a:r>
            <a:endParaRPr lang="en-US" altLang="zh-CN">
              <a:ea typeface="宋体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charset="-122"/>
              </a:rPr>
              <a:t>P </a:t>
            </a:r>
            <a:r>
              <a:rPr lang="en-US" altLang="zh-CN" sz="2000">
                <a:ea typeface="宋体" charset="-122"/>
              </a:rPr>
              <a:t> is a predicate.</a:t>
            </a:r>
            <a:endParaRPr lang="en-US" altLang="zh-CN"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The result of an SQL query is a relation.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The select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220788"/>
            <a:ext cx="8066088" cy="516572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dirty="0">
                <a:ea typeface="宋体" charset="-122"/>
              </a:rPr>
              <a:t> clause list the attributes desired in the result of a query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Example: find the names of all instructors: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name</a:t>
            </a:r>
            <a:br>
              <a:rPr lang="en-US" altLang="zh-CN" dirty="0">
                <a:latin typeface="Consolas" pitchFamily="49" charset="0"/>
                <a:ea typeface="宋体" charset="-122"/>
              </a:rPr>
            </a:br>
            <a:r>
              <a:rPr lang="en-US" altLang="zh-CN" dirty="0">
                <a:latin typeface="Consolas" pitchFamily="49" charset="0"/>
                <a:ea typeface="宋体" charset="-122"/>
              </a:rPr>
              <a:t>		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</a:t>
            </a:r>
          </a:p>
          <a:p>
            <a:pPr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NOTE:  SQL names are </a:t>
            </a:r>
            <a:r>
              <a:rPr lang="en-US" altLang="zh-CN" sz="2400" dirty="0">
                <a:solidFill>
                  <a:srgbClr val="C00000"/>
                </a:solidFill>
                <a:ea typeface="宋体" charset="-122"/>
              </a:rPr>
              <a:t>case insensitive </a:t>
            </a:r>
            <a:r>
              <a:rPr lang="en-US" altLang="zh-CN" dirty="0">
                <a:ea typeface="宋体" charset="-122"/>
              </a:rPr>
              <a:t>(i.e., you may use upper- or lower-case letters.)  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E.g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.   </a:t>
            </a:r>
            <a:r>
              <a:rPr lang="en-US" altLang="zh-CN" sz="24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Name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 ≡ </a:t>
            </a:r>
            <a:r>
              <a:rPr lang="en-US" altLang="zh-CN" sz="24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NAME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 ≡ </a:t>
            </a:r>
            <a:r>
              <a:rPr lang="en-US" altLang="zh-CN" sz="24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name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charset="-122"/>
              </a:rPr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select Clause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SQL allows duplicates in relations as well as in query results.</a:t>
            </a:r>
            <a:endParaRPr lang="en-US" altLang="zh-CN" dirty="0"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To force the elimination of duplicates, insert the keyword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distinct</a:t>
            </a:r>
            <a:r>
              <a:rPr lang="en-US" altLang="zh-CN" sz="2000" b="1" dirty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 after select</a:t>
            </a:r>
            <a:r>
              <a:rPr lang="en-US" altLang="zh-CN" sz="2000" b="1" dirty="0">
                <a:ea typeface="宋体" charset="-122"/>
              </a:rPr>
              <a:t>.</a:t>
            </a:r>
            <a:endParaRPr lang="en-US" altLang="zh-CN" b="1" dirty="0"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Find the names of all departments with instructor, and remove duplicates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endParaRPr lang="en-US" altLang="zh-CN" i="1" dirty="0">
              <a:latin typeface="Consolas" pitchFamily="49" charset="0"/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The keyword </a:t>
            </a:r>
            <a:r>
              <a:rPr lang="en-US" altLang="zh-CN" sz="2000" b="1" dirty="0">
                <a:ea typeface="宋体" charset="-122"/>
              </a:rPr>
              <a:t>all </a:t>
            </a:r>
            <a:r>
              <a:rPr lang="en-US" altLang="zh-CN" sz="2000" dirty="0">
                <a:ea typeface="宋体" charset="-122"/>
              </a:rPr>
              <a:t>specifies that duplicates not be removed.</a:t>
            </a:r>
            <a:br>
              <a:rPr lang="en-US" altLang="zh-CN" dirty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all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endParaRPr lang="en-US" altLang="zh-CN" i="1" dirty="0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An asterisk in the select clause denotes “all attributes”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b="1" dirty="0">
                <a:ea typeface="宋体" charset="-122"/>
              </a:rPr>
              <a:t>	        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* f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endParaRPr lang="en-US" altLang="zh-CN" i="1" dirty="0">
              <a:latin typeface="Consolas" pitchFamily="49" charset="0"/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select</a:t>
            </a:r>
            <a:r>
              <a:rPr lang="en-US" altLang="zh-CN" sz="2000" dirty="0">
                <a:ea typeface="宋体" charset="-122"/>
              </a:rPr>
              <a:t> clause can contain arithmetic expressions involving the operation, +, –, 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</a:t>
            </a:r>
            <a:r>
              <a:rPr lang="en-US" altLang="zh-CN" sz="2000" dirty="0">
                <a:ea typeface="宋体" charset="-122"/>
              </a:rPr>
              <a:t>, and /, and operating on constants or attributes of tuples.</a:t>
            </a:r>
            <a:endParaRPr lang="en-US" altLang="zh-CN" dirty="0"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 dirty="0">
                <a:ea typeface="宋体" charset="-122"/>
              </a:rPr>
              <a:t>The query: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b="1" dirty="0">
                <a:ea typeface="宋体" charset="-122"/>
              </a:rPr>
              <a:t>	          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ID, name, salary/12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endParaRPr lang="en-US" altLang="zh-CN" i="1" dirty="0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i="1" dirty="0">
                <a:ea typeface="宋体" charset="-122"/>
              </a:rPr>
              <a:t>	</a:t>
            </a:r>
            <a:r>
              <a:rPr lang="en-US" altLang="zh-CN" sz="2000" dirty="0">
                <a:ea typeface="宋体" charset="-122"/>
              </a:rPr>
              <a:t>would return a relation that is the same as the </a:t>
            </a:r>
            <a:r>
              <a:rPr lang="en-US" altLang="zh-CN" sz="2000" i="1" dirty="0">
                <a:ea typeface="宋体" charset="-122"/>
              </a:rPr>
              <a:t>instructor </a:t>
            </a:r>
            <a:r>
              <a:rPr lang="en-US" altLang="zh-CN" sz="2000" dirty="0">
                <a:ea typeface="宋体" charset="-122"/>
              </a:rPr>
              <a:t>relation, except that the value of the attribute </a:t>
            </a:r>
            <a:r>
              <a:rPr lang="en-US" altLang="zh-CN" sz="2000" i="1" dirty="0">
                <a:ea typeface="宋体" charset="-122"/>
              </a:rPr>
              <a:t>salary </a:t>
            </a:r>
            <a:r>
              <a:rPr lang="en-US" altLang="zh-CN" sz="2000" dirty="0">
                <a:ea typeface="宋体" charset="-122"/>
              </a:rPr>
              <a:t>is divided by 12.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where Clause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where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clause specifies conditions that the result must satisfy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1311275" algn="l"/>
              </a:tabLst>
            </a:pPr>
            <a:r>
              <a:rPr lang="en-US" altLang="zh-CN" sz="2000" dirty="0">
                <a:ea typeface="宋体" charset="-122"/>
              </a:rPr>
              <a:t>Corresponds to the selection predicate of the relational algebra.</a:t>
            </a:r>
            <a:r>
              <a:rPr lang="en-US" altLang="zh-CN" dirty="0">
                <a:ea typeface="宋体" charset="-122"/>
              </a:rPr>
              <a:t>  </a:t>
            </a:r>
          </a:p>
          <a:p>
            <a:pPr>
              <a:spcAft>
                <a:spcPts val="1800"/>
              </a:spcAft>
              <a:tabLst>
                <a:tab pos="1311275" algn="l"/>
              </a:tabLst>
            </a:pPr>
            <a:r>
              <a:rPr lang="en-US" altLang="zh-CN" sz="2000" dirty="0">
                <a:ea typeface="宋体" charset="-122"/>
              </a:rPr>
              <a:t>To find all instructors in Comp. Sci. dept with salary &gt; 8000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1311275" algn="l"/>
              </a:tabLst>
            </a:pPr>
            <a:r>
              <a:rPr lang="en-US" altLang="zh-CN" sz="2000" b="1" dirty="0">
                <a:latin typeface="Consolas" pitchFamily="49" charset="0"/>
                <a:ea typeface="宋体" charset="-122"/>
              </a:rPr>
              <a:t>    select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name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1311275" algn="l"/>
              </a:tabLst>
            </a:pPr>
            <a:r>
              <a:rPr lang="en-US" altLang="zh-CN" sz="2000" b="1" i="1" dirty="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1311275" algn="l"/>
              </a:tabLst>
            </a:pPr>
            <a:r>
              <a:rPr lang="en-US" altLang="zh-CN" sz="2000" b="1" i="1" dirty="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=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‘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Comp. Sci.’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&gt; 80000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>
              <a:spcBef>
                <a:spcPts val="2400"/>
              </a:spcBef>
              <a:tabLst>
                <a:tab pos="1311275" algn="l"/>
              </a:tabLst>
            </a:pPr>
            <a:r>
              <a:rPr lang="en-US" altLang="zh-CN" sz="2000" dirty="0">
                <a:ea typeface="宋体" charset="-122"/>
              </a:rPr>
              <a:t>Comparison results can be combined using the logical connectives </a:t>
            </a:r>
            <a:r>
              <a:rPr lang="en-US" altLang="zh-CN" sz="2000" b="1" dirty="0">
                <a:ea typeface="宋体" charset="-122"/>
              </a:rPr>
              <a:t>and, or, </a:t>
            </a:r>
            <a:r>
              <a:rPr lang="en-US" altLang="zh-CN" sz="2000" dirty="0">
                <a:ea typeface="宋体" charset="-122"/>
              </a:rPr>
              <a:t>and </a:t>
            </a:r>
            <a:r>
              <a:rPr lang="en-US" altLang="zh-CN" sz="2000" b="1" dirty="0">
                <a:ea typeface="宋体" charset="-122"/>
              </a:rPr>
              <a:t>not.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>
              <a:tabLst>
                <a:tab pos="1311275" algn="l"/>
              </a:tabLst>
            </a:pPr>
            <a:r>
              <a:rPr lang="en-US" altLang="zh-CN" sz="2000" dirty="0">
                <a:ea typeface="宋体" charset="-122"/>
              </a:rPr>
              <a:t>Comparisons can be applied to results of arithmetic expressions.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from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from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clause lists the relations involved in the query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Corresponds to the Cartesian product operation of the relational algebra.</a:t>
            </a:r>
            <a:endParaRPr lang="en-US" altLang="zh-CN" dirty="0">
              <a:ea typeface="宋体" charset="-122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Find the Cartesian product </a:t>
            </a:r>
            <a:r>
              <a:rPr lang="en-US" altLang="zh-CN" sz="2000" i="1" dirty="0">
                <a:ea typeface="宋体" charset="-122"/>
              </a:rPr>
              <a:t>instructor X teaches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zh-CN" b="1" dirty="0">
                <a:ea typeface="宋体" charset="-122"/>
              </a:rPr>
              <a:t>		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*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	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instructor, teaches</a:t>
            </a:r>
            <a:endParaRPr lang="en-US" altLang="zh-CN" i="1" dirty="0">
              <a:latin typeface="Consolas" pitchFamily="49" charset="0"/>
              <a:ea typeface="宋体" charset="-122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generates every possible instructor – teaches pair, with all attributes from both relations</a:t>
            </a:r>
            <a:endParaRPr lang="en-US" altLang="zh-CN" dirty="0">
              <a:ea typeface="宋体" charset="-122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Cartesian product not very useful directly, but useful combined with where-clause condition (selection operation in relational algebra)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zh-CN" i="1" dirty="0">
                <a:ea typeface="宋体" charset="-122"/>
              </a:rPr>
              <a:t>	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Cartesian Product: </a:t>
            </a:r>
            <a:r>
              <a:rPr lang="en-US" altLang="zh-CN" i="1">
                <a:ea typeface="宋体" charset="-122"/>
              </a:rPr>
              <a:t>instructor X teaches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宋体" charset="-122"/>
            </a:endParaRPr>
          </a:p>
        </p:txBody>
      </p:sp>
      <p:pic>
        <p:nvPicPr>
          <p:cNvPr id="21508" name="Picture 4" descr="2"/>
          <p:cNvPicPr>
            <a:picLocks noChangeAspect="1" noChangeArrowheads="1"/>
          </p:cNvPicPr>
          <p:nvPr/>
        </p:nvPicPr>
        <p:blipFill>
          <a:blip r:embed="rId2" cstate="print"/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ea typeface="宋体" charset="-122"/>
              </a:rPr>
              <a:t>instructor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i="1">
                <a:ea typeface="宋体" charset="-122"/>
              </a:rPr>
              <a:t>teaches</a:t>
            </a:r>
          </a:p>
        </p:txBody>
      </p:sp>
      <p:pic>
        <p:nvPicPr>
          <p:cNvPr id="21511" name="Picture 8" descr="2"/>
          <p:cNvPicPr>
            <a:picLocks noChangeAspect="1" noChangeArrowheads="1"/>
          </p:cNvPicPr>
          <p:nvPr/>
        </p:nvPicPr>
        <p:blipFill>
          <a:blip r:embed="rId3" cstate="print"/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11"/>
          <p:cNvGrpSpPr>
            <a:grpSpLocks/>
          </p:cNvGrpSpPr>
          <p:nvPr/>
        </p:nvGrpSpPr>
        <p:grpSpPr bwMode="auto">
          <a:xfrm>
            <a:off x="1352550" y="4694238"/>
            <a:ext cx="6288088" cy="2163762"/>
            <a:chOff x="1102" y="3005"/>
            <a:chExt cx="3281" cy="1171"/>
          </a:xfrm>
        </p:grpSpPr>
        <p:pic>
          <p:nvPicPr>
            <p:cNvPr id="22533" name="Picture 3" descr="allFigures.pdf"/>
            <p:cNvPicPr preferRelativeResize="0">
              <a:picLocks noChangeAspect="1"/>
            </p:cNvPicPr>
            <p:nvPr/>
          </p:nvPicPr>
          <p:blipFill>
            <a:blip r:embed="rId2" cstate="print"/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22534" name="Picture 3" descr="allFigures.pdf"/>
            <p:cNvPicPr preferRelativeResize="0">
              <a:picLocks noChangeAspect="1"/>
            </p:cNvPicPr>
            <p:nvPr/>
          </p:nvPicPr>
          <p:blipFill>
            <a:blip r:embed="rId2" cstate="print"/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22537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Joins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782638"/>
            <a:ext cx="7996237" cy="372745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For all instructors who have taught some course, find their names and the course ID of the courses they taught.</a:t>
            </a:r>
            <a:endParaRPr kumimoji="0" lang="en-US" altLang="zh-CN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charset="-122"/>
              </a:rPr>
              <a:t>		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name, course_id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instructor, teaches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instructor.ID = teaches.ID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Find the course ID, semester, year and title of each course offered by the Comp. Sci. department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charset="-122"/>
              </a:rPr>
              <a:t>	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section.course_id, semester, year, title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section, course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section.course_id = course.course_id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 =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'Comp. Sci.'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ea typeface="宋体" charset="-122"/>
              </a:rPr>
              <a:t>Natural join matches tuples with the same values for all common attributes, and retains only one copy of each common column</a:t>
            </a:r>
            <a:endParaRPr lang="en-US" altLang="zh-CN"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*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natural join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teaches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  <p:pic>
        <p:nvPicPr>
          <p:cNvPr id="24580" name="Picture 4" descr="3"/>
          <p:cNvPicPr>
            <a:picLocks noChangeAspect="1" noChangeArrowheads="1"/>
          </p:cNvPicPr>
          <p:nvPr/>
        </p:nvPicPr>
        <p:blipFill>
          <a:blip r:embed="rId2" cstate="print"/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 altLang="zh-CN">
                <a:ea typeface="宋体" charset="-122"/>
              </a:rPr>
              <a:t>      </a:t>
            </a:r>
          </a:p>
          <a:p>
            <a:pPr lvl="1"/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name</a:t>
            </a:r>
            <a:r>
              <a:rPr lang="en-US" altLang="zh-CN">
                <a:latin typeface="Consolas" pitchFamily="49" charset="0"/>
                <a:ea typeface="宋体" charset="-122"/>
              </a:rPr>
              <a:t>, 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instructor, teaches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instructor.ID </a:t>
            </a:r>
            <a:r>
              <a:rPr lang="en-US" altLang="zh-CN">
                <a:latin typeface="Consolas" pitchFamily="49" charset="0"/>
                <a:ea typeface="宋体" charset="-122"/>
              </a:rPr>
              <a:t>= </a:t>
            </a:r>
            <a:r>
              <a:rPr lang="en-US" altLang="zh-CN" i="1">
                <a:latin typeface="Consolas" pitchFamily="49" charset="0"/>
                <a:ea typeface="宋体" charset="-122"/>
              </a:rPr>
              <a:t>teaches.ID</a:t>
            </a:r>
            <a:r>
              <a:rPr lang="en-US" altLang="zh-CN">
                <a:latin typeface="Consolas" pitchFamily="49" charset="0"/>
                <a:ea typeface="宋体" charset="-122"/>
              </a:rPr>
              <a:t>;</a:t>
            </a:r>
          </a:p>
          <a:p>
            <a:pPr lvl="1">
              <a:buFont typeface="Monotype Sorts" charset="2"/>
              <a:buNone/>
            </a:pPr>
            <a:endParaRPr lang="en-US" altLang="zh-CN">
              <a:latin typeface="Consolas" pitchFamily="49" charset="0"/>
              <a:ea typeface="宋体" charset="-122"/>
            </a:endParaRPr>
          </a:p>
          <a:p>
            <a:pPr lvl="1"/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name</a:t>
            </a:r>
            <a:r>
              <a:rPr lang="en-US" altLang="zh-CN">
                <a:latin typeface="Consolas" pitchFamily="49" charset="0"/>
                <a:ea typeface="宋体" charset="-122"/>
              </a:rPr>
              <a:t>,</a:t>
            </a:r>
            <a:r>
              <a:rPr lang="en-US" altLang="zh-CN" i="1">
                <a:latin typeface="Consolas" pitchFamily="49" charset="0"/>
                <a:ea typeface="宋体" charset="-122"/>
              </a:rPr>
              <a:t> course_id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b="1">
                <a:latin typeface="Consolas" pitchFamily="49" charset="0"/>
                <a:ea typeface="宋体" charset="-122"/>
              </a:rPr>
              <a:t>natural join </a:t>
            </a:r>
            <a:r>
              <a:rPr lang="en-US" altLang="zh-CN" i="1">
                <a:latin typeface="Consolas" pitchFamily="49" charset="0"/>
                <a:ea typeface="宋体" charset="-122"/>
              </a:rPr>
              <a:t>teaches</a:t>
            </a:r>
            <a:r>
              <a:rPr lang="en-US" altLang="zh-CN">
                <a:latin typeface="Consolas" pitchFamily="49" charset="0"/>
                <a:ea typeface="宋体" charset="-122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12750"/>
            <a:ext cx="8077200" cy="633413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Chapter 3:  Introduction to 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670050"/>
            <a:ext cx="7413625" cy="4167188"/>
          </a:xfrm>
          <a:noFill/>
        </p:spPr>
        <p:txBody>
          <a:bodyPr lIns="90488" tIns="44450" rIns="90488" bIns="44450"/>
          <a:lstStyle/>
          <a:p>
            <a:r>
              <a:rPr lang="en-US" altLang="zh-CN" sz="2000">
                <a:ea typeface="宋体" charset="-122"/>
              </a:rPr>
              <a:t>Overview of the SQL Query Language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Data Definition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Basic Query Structure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Additional Basic Operations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Set Operations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Null Values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Aggregate Functions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Nested Subqueries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Modification of the Database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 Join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645525" cy="513238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Danger in natural join: beware of unrelated attributes with same name which get equated incorrectly</a:t>
            </a:r>
            <a:endParaRPr lang="en-US" altLang="zh-CN" sz="16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List the names of instructors along with the titles of courses that they teach</a:t>
            </a:r>
            <a:r>
              <a:rPr lang="en-US" altLang="zh-CN" sz="1600" dirty="0">
                <a:ea typeface="宋体" charset="-122"/>
              </a:rPr>
              <a:t> </a:t>
            </a:r>
          </a:p>
          <a:p>
            <a:pPr lvl="1"/>
            <a:r>
              <a:rPr lang="en-US" altLang="zh-CN" dirty="0">
                <a:ea typeface="宋体" charset="-122"/>
              </a:rPr>
              <a:t>Correct version</a:t>
            </a:r>
            <a:endParaRPr lang="en-US" altLang="zh-CN" sz="1600" dirty="0">
              <a:ea typeface="宋体" charset="-122"/>
            </a:endParaRPr>
          </a:p>
          <a:p>
            <a:pPr lvl="2"/>
            <a:r>
              <a:rPr lang="en-US" altLang="zh-CN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name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title</a:t>
            </a:r>
            <a:br>
              <a:rPr lang="en-US" altLang="zh-CN" i="1" dirty="0">
                <a:latin typeface="Consolas" pitchFamily="49" charset="0"/>
                <a:ea typeface="宋体" charset="-122"/>
              </a:rPr>
            </a:br>
            <a:r>
              <a:rPr lang="en-US" altLang="zh-CN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natural join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teaches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course</a:t>
            </a:r>
            <a:br>
              <a:rPr lang="en-US" altLang="zh-CN" i="1" dirty="0">
                <a:latin typeface="Consolas" pitchFamily="49" charset="0"/>
                <a:ea typeface="宋体" charset="-122"/>
              </a:rPr>
            </a:br>
            <a:r>
              <a:rPr lang="en-US" altLang="zh-CN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i="1" dirty="0" err="1">
                <a:latin typeface="Consolas" pitchFamily="49" charset="0"/>
                <a:ea typeface="宋体" charset="-122"/>
              </a:rPr>
              <a:t>teaches</a:t>
            </a:r>
            <a:r>
              <a:rPr lang="en-US" altLang="zh-CN" dirty="0" err="1">
                <a:latin typeface="Consolas" pitchFamily="49" charset="0"/>
                <a:ea typeface="宋体" charset="-122"/>
              </a:rPr>
              <a:t>.</a:t>
            </a:r>
            <a:r>
              <a:rPr lang="en-US" altLang="zh-CN" i="1" dirty="0" err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= </a:t>
            </a:r>
            <a:r>
              <a:rPr lang="en-US" altLang="zh-CN" i="1" dirty="0" err="1">
                <a:latin typeface="Consolas" pitchFamily="49" charset="0"/>
                <a:ea typeface="宋体" charset="-122"/>
              </a:rPr>
              <a:t>course</a:t>
            </a:r>
            <a:r>
              <a:rPr lang="en-US" altLang="zh-CN" dirty="0" err="1">
                <a:latin typeface="Consolas" pitchFamily="49" charset="0"/>
                <a:ea typeface="宋体" charset="-122"/>
              </a:rPr>
              <a:t>.</a:t>
            </a:r>
            <a:r>
              <a:rPr lang="en-US" altLang="zh-CN" i="1" dirty="0" err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;</a:t>
            </a:r>
            <a:endParaRPr lang="en-US" altLang="zh-CN" sz="1600" dirty="0">
              <a:latin typeface="Consolas" pitchFamily="49" charset="0"/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Another correct version</a:t>
            </a:r>
            <a:endParaRPr lang="en-US" altLang="zh-CN" sz="1600" dirty="0">
              <a:ea typeface="宋体" charset="-122"/>
            </a:endParaRPr>
          </a:p>
          <a:p>
            <a:pPr lvl="2"/>
            <a:r>
              <a:rPr lang="en-US" altLang="zh-CN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name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title</a:t>
            </a:r>
            <a:br>
              <a:rPr lang="en-US" altLang="zh-CN" i="1" dirty="0">
                <a:latin typeface="Consolas" pitchFamily="49" charset="0"/>
                <a:ea typeface="宋体" charset="-122"/>
              </a:rPr>
            </a:br>
            <a:r>
              <a:rPr lang="en-US" altLang="zh-CN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(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natural join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teaches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)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join </a:t>
            </a:r>
            <a:br>
              <a:rPr lang="en-US" altLang="zh-CN" b="1" dirty="0">
                <a:latin typeface="Consolas" pitchFamily="49" charset="0"/>
                <a:ea typeface="宋体" charset="-122"/>
              </a:rPr>
            </a:br>
            <a:r>
              <a:rPr lang="en-US" altLang="zh-CN" b="1" dirty="0">
                <a:latin typeface="Consolas" pitchFamily="49" charset="0"/>
                <a:ea typeface="宋体" charset="-122"/>
              </a:rPr>
              <a:t>    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course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using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(</a:t>
            </a:r>
            <a:r>
              <a:rPr lang="en-US" altLang="zh-CN" i="1" dirty="0" err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);</a:t>
            </a:r>
            <a:endParaRPr lang="en-US" altLang="zh-CN" sz="1600" dirty="0">
              <a:latin typeface="Consolas" pitchFamily="49" charset="0"/>
              <a:ea typeface="宋体" charset="-122"/>
            </a:endParaRPr>
          </a:p>
          <a:p>
            <a:endParaRPr lang="en-US" altLang="zh-CN" sz="16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The Rename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106488"/>
            <a:ext cx="9002712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The SQL allows renaming relations and attributes using the </a:t>
            </a:r>
            <a:r>
              <a:rPr lang="en-US" altLang="zh-CN" sz="2000" b="1">
                <a:ea typeface="宋体" charset="-122"/>
              </a:rPr>
              <a:t>as </a:t>
            </a:r>
            <a:r>
              <a:rPr lang="en-US" altLang="zh-CN" sz="2000">
                <a:ea typeface="宋体" charset="-122"/>
              </a:rPr>
              <a:t>clause: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zh-CN" i="1">
                <a:ea typeface="宋体" charset="-122"/>
              </a:rPr>
              <a:t>		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old-name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 new-name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E.g.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ID, name, salary/12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monthly_salary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>
                <a:ea typeface="宋体" charset="-122"/>
              </a:rPr>
            </a:br>
            <a:endParaRPr lang="en-US" altLang="zh-CN"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Find the names of all instructors who have a higher salary than 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     some instructor in ‘Comp. Sci’.</a:t>
            </a:r>
            <a:endParaRPr lang="en-US" altLang="zh-CN">
              <a:ea typeface="宋体" charset="-122"/>
            </a:endParaRPr>
          </a:p>
          <a:p>
            <a:pPr lvl="1">
              <a:tabLst>
                <a:tab pos="2055813" algn="l"/>
              </a:tabLst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T. name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T, 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T.salary &gt; S.salary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S.dept_name = ‘Comp. Sci.’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charset="-122"/>
              </a:rPr>
              <a:t>Keyword </a:t>
            </a:r>
            <a:r>
              <a:rPr lang="en-US" altLang="zh-CN" sz="2000" b="1">
                <a:ea typeface="宋体" charset="-122"/>
              </a:rPr>
              <a:t>as</a:t>
            </a:r>
            <a:r>
              <a:rPr lang="en-US" altLang="zh-CN" sz="2000">
                <a:ea typeface="宋体" charset="-122"/>
              </a:rPr>
              <a:t> is optional and may be omitted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 ≡ instructor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altLang="zh-CN">
                <a:solidFill>
                  <a:srgbClr val="C00000"/>
                </a:solidFill>
                <a:ea typeface="宋体" charset="-122"/>
              </a:rPr>
              <a:t>Keyword </a:t>
            </a:r>
            <a:r>
              <a:rPr lang="en-US" altLang="zh-CN" b="1">
                <a:solidFill>
                  <a:srgbClr val="C00000"/>
                </a:solidFill>
                <a:ea typeface="宋体" charset="-122"/>
              </a:rPr>
              <a:t>as </a:t>
            </a:r>
            <a:r>
              <a:rPr lang="en-US" altLang="zh-CN">
                <a:solidFill>
                  <a:srgbClr val="C00000"/>
                </a:solidFill>
                <a:ea typeface="宋体" charset="-122"/>
              </a:rPr>
              <a:t> must be omitted in Oracle !!!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String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SQL includes a string-matching operator for comparisons on character strings.  The operator “like” uses patterns that are described using two special characters: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percent (%).  The % character matches any substring.</a:t>
            </a:r>
            <a:endParaRPr lang="en-US" altLang="zh-CN" sz="1600" dirty="0">
              <a:ea typeface="宋体" charset="-122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underscore (_).  The _ character matches any character.</a:t>
            </a:r>
            <a:endParaRPr lang="en-US" altLang="zh-CN" sz="1600" dirty="0">
              <a:ea typeface="宋体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 sz="2000" dirty="0">
                <a:ea typeface="宋体" charset="-122"/>
              </a:rPr>
              <a:t>Find the names of all instructors whose name includes the substring “</a:t>
            </a:r>
            <a:r>
              <a:rPr lang="en-US" altLang="zh-CN" sz="2000" dirty="0" err="1">
                <a:ea typeface="宋体" charset="-122"/>
              </a:rPr>
              <a:t>dar</a:t>
            </a:r>
            <a:r>
              <a:rPr lang="en-US" altLang="zh-CN" sz="2000" dirty="0">
                <a:ea typeface="宋体" charset="-122"/>
              </a:rPr>
              <a:t>”.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name</a:t>
            </a:r>
            <a:br>
              <a:rPr lang="en-US" altLang="zh-CN" i="1" dirty="0">
                <a:latin typeface="Consolas" pitchFamily="49" charset="0"/>
                <a:ea typeface="宋体" charset="-122"/>
              </a:rPr>
            </a:br>
            <a:r>
              <a:rPr lang="en-US" altLang="zh-CN" i="1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i="1" dirty="0">
                <a:latin typeface="Consolas" pitchFamily="49" charset="0"/>
                <a:ea typeface="宋体" charset="-122"/>
              </a:rPr>
            </a:br>
            <a:r>
              <a:rPr lang="en-US" altLang="zh-CN" i="1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where</a:t>
            </a:r>
            <a:r>
              <a:rPr lang="en-US" altLang="zh-CN" b="1" i="1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name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like '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%</a:t>
            </a:r>
            <a:r>
              <a:rPr lang="en-US" altLang="zh-CN" dirty="0" err="1">
                <a:latin typeface="Consolas" pitchFamily="49" charset="0"/>
                <a:ea typeface="宋体" charset="-122"/>
              </a:rPr>
              <a:t>dar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%'</a:t>
            </a:r>
            <a:r>
              <a:rPr lang="en-US" altLang="zh-CN" sz="1600" dirty="0">
                <a:latin typeface="Consolas" pitchFamily="49" charset="0"/>
                <a:ea typeface="宋体" charset="-122"/>
              </a:rPr>
              <a:t> </a:t>
            </a:r>
            <a:endParaRPr lang="en-US" altLang="zh-CN" dirty="0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String Operations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latin typeface="Consolas" pitchFamily="49" charset="0"/>
                <a:ea typeface="宋体" charset="-122"/>
              </a:rPr>
              <a:t>‘Intro%’ </a:t>
            </a:r>
            <a:r>
              <a:rPr lang="en-US" altLang="zh-CN" dirty="0">
                <a:ea typeface="宋体" charset="-122"/>
              </a:rPr>
              <a:t>matches any string beginning with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latin typeface="Consolas" pitchFamily="49" charset="0"/>
                <a:ea typeface="宋体" charset="-122"/>
              </a:rPr>
              <a:t>‘%Comp%’ </a:t>
            </a:r>
            <a:r>
              <a:rPr lang="en-US" altLang="zh-CN" dirty="0">
                <a:ea typeface="宋体" charset="-122"/>
              </a:rPr>
              <a:t>matches any string containing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“Comp” </a:t>
            </a:r>
            <a:r>
              <a:rPr lang="en-US" altLang="zh-CN" dirty="0">
                <a:ea typeface="宋体" charset="-122"/>
              </a:rPr>
              <a:t>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‘_ _ _ 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%</a:t>
            </a:r>
            <a:r>
              <a:rPr lang="en-US" altLang="zh-CN" dirty="0">
                <a:ea typeface="宋体" charset="-122"/>
              </a:rPr>
              <a:t>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zh-CN" dirty="0">
              <a:ea typeface="宋体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 dirty="0">
                <a:ea typeface="宋体" charset="-122"/>
              </a:rPr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Ordering the Display of Tuples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zh-CN" sz="2000" dirty="0">
                <a:ea typeface="宋体" charset="-122"/>
              </a:rPr>
              <a:t>List in alphabetic order the names of all instructors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name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order by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name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>
              <a:tabLst>
                <a:tab pos="906463" algn="l"/>
              </a:tabLst>
            </a:pPr>
            <a:r>
              <a:rPr lang="en-US" altLang="zh-CN" sz="2000" dirty="0">
                <a:ea typeface="宋体" charset="-122"/>
              </a:rPr>
              <a:t>We may specify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desc</a:t>
            </a:r>
            <a:r>
              <a:rPr lang="en-US" altLang="zh-CN" sz="2000" dirty="0">
                <a:ea typeface="宋体" charset="-122"/>
              </a:rPr>
              <a:t> for descending order or </a:t>
            </a:r>
            <a:r>
              <a:rPr lang="en-US" altLang="zh-CN" sz="2000" b="1" dirty="0" err="1">
                <a:solidFill>
                  <a:srgbClr val="000099"/>
                </a:solidFill>
                <a:ea typeface="宋体" charset="-122"/>
              </a:rPr>
              <a:t>asc</a:t>
            </a:r>
            <a:r>
              <a:rPr lang="en-US" altLang="zh-CN" sz="2000" dirty="0">
                <a:ea typeface="宋体" charset="-122"/>
              </a:rPr>
              <a:t> for ascending order, for each attribute; ascending order is the default.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906463" algn="l"/>
              </a:tabLst>
            </a:pPr>
            <a:r>
              <a:rPr lang="en-US" altLang="zh-CN" sz="2000" dirty="0">
                <a:ea typeface="宋体" charset="-122"/>
              </a:rPr>
              <a:t>Example: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order by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name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desc</a:t>
            </a:r>
            <a:endParaRPr lang="en-US" altLang="zh-CN" b="1" dirty="0">
              <a:latin typeface="Consolas" pitchFamily="49" charset="0"/>
              <a:ea typeface="宋体" charset="-122"/>
            </a:endParaRPr>
          </a:p>
          <a:p>
            <a:pPr>
              <a:tabLst>
                <a:tab pos="906463" algn="l"/>
              </a:tabLst>
            </a:pPr>
            <a:r>
              <a:rPr lang="en-US" altLang="zh-CN" sz="2000" dirty="0">
                <a:ea typeface="宋体" charset="-122"/>
              </a:rPr>
              <a:t>Can sort on multiple attributes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906463" algn="l"/>
              </a:tabLst>
            </a:pPr>
            <a:r>
              <a:rPr lang="en-US" altLang="zh-CN" sz="2000" dirty="0">
                <a:ea typeface="宋体" charset="-122"/>
              </a:rPr>
              <a:t>Example: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order by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, name</a:t>
            </a:r>
            <a:endParaRPr lang="en-US" altLang="zh-CN" dirty="0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Where Clause Predicates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06488"/>
            <a:ext cx="7858125" cy="5038725"/>
          </a:xfrm>
          <a:noFill/>
        </p:spPr>
        <p:txBody>
          <a:bodyPr lIns="90488" tIns="44450" rIns="90488" bIns="44450"/>
          <a:lstStyle/>
          <a:p>
            <a:r>
              <a:rPr lang="en-US" altLang="zh-CN" sz="2000" dirty="0">
                <a:ea typeface="宋体" charset="-122"/>
              </a:rPr>
              <a:t>SQL includes a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between</a:t>
            </a:r>
            <a:r>
              <a:rPr lang="en-US" altLang="zh-CN" sz="2000" dirty="0">
                <a:ea typeface="宋体" charset="-122"/>
              </a:rPr>
              <a:t> comparison operator</a:t>
            </a:r>
            <a:endParaRPr lang="en-US" altLang="zh-CN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Example:  Find the names of all instructors with salary between $90,000 and $100,000 (that is, 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 </a:t>
            </a:r>
            <a:r>
              <a:rPr lang="en-US" altLang="zh-CN" sz="2000" dirty="0">
                <a:ea typeface="宋体" charset="-122"/>
              </a:rPr>
              <a:t>$90,000 and </a:t>
            </a:r>
            <a:r>
              <a:rPr lang="en-US" altLang="zh-CN" sz="2000" dirty="0">
                <a:latin typeface="Symbol" pitchFamily="18" charset="2"/>
                <a:ea typeface="宋体" charset="-122"/>
              </a:rPr>
              <a:t> </a:t>
            </a:r>
            <a:r>
              <a:rPr lang="en-US" altLang="zh-CN" sz="2000" dirty="0">
                <a:ea typeface="宋体" charset="-122"/>
              </a:rPr>
              <a:t>$100,000)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000" b="1" dirty="0">
                <a:latin typeface="Consolas" pitchFamily="49" charset="0"/>
                <a:ea typeface="宋体" charset="-122"/>
              </a:rPr>
              <a:t>select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name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between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90000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100000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Tuple comparison</a:t>
            </a:r>
            <a:endParaRPr lang="en-US" altLang="zh-CN" dirty="0">
              <a:ea typeface="宋体" charset="-122"/>
            </a:endParaRPr>
          </a:p>
          <a:p>
            <a:pPr lvl="1"/>
            <a:r>
              <a:rPr kumimoji="0" lang="en-US" altLang="zh-CN" sz="2000" b="1" dirty="0">
                <a:latin typeface="Consolas" pitchFamily="49" charset="0"/>
                <a:ea typeface="宋体" charset="-122"/>
              </a:rPr>
              <a:t>select 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name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kumimoji="0" lang="en-US" altLang="zh-CN" sz="2000" i="1" dirty="0" err="1">
                <a:latin typeface="Consolas" pitchFamily="49" charset="0"/>
                <a:ea typeface="宋体" charset="-122"/>
              </a:rPr>
              <a:t>course_id</a:t>
            </a:r>
            <a:br>
              <a:rPr kumimoji="0" lang="en-US" altLang="zh-CN" sz="2000" i="1" dirty="0">
                <a:latin typeface="Consolas" pitchFamily="49" charset="0"/>
                <a:ea typeface="宋体" charset="-122"/>
              </a:rPr>
            </a:br>
            <a:r>
              <a:rPr kumimoji="0"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teaches</a:t>
            </a:r>
            <a:br>
              <a:rPr kumimoji="0" lang="en-US" altLang="zh-CN" sz="2000" i="1" dirty="0">
                <a:latin typeface="Consolas" pitchFamily="49" charset="0"/>
                <a:ea typeface="宋体" charset="-122"/>
              </a:rPr>
            </a:br>
            <a:r>
              <a:rPr kumimoji="0"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(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.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ID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kumimoji="0"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) = </a:t>
            </a:r>
          </a:p>
          <a:p>
            <a:pPr lvl="1">
              <a:buFont typeface="Monotype Sorts" charset="2"/>
              <a:buNone/>
            </a:pP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        (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teaches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.</a:t>
            </a:r>
            <a:r>
              <a:rPr kumimoji="0" lang="en-US" altLang="zh-CN" sz="2000" i="1" dirty="0">
                <a:latin typeface="Consolas" pitchFamily="49" charset="0"/>
                <a:ea typeface="宋体" charset="-122"/>
              </a:rPr>
              <a:t>ID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‘</a:t>
            </a:r>
            <a:r>
              <a:rPr kumimoji="0" lang="en-US" altLang="zh-CN" sz="2000" dirty="0">
                <a:latin typeface="Consolas" pitchFamily="49" charset="0"/>
                <a:ea typeface="宋体" charset="-122"/>
              </a:rPr>
              <a:t>Biology’);</a:t>
            </a:r>
            <a:endParaRPr kumimoji="0" lang="en-US" altLang="zh-CN" dirty="0">
              <a:latin typeface="Consolas" pitchFamily="49" charset="0"/>
              <a:ea typeface="宋体" charset="-122"/>
            </a:endParaRPr>
          </a:p>
          <a:p>
            <a:pPr lvl="1"/>
            <a:endParaRPr kumimoji="0" lang="en-US" altLang="zh-CN" sz="2000" dirty="0">
              <a:latin typeface="Times New Roman" pitchFamily="18" charset="0"/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Duplicates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In relations with duplicates, SQL can define how many copies of tuples appear in the result.</a:t>
            </a:r>
            <a:endParaRPr lang="en-US" altLang="zh-CN">
              <a:ea typeface="宋体" charset="-122"/>
            </a:endParaRPr>
          </a:p>
          <a:p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Multiset</a:t>
            </a:r>
            <a:r>
              <a:rPr lang="en-US" altLang="zh-CN" sz="2000" b="1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versions of some of the relational algebra operators – given multiset relations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:</a:t>
            </a:r>
            <a:endParaRPr lang="en-US" altLang="zh-CN">
              <a:ea typeface="宋体" charset="-122"/>
            </a:endParaRPr>
          </a:p>
          <a:p>
            <a:pPr lvl="1">
              <a:buFont typeface="Monotype Sorts" charset="2"/>
              <a:buNone/>
            </a:pPr>
            <a:r>
              <a:rPr lang="en-US" altLang="zh-CN" sz="2000">
                <a:ea typeface="宋体" charset="-122"/>
              </a:rPr>
              <a:t>1.	 </a:t>
            </a:r>
            <a:r>
              <a:rPr lang="en-US" altLang="zh-CN" sz="2800" b="1">
                <a:ea typeface="宋体" charset="-122"/>
                <a:sym typeface="Symbol" pitchFamily="18" charset="2"/>
              </a:rPr>
              <a:t></a:t>
            </a:r>
            <a:r>
              <a:rPr lang="en-US" altLang="zh-CN" sz="2800" b="1" i="1" baseline="-25000">
                <a:ea typeface="宋体" charset="-122"/>
                <a:sym typeface="Symbol" pitchFamily="18" charset="2"/>
              </a:rPr>
              <a:t>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(</a:t>
            </a:r>
            <a:r>
              <a:rPr lang="en-US" altLang="zh-CN" sz="2000" b="1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="1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)</a:t>
            </a:r>
            <a:r>
              <a:rPr lang="en-US" altLang="zh-CN" sz="2000" b="1" i="1">
                <a:ea typeface="宋体" charset="-122"/>
                <a:sym typeface="Symbol" pitchFamily="18" charset="2"/>
              </a:rPr>
              <a:t>:</a:t>
            </a:r>
            <a:r>
              <a:rPr lang="en-US" altLang="zh-CN" sz="2000">
                <a:ea typeface="宋体" charset="-122"/>
              </a:rPr>
              <a:t> If there are </a:t>
            </a:r>
            <a:r>
              <a:rPr lang="en-US" altLang="zh-CN" sz="2000" i="1">
                <a:ea typeface="宋体" charset="-122"/>
              </a:rPr>
              <a:t>c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copies of tuple </a:t>
            </a:r>
            <a:r>
              <a:rPr lang="en-US" altLang="zh-CN" sz="2000" i="1">
                <a:ea typeface="宋体" charset="-122"/>
              </a:rPr>
              <a:t>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in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, and </a:t>
            </a:r>
            <a:r>
              <a:rPr lang="en-US" altLang="zh-CN" sz="2000" i="1">
                <a:ea typeface="宋体" charset="-122"/>
              </a:rPr>
              <a:t>t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satisfies selections </a:t>
            </a:r>
            <a:r>
              <a:rPr lang="en-US" altLang="zh-CN" sz="2800">
                <a:ea typeface="宋体" charset="-122"/>
                <a:sym typeface="Symbol" pitchFamily="18" charset="2"/>
              </a:rPr>
              <a:t></a:t>
            </a:r>
            <a:r>
              <a:rPr lang="en-US" altLang="zh-CN" sz="2800" i="1" baseline="-25000">
                <a:ea typeface="宋体" charset="-122"/>
                <a:sym typeface="Symbol" pitchFamily="18" charset="2"/>
              </a:rPr>
              <a:t>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,</a:t>
            </a:r>
            <a:r>
              <a:rPr lang="en-US" altLang="zh-CN" sz="2000">
                <a:ea typeface="宋体" charset="-122"/>
                <a:sym typeface="Symbol" pitchFamily="18" charset="2"/>
              </a:rPr>
              <a:t>, then there are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c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 </a:t>
            </a:r>
            <a:r>
              <a:rPr lang="en-US" altLang="zh-CN" sz="2000">
                <a:ea typeface="宋体" charset="-122"/>
                <a:sym typeface="Symbol" pitchFamily="18" charset="2"/>
              </a:rPr>
              <a:t>copies of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 in 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800">
                <a:ea typeface="宋体" charset="-122"/>
                <a:sym typeface="Symbol" pitchFamily="18" charset="2"/>
              </a:rPr>
              <a:t></a:t>
            </a:r>
            <a:r>
              <a:rPr lang="en-US" altLang="zh-CN" sz="2800" i="1" baseline="-25000">
                <a:ea typeface="宋体" charset="-122"/>
                <a:sym typeface="Symbol" pitchFamily="18" charset="2"/>
              </a:rPr>
              <a:t> 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)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.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zh-CN" sz="2000">
                <a:ea typeface="宋体" charset="-122"/>
                <a:sym typeface="Symbol" pitchFamily="18" charset="2"/>
              </a:rPr>
              <a:t>2.	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</a:t>
            </a:r>
            <a:r>
              <a:rPr lang="en-US" altLang="zh-CN" sz="2400" b="1" i="1" baseline="-25000">
                <a:ea typeface="宋体" charset="-122"/>
                <a:sym typeface="Symbol" pitchFamily="18" charset="2"/>
              </a:rPr>
              <a:t>A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(</a:t>
            </a:r>
            <a:r>
              <a:rPr lang="en-US" altLang="zh-CN" sz="2000" b="1" i="1">
                <a:ea typeface="宋体" charset="-122"/>
                <a:sym typeface="Symbol" pitchFamily="18" charset="2"/>
              </a:rPr>
              <a:t>r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):</a:t>
            </a:r>
            <a:r>
              <a:rPr lang="en-US" altLang="zh-CN" sz="2000">
                <a:ea typeface="宋体" charset="-122"/>
                <a:sym typeface="Symbol" pitchFamily="18" charset="2"/>
              </a:rPr>
              <a:t> For each copy of tuple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, </a:t>
            </a:r>
            <a:r>
              <a:rPr lang="en-US" altLang="zh-CN" sz="2000">
                <a:ea typeface="宋体" charset="-122"/>
                <a:sym typeface="Symbol" pitchFamily="18" charset="2"/>
              </a:rPr>
              <a:t>there is a copy of tuple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    </a:t>
            </a:r>
            <a:r>
              <a:rPr lang="en-US" altLang="zh-CN" sz="2000">
                <a:ea typeface="宋体" charset="-122"/>
                <a:sym typeface="Symbol" pitchFamily="18" charset="2"/>
              </a:rPr>
              <a:t>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A 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)</a:t>
            </a:r>
            <a:r>
              <a:rPr lang="en-US" altLang="zh-CN" sz="2000">
                <a:ea typeface="宋体" charset="-122"/>
                <a:sym typeface="Symbol" pitchFamily="18" charset="2"/>
              </a:rPr>
              <a:t> in 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A 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) where 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A 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) denotes the projection of the single tuple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.</a:t>
            </a:r>
            <a:endParaRPr lang="en-US" altLang="zh-CN" i="1">
              <a:ea typeface="宋体" charset="-122"/>
              <a:sym typeface="Symbol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zh-CN" sz="2000">
                <a:ea typeface="宋体" charset="-122"/>
                <a:sym typeface="Symbol" pitchFamily="18" charset="2"/>
              </a:rPr>
              <a:t>3.	 </a:t>
            </a:r>
            <a:r>
              <a:rPr lang="en-US" altLang="zh-CN" sz="2000" b="1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="1" baseline="-25000">
                <a:ea typeface="宋体" charset="-122"/>
                <a:sym typeface="Symbol" pitchFamily="18" charset="2"/>
              </a:rPr>
              <a:t>1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 x </a:t>
            </a:r>
            <a:r>
              <a:rPr lang="en-US" altLang="zh-CN" sz="2000" b="1" i="1">
                <a:ea typeface="宋体" charset="-122"/>
              </a:rPr>
              <a:t>r</a:t>
            </a:r>
            <a:r>
              <a:rPr lang="en-US" altLang="zh-CN" sz="2000" b="1" baseline="-25000">
                <a:ea typeface="宋体" charset="-122"/>
              </a:rPr>
              <a:t>2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 :</a:t>
            </a:r>
            <a:r>
              <a:rPr lang="en-US" altLang="zh-CN" sz="2000">
                <a:ea typeface="宋体" charset="-122"/>
                <a:sym typeface="Symbol" pitchFamily="18" charset="2"/>
              </a:rPr>
              <a:t> If there are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c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 copies of tuple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 and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c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2</a:t>
            </a:r>
            <a:r>
              <a:rPr lang="en-US" altLang="zh-CN" sz="2000">
                <a:ea typeface="宋体" charset="-122"/>
                <a:sym typeface="Symbol" pitchFamily="18" charset="2"/>
              </a:rPr>
              <a:t> copies of tuple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2</a:t>
            </a:r>
            <a:r>
              <a:rPr lang="en-US" altLang="zh-CN" sz="2000">
                <a:ea typeface="宋体" charset="-122"/>
                <a:sym typeface="Symbol" pitchFamily="18" charset="2"/>
              </a:rPr>
              <a:t> 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2</a:t>
            </a:r>
            <a:r>
              <a:rPr lang="en-US" altLang="zh-CN" sz="2000">
                <a:ea typeface="宋体" charset="-122"/>
                <a:sym typeface="Symbol" pitchFamily="18" charset="2"/>
              </a:rPr>
              <a:t>, there are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c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>
                <a:ea typeface="宋体" charset="-122"/>
                <a:sym typeface="Symbol" pitchFamily="18" charset="2"/>
              </a:rPr>
              <a:t> x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c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2</a:t>
            </a:r>
            <a:r>
              <a:rPr lang="en-US" altLang="zh-CN" sz="2000">
                <a:ea typeface="宋体" charset="-122"/>
                <a:sym typeface="Symbol" pitchFamily="18" charset="2"/>
              </a:rPr>
              <a:t> copies of the tuple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t</a:t>
            </a:r>
            <a:r>
              <a:rPr lang="en-US" altLang="zh-CN" sz="2000" i="1" baseline="-25000">
                <a:ea typeface="宋体" charset="-122"/>
                <a:sym typeface="Symbol" pitchFamily="18" charset="2"/>
              </a:rPr>
              <a:t>1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. t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2</a:t>
            </a:r>
            <a:r>
              <a:rPr lang="en-US" altLang="zh-CN" sz="2000">
                <a:ea typeface="宋体" charset="-122"/>
                <a:sym typeface="Symbol" pitchFamily="18" charset="2"/>
              </a:rPr>
              <a:t> 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 baseline="-25000">
                <a:ea typeface="宋体" charset="-122"/>
                <a:sym typeface="Symbol" pitchFamily="18" charset="2"/>
              </a:rPr>
              <a:t>1 </a:t>
            </a:r>
            <a:r>
              <a:rPr lang="en-US" altLang="zh-CN" sz="2000">
                <a:ea typeface="宋体" charset="-122"/>
                <a:sym typeface="Symbol" pitchFamily="18" charset="2"/>
              </a:rPr>
              <a:t> x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2</a:t>
            </a:r>
            <a:endParaRPr lang="en-US" altLang="zh-CN" baseline="-25000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Duplicates (Cont.)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charset="-122"/>
              </a:rPr>
              <a:t>Example: Suppose multiset relations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(</a:t>
            </a:r>
            <a:r>
              <a:rPr lang="en-US" altLang="zh-CN" sz="2000" i="1">
                <a:ea typeface="宋体" charset="-122"/>
              </a:rPr>
              <a:t>A, B</a:t>
            </a:r>
            <a:r>
              <a:rPr lang="en-US" altLang="zh-CN" sz="2000">
                <a:ea typeface="宋体" charset="-122"/>
              </a:rPr>
              <a:t>) and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 (</a:t>
            </a:r>
            <a:r>
              <a:rPr lang="en-US" altLang="zh-CN" sz="2000" i="1">
                <a:ea typeface="宋体" charset="-122"/>
              </a:rPr>
              <a:t>C</a:t>
            </a:r>
            <a:r>
              <a:rPr lang="en-US" altLang="zh-CN" sz="2000">
                <a:ea typeface="宋体" charset="-122"/>
              </a:rPr>
              <a:t>) are as follows: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charset="-122"/>
              </a:rPr>
              <a:t>		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 = {(1, 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) (2,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)}    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 = {(2), (3), (3)}</a:t>
            </a:r>
            <a:endParaRPr lang="en-US" altLang="zh-CN">
              <a:ea typeface="宋体" charset="-122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charset="-122"/>
              </a:rPr>
              <a:t>Then </a:t>
            </a:r>
            <a:r>
              <a:rPr lang="en-US" altLang="zh-CN" sz="2000">
                <a:ea typeface="宋体" charset="-122"/>
                <a:sym typeface="Symbol" pitchFamily="18" charset="2"/>
              </a:rPr>
              <a:t>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B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) would be {(a), (a)}, while </a:t>
            </a:r>
            <a:r>
              <a:rPr lang="en-US" altLang="zh-CN" sz="2000">
                <a:ea typeface="宋体" charset="-122"/>
                <a:sym typeface="Symbol" pitchFamily="18" charset="2"/>
              </a:rPr>
              <a:t></a:t>
            </a:r>
            <a:r>
              <a:rPr lang="en-US" altLang="zh-CN" sz="2400" i="1" baseline="-25000">
                <a:ea typeface="宋体" charset="-122"/>
                <a:sym typeface="Symbol" pitchFamily="18" charset="2"/>
              </a:rPr>
              <a:t>B</a:t>
            </a:r>
            <a:r>
              <a:rPr lang="en-US" altLang="zh-CN" sz="2000">
                <a:ea typeface="宋体" charset="-122"/>
                <a:sym typeface="Symbol" pitchFamily="18" charset="2"/>
              </a:rPr>
              <a:t>(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1</a:t>
            </a:r>
            <a:r>
              <a:rPr lang="en-US" altLang="zh-CN" sz="2000">
                <a:ea typeface="宋体" charset="-122"/>
              </a:rPr>
              <a:t>) x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 baseline="-25000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 would be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sz="2000">
                <a:ea typeface="宋体" charset="-122"/>
              </a:rPr>
              <a:t>{(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,2), 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,2), 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,3), 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,3), 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,3), (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,3)}</a:t>
            </a:r>
            <a:endParaRPr lang="en-US" altLang="zh-CN">
              <a:ea typeface="宋体" charset="-122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charset="-122"/>
              </a:rPr>
              <a:t>SQL duplicate semantics:</a:t>
            </a:r>
            <a:r>
              <a:rPr lang="en-US" altLang="zh-CN">
                <a:ea typeface="宋体" charset="-122"/>
              </a:rPr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400" i="1" baseline="-25000">
                <a:latin typeface="Consolas" pitchFamily="49" charset="0"/>
                <a:ea typeface="宋体" charset="-122"/>
              </a:rPr>
              <a:t>n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400" i="1" baseline="-25000">
                <a:latin typeface="Consolas" pitchFamily="49" charset="0"/>
                <a:ea typeface="宋体" charset="-122"/>
              </a:rPr>
              <a:t>m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P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zh-CN" i="1">
                <a:ea typeface="宋体" charset="-122"/>
              </a:rPr>
              <a:t>	</a:t>
            </a:r>
            <a:r>
              <a:rPr lang="en-US" altLang="zh-CN" sz="2000">
                <a:ea typeface="宋体" charset="-122"/>
              </a:rPr>
              <a:t>is equivalent to the </a:t>
            </a:r>
            <a:r>
              <a:rPr lang="en-US" altLang="zh-CN" sz="2000" i="1">
                <a:ea typeface="宋体" charset="-122"/>
              </a:rPr>
              <a:t>multiset</a:t>
            </a:r>
            <a:r>
              <a:rPr lang="en-US" altLang="zh-CN" sz="2000">
                <a:ea typeface="宋体" charset="-122"/>
              </a:rPr>
              <a:t> version of the expression: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charset="-122"/>
              </a:rPr>
              <a:t>		</a:t>
            </a:r>
            <a:endParaRPr lang="en-US" altLang="zh-CN" i="1" baseline="-25000">
              <a:ea typeface="宋体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3022560" imgH="355320" progId="">
                  <p:embed/>
                </p:oleObj>
              </mc:Choice>
              <mc:Fallback>
                <p:oleObj name="Equation" r:id="rId3" imgW="3022560" imgH="355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CN" sz="2000">
                <a:ea typeface="宋体" charset="-122"/>
              </a:rPr>
              <a:t>Find courses that ran in Fall 2009 or in Spring 2010</a:t>
            </a:r>
            <a:endParaRPr lang="en-US" altLang="zh-CN">
              <a:ea typeface="宋体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ea typeface="宋体" charset="-122"/>
              </a:rPr>
              <a:t>  </a:t>
            </a:r>
            <a:r>
              <a:rPr kumimoji="1" lang="en-US" altLang="zh-CN">
                <a:ea typeface="宋体" charset="-122"/>
              </a:rPr>
              <a:t> </a:t>
            </a:r>
            <a:r>
              <a:rPr kumimoji="1" lang="en-US" altLang="zh-CN" sz="1800">
                <a:ea typeface="宋体" charset="-122"/>
              </a:rPr>
              <a:t>Find courses that ran in Fall 2009 but not in Spring 2010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201613" y="1604963"/>
            <a:ext cx="89423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‘Fall’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2009)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 b="1">
                <a:latin typeface="Consolas" pitchFamily="49" charset="0"/>
                <a:ea typeface="宋体" charset="-122"/>
              </a:rPr>
              <a:t>union</a:t>
            </a:r>
            <a:br>
              <a:rPr kumimoji="1" lang="en-US" altLang="zh-CN" sz="1800" b="1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‘Spring’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2010)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ea typeface="宋体" charset="-122"/>
              </a:rPr>
              <a:t>  Find courses that ran in Fall 2009 and in Spring 2010</a:t>
            </a:r>
            <a:endParaRPr kumimoji="1" lang="en-US" altLang="zh-CN">
              <a:ea typeface="宋体" charset="-122"/>
            </a:endParaRPr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184150" y="3168650"/>
            <a:ext cx="89598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‘Fall’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2009)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 b="1">
                <a:latin typeface="Consolas" pitchFamily="49" charset="0"/>
                <a:ea typeface="宋体" charset="-122"/>
              </a:rPr>
              <a:t>intersect</a:t>
            </a:r>
            <a:br>
              <a:rPr kumimoji="1" lang="en-US" altLang="zh-CN" sz="1800" b="1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‘Spring’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2010)</a:t>
            </a:r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255588" y="4843463"/>
            <a:ext cx="88884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‘Fall’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2009)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 b="1">
                <a:latin typeface="Consolas" pitchFamily="49" charset="0"/>
                <a:ea typeface="宋体" charset="-122"/>
              </a:rPr>
              <a:t>except</a:t>
            </a:r>
            <a:br>
              <a:rPr kumimoji="1" lang="en-US" altLang="zh-CN" sz="1800" b="1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select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course_id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section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sem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‘Spring’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and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year = 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Set operations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union</a:t>
            </a:r>
            <a:r>
              <a:rPr lang="en-US" altLang="zh-CN" sz="2000" b="1">
                <a:ea typeface="宋体" charset="-122"/>
              </a:rPr>
              <a:t>,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intersect</a:t>
            </a:r>
            <a:r>
              <a:rPr lang="en-US" altLang="zh-CN" sz="2000" b="1">
                <a:ea typeface="宋体" charset="-122"/>
              </a:rPr>
              <a:t>, </a:t>
            </a:r>
            <a:r>
              <a:rPr lang="en-US" altLang="zh-CN" sz="2000">
                <a:ea typeface="宋体" charset="-122"/>
              </a:rPr>
              <a:t>and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except</a:t>
            </a:r>
            <a:r>
              <a:rPr lang="en-US" altLang="zh-CN" b="1">
                <a:ea typeface="宋体" charset="-122"/>
              </a:rPr>
              <a:t> </a:t>
            </a:r>
          </a:p>
          <a:p>
            <a:pPr lvl="1"/>
            <a:r>
              <a:rPr lang="en-US" altLang="zh-CN" sz="2000">
                <a:ea typeface="宋体" charset="-122"/>
                <a:sym typeface="Symbol" pitchFamily="18" charset="2"/>
              </a:rPr>
              <a:t>Each of the above operations automatically eliminates duplicates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r>
              <a:rPr lang="en-US" altLang="zh-CN" sz="2000">
                <a:ea typeface="宋体" charset="-122"/>
                <a:sym typeface="Symbol" pitchFamily="18" charset="2"/>
              </a:rPr>
              <a:t>To retain all duplicates use the corresponding multiset versions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  <a:sym typeface="Symbol" pitchFamily="18" charset="2"/>
              </a:rPr>
              <a:t>union all, intersect all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 </a:t>
            </a:r>
            <a:r>
              <a:rPr lang="en-US" altLang="zh-CN" sz="2000">
                <a:ea typeface="宋体" charset="-122"/>
                <a:sym typeface="Symbol" pitchFamily="18" charset="2"/>
              </a:rPr>
              <a:t>and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  <a:sym typeface="Symbol" pitchFamily="18" charset="2"/>
              </a:rPr>
              <a:t>except all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.</a:t>
            </a:r>
            <a:br>
              <a:rPr lang="en-US" altLang="zh-CN" sz="2000" b="1">
                <a:ea typeface="宋体" charset="-122"/>
                <a:sym typeface="Symbol" pitchFamily="18" charset="2"/>
              </a:rPr>
            </a:br>
            <a:br>
              <a:rPr lang="en-US" altLang="zh-CN" sz="2000">
                <a:ea typeface="宋体" charset="-122"/>
                <a:sym typeface="Symbol" pitchFamily="18" charset="2"/>
              </a:rPr>
            </a:br>
            <a:r>
              <a:rPr lang="en-US" altLang="zh-CN" sz="2000">
                <a:ea typeface="宋体" charset="-122"/>
                <a:sym typeface="Symbol" pitchFamily="18" charset="2"/>
              </a:rPr>
              <a:t>Suppose a tuple occurs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m</a:t>
            </a:r>
            <a:r>
              <a:rPr lang="en-US" altLang="zh-CN" sz="2000">
                <a:ea typeface="宋体" charset="-122"/>
                <a:sym typeface="Symbol" pitchFamily="18" charset="2"/>
              </a:rPr>
              <a:t> times 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</a:t>
            </a:r>
            <a:r>
              <a:rPr lang="en-US" altLang="zh-CN" sz="2000">
                <a:ea typeface="宋体" charset="-122"/>
                <a:sym typeface="Symbol" pitchFamily="18" charset="2"/>
              </a:rPr>
              <a:t> and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n </a:t>
            </a:r>
            <a:r>
              <a:rPr lang="en-US" altLang="zh-CN" sz="2000">
                <a:ea typeface="宋体" charset="-122"/>
                <a:sym typeface="Symbol" pitchFamily="18" charset="2"/>
              </a:rPr>
              <a:t>times in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s, </a:t>
            </a:r>
            <a:r>
              <a:rPr lang="en-US" altLang="zh-CN" sz="2000">
                <a:ea typeface="宋体" charset="-122"/>
                <a:sym typeface="Symbol" pitchFamily="18" charset="2"/>
              </a:rPr>
              <a:t>then, it occurs: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/>
            <a:r>
              <a:rPr lang="en-US" altLang="zh-CN" sz="2000" i="1">
                <a:ea typeface="宋体" charset="-122"/>
              </a:rPr>
              <a:t>m </a:t>
            </a:r>
            <a:r>
              <a:rPr lang="en-US" altLang="zh-CN" sz="2000" i="1" baseline="-250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+ n </a:t>
            </a:r>
            <a:r>
              <a:rPr lang="en-US" altLang="zh-CN" sz="2000">
                <a:ea typeface="宋体" charset="-122"/>
              </a:rPr>
              <a:t>times in </a:t>
            </a:r>
            <a:r>
              <a:rPr lang="en-US" altLang="zh-CN" sz="2000" i="1">
                <a:ea typeface="宋体" charset="-122"/>
              </a:rPr>
              <a:t>r </a:t>
            </a:r>
            <a:r>
              <a:rPr lang="en-US" altLang="zh-CN" sz="2000" b="1">
                <a:ea typeface="宋体" charset="-122"/>
              </a:rPr>
              <a:t>union all </a:t>
            </a:r>
            <a:r>
              <a:rPr lang="en-US" altLang="zh-CN" sz="2000" i="1">
                <a:ea typeface="宋体" charset="-122"/>
              </a:rPr>
              <a:t>s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min(</a:t>
            </a:r>
            <a:r>
              <a:rPr lang="en-US" altLang="zh-CN" sz="2000" i="1">
                <a:ea typeface="宋体" charset="-122"/>
              </a:rPr>
              <a:t>m,n)</a:t>
            </a:r>
            <a:r>
              <a:rPr lang="en-US" altLang="zh-CN" sz="2000">
                <a:ea typeface="宋体" charset="-122"/>
              </a:rPr>
              <a:t> times in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b="1">
                <a:ea typeface="宋体" charset="-122"/>
              </a:rPr>
              <a:t>intersect all </a:t>
            </a:r>
            <a:r>
              <a:rPr lang="en-US" altLang="zh-CN" sz="2000" i="1">
                <a:ea typeface="宋体" charset="-122"/>
              </a:rPr>
              <a:t>s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max(0, </a:t>
            </a:r>
            <a:r>
              <a:rPr lang="en-US" altLang="zh-CN" sz="2000" i="1">
                <a:ea typeface="宋体" charset="-122"/>
              </a:rPr>
              <a:t>m – n)</a:t>
            </a:r>
            <a:r>
              <a:rPr lang="en-US" altLang="zh-CN" sz="2000">
                <a:ea typeface="宋体" charset="-122"/>
              </a:rPr>
              <a:t> times in </a:t>
            </a:r>
            <a:r>
              <a:rPr lang="en-US" altLang="zh-CN" sz="2000" i="1">
                <a:ea typeface="宋体" charset="-122"/>
              </a:rPr>
              <a:t>r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b="1">
                <a:ea typeface="宋体" charset="-122"/>
              </a:rPr>
              <a:t>except all </a:t>
            </a:r>
            <a:r>
              <a:rPr lang="en-US" altLang="zh-CN" sz="2000" i="1">
                <a:ea typeface="宋体" charset="-122"/>
              </a:rPr>
              <a:t>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241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Data Definition Language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2443163"/>
            <a:ext cx="7596187" cy="2633662"/>
          </a:xfrm>
        </p:spPr>
        <p:txBody>
          <a:bodyPr/>
          <a:lstStyle/>
          <a:p>
            <a:r>
              <a:rPr lang="en-US" altLang="zh-CN" sz="2000" dirty="0">
                <a:ea typeface="宋体" charset="-122"/>
              </a:rPr>
              <a:t>The schema for each relation.</a:t>
            </a:r>
          </a:p>
          <a:p>
            <a:r>
              <a:rPr lang="en-US" altLang="zh-CN" sz="2000" dirty="0">
                <a:ea typeface="宋体" charset="-122"/>
              </a:rPr>
              <a:t>The domain of values associated with each attribute.</a:t>
            </a:r>
          </a:p>
          <a:p>
            <a:r>
              <a:rPr lang="en-US" altLang="zh-CN" sz="2000" dirty="0">
                <a:ea typeface="宋体" charset="-122"/>
              </a:rPr>
              <a:t>Integrity constraints</a:t>
            </a:r>
          </a:p>
          <a:p>
            <a:r>
              <a:rPr lang="en-US" altLang="zh-CN" sz="2000" dirty="0">
                <a:ea typeface="宋体" charset="-122"/>
              </a:rPr>
              <a:t>And as we will see later, also other information such as 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set of indices to be maintained for each relations.</a:t>
            </a:r>
          </a:p>
          <a:p>
            <a:pPr lvl="1"/>
            <a:r>
              <a:rPr lang="en-US" altLang="zh-CN" sz="2000" dirty="0">
                <a:ea typeface="宋体" charset="-122"/>
              </a:rPr>
              <a:t>Security and authorization information for each relation.</a:t>
            </a:r>
          </a:p>
          <a:p>
            <a:pPr lvl="1"/>
            <a:r>
              <a:rPr lang="en-US" altLang="zh-CN" sz="2000" dirty="0">
                <a:ea typeface="宋体" charset="-122"/>
              </a:rPr>
              <a:t>The physical storage structure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863600" y="1511300"/>
            <a:ext cx="7239000" cy="708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ea typeface="宋体" charset="-122"/>
              </a:rPr>
              <a:t>The SQL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data-definition language (DDL)</a:t>
            </a:r>
            <a:r>
              <a:rPr lang="en-US" altLang="zh-CN" sz="2000">
                <a:ea typeface="宋体" charset="-122"/>
              </a:rPr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It is possible for tuples to have a null value, denoted by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, for some of their attributes</a:t>
            </a:r>
            <a:endParaRPr lang="en-US" altLang="zh-CN">
              <a:ea typeface="宋体" charset="-122"/>
            </a:endParaRPr>
          </a:p>
          <a:p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signifies an unknown value or that a value does not exist.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The result of any arithmetic expression involving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is </a:t>
            </a:r>
            <a:r>
              <a:rPr lang="en-US" altLang="zh-CN" sz="2000" i="1">
                <a:ea typeface="宋体" charset="-122"/>
              </a:rPr>
              <a:t>null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Example:  5 +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 returns null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The predicate  </a:t>
            </a:r>
            <a:r>
              <a:rPr lang="en-US" altLang="zh-CN" sz="2000" b="1">
                <a:ea typeface="宋体" charset="-122"/>
              </a:rPr>
              <a:t>is null</a:t>
            </a:r>
            <a:r>
              <a:rPr lang="en-US" altLang="zh-CN" sz="2000">
                <a:ea typeface="宋体" charset="-122"/>
              </a:rPr>
              <a:t> can be used to check for null values.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Example: Find all instructors whose salary is null</a:t>
            </a:r>
            <a:r>
              <a:rPr lang="en-US" altLang="zh-CN" sz="2000" i="1">
                <a:ea typeface="宋体" charset="-122"/>
              </a:rPr>
              <a:t>.</a:t>
            </a:r>
            <a:endParaRPr lang="en-US" altLang="zh-CN" i="1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ea typeface="宋体" charset="-122"/>
              </a:rPr>
              <a:t>	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 name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 instructor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is null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 lvl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 and Three Valued Logic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Any comparison with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returns </a:t>
            </a:r>
            <a:r>
              <a:rPr lang="en-US" altLang="zh-CN" sz="2000" i="1">
                <a:ea typeface="宋体" charset="-122"/>
              </a:rPr>
              <a:t>unknown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Example</a:t>
            </a:r>
            <a:r>
              <a:rPr lang="en-US" altLang="zh-CN" sz="2000" i="1">
                <a:ea typeface="宋体" charset="-122"/>
              </a:rPr>
              <a:t>: 5 &lt; null   or   null &lt;&gt; null    or    null = null</a:t>
            </a:r>
            <a:endParaRPr lang="en-US" altLang="zh-CN" i="1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Three-valued logic using the truth value </a:t>
            </a:r>
            <a:r>
              <a:rPr lang="en-US" altLang="zh-CN" sz="2000" i="1">
                <a:ea typeface="宋体" charset="-122"/>
              </a:rPr>
              <a:t>unknown</a:t>
            </a:r>
            <a:r>
              <a:rPr lang="en-US" altLang="zh-CN" sz="2000">
                <a:ea typeface="宋体" charset="-122"/>
              </a:rPr>
              <a:t>:</a:t>
            </a:r>
            <a:endParaRPr lang="en-US" altLang="zh-CN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OR: (</a:t>
            </a:r>
            <a:r>
              <a:rPr lang="en-US" altLang="zh-CN" sz="2000" i="1">
                <a:ea typeface="宋体" charset="-122"/>
              </a:rPr>
              <a:t>unknown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b="1">
                <a:ea typeface="宋体" charset="-122"/>
              </a:rPr>
              <a:t>or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true</a:t>
            </a:r>
            <a:r>
              <a:rPr lang="en-US" altLang="zh-CN" sz="2000">
                <a:ea typeface="宋体" charset="-122"/>
              </a:rPr>
              <a:t>)   = </a:t>
            </a:r>
            <a:r>
              <a:rPr lang="en-US" altLang="zh-CN" sz="2000" i="1">
                <a:ea typeface="宋体" charset="-122"/>
              </a:rPr>
              <a:t>true</a:t>
            </a:r>
            <a:r>
              <a:rPr lang="en-US" altLang="zh-CN" sz="2000">
                <a:ea typeface="宋体" charset="-122"/>
              </a:rPr>
              <a:t>,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      (</a:t>
            </a:r>
            <a:r>
              <a:rPr lang="en-US" altLang="zh-CN" sz="2000" i="1">
                <a:ea typeface="宋体" charset="-122"/>
              </a:rPr>
              <a:t>unknown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b="1">
                <a:ea typeface="宋体" charset="-122"/>
              </a:rPr>
              <a:t>or</a:t>
            </a:r>
            <a:r>
              <a:rPr lang="en-US" altLang="zh-CN" sz="20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false</a:t>
            </a:r>
            <a:r>
              <a:rPr lang="en-US" altLang="zh-CN" sz="2000">
                <a:ea typeface="宋体" charset="-122"/>
              </a:rPr>
              <a:t>)  = </a:t>
            </a:r>
            <a:r>
              <a:rPr lang="en-US" altLang="zh-CN" sz="2000" i="1">
                <a:ea typeface="宋体" charset="-122"/>
              </a:rPr>
              <a:t>unknown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>
                <a:ea typeface="宋体" charset="-122"/>
              </a:rPr>
              <a:t>       (</a:t>
            </a:r>
            <a:r>
              <a:rPr lang="en-US" altLang="zh-CN" sz="2000" i="1">
                <a:ea typeface="宋体" charset="-122"/>
              </a:rPr>
              <a:t>unknown </a:t>
            </a:r>
            <a:r>
              <a:rPr lang="en-US" altLang="zh-CN" sz="2000" b="1">
                <a:ea typeface="宋体" charset="-122"/>
              </a:rPr>
              <a:t>or</a:t>
            </a:r>
            <a:r>
              <a:rPr lang="en-US" altLang="zh-CN" sz="2000" i="1">
                <a:ea typeface="宋体" charset="-122"/>
              </a:rPr>
              <a:t> unknown) = unknown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AND:</a:t>
            </a:r>
            <a:r>
              <a:rPr lang="en-US" altLang="zh-CN" sz="2000" i="1">
                <a:ea typeface="宋体" charset="-122"/>
              </a:rPr>
              <a:t> (true</a:t>
            </a:r>
            <a:r>
              <a:rPr lang="en-US" altLang="zh-CN" sz="2000" b="1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unknown)  = unknown,    </a:t>
            </a:r>
            <a:br>
              <a:rPr lang="en-US" altLang="zh-CN" sz="2000" i="1">
                <a:ea typeface="宋体" charset="-122"/>
              </a:rPr>
            </a:br>
            <a:r>
              <a:rPr lang="en-US" altLang="zh-CN" sz="2000" i="1">
                <a:ea typeface="宋体" charset="-122"/>
              </a:rPr>
              <a:t>         (false</a:t>
            </a:r>
            <a:r>
              <a:rPr lang="en-US" altLang="zh-CN" sz="2000" b="1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unknown) = false,</a:t>
            </a:r>
            <a:br>
              <a:rPr lang="en-US" altLang="zh-CN" sz="2000" i="1">
                <a:ea typeface="宋体" charset="-122"/>
              </a:rPr>
            </a:br>
            <a:r>
              <a:rPr lang="en-US" altLang="zh-CN" sz="2000" i="1">
                <a:ea typeface="宋体" charset="-122"/>
              </a:rPr>
              <a:t>         (unknown </a:t>
            </a:r>
            <a:r>
              <a:rPr lang="en-US" altLang="zh-CN" sz="2000" b="1">
                <a:ea typeface="宋体" charset="-122"/>
              </a:rPr>
              <a:t>and</a:t>
            </a:r>
            <a:r>
              <a:rPr lang="en-US" altLang="zh-CN" sz="2000" i="1">
                <a:ea typeface="宋体" charset="-122"/>
              </a:rPr>
              <a:t> unknown) = unknown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NOT</a:t>
            </a:r>
            <a:r>
              <a:rPr lang="en-US" altLang="zh-CN" sz="2000" i="1">
                <a:ea typeface="宋体" charset="-122"/>
              </a:rPr>
              <a:t>:  (</a:t>
            </a:r>
            <a:r>
              <a:rPr lang="en-US" altLang="zh-CN" sz="2000" b="1">
                <a:ea typeface="宋体" charset="-122"/>
              </a:rPr>
              <a:t>not</a:t>
            </a:r>
            <a:r>
              <a:rPr lang="en-US" altLang="zh-CN" sz="2000" i="1">
                <a:ea typeface="宋体" charset="-122"/>
              </a:rPr>
              <a:t> unknown) = unknown</a:t>
            </a:r>
            <a:endParaRPr lang="en-US" altLang="zh-CN" i="1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“</a:t>
            </a:r>
            <a:r>
              <a:rPr lang="en-US" altLang="zh-CN" sz="2000" i="1">
                <a:ea typeface="宋体" charset="-122"/>
              </a:rPr>
              <a:t>P</a:t>
            </a:r>
            <a:r>
              <a:rPr lang="en-US" altLang="zh-CN" sz="2000" b="1">
                <a:ea typeface="宋体" charset="-122"/>
              </a:rPr>
              <a:t> is unknown</a:t>
            </a:r>
            <a:r>
              <a:rPr lang="en-US" altLang="zh-CN" sz="2000">
                <a:ea typeface="宋体" charset="-122"/>
              </a:rPr>
              <a:t>”</a:t>
            </a:r>
            <a:r>
              <a:rPr lang="en-US" altLang="zh-CN" sz="2000" b="1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evaluates to true if predicate </a:t>
            </a:r>
            <a:r>
              <a:rPr lang="en-US" altLang="zh-CN" sz="2000" i="1">
                <a:ea typeface="宋体" charset="-122"/>
              </a:rPr>
              <a:t>P</a:t>
            </a:r>
            <a:r>
              <a:rPr lang="en-US" altLang="zh-CN" sz="2000">
                <a:ea typeface="宋体" charset="-122"/>
              </a:rPr>
              <a:t> evaluates to </a:t>
            </a:r>
            <a:r>
              <a:rPr lang="en-US" altLang="zh-CN" sz="2000" i="1">
                <a:ea typeface="宋体" charset="-122"/>
              </a:rPr>
              <a:t>unknown</a:t>
            </a:r>
            <a:endParaRPr lang="en-US" altLang="zh-CN" i="1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Result of </a:t>
            </a:r>
            <a:r>
              <a:rPr lang="en-US" altLang="zh-CN" sz="2000" b="1">
                <a:ea typeface="宋体" charset="-122"/>
              </a:rPr>
              <a:t>where </a:t>
            </a:r>
            <a:r>
              <a:rPr lang="en-US" altLang="zh-CN" sz="2000">
                <a:ea typeface="宋体" charset="-122"/>
              </a:rPr>
              <a:t>clause predicate is treated as </a:t>
            </a:r>
            <a:r>
              <a:rPr lang="en-US" altLang="zh-CN" sz="2000" i="1">
                <a:ea typeface="宋体" charset="-122"/>
              </a:rPr>
              <a:t>false </a:t>
            </a:r>
            <a:r>
              <a:rPr lang="en-US" altLang="zh-CN" sz="2000">
                <a:ea typeface="宋体" charset="-122"/>
              </a:rPr>
              <a:t>if it evaluates to </a:t>
            </a:r>
            <a:r>
              <a:rPr lang="en-US" altLang="zh-CN" sz="2000" i="1">
                <a:ea typeface="宋体" charset="-122"/>
              </a:rPr>
              <a:t>unknown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 sz="2000">
                <a:ea typeface="宋体" charset="-122"/>
              </a:rPr>
              <a:t>These functions operate on the multiset of values of a column of a relation, and return a value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avg: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average value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min: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minimum value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max: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maximum value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sum: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sum of values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count: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number of values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CN" sz="2000">
                <a:ea typeface="宋体" charset="-122"/>
              </a:rPr>
              <a:t>Find the average salary of instructors in the Computer Science department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select 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’Comp. Sci.’;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tabLst>
                <a:tab pos="1711325" algn="l"/>
              </a:tabLst>
            </a:pPr>
            <a:r>
              <a:rPr kumimoji="0" lang="en-US" altLang="zh-CN" sz="2000">
                <a:ea typeface="宋体" charset="-122"/>
              </a:rPr>
              <a:t>Find the total number of instructors who teach a course in the Spring 2010 semester</a:t>
            </a:r>
            <a:endParaRPr kumimoji="0" lang="en-US" altLang="zh-CN">
              <a:ea typeface="宋体" charset="-122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zh-CN" sz="2000" b="1">
                <a:latin typeface="Consolas" pitchFamily="49" charset="0"/>
                <a:ea typeface="宋体" charset="-122"/>
              </a:rPr>
              <a:t>select count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kumimoji="0" lang="en-US" altLang="zh-CN" sz="2000" b="1">
                <a:latin typeface="Consolas" pitchFamily="49" charset="0"/>
                <a:ea typeface="宋体" charset="-122"/>
              </a:rPr>
              <a:t>distinct 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ID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kumimoji="0" lang="en-US" altLang="zh-CN" sz="2000">
                <a:latin typeface="Consolas" pitchFamily="49" charset="0"/>
                <a:ea typeface="宋体" charset="-122"/>
              </a:rPr>
            </a:br>
            <a:r>
              <a:rPr kumimoji="0"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teaches</a:t>
            </a:r>
            <a:br>
              <a:rPr kumimoji="0" lang="en-US" altLang="zh-CN" sz="2000" i="1">
                <a:latin typeface="Consolas" pitchFamily="49" charset="0"/>
                <a:ea typeface="宋体" charset="-122"/>
              </a:rPr>
            </a:br>
            <a:r>
              <a:rPr kumimoji="0"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semester 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= ’Spring’ </a:t>
            </a:r>
            <a:r>
              <a:rPr kumimoji="0"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year 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= 2010</a:t>
            </a:r>
            <a:endParaRPr kumimoji="0" lang="en-US" altLang="zh-CN">
              <a:latin typeface="Consolas" pitchFamily="49" charset="0"/>
              <a:ea typeface="宋体" charset="-122"/>
            </a:endParaRPr>
          </a:p>
          <a:p>
            <a:pPr>
              <a:tabLst>
                <a:tab pos="1711325" algn="l"/>
              </a:tabLst>
            </a:pPr>
            <a:r>
              <a:rPr kumimoji="0" lang="en-US" altLang="zh-CN" sz="2000">
                <a:ea typeface="宋体" charset="-122"/>
              </a:rPr>
              <a:t>Find the number of tuples in the </a:t>
            </a:r>
            <a:r>
              <a:rPr kumimoji="0" lang="en-US" altLang="zh-CN" sz="2000" i="1">
                <a:ea typeface="宋体" charset="-122"/>
              </a:rPr>
              <a:t>course </a:t>
            </a:r>
            <a:r>
              <a:rPr kumimoji="0" lang="en-US" altLang="zh-CN" sz="2000">
                <a:ea typeface="宋体" charset="-122"/>
              </a:rPr>
              <a:t>relation</a:t>
            </a:r>
            <a:endParaRPr kumimoji="0" lang="en-US" altLang="zh-CN">
              <a:ea typeface="宋体" charset="-122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zh-CN" sz="2000" b="1">
                <a:latin typeface="Consolas" pitchFamily="49" charset="0"/>
                <a:ea typeface="宋体" charset="-122"/>
              </a:rPr>
              <a:t>select count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(*)</a:t>
            </a:r>
            <a:br>
              <a:rPr kumimoji="0" lang="en-US" altLang="zh-CN" sz="2000">
                <a:latin typeface="Consolas" pitchFamily="49" charset="0"/>
                <a:ea typeface="宋体" charset="-122"/>
              </a:rPr>
            </a:br>
            <a:r>
              <a:rPr kumimoji="0"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course</a:t>
            </a:r>
            <a:r>
              <a:rPr kumimoji="0" lang="en-US" altLang="zh-CN" sz="2000">
                <a:latin typeface="Consolas" pitchFamily="49" charset="0"/>
                <a:ea typeface="宋体" charset="-122"/>
              </a:rPr>
              <a:t>;</a:t>
            </a:r>
            <a:endParaRPr kumimoji="0" lang="en-US" altLang="zh-CN">
              <a:latin typeface="Consolas" pitchFamily="49" charset="0"/>
              <a:ea typeface="宋体" charset="-122"/>
            </a:endParaRPr>
          </a:p>
          <a:p>
            <a:pPr>
              <a:tabLst>
                <a:tab pos="1711325" algn="l"/>
              </a:tabLst>
            </a:pPr>
            <a:endParaRPr kumimoji="0" lang="en-US" altLang="zh-CN">
              <a:ea typeface="宋体" charset="-122"/>
            </a:endParaRP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charset="-122"/>
            </a:endParaRPr>
          </a:p>
          <a:p>
            <a:pPr>
              <a:tabLst>
                <a:tab pos="1711325" algn="l"/>
              </a:tabLst>
            </a:pPr>
            <a:endParaRPr lang="en-US" altLang="zh-CN">
              <a:ea typeface="宋体" charset="-122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1800">
                <a:ea typeface="宋体" charset="-122"/>
              </a:rPr>
              <a:t>   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Aggregate Functions – Group By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/>
          <a:lstStyle/>
          <a:p>
            <a:pPr>
              <a:tabLst>
                <a:tab pos="625475" algn="l"/>
              </a:tabLst>
              <a:defRPr/>
            </a:pPr>
            <a:r>
              <a:rPr lang="en-US" altLang="zh-CN" sz="2000" dirty="0">
                <a:ea typeface="宋体" charset="-122"/>
              </a:rPr>
              <a:t>Find the average salary of instructors in each department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625475" algn="l"/>
              </a:tabLst>
              <a:defRPr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avg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group by </a:t>
            </a:r>
            <a:r>
              <a:rPr lang="en-US" altLang="zh-CN" sz="2000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;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宋体" charset="-122"/>
            </a:endParaRPr>
          </a:p>
          <a:p>
            <a:pPr lvl="1">
              <a:tabLst>
                <a:tab pos="625475" algn="l"/>
              </a:tabLst>
              <a:defRPr/>
            </a:pPr>
            <a:r>
              <a:rPr lang="en-US" altLang="zh-CN" sz="2000" dirty="0">
                <a:ea typeface="宋体" charset="-122"/>
              </a:rPr>
              <a:t>Note: departments with no instructor will not appear in result</a:t>
            </a:r>
            <a:endParaRPr lang="en-US" altLang="zh-CN" dirty="0">
              <a:ea typeface="宋体" charset="-122"/>
            </a:endParaRPr>
          </a:p>
          <a:p>
            <a:pPr lvl="1">
              <a:tabLst>
                <a:tab pos="625475" algn="l"/>
              </a:tabLst>
              <a:defRPr/>
            </a:pPr>
            <a:endParaRPr lang="en-US" altLang="zh-CN" dirty="0">
              <a:ea typeface="宋体" charset="-122"/>
            </a:endParaRPr>
          </a:p>
        </p:txBody>
      </p:sp>
      <p:pic>
        <p:nvPicPr>
          <p:cNvPr id="39940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Aggregation (Cont.)</a:t>
            </a:r>
          </a:p>
        </p:txBody>
      </p:sp>
      <p:sp>
        <p:nvSpPr>
          <p:cNvPr id="432131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000" dirty="0">
                <a:ea typeface="宋体" charset="-122"/>
              </a:rPr>
              <a:t>Attributes in </a:t>
            </a:r>
            <a:r>
              <a:rPr lang="en-US" altLang="zh-CN" sz="2000" b="1" dirty="0">
                <a:ea typeface="宋体" charset="-122"/>
              </a:rPr>
              <a:t>select </a:t>
            </a:r>
            <a:r>
              <a:rPr lang="en-US" altLang="zh-CN" sz="2000" dirty="0">
                <a:ea typeface="宋体" charset="-122"/>
              </a:rPr>
              <a:t>clause outside of aggregate functions must appear in </a:t>
            </a:r>
            <a:r>
              <a:rPr lang="en-US" altLang="zh-CN" sz="2000" b="1" dirty="0">
                <a:ea typeface="宋体" charset="-122"/>
              </a:rPr>
              <a:t>group by</a:t>
            </a:r>
            <a:r>
              <a:rPr lang="en-US" altLang="zh-CN" sz="2000" dirty="0">
                <a:ea typeface="宋体" charset="-122"/>
              </a:rPr>
              <a:t> list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sz="2000" dirty="0">
                <a:solidFill>
                  <a:srgbClr val="C00000"/>
                </a:solidFill>
                <a:ea typeface="宋体" charset="-122"/>
              </a:rPr>
              <a:t>/* erroneous query */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ID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avg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group by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;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 – Having Clause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sz="2000">
                <a:ea typeface="宋体" charset="-122"/>
              </a:rPr>
              <a:t>Find the names and average salaries of all departments whose average salary is greater than 42000</a:t>
            </a:r>
            <a:endParaRPr lang="en-US" altLang="zh-CN">
              <a:ea typeface="宋体" charset="-122"/>
            </a:endParaRPr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720725" y="3654425"/>
            <a:ext cx="784225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1800" dirty="0">
                <a:solidFill>
                  <a:schemeClr val="tx2"/>
                </a:solidFill>
                <a:ea typeface="宋体" charset="-122"/>
              </a:rPr>
              <a:t>       </a:t>
            </a:r>
            <a:r>
              <a:rPr kumimoji="1" lang="en-US" altLang="zh-CN" sz="2000" dirty="0">
                <a:ea typeface="宋体" charset="-122"/>
              </a:rPr>
              <a:t>Note:  predicates in the </a:t>
            </a:r>
            <a:r>
              <a:rPr kumimoji="1" lang="en-US" altLang="zh-CN" sz="2000" b="1" dirty="0">
                <a:ea typeface="宋体" charset="-122"/>
              </a:rPr>
              <a:t>having</a:t>
            </a:r>
            <a:r>
              <a:rPr kumimoji="1" lang="en-US" altLang="zh-CN" sz="2000" dirty="0">
                <a:ea typeface="宋体" charset="-122"/>
              </a:rPr>
              <a:t> clause are applied after the </a:t>
            </a:r>
            <a:br>
              <a:rPr kumimoji="1" lang="en-US" altLang="zh-CN" sz="2000" dirty="0">
                <a:ea typeface="宋体" charset="-122"/>
              </a:rPr>
            </a:br>
            <a:r>
              <a:rPr kumimoji="1" lang="en-US" altLang="zh-CN" sz="2000" dirty="0">
                <a:ea typeface="宋体" charset="-122"/>
              </a:rPr>
              <a:t>                 formation of groups whereas predicates in the </a:t>
            </a:r>
            <a:r>
              <a:rPr kumimoji="1" lang="en-US" altLang="zh-CN" sz="2000" b="1" dirty="0">
                <a:ea typeface="宋体" charset="-122"/>
              </a:rPr>
              <a:t>where</a:t>
            </a:r>
            <a:r>
              <a:rPr kumimoji="1" lang="en-US" altLang="zh-CN" sz="2000" dirty="0">
                <a:ea typeface="宋体" charset="-122"/>
              </a:rPr>
              <a:t> </a:t>
            </a:r>
            <a:br>
              <a:rPr kumimoji="1" lang="en-US" altLang="zh-CN" sz="2000" dirty="0">
                <a:ea typeface="宋体" charset="-122"/>
              </a:rPr>
            </a:br>
            <a:r>
              <a:rPr kumimoji="1" lang="en-US" altLang="zh-CN" sz="2000" dirty="0">
                <a:ea typeface="宋体" charset="-122"/>
              </a:rPr>
              <a:t>                 clause are applied before forming groups</a:t>
            </a:r>
            <a:endParaRPr kumimoji="1" lang="en-US" altLang="zh-CN" sz="1800" dirty="0">
              <a:ea typeface="宋体" charset="-122"/>
            </a:endParaRPr>
          </a:p>
          <a:p>
            <a:endParaRPr lang="en-US" altLang="zh-CN" sz="18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169988" y="2114550"/>
            <a:ext cx="63690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group by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having 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&gt; 42000;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Total all salaries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 altLang="zh-CN">
                <a:ea typeface="宋体" charset="-122"/>
              </a:rPr>
              <a:t>	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sum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 instructor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Above statement ignores null amounts</a:t>
            </a:r>
            <a:endParaRPr lang="en-US" altLang="zh-CN">
              <a:ea typeface="宋体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Result is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if there is no non-null amount</a:t>
            </a:r>
            <a:endParaRPr lang="en-US" altLang="zh-CN">
              <a:ea typeface="宋体" charset="-122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All aggregate operations except </a:t>
            </a:r>
            <a:r>
              <a:rPr lang="en-US" altLang="zh-CN" sz="2000" b="1">
                <a:ea typeface="宋体" charset="-122"/>
              </a:rPr>
              <a:t>count(*)</a:t>
            </a:r>
            <a:r>
              <a:rPr lang="en-US" altLang="zh-CN" sz="2000">
                <a:ea typeface="宋体" charset="-122"/>
              </a:rPr>
              <a:t> ignore tuples with null values on the aggregated attributes</a:t>
            </a:r>
            <a:endParaRPr lang="en-US" altLang="zh-CN">
              <a:ea typeface="宋体" charset="-122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What if collection has only null values?</a:t>
            </a:r>
            <a:endParaRPr lang="en-US" altLang="zh-CN">
              <a:ea typeface="宋体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count returns 0</a:t>
            </a:r>
            <a:endParaRPr lang="en-US" altLang="zh-CN">
              <a:ea typeface="宋体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charset="-122"/>
              </a:rPr>
              <a:t>all other aggregates return null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Nested Subqueries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SQL provides a mechanism for the nesting of subqueries.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A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subquery</a:t>
            </a:r>
            <a:r>
              <a:rPr lang="en-US" altLang="zh-CN" sz="2000">
                <a:ea typeface="宋体" charset="-122"/>
              </a:rPr>
              <a:t> is a </a:t>
            </a:r>
            <a:r>
              <a:rPr lang="en-US" altLang="zh-CN" sz="2000" b="1">
                <a:ea typeface="宋体" charset="-122"/>
              </a:rPr>
              <a:t>select-from-where</a:t>
            </a:r>
            <a:r>
              <a:rPr lang="en-US" altLang="zh-CN" sz="2000">
                <a:ea typeface="宋体" charset="-122"/>
              </a:rPr>
              <a:t> expression that is nested within another query.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A common use of subqueries is to perform tests for set membership, set comparisons, and set cardinality.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862013"/>
            <a:ext cx="7661275" cy="4476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CN" sz="2000">
                <a:ea typeface="宋体" charset="-122"/>
              </a:rPr>
              <a:t>Find courses offered in Fall 2009 and in Spring 2010</a:t>
            </a:r>
            <a:endParaRPr lang="en-US" altLang="zh-CN">
              <a:ea typeface="宋体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9300" y="3709988"/>
            <a:ext cx="7688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ea typeface="宋体" charset="-122"/>
              </a:rPr>
              <a:t>   </a:t>
            </a:r>
            <a:r>
              <a:rPr kumimoji="1" lang="en-US" altLang="zh-CN" sz="2000">
                <a:ea typeface="宋体" charset="-122"/>
              </a:rPr>
              <a:t>Find courses offered in Fall 2009 but not in Spring 2010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598488" y="1373188"/>
            <a:ext cx="80549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’Fall’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2009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in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1800" b="1">
                <a:latin typeface="Consolas" pitchFamily="49" charset="0"/>
                <a:ea typeface="宋体" charset="-122"/>
              </a:rPr>
              <a:t>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1800" b="1">
                <a:latin typeface="Consolas" pitchFamily="49" charset="0"/>
                <a:ea typeface="宋体" charset="-122"/>
              </a:rPr>
              <a:t>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’Spring’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2010);</a:t>
            </a:r>
            <a:endParaRPr lang="en-US" altLang="zh-CN" sz="1800">
              <a:latin typeface="Consolas" pitchFamily="49" charset="0"/>
              <a:ea typeface="宋体" charset="-122"/>
            </a:endParaRPr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730250" y="4211638"/>
            <a:ext cx="77216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’Fall’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2009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not in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1800" b="1">
                <a:latin typeface="Consolas" pitchFamily="49" charset="0"/>
                <a:ea typeface="宋体" charset="-122"/>
              </a:rPr>
              <a:t>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section</a:t>
            </a:r>
            <a:endParaRPr lang="en-US" altLang="zh-CN" sz="1800" i="1">
              <a:latin typeface="Consolas" pitchFamily="49" charset="0"/>
              <a:ea typeface="宋体" charset="-122"/>
            </a:endParaRPr>
          </a:p>
          <a:p>
            <a:r>
              <a:rPr lang="en-US" altLang="zh-CN" sz="1800" b="1">
                <a:latin typeface="Consolas" pitchFamily="49" charset="0"/>
                <a:ea typeface="宋体" charset="-122"/>
              </a:rPr>
              <a:t>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’Spring’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2010);</a:t>
            </a:r>
            <a:endParaRPr lang="en-US" altLang="zh-CN" sz="1800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355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char(n).</a:t>
            </a:r>
            <a:r>
              <a:rPr lang="en-US" altLang="zh-CN" sz="2000" dirty="0">
                <a:ea typeface="宋体" charset="-122"/>
              </a:rPr>
              <a:t>  Fixed length character string, with user-specified length </a:t>
            </a:r>
            <a:r>
              <a:rPr lang="en-US" altLang="zh-CN" sz="2000" i="1" dirty="0">
                <a:ea typeface="宋体" charset="-122"/>
              </a:rPr>
              <a:t>n.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varchar(n).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 Variable length character strings, with user-specified maximum length </a:t>
            </a:r>
            <a:r>
              <a:rPr lang="en-US" altLang="zh-CN" sz="2000" i="1" dirty="0">
                <a:ea typeface="宋体" charset="-122"/>
              </a:rPr>
              <a:t>n.</a:t>
            </a:r>
            <a:endParaRPr lang="en-US" altLang="zh-CN" i="1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int.</a:t>
            </a:r>
            <a:r>
              <a:rPr lang="en-US" altLang="zh-CN" sz="2000" b="1" dirty="0">
                <a:ea typeface="宋体" charset="-122"/>
              </a:rPr>
              <a:t>  </a:t>
            </a:r>
            <a:r>
              <a:rPr lang="en-US" altLang="zh-CN" sz="2000" dirty="0">
                <a:ea typeface="宋体" charset="-122"/>
              </a:rPr>
              <a:t>Integer (a finite subset of the integers that is machine-dependent).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rgbClr val="000099"/>
                </a:solidFill>
                <a:ea typeface="宋体" charset="-122"/>
              </a:rPr>
              <a:t>smallint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.</a:t>
            </a:r>
            <a:r>
              <a:rPr lang="en-US" altLang="zh-CN" sz="2000" dirty="0">
                <a:ea typeface="宋体" charset="-122"/>
              </a:rPr>
              <a:t>  Small integer (a machine-dependent subset of the integer domain type).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numeric(</a:t>
            </a:r>
            <a:r>
              <a:rPr lang="en-US" altLang="zh-CN" sz="2000" b="1" dirty="0" err="1">
                <a:solidFill>
                  <a:srgbClr val="000099"/>
                </a:solidFill>
                <a:ea typeface="宋体" charset="-122"/>
              </a:rPr>
              <a:t>p,d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).</a:t>
            </a:r>
            <a:r>
              <a:rPr lang="en-US" altLang="zh-CN" sz="2000" dirty="0">
                <a:ea typeface="宋体" charset="-122"/>
              </a:rPr>
              <a:t>  Fixed point number, with user-specified precision of </a:t>
            </a:r>
            <a:r>
              <a:rPr lang="en-US" altLang="zh-CN" sz="2000" i="1" dirty="0">
                <a:ea typeface="宋体" charset="-122"/>
              </a:rPr>
              <a:t>p</a:t>
            </a:r>
            <a:r>
              <a:rPr lang="en-US" altLang="zh-CN" sz="2000" dirty="0">
                <a:ea typeface="宋体" charset="-122"/>
              </a:rPr>
              <a:t> digits, with 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dirty="0">
                <a:ea typeface="宋体" charset="-122"/>
              </a:rPr>
              <a:t> digits to the right of decimal point.</a:t>
            </a:r>
            <a:r>
              <a:rPr lang="en-US" altLang="zh-CN" dirty="0"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real, double precision.</a:t>
            </a:r>
            <a:r>
              <a:rPr lang="en-US" altLang="zh-CN" sz="2000" dirty="0">
                <a:ea typeface="宋体" charset="-122"/>
              </a:rPr>
              <a:t>  Floating point and double-precision floating point numbers, with machine-dependent precision.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float(n).</a:t>
            </a:r>
            <a:r>
              <a:rPr lang="en-US" altLang="zh-CN" sz="2000" dirty="0">
                <a:ea typeface="宋体" charset="-122"/>
              </a:rPr>
              <a:t>  Floating point number, with user-specified precision of at least </a:t>
            </a:r>
            <a:r>
              <a:rPr lang="en-US" altLang="zh-CN" sz="2000" i="1" dirty="0">
                <a:ea typeface="宋体" charset="-122"/>
              </a:rPr>
              <a:t>n</a:t>
            </a:r>
            <a:r>
              <a:rPr lang="en-US" altLang="zh-CN" sz="2000" dirty="0">
                <a:ea typeface="宋体" charset="-122"/>
              </a:rPr>
              <a:t> digits.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More are covered in Chapter 4.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zh-CN" b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CN" sz="2000" dirty="0">
                <a:ea typeface="宋体" charset="-122"/>
              </a:rPr>
              <a:t>Find the total number of (distinct) students who have taken course sections taught by the instructor with </a:t>
            </a:r>
            <a:r>
              <a:rPr lang="en-US" altLang="zh-CN" sz="2000" i="1" dirty="0">
                <a:ea typeface="宋体" charset="-122"/>
              </a:rPr>
              <a:t>ID </a:t>
            </a:r>
            <a:r>
              <a:rPr lang="en-US" altLang="zh-CN" sz="2000" dirty="0">
                <a:ea typeface="宋体" charset="-122"/>
              </a:rPr>
              <a:t>10101</a:t>
            </a:r>
            <a:endParaRPr lang="en-US" altLang="zh-CN" dirty="0">
              <a:ea typeface="宋体" charset="-122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CN" i="1" dirty="0">
              <a:ea typeface="宋体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solidFill>
                  <a:schemeClr val="tx2"/>
                </a:solidFill>
                <a:ea typeface="宋体" charset="-122"/>
              </a:rPr>
              <a:t>  </a:t>
            </a:r>
            <a:r>
              <a:rPr kumimoji="1" lang="en-US" altLang="zh-CN" sz="2000">
                <a:solidFill>
                  <a:schemeClr val="tx2"/>
                </a:solidFill>
                <a:ea typeface="宋体" charset="-122"/>
              </a:rPr>
              <a:t>Note</a:t>
            </a:r>
            <a:r>
              <a:rPr kumimoji="1" lang="en-US" altLang="zh-CN" sz="2000">
                <a:ea typeface="宋体" charset="-122"/>
              </a:rPr>
              <a:t>: Above query can be written in a much simpler manner.  The </a:t>
            </a:r>
            <a:br>
              <a:rPr kumimoji="1" lang="en-US" altLang="zh-CN" sz="2000">
                <a:ea typeface="宋体" charset="-122"/>
              </a:rPr>
            </a:br>
            <a:r>
              <a:rPr kumimoji="1" lang="en-US" altLang="zh-CN" sz="2000">
                <a:ea typeface="宋体" charset="-122"/>
              </a:rPr>
              <a:t>               formulation above is simply to illustrate SQL features.</a:t>
            </a:r>
            <a:endParaRPr kumimoji="1" lang="en-US" altLang="zh-CN" sz="1800">
              <a:ea typeface="宋体" charset="-122"/>
            </a:endParaRP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count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distinct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takes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in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sec_id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semester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year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teaches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teaches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10101);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 Comparison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CN" sz="2000">
                <a:ea typeface="宋体" charset="-122"/>
              </a:rPr>
              <a:t>Find names of instructors with salary greater than that of some (at least one) instructor in the Biology department.</a:t>
            </a:r>
            <a:endParaRPr lang="en-US" altLang="zh-CN">
              <a:ea typeface="宋体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ea typeface="宋体" charset="-122"/>
              </a:rPr>
              <a:t>  </a:t>
            </a:r>
            <a:r>
              <a:rPr kumimoji="1" lang="en-US" altLang="zh-CN" sz="2000">
                <a:ea typeface="宋体" charset="-122"/>
              </a:rPr>
              <a:t>Same query using &gt; </a:t>
            </a:r>
            <a:r>
              <a:rPr kumimoji="1" lang="en-US" altLang="zh-CN" sz="2000" b="1">
                <a:ea typeface="宋体" charset="-122"/>
              </a:rPr>
              <a:t>some</a:t>
            </a:r>
            <a:r>
              <a:rPr kumimoji="1" lang="en-US" altLang="zh-CN" sz="2000">
                <a:ea typeface="宋体" charset="-122"/>
              </a:rPr>
              <a:t> clause</a:t>
            </a:r>
            <a:endParaRPr lang="en-US" altLang="zh-CN" sz="1800">
              <a:latin typeface="Times New Roman" pitchFamily="18" charset="0"/>
              <a:ea typeface="宋体" charset="-122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941388" y="3951288"/>
            <a:ext cx="766603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name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some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          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          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’Biology’);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869950" y="1957388"/>
            <a:ext cx="797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distinct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name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T.salary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S.salary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S.dept_name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’Biology’;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Definition of  Some Clause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F &lt;comp&gt; </a:t>
            </a:r>
            <a:r>
              <a:rPr lang="en-US" altLang="zh-CN" b="1">
                <a:ea typeface="宋体" charset="-122"/>
              </a:rPr>
              <a:t>some </a:t>
            </a:r>
            <a:r>
              <a:rPr lang="en-US" altLang="zh-CN" i="1">
                <a:ea typeface="宋体" charset="-12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</a:t>
            </a:r>
            <a:r>
              <a:rPr lang="en-US" altLang="zh-CN" i="1">
                <a:ea typeface="宋体" charset="-122"/>
                <a:sym typeface="Symbol" pitchFamily="18" charset="2"/>
              </a:rPr>
              <a:t>t </a:t>
            </a:r>
            <a:r>
              <a:rPr lang="en-US" altLang="zh-CN">
                <a:ea typeface="宋体" charset="-122"/>
                <a:sym typeface="Symbol" pitchFamily="18" charset="2"/>
              </a:rPr>
              <a:t></a:t>
            </a:r>
            <a:r>
              <a:rPr lang="en-US" altLang="zh-CN" i="1">
                <a:ea typeface="宋体" charset="-122"/>
                <a:sym typeface="Symbol" pitchFamily="18" charset="2"/>
              </a:rPr>
              <a:t>r </a:t>
            </a:r>
            <a:r>
              <a:rPr lang="en-US" altLang="zh-CN">
                <a:ea typeface="宋体" charset="-122"/>
                <a:sym typeface="Symbol" pitchFamily="18" charset="2"/>
              </a:rPr>
              <a:t>such that (F &lt;comp&gt; </a:t>
            </a:r>
            <a:r>
              <a:rPr lang="en-US" altLang="zh-CN" i="1">
                <a:ea typeface="宋体" charset="-122"/>
                <a:sym typeface="Symbol" pitchFamily="18" charset="2"/>
              </a:rPr>
              <a:t>t </a:t>
            </a:r>
            <a:r>
              <a:rPr lang="en-US" altLang="zh-CN">
                <a:ea typeface="宋体" charset="-122"/>
                <a:sym typeface="Symbol" pitchFamily="18" charset="2"/>
              </a:rPr>
              <a:t>)</a:t>
            </a:r>
            <a:br>
              <a:rPr lang="en-US" altLang="zh-CN" i="1">
                <a:ea typeface="宋体" charset="-122"/>
                <a:sym typeface="Symbol" pitchFamily="18" charset="2"/>
              </a:rPr>
            </a:br>
            <a:r>
              <a:rPr lang="en-US" altLang="zh-CN">
                <a:ea typeface="宋体" charset="-122"/>
                <a:sym typeface="Symbol" pitchFamily="18" charset="2"/>
              </a:rPr>
              <a:t>Where &lt;comp&gt; can be:      </a:t>
            </a:r>
            <a:endParaRPr lang="en-US" altLang="zh-CN">
              <a:ea typeface="宋体" charset="-122"/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8150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48151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8152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</p:grp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&lt; </a:t>
            </a:r>
            <a:r>
              <a:rPr lang="en-US" altLang="zh-CN" sz="1800" b="1">
                <a:ea typeface="宋体" charset="-122"/>
              </a:rPr>
              <a:t>some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48134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true</a:t>
            </a:r>
          </a:p>
        </p:txBody>
      </p:sp>
      <p:sp>
        <p:nvSpPr>
          <p:cNvPr id="48135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48136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48138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false</a:t>
            </a:r>
          </a:p>
        </p:txBody>
      </p:sp>
      <p:sp>
        <p:nvSpPr>
          <p:cNvPr id="48139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48140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48141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48142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</a:t>
            </a:r>
            <a:r>
              <a:rPr lang="en-US" altLang="zh-CN" sz="2400">
                <a:latin typeface="Times New Roman" pitchFamily="18" charset="0"/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1800" b="1">
                <a:ea typeface="宋体" charset="-122"/>
              </a:rPr>
              <a:t>some</a:t>
            </a:r>
          </a:p>
        </p:txBody>
      </p:sp>
      <p:sp>
        <p:nvSpPr>
          <p:cNvPr id="48143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true (since 0 </a:t>
            </a:r>
            <a:r>
              <a:rPr lang="en-US" altLang="zh-CN" sz="2400">
                <a:latin typeface="Times New Roman" pitchFamily="18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>
                <a:ea typeface="宋体" charset="-122"/>
                <a:sym typeface="Symbol" pitchFamily="18" charset="2"/>
              </a:rPr>
              <a:t>5)</a:t>
            </a:r>
            <a:endParaRPr lang="en-US" altLang="zh-CN" sz="240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48144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(read:  5 &lt; some tuple in the relation) 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&lt; </a:t>
            </a:r>
            <a:r>
              <a:rPr lang="en-US" altLang="zh-CN" sz="1800" b="1">
                <a:ea typeface="宋体" charset="-122"/>
              </a:rPr>
              <a:t>some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48146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true</a:t>
            </a:r>
          </a:p>
        </p:txBody>
      </p:sp>
      <p:sp>
        <p:nvSpPr>
          <p:cNvPr id="48147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= </a:t>
            </a:r>
            <a:r>
              <a:rPr lang="en-US" altLang="zh-CN" sz="1800" b="1">
                <a:ea typeface="宋体" charset="-122"/>
              </a:rPr>
              <a:t>some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48148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 sz="1800">
                <a:latin typeface="Arial" charset="0"/>
                <a:ea typeface="宋体" charset="-122"/>
              </a:rPr>
              <a:t>(= </a:t>
            </a:r>
            <a:r>
              <a:rPr lang="en-US" altLang="zh-CN" sz="1800" b="1">
                <a:latin typeface="Arial" charset="0"/>
                <a:ea typeface="宋体" charset="-122"/>
              </a:rPr>
              <a:t>some</a:t>
            </a:r>
            <a:r>
              <a:rPr lang="en-US" altLang="zh-CN" sz="1800">
                <a:latin typeface="Arial" charset="0"/>
                <a:ea typeface="宋体" charset="-122"/>
              </a:rPr>
              <a:t>) </a:t>
            </a:r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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in</a:t>
            </a:r>
          </a:p>
          <a:p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However, (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some</a:t>
            </a:r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) 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not in</a:t>
            </a:r>
            <a:endParaRPr lang="en-US" altLang="zh-CN" sz="1800">
              <a:latin typeface="Arial" charset="0"/>
              <a:ea typeface="宋体" charset="-122"/>
              <a:sym typeface="Symbol" pitchFamily="18" charset="2"/>
            </a:endParaRPr>
          </a:p>
        </p:txBody>
      </p:sp>
      <p:sp>
        <p:nvSpPr>
          <p:cNvPr id="48149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zh-CN" sz="2000">
                <a:ea typeface="宋体" charset="-122"/>
              </a:rPr>
              <a:t>Find the names of all instructors whose salary is greater than the salary of all instructors in the Biology department.</a:t>
            </a:r>
            <a:endParaRPr lang="en-US" altLang="zh-CN">
              <a:ea typeface="宋体" charset="-122"/>
            </a:endParaRP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063625" y="2065338"/>
            <a:ext cx="756126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name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all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b="1">
                <a:latin typeface="Consolas" pitchFamily="49" charset="0"/>
                <a:ea typeface="宋体" charset="-122"/>
              </a:rPr>
              <a:t>              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r>
              <a:rPr lang="en-US" altLang="zh-CN" b="1">
                <a:latin typeface="Consolas" pitchFamily="49" charset="0"/>
                <a:ea typeface="宋体" charset="-122"/>
              </a:rPr>
              <a:t>              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’Biology’);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Definition of all Clause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zh-CN">
                <a:ea typeface="宋体" charset="-122"/>
              </a:rPr>
              <a:t>F &lt;comp&gt; </a:t>
            </a:r>
            <a:r>
              <a:rPr lang="en-US" altLang="zh-CN" b="1">
                <a:ea typeface="宋体" charset="-122"/>
              </a:rPr>
              <a:t>all </a:t>
            </a:r>
            <a:r>
              <a:rPr lang="en-US" altLang="zh-CN" i="1">
                <a:ea typeface="宋体" charset="-122"/>
              </a:rPr>
              <a:t>r </a:t>
            </a:r>
            <a:r>
              <a:rPr lang="en-US" altLang="zh-CN">
                <a:ea typeface="宋体" charset="-122"/>
                <a:sym typeface="Symbol" pitchFamily="18" charset="2"/>
              </a:rPr>
              <a:t></a:t>
            </a:r>
            <a:r>
              <a:rPr lang="en-US" altLang="zh-CN" i="1">
                <a:ea typeface="宋体" charset="-122"/>
                <a:sym typeface="Symbol" pitchFamily="18" charset="2"/>
              </a:rPr>
              <a:t>t </a:t>
            </a:r>
            <a:r>
              <a:rPr lang="en-US" altLang="zh-CN">
                <a:ea typeface="宋体" charset="-122"/>
                <a:sym typeface="Symbol" pitchFamily="18" charset="2"/>
              </a:rPr>
              <a:t></a:t>
            </a:r>
            <a:r>
              <a:rPr lang="en-US" altLang="zh-CN" i="1">
                <a:ea typeface="宋体" charset="-122"/>
                <a:sym typeface="Symbol" pitchFamily="18" charset="2"/>
              </a:rPr>
              <a:t>r</a:t>
            </a:r>
            <a:r>
              <a:rPr lang="en-US" altLang="zh-CN">
                <a:ea typeface="宋体" charset="-122"/>
                <a:sym typeface="Symbol" pitchFamily="18" charset="2"/>
              </a:rPr>
              <a:t> (F &lt;comp&gt; </a:t>
            </a:r>
            <a:r>
              <a:rPr lang="en-US" altLang="zh-CN" i="1">
                <a:ea typeface="宋体" charset="-122"/>
                <a:sym typeface="Symbol" pitchFamily="18" charset="2"/>
              </a:rPr>
              <a:t>t)</a:t>
            </a:r>
            <a:endParaRPr lang="en-US" altLang="zh-CN">
              <a:ea typeface="宋体" charset="-122"/>
            </a:endParaRP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50197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0</a:t>
              </a:r>
            </a:p>
          </p:txBody>
        </p:sp>
        <p:sp>
          <p:nvSpPr>
            <p:cNvPr id="50198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50199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</p:grpSp>
      <p:sp>
        <p:nvSpPr>
          <p:cNvPr id="50181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&lt; </a:t>
            </a:r>
            <a:r>
              <a:rPr lang="en-US" altLang="zh-CN" sz="1800" b="1">
                <a:ea typeface="宋体" charset="-122"/>
              </a:rPr>
              <a:t>all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0182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false</a:t>
            </a: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10</a:t>
            </a:r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0186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true</a:t>
            </a: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5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itchFamily="18" charset="0"/>
                <a:ea typeface="宋体" charset="-122"/>
              </a:rPr>
              <a:t>6</a:t>
            </a:r>
          </a:p>
        </p:txBody>
      </p: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</a:t>
            </a:r>
            <a:r>
              <a:rPr lang="en-US" altLang="zh-CN" sz="2400">
                <a:latin typeface="Times New Roman" pitchFamily="18" charset="0"/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1800" b="1">
                <a:ea typeface="宋体" charset="-122"/>
              </a:rPr>
              <a:t>all</a:t>
            </a:r>
          </a:p>
        </p:txBody>
      </p:sp>
      <p:sp>
        <p:nvSpPr>
          <p:cNvPr id="50191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true (since 5 </a:t>
            </a:r>
            <a:r>
              <a:rPr lang="en-US" altLang="zh-CN" sz="2400">
                <a:latin typeface="Times New Roman" pitchFamily="18" charset="0"/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>
                <a:ea typeface="宋体" charset="-122"/>
                <a:sym typeface="Symbol" pitchFamily="18" charset="2"/>
              </a:rPr>
              <a:t>4 and 5 </a:t>
            </a:r>
            <a:r>
              <a:rPr lang="en-US" altLang="zh-CN" sz="2400">
                <a:latin typeface="Times New Roman" pitchFamily="18" charset="0"/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ea typeface="宋体" charset="-122"/>
                <a:sym typeface="Symbol" pitchFamily="18" charset="2"/>
              </a:rPr>
              <a:t> 6)</a:t>
            </a:r>
            <a:endParaRPr lang="en-US" altLang="zh-CN" sz="240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&lt; </a:t>
            </a:r>
            <a:r>
              <a:rPr lang="en-US" altLang="zh-CN" sz="1800" b="1">
                <a:ea typeface="宋体" charset="-122"/>
              </a:rPr>
              <a:t>all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0193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) = false</a:t>
            </a:r>
          </a:p>
        </p:txBody>
      </p:sp>
      <p:sp>
        <p:nvSpPr>
          <p:cNvPr id="50194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ea typeface="宋体" charset="-122"/>
              </a:rPr>
              <a:t>(5 = </a:t>
            </a:r>
            <a:r>
              <a:rPr lang="en-US" altLang="zh-CN" sz="1800" b="1">
                <a:ea typeface="宋体" charset="-122"/>
              </a:rPr>
              <a:t>all</a:t>
            </a:r>
            <a:endParaRPr lang="en-US" altLang="zh-CN" sz="1800">
              <a:ea typeface="宋体" charset="-122"/>
            </a:endParaRPr>
          </a:p>
        </p:txBody>
      </p:sp>
      <p:sp>
        <p:nvSpPr>
          <p:cNvPr id="50195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 sz="1800">
                <a:latin typeface="Arial" charset="0"/>
                <a:ea typeface="宋体" charset="-122"/>
              </a:rPr>
              <a:t>(</a:t>
            </a:r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Arial" charset="0"/>
                <a:ea typeface="宋体" charset="-122"/>
              </a:rPr>
              <a:t> </a:t>
            </a:r>
            <a:r>
              <a:rPr lang="en-US" altLang="zh-CN" sz="1800" b="1">
                <a:latin typeface="Arial" charset="0"/>
                <a:ea typeface="宋体" charset="-122"/>
              </a:rPr>
              <a:t>all</a:t>
            </a:r>
            <a:r>
              <a:rPr lang="en-US" altLang="zh-CN" sz="1800">
                <a:latin typeface="Arial" charset="0"/>
                <a:ea typeface="宋体" charset="-122"/>
              </a:rPr>
              <a:t>) </a:t>
            </a:r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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not in</a:t>
            </a:r>
          </a:p>
          <a:p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However, (=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all</a:t>
            </a:r>
            <a:r>
              <a:rPr lang="en-US" altLang="zh-CN" sz="1800">
                <a:latin typeface="Arial" charset="0"/>
                <a:ea typeface="宋体" charset="-122"/>
                <a:sym typeface="Symbol" pitchFamily="18" charset="2"/>
              </a:rPr>
              <a:t>)  </a:t>
            </a:r>
            <a:r>
              <a:rPr lang="en-US" altLang="zh-CN" sz="1800" b="1">
                <a:latin typeface="Arial" charset="0"/>
                <a:ea typeface="宋体" charset="-122"/>
                <a:sym typeface="Symbol" pitchFamily="18" charset="2"/>
              </a:rPr>
              <a:t>in</a:t>
            </a:r>
          </a:p>
        </p:txBody>
      </p:sp>
      <p:sp>
        <p:nvSpPr>
          <p:cNvPr id="50196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Test for Empty Relations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The </a:t>
            </a:r>
            <a:r>
              <a:rPr lang="en-US" altLang="zh-CN" sz="2000" b="1">
                <a:ea typeface="宋体" charset="-122"/>
              </a:rPr>
              <a:t>exists</a:t>
            </a:r>
            <a:r>
              <a:rPr lang="en-US" altLang="zh-CN" sz="2000">
                <a:ea typeface="宋体" charset="-122"/>
              </a:rPr>
              <a:t> construct returns the value </a:t>
            </a:r>
            <a:r>
              <a:rPr lang="en-US" altLang="zh-CN" sz="2000" b="1">
                <a:ea typeface="宋体" charset="-122"/>
              </a:rPr>
              <a:t>true</a:t>
            </a:r>
            <a:r>
              <a:rPr lang="en-US" altLang="zh-CN" sz="2000">
                <a:ea typeface="宋体" charset="-122"/>
              </a:rPr>
              <a:t> if the argument subquery is nonempty.</a:t>
            </a:r>
            <a:endParaRPr lang="en-US" altLang="zh-CN">
              <a:ea typeface="宋体" charset="-122"/>
            </a:endParaRPr>
          </a:p>
          <a:p>
            <a:r>
              <a:rPr lang="en-US" altLang="zh-CN" sz="2000" b="1">
                <a:ea typeface="宋体" charset="-122"/>
              </a:rPr>
              <a:t>exists </a:t>
            </a:r>
            <a:r>
              <a:rPr lang="en-US" altLang="zh-CN" sz="2000" i="1">
                <a:ea typeface="宋体" charset="-122"/>
              </a:rPr>
              <a:t> r </a:t>
            </a:r>
            <a:r>
              <a:rPr lang="en-US" altLang="zh-CN" sz="2000">
                <a:ea typeface="宋体" charset="-122"/>
                <a:sym typeface="Symbol" pitchFamily="18" charset="2"/>
              </a:rPr>
              <a:t>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 </a:t>
            </a:r>
            <a:r>
              <a:rPr lang="en-US" altLang="zh-CN" sz="2000">
                <a:ea typeface="宋体" charset="-122"/>
                <a:sym typeface="Symbol" pitchFamily="18" charset="2"/>
              </a:rPr>
              <a:t> </a:t>
            </a:r>
            <a:r>
              <a:rPr lang="en-US" altLang="zh-CN" sz="2000" i="1">
                <a:ea typeface="宋体" charset="-122"/>
              </a:rPr>
              <a:t>Ø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r>
              <a:rPr lang="en-US" altLang="zh-CN" sz="2000" b="1">
                <a:ea typeface="宋体" charset="-122"/>
                <a:sym typeface="Symbol" pitchFamily="18" charset="2"/>
              </a:rPr>
              <a:t>not exists </a:t>
            </a:r>
            <a:r>
              <a:rPr lang="en-US" altLang="zh-CN" sz="2000" i="1">
                <a:ea typeface="宋体" charset="-122"/>
              </a:rPr>
              <a:t>r </a:t>
            </a:r>
            <a:r>
              <a:rPr lang="en-US" altLang="zh-CN" sz="2000">
                <a:ea typeface="宋体" charset="-122"/>
                <a:sym typeface="Symbol" pitchFamily="18" charset="2"/>
              </a:rPr>
              <a:t> </a:t>
            </a:r>
            <a:r>
              <a:rPr lang="en-US" altLang="zh-CN" sz="2000" i="1">
                <a:ea typeface="宋体" charset="-122"/>
                <a:sym typeface="Symbol" pitchFamily="18" charset="2"/>
              </a:rPr>
              <a:t>r </a:t>
            </a:r>
            <a:r>
              <a:rPr lang="en-US" altLang="zh-CN" sz="2000">
                <a:ea typeface="宋体" charset="-122"/>
                <a:sym typeface="Symbol" pitchFamily="18" charset="2"/>
              </a:rPr>
              <a:t>= </a:t>
            </a:r>
            <a:r>
              <a:rPr lang="en-US" altLang="zh-CN" sz="2000" i="1">
                <a:ea typeface="宋体" charset="-122"/>
              </a:rPr>
              <a:t>Ø</a:t>
            </a:r>
            <a:endParaRPr lang="en-US" altLang="zh-CN" i="1">
              <a:ea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Test for Absence of Duplicate Tuples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charset="-122"/>
              </a:rPr>
              <a:t>unique</a:t>
            </a:r>
            <a:r>
              <a:rPr lang="en-US" altLang="zh-CN">
                <a:ea typeface="宋体" charset="-122"/>
              </a:rPr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zh-CN">
                <a:ea typeface="宋体" charset="-122"/>
              </a:rPr>
              <a:t>(Evaluates to “true” on an empty set)</a:t>
            </a:r>
          </a:p>
          <a:p>
            <a:pPr>
              <a:spcAft>
                <a:spcPts val="1800"/>
              </a:spcAft>
              <a:tabLst>
                <a:tab pos="803275" algn="l"/>
                <a:tab pos="1547813" algn="l"/>
              </a:tabLst>
            </a:pPr>
            <a:r>
              <a:rPr lang="en-US" altLang="zh-CN">
                <a:ea typeface="宋体" charset="-122"/>
              </a:rPr>
              <a:t>Find all courses that were offered at most once in 2009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T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 </a:t>
            </a:r>
            <a:r>
              <a:rPr lang="en-US" altLang="zh-CN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i="1">
                <a:latin typeface="Consolas" pitchFamily="49" charset="0"/>
                <a:ea typeface="宋体" charset="-122"/>
              </a:rPr>
              <a:t>T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latin typeface="Consolas" pitchFamily="49" charset="0"/>
                <a:ea typeface="宋体" charset="-122"/>
              </a:rPr>
              <a:t>where unique </a:t>
            </a:r>
            <a:r>
              <a:rPr lang="en-US" altLang="zh-CN">
                <a:latin typeface="Consolas" pitchFamily="49" charset="0"/>
                <a:ea typeface="宋体" charset="-122"/>
              </a:rPr>
              <a:t>(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latin typeface="Consolas" pitchFamily="49" charset="0"/>
                <a:ea typeface="宋体" charset="-122"/>
              </a:rPr>
              <a:t>    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R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section </a:t>
            </a:r>
            <a:r>
              <a:rPr lang="en-US" altLang="zh-CN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i="1">
                <a:latin typeface="Consolas" pitchFamily="49" charset="0"/>
                <a:ea typeface="宋体" charset="-122"/>
              </a:rPr>
              <a:t>R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i="1">
                <a:latin typeface="Consolas" pitchFamily="49" charset="0"/>
                <a:ea typeface="宋体" charset="-122"/>
              </a:rPr>
              <a:t>T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 </a:t>
            </a:r>
            <a:r>
              <a:rPr lang="en-US" altLang="zh-CN">
                <a:latin typeface="Consolas" pitchFamily="49" charset="0"/>
                <a:ea typeface="宋体" charset="-122"/>
              </a:rPr>
              <a:t>= </a:t>
            </a:r>
            <a:r>
              <a:rPr lang="en-US" altLang="zh-CN" i="1">
                <a:latin typeface="Consolas" pitchFamily="49" charset="0"/>
                <a:ea typeface="宋体" charset="-122"/>
              </a:rPr>
              <a:t>R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 </a:t>
            </a:r>
            <a:r>
              <a:rPr lang="en-US" altLang="zh-CN" b="1">
                <a:latin typeface="Consolas" pitchFamily="49" charset="0"/>
                <a:ea typeface="宋体" charset="-122"/>
              </a:rPr>
              <a:t>and </a:t>
            </a:r>
            <a:r>
              <a:rPr lang="en-US" altLang="zh-CN" i="1">
                <a:latin typeface="Consolas" pitchFamily="49" charset="0"/>
                <a:ea typeface="宋体" charset="-122"/>
              </a:rPr>
              <a:t>R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year </a:t>
            </a:r>
            <a:r>
              <a:rPr lang="en-US" altLang="zh-CN">
                <a:latin typeface="Consolas" pitchFamily="49" charset="0"/>
                <a:ea typeface="宋体" charset="-122"/>
              </a:rPr>
              <a:t>= 2009</a:t>
            </a:r>
          </a:p>
          <a:p>
            <a:pPr>
              <a:spcBef>
                <a:spcPct val="0"/>
              </a:spcBef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latin typeface="Consolas" pitchFamily="49" charset="0"/>
                <a:ea typeface="宋体" charset="-122"/>
              </a:rPr>
              <a:t>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Subqueries in the From Clause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14413"/>
            <a:ext cx="8489950" cy="5624512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charset="-122"/>
              </a:rPr>
              <a:t>SQL allows a subquery expression to be used in the </a:t>
            </a:r>
            <a:r>
              <a:rPr lang="en-US" altLang="zh-CN" sz="2000" b="1">
                <a:ea typeface="宋体" charset="-122"/>
              </a:rPr>
              <a:t>from </a:t>
            </a:r>
            <a:r>
              <a:rPr lang="en-US" altLang="zh-CN" sz="2000">
                <a:ea typeface="宋体" charset="-122"/>
              </a:rPr>
              <a:t>clause</a:t>
            </a:r>
            <a:endParaRPr lang="en-US" altLang="zh-CN">
              <a:ea typeface="宋体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charset="-122"/>
              </a:rPr>
              <a:t>Find the average instructors’ salaries of those departments where the average salary is greater than $42,000. </a:t>
            </a:r>
            <a:endParaRPr lang="en-US" altLang="zh-CN">
              <a:ea typeface="宋体" charset="-122"/>
            </a:endParaRP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group by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 42000;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charset="-122"/>
              </a:rPr>
              <a:t>Note that we do not need to use the </a:t>
            </a:r>
            <a:r>
              <a:rPr lang="en-US" altLang="zh-CN" sz="2000" b="1">
                <a:ea typeface="宋体" charset="-122"/>
              </a:rPr>
              <a:t>having </a:t>
            </a:r>
            <a:r>
              <a:rPr lang="en-US" altLang="zh-CN" sz="2000">
                <a:ea typeface="宋体" charset="-122"/>
              </a:rPr>
              <a:t>clause</a:t>
            </a:r>
            <a:endParaRPr lang="en-US" altLang="zh-CN">
              <a:ea typeface="宋体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charset="-122"/>
              </a:rPr>
              <a:t>Another way to write above query</a:t>
            </a:r>
            <a:endParaRPr lang="en-US" altLang="zh-CN">
              <a:ea typeface="宋体" charset="-122"/>
            </a:endParaRP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latin typeface="Consolas" pitchFamily="49" charset="0"/>
                <a:ea typeface="宋体" charset="-122"/>
              </a:rPr>
              <a:t>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group by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) as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avg_salary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 42000;</a:t>
            </a:r>
            <a:r>
              <a:rPr lang="en-US" altLang="zh-CN">
                <a:latin typeface="Consolas" pitchFamily="49" charset="0"/>
                <a:ea typeface="宋体" charset="-122"/>
              </a:rPr>
              <a:t>  </a:t>
            </a:r>
            <a:endParaRPr lang="en-US" altLang="zh-CN" sz="2000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With Clause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The </a:t>
            </a: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with</a:t>
            </a:r>
            <a:r>
              <a:rPr lang="en-US" altLang="zh-CN" sz="2000">
                <a:ea typeface="宋体" charset="-122"/>
              </a:rPr>
              <a:t> clause provides a way of defining a temporary view whose definition is available only to the query in which the </a:t>
            </a:r>
            <a:r>
              <a:rPr lang="en-US" altLang="zh-CN" sz="2000" b="1">
                <a:ea typeface="宋体" charset="-122"/>
              </a:rPr>
              <a:t>with</a:t>
            </a:r>
            <a:r>
              <a:rPr lang="en-US" altLang="zh-CN" sz="2000" b="1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clause occurs.</a:t>
            </a:r>
            <a:r>
              <a:rPr lang="en-US" altLang="zh-CN">
                <a:ea typeface="宋体" charset="-122"/>
              </a:rPr>
              <a:t> </a:t>
            </a:r>
          </a:p>
          <a:p>
            <a:r>
              <a:rPr lang="en-US" altLang="zh-CN" sz="2000">
                <a:ea typeface="宋体" charset="-122"/>
              </a:rPr>
              <a:t>Find all departments with the maximum budget </a:t>
            </a:r>
            <a:br>
              <a:rPr lang="en-US" altLang="zh-CN" sz="2000">
                <a:ea typeface="宋体" charset="-122"/>
              </a:rPr>
            </a:br>
            <a:br>
              <a:rPr lang="en-US" altLang="zh-CN" sz="2000" b="1">
                <a:ea typeface="宋体" charset="-122"/>
              </a:rPr>
            </a:br>
            <a:r>
              <a:rPr lang="en-US" altLang="zh-CN" sz="2000" b="1">
                <a:ea typeface="宋体" charset="-122"/>
              </a:rPr>
              <a:t>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with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max_budget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      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max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budget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budget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max_budget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budget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max_budget.value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;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Complex Queries using With Clause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With clause is very useful for writing complex queries</a:t>
            </a:r>
          </a:p>
          <a:p>
            <a:r>
              <a:rPr lang="en-US" altLang="zh-CN" sz="2000">
                <a:ea typeface="宋体" charset="-122"/>
              </a:rPr>
              <a:t>Supported by most database systems, with minor syntax variations</a:t>
            </a:r>
          </a:p>
          <a:p>
            <a:r>
              <a:rPr lang="en-US" altLang="zh-CN" sz="2000">
                <a:ea typeface="宋体" charset="-122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with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</a:t>
            </a:r>
          </a:p>
          <a:p>
            <a:r>
              <a:rPr lang="en-US" altLang="zh-CN" sz="2000">
                <a:latin typeface="Consolas" pitchFamily="49" charset="0"/>
                <a:ea typeface="宋体" charset="-122"/>
              </a:rPr>
              <a:t>         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sum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instructor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group by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),</a:t>
            </a:r>
          </a:p>
          <a:p>
            <a:r>
              <a:rPr lang="en-US" altLang="zh-CN" sz="2000" i="1">
                <a:latin typeface="Consolas" pitchFamily="49" charset="0"/>
                <a:ea typeface="宋体" charset="-122"/>
              </a:rPr>
              <a:t>     dept_total_avg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as</a:t>
            </a:r>
          </a:p>
          <a:p>
            <a:r>
              <a:rPr lang="en-US" altLang="zh-CN" sz="2000">
                <a:latin typeface="Consolas" pitchFamily="49" charset="0"/>
                <a:ea typeface="宋体" charset="-122"/>
              </a:rPr>
              <a:t>         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avg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          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dept_total_avg</a:t>
            </a: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dept_total.value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&gt;=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dept_total_avg.value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Create Table Construct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852488"/>
            <a:ext cx="8861425" cy="5794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 sz="2000" dirty="0">
                <a:ea typeface="宋体" charset="-122"/>
              </a:rPr>
              <a:t>An SQL relation is defined using the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ea typeface="宋体" charset="-122"/>
              </a:rPr>
              <a:t>create table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kumimoji="0" lang="en-US" altLang="zh-CN" sz="2000" dirty="0">
                <a:ea typeface="宋体" charset="-122"/>
              </a:rPr>
              <a:t>command</a:t>
            </a:r>
            <a:r>
              <a:rPr lang="en-US" altLang="zh-CN" sz="2000" dirty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create table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 dirty="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D</a:t>
            </a:r>
            <a:r>
              <a:rPr lang="en-US" altLang="zh-CN" sz="2000" baseline="-25000" dirty="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 dirty="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D</a:t>
            </a:r>
            <a:r>
              <a:rPr lang="en-US" altLang="zh-CN" sz="2000" baseline="-25000" dirty="0">
                <a:latin typeface="Consolas" pitchFamily="49" charset="0"/>
                <a:ea typeface="宋体" charset="-122"/>
              </a:rPr>
              <a:t>2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i="1" baseline="-25000" dirty="0">
                <a:latin typeface="Consolas" pitchFamily="49" charset="0"/>
                <a:ea typeface="宋体" charset="-122"/>
              </a:rPr>
              <a:t>n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</a:t>
            </a:r>
            <a:r>
              <a:rPr lang="en-US" altLang="zh-CN" sz="2000" i="1" baseline="-25000" dirty="0" err="1">
                <a:latin typeface="Consolas" pitchFamily="49" charset="0"/>
                <a:ea typeface="宋体" charset="-122"/>
              </a:rPr>
              <a:t>n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,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latin typeface="Consolas" pitchFamily="49" charset="0"/>
                <a:ea typeface="宋体" charset="-122"/>
              </a:rPr>
              <a:t>			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(integrity-constraint</a:t>
            </a:r>
            <a:r>
              <a:rPr lang="en-US" altLang="zh-CN" sz="2000" baseline="-25000" dirty="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),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			...,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			(integrity-</a:t>
            </a:r>
            <a:r>
              <a:rPr lang="en-US" altLang="zh-CN" sz="2000" dirty="0" err="1">
                <a:latin typeface="Consolas" pitchFamily="49" charset="0"/>
                <a:ea typeface="宋体" charset="-122"/>
              </a:rPr>
              <a:t>constraint</a:t>
            </a:r>
            <a:r>
              <a:rPr lang="en-US" altLang="zh-CN" sz="2000" baseline="-25000" dirty="0" err="1">
                <a:latin typeface="Consolas" pitchFamily="49" charset="0"/>
                <a:ea typeface="宋体" charset="-122"/>
              </a:rPr>
              <a:t>k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))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i="1" dirty="0">
                <a:ea typeface="宋体" charset="-122"/>
              </a:rPr>
              <a:t>r</a:t>
            </a:r>
            <a:r>
              <a:rPr lang="en-US" altLang="zh-CN" sz="2000" dirty="0">
                <a:ea typeface="宋体" charset="-122"/>
              </a:rPr>
              <a:t> is the name of the relation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dirty="0">
                <a:ea typeface="宋体" charset="-122"/>
              </a:rPr>
              <a:t>each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en-US" altLang="zh-CN" sz="2000" dirty="0">
                <a:ea typeface="宋体" charset="-122"/>
              </a:rPr>
              <a:t> is an attribute name in the schema of relation </a:t>
            </a:r>
            <a:r>
              <a:rPr lang="en-US" altLang="zh-CN" sz="2000" i="1" dirty="0">
                <a:ea typeface="宋体" charset="-122"/>
              </a:rPr>
              <a:t>r</a:t>
            </a:r>
            <a:endParaRPr lang="en-US" altLang="zh-CN" i="1" dirty="0"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en-US" altLang="zh-CN" sz="2000" dirty="0">
                <a:ea typeface="宋体" charset="-122"/>
              </a:rPr>
              <a:t> is the data type of values in the domain of attribute </a:t>
            </a:r>
            <a:r>
              <a:rPr lang="en-US" altLang="zh-CN" sz="2000" i="1" dirty="0">
                <a:ea typeface="宋体" charset="-122"/>
              </a:rPr>
              <a:t>A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 sz="2000" dirty="0">
                <a:ea typeface="宋体" charset="-122"/>
              </a:rPr>
              <a:t>Example</a:t>
            </a:r>
            <a:r>
              <a:rPr lang="en-US" altLang="zh-CN" sz="2000" dirty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create table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ID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char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(5),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name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varchar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(20)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not null,</a:t>
            </a:r>
            <a:br>
              <a:rPr lang="en-US" altLang="zh-CN" sz="2000" b="1" i="1" dirty="0">
                <a:latin typeface="Consolas" pitchFamily="49" charset="0"/>
                <a:ea typeface="宋体" charset="-122"/>
              </a:rPr>
            </a:br>
            <a:r>
              <a:rPr lang="en-US" altLang="zh-CN" sz="2000" b="1" i="1" dirty="0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varchar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(20),</a:t>
            </a:r>
            <a:br>
              <a:rPr lang="en-US" altLang="zh-CN" sz="2000" dirty="0"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salary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numeric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(8,2)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dirty="0">
                <a:latin typeface="Consolas" pitchFamily="49" charset="0"/>
                <a:ea typeface="宋体" charset="-122"/>
              </a:rPr>
              <a:t>           )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b="1" dirty="0"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values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(‘10211’, ‘Smith’, ‘Biology’, 66000);</a:t>
            </a: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b="1" dirty="0"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i="1" dirty="0">
                <a:latin typeface="Consolas" pitchFamily="49" charset="0"/>
                <a:ea typeface="宋体" charset="-122"/>
              </a:rPr>
              <a:t>instructor </a:t>
            </a:r>
            <a:r>
              <a:rPr lang="en-US" altLang="zh-CN" b="1" dirty="0">
                <a:latin typeface="Consolas" pitchFamily="49" charset="0"/>
                <a:ea typeface="宋体" charset="-122"/>
              </a:rPr>
              <a:t>values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(‘10211’, null, ‘Biology’, 66000);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Scalar Subquery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93788"/>
            <a:ext cx="8836025" cy="4903787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Scalar subquery is one which is used where a single value is expected</a:t>
            </a:r>
          </a:p>
          <a:p>
            <a:r>
              <a:rPr lang="en-US" altLang="zh-CN" sz="1600">
                <a:ea typeface="宋体" charset="-122"/>
              </a:rPr>
              <a:t>E.g.   </a:t>
            </a:r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>
                <a:latin typeface="Consolas" pitchFamily="49" charset="0"/>
                <a:ea typeface="宋体" charset="-122"/>
              </a:rPr>
              <a:t>, 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       (</a:t>
            </a:r>
            <a:r>
              <a:rPr lang="en-US" altLang="zh-CN" b="1">
                <a:latin typeface="Consolas" pitchFamily="49" charset="0"/>
                <a:ea typeface="宋体" charset="-122"/>
              </a:rPr>
              <a:t>select count</a:t>
            </a:r>
            <a:r>
              <a:rPr lang="en-US" altLang="zh-CN">
                <a:latin typeface="Consolas" pitchFamily="49" charset="0"/>
                <a:ea typeface="宋体" charset="-122"/>
              </a:rPr>
              <a:t>(*) 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  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 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i="1">
                <a:latin typeface="Consolas" pitchFamily="49" charset="0"/>
                <a:ea typeface="宋体" charset="-122"/>
              </a:rPr>
              <a:t>      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 </a:t>
            </a:r>
            <a:r>
              <a:rPr lang="en-US" altLang="zh-CN">
                <a:latin typeface="Consolas" pitchFamily="49" charset="0"/>
                <a:ea typeface="宋体" charset="-122"/>
              </a:rPr>
              <a:t>=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       ) </a:t>
            </a:r>
            <a:r>
              <a:rPr lang="en-US" altLang="zh-CN" b="1">
                <a:latin typeface="Consolas" pitchFamily="49" charset="0"/>
                <a:ea typeface="宋体" charset="-122"/>
              </a:rPr>
              <a:t>as </a:t>
            </a:r>
            <a:r>
              <a:rPr lang="en-US" altLang="zh-CN" i="1">
                <a:latin typeface="Consolas" pitchFamily="49" charset="0"/>
                <a:ea typeface="宋体" charset="-122"/>
              </a:rPr>
              <a:t>num_instructors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>
                <a:latin typeface="Consolas" pitchFamily="49" charset="0"/>
                <a:ea typeface="宋体" charset="-122"/>
              </a:rPr>
              <a:t>;</a:t>
            </a:r>
            <a:endParaRPr lang="en-US" altLang="zh-CN" sz="1600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E.g.  </a:t>
            </a:r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name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where</a:t>
            </a:r>
            <a:r>
              <a:rPr lang="en-US" altLang="zh-CN" i="1">
                <a:latin typeface="Consolas" pitchFamily="49" charset="0"/>
                <a:ea typeface="宋体" charset="-122"/>
              </a:rPr>
              <a:t> salary * 10 &gt; 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        (</a:t>
            </a:r>
            <a:r>
              <a:rPr lang="en-US" altLang="zh-CN" b="1">
                <a:latin typeface="Consolas" pitchFamily="49" charset="0"/>
                <a:ea typeface="宋体" charset="-122"/>
              </a:rPr>
              <a:t>select </a:t>
            </a:r>
            <a:r>
              <a:rPr lang="en-US" altLang="zh-CN" i="1">
                <a:latin typeface="Consolas" pitchFamily="49" charset="0"/>
                <a:ea typeface="宋体" charset="-122"/>
              </a:rPr>
              <a:t>budget</a:t>
            </a:r>
            <a:r>
              <a:rPr lang="en-US" altLang="zh-CN">
                <a:latin typeface="Consolas" pitchFamily="49" charset="0"/>
                <a:ea typeface="宋体" charset="-122"/>
              </a:rPr>
              <a:t>  </a:t>
            </a:r>
            <a:r>
              <a:rPr lang="en-US" altLang="zh-CN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department </a:t>
            </a:r>
            <a:br>
              <a:rPr lang="en-US" altLang="zh-CN" i="1">
                <a:latin typeface="Consolas" pitchFamily="49" charset="0"/>
                <a:ea typeface="宋体" charset="-122"/>
              </a:rPr>
            </a:br>
            <a:r>
              <a:rPr lang="en-US" altLang="zh-CN" i="1">
                <a:latin typeface="Consolas" pitchFamily="49" charset="0"/>
                <a:ea typeface="宋体" charset="-122"/>
              </a:rPr>
              <a:t>       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department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 </a:t>
            </a:r>
            <a:r>
              <a:rPr lang="en-US" altLang="zh-CN">
                <a:latin typeface="Consolas" pitchFamily="49" charset="0"/>
                <a:ea typeface="宋体" charset="-122"/>
              </a:rPr>
              <a:t>= </a:t>
            </a:r>
            <a:r>
              <a:rPr lang="en-US" altLang="zh-CN" i="1">
                <a:latin typeface="Consolas" pitchFamily="49" charset="0"/>
                <a:ea typeface="宋体" charset="-122"/>
              </a:rPr>
              <a:t>instructor</a:t>
            </a:r>
            <a:r>
              <a:rPr lang="en-US" altLang="zh-CN">
                <a:latin typeface="Consolas" pitchFamily="49" charset="0"/>
                <a:ea typeface="宋体" charset="-122"/>
              </a:rPr>
              <a:t>.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>
                <a:latin typeface="Consolas" pitchFamily="49" charset="0"/>
                <a:ea typeface="宋体" charset="-122"/>
              </a:rPr>
              <a:t>)</a:t>
            </a:r>
            <a:br>
              <a:rPr lang="en-US" altLang="zh-CN">
                <a:ea typeface="宋体" charset="-122"/>
              </a:rPr>
            </a:br>
            <a:r>
              <a:rPr lang="en-US" altLang="zh-CN">
                <a:ea typeface="宋体" charset="-122"/>
              </a:rPr>
              <a:t>        </a:t>
            </a:r>
            <a:endParaRPr lang="en-US" altLang="zh-CN" i="1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Modification of the Database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Deletion of tuples from a given relation</a:t>
            </a:r>
          </a:p>
          <a:p>
            <a:r>
              <a:rPr lang="en-US" altLang="zh-CN">
                <a:ea typeface="宋体" charset="-122"/>
              </a:rPr>
              <a:t>Insertion of new tuples into a given relation</a:t>
            </a:r>
          </a:p>
          <a:p>
            <a:r>
              <a:rPr lang="en-US" altLang="zh-CN">
                <a:ea typeface="宋体" charset="-122"/>
              </a:rPr>
              <a:t>Updating values in some tuples in a given relation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Modification of the Database – Deletion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99413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zh-CN" sz="2000" dirty="0">
                <a:ea typeface="宋体" charset="-122"/>
              </a:rPr>
              <a:t>Delete all instructors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delete 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zh-CN" dirty="0">
              <a:latin typeface="Century Gothic" pitchFamily="34" charset="0"/>
              <a:ea typeface="宋体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 sz="2000" dirty="0">
                <a:ea typeface="宋体" charset="-122"/>
              </a:rPr>
              <a:t>Delete all instructors from the Finance department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             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delete 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latin typeface="Consolas" pitchFamily="49" charset="0"/>
                <a:ea typeface="宋体" charset="-122"/>
              </a:rPr>
              <a:t>       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= ’Finance’;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zh-CN" sz="2000" dirty="0">
                <a:ea typeface="宋体" charset="-122"/>
              </a:rPr>
              <a:t>Delete all tuples in the </a:t>
            </a:r>
            <a:r>
              <a:rPr lang="en-US" altLang="zh-CN" sz="2000" i="1" dirty="0">
                <a:ea typeface="宋体" charset="-122"/>
              </a:rPr>
              <a:t>instructor </a:t>
            </a:r>
            <a:r>
              <a:rPr lang="en-US" altLang="zh-CN" sz="2000" dirty="0">
                <a:ea typeface="宋体" charset="-122"/>
              </a:rPr>
              <a:t>relation for those instructors associated with a department located in the Watson building.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delete 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in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 dirty="0" err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    			 	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department         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zh-CN" sz="2000" i="1" dirty="0">
                <a:latin typeface="Consolas" pitchFamily="49" charset="0"/>
                <a:ea typeface="宋体" charset="-122"/>
              </a:rPr>
              <a:t>			    </a:t>
            </a:r>
            <a:r>
              <a:rPr lang="en-US" altLang="zh-CN" sz="2000" b="1" dirty="0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 dirty="0">
                <a:latin typeface="Consolas" pitchFamily="49" charset="0"/>
                <a:ea typeface="宋体" charset="-122"/>
              </a:rPr>
              <a:t>building </a:t>
            </a:r>
            <a:r>
              <a:rPr lang="en-US" altLang="zh-CN" sz="2000" dirty="0">
                <a:latin typeface="Consolas" pitchFamily="49" charset="0"/>
                <a:ea typeface="宋体" charset="-122"/>
              </a:rPr>
              <a:t>= ’Watson’);</a:t>
            </a:r>
            <a:endParaRPr lang="en-US" altLang="zh-CN" dirty="0">
              <a:latin typeface="Consolas" pitchFamily="49" charset="0"/>
              <a:ea typeface="宋体" charset="-122"/>
            </a:endParaRPr>
          </a:p>
          <a:p>
            <a:pPr>
              <a:tabLst>
                <a:tab pos="1652588" algn="l"/>
                <a:tab pos="2633663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Deletion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zh-CN" sz="2000">
                <a:ea typeface="宋体" charset="-122"/>
              </a:rPr>
              <a:t>Delete all instructors whose salary is less than the average salary of instructors</a:t>
            </a:r>
            <a:endParaRPr lang="en-US" altLang="zh-CN">
              <a:ea typeface="宋体" charset="-122"/>
            </a:endParaRPr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8099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C00000"/>
                </a:solidFill>
                <a:ea typeface="宋体" charset="-122"/>
              </a:rPr>
              <a:t>/* erroneous query */ </a:t>
            </a:r>
          </a:p>
          <a:p>
            <a:r>
              <a:rPr kumimoji="1" lang="en-US" altLang="zh-CN" sz="2000" b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delete from </a:t>
            </a: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instructor</a:t>
            </a:r>
          </a:p>
          <a:p>
            <a:r>
              <a:rPr kumimoji="1" lang="en-US" altLang="zh-CN" sz="2000" b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where </a:t>
            </a: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salary </a:t>
            </a:r>
            <a:r>
              <a:rPr kumimoji="1" lang="en-US" altLang="zh-CN" sz="200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&lt; (</a:t>
            </a:r>
            <a:r>
              <a:rPr kumimoji="1" lang="en-US" altLang="zh-CN" sz="2000" b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select avg</a:t>
            </a:r>
            <a:r>
              <a:rPr kumimoji="1" lang="en-US" altLang="zh-CN" sz="200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(</a:t>
            </a: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salary</a:t>
            </a:r>
            <a:r>
              <a:rPr kumimoji="1" lang="en-US" altLang="zh-CN" sz="200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) </a:t>
            </a:r>
            <a:r>
              <a:rPr kumimoji="1" lang="en-US" altLang="zh-CN" sz="2000" b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from </a:t>
            </a: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instructor</a:t>
            </a:r>
            <a:r>
              <a:rPr kumimoji="1" lang="en-US" altLang="zh-CN" sz="200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altLang="zh-CN" sz="2000" dirty="0">
                <a:ea typeface="宋体" charset="-122"/>
              </a:rPr>
              <a:t>Problem:  as we delete tuples from deposit, the average salary changes</a:t>
            </a:r>
            <a:endParaRPr kumimoji="1" lang="en-US" altLang="zh-CN" sz="1800" dirty="0">
              <a:ea typeface="宋体" charset="-122"/>
            </a:endParaRPr>
          </a:p>
          <a:p>
            <a:pPr marL="793750" lvl="1" indent="-336550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altLang="zh-CN" sz="2000" dirty="0">
                <a:ea typeface="宋体" charset="-122"/>
              </a:rPr>
              <a:t>Solution used in SQL:</a:t>
            </a:r>
            <a:endParaRPr kumimoji="1" lang="en-US" altLang="zh-CN" sz="1800" dirty="0">
              <a:ea typeface="宋体" charset="-122"/>
            </a:endParaRP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zh-CN" sz="1800" dirty="0">
                <a:ea typeface="宋体" charset="-122"/>
              </a:rPr>
              <a:t>       </a:t>
            </a:r>
            <a:r>
              <a:rPr kumimoji="1" lang="en-US" altLang="zh-CN" sz="2000" dirty="0">
                <a:ea typeface="宋体" charset="-122"/>
              </a:rPr>
              <a:t>1.   First, compute </a:t>
            </a:r>
            <a:r>
              <a:rPr kumimoji="1" lang="en-US" altLang="zh-CN" sz="2000" b="1" dirty="0">
                <a:ea typeface="宋体" charset="-122"/>
              </a:rPr>
              <a:t>avg</a:t>
            </a:r>
            <a:r>
              <a:rPr kumimoji="1" lang="en-US" altLang="zh-CN" sz="2000" dirty="0">
                <a:ea typeface="宋体" charset="-122"/>
              </a:rPr>
              <a:t> salary and find all tuples to delete</a:t>
            </a:r>
            <a:endParaRPr kumimoji="1" lang="en-US" altLang="zh-CN" sz="1800" dirty="0">
              <a:ea typeface="宋体" charset="-122"/>
            </a:endParaRPr>
          </a:p>
          <a:p>
            <a:pPr marL="793750" lvl="1" indent="-336550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altLang="zh-CN" sz="1800" dirty="0">
                <a:ea typeface="宋体" charset="-122"/>
              </a:rPr>
              <a:t>       </a:t>
            </a:r>
            <a:r>
              <a:rPr kumimoji="1" lang="en-US" altLang="zh-CN" sz="2000" dirty="0">
                <a:ea typeface="宋体" charset="-122"/>
              </a:rPr>
              <a:t>2.   Next, delete all tuples found above (without recomputing </a:t>
            </a:r>
            <a:r>
              <a:rPr kumimoji="1" lang="en-US" altLang="zh-CN" sz="2000" b="1" dirty="0">
                <a:ea typeface="宋体" charset="-122"/>
              </a:rPr>
              <a:t>avg</a:t>
            </a:r>
            <a:r>
              <a:rPr kumimoji="1" lang="en-US" altLang="zh-CN" sz="2000" dirty="0">
                <a:ea typeface="宋体" charset="-122"/>
              </a:rPr>
              <a:t> or   </a:t>
            </a:r>
            <a:br>
              <a:rPr kumimoji="1" lang="en-US" altLang="zh-CN" sz="2000" dirty="0">
                <a:ea typeface="宋体" charset="-122"/>
              </a:rPr>
            </a:br>
            <a:r>
              <a:rPr kumimoji="1" lang="en-US" altLang="zh-CN" sz="2000" dirty="0">
                <a:ea typeface="宋体" charset="-122"/>
              </a:rPr>
              <a:t>       retesting the tuples)</a:t>
            </a:r>
            <a:endParaRPr lang="en-US" altLang="zh-CN" sz="1800" dirty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55588"/>
            <a:ext cx="8077200" cy="5635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Modification of the Database – Insertion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06488"/>
            <a:ext cx="8828087" cy="4732337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charset="-122"/>
              </a:rPr>
              <a:t>Add a new tuple to </a:t>
            </a:r>
            <a:r>
              <a:rPr lang="en-US" altLang="zh-CN" sz="2000" i="1">
                <a:ea typeface="宋体" charset="-122"/>
              </a:rPr>
              <a:t>course</a:t>
            </a:r>
            <a:endParaRPr lang="en-US" altLang="zh-CN" i="1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values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(’CS-437’, ’Database Systems’, ’Comp. Sci.’, 4);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charset="-122"/>
            </a:endParaRPr>
          </a:p>
          <a:p>
            <a:pPr>
              <a:spcBef>
                <a:spcPts val="1800"/>
              </a:spcBef>
              <a:spcAft>
                <a:spcPts val="600"/>
              </a:spcAft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charset="-122"/>
              </a:rPr>
              <a:t>or equivalently</a:t>
            </a:r>
            <a:br>
              <a:rPr lang="en-US" altLang="zh-CN" sz="2000"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title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credits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values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(’CS-437’, ’Database Systems’, ’Comp. Sci.’, 4);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charset="-122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charset="-122"/>
              </a:rPr>
              <a:t>Add a new tuple to </a:t>
            </a:r>
            <a:r>
              <a:rPr lang="en-US" altLang="zh-CN" sz="2000" i="1">
                <a:ea typeface="宋体" charset="-122"/>
              </a:rPr>
              <a:t>student </a:t>
            </a:r>
            <a:r>
              <a:rPr lang="en-US" altLang="zh-CN" sz="2000">
                <a:ea typeface="宋体" charset="-122"/>
              </a:rPr>
              <a:t>with </a:t>
            </a:r>
            <a:r>
              <a:rPr lang="en-US" altLang="zh-CN" sz="2000" i="1">
                <a:ea typeface="宋体" charset="-122"/>
              </a:rPr>
              <a:t>tot_creds </a:t>
            </a:r>
            <a:r>
              <a:rPr lang="en-US" altLang="zh-CN" sz="2000">
                <a:ea typeface="宋体" charset="-122"/>
              </a:rPr>
              <a:t>set to null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charset="-122"/>
              </a:rPr>
              <a:t>	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student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values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(’3003’, ’Green’, ’Finance’,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null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193675"/>
            <a:ext cx="8058150" cy="6508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Insertion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  <a:defRPr/>
            </a:pPr>
            <a:r>
              <a:rPr lang="en-US" altLang="zh-CN" sz="2000" dirty="0">
                <a:ea typeface="宋体" charset="-122"/>
              </a:rPr>
              <a:t>Add all instructors to the </a:t>
            </a:r>
            <a:r>
              <a:rPr lang="en-US" altLang="zh-CN" sz="2000" i="1" dirty="0">
                <a:ea typeface="宋体" charset="-122"/>
              </a:rPr>
              <a:t>student</a:t>
            </a:r>
            <a:r>
              <a:rPr lang="en-US" altLang="zh-CN" sz="2000" dirty="0">
                <a:ea typeface="宋体" charset="-122"/>
              </a:rPr>
              <a:t> relation with </a:t>
            </a:r>
            <a:r>
              <a:rPr lang="en-US" altLang="zh-CN" sz="2000" dirty="0" err="1">
                <a:ea typeface="宋体" charset="-122"/>
              </a:rPr>
              <a:t>tot_creds</a:t>
            </a:r>
            <a:r>
              <a:rPr lang="en-US" altLang="zh-CN" sz="2000" dirty="0">
                <a:ea typeface="宋体" charset="-122"/>
              </a:rPr>
              <a:t> set to 0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tabLst>
                <a:tab pos="908050" algn="l"/>
              </a:tabLst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insert into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student</a:t>
            </a:r>
            <a:b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	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select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ID, name, </a:t>
            </a:r>
            <a:r>
              <a:rPr lang="en-US" altLang="zh-CN" sz="2000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, 0</a:t>
            </a:r>
            <a:b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    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instructor</a:t>
            </a:r>
            <a:endParaRPr lang="en-US" altLang="zh-CN" i="1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宋体" charset="-122"/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spcAft>
                <a:spcPts val="1200"/>
              </a:spcAft>
              <a:tabLst>
                <a:tab pos="908050" algn="l"/>
              </a:tabLst>
              <a:defRPr/>
            </a:pPr>
            <a:r>
              <a:rPr lang="en-US" altLang="zh-CN" sz="2000" dirty="0">
                <a:ea typeface="宋体" charset="-122"/>
              </a:rPr>
              <a:t>The </a:t>
            </a:r>
            <a:r>
              <a:rPr lang="en-US" altLang="zh-CN" sz="2000" b="1" dirty="0">
                <a:ea typeface="宋体" charset="-122"/>
              </a:rPr>
              <a:t>select from where</a:t>
            </a:r>
            <a:r>
              <a:rPr lang="en-US" altLang="zh-CN" sz="2000" dirty="0">
                <a:ea typeface="宋体" charset="-122"/>
              </a:rPr>
              <a:t> statement is evaluated fully before any of its results are inserted into the relation (otherwise queries like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	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insert into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table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1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select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 *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from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table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  <a:ea typeface="宋体" charset="-122"/>
              </a:rPr>
              <a:t>1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would cause problems, if </a:t>
            </a:r>
            <a:r>
              <a:rPr lang="en-US" altLang="zh-CN" sz="2000" i="1" dirty="0">
                <a:ea typeface="宋体" charset="-122"/>
              </a:rPr>
              <a:t>table1</a:t>
            </a:r>
            <a:r>
              <a:rPr lang="en-US" altLang="zh-CN" sz="2000" dirty="0">
                <a:ea typeface="宋体" charset="-122"/>
              </a:rPr>
              <a:t> did not have any primary key defined. 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571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Modification of the Database – Updates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zh-CN" sz="2000">
                <a:ea typeface="宋体" charset="-122"/>
              </a:rPr>
              <a:t>Increase salaries of instructors whose salary is over $100,000 by 3%, and all others receive a 5% raise</a:t>
            </a:r>
            <a:endParaRPr lang="en-US" altLang="zh-CN">
              <a:ea typeface="宋体" charset="-12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>
                <a:ea typeface="宋体" charset="-122"/>
              </a:rPr>
              <a:t>Write two </a:t>
            </a:r>
            <a:r>
              <a:rPr lang="en-US" altLang="zh-CN" sz="2000" b="1">
                <a:ea typeface="宋体" charset="-122"/>
              </a:rPr>
              <a:t>update </a:t>
            </a:r>
            <a:r>
              <a:rPr lang="en-US" altLang="zh-CN" sz="2000">
                <a:ea typeface="宋体" charset="-122"/>
              </a:rPr>
              <a:t>statements:</a:t>
            </a:r>
            <a:endParaRPr lang="en-US" altLang="zh-CN">
              <a:ea typeface="宋体" charset="-122"/>
            </a:endParaRP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zh-CN">
                <a:solidFill>
                  <a:srgbClr val="0070C0"/>
                </a:solidFill>
                <a:ea typeface="宋体" charset="-122"/>
              </a:rPr>
              <a:t>	</a:t>
            </a: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update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instructor</a:t>
            </a:r>
            <a:b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set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=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* 1.03</a:t>
            </a:r>
            <a:b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where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&gt; 100000;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b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update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instructor</a:t>
            </a:r>
            <a:b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set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=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* 1.05</a:t>
            </a:r>
            <a:b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</a:br>
            <a:r>
              <a:rPr lang="en-US" altLang="zh-CN" sz="2000" b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where </a:t>
            </a:r>
            <a:r>
              <a:rPr lang="en-US" altLang="zh-CN" sz="2000" i="1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salary </a:t>
            </a:r>
            <a:r>
              <a:rPr lang="en-US" altLang="zh-CN" sz="2000">
                <a:solidFill>
                  <a:srgbClr val="0070C0"/>
                </a:solidFill>
                <a:latin typeface="Consolas" pitchFamily="49" charset="0"/>
                <a:ea typeface="宋体" charset="-122"/>
                <a:sym typeface="Symbol" pitchFamily="18" charset="2"/>
              </a:rPr>
              <a:t>&lt;= 100000;</a:t>
            </a:r>
            <a:endParaRPr lang="en-US" altLang="zh-CN">
              <a:solidFill>
                <a:srgbClr val="0070C0"/>
              </a:solidFill>
              <a:latin typeface="Consolas" pitchFamily="49" charset="0"/>
              <a:ea typeface="宋体" charset="-122"/>
              <a:sym typeface="Symbol" pitchFamily="18" charset="2"/>
            </a:endParaRPr>
          </a:p>
          <a:p>
            <a:pPr lvl="1">
              <a:spcBef>
                <a:spcPts val="1800"/>
              </a:spcBef>
              <a:tabLst>
                <a:tab pos="2336800" algn="l"/>
              </a:tabLst>
            </a:pPr>
            <a:r>
              <a:rPr lang="en-US" altLang="zh-CN" sz="2000">
                <a:ea typeface="宋体" charset="-122"/>
                <a:sym typeface="Symbol" pitchFamily="18" charset="2"/>
              </a:rPr>
              <a:t>The order is important</a:t>
            </a:r>
            <a:endParaRPr lang="en-US" altLang="zh-CN">
              <a:ea typeface="宋体" charset="-122"/>
              <a:sym typeface="Symbol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>
                <a:ea typeface="宋体" charset="-122"/>
                <a:sym typeface="Symbol" pitchFamily="18" charset="2"/>
              </a:rPr>
              <a:t>Can be done better using the </a:t>
            </a:r>
            <a:r>
              <a:rPr lang="en-US" altLang="zh-CN" sz="2000" b="1">
                <a:ea typeface="宋体" charset="-122"/>
                <a:sym typeface="Symbol" pitchFamily="18" charset="2"/>
              </a:rPr>
              <a:t>case </a:t>
            </a:r>
            <a:r>
              <a:rPr lang="en-US" altLang="zh-CN" sz="2000">
                <a:ea typeface="宋体" charset="-122"/>
                <a:sym typeface="Symbol" pitchFamily="18" charset="2"/>
              </a:rPr>
              <a:t>statement (next slide)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250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Case Statement for Conditional Updates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6075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ea typeface="宋体" charset="-122"/>
              </a:rPr>
              <a:t>Same query as before but with case statement</a:t>
            </a:r>
            <a:endParaRPr lang="en-US" altLang="zh-CN" dirty="0">
              <a:ea typeface="宋体" charset="-122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update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instructor</a:t>
            </a:r>
            <a:b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set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=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case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   when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&lt;= 100000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then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* 1.05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else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salary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* 1.03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ea typeface="宋体" charset="-122"/>
              </a:rPr>
              <a:t>end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Updates with Scalar Subqueries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1093788"/>
            <a:ext cx="8651875" cy="4903787"/>
          </a:xfrm>
        </p:spPr>
        <p:txBody>
          <a:bodyPr/>
          <a:lstStyle/>
          <a:p>
            <a:r>
              <a:rPr lang="en-US" altLang="zh-CN" sz="2000">
                <a:ea typeface="宋体" charset="-122"/>
              </a:rPr>
              <a:t>Recompute and update tot_creds value for all students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b="1">
                <a:latin typeface="Consolas" pitchFamily="49" charset="0"/>
                <a:ea typeface="宋体" charset="-122"/>
              </a:rPr>
              <a:t>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update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student S 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set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tot_cred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(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select sum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credits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     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takes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natural join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</a:t>
            </a:r>
            <a:br>
              <a:rPr lang="en-US" altLang="zh-CN" sz="2000" i="1">
                <a:latin typeface="Consolas" pitchFamily="49" charset="0"/>
                <a:ea typeface="宋体" charset="-122"/>
              </a:rPr>
            </a:br>
            <a:r>
              <a:rPr lang="en-US" altLang="zh-CN" sz="2000" i="1">
                <a:latin typeface="Consolas" pitchFamily="49" charset="0"/>
                <a:ea typeface="宋体" charset="-122"/>
              </a:rPr>
              <a:t>            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where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=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takes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              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takes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grade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&lt;&gt; ’F’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and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                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takes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.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grade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is not null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);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Sets </a:t>
            </a:r>
            <a:r>
              <a:rPr lang="en-US" altLang="zh-CN" sz="2000" i="1">
                <a:ea typeface="宋体" charset="-122"/>
              </a:rPr>
              <a:t>tot_creds</a:t>
            </a:r>
            <a:r>
              <a:rPr lang="en-US" altLang="zh-CN" sz="2000">
                <a:ea typeface="宋体" charset="-122"/>
              </a:rPr>
              <a:t> to null for students who have not taken any course</a:t>
            </a:r>
            <a:endParaRPr lang="en-US" altLang="zh-CN">
              <a:ea typeface="宋体" charset="-122"/>
            </a:endParaRPr>
          </a:p>
          <a:p>
            <a:r>
              <a:rPr lang="en-US" altLang="zh-CN" sz="2000">
                <a:ea typeface="宋体" charset="-122"/>
              </a:rPr>
              <a:t>Instead of </a:t>
            </a:r>
            <a:r>
              <a:rPr lang="en-US" altLang="zh-CN" sz="2000" b="1">
                <a:ea typeface="宋体" charset="-122"/>
              </a:rPr>
              <a:t>sum</a:t>
            </a:r>
            <a:r>
              <a:rPr lang="en-US" altLang="zh-CN" sz="2000">
                <a:ea typeface="宋体" charset="-122"/>
              </a:rPr>
              <a:t>(</a:t>
            </a:r>
            <a:r>
              <a:rPr lang="en-US" altLang="zh-CN" sz="2000" i="1">
                <a:ea typeface="宋体" charset="-122"/>
              </a:rPr>
              <a:t>credits</a:t>
            </a:r>
            <a:r>
              <a:rPr lang="en-US" altLang="zh-CN" sz="2000">
                <a:ea typeface="宋体" charset="-122"/>
              </a:rPr>
              <a:t>), use:</a:t>
            </a:r>
            <a:endParaRPr lang="en-US" altLang="zh-CN">
              <a:ea typeface="宋体" charset="-122"/>
            </a:endParaRPr>
          </a:p>
          <a:p>
            <a:pPr>
              <a:buFont typeface="Monotype Sorts" charset="2"/>
              <a:buNone/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       case </a:t>
            </a:r>
            <a:br>
              <a:rPr lang="en-US" altLang="zh-CN" sz="2000" b="1">
                <a:latin typeface="Consolas" pitchFamily="49" charset="0"/>
                <a:ea typeface="宋体" charset="-122"/>
              </a:rPr>
            </a:br>
            <a:r>
              <a:rPr lang="en-US" altLang="zh-CN" sz="2000" b="1">
                <a:latin typeface="Consolas" pitchFamily="49" charset="0"/>
                <a:ea typeface="宋体" charset="-122"/>
              </a:rPr>
              <a:t>        when sum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credits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is not null then sum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credits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else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0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end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pPr>
              <a:buFont typeface="Monotype Sorts" charset="2"/>
              <a:buNone/>
            </a:pP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Advanced SQL Features**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zh-CN">
                <a:ea typeface="宋体" charset="-122"/>
              </a:rPr>
              <a:t>	</a:t>
            </a:r>
            <a:r>
              <a:rPr lang="en-US" altLang="zh-CN" b="1">
                <a:latin typeface="Consolas" pitchFamily="49" charset="0"/>
                <a:ea typeface="宋体" charset="-122"/>
              </a:rPr>
              <a:t>create table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i="1">
                <a:latin typeface="Consolas" pitchFamily="49" charset="0"/>
                <a:ea typeface="宋体" charset="-122"/>
              </a:rPr>
              <a:t>temp_account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b="1">
                <a:latin typeface="Consolas" pitchFamily="49" charset="0"/>
                <a:ea typeface="宋体" charset="-122"/>
              </a:rPr>
              <a:t>like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i="1">
                <a:latin typeface="Consolas" pitchFamily="49" charset="0"/>
                <a:ea typeface="宋体" charset="-122"/>
              </a:rPr>
              <a:t>account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Integrity Constraints in Create Table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036638"/>
            <a:ext cx="6638925" cy="1254125"/>
          </a:xfrm>
        </p:spPr>
        <p:txBody>
          <a:bodyPr/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not null</a:t>
            </a:r>
            <a:endParaRPr lang="en-US" altLang="zh-CN" b="1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primary key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1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宋体" charset="-122"/>
              </a:rPr>
              <a:t>n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endParaRPr lang="en-US" altLang="zh-CN">
              <a:latin typeface="Consolas" pitchFamily="49" charset="0"/>
              <a:ea typeface="宋体" charset="-122"/>
            </a:endParaRPr>
          </a:p>
          <a:p>
            <a:r>
              <a:rPr lang="en-US" altLang="zh-CN" sz="2000" b="1">
                <a:latin typeface="Consolas" pitchFamily="49" charset="0"/>
                <a:ea typeface="宋体" charset="-122"/>
              </a:rPr>
              <a:t>foreign key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baseline="-25000">
                <a:latin typeface="Consolas" pitchFamily="49" charset="0"/>
                <a:ea typeface="宋体" charset="-122"/>
              </a:rPr>
              <a:t>m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 ...,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</a:t>
            </a:r>
            <a:r>
              <a:rPr lang="en-US" altLang="zh-CN" sz="2000" i="1" baseline="-25000">
                <a:latin typeface="Consolas" pitchFamily="49" charset="0"/>
                <a:ea typeface="宋体" charset="-122"/>
              </a:rPr>
              <a:t>n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references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endParaRPr lang="en-US" altLang="zh-CN">
              <a:latin typeface="Consolas" pitchFamily="49" charset="0"/>
              <a:ea typeface="宋体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50875" y="2395538"/>
            <a:ext cx="8493125" cy="347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altLang="zh-CN" sz="2000">
                <a:ea typeface="宋体" charset="-122"/>
              </a:rPr>
              <a:t>Example:  Declare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dept_name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as the primary key for</a:t>
            </a:r>
            <a:r>
              <a:rPr lang="en-US" altLang="zh-CN" sz="1800">
                <a:ea typeface="宋体" charset="-122"/>
              </a:rPr>
              <a:t> </a:t>
            </a:r>
            <a:r>
              <a:rPr lang="en-US" altLang="zh-CN" sz="2000" i="1">
                <a:ea typeface="宋体" charset="-122"/>
              </a:rPr>
              <a:t>department</a:t>
            </a:r>
            <a:endParaRPr lang="en-US" altLang="zh-CN" sz="1800" i="1">
              <a:ea typeface="宋体" charset="-122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altLang="zh-CN" sz="2000">
                <a:ea typeface="宋体" charset="-122"/>
              </a:rPr>
              <a:t>.</a:t>
            </a:r>
            <a:endParaRPr lang="en-US" altLang="zh-CN" sz="1800" b="1">
              <a:ea typeface="宋体" charset="-122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lang="en-US" altLang="zh-CN" sz="1800">
                <a:ea typeface="宋体" charset="-122"/>
              </a:rPr>
              <a:t>    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create table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instructor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(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     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ID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       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char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(5),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     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name      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varchar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(20)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not null,</a:t>
            </a:r>
            <a:br>
              <a:rPr kumimoji="1" lang="en-US" altLang="zh-CN" sz="1800" b="1" i="1">
                <a:latin typeface="Consolas" pitchFamily="49" charset="0"/>
                <a:ea typeface="宋体" charset="-122"/>
              </a:rPr>
            </a:br>
            <a:r>
              <a:rPr kumimoji="1" lang="en-US" altLang="zh-CN" sz="1800" b="1" i="1">
                <a:latin typeface="Consolas" pitchFamily="49" charset="0"/>
                <a:ea typeface="宋体" charset="-122"/>
              </a:rPr>
              <a:t>     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dept_name 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varchar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(20),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      </a:t>
            </a:r>
            <a:r>
              <a:rPr kumimoji="1" lang="en-US" altLang="zh-CN" sz="1800" i="1">
                <a:latin typeface="Consolas" pitchFamily="49" charset="0"/>
                <a:ea typeface="宋体" charset="-122"/>
              </a:rPr>
              <a:t>salary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     </a:t>
            </a:r>
            <a:r>
              <a:rPr kumimoji="1" lang="en-US" altLang="zh-CN" sz="1800" b="1">
                <a:latin typeface="Consolas" pitchFamily="49" charset="0"/>
                <a:ea typeface="宋体" charset="-122"/>
              </a:rPr>
              <a:t>numeric</a:t>
            </a:r>
            <a:r>
              <a:rPr kumimoji="1" lang="en-US" altLang="zh-CN" sz="1800">
                <a:latin typeface="Consolas" pitchFamily="49" charset="0"/>
                <a:ea typeface="宋体" charset="-122"/>
              </a:rPr>
              <a:t>(8,2),</a:t>
            </a:r>
            <a:br>
              <a:rPr kumimoji="1" lang="en-US" altLang="zh-CN" sz="1800">
                <a:latin typeface="Consolas" pitchFamily="49" charset="0"/>
                <a:ea typeface="宋体" charset="-122"/>
              </a:rPr>
            </a:br>
            <a:r>
              <a:rPr kumimoji="1" lang="en-US" altLang="zh-CN" sz="1800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primary key</a:t>
            </a:r>
            <a:r>
              <a:rPr kumimoji="1" lang="en-US" altLang="zh-CN" sz="2000">
                <a:latin typeface="Consolas" pitchFamily="49" charset="0"/>
                <a:ea typeface="宋体" charset="-122"/>
              </a:rPr>
              <a:t>(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ID</a:t>
            </a:r>
            <a:r>
              <a:rPr kumimoji="1" lang="en-US" altLang="zh-CN" sz="2000">
                <a:latin typeface="Consolas" pitchFamily="49" charset="0"/>
                <a:ea typeface="宋体" charset="-122"/>
              </a:rPr>
              <a:t>),</a:t>
            </a:r>
            <a:br>
              <a:rPr kumimoji="1" lang="en-US" altLang="zh-CN" sz="2000">
                <a:latin typeface="Consolas" pitchFamily="49" charset="0"/>
                <a:ea typeface="宋体" charset="-122"/>
              </a:rPr>
            </a:br>
            <a:r>
              <a:rPr kumimoji="1" lang="en-US" altLang="zh-CN" sz="2000">
                <a:latin typeface="Consolas" pitchFamily="49" charset="0"/>
                <a:ea typeface="宋体" charset="-122"/>
              </a:rPr>
              <a:t>     </a:t>
            </a:r>
            <a:r>
              <a:rPr kumimoji="1" lang="en-US" altLang="zh-CN" sz="2000" b="1">
                <a:latin typeface="Consolas" pitchFamily="49" charset="0"/>
                <a:ea typeface="宋体" charset="-122"/>
              </a:rPr>
              <a:t>foreign key</a:t>
            </a:r>
            <a:r>
              <a:rPr kumimoji="1" lang="en-US" altLang="zh-CN" sz="2000" i="1">
                <a:latin typeface="Consolas" pitchFamily="49" charset="0"/>
                <a:ea typeface="宋体" charset="-122"/>
              </a:rPr>
              <a:t>(dept_name</a:t>
            </a:r>
            <a:r>
              <a:rPr kumimoji="1"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kumimoji="1" lang="en-US" altLang="zh-CN" sz="2000" b="1">
                <a:latin typeface="Consolas" pitchFamily="49" charset="0"/>
                <a:ea typeface="宋体" charset="-122"/>
              </a:rPr>
              <a:t>references </a:t>
            </a:r>
            <a:r>
              <a:rPr kumimoji="1" lang="en-US" altLang="zh-CN" sz="2000" i="1">
                <a:latin typeface="Consolas" pitchFamily="49" charset="0"/>
                <a:ea typeface="宋体" charset="-122"/>
              </a:rPr>
              <a:t>department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</a:pPr>
            <a:r>
              <a:rPr kumimoji="1" lang="en-US" altLang="zh-CN" sz="2000" i="1">
                <a:latin typeface="Consolas" pitchFamily="49" charset="0"/>
                <a:ea typeface="宋体" charset="-122"/>
              </a:rPr>
              <a:t> 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</a:t>
            </a:r>
            <a:endParaRPr lang="en-US" altLang="zh-CN" sz="1800">
              <a:latin typeface="Consolas" pitchFamily="49" charset="0"/>
              <a:ea typeface="宋体" charset="-122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4838" y="5624513"/>
            <a:ext cx="81740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zh-CN" sz="2000" b="1">
                <a:ea typeface="宋体" charset="-122"/>
              </a:rPr>
              <a:t>primary key </a:t>
            </a:r>
            <a:r>
              <a:rPr kumimoji="1" lang="en-US" altLang="zh-CN" sz="2000">
                <a:ea typeface="宋体" charset="-122"/>
              </a:rPr>
              <a:t>declaration on an attribute automatically ensures</a:t>
            </a:r>
            <a:r>
              <a:rPr kumimoji="1" lang="en-US" altLang="zh-CN" sz="1800" b="1">
                <a:ea typeface="宋体" charset="-122"/>
              </a:rPr>
              <a:t> </a:t>
            </a:r>
            <a:r>
              <a:rPr kumimoji="1" lang="en-US" altLang="zh-CN" sz="2000" b="1">
                <a:ea typeface="宋体" charset="-122"/>
              </a:rPr>
              <a:t>not null</a:t>
            </a:r>
            <a:endParaRPr kumimoji="1" lang="en-US" altLang="zh-CN" sz="1800" b="1">
              <a:ea typeface="宋体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1144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Fig. 3.2  </a:t>
            </a:r>
            <a:r>
              <a:rPr lang="en-US" altLang="zh-CN" dirty="0"/>
              <a:t>Result of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en-US" altLang="zh-CN" i="1" dirty="0"/>
              <a:t>”.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69635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25" y="1939925"/>
            <a:ext cx="1484313" cy="40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117475"/>
            <a:ext cx="8826500" cy="15478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Fig. 3.3  </a:t>
            </a:r>
            <a:r>
              <a:rPr lang="en-US" altLang="zh-CN" dirty="0"/>
              <a:t>Result of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CN" i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dept_name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altLang="zh-CN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i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en-US" altLang="zh-CN" i="1" dirty="0"/>
              <a:t>”.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0659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4613" y="2344738"/>
            <a:ext cx="141128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1915511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>
                <a:ea typeface="宋体" charset="-122"/>
              </a:rPr>
              <a:t>Fig. 3.4  Result of “Find the names of all instructors in the Computer Science department who have salary greater than $70,000.”</a:t>
            </a:r>
            <a:br>
              <a:rPr lang="en-US" altLang="zh-CN" dirty="0">
                <a:ea typeface="宋体" charset="-122"/>
              </a:rPr>
            </a:br>
            <a:endParaRPr lang="en-US" altLang="zh-CN" sz="2800" dirty="0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71683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5100" y="4470400"/>
            <a:ext cx="1203325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C2524CD-C8A3-4239-A965-6E49D775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776228"/>
            <a:ext cx="8375650" cy="1652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8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8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name</a:t>
            </a:r>
            <a:r>
              <a:rPr lang="en-US" altLang="zh-CN" sz="28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8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8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</a:t>
            </a:r>
            <a:br>
              <a:rPr lang="en-US" altLang="zh-CN" sz="28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8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8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dept name = ’Comp. Sci.’ </a:t>
            </a:r>
            <a:br>
              <a:rPr lang="en-US" altLang="zh-CN" sz="28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8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and salary &gt; 70000;</a:t>
            </a:r>
            <a:endParaRPr lang="en-US" altLang="zh-CN" sz="2800" kern="0" dirty="0">
              <a:solidFill>
                <a:srgbClr val="00B050"/>
              </a:solidFill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8" y="117475"/>
            <a:ext cx="8148637" cy="1267442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ea typeface="宋体" charset="-122"/>
              </a:rPr>
              <a:t>Fig.  3.5 The result of “Retrieve the names of all  instructors, along with their department names and department building name.”</a:t>
            </a: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72707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2725" y="2928938"/>
            <a:ext cx="3632200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F3F3D5D-5CC0-E76A-2E13-B3105E831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" y="1384917"/>
            <a:ext cx="8148637" cy="126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name,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I.dept_name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, building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 as I, department as D </a:t>
            </a:r>
            <a:b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 err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I.dept_name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= </a:t>
            </a:r>
            <a:r>
              <a:rPr lang="en-US" altLang="zh-CN" sz="2400" i="1" kern="0" dirty="0" err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D.dept_name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 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6"/>
            <a:ext cx="8077200" cy="1302952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ea typeface="宋体" charset="-122"/>
              </a:rPr>
              <a:t>Fig. 3.7  Result of “For all instructors in the university who have taught some course, find their names and the course ID of all courses they taught.”</a:t>
            </a: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73731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7113" y="2701925"/>
            <a:ext cx="2117725" cy="382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D76BC79-1E97-7422-E81F-DF7017EE6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449719"/>
            <a:ext cx="8077200" cy="122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name,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course_id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instructor, teaches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instructor.ID = teaches.ID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912335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ea typeface="宋体" charset="-122"/>
              </a:rPr>
              <a:t>Fig. 3.8  The natural join of the </a:t>
            </a:r>
            <a:r>
              <a:rPr lang="en-US" altLang="zh-CN" sz="2400" i="1" dirty="0">
                <a:ea typeface="宋体" charset="-122"/>
              </a:rPr>
              <a:t>instructor </a:t>
            </a:r>
            <a:r>
              <a:rPr lang="en-US" altLang="zh-CN" sz="2400" dirty="0">
                <a:ea typeface="宋体" charset="-122"/>
              </a:rPr>
              <a:t>relation with the </a:t>
            </a:r>
            <a:r>
              <a:rPr lang="en-US" altLang="zh-CN" sz="2400" i="1" dirty="0">
                <a:ea typeface="宋体" charset="-122"/>
              </a:rPr>
              <a:t>teaches</a:t>
            </a:r>
            <a:r>
              <a:rPr lang="en-US" altLang="zh-CN" sz="2400" dirty="0">
                <a:ea typeface="宋体" charset="-122"/>
              </a:rPr>
              <a:t> relation.</a:t>
            </a: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74755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9568" y="2998587"/>
            <a:ext cx="5884863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2D5E94C-A9F5-CF69-9CDB-8BC0817D1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173611"/>
            <a:ext cx="8077200" cy="7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name,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course_id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 </a:t>
            </a: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natural join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teaches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B9C797-7DC5-053B-3219-C5840B0FD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029810"/>
            <a:ext cx="8077200" cy="1056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ea typeface="宋体" charset="-122"/>
              </a:rPr>
              <a:t>                     </a:t>
            </a: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name,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course_id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          </a:t>
            </a: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instructor, teaches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          </a:t>
            </a: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instructor.ID = teaches.ID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6"/>
            <a:ext cx="8077200" cy="1045500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>
                <a:ea typeface="宋体" charset="-122"/>
              </a:rPr>
              <a:t>Fig. 3.9  The </a:t>
            </a:r>
            <a:r>
              <a:rPr lang="en-US" altLang="zh-CN" sz="2800" i="1" dirty="0">
                <a:ea typeface="宋体" charset="-122"/>
              </a:rPr>
              <a:t>c1 relation, listing courses taught in Fall 2009.</a:t>
            </a:r>
            <a:r>
              <a:rPr lang="en-US" altLang="zh-CN" sz="2800" dirty="0">
                <a:ea typeface="宋体" charset="-122"/>
              </a:rPr>
              <a:t> </a:t>
            </a: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75779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2075" y="3857625"/>
            <a:ext cx="1292225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7B96639-F6A3-05A4-7CEA-E1C5BC7D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08699"/>
            <a:ext cx="8077200" cy="127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course_id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section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semester = ’Fall’ and year = 2009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6"/>
            <a:ext cx="8077200" cy="920750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>
                <a:ea typeface="宋体" charset="-122"/>
              </a:rPr>
              <a:t>Fig. 3.10  The </a:t>
            </a:r>
            <a:r>
              <a:rPr lang="en-US" altLang="zh-CN" sz="2800" i="1" dirty="0">
                <a:ea typeface="宋体" charset="-122"/>
              </a:rPr>
              <a:t>c2 relation, listing courses taught in Spring 2010.</a:t>
            </a:r>
            <a:r>
              <a:rPr lang="en-US" altLang="zh-CN" sz="2800" dirty="0">
                <a:ea typeface="宋体" charset="-122"/>
              </a:rPr>
              <a:t> </a:t>
            </a:r>
            <a:endParaRPr lang="en-US" altLang="zh-CN" sz="2400" dirty="0">
              <a:ea typeface="宋体" charset="-122"/>
            </a:endParaRPr>
          </a:p>
        </p:txBody>
      </p:sp>
      <p:pic>
        <p:nvPicPr>
          <p:cNvPr id="76803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1425" y="3459163"/>
            <a:ext cx="1135063" cy="236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2BF8FE93-5782-23AE-2727-99993AE50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349406"/>
            <a:ext cx="8077200" cy="129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course_id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section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semester = ’Spring’ and year = 2010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430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Fig. 3.11  </a:t>
            </a:r>
            <a:r>
              <a:rPr lang="en-US" altLang="zh-CN" dirty="0"/>
              <a:t>The result relation for </a:t>
            </a:r>
            <a:br>
              <a:rPr lang="en-US" altLang="zh-CN" dirty="0"/>
            </a:br>
            <a:r>
              <a:rPr lang="en-US" altLang="zh-CN" i="1" dirty="0"/>
              <a:t>c1 union c2.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7827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0513" y="2392363"/>
            <a:ext cx="941387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2763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Fig. 3.12  </a:t>
            </a:r>
            <a:r>
              <a:rPr lang="en-US" altLang="zh-CN" dirty="0"/>
              <a:t>The result relation for </a:t>
            </a:r>
            <a:br>
              <a:rPr lang="en-US" altLang="zh-CN" dirty="0"/>
            </a:br>
            <a:r>
              <a:rPr lang="en-US" altLang="zh-CN" i="1" dirty="0"/>
              <a:t>c1 intersect c2.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8851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6038" y="2951163"/>
            <a:ext cx="1154112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And a Few More Relation Definitions</a:t>
            </a:r>
          </a:p>
        </p:txBody>
      </p:sp>
      <p:sp>
        <p:nvSpPr>
          <p:cNvPr id="12291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73050" y="823913"/>
            <a:ext cx="8729663" cy="5910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Consolas" pitchFamily="49" charset="0"/>
                <a:ea typeface="宋体" charset="-122"/>
              </a:rPr>
              <a:t>create table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i="1">
                <a:latin typeface="Consolas" pitchFamily="49" charset="0"/>
                <a:ea typeface="宋体" charset="-122"/>
              </a:rPr>
              <a:t>student</a:t>
            </a:r>
            <a:r>
              <a:rPr lang="en-US" altLang="zh-CN">
                <a:latin typeface="Consolas" pitchFamily="49" charset="0"/>
                <a:ea typeface="宋体" charset="-122"/>
              </a:rPr>
              <a:t> (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ID</a:t>
            </a:r>
            <a:r>
              <a:rPr lang="en-US" altLang="zh-CN">
                <a:latin typeface="Consolas" pitchFamily="49" charset="0"/>
                <a:ea typeface="宋体" charset="-122"/>
              </a:rPr>
              <a:t>  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(5),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name</a:t>
            </a:r>
            <a:r>
              <a:rPr lang="en-US" altLang="zh-CN">
                <a:latin typeface="Consolas" pitchFamily="49" charset="0"/>
                <a:ea typeface="宋体" charset="-122"/>
              </a:rPr>
              <a:t>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(20) not null,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(20),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tot_cred</a:t>
            </a:r>
            <a:r>
              <a:rPr lang="en-US" altLang="zh-CN">
                <a:latin typeface="Consolas" pitchFamily="49" charset="0"/>
                <a:ea typeface="宋体" charset="-122"/>
              </a:rPr>
              <a:t>  </a:t>
            </a:r>
            <a:r>
              <a:rPr lang="en-US" altLang="zh-CN" b="1">
                <a:latin typeface="Consolas" pitchFamily="49" charset="0"/>
                <a:ea typeface="宋体" charset="-122"/>
              </a:rPr>
              <a:t>numeric</a:t>
            </a:r>
            <a:r>
              <a:rPr lang="en-US" altLang="zh-CN">
                <a:latin typeface="Consolas" pitchFamily="49" charset="0"/>
                <a:ea typeface="宋体" charset="-122"/>
              </a:rPr>
              <a:t>(3,0),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primary key</a:t>
            </a:r>
            <a:r>
              <a:rPr lang="en-US" altLang="zh-CN">
                <a:latin typeface="Consolas" pitchFamily="49" charset="0"/>
                <a:ea typeface="宋体" charset="-122"/>
              </a:rPr>
              <a:t> (</a:t>
            </a:r>
            <a:r>
              <a:rPr lang="en-US" altLang="zh-CN" i="1">
                <a:latin typeface="Consolas" pitchFamily="49" charset="0"/>
                <a:ea typeface="宋体" charset="-122"/>
              </a:rPr>
              <a:t>ID</a:t>
            </a:r>
            <a:r>
              <a:rPr lang="en-US" altLang="zh-CN">
                <a:latin typeface="Consolas" pitchFamily="49" charset="0"/>
                <a:ea typeface="宋体" charset="-122"/>
              </a:rPr>
              <a:t>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foreign key </a:t>
            </a:r>
            <a:r>
              <a:rPr lang="en-US" altLang="zh-CN" i="1">
                <a:latin typeface="Consolas" pitchFamily="49" charset="0"/>
                <a:ea typeface="宋体" charset="-122"/>
              </a:rPr>
              <a:t>(dept_name</a:t>
            </a:r>
            <a:r>
              <a:rPr lang="en-US" altLang="zh-CN">
                <a:latin typeface="Consolas" pitchFamily="49" charset="0"/>
                <a:ea typeface="宋体" charset="-122"/>
              </a:rPr>
              <a:t>) </a:t>
            </a:r>
            <a:r>
              <a:rPr lang="en-US" altLang="zh-CN" b="1">
                <a:latin typeface="Consolas" pitchFamily="49" charset="0"/>
                <a:ea typeface="宋体" charset="-122"/>
              </a:rPr>
              <a:t>references </a:t>
            </a:r>
            <a:r>
              <a:rPr lang="en-US" altLang="zh-CN" i="1">
                <a:latin typeface="Consolas" pitchFamily="49" charset="0"/>
                <a:ea typeface="宋体" charset="-122"/>
              </a:rPr>
              <a:t>department</a:t>
            </a:r>
            <a:r>
              <a:rPr kumimoji="0" lang="en-US" altLang="zh-CN" i="1">
                <a:latin typeface="Consolas" pitchFamily="49" charset="0"/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kumimoji="0" lang="en-US" altLang="zh-CN" i="1">
                <a:latin typeface="Consolas" pitchFamily="49" charset="0"/>
                <a:ea typeface="宋体" charset="-122"/>
              </a:rPr>
              <a:t>   </a:t>
            </a:r>
            <a:r>
              <a:rPr lang="en-US" altLang="zh-CN">
                <a:latin typeface="Consolas" pitchFamily="49" charset="0"/>
                <a:ea typeface="宋体" charset="-122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nsolas" pitchFamily="49" charset="0"/>
                <a:ea typeface="宋体" charset="-122"/>
              </a:rPr>
              <a:t>create table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i="1">
                <a:latin typeface="Consolas" pitchFamily="49" charset="0"/>
                <a:ea typeface="宋体" charset="-122"/>
              </a:rPr>
              <a:t>takes</a:t>
            </a:r>
            <a:r>
              <a:rPr lang="en-US" altLang="zh-CN">
                <a:latin typeface="Consolas" pitchFamily="49" charset="0"/>
                <a:ea typeface="宋体" charset="-122"/>
              </a:rPr>
              <a:t> (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ID</a:t>
            </a:r>
            <a:r>
              <a:rPr lang="en-US" altLang="zh-CN">
                <a:latin typeface="Consolas" pitchFamily="49" charset="0"/>
                <a:ea typeface="宋体" charset="-122"/>
              </a:rPr>
              <a:t>  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(5),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(8),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sec_id</a:t>
            </a: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(8),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semester</a:t>
            </a:r>
            <a:r>
              <a:rPr lang="en-US" altLang="zh-CN">
                <a:latin typeface="Consolas" pitchFamily="49" charset="0"/>
                <a:ea typeface="宋体" charset="-122"/>
              </a:rPr>
              <a:t>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(6),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year</a:t>
            </a:r>
            <a:r>
              <a:rPr lang="en-US" altLang="zh-CN">
                <a:latin typeface="Consolas" pitchFamily="49" charset="0"/>
                <a:ea typeface="宋体" charset="-122"/>
              </a:rPr>
              <a:t> 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numeric</a:t>
            </a:r>
            <a:r>
              <a:rPr lang="en-US" altLang="zh-CN">
                <a:latin typeface="Consolas" pitchFamily="49" charset="0"/>
                <a:ea typeface="宋体" charset="-122"/>
              </a:rPr>
              <a:t>(4,0),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i="1">
                <a:latin typeface="Consolas" pitchFamily="49" charset="0"/>
                <a:ea typeface="宋体" charset="-122"/>
              </a:rPr>
              <a:t>grade</a:t>
            </a:r>
            <a:r>
              <a:rPr lang="en-US" altLang="zh-CN">
                <a:latin typeface="Consolas" pitchFamily="49" charset="0"/>
                <a:ea typeface="宋体" charset="-122"/>
              </a:rPr>
              <a:t> 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>
                <a:latin typeface="Consolas" pitchFamily="49" charset="0"/>
                <a:ea typeface="宋体" charset="-122"/>
              </a:rPr>
              <a:t>(2),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primary key </a:t>
            </a:r>
            <a:r>
              <a:rPr lang="en-US" altLang="zh-CN" i="1">
                <a:latin typeface="Consolas" pitchFamily="49" charset="0"/>
                <a:ea typeface="宋体" charset="-122"/>
              </a:rPr>
              <a:t>(ID, course_id, sec_id, semester, year),</a:t>
            </a:r>
            <a:br>
              <a:rPr lang="en-US" altLang="zh-CN" b="1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foreign key </a:t>
            </a:r>
            <a:r>
              <a:rPr lang="en-US" altLang="zh-CN">
                <a:latin typeface="Consolas" pitchFamily="49" charset="0"/>
                <a:ea typeface="宋体" charset="-122"/>
              </a:rPr>
              <a:t>(</a:t>
            </a:r>
            <a:r>
              <a:rPr lang="en-US" altLang="zh-CN" i="1">
                <a:latin typeface="Consolas" pitchFamily="49" charset="0"/>
                <a:ea typeface="宋体" charset="-122"/>
              </a:rPr>
              <a:t>ID</a:t>
            </a:r>
            <a:r>
              <a:rPr lang="en-US" altLang="zh-CN">
                <a:latin typeface="Consolas" pitchFamily="49" charset="0"/>
                <a:ea typeface="宋体" charset="-122"/>
              </a:rPr>
              <a:t>) </a:t>
            </a:r>
            <a:r>
              <a:rPr lang="en-US" altLang="zh-CN" b="1">
                <a:latin typeface="Consolas" pitchFamily="49" charset="0"/>
                <a:ea typeface="宋体" charset="-122"/>
              </a:rPr>
              <a:t>references </a:t>
            </a:r>
            <a:r>
              <a:rPr lang="en-US" altLang="zh-CN" b="1" i="1">
                <a:latin typeface="Consolas" pitchFamily="49" charset="0"/>
                <a:ea typeface="宋体" charset="-122"/>
              </a:rPr>
              <a:t> </a:t>
            </a:r>
            <a:r>
              <a:rPr lang="en-US" altLang="zh-CN" i="1">
                <a:latin typeface="Consolas" pitchFamily="49" charset="0"/>
                <a:ea typeface="宋体" charset="-122"/>
              </a:rPr>
              <a:t>student,</a:t>
            </a:r>
            <a:br>
              <a:rPr lang="en-US" altLang="zh-CN">
                <a:latin typeface="Consolas" pitchFamily="49" charset="0"/>
                <a:ea typeface="宋体" charset="-122"/>
              </a:rPr>
            </a:br>
            <a:r>
              <a:rPr lang="en-US" altLang="zh-CN">
                <a:latin typeface="Consolas" pitchFamily="49" charset="0"/>
                <a:ea typeface="宋体" charset="-122"/>
              </a:rPr>
              <a:t>    </a:t>
            </a:r>
            <a:r>
              <a:rPr lang="en-US" altLang="zh-CN" b="1">
                <a:latin typeface="Consolas" pitchFamily="49" charset="0"/>
                <a:ea typeface="宋体" charset="-122"/>
              </a:rPr>
              <a:t>foreign key </a:t>
            </a:r>
            <a:r>
              <a:rPr lang="en-US" altLang="zh-CN">
                <a:latin typeface="Consolas" pitchFamily="49" charset="0"/>
                <a:ea typeface="宋体" charset="-122"/>
              </a:rPr>
              <a:t>(</a:t>
            </a:r>
            <a:r>
              <a:rPr lang="en-US" altLang="zh-CN" i="1">
                <a:latin typeface="Consolas" pitchFamily="49" charset="0"/>
                <a:ea typeface="宋体" charset="-122"/>
              </a:rPr>
              <a:t>course_id, sec_id, semester, year</a:t>
            </a:r>
            <a:r>
              <a:rPr lang="en-US" altLang="zh-CN">
                <a:latin typeface="Consolas" pitchFamily="49" charset="0"/>
                <a:ea typeface="宋体" charset="-122"/>
              </a:rPr>
              <a:t>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 b="1">
                <a:latin typeface="Consolas" pitchFamily="49" charset="0"/>
                <a:ea typeface="宋体" charset="-122"/>
              </a:rPr>
              <a:t>           references </a:t>
            </a:r>
            <a:r>
              <a:rPr lang="en-US" altLang="zh-CN" i="1">
                <a:latin typeface="Consolas" pitchFamily="49" charset="0"/>
                <a:ea typeface="宋体" charset="-122"/>
              </a:rPr>
              <a:t>section</a:t>
            </a:r>
            <a:r>
              <a:rPr lang="en-US" altLang="zh-CN">
                <a:latin typeface="Consolas" pitchFamily="49" charset="0"/>
                <a:ea typeface="宋体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zh-CN">
                <a:latin typeface="Consolas" pitchFamily="49" charset="0"/>
                <a:ea typeface="宋体" charset="-122"/>
              </a:rPr>
              <a:t>   );</a:t>
            </a:r>
          </a:p>
          <a:p>
            <a:pPr marL="0" lvl="1" indent="-71438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 Note: </a:t>
            </a:r>
            <a:r>
              <a:rPr lang="en-US" altLang="zh-CN" i="1">
                <a:ea typeface="宋体" charset="-122"/>
              </a:rPr>
              <a:t>sec_id</a:t>
            </a:r>
            <a:r>
              <a:rPr lang="en-US" altLang="zh-CN">
                <a:ea typeface="宋体" charset="-122"/>
              </a:rPr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1223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Fig. 3.13  </a:t>
            </a:r>
            <a:r>
              <a:rPr lang="en-US" altLang="zh-CN" dirty="0"/>
              <a:t>The result relation for </a:t>
            </a:r>
            <a:br>
              <a:rPr lang="en-US" altLang="zh-CN" dirty="0"/>
            </a:br>
            <a:r>
              <a:rPr lang="en-US" altLang="zh-CN" i="1" dirty="0"/>
              <a:t>c1 except c2.</a:t>
            </a:r>
            <a:endParaRPr lang="en-US" altLang="zh-CN" dirty="0">
              <a:ea typeface="宋体" charset="-122"/>
            </a:endParaRPr>
          </a:p>
        </p:txBody>
      </p:sp>
      <p:pic>
        <p:nvPicPr>
          <p:cNvPr id="79875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5088" y="2732088"/>
            <a:ext cx="1135062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595915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ea typeface="宋体" charset="-122"/>
              </a:rPr>
              <a:t>Fig. 3.16  The result relation for the query “Find the number of instructors in each department who teach a course in the Spring 2010 semester.”</a:t>
            </a:r>
            <a:br>
              <a:rPr lang="en-US" altLang="zh-CN" sz="2400" dirty="0">
                <a:ea typeface="宋体" charset="-122"/>
              </a:rPr>
            </a:b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4813" y="4041775"/>
            <a:ext cx="334645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F226219-D5B8-1288-DC9A-080B13E1E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606857"/>
            <a:ext cx="8077200" cy="209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dept_name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, </a:t>
            </a:r>
            <a:b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      count(distinct ID) as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instr_count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 </a:t>
            </a:r>
            <a:r>
              <a:rPr lang="en-US" altLang="zh-CN" sz="2400" kern="0" dirty="0">
                <a:solidFill>
                  <a:srgbClr val="C0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natural join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teaches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where 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semester = ’Spring’ and year = 2010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group </a:t>
            </a:r>
            <a:r>
              <a:rPr lang="en-US" altLang="zh-CN" sz="2400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by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dept_name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205298"/>
          </a:xfrm>
        </p:spPr>
        <p:txBody>
          <a:bodyPr/>
          <a:lstStyle/>
          <a:p>
            <a:pPr algn="l">
              <a:defRPr/>
            </a:pPr>
            <a:r>
              <a:rPr lang="en-US" altLang="zh-CN" sz="2400" dirty="0">
                <a:ea typeface="宋体" charset="-122"/>
              </a:rPr>
              <a:t>Fig. 3.17  The result relation for the query “Find the average salary of instructors in those departments where the average salary is more than $42,000.”</a:t>
            </a:r>
            <a:endParaRPr lang="en-US" altLang="zh-CN" sz="240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  <p:pic>
        <p:nvPicPr>
          <p:cNvPr id="81923" name="Picture 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3700" y="3752850"/>
            <a:ext cx="2876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41771029-F417-6E69-AB6F-0BFF8BB8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78" y="1422832"/>
            <a:ext cx="8077200" cy="168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</a:defRPr>
            </a:lvl9pPr>
          </a:lstStyle>
          <a:p>
            <a:pPr algn="l">
              <a:defRPr/>
            </a:pP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select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dept_name</a:t>
            </a:r>
            <a:r>
              <a:rPr lang="en-US" altLang="zh-CN" sz="2400" i="1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, avg(salary) as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avg_salary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from </a:t>
            </a:r>
            <a:r>
              <a:rPr lang="en-US" altLang="zh-CN" sz="2400" i="1" kern="0" dirty="0">
                <a:solidFill>
                  <a:srgbClr val="7030A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instructor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group </a:t>
            </a:r>
            <a:r>
              <a:rPr lang="en-US" altLang="zh-CN" sz="2400" kern="0" dirty="0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by </a:t>
            </a:r>
            <a:r>
              <a:rPr lang="en-US" altLang="zh-CN" sz="2400" i="1" kern="0" dirty="0" err="1">
                <a:solidFill>
                  <a:srgbClr val="00206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dept_name</a:t>
            </a:r>
            <a:b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sz="2400" kern="0" dirty="0">
                <a:latin typeface="Courier New" pitchFamily="49" charset="0"/>
                <a:ea typeface="宋体" charset="-122"/>
                <a:cs typeface="Courier New" pitchFamily="49" charset="0"/>
              </a:rPr>
              <a:t>having </a:t>
            </a:r>
            <a:r>
              <a:rPr lang="en-US" altLang="zh-CN" sz="2400" kern="0" dirty="0" err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avg_</a:t>
            </a:r>
            <a:r>
              <a:rPr lang="en-US" altLang="zh-CN" sz="2400" i="1" kern="0" dirty="0" err="1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salary</a:t>
            </a:r>
            <a:r>
              <a:rPr lang="en-US" altLang="zh-CN" sz="2400" i="1" kern="0" dirty="0">
                <a:solidFill>
                  <a:srgbClr val="00B05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 &gt; 42000</a:t>
            </a:r>
            <a:r>
              <a:rPr lang="en-US" altLang="zh-CN" sz="2400" i="1" kern="0" dirty="0">
                <a:latin typeface="Courier New" pitchFamily="49" charset="0"/>
                <a:ea typeface="宋体" charset="-122"/>
                <a:cs typeface="Courier New" pitchFamily="49" charset="0"/>
              </a:rPr>
              <a:t>;</a:t>
            </a:r>
            <a:endParaRPr lang="en-US" altLang="zh-CN" sz="2400" kern="0" dirty="0">
              <a:latin typeface="Courier New" pitchFamily="49" charset="0"/>
              <a:ea typeface="宋体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End of Chapter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And more still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908050"/>
            <a:ext cx="7661275" cy="4903788"/>
          </a:xfrm>
        </p:spPr>
        <p:txBody>
          <a:bodyPr/>
          <a:lstStyle/>
          <a:p>
            <a:r>
              <a:rPr lang="en-US" altLang="zh-CN" sz="2000" b="1">
                <a:latin typeface="Consolas" pitchFamily="49" charset="0"/>
                <a:ea typeface="宋体" charset="-122"/>
              </a:rPr>
              <a:t>create table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(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course_id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(8)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primary key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,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title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 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varchar(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50),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varchar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(20),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credits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numeric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(2,0),</a:t>
            </a:r>
            <a:br>
              <a:rPr lang="en-US" altLang="zh-CN" sz="2000">
                <a:latin typeface="Consolas" pitchFamily="49" charset="0"/>
                <a:ea typeface="宋体" charset="-122"/>
              </a:rPr>
            </a:br>
            <a:r>
              <a:rPr lang="en-US" altLang="zh-CN" sz="2000">
                <a:latin typeface="Consolas" pitchFamily="49" charset="0"/>
                <a:ea typeface="宋体" charset="-122"/>
              </a:rPr>
              <a:t>   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foreign key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(dept_name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references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department</a:t>
            </a:r>
            <a:r>
              <a:rPr kumimoji="0" lang="en-US" altLang="zh-CN" sz="2000" i="1">
                <a:latin typeface="Consolas" pitchFamily="49" charset="0"/>
                <a:ea typeface="宋体" charset="-122"/>
              </a:rPr>
              <a:t>) </a:t>
            </a:r>
            <a:r>
              <a:rPr lang="en-US" altLang="zh-CN" sz="2000">
                <a:latin typeface="Consolas" pitchFamily="49" charset="0"/>
                <a:ea typeface="宋体" charset="-122"/>
              </a:rPr>
              <a:t>);</a:t>
            </a:r>
          </a:p>
          <a:p>
            <a:pPr lvl="1"/>
            <a:r>
              <a:rPr lang="en-US" altLang="zh-CN" sz="2000">
                <a:ea typeface="宋体" charset="-122"/>
              </a:rPr>
              <a:t>Primary key declaration can be combined with attribute declaration as shown above</a:t>
            </a:r>
          </a:p>
          <a:p>
            <a:endParaRPr lang="en-US" altLang="zh-CN" sz="2000">
              <a:ea typeface="宋体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latin typeface="Consolas" pitchFamily="49" charset="0"/>
                <a:ea typeface="宋体" charset="-122"/>
              </a:rPr>
              <a:t>drop table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student</a:t>
            </a:r>
            <a:endParaRPr lang="en-US" altLang="zh-CN" sz="2000" b="1">
              <a:solidFill>
                <a:srgbClr val="000099"/>
              </a:solidFill>
              <a:latin typeface="Consolas" pitchFamily="49" charset="0"/>
              <a:ea typeface="宋体" charset="-122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charset="-122"/>
              </a:rPr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latin typeface="Consolas" pitchFamily="49" charset="0"/>
                <a:ea typeface="宋体" charset="-122"/>
              </a:rPr>
              <a:t>delete from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charset="-122"/>
              </a:rPr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charset="-122"/>
              </a:rPr>
              <a:t>alter table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alter table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 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add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A D</a:t>
            </a:r>
            <a:endParaRPr lang="en-US" altLang="zh-CN" i="1">
              <a:latin typeface="Consolas" pitchFamily="49" charset="0"/>
              <a:ea typeface="宋体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i="1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where 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 is the name of the attribute to be added to relation </a:t>
            </a:r>
            <a:r>
              <a:rPr lang="en-US" altLang="zh-CN" sz="2000" i="1">
                <a:ea typeface="宋体" charset="-122"/>
              </a:rPr>
              <a:t>r </a:t>
            </a:r>
            <a:r>
              <a:rPr lang="en-US" altLang="zh-CN" sz="2000">
                <a:ea typeface="宋体" charset="-122"/>
              </a:rPr>
              <a:t> and </a:t>
            </a:r>
            <a:r>
              <a:rPr lang="en-US" altLang="zh-CN" sz="2000" i="1">
                <a:ea typeface="宋体" charset="-122"/>
              </a:rPr>
              <a:t>D</a:t>
            </a:r>
            <a:r>
              <a:rPr lang="en-US" altLang="zh-CN" sz="2000">
                <a:ea typeface="宋体" charset="-122"/>
              </a:rPr>
              <a:t> is the domain of </a:t>
            </a:r>
            <a:r>
              <a:rPr lang="en-US" altLang="zh-CN" sz="2000" i="1">
                <a:ea typeface="宋体" charset="-122"/>
              </a:rPr>
              <a:t>A.</a:t>
            </a:r>
            <a:endParaRPr lang="en-US" altLang="zh-CN">
              <a:ea typeface="宋体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charset="-122"/>
              </a:rPr>
              <a:t>All tuples in the relation are assigned </a:t>
            </a:r>
            <a:r>
              <a:rPr lang="en-US" altLang="zh-CN" sz="2000" i="1">
                <a:ea typeface="宋体" charset="-122"/>
              </a:rPr>
              <a:t>null</a:t>
            </a:r>
            <a:r>
              <a:rPr lang="en-US" altLang="zh-CN" sz="2000">
                <a:ea typeface="宋体" charset="-122"/>
              </a:rPr>
              <a:t> as the value for the new attribute.</a:t>
            </a:r>
            <a:r>
              <a:rPr lang="en-US" altLang="zh-CN">
                <a:ea typeface="宋体" charset="-122"/>
              </a:rPr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 sz="2000" b="1">
                <a:latin typeface="Consolas" pitchFamily="49" charset="0"/>
                <a:ea typeface="宋体" charset="-122"/>
              </a:rPr>
              <a:t>alter table 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r</a:t>
            </a:r>
            <a:r>
              <a:rPr lang="en-US" altLang="zh-CN" sz="2000" b="1">
                <a:latin typeface="Consolas" pitchFamily="49" charset="0"/>
                <a:ea typeface="宋体" charset="-122"/>
              </a:rPr>
              <a:t> drop</a:t>
            </a:r>
            <a:r>
              <a:rPr lang="en-US" altLang="zh-CN" sz="2000" i="1">
                <a:latin typeface="Consolas" pitchFamily="49" charset="0"/>
                <a:ea typeface="宋体" charset="-122"/>
              </a:rPr>
              <a:t> A</a:t>
            </a:r>
            <a:r>
              <a:rPr lang="en-US" altLang="zh-CN" i="1">
                <a:latin typeface="Consolas" pitchFamily="49" charset="0"/>
                <a:ea typeface="宋体" charset="-122"/>
              </a:rPr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 sz="2000">
                <a:ea typeface="宋体" charset="-122"/>
              </a:rPr>
              <a:t>where </a:t>
            </a:r>
            <a:r>
              <a:rPr lang="en-US" altLang="zh-CN" sz="2000" i="1">
                <a:ea typeface="宋体" charset="-122"/>
              </a:rPr>
              <a:t>A</a:t>
            </a:r>
            <a:r>
              <a:rPr lang="en-US" altLang="zh-CN" sz="2000">
                <a:ea typeface="宋体" charset="-122"/>
              </a:rPr>
              <a:t> is the name of an attribute of relation</a:t>
            </a:r>
            <a:r>
              <a:rPr lang="en-US" altLang="zh-CN" sz="2000" i="1">
                <a:ea typeface="宋体" charset="-122"/>
              </a:rPr>
              <a:t> r</a:t>
            </a:r>
            <a:endParaRPr lang="en-US" altLang="zh-CN" i="1">
              <a:ea typeface="宋体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charset="-122"/>
              </a:rPr>
              <a:t>Dropping of attributes not supported by many databases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51687</TotalTime>
  <Words>5630</Words>
  <Application>Microsoft Office PowerPoint</Application>
  <PresentationFormat>全屏显示(4:3)</PresentationFormat>
  <Paragraphs>547</Paragraphs>
  <Slides>73</Slides>
  <Notes>62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73</vt:i4>
      </vt:variant>
      <vt:variant>
        <vt:lpstr>自定义放映</vt:lpstr>
      </vt:variant>
      <vt:variant>
        <vt:i4>1</vt:i4>
      </vt:variant>
    </vt:vector>
  </HeadingPairs>
  <TitlesOfParts>
    <vt:vector size="88" baseType="lpstr">
      <vt:lpstr>Arial Unicode MS</vt:lpstr>
      <vt:lpstr>Monotype Sorts</vt:lpstr>
      <vt:lpstr>Arial</vt:lpstr>
      <vt:lpstr>Century Gothic</vt:lpstr>
      <vt:lpstr>Comic Sans MS</vt:lpstr>
      <vt:lpstr>Consolas</vt:lpstr>
      <vt:lpstr>Courier New</vt:lpstr>
      <vt:lpstr>Helvetica</vt:lpstr>
      <vt:lpstr>Symbol</vt:lpstr>
      <vt:lpstr>Times New Roman</vt:lpstr>
      <vt:lpstr>Webdings</vt:lpstr>
      <vt:lpstr>2_db-5-grey</vt:lpstr>
      <vt:lpstr>Clip</vt:lpstr>
      <vt:lpstr>Equation</vt:lpstr>
      <vt:lpstr>Database Systems</vt:lpstr>
      <vt:lpstr>Chapter 3:  Introduction to SQL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Test for Absence of Duplicate Tuples</vt:lpstr>
      <vt:lpstr>Subqueries in the From Clause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Advanced SQL Features**</vt:lpstr>
      <vt:lpstr>Fig. 3.2  Result of  “select name from instructor”.</vt:lpstr>
      <vt:lpstr>Fig. 3.3  Result of  “select dept_name from instructor”.</vt:lpstr>
      <vt:lpstr>Fig. 3.4  Result of “Find the names of all instructors in the Computer Science department who have salary greater than $70,000.” </vt:lpstr>
      <vt:lpstr>Fig.  3.5 The result of “Retrieve the names of all  instructors, along with their department names and department building name.”</vt:lpstr>
      <vt:lpstr>Fig. 3.7  Result of “For all instructors in the university who have taught some course, find their names and the course ID of all courses they taught.”</vt:lpstr>
      <vt:lpstr>Fig. 3.8  The natural join of the instructor relation with the teaches relation.</vt:lpstr>
      <vt:lpstr>Fig. 3.9  The c1 relation, listing courses taught in Fall 2009. </vt:lpstr>
      <vt:lpstr>Fig. 3.10  The c2 relation, listing courses taught in Spring 2010. </vt:lpstr>
      <vt:lpstr>Fig. 3.11  The result relation for  c1 union c2.</vt:lpstr>
      <vt:lpstr>Fig. 3.12  The result relation for  c1 intersect c2.</vt:lpstr>
      <vt:lpstr>Fig. 3.13  The result relation for  c1 except c2.</vt:lpstr>
      <vt:lpstr>Fig. 3.16  The result relation for the query “Find the number of instructors in each department who teach a course in the Spring 2010 semester.” </vt:lpstr>
      <vt:lpstr>Fig. 3.17  The result relation for the query “Find the average salary of instructors in those departments where the average salary is more than $42,000.”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Hanrui Wu</cp:lastModifiedBy>
  <cp:revision>286</cp:revision>
  <cp:lastPrinted>2023-09-18T03:17:48Z</cp:lastPrinted>
  <dcterms:created xsi:type="dcterms:W3CDTF">1999-11-04T20:50:09Z</dcterms:created>
  <dcterms:modified xsi:type="dcterms:W3CDTF">2023-09-18T09:16:44Z</dcterms:modified>
</cp:coreProperties>
</file>