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50"/>
  </p:notesMasterIdLst>
  <p:sldIdLst>
    <p:sldId id="475" r:id="rId2"/>
    <p:sldId id="269" r:id="rId3"/>
    <p:sldId id="257" r:id="rId4"/>
    <p:sldId id="340" r:id="rId5"/>
    <p:sldId id="341" r:id="rId6"/>
    <p:sldId id="302" r:id="rId7"/>
    <p:sldId id="384" r:id="rId8"/>
    <p:sldId id="386" r:id="rId9"/>
    <p:sldId id="385" r:id="rId10"/>
    <p:sldId id="388" r:id="rId11"/>
    <p:sldId id="389" r:id="rId12"/>
    <p:sldId id="393" r:id="rId13"/>
    <p:sldId id="394" r:id="rId14"/>
    <p:sldId id="390" r:id="rId15"/>
    <p:sldId id="391" r:id="rId16"/>
    <p:sldId id="392" r:id="rId17"/>
    <p:sldId id="395" r:id="rId18"/>
    <p:sldId id="396" r:id="rId19"/>
    <p:sldId id="397" r:id="rId20"/>
    <p:sldId id="398" r:id="rId21"/>
    <p:sldId id="399" r:id="rId22"/>
    <p:sldId id="400" r:id="rId23"/>
    <p:sldId id="401" r:id="rId24"/>
    <p:sldId id="402" r:id="rId25"/>
    <p:sldId id="404" r:id="rId26"/>
    <p:sldId id="405" r:id="rId27"/>
    <p:sldId id="406" r:id="rId28"/>
    <p:sldId id="407" r:id="rId29"/>
    <p:sldId id="408" r:id="rId30"/>
    <p:sldId id="409" r:id="rId31"/>
    <p:sldId id="410" r:id="rId32"/>
    <p:sldId id="411" r:id="rId33"/>
    <p:sldId id="412" r:id="rId34"/>
    <p:sldId id="413" r:id="rId35"/>
    <p:sldId id="418" r:id="rId36"/>
    <p:sldId id="419" r:id="rId37"/>
    <p:sldId id="420" r:id="rId38"/>
    <p:sldId id="421" r:id="rId39"/>
    <p:sldId id="422" r:id="rId40"/>
    <p:sldId id="423" r:id="rId41"/>
    <p:sldId id="416" r:id="rId42"/>
    <p:sldId id="417" r:id="rId43"/>
    <p:sldId id="414" r:id="rId44"/>
    <p:sldId id="415" r:id="rId45"/>
    <p:sldId id="424" r:id="rId46"/>
    <p:sldId id="425" r:id="rId47"/>
    <p:sldId id="426" r:id="rId48"/>
    <p:sldId id="272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4" id="{B03D0D13-5FFE-A84D-9439-5934219D1B86}">
          <p14:sldIdLst>
            <p14:sldId id="475"/>
          </p14:sldIdLst>
        </p14:section>
        <p14:section name="Lecture 4 &gt; Intro to SQL" id="{142615CA-BD94-7447-BECB-5A43967E34AA}">
          <p14:sldIdLst>
            <p14:sldId id="269"/>
            <p14:sldId id="257"/>
            <p14:sldId id="340"/>
            <p14:sldId id="341"/>
            <p14:sldId id="302"/>
            <p14:sldId id="384"/>
            <p14:sldId id="386"/>
          </p14:sldIdLst>
        </p14:section>
        <p14:section name="Lecture 4 &gt; DDL, Part 1" id="{6A35E1E7-73EA-6D40-94C1-1CC3294E890D}">
          <p14:sldIdLst>
            <p14:sldId id="385"/>
            <p14:sldId id="388"/>
            <p14:sldId id="389"/>
            <p14:sldId id="393"/>
            <p14:sldId id="394"/>
            <p14:sldId id="390"/>
            <p14:sldId id="391"/>
            <p14:sldId id="392"/>
            <p14:sldId id="395"/>
            <p14:sldId id="396"/>
            <p14:sldId id="397"/>
            <p14:sldId id="398"/>
            <p14:sldId id="399"/>
            <p14:sldId id="400"/>
            <p14:sldId id="401"/>
          </p14:sldIdLst>
        </p14:section>
        <p14:section name="Lecture 4 &gt; Intro to DML" id="{0DE01537-7021-4649-9484-3E0816D757A4}">
          <p14:sldIdLst>
            <p14:sldId id="402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8"/>
            <p14:sldId id="419"/>
            <p14:sldId id="420"/>
            <p14:sldId id="421"/>
            <p14:sldId id="422"/>
            <p14:sldId id="423"/>
            <p14:sldId id="416"/>
            <p14:sldId id="417"/>
            <p14:sldId id="414"/>
            <p14:sldId id="415"/>
            <p14:sldId id="424"/>
            <p14:sldId id="425"/>
            <p14:sldId id="426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el Ardalan" initials="A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0000"/>
    <a:srgbClr val="B3A0C5"/>
    <a:srgbClr val="01FF1D"/>
    <a:srgbClr val="FA6EFF"/>
    <a:srgbClr val="A59790"/>
    <a:srgbClr val="E5D2C7"/>
    <a:srgbClr val="FAE4D7"/>
    <a:srgbClr val="E4C8B0"/>
    <a:srgbClr val="86CEF2"/>
    <a:srgbClr val="FF8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99"/>
    <p:restoredTop sz="86401"/>
  </p:normalViewPr>
  <p:slideViewPr>
    <p:cSldViewPr snapToGrid="0" snapToObjects="1">
      <p:cViewPr varScale="1">
        <p:scale>
          <a:sx n="114" d="100"/>
          <a:sy n="114" d="100"/>
        </p:scale>
        <p:origin x="123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5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8CE0-5C07-A148-A19B-7D9A2B09F0BD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BE594-6C56-6447-AF71-F0E1032DDD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5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83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87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08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205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55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725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397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692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272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1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345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823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64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153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679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002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35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049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528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418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9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677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34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631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644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132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104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29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967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975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372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41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857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192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132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769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341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638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11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52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60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8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97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66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E15-0E5F-BE41-8FE8-991AB5EDF6ED}" type="datetime1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2B32-B441-224A-9E1E-E4AE7A4B7707}" type="datetime1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D1A3-AEA7-974A-BF93-443F941EAA55}" type="datetime1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21DC-0885-1D4E-AFF9-606D9C7382F9}" type="datetime1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8650" y="151384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9FC4-F9B4-044E-A719-D8CBABB6191D}" type="datetime1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6E3F-5155-F647-9A84-9C9FE91520EF}" type="datetime1">
              <a:rPr lang="en-US" smtClean="0"/>
              <a:pPr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F79-C570-6741-BEBC-5ED2133D5FC8}" type="datetime1">
              <a:rPr lang="en-US" smtClean="0"/>
              <a:pPr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F8F5-25F8-CA4C-8243-C6FF8D56500C}" type="datetime1">
              <a:rPr lang="en-US" smtClean="0"/>
              <a:pPr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6B67-1C69-FE4D-A3B2-0216E09FBF77}" type="datetime1">
              <a:rPr lang="en-US" smtClean="0"/>
              <a:pPr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91AC-CB99-0A47-A3A3-3DF8608593C2}" type="datetime1">
              <a:rPr lang="en-US" smtClean="0"/>
              <a:pPr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3615-15E4-A841-9AE6-1203BB06290E}" type="datetime1">
              <a:rPr lang="en-US" smtClean="0"/>
              <a:pPr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FD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8A9230D8-16C1-BF43-B0EE-1A85400C842B}" type="datetime1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6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gif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gif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gif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gif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gif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gif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gif"/><Relationship Id="rId4" Type="http://schemas.microsoft.com/office/2007/relationships/hdphoto" Target="../media/hdphoto1.wdp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gif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411061"/>
            <a:ext cx="8077200" cy="923330"/>
          </a:xfrm>
        </p:spPr>
        <p:txBody>
          <a:bodyPr/>
          <a:lstStyle/>
          <a:p>
            <a:pPr algn="ctr">
              <a:defRPr/>
            </a:pPr>
            <a:r>
              <a:rPr kumimoji="1" lang="en-US" altLang="zh-CN" sz="6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Database Systems</a:t>
            </a:r>
            <a:endParaRPr kumimoji="1" lang="zh-CN" altLang="en-US" sz="60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51670" y="1686188"/>
            <a:ext cx="8774884" cy="1343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lang="en-US" altLang="zh-CN" sz="4400" dirty="0"/>
              <a:t>SQL: Bridging the Gap Between Logical Model and Machine</a:t>
            </a:r>
            <a:endParaRPr kumimoji="1" lang="en-US" altLang="zh-CN" sz="4400" b="1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99D11D5-42EA-5025-4D91-D8149BD6F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598" y="3127399"/>
            <a:ext cx="8619108" cy="3394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 eaLnBrk="1" hangingPunct="1">
              <a:lnSpc>
                <a:spcPct val="20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zh-CN" altLang="en-US" sz="2400" kern="0" dirty="0">
                <a:solidFill>
                  <a:srgbClr val="00B0F0"/>
                </a:solidFill>
                <a:latin typeface="Comic Sans MS" pitchFamily="66" charset="0"/>
                <a:ea typeface="黑体" pitchFamily="49" charset="-122"/>
              </a:rPr>
              <a:t>吴汉瑞 </a:t>
            </a:r>
            <a:r>
              <a:rPr kumimoji="1" lang="en-US" altLang="zh-CN" sz="2400" kern="0" dirty="0">
                <a:solidFill>
                  <a:srgbClr val="00B0F0"/>
                </a:solidFill>
                <a:latin typeface="Comic Sans MS" pitchFamily="66" charset="0"/>
                <a:ea typeface="黑体" pitchFamily="49" charset="-122"/>
              </a:rPr>
              <a:t>, </a:t>
            </a:r>
            <a:r>
              <a:rPr kumimoji="1" lang="zh-CN" altLang="en-US" sz="2400" kern="0" dirty="0">
                <a:solidFill>
                  <a:srgbClr val="00B0F0"/>
                </a:solidFill>
                <a:latin typeface="Comic Sans MS" pitchFamily="66" charset="0"/>
                <a:ea typeface="黑体" pitchFamily="49" charset="-122"/>
              </a:rPr>
              <a:t>副教授 </a:t>
            </a:r>
            <a:r>
              <a:rPr kumimoji="1" lang="en-US" altLang="zh-CN" sz="2400" kern="0" dirty="0" err="1">
                <a:solidFill>
                  <a:srgbClr val="00B0F0"/>
                </a:solidFill>
                <a:latin typeface="Comic Sans MS" pitchFamily="66" charset="0"/>
                <a:ea typeface="黑体" pitchFamily="49" charset="-122"/>
              </a:rPr>
              <a:t>Hanrui</a:t>
            </a:r>
            <a:r>
              <a:rPr kumimoji="1" lang="en-US" altLang="zh-CN" sz="2400" kern="0" dirty="0">
                <a:solidFill>
                  <a:srgbClr val="00B0F0"/>
                </a:solidFill>
                <a:latin typeface="Comic Sans MS" pitchFamily="66" charset="0"/>
                <a:ea typeface="黑体" pitchFamily="49" charset="-122"/>
              </a:rPr>
              <a:t> Wu, Associated Professor</a:t>
            </a:r>
            <a:endParaRPr kumimoji="1" lang="en-US" altLang="zh-CN" sz="2000" dirty="0">
              <a:latin typeface="Arial Unicode MS" pitchFamily="34" charset="-122"/>
              <a:ea typeface="黑体" pitchFamily="49" charset="-122"/>
            </a:endParaRP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en-US" altLang="zh-CN" sz="2400" kern="0" dirty="0">
                <a:latin typeface="Arial Unicode MS" pitchFamily="34" charset="-122"/>
                <a:ea typeface="黑体" pitchFamily="49" charset="-122"/>
              </a:rPr>
              <a:t>Email: </a:t>
            </a:r>
            <a:r>
              <a:rPr kumimoji="1" lang="en-US" altLang="zh-CN" sz="2400" b="1" kern="0" dirty="0">
                <a:solidFill>
                  <a:srgbClr val="C00000"/>
                </a:solidFill>
                <a:latin typeface="Courier New" pitchFamily="49" charset="0"/>
                <a:ea typeface="黑体" pitchFamily="49" charset="-122"/>
              </a:rPr>
              <a:t>wuhanrui@jnu.edu.cn</a:t>
            </a:r>
            <a:r>
              <a:rPr kumimoji="1" lang="en-US" altLang="zh-CN" sz="2400" kern="0" dirty="0">
                <a:solidFill>
                  <a:srgbClr val="898989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endParaRPr kumimoji="1" lang="en-US" altLang="zh-CN" sz="2400" kern="0" dirty="0">
              <a:latin typeface="Arial Unicode MS" pitchFamily="34" charset="-122"/>
              <a:ea typeface="黑体" pitchFamily="49" charset="-122"/>
            </a:endParaRP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en-US" altLang="zh-CN" sz="2400" kern="0" dirty="0">
                <a:latin typeface="Arial Unicode MS" pitchFamily="34" charset="-122"/>
                <a:ea typeface="黑体" pitchFamily="49" charset="-122"/>
              </a:rPr>
              <a:t>Research area: </a:t>
            </a:r>
            <a:r>
              <a:rPr kumimoji="1" lang="en-US" altLang="zh-CN" sz="2400" b="1" kern="0" dirty="0">
                <a:solidFill>
                  <a:schemeClr val="tx2"/>
                </a:solidFill>
                <a:latin typeface="Comic Sans MS" pitchFamily="66" charset="0"/>
                <a:ea typeface="黑体" pitchFamily="49" charset="-122"/>
              </a:rPr>
              <a:t>machine learning, artificial intelligence</a:t>
            </a: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endParaRPr kumimoji="1" lang="en-US" altLang="zh-CN" sz="2400" dirty="0">
              <a:latin typeface="Arial Unicode MS" pitchFamily="34" charset="-122"/>
              <a:ea typeface="黑体" pitchFamily="49" charset="-122"/>
            </a:endParaRP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en-US" altLang="zh-CN" sz="2400" dirty="0">
                <a:latin typeface="Arial Unicode MS" pitchFamily="34" charset="-122"/>
                <a:ea typeface="黑体" pitchFamily="49" charset="-122"/>
              </a:rPr>
              <a:t>Contact me if you are interested in research or would like to be my postgraduate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CREATE TABLE (Cont.)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8650" y="3031861"/>
            <a:ext cx="7886700" cy="31813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000" b="1" dirty="0">
                <a:latin typeface="Consolas" pitchFamily="49" charset="0"/>
                <a:cs typeface="Courier New" pitchFamily="49" charset="0"/>
              </a:rPr>
              <a:t>CREATE TABLE Event (</a:t>
            </a:r>
          </a:p>
          <a:p>
            <a:pPr algn="l">
              <a:buClr>
                <a:srgbClr val="92D050"/>
              </a:buClr>
            </a:pPr>
            <a:r>
              <a:rPr lang="en-US" sz="2000" b="1" dirty="0">
                <a:latin typeface="Consolas" pitchFamily="49" charset="0"/>
                <a:cs typeface="Courier New" pitchFamily="49" charset="0"/>
              </a:rPr>
              <a:t>	EID CHAR(20) PRIMARY KEY,</a:t>
            </a:r>
          </a:p>
          <a:p>
            <a:pPr algn="l">
              <a:buClr>
                <a:srgbClr val="92D050"/>
              </a:buClr>
            </a:pPr>
            <a:r>
              <a:rPr lang="en-US" sz="2000" b="1" dirty="0">
                <a:latin typeface="Consolas" pitchFamily="49" charset="0"/>
                <a:cs typeface="Courier New" pitchFamily="49" charset="0"/>
              </a:rPr>
              <a:t>	Name CHAR(50),</a:t>
            </a:r>
          </a:p>
          <a:p>
            <a:pPr algn="l">
              <a:buClr>
                <a:srgbClr val="92D050"/>
              </a:buClr>
            </a:pPr>
            <a:r>
              <a:rPr lang="en-US" sz="2000" b="1" dirty="0">
                <a:latin typeface="Consolas" pitchFamily="49" charset="0"/>
                <a:cs typeface="Courier New" pitchFamily="49" charset="0"/>
              </a:rPr>
              <a:t>	Location CHAR(50),</a:t>
            </a:r>
          </a:p>
          <a:p>
            <a:pPr algn="l">
              <a:buClr>
                <a:srgbClr val="92D050"/>
              </a:buClr>
            </a:pPr>
            <a:r>
              <a:rPr lang="en-US" sz="2000" b="1" dirty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nsolas" pitchFamily="49" charset="0"/>
                <a:cs typeface="Courier New" pitchFamily="49" charset="0"/>
              </a:rPr>
              <a:t>StartDT</a:t>
            </a:r>
            <a:r>
              <a:rPr lang="en-US" sz="2000" b="1" dirty="0">
                <a:latin typeface="Consolas" pitchFamily="49" charset="0"/>
                <a:cs typeface="Courier New" pitchFamily="49" charset="0"/>
              </a:rPr>
              <a:t> DATE,</a:t>
            </a:r>
          </a:p>
          <a:p>
            <a:pPr algn="l">
              <a:buClr>
                <a:srgbClr val="92D050"/>
              </a:buClr>
            </a:pPr>
            <a:r>
              <a:rPr lang="en-US" sz="2000" b="1" dirty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nsolas" pitchFamily="49" charset="0"/>
                <a:cs typeface="Courier New" pitchFamily="49" charset="0"/>
              </a:rPr>
              <a:t>EndDT</a:t>
            </a:r>
            <a:r>
              <a:rPr lang="en-US" sz="2000" b="1" dirty="0">
                <a:latin typeface="Consolas" pitchFamily="49" charset="0"/>
                <a:cs typeface="Courier New" pitchFamily="49" charset="0"/>
              </a:rPr>
              <a:t> DATE,</a:t>
            </a:r>
          </a:p>
          <a:p>
            <a:pPr algn="l">
              <a:buClr>
                <a:srgbClr val="92D050"/>
              </a:buClr>
            </a:pPr>
            <a:r>
              <a:rPr lang="en-US" sz="2000" b="1" dirty="0">
                <a:latin typeface="Consolas" pitchFamily="49" charset="0"/>
                <a:cs typeface="Courier New" pitchFamily="49" charset="0"/>
              </a:rPr>
              <a:t>	Description CHAR(100),</a:t>
            </a:r>
          </a:p>
          <a:p>
            <a:pPr algn="l">
              <a:buClr>
                <a:srgbClr val="92D050"/>
              </a:buClr>
            </a:pPr>
            <a:r>
              <a:rPr lang="en-US" sz="2000" b="1" dirty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nsolas" pitchFamily="49" charset="0"/>
                <a:cs typeface="Courier New" pitchFamily="49" charset="0"/>
              </a:rPr>
              <a:t>CreatorUID</a:t>
            </a:r>
            <a:r>
              <a:rPr lang="en-US" sz="2000" b="1" dirty="0">
                <a:latin typeface="Consolas" pitchFamily="49" charset="0"/>
                <a:cs typeface="Courier New" pitchFamily="49" charset="0"/>
              </a:rPr>
              <a:t> CHAR(20),</a:t>
            </a:r>
          </a:p>
          <a:p>
            <a:pPr algn="l">
              <a:buClr>
                <a:srgbClr val="92D050"/>
              </a:buClr>
            </a:pPr>
            <a:r>
              <a:rPr lang="en-US" sz="2000" b="1" dirty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nsolas" pitchFamily="49" charset="0"/>
                <a:cs typeface="Courier New" pitchFamily="49" charset="0"/>
              </a:rPr>
              <a:t>CreateDT</a:t>
            </a:r>
            <a:r>
              <a:rPr lang="en-US" sz="2000" b="1" dirty="0">
                <a:latin typeface="Consolas" pitchFamily="49" charset="0"/>
                <a:cs typeface="Courier New" pitchFamily="49" charset="0"/>
              </a:rPr>
              <a:t> DATE);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1779457"/>
            <a:ext cx="7886700" cy="110799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200" dirty="0">
                <a:latin typeface="Calibri" pitchFamily="34" charset="0"/>
              </a:rPr>
              <a:t>Event( </a:t>
            </a:r>
            <a:r>
              <a:rPr lang="en-US" sz="2200" u="sng" dirty="0">
                <a:latin typeface="Calibri" pitchFamily="34" charset="0"/>
              </a:rPr>
              <a:t>EID</a:t>
            </a:r>
            <a:r>
              <a:rPr lang="en-US" sz="2200" dirty="0">
                <a:latin typeface="Calibri" pitchFamily="34" charset="0"/>
              </a:rPr>
              <a:t>: string,  Name: string,  Location: string, </a:t>
            </a:r>
          </a:p>
          <a:p>
            <a:r>
              <a:rPr lang="en-US" sz="2200" dirty="0">
                <a:latin typeface="Calibri" pitchFamily="34" charset="0"/>
              </a:rPr>
              <a:t>          </a:t>
            </a:r>
            <a:r>
              <a:rPr lang="en-US" sz="2200" dirty="0" err="1">
                <a:latin typeface="Calibri" pitchFamily="34" charset="0"/>
              </a:rPr>
              <a:t>StartDT</a:t>
            </a:r>
            <a:r>
              <a:rPr lang="en-US" sz="2200" dirty="0">
                <a:latin typeface="Calibri" pitchFamily="34" charset="0"/>
              </a:rPr>
              <a:t>: </a:t>
            </a:r>
            <a:r>
              <a:rPr lang="en-US" sz="2200" dirty="0" err="1">
                <a:latin typeface="Calibri" pitchFamily="34" charset="0"/>
              </a:rPr>
              <a:t>DateTime</a:t>
            </a:r>
            <a:r>
              <a:rPr lang="en-US" sz="2200" dirty="0">
                <a:latin typeface="Calibri" pitchFamily="34" charset="0"/>
              </a:rPr>
              <a:t>,  </a:t>
            </a:r>
            <a:r>
              <a:rPr lang="en-US" sz="2200" dirty="0" err="1">
                <a:latin typeface="Calibri" pitchFamily="34" charset="0"/>
              </a:rPr>
              <a:t>EndDT</a:t>
            </a:r>
            <a:r>
              <a:rPr lang="en-US" sz="2200" dirty="0">
                <a:latin typeface="Calibri" pitchFamily="34" charset="0"/>
              </a:rPr>
              <a:t>: </a:t>
            </a:r>
            <a:r>
              <a:rPr lang="en-US" sz="2200" dirty="0" err="1">
                <a:latin typeface="Calibri" pitchFamily="34" charset="0"/>
              </a:rPr>
              <a:t>DateTime</a:t>
            </a:r>
            <a:r>
              <a:rPr lang="en-US" sz="2200" dirty="0">
                <a:latin typeface="Calibri" pitchFamily="34" charset="0"/>
              </a:rPr>
              <a:t>,  Description: string, </a:t>
            </a:r>
          </a:p>
          <a:p>
            <a:r>
              <a:rPr lang="en-US" sz="2200" dirty="0">
                <a:latin typeface="Calibri" pitchFamily="34" charset="0"/>
              </a:rPr>
              <a:t>          </a:t>
            </a:r>
            <a:r>
              <a:rPr lang="en-US" sz="2200" dirty="0" err="1">
                <a:latin typeface="Calibri" pitchFamily="34" charset="0"/>
              </a:rPr>
              <a:t>CreatorUID</a:t>
            </a:r>
            <a:r>
              <a:rPr lang="en-US" sz="2200" dirty="0">
                <a:latin typeface="Calibri" pitchFamily="34" charset="0"/>
              </a:rPr>
              <a:t>: string,  </a:t>
            </a:r>
            <a:r>
              <a:rPr lang="en-US" sz="2200" dirty="0" err="1">
                <a:latin typeface="Calibri" pitchFamily="34" charset="0"/>
              </a:rPr>
              <a:t>CreateDT</a:t>
            </a:r>
            <a:r>
              <a:rPr lang="en-US" sz="2200" dirty="0">
                <a:latin typeface="Calibri" pitchFamily="34" charset="0"/>
              </a:rPr>
              <a:t>: </a:t>
            </a:r>
            <a:r>
              <a:rPr lang="en-US" sz="2200" dirty="0" err="1">
                <a:latin typeface="Calibri" pitchFamily="34" charset="0"/>
              </a:rPr>
              <a:t>DateTime</a:t>
            </a:r>
            <a:r>
              <a:rPr lang="en-US" sz="2200" dirty="0">
                <a:latin typeface="Calibri" pitchFamily="34" charset="0"/>
              </a:rPr>
              <a:t> )</a:t>
            </a:r>
          </a:p>
        </p:txBody>
      </p:sp>
      <p:pic>
        <p:nvPicPr>
          <p:cNvPr id="9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299" y="3030574"/>
            <a:ext cx="411297" cy="3084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573" y="3230962"/>
            <a:ext cx="510023" cy="12404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11291" y="4670515"/>
            <a:ext cx="2306586" cy="1015663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>
                <a:latin typeface="Calibri" pitchFamily="34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How about the referential integrity constraint?</a:t>
            </a:r>
          </a:p>
        </p:txBody>
      </p:sp>
    </p:spTree>
    <p:extLst>
      <p:ext uri="{BB962C8B-B14F-4D97-AF65-F5344CB8AC3E}">
        <p14:creationId xmlns:p14="http://schemas.microsoft.com/office/powerpoint/2010/main" val="39728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CREATE TABLE: Foreign Key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8650" y="3031861"/>
            <a:ext cx="7886700" cy="31813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1800" dirty="0">
                <a:latin typeface="Consolas" pitchFamily="49" charset="0"/>
                <a:cs typeface="Courier New" pitchFamily="49" charset="0"/>
              </a:rPr>
              <a:t>CREATE TABLE Event (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nsolas" pitchFamily="49" charset="0"/>
                <a:cs typeface="Courier New" pitchFamily="49" charset="0"/>
              </a:rPr>
              <a:t>	EID CHAR(20) PRIMARY KEY,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nsolas" pitchFamily="49" charset="0"/>
                <a:cs typeface="Courier New" pitchFamily="49" charset="0"/>
              </a:rPr>
              <a:t>	Name CHAR(50),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nsolas" pitchFamily="49" charset="0"/>
                <a:cs typeface="Courier New" pitchFamily="49" charset="0"/>
              </a:rPr>
              <a:t>	Location CHAR(50),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nsolas" pitchFamily="49" charset="0"/>
                <a:cs typeface="Courier New" pitchFamily="49" charset="0"/>
              </a:rPr>
              <a:t>StartDT</a:t>
            </a:r>
            <a:r>
              <a:rPr lang="en-US" sz="1800" dirty="0">
                <a:latin typeface="Consolas" pitchFamily="49" charset="0"/>
                <a:cs typeface="Courier New" pitchFamily="49" charset="0"/>
              </a:rPr>
              <a:t> DATE,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nsolas" pitchFamily="49" charset="0"/>
                <a:cs typeface="Courier New" pitchFamily="49" charset="0"/>
              </a:rPr>
              <a:t>EndDT</a:t>
            </a:r>
            <a:r>
              <a:rPr lang="en-US" sz="1800" dirty="0">
                <a:latin typeface="Consolas" pitchFamily="49" charset="0"/>
                <a:cs typeface="Courier New" pitchFamily="49" charset="0"/>
              </a:rPr>
              <a:t> DATE,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nsolas" pitchFamily="49" charset="0"/>
                <a:cs typeface="Courier New" pitchFamily="49" charset="0"/>
              </a:rPr>
              <a:t>	Description CHAR(100),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nsolas" pitchFamily="49" charset="0"/>
                <a:cs typeface="Courier New" pitchFamily="49" charset="0"/>
              </a:rPr>
              <a:t>CreatorUID</a:t>
            </a:r>
            <a:r>
              <a:rPr lang="en-US" sz="1800" dirty="0">
                <a:latin typeface="Consolas" pitchFamily="49" charset="0"/>
                <a:cs typeface="Courier New" pitchFamily="49" charset="0"/>
              </a:rPr>
              <a:t> CHAR(20),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nsolas" pitchFamily="49" charset="0"/>
                <a:cs typeface="Courier New" pitchFamily="49" charset="0"/>
              </a:rPr>
              <a:t>CreateDT</a:t>
            </a:r>
            <a:r>
              <a:rPr lang="en-US" sz="1800" dirty="0">
                <a:latin typeface="Consolas" pitchFamily="49" charset="0"/>
                <a:cs typeface="Courier New" pitchFamily="49" charset="0"/>
              </a:rPr>
              <a:t> DATE, 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1800" b="1" dirty="0">
                <a:latin typeface="Consolas" pitchFamily="49" charset="0"/>
                <a:cs typeface="Courier New" pitchFamily="49" charset="0"/>
              </a:rPr>
              <a:t>FOREIGN KEY (</a:t>
            </a:r>
            <a:r>
              <a:rPr lang="en-US" sz="1800" b="1" dirty="0" err="1">
                <a:latin typeface="Consolas" pitchFamily="49" charset="0"/>
                <a:cs typeface="Courier New" pitchFamily="49" charset="0"/>
              </a:rPr>
              <a:t>CreatorUID</a:t>
            </a:r>
            <a:r>
              <a:rPr lang="en-US" sz="1800" b="1" dirty="0">
                <a:latin typeface="Consolas" pitchFamily="49" charset="0"/>
                <a:cs typeface="Courier New" pitchFamily="49" charset="0"/>
              </a:rPr>
              <a:t>) REFERENCES User(UID) 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nsolas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1779457"/>
            <a:ext cx="7886700" cy="110799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200" dirty="0">
                <a:latin typeface="Calibri" pitchFamily="34" charset="0"/>
              </a:rPr>
              <a:t>Event( </a:t>
            </a:r>
            <a:r>
              <a:rPr lang="en-US" sz="2200" u="sng" dirty="0">
                <a:latin typeface="Calibri" pitchFamily="34" charset="0"/>
              </a:rPr>
              <a:t>EID</a:t>
            </a:r>
            <a:r>
              <a:rPr lang="en-US" sz="2200" dirty="0">
                <a:latin typeface="Calibri" pitchFamily="34" charset="0"/>
              </a:rPr>
              <a:t>: string,  Name: string,  Location: string, </a:t>
            </a:r>
          </a:p>
          <a:p>
            <a:r>
              <a:rPr lang="en-US" sz="2200" dirty="0">
                <a:latin typeface="Calibri" pitchFamily="34" charset="0"/>
              </a:rPr>
              <a:t>          </a:t>
            </a:r>
            <a:r>
              <a:rPr lang="en-US" sz="2200" dirty="0" err="1">
                <a:latin typeface="Calibri" pitchFamily="34" charset="0"/>
              </a:rPr>
              <a:t>StartDT</a:t>
            </a:r>
            <a:r>
              <a:rPr lang="en-US" sz="2200" dirty="0">
                <a:latin typeface="Calibri" pitchFamily="34" charset="0"/>
              </a:rPr>
              <a:t>: </a:t>
            </a:r>
            <a:r>
              <a:rPr lang="en-US" sz="2200" dirty="0" err="1">
                <a:latin typeface="Calibri" pitchFamily="34" charset="0"/>
              </a:rPr>
              <a:t>DateTime</a:t>
            </a:r>
            <a:r>
              <a:rPr lang="en-US" sz="2200" dirty="0">
                <a:latin typeface="Calibri" pitchFamily="34" charset="0"/>
              </a:rPr>
              <a:t>,  </a:t>
            </a:r>
            <a:r>
              <a:rPr lang="en-US" sz="2200" dirty="0" err="1">
                <a:latin typeface="Calibri" pitchFamily="34" charset="0"/>
              </a:rPr>
              <a:t>EndDT</a:t>
            </a:r>
            <a:r>
              <a:rPr lang="en-US" sz="2200" dirty="0">
                <a:latin typeface="Calibri" pitchFamily="34" charset="0"/>
              </a:rPr>
              <a:t>: </a:t>
            </a:r>
            <a:r>
              <a:rPr lang="en-US" sz="2200" dirty="0" err="1">
                <a:latin typeface="Calibri" pitchFamily="34" charset="0"/>
              </a:rPr>
              <a:t>DateTime</a:t>
            </a:r>
            <a:r>
              <a:rPr lang="en-US" sz="2200" dirty="0">
                <a:latin typeface="Calibri" pitchFamily="34" charset="0"/>
              </a:rPr>
              <a:t>,  Description: string, </a:t>
            </a:r>
          </a:p>
          <a:p>
            <a:r>
              <a:rPr lang="en-US" sz="2200" dirty="0">
                <a:latin typeface="Calibri" pitchFamily="34" charset="0"/>
              </a:rPr>
              <a:t>          </a:t>
            </a:r>
            <a:r>
              <a:rPr lang="en-US" sz="2200" dirty="0" err="1">
                <a:latin typeface="Calibri" pitchFamily="34" charset="0"/>
              </a:rPr>
              <a:t>CreatorUID</a:t>
            </a:r>
            <a:r>
              <a:rPr lang="en-US" sz="2200" dirty="0">
                <a:latin typeface="Calibri" pitchFamily="34" charset="0"/>
              </a:rPr>
              <a:t>: string,  </a:t>
            </a:r>
            <a:r>
              <a:rPr lang="en-US" sz="2200" dirty="0" err="1">
                <a:latin typeface="Calibri" pitchFamily="34" charset="0"/>
              </a:rPr>
              <a:t>CreateDT</a:t>
            </a:r>
            <a:r>
              <a:rPr lang="en-US" sz="2200" dirty="0">
                <a:latin typeface="Calibri" pitchFamily="34" charset="0"/>
              </a:rPr>
              <a:t>: </a:t>
            </a:r>
            <a:r>
              <a:rPr lang="en-US" sz="2200" dirty="0" err="1">
                <a:latin typeface="Calibri" pitchFamily="34" charset="0"/>
              </a:rPr>
              <a:t>DateTime</a:t>
            </a:r>
            <a:r>
              <a:rPr lang="en-US" sz="2200" dirty="0">
                <a:latin typeface="Calibri" pitchFamily="34" charset="0"/>
              </a:rPr>
              <a:t> 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79477" y="3501775"/>
            <a:ext cx="2735873" cy="175432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b="1" dirty="0">
                <a:latin typeface="Calibri" pitchFamily="34" charset="0"/>
                <a:ea typeface="Linux Libertine" charset="0"/>
                <a:cs typeface="Linux Libertine" charset="0"/>
              </a:rPr>
              <a:t>Important</a:t>
            </a:r>
            <a:r>
              <a:rPr lang="en-US" dirty="0">
                <a:latin typeface="Calibri" pitchFamily="34" charset="0"/>
                <a:ea typeface="Linux Libertine" charset="0"/>
                <a:cs typeface="Linux Libertine" charset="0"/>
              </a:rPr>
              <a:t>: You need to turn on foreign key constraint enforcement every time you run DBMS and/or load (</a:t>
            </a:r>
            <a:r>
              <a:rPr lang="en-US" sz="1600" dirty="0">
                <a:latin typeface="Calibri" pitchFamily="34" charset="0"/>
                <a:ea typeface="Courier New" charset="0"/>
                <a:cs typeface="Courier New" charset="0"/>
              </a:rPr>
              <a:t>.open</a:t>
            </a:r>
            <a:r>
              <a:rPr lang="en-US" dirty="0">
                <a:latin typeface="Calibri" pitchFamily="34" charset="0"/>
                <a:ea typeface="Linux Libertine" charset="0"/>
                <a:cs typeface="Linux Libertine" charset="0"/>
              </a:rPr>
              <a:t>) a database.</a:t>
            </a:r>
          </a:p>
        </p:txBody>
      </p:sp>
    </p:spTree>
    <p:extLst>
      <p:ext uri="{BB962C8B-B14F-4D97-AF65-F5344CB8AC3E}">
        <p14:creationId xmlns:p14="http://schemas.microsoft.com/office/powerpoint/2010/main" val="102887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CREATE TABLE: Participation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8650" y="3031861"/>
            <a:ext cx="7886700" cy="31813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1800" dirty="0">
                <a:latin typeface="Consolas" pitchFamily="49" charset="0"/>
                <a:cs typeface="Courier New" pitchFamily="49" charset="0"/>
              </a:rPr>
              <a:t>CREATE TABLE Event (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nsolas" pitchFamily="49" charset="0"/>
                <a:cs typeface="Courier New" pitchFamily="49" charset="0"/>
              </a:rPr>
              <a:t>	EID CHAR(20) PRIMARY KEY,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nsolas" pitchFamily="49" charset="0"/>
                <a:cs typeface="Courier New" pitchFamily="49" charset="0"/>
              </a:rPr>
              <a:t>	Name CHAR(50),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nsolas" pitchFamily="49" charset="0"/>
                <a:cs typeface="Courier New" pitchFamily="49" charset="0"/>
              </a:rPr>
              <a:t>	Location CHAR(50),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nsolas" pitchFamily="49" charset="0"/>
                <a:cs typeface="Courier New" pitchFamily="49" charset="0"/>
              </a:rPr>
              <a:t>StartDT</a:t>
            </a:r>
            <a:r>
              <a:rPr lang="en-US" sz="1800" dirty="0">
                <a:latin typeface="Consolas" pitchFamily="49" charset="0"/>
                <a:cs typeface="Courier New" pitchFamily="49" charset="0"/>
              </a:rPr>
              <a:t> DATE,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nsolas" pitchFamily="49" charset="0"/>
                <a:cs typeface="Courier New" pitchFamily="49" charset="0"/>
              </a:rPr>
              <a:t>EndDT</a:t>
            </a:r>
            <a:r>
              <a:rPr lang="en-US" sz="1800" dirty="0">
                <a:latin typeface="Consolas" pitchFamily="49" charset="0"/>
                <a:cs typeface="Courier New" pitchFamily="49" charset="0"/>
              </a:rPr>
              <a:t> DATE,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nsolas" pitchFamily="49" charset="0"/>
                <a:cs typeface="Courier New" pitchFamily="49" charset="0"/>
              </a:rPr>
              <a:t>	Description CHAR(100),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nsolas" pitchFamily="49" charset="0"/>
                <a:cs typeface="Courier New" pitchFamily="49" charset="0"/>
              </a:rPr>
              <a:t>CreatorUID</a:t>
            </a:r>
            <a:r>
              <a:rPr lang="en-US" sz="1800" dirty="0">
                <a:latin typeface="Consolas" pitchFamily="49" charset="0"/>
                <a:cs typeface="Courier New" pitchFamily="49" charset="0"/>
              </a:rPr>
              <a:t> CHAR(20),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nsolas" pitchFamily="49" charset="0"/>
                <a:cs typeface="Courier New" pitchFamily="49" charset="0"/>
              </a:rPr>
              <a:t>CreateDT</a:t>
            </a:r>
            <a:r>
              <a:rPr lang="en-US" sz="1800" dirty="0">
                <a:latin typeface="Consolas" pitchFamily="49" charset="0"/>
                <a:cs typeface="Courier New" pitchFamily="49" charset="0"/>
              </a:rPr>
              <a:t> DATE, 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1800" b="1" dirty="0">
                <a:latin typeface="Consolas" pitchFamily="49" charset="0"/>
                <a:cs typeface="Courier New" pitchFamily="49" charset="0"/>
              </a:rPr>
              <a:t>FOREIGN KEY (</a:t>
            </a:r>
            <a:r>
              <a:rPr lang="en-US" sz="1800" b="1" dirty="0" err="1">
                <a:latin typeface="Consolas" pitchFamily="49" charset="0"/>
                <a:cs typeface="Courier New" pitchFamily="49" charset="0"/>
              </a:rPr>
              <a:t>CreatorUID</a:t>
            </a:r>
            <a:r>
              <a:rPr lang="en-US" sz="1800" b="1" dirty="0">
                <a:latin typeface="Consolas" pitchFamily="49" charset="0"/>
                <a:cs typeface="Courier New" pitchFamily="49" charset="0"/>
              </a:rPr>
              <a:t>) REFERENCES User(UID) 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nsolas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1779457"/>
            <a:ext cx="7886700" cy="110799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200" dirty="0">
                <a:latin typeface="Calibri" pitchFamily="34" charset="0"/>
              </a:rPr>
              <a:t>Event( </a:t>
            </a:r>
            <a:r>
              <a:rPr lang="en-US" sz="2200" u="sng" dirty="0">
                <a:latin typeface="Calibri" pitchFamily="34" charset="0"/>
              </a:rPr>
              <a:t>EID</a:t>
            </a:r>
            <a:r>
              <a:rPr lang="en-US" sz="2200" dirty="0">
                <a:latin typeface="Calibri" pitchFamily="34" charset="0"/>
              </a:rPr>
              <a:t>: string,  Name: string,  Location: string, </a:t>
            </a:r>
          </a:p>
          <a:p>
            <a:r>
              <a:rPr lang="en-US" sz="2200" dirty="0">
                <a:latin typeface="Calibri" pitchFamily="34" charset="0"/>
              </a:rPr>
              <a:t>          </a:t>
            </a:r>
            <a:r>
              <a:rPr lang="en-US" sz="2200" dirty="0" err="1">
                <a:latin typeface="Calibri" pitchFamily="34" charset="0"/>
              </a:rPr>
              <a:t>StartDT</a:t>
            </a:r>
            <a:r>
              <a:rPr lang="en-US" sz="2200" dirty="0">
                <a:latin typeface="Calibri" pitchFamily="34" charset="0"/>
              </a:rPr>
              <a:t>: </a:t>
            </a:r>
            <a:r>
              <a:rPr lang="en-US" sz="2200" dirty="0" err="1">
                <a:latin typeface="Calibri" pitchFamily="34" charset="0"/>
              </a:rPr>
              <a:t>DateTime</a:t>
            </a:r>
            <a:r>
              <a:rPr lang="en-US" sz="2200" dirty="0">
                <a:latin typeface="Calibri" pitchFamily="34" charset="0"/>
              </a:rPr>
              <a:t>,  </a:t>
            </a:r>
            <a:r>
              <a:rPr lang="en-US" sz="2200" dirty="0" err="1">
                <a:latin typeface="Calibri" pitchFamily="34" charset="0"/>
              </a:rPr>
              <a:t>EndDT</a:t>
            </a:r>
            <a:r>
              <a:rPr lang="en-US" sz="2200" dirty="0">
                <a:latin typeface="Calibri" pitchFamily="34" charset="0"/>
              </a:rPr>
              <a:t>: </a:t>
            </a:r>
            <a:r>
              <a:rPr lang="en-US" sz="2200" dirty="0" err="1">
                <a:latin typeface="Calibri" pitchFamily="34" charset="0"/>
              </a:rPr>
              <a:t>DateTime</a:t>
            </a:r>
            <a:r>
              <a:rPr lang="en-US" sz="2200" dirty="0">
                <a:latin typeface="Calibri" pitchFamily="34" charset="0"/>
              </a:rPr>
              <a:t>,  Description: string, </a:t>
            </a:r>
          </a:p>
          <a:p>
            <a:r>
              <a:rPr lang="en-US" sz="2200" dirty="0">
                <a:latin typeface="Calibri" pitchFamily="34" charset="0"/>
              </a:rPr>
              <a:t>          </a:t>
            </a:r>
            <a:r>
              <a:rPr lang="en-US" sz="2200" dirty="0" err="1">
                <a:latin typeface="Calibri" pitchFamily="34" charset="0"/>
              </a:rPr>
              <a:t>CreatorUID</a:t>
            </a:r>
            <a:r>
              <a:rPr lang="en-US" sz="2200" dirty="0">
                <a:latin typeface="Calibri" pitchFamily="34" charset="0"/>
              </a:rPr>
              <a:t>: string,  </a:t>
            </a:r>
            <a:r>
              <a:rPr lang="en-US" sz="2200" dirty="0" err="1">
                <a:latin typeface="Calibri" pitchFamily="34" charset="0"/>
              </a:rPr>
              <a:t>CreateDT</a:t>
            </a:r>
            <a:r>
              <a:rPr lang="en-US" sz="2200" dirty="0">
                <a:latin typeface="Calibri" pitchFamily="34" charset="0"/>
              </a:rPr>
              <a:t>: </a:t>
            </a:r>
            <a:r>
              <a:rPr lang="en-US" sz="2200" dirty="0" err="1">
                <a:latin typeface="Calibri" pitchFamily="34" charset="0"/>
              </a:rPr>
              <a:t>DateTime</a:t>
            </a:r>
            <a:r>
              <a:rPr lang="en-US" sz="2200" dirty="0">
                <a:latin typeface="Calibri" pitchFamily="34" charset="0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46432" y="3228576"/>
            <a:ext cx="3368918" cy="1015663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>
                <a:latin typeface="Calibri" pitchFamily="34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Does this definition enforce participation constraint of Event in Create?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46432" y="4440954"/>
            <a:ext cx="3368918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>
                <a:latin typeface="Calibri" pitchFamily="34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No. We need to explicitly declare the participation constraint.</a:t>
            </a:r>
            <a:endParaRPr lang="en-US" sz="2000" b="1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06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CREATE TABLE: Participation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8650" y="3031861"/>
            <a:ext cx="7886700" cy="31813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1800" dirty="0">
                <a:latin typeface="Consolas" pitchFamily="49" charset="0"/>
                <a:cs typeface="Courier New" pitchFamily="49" charset="0"/>
              </a:rPr>
              <a:t>CREATE TABLE Event (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nsolas" pitchFamily="49" charset="0"/>
                <a:cs typeface="Courier New" pitchFamily="49" charset="0"/>
              </a:rPr>
              <a:t>	EID CHAR(20) PRIMARY KEY,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nsolas" pitchFamily="49" charset="0"/>
                <a:cs typeface="Courier New" pitchFamily="49" charset="0"/>
              </a:rPr>
              <a:t>	Name CHAR(50),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nsolas" pitchFamily="49" charset="0"/>
                <a:cs typeface="Courier New" pitchFamily="49" charset="0"/>
              </a:rPr>
              <a:t>	Location CHAR(50),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nsolas" pitchFamily="49" charset="0"/>
                <a:cs typeface="Courier New" pitchFamily="49" charset="0"/>
              </a:rPr>
              <a:t>StartDT</a:t>
            </a:r>
            <a:r>
              <a:rPr lang="en-US" sz="1800" dirty="0">
                <a:latin typeface="Consolas" pitchFamily="49" charset="0"/>
                <a:cs typeface="Courier New" pitchFamily="49" charset="0"/>
              </a:rPr>
              <a:t> DATE,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nsolas" pitchFamily="49" charset="0"/>
                <a:cs typeface="Courier New" pitchFamily="49" charset="0"/>
              </a:rPr>
              <a:t>EndDT</a:t>
            </a:r>
            <a:r>
              <a:rPr lang="en-US" sz="1800" dirty="0">
                <a:latin typeface="Consolas" pitchFamily="49" charset="0"/>
                <a:cs typeface="Courier New" pitchFamily="49" charset="0"/>
              </a:rPr>
              <a:t> DATE,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nsolas" pitchFamily="49" charset="0"/>
                <a:cs typeface="Courier New" pitchFamily="49" charset="0"/>
              </a:rPr>
              <a:t>	Description CHAR(100),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nsolas" pitchFamily="49" charset="0"/>
                <a:cs typeface="Courier New" pitchFamily="49" charset="0"/>
              </a:rPr>
              <a:t>CreatorUID</a:t>
            </a:r>
            <a:r>
              <a:rPr lang="en-US" sz="1800" dirty="0">
                <a:latin typeface="Consolas" pitchFamily="49" charset="0"/>
                <a:cs typeface="Courier New" pitchFamily="49" charset="0"/>
              </a:rPr>
              <a:t> CHAR(20) </a:t>
            </a:r>
            <a:r>
              <a:rPr lang="en-US" sz="1800" b="1" dirty="0">
                <a:latin typeface="Consolas" pitchFamily="49" charset="0"/>
                <a:cs typeface="Courier New" pitchFamily="49" charset="0"/>
              </a:rPr>
              <a:t>NOT NULL</a:t>
            </a:r>
            <a:r>
              <a:rPr lang="en-US" sz="1800" dirty="0">
                <a:latin typeface="Consolas" pitchFamily="49" charset="0"/>
                <a:cs typeface="Courier New" pitchFamily="49" charset="0"/>
              </a:rPr>
              <a:t>,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nsolas" pitchFamily="49" charset="0"/>
                <a:cs typeface="Courier New" pitchFamily="49" charset="0"/>
              </a:rPr>
              <a:t>CreateDT</a:t>
            </a:r>
            <a:r>
              <a:rPr lang="en-US" sz="1800" dirty="0">
                <a:latin typeface="Consolas" pitchFamily="49" charset="0"/>
                <a:cs typeface="Courier New" pitchFamily="49" charset="0"/>
              </a:rPr>
              <a:t> DATE, 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nsolas" pitchFamily="49" charset="0"/>
                <a:cs typeface="Courier New" pitchFamily="49" charset="0"/>
              </a:rPr>
              <a:t>	FOREIGN KEY (</a:t>
            </a:r>
            <a:r>
              <a:rPr lang="en-US" sz="1800" dirty="0" err="1">
                <a:latin typeface="Consolas" pitchFamily="49" charset="0"/>
                <a:cs typeface="Courier New" pitchFamily="49" charset="0"/>
              </a:rPr>
              <a:t>CreatorUID</a:t>
            </a:r>
            <a:r>
              <a:rPr lang="en-US" sz="1800" dirty="0">
                <a:latin typeface="Consolas" pitchFamily="49" charset="0"/>
                <a:cs typeface="Courier New" pitchFamily="49" charset="0"/>
              </a:rPr>
              <a:t>) REFERENCES User(UID) 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nsolas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1779457"/>
            <a:ext cx="7886700" cy="110799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200" dirty="0">
                <a:latin typeface="Calibri" pitchFamily="34" charset="0"/>
              </a:rPr>
              <a:t>Event( </a:t>
            </a:r>
            <a:r>
              <a:rPr lang="en-US" sz="2200" u="sng" dirty="0">
                <a:latin typeface="Calibri" pitchFamily="34" charset="0"/>
              </a:rPr>
              <a:t>EID</a:t>
            </a:r>
            <a:r>
              <a:rPr lang="en-US" sz="2200" dirty="0">
                <a:latin typeface="Calibri" pitchFamily="34" charset="0"/>
              </a:rPr>
              <a:t>: string,  Name: string,  Location: string, </a:t>
            </a:r>
          </a:p>
          <a:p>
            <a:r>
              <a:rPr lang="en-US" sz="2200" dirty="0">
                <a:latin typeface="Calibri" pitchFamily="34" charset="0"/>
              </a:rPr>
              <a:t>          </a:t>
            </a:r>
            <a:r>
              <a:rPr lang="en-US" sz="2200" dirty="0" err="1">
                <a:latin typeface="Calibri" pitchFamily="34" charset="0"/>
              </a:rPr>
              <a:t>StartDT</a:t>
            </a:r>
            <a:r>
              <a:rPr lang="en-US" sz="2200" dirty="0">
                <a:latin typeface="Calibri" pitchFamily="34" charset="0"/>
              </a:rPr>
              <a:t>: </a:t>
            </a:r>
            <a:r>
              <a:rPr lang="en-US" sz="2200" dirty="0" err="1">
                <a:latin typeface="Calibri" pitchFamily="34" charset="0"/>
              </a:rPr>
              <a:t>DateTime</a:t>
            </a:r>
            <a:r>
              <a:rPr lang="en-US" sz="2200" dirty="0">
                <a:latin typeface="Calibri" pitchFamily="34" charset="0"/>
              </a:rPr>
              <a:t>,  </a:t>
            </a:r>
            <a:r>
              <a:rPr lang="en-US" sz="2200" dirty="0" err="1">
                <a:latin typeface="Calibri" pitchFamily="34" charset="0"/>
              </a:rPr>
              <a:t>EndDT</a:t>
            </a:r>
            <a:r>
              <a:rPr lang="en-US" sz="2200" dirty="0">
                <a:latin typeface="Calibri" pitchFamily="34" charset="0"/>
              </a:rPr>
              <a:t>: </a:t>
            </a:r>
            <a:r>
              <a:rPr lang="en-US" sz="2200" dirty="0" err="1">
                <a:latin typeface="Calibri" pitchFamily="34" charset="0"/>
              </a:rPr>
              <a:t>DateTime</a:t>
            </a:r>
            <a:r>
              <a:rPr lang="en-US" sz="2200" dirty="0">
                <a:latin typeface="Calibri" pitchFamily="34" charset="0"/>
              </a:rPr>
              <a:t>,  Description: string, </a:t>
            </a:r>
          </a:p>
          <a:p>
            <a:r>
              <a:rPr lang="en-US" sz="2200" dirty="0">
                <a:latin typeface="Calibri" pitchFamily="34" charset="0"/>
              </a:rPr>
              <a:t>          </a:t>
            </a:r>
            <a:r>
              <a:rPr lang="en-US" sz="2200" dirty="0" err="1">
                <a:latin typeface="Calibri" pitchFamily="34" charset="0"/>
              </a:rPr>
              <a:t>CreatorUID</a:t>
            </a:r>
            <a:r>
              <a:rPr lang="en-US" sz="2200" dirty="0">
                <a:latin typeface="Calibri" pitchFamily="34" charset="0"/>
              </a:rPr>
              <a:t>: string,  </a:t>
            </a:r>
            <a:r>
              <a:rPr lang="en-US" sz="2200" dirty="0" err="1">
                <a:latin typeface="Calibri" pitchFamily="34" charset="0"/>
              </a:rPr>
              <a:t>CreateDT</a:t>
            </a:r>
            <a:r>
              <a:rPr lang="en-US" sz="2200" dirty="0">
                <a:latin typeface="Calibri" pitchFamily="34" charset="0"/>
              </a:rPr>
              <a:t>: </a:t>
            </a:r>
            <a:r>
              <a:rPr lang="en-US" sz="2200" dirty="0" err="1">
                <a:latin typeface="Calibri" pitchFamily="34" charset="0"/>
              </a:rPr>
              <a:t>DateTime</a:t>
            </a:r>
            <a:r>
              <a:rPr lang="en-US" sz="2200" dirty="0"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613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itchFamily="49" charset="0"/>
              </a:rPr>
              <a:t>CREATE TABLE (Cont.)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8650" y="2614247"/>
            <a:ext cx="7886700" cy="3598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200" dirty="0">
                <a:latin typeface="Consolas" pitchFamily="49" charset="0"/>
                <a:cs typeface="Courier New" pitchFamily="49" charset="0"/>
              </a:rPr>
              <a:t>CREATE TABLE </a:t>
            </a:r>
            <a:r>
              <a:rPr lang="en-US" sz="2200" dirty="0" err="1">
                <a:latin typeface="Consolas" pitchFamily="49" charset="0"/>
                <a:cs typeface="Courier New" pitchFamily="49" charset="0"/>
              </a:rPr>
              <a:t>ParticipateIn</a:t>
            </a:r>
            <a:r>
              <a:rPr lang="en-US" sz="2200" dirty="0">
                <a:latin typeface="Consolas" pitchFamily="49" charset="0"/>
                <a:cs typeface="Courier New" pitchFamily="49" charset="0"/>
              </a:rPr>
              <a:t> (</a:t>
            </a:r>
          </a:p>
          <a:p>
            <a:pPr algn="l">
              <a:buClr>
                <a:srgbClr val="92D050"/>
              </a:buClr>
            </a:pPr>
            <a:r>
              <a:rPr lang="en-US" sz="2200" dirty="0">
                <a:latin typeface="Consolas" pitchFamily="49" charset="0"/>
                <a:cs typeface="Courier New" pitchFamily="49" charset="0"/>
              </a:rPr>
              <a:t>	EID CHAR(20),</a:t>
            </a:r>
          </a:p>
          <a:p>
            <a:pPr algn="l">
              <a:buClr>
                <a:srgbClr val="92D050"/>
              </a:buClr>
            </a:pPr>
            <a:r>
              <a:rPr lang="en-US" sz="2200" dirty="0">
                <a:latin typeface="Consolas" pitchFamily="49" charset="0"/>
                <a:cs typeface="Courier New" pitchFamily="49" charset="0"/>
              </a:rPr>
              <a:t>	UID CHAR(20),</a:t>
            </a:r>
          </a:p>
          <a:p>
            <a:pPr algn="l">
              <a:buClr>
                <a:srgbClr val="92D050"/>
              </a:buClr>
            </a:pPr>
            <a:r>
              <a:rPr lang="en-US" sz="2200" dirty="0">
                <a:latin typeface="Consolas" pitchFamily="49" charset="0"/>
                <a:cs typeface="Courier New" pitchFamily="49" charset="0"/>
              </a:rPr>
              <a:t>	RSVPDT DATE,</a:t>
            </a:r>
          </a:p>
          <a:p>
            <a:pPr algn="l">
              <a:buClr>
                <a:srgbClr val="92D050"/>
              </a:buClr>
            </a:pPr>
            <a:r>
              <a:rPr lang="en-US" sz="2200" dirty="0">
                <a:latin typeface="Consolas" pitchFamily="49" charset="0"/>
                <a:cs typeface="Courier New" pitchFamily="49" charset="0"/>
              </a:rPr>
              <a:t>	PRIMARY KEY (EID, UID), </a:t>
            </a:r>
          </a:p>
          <a:p>
            <a:pPr algn="l">
              <a:buClr>
                <a:srgbClr val="92D050"/>
              </a:buClr>
            </a:pPr>
            <a:r>
              <a:rPr lang="en-US" sz="2200" dirty="0">
                <a:latin typeface="Consolas" pitchFamily="49" charset="0"/>
                <a:cs typeface="Courier New" pitchFamily="49" charset="0"/>
              </a:rPr>
              <a:t>	FOREIGN KEY (EID) REFERENCES Event(EID), 	FOREIGN KEY (UID) REFERENCES User(UID)</a:t>
            </a:r>
          </a:p>
          <a:p>
            <a:pPr algn="l">
              <a:buClr>
                <a:srgbClr val="92D050"/>
              </a:buClr>
            </a:pPr>
            <a:r>
              <a:rPr lang="en-US" sz="2200" dirty="0">
                <a:latin typeface="Consolas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8650" y="1742236"/>
            <a:ext cx="6248500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err="1">
                <a:latin typeface="Calibri" pitchFamily="34" charset="0"/>
              </a:rPr>
              <a:t>ParticipateIn</a:t>
            </a:r>
            <a:r>
              <a:rPr lang="en-US" dirty="0">
                <a:latin typeface="Calibri" pitchFamily="34" charset="0"/>
              </a:rPr>
              <a:t>( </a:t>
            </a:r>
            <a:r>
              <a:rPr lang="en-US" u="sng" dirty="0">
                <a:latin typeface="Calibri" pitchFamily="34" charset="0"/>
              </a:rPr>
              <a:t>EID</a:t>
            </a:r>
            <a:r>
              <a:rPr lang="en-US" dirty="0">
                <a:latin typeface="Calibri" pitchFamily="34" charset="0"/>
              </a:rPr>
              <a:t>: string, </a:t>
            </a:r>
            <a:r>
              <a:rPr lang="en-US" u="sng" dirty="0">
                <a:latin typeface="Calibri" pitchFamily="34" charset="0"/>
              </a:rPr>
              <a:t>UID</a:t>
            </a:r>
            <a:r>
              <a:rPr lang="en-US" dirty="0">
                <a:latin typeface="Calibri" pitchFamily="34" charset="0"/>
              </a:rPr>
              <a:t>: string, RSVPDT: </a:t>
            </a:r>
            <a:r>
              <a:rPr lang="en-US" dirty="0" err="1">
                <a:latin typeface="Calibri" pitchFamily="34" charset="0"/>
              </a:rPr>
              <a:t>DateTime</a:t>
            </a:r>
            <a:r>
              <a:rPr lang="en-US" dirty="0">
                <a:latin typeface="Calibri" pitchFamily="34" charset="0"/>
              </a:rPr>
              <a:t> )</a:t>
            </a:r>
          </a:p>
        </p:txBody>
      </p:sp>
      <p:pic>
        <p:nvPicPr>
          <p:cNvPr id="10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576" y="2270739"/>
            <a:ext cx="411297" cy="3084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50" y="2471127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3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Enforcing Referential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950" y="1704700"/>
            <a:ext cx="8263156" cy="30518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Calibri" pitchFamily="34" charset="0"/>
              </a:rPr>
              <a:t>Refresher: referential integrity constraint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Entities participating in a relationship must exist in the database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latin typeface="Calibri" pitchFamily="34" charset="0"/>
              </a:rPr>
              <a:t>What happens if a reference tuple is deleted?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e.g. what happens to the a Student when the Department(s) he Majors in is deleted?</a:t>
            </a:r>
          </a:p>
        </p:txBody>
      </p:sp>
      <p:pic>
        <p:nvPicPr>
          <p:cNvPr id="6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761" y="4193324"/>
            <a:ext cx="411297" cy="308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035" y="4393712"/>
            <a:ext cx="510023" cy="1240452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141003" y="4981212"/>
            <a:ext cx="6152680" cy="1284549"/>
            <a:chOff x="681874" y="4435127"/>
            <a:chExt cx="7726330" cy="1866899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dirty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dirty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u="sng" dirty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</a:p>
          </p:txBody>
        </p:sp>
        <p:sp>
          <p:nvSpPr>
            <p:cNvPr id="17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dirty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dirty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</a:p>
          </p:txBody>
        </p:sp>
        <p:sp>
          <p:nvSpPr>
            <p:cNvPr id="19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u="sng" dirty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3" name="AutoShape 8"/>
            <p:cNvSpPr>
              <a:spLocks noChangeArrowheads="1"/>
            </p:cNvSpPr>
            <p:nvPr/>
          </p:nvSpPr>
          <p:spPr bwMode="auto">
            <a:xfrm>
              <a:off x="3626654" y="5159026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456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Enforcing Referential Integrity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Calibri" pitchFamily="34" charset="0"/>
              </a:rPr>
              <a:t>Three options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Refuse to allow the deletion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Delete all tuples that refer to the deleted tuple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Set the corresponding foreign key values to some default value, or in the worst case, NULL</a:t>
            </a:r>
          </a:p>
        </p:txBody>
      </p:sp>
    </p:spTree>
    <p:extLst>
      <p:ext uri="{BB962C8B-B14F-4D97-AF65-F5344CB8AC3E}">
        <p14:creationId xmlns:p14="http://schemas.microsoft.com/office/powerpoint/2010/main" val="199783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Enforcing Referential Integrity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66309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Calibri" pitchFamily="34" charset="0"/>
              </a:rPr>
              <a:t>Refuse to allow the deletion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628650" y="2400396"/>
            <a:ext cx="78867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000" dirty="0">
                <a:latin typeface="Consolas" pitchFamily="49" charset="0"/>
                <a:cs typeface="Courier New" pitchFamily="49" charset="0"/>
              </a:rPr>
              <a:t>CREATE TABLE Student(</a:t>
            </a:r>
          </a:p>
          <a:p>
            <a:pPr>
              <a:buClr>
                <a:srgbClr val="92D050"/>
              </a:buClr>
            </a:pPr>
            <a:r>
              <a:rPr lang="en-US" sz="2000" dirty="0">
                <a:latin typeface="Consolas" pitchFamily="49" charset="0"/>
                <a:cs typeface="Courier New" pitchFamily="49" charset="0"/>
              </a:rPr>
              <a:t>	SID INTEGER,</a:t>
            </a:r>
          </a:p>
          <a:p>
            <a:pPr>
              <a:buClr>
                <a:srgbClr val="92D050"/>
              </a:buClr>
            </a:pPr>
            <a:r>
              <a:rPr lang="en-US" sz="2000" dirty="0">
                <a:latin typeface="Consolas" pitchFamily="49" charset="0"/>
                <a:cs typeface="Courier New" pitchFamily="49" charset="0"/>
              </a:rPr>
              <a:t>	Name CHAR(30),</a:t>
            </a:r>
          </a:p>
          <a:p>
            <a:pPr>
              <a:buClr>
                <a:srgbClr val="92D050"/>
              </a:buClr>
            </a:pPr>
            <a:r>
              <a:rPr lang="en-US" sz="2000" dirty="0">
                <a:latin typeface="Consolas" pitchFamily="49" charset="0"/>
                <a:cs typeface="Courier New" pitchFamily="49" charset="0"/>
              </a:rPr>
              <a:t>	Age INTEGER,</a:t>
            </a:r>
          </a:p>
          <a:p>
            <a:pPr>
              <a:buClr>
                <a:srgbClr val="92D050"/>
              </a:buClr>
            </a:pPr>
            <a:r>
              <a:rPr lang="en-US" sz="2000" dirty="0">
                <a:latin typeface="Consolas" pitchFamily="49" charset="0"/>
                <a:cs typeface="Courier New" pitchFamily="49" charset="0"/>
              </a:rPr>
              <a:t>	DID INTEGER,</a:t>
            </a:r>
          </a:p>
          <a:p>
            <a:pPr>
              <a:buClr>
                <a:srgbClr val="92D050"/>
              </a:buClr>
            </a:pPr>
            <a:r>
              <a:rPr lang="en-US" sz="2000" dirty="0">
                <a:latin typeface="Consolas" pitchFamily="49" charset="0"/>
                <a:cs typeface="Courier New" pitchFamily="49" charset="0"/>
              </a:rPr>
              <a:t>	PRIMARY KEY (SID),</a:t>
            </a:r>
          </a:p>
          <a:p>
            <a:pPr>
              <a:buClr>
                <a:srgbClr val="92D050"/>
              </a:buClr>
            </a:pPr>
            <a:r>
              <a:rPr lang="en-US" sz="2000" dirty="0">
                <a:latin typeface="Consolas" pitchFamily="49" charset="0"/>
                <a:cs typeface="Courier New" pitchFamily="49" charset="0"/>
              </a:rPr>
              <a:t>	FOREIGN KEY (DID) REFERENCES Department(DID)</a:t>
            </a:r>
          </a:p>
          <a:p>
            <a:pPr>
              <a:buClr>
                <a:srgbClr val="92D050"/>
              </a:buClr>
            </a:pPr>
            <a:r>
              <a:rPr lang="en-US" sz="2000" dirty="0">
                <a:latin typeface="Consolas" pitchFamily="49" charset="0"/>
                <a:cs typeface="Courier New" pitchFamily="49" charset="0"/>
              </a:rPr>
              <a:t>		</a:t>
            </a:r>
            <a:r>
              <a:rPr lang="en-US" sz="2000" b="1" dirty="0">
                <a:latin typeface="Consolas" pitchFamily="49" charset="0"/>
                <a:cs typeface="Courier New" pitchFamily="49" charset="0"/>
              </a:rPr>
              <a:t>ON DELETE NO ACTION</a:t>
            </a:r>
          </a:p>
          <a:p>
            <a:pPr>
              <a:buClr>
                <a:srgbClr val="92D050"/>
              </a:buClr>
            </a:pPr>
            <a:r>
              <a:rPr lang="en-US" sz="2000" dirty="0">
                <a:latin typeface="Consolas" pitchFamily="49" charset="0"/>
                <a:cs typeface="Courier New" pitchFamily="49" charset="0"/>
              </a:rPr>
              <a:t>);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95660" y="5160634"/>
            <a:ext cx="6152680" cy="1167304"/>
            <a:chOff x="681874" y="4435127"/>
            <a:chExt cx="7726330" cy="1866899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dirty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dirty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u="sng" dirty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</a:p>
          </p:txBody>
        </p:sp>
        <p:sp>
          <p:nvSpPr>
            <p:cNvPr id="16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dirty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</a:p>
          </p:txBody>
        </p:sp>
        <p:sp>
          <p:nvSpPr>
            <p:cNvPr id="17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dirty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u="sng" dirty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</a:p>
          </p:txBody>
        </p:sp>
        <p:sp>
          <p:nvSpPr>
            <p:cNvPr id="19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2" name="AutoShape 8"/>
            <p:cNvSpPr>
              <a:spLocks noChangeArrowheads="1"/>
            </p:cNvSpPr>
            <p:nvPr/>
          </p:nvSpPr>
          <p:spPr bwMode="auto">
            <a:xfrm>
              <a:off x="3626654" y="5159026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9953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Enforcing Referential Integrity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66309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Calibri" pitchFamily="34" charset="0"/>
              </a:rPr>
              <a:t>Delete all </a:t>
            </a:r>
            <a:r>
              <a:rPr lang="en-US" sz="3200" dirty="0" err="1">
                <a:latin typeface="Calibri" pitchFamily="34" charset="0"/>
              </a:rPr>
              <a:t>tuples</a:t>
            </a:r>
            <a:r>
              <a:rPr lang="en-US" sz="3200" dirty="0">
                <a:latin typeface="Calibri" pitchFamily="34" charset="0"/>
              </a:rPr>
              <a:t> </a:t>
            </a:r>
            <a:r>
              <a:rPr lang="en-US" sz="3200" dirty="0" err="1">
                <a:latin typeface="Calibri" pitchFamily="34" charset="0"/>
              </a:rPr>
              <a:t>refering</a:t>
            </a:r>
            <a:r>
              <a:rPr lang="en-US" sz="3200" dirty="0">
                <a:latin typeface="Calibri" pitchFamily="34" charset="0"/>
              </a:rPr>
              <a:t> to the deleted tuple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628650" y="2256639"/>
            <a:ext cx="78867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000" dirty="0">
                <a:latin typeface="Consolas" pitchFamily="49" charset="0"/>
                <a:cs typeface="Courier New" pitchFamily="49" charset="0"/>
              </a:rPr>
              <a:t>CREATE TABLE Student(</a:t>
            </a:r>
          </a:p>
          <a:p>
            <a:pPr>
              <a:buClr>
                <a:srgbClr val="92D050"/>
              </a:buClr>
            </a:pPr>
            <a:r>
              <a:rPr lang="en-US" sz="2000" dirty="0">
                <a:latin typeface="Consolas" pitchFamily="49" charset="0"/>
                <a:cs typeface="Courier New" pitchFamily="49" charset="0"/>
              </a:rPr>
              <a:t>	SID INTEGER,</a:t>
            </a:r>
          </a:p>
          <a:p>
            <a:pPr>
              <a:buClr>
                <a:srgbClr val="92D050"/>
              </a:buClr>
            </a:pPr>
            <a:r>
              <a:rPr lang="en-US" sz="2000" dirty="0">
                <a:latin typeface="Consolas" pitchFamily="49" charset="0"/>
                <a:cs typeface="Courier New" pitchFamily="49" charset="0"/>
              </a:rPr>
              <a:t>	Name CHAR(30),</a:t>
            </a:r>
          </a:p>
          <a:p>
            <a:pPr>
              <a:buClr>
                <a:srgbClr val="92D050"/>
              </a:buClr>
            </a:pPr>
            <a:r>
              <a:rPr lang="en-US" sz="2000" dirty="0">
                <a:latin typeface="Consolas" pitchFamily="49" charset="0"/>
                <a:cs typeface="Courier New" pitchFamily="49" charset="0"/>
              </a:rPr>
              <a:t>	Age INTEGER,</a:t>
            </a:r>
          </a:p>
          <a:p>
            <a:pPr>
              <a:buClr>
                <a:srgbClr val="92D050"/>
              </a:buClr>
            </a:pPr>
            <a:r>
              <a:rPr lang="en-US" sz="2000" dirty="0">
                <a:latin typeface="Consolas" pitchFamily="49" charset="0"/>
                <a:cs typeface="Courier New" pitchFamily="49" charset="0"/>
              </a:rPr>
              <a:t>	DID INTEGER,</a:t>
            </a:r>
          </a:p>
          <a:p>
            <a:pPr>
              <a:buClr>
                <a:srgbClr val="92D050"/>
              </a:buClr>
            </a:pPr>
            <a:r>
              <a:rPr lang="en-US" sz="2000" dirty="0">
                <a:latin typeface="Consolas" pitchFamily="49" charset="0"/>
                <a:cs typeface="Courier New" pitchFamily="49" charset="0"/>
              </a:rPr>
              <a:t>	PRIMARY KEY (SID),</a:t>
            </a:r>
          </a:p>
          <a:p>
            <a:pPr>
              <a:buClr>
                <a:srgbClr val="92D050"/>
              </a:buClr>
            </a:pPr>
            <a:r>
              <a:rPr lang="en-US" sz="2000" dirty="0">
                <a:latin typeface="Consolas" pitchFamily="49" charset="0"/>
                <a:cs typeface="Courier New" pitchFamily="49" charset="0"/>
              </a:rPr>
              <a:t>	FOREIGN KEY (DID) REFERENCES Department(DID)</a:t>
            </a:r>
          </a:p>
          <a:p>
            <a:pPr>
              <a:buClr>
                <a:srgbClr val="92D050"/>
              </a:buClr>
            </a:pPr>
            <a:r>
              <a:rPr lang="en-US" sz="2000" dirty="0">
                <a:latin typeface="Consolas" pitchFamily="49" charset="0"/>
                <a:cs typeface="Courier New" pitchFamily="49" charset="0"/>
              </a:rPr>
              <a:t>		</a:t>
            </a:r>
            <a:r>
              <a:rPr lang="en-US" sz="2000" b="1" dirty="0">
                <a:latin typeface="Consolas" pitchFamily="49" charset="0"/>
                <a:cs typeface="Courier New" pitchFamily="49" charset="0"/>
              </a:rPr>
              <a:t>ON DELETE CASCADE</a:t>
            </a:r>
          </a:p>
          <a:p>
            <a:pPr>
              <a:buClr>
                <a:srgbClr val="92D050"/>
              </a:buClr>
            </a:pPr>
            <a:r>
              <a:rPr lang="en-US" sz="2000" dirty="0">
                <a:latin typeface="Consolas" pitchFamily="49" charset="0"/>
                <a:cs typeface="Courier New" pitchFamily="49" charset="0"/>
              </a:rPr>
              <a:t>);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95660" y="5262718"/>
            <a:ext cx="6152680" cy="1167304"/>
            <a:chOff x="681874" y="4435127"/>
            <a:chExt cx="7726330" cy="1866899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dirty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dirty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u="sng" dirty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</a:p>
          </p:txBody>
        </p:sp>
        <p:sp>
          <p:nvSpPr>
            <p:cNvPr id="16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dirty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</a:p>
          </p:txBody>
        </p:sp>
        <p:sp>
          <p:nvSpPr>
            <p:cNvPr id="17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dirty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u="sng" dirty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</a:p>
          </p:txBody>
        </p:sp>
        <p:sp>
          <p:nvSpPr>
            <p:cNvPr id="19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2" name="AutoShape 8"/>
            <p:cNvSpPr>
              <a:spLocks noChangeArrowheads="1"/>
            </p:cNvSpPr>
            <p:nvPr/>
          </p:nvSpPr>
          <p:spPr bwMode="auto">
            <a:xfrm>
              <a:off x="3626654" y="5159026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1568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Enforcing Referential Integrity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66309"/>
            <a:ext cx="7886700" cy="51727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Calibri" pitchFamily="34" charset="0"/>
              </a:rPr>
              <a:t>Set to default or NULL</a:t>
            </a:r>
          </a:p>
        </p:txBody>
      </p:sp>
      <p:sp>
        <p:nvSpPr>
          <p:cNvPr id="6" name="Rectangle 5"/>
          <p:cNvSpPr/>
          <p:nvPr/>
        </p:nvSpPr>
        <p:spPr>
          <a:xfrm>
            <a:off x="628650" y="2183586"/>
            <a:ext cx="78867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000" dirty="0">
                <a:latin typeface="Consolas" pitchFamily="49" charset="0"/>
                <a:cs typeface="Courier New" pitchFamily="49" charset="0"/>
              </a:rPr>
              <a:t>CREATE TABLE Student(</a:t>
            </a:r>
          </a:p>
          <a:p>
            <a:pPr>
              <a:buClr>
                <a:srgbClr val="92D050"/>
              </a:buClr>
            </a:pPr>
            <a:r>
              <a:rPr lang="en-US" sz="2000" dirty="0">
                <a:latin typeface="Consolas" pitchFamily="49" charset="0"/>
                <a:cs typeface="Courier New" pitchFamily="49" charset="0"/>
              </a:rPr>
              <a:t>	SID INTEGER,</a:t>
            </a:r>
          </a:p>
          <a:p>
            <a:pPr>
              <a:buClr>
                <a:srgbClr val="92D050"/>
              </a:buClr>
            </a:pPr>
            <a:r>
              <a:rPr lang="en-US" sz="2000" dirty="0">
                <a:latin typeface="Consolas" pitchFamily="49" charset="0"/>
                <a:cs typeface="Courier New" pitchFamily="49" charset="0"/>
              </a:rPr>
              <a:t>	Name CHAR(30),</a:t>
            </a:r>
          </a:p>
          <a:p>
            <a:pPr>
              <a:buClr>
                <a:srgbClr val="92D050"/>
              </a:buClr>
            </a:pPr>
            <a:r>
              <a:rPr lang="en-US" sz="2000" dirty="0">
                <a:latin typeface="Consolas" pitchFamily="49" charset="0"/>
                <a:cs typeface="Courier New" pitchFamily="49" charset="0"/>
              </a:rPr>
              <a:t>	Age INTEGER,</a:t>
            </a:r>
          </a:p>
          <a:p>
            <a:pPr>
              <a:buClr>
                <a:srgbClr val="92D050"/>
              </a:buClr>
            </a:pPr>
            <a:r>
              <a:rPr lang="en-US" sz="2000" dirty="0">
                <a:latin typeface="Consolas" pitchFamily="49" charset="0"/>
                <a:cs typeface="Courier New" pitchFamily="49" charset="0"/>
              </a:rPr>
              <a:t>	DID INTEGER,</a:t>
            </a:r>
          </a:p>
          <a:p>
            <a:pPr>
              <a:buClr>
                <a:srgbClr val="92D050"/>
              </a:buClr>
            </a:pPr>
            <a:r>
              <a:rPr lang="en-US" sz="2000" dirty="0">
                <a:latin typeface="Consolas" pitchFamily="49" charset="0"/>
                <a:cs typeface="Courier New" pitchFamily="49" charset="0"/>
              </a:rPr>
              <a:t>	PRIMARY KEY (SID),</a:t>
            </a:r>
          </a:p>
          <a:p>
            <a:pPr>
              <a:buClr>
                <a:srgbClr val="92D050"/>
              </a:buClr>
            </a:pPr>
            <a:r>
              <a:rPr lang="en-US" sz="2000" dirty="0">
                <a:latin typeface="Consolas" pitchFamily="49" charset="0"/>
                <a:cs typeface="Courier New" pitchFamily="49" charset="0"/>
              </a:rPr>
              <a:t>	FOREIGN KEY (DID) REFERENCES Department(DID)</a:t>
            </a:r>
          </a:p>
          <a:p>
            <a:pPr>
              <a:buClr>
                <a:srgbClr val="92D050"/>
              </a:buClr>
            </a:pPr>
            <a:r>
              <a:rPr lang="en-US" sz="2000" dirty="0">
                <a:latin typeface="Consolas" pitchFamily="49" charset="0"/>
                <a:cs typeface="Courier New" pitchFamily="49" charset="0"/>
              </a:rPr>
              <a:t>		</a:t>
            </a:r>
            <a:r>
              <a:rPr lang="en-US" sz="2000" b="1" dirty="0">
                <a:latin typeface="Consolas" pitchFamily="49" charset="0"/>
                <a:cs typeface="Courier New" pitchFamily="49" charset="0"/>
              </a:rPr>
              <a:t>ON DELETE SET DEFAULT</a:t>
            </a:r>
          </a:p>
          <a:p>
            <a:pPr>
              <a:buClr>
                <a:srgbClr val="92D050"/>
              </a:buClr>
            </a:pPr>
            <a:r>
              <a:rPr lang="en-US" sz="2000" dirty="0">
                <a:latin typeface="Consolas" pitchFamily="49" charset="0"/>
                <a:cs typeface="Courier New" pitchFamily="49" charset="0"/>
              </a:rPr>
              <a:t>);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95660" y="5267237"/>
            <a:ext cx="6152680" cy="1167304"/>
            <a:chOff x="681874" y="4435127"/>
            <a:chExt cx="7726330" cy="1866899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dirty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dirty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u="sng" dirty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</a:p>
          </p:txBody>
        </p:sp>
        <p:sp>
          <p:nvSpPr>
            <p:cNvPr id="16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dirty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</a:p>
          </p:txBody>
        </p:sp>
        <p:sp>
          <p:nvSpPr>
            <p:cNvPr id="17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dirty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u="sng" dirty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</a:p>
          </p:txBody>
        </p:sp>
        <p:sp>
          <p:nvSpPr>
            <p:cNvPr id="19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2" name="AutoShape 8"/>
            <p:cNvSpPr>
              <a:spLocks noChangeArrowheads="1"/>
            </p:cNvSpPr>
            <p:nvPr/>
          </p:nvSpPr>
          <p:spPr bwMode="auto">
            <a:xfrm>
              <a:off x="3626654" y="5159026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8297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2947" y="1359017"/>
            <a:ext cx="8732939" cy="188845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4400" dirty="0">
                <a:latin typeface="Calibri" pitchFamily="34" charset="0"/>
              </a:rPr>
              <a:t>SQL: Bridging the Gap </a:t>
            </a:r>
            <a:br>
              <a:rPr lang="en-US" sz="5400" dirty="0">
                <a:latin typeface="Calibri" pitchFamily="34" charset="0"/>
              </a:rPr>
            </a:br>
            <a:r>
              <a:rPr lang="en-US" sz="4400" dirty="0">
                <a:latin typeface="Calibri" pitchFamily="34" charset="0"/>
              </a:rPr>
              <a:t>Between Logical Model and Machine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18808" y="4162242"/>
            <a:ext cx="7886700" cy="1500187"/>
          </a:xfrm>
        </p:spPr>
        <p:txBody>
          <a:bodyPr>
            <a:normAutofit/>
          </a:bodyPr>
          <a:lstStyle/>
          <a:p>
            <a:pPr algn="ctr"/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“It’s so easy marketers can learn it!”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21348" y="391389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835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Enforcing Referential Integrity (Cont.)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8650" y="2465053"/>
            <a:ext cx="7886700" cy="3598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200" dirty="0">
                <a:latin typeface="Consolas" pitchFamily="49" charset="0"/>
                <a:cs typeface="Courier New" pitchFamily="49" charset="0"/>
              </a:rPr>
              <a:t>CREATE TABLE </a:t>
            </a:r>
            <a:r>
              <a:rPr lang="en-US" sz="2200" dirty="0" err="1">
                <a:latin typeface="Consolas" pitchFamily="49" charset="0"/>
                <a:cs typeface="Courier New" pitchFamily="49" charset="0"/>
              </a:rPr>
              <a:t>ParticipateIn</a:t>
            </a:r>
            <a:r>
              <a:rPr lang="en-US" sz="2200" dirty="0">
                <a:latin typeface="Consolas" pitchFamily="49" charset="0"/>
                <a:cs typeface="Courier New" pitchFamily="49" charset="0"/>
              </a:rPr>
              <a:t> (</a:t>
            </a:r>
          </a:p>
          <a:p>
            <a:pPr algn="l">
              <a:buClr>
                <a:srgbClr val="92D050"/>
              </a:buClr>
            </a:pPr>
            <a:r>
              <a:rPr lang="en-US" sz="2200" dirty="0">
                <a:latin typeface="Consolas" pitchFamily="49" charset="0"/>
                <a:cs typeface="Courier New" pitchFamily="49" charset="0"/>
              </a:rPr>
              <a:t>	EID CHAR(20),</a:t>
            </a:r>
          </a:p>
          <a:p>
            <a:pPr algn="l">
              <a:buClr>
                <a:srgbClr val="92D050"/>
              </a:buClr>
            </a:pPr>
            <a:r>
              <a:rPr lang="en-US" sz="2200" dirty="0">
                <a:latin typeface="Consolas" pitchFamily="49" charset="0"/>
                <a:cs typeface="Courier New" pitchFamily="49" charset="0"/>
              </a:rPr>
              <a:t>	UID CHAR(20),</a:t>
            </a:r>
          </a:p>
          <a:p>
            <a:pPr algn="l">
              <a:buClr>
                <a:srgbClr val="92D050"/>
              </a:buClr>
            </a:pPr>
            <a:r>
              <a:rPr lang="en-US" sz="2200" dirty="0">
                <a:latin typeface="Consolas" pitchFamily="49" charset="0"/>
                <a:cs typeface="Courier New" pitchFamily="49" charset="0"/>
              </a:rPr>
              <a:t>	RSVPDT DATE,</a:t>
            </a:r>
          </a:p>
          <a:p>
            <a:pPr algn="l">
              <a:buClr>
                <a:srgbClr val="92D050"/>
              </a:buClr>
            </a:pPr>
            <a:r>
              <a:rPr lang="en-US" sz="2200" dirty="0">
                <a:latin typeface="Consolas" pitchFamily="49" charset="0"/>
                <a:cs typeface="Courier New" pitchFamily="49" charset="0"/>
              </a:rPr>
              <a:t>	PRIMARY KEY (EID, UID), </a:t>
            </a:r>
          </a:p>
          <a:p>
            <a:pPr algn="l">
              <a:buClr>
                <a:srgbClr val="92D050"/>
              </a:buClr>
            </a:pPr>
            <a:r>
              <a:rPr lang="en-US" sz="2200" dirty="0">
                <a:latin typeface="Consolas" pitchFamily="49" charset="0"/>
                <a:cs typeface="Courier New" pitchFamily="49" charset="0"/>
              </a:rPr>
              <a:t>	FOREIGN KEY (EID) REFERENCES Event(EID), 	FOREIGN KEY (UID) REFERENCES User(UID)	</a:t>
            </a:r>
          </a:p>
          <a:p>
            <a:pPr algn="l">
              <a:buClr>
                <a:srgbClr val="92D050"/>
              </a:buClr>
            </a:pPr>
            <a:r>
              <a:rPr lang="en-US" sz="2200" dirty="0">
                <a:latin typeface="Consolas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8650" y="1742236"/>
            <a:ext cx="6248500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err="1">
                <a:latin typeface="Calibri" pitchFamily="34" charset="0"/>
              </a:rPr>
              <a:t>ParticipateIn</a:t>
            </a:r>
            <a:r>
              <a:rPr lang="en-US" dirty="0">
                <a:latin typeface="Calibri" pitchFamily="34" charset="0"/>
              </a:rPr>
              <a:t>( </a:t>
            </a:r>
            <a:r>
              <a:rPr lang="en-US" u="sng" dirty="0">
                <a:latin typeface="Calibri" pitchFamily="34" charset="0"/>
              </a:rPr>
              <a:t>EID</a:t>
            </a:r>
            <a:r>
              <a:rPr lang="en-US" dirty="0">
                <a:latin typeface="Calibri" pitchFamily="34" charset="0"/>
              </a:rPr>
              <a:t>: string, </a:t>
            </a:r>
            <a:r>
              <a:rPr lang="en-US" u="sng" dirty="0">
                <a:latin typeface="Calibri" pitchFamily="34" charset="0"/>
              </a:rPr>
              <a:t>UID</a:t>
            </a:r>
            <a:r>
              <a:rPr lang="en-US" dirty="0">
                <a:latin typeface="Calibri" pitchFamily="34" charset="0"/>
              </a:rPr>
              <a:t>: string, RSVPDT: </a:t>
            </a:r>
            <a:r>
              <a:rPr lang="en-US" dirty="0" err="1">
                <a:latin typeface="Calibri" pitchFamily="34" charset="0"/>
              </a:rPr>
              <a:t>DateTime</a:t>
            </a:r>
            <a:r>
              <a:rPr lang="en-US" dirty="0">
                <a:latin typeface="Calibri" pitchFamily="34" charset="0"/>
              </a:rPr>
              <a:t> 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55631" y="5356151"/>
            <a:ext cx="4032738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>
                <a:latin typeface="Calibri" pitchFamily="34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How can we ensure that no Users </a:t>
            </a:r>
            <a:r>
              <a:rPr lang="en-US" sz="2000" dirty="0" err="1">
                <a:latin typeface="Calibri" pitchFamily="34" charset="0"/>
                <a:ea typeface="Linux Libertine" charset="0"/>
                <a:cs typeface="Linux Libertine" charset="0"/>
              </a:rPr>
              <a:t>ParticipateIn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 deleted Events?</a:t>
            </a:r>
          </a:p>
        </p:txBody>
      </p:sp>
    </p:spTree>
    <p:extLst>
      <p:ext uri="{BB962C8B-B14F-4D97-AF65-F5344CB8AC3E}">
        <p14:creationId xmlns:p14="http://schemas.microsoft.com/office/powerpoint/2010/main" val="646475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Enforcing Referential Integrity (Cont.)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8650" y="2614247"/>
            <a:ext cx="7886700" cy="3598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200" dirty="0">
                <a:latin typeface="Consolas" pitchFamily="49" charset="0"/>
                <a:cs typeface="Courier New" pitchFamily="49" charset="0"/>
              </a:rPr>
              <a:t>CREATE TABLE </a:t>
            </a:r>
            <a:r>
              <a:rPr lang="en-US" sz="2200" dirty="0" err="1">
                <a:latin typeface="Consolas" pitchFamily="49" charset="0"/>
                <a:cs typeface="Courier New" pitchFamily="49" charset="0"/>
              </a:rPr>
              <a:t>ParticipateIn</a:t>
            </a:r>
            <a:r>
              <a:rPr lang="en-US" sz="2200" dirty="0">
                <a:latin typeface="Consolas" pitchFamily="49" charset="0"/>
                <a:cs typeface="Courier New" pitchFamily="49" charset="0"/>
              </a:rPr>
              <a:t> (</a:t>
            </a:r>
          </a:p>
          <a:p>
            <a:pPr algn="l">
              <a:buClr>
                <a:srgbClr val="92D050"/>
              </a:buClr>
            </a:pPr>
            <a:r>
              <a:rPr lang="en-US" sz="2200" dirty="0">
                <a:latin typeface="Consolas" pitchFamily="49" charset="0"/>
                <a:cs typeface="Courier New" pitchFamily="49" charset="0"/>
              </a:rPr>
              <a:t>	EID CHAR(20),</a:t>
            </a:r>
          </a:p>
          <a:p>
            <a:pPr algn="l">
              <a:buClr>
                <a:srgbClr val="92D050"/>
              </a:buClr>
            </a:pPr>
            <a:r>
              <a:rPr lang="en-US" sz="2200" dirty="0">
                <a:latin typeface="Consolas" pitchFamily="49" charset="0"/>
                <a:cs typeface="Courier New" pitchFamily="49" charset="0"/>
              </a:rPr>
              <a:t>	UID CHAR(20),</a:t>
            </a:r>
          </a:p>
          <a:p>
            <a:pPr algn="l">
              <a:buClr>
                <a:srgbClr val="92D050"/>
              </a:buClr>
            </a:pPr>
            <a:r>
              <a:rPr lang="en-US" sz="2200" dirty="0">
                <a:latin typeface="Consolas" pitchFamily="49" charset="0"/>
                <a:cs typeface="Courier New" pitchFamily="49" charset="0"/>
              </a:rPr>
              <a:t>	RSVPDT DATE,</a:t>
            </a:r>
          </a:p>
          <a:p>
            <a:pPr algn="l">
              <a:buClr>
                <a:srgbClr val="92D050"/>
              </a:buClr>
            </a:pPr>
            <a:r>
              <a:rPr lang="en-US" sz="2200" dirty="0">
                <a:latin typeface="Consolas" pitchFamily="49" charset="0"/>
                <a:cs typeface="Courier New" pitchFamily="49" charset="0"/>
              </a:rPr>
              <a:t>	PRIMARY KEY (EID, UID), </a:t>
            </a:r>
          </a:p>
          <a:p>
            <a:pPr algn="l">
              <a:buClr>
                <a:srgbClr val="92D050"/>
              </a:buClr>
            </a:pPr>
            <a:r>
              <a:rPr lang="en-US" sz="2200" dirty="0">
                <a:latin typeface="Consolas" pitchFamily="49" charset="0"/>
                <a:cs typeface="Courier New" pitchFamily="49" charset="0"/>
              </a:rPr>
              <a:t>	FOREIGN KEY (EID) REFERENCES Event(EID)</a:t>
            </a:r>
          </a:p>
          <a:p>
            <a:pPr algn="l">
              <a:buClr>
                <a:srgbClr val="92D050"/>
              </a:buClr>
            </a:pPr>
            <a:r>
              <a:rPr lang="en-US" sz="2200" dirty="0">
                <a:latin typeface="Consolas" pitchFamily="49" charset="0"/>
                <a:cs typeface="Courier New" pitchFamily="49" charset="0"/>
              </a:rPr>
              <a:t>		</a:t>
            </a:r>
            <a:r>
              <a:rPr lang="en-US" sz="2200" b="1" dirty="0">
                <a:latin typeface="Consolas" pitchFamily="49" charset="0"/>
                <a:cs typeface="Courier New" pitchFamily="49" charset="0"/>
              </a:rPr>
              <a:t>ON DELETE CASCADE</a:t>
            </a:r>
            <a:r>
              <a:rPr lang="en-US" sz="2200" dirty="0">
                <a:latin typeface="Consolas" pitchFamily="49" charset="0"/>
                <a:cs typeface="Courier New" pitchFamily="49" charset="0"/>
              </a:rPr>
              <a:t>,</a:t>
            </a:r>
          </a:p>
          <a:p>
            <a:pPr algn="l">
              <a:buClr>
                <a:srgbClr val="92D050"/>
              </a:buClr>
            </a:pPr>
            <a:r>
              <a:rPr lang="en-US" sz="2200" dirty="0">
                <a:latin typeface="Consolas" pitchFamily="49" charset="0"/>
                <a:cs typeface="Courier New" pitchFamily="49" charset="0"/>
              </a:rPr>
              <a:t>	FOREIGN KEY (UID) REFERENCES User(UID)	</a:t>
            </a:r>
          </a:p>
          <a:p>
            <a:pPr algn="l">
              <a:buClr>
                <a:srgbClr val="92D050"/>
              </a:buClr>
            </a:pPr>
            <a:r>
              <a:rPr lang="en-US" sz="2200" dirty="0">
                <a:latin typeface="Consolas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8650" y="1742236"/>
            <a:ext cx="6248500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err="1">
                <a:latin typeface="Calibri" pitchFamily="34" charset="0"/>
              </a:rPr>
              <a:t>ParticipateIn</a:t>
            </a:r>
            <a:r>
              <a:rPr lang="en-US" dirty="0">
                <a:latin typeface="Calibri" pitchFamily="34" charset="0"/>
              </a:rPr>
              <a:t>( </a:t>
            </a:r>
            <a:r>
              <a:rPr lang="en-US" u="sng" dirty="0">
                <a:latin typeface="Calibri" pitchFamily="34" charset="0"/>
              </a:rPr>
              <a:t>EID</a:t>
            </a:r>
            <a:r>
              <a:rPr lang="en-US" dirty="0">
                <a:latin typeface="Calibri" pitchFamily="34" charset="0"/>
              </a:rPr>
              <a:t>: string, </a:t>
            </a:r>
            <a:r>
              <a:rPr lang="en-US" u="sng" dirty="0">
                <a:latin typeface="Calibri" pitchFamily="34" charset="0"/>
              </a:rPr>
              <a:t>UID</a:t>
            </a:r>
            <a:r>
              <a:rPr lang="en-US" dirty="0">
                <a:latin typeface="Calibri" pitchFamily="34" charset="0"/>
              </a:rPr>
              <a:t>: string, RSVPDT: </a:t>
            </a:r>
            <a:r>
              <a:rPr lang="en-US" dirty="0" err="1">
                <a:latin typeface="Calibri" pitchFamily="34" charset="0"/>
              </a:rPr>
              <a:t>DateTime</a:t>
            </a:r>
            <a:r>
              <a:rPr lang="en-US" dirty="0">
                <a:latin typeface="Calibri" pitchFamily="34" charset="0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6871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Recap: DDL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Calibri" pitchFamily="34" charset="0"/>
              </a:rPr>
              <a:t>CREATE TABLE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PRIMARY KEY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FOREIGN KEY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NOT NULL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ON DELETE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NO ACTION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CASCADE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SET DEFAULT or SET NULL</a:t>
            </a:r>
          </a:p>
        </p:txBody>
      </p:sp>
      <p:pic>
        <p:nvPicPr>
          <p:cNvPr id="6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592" y="2774832"/>
            <a:ext cx="411297" cy="308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66" y="2975220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44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More on DDL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Calibri" pitchFamily="34" charset="0"/>
              </a:rPr>
              <a:t>Other types of key constraints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latin typeface="Calibri" pitchFamily="34" charset="0"/>
              </a:rPr>
              <a:t>Deleting tables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latin typeface="Calibri" pitchFamily="34" charset="0"/>
              </a:rPr>
              <a:t>Altering tables</a:t>
            </a:r>
          </a:p>
          <a:p>
            <a:pPr>
              <a:lnSpc>
                <a:spcPct val="100000"/>
              </a:lnSpc>
            </a:pPr>
            <a:r>
              <a:rPr lang="mr-IN" sz="2400" dirty="0">
                <a:latin typeface="Calibri" pitchFamily="34" charset="0"/>
              </a:rPr>
              <a:t>…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44467" y="3940129"/>
            <a:ext cx="4478216" cy="52322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>
                <a:latin typeface="Calibri" pitchFamily="34" charset="0"/>
                <a:ea typeface="Linux Libertine" charset="0"/>
                <a:cs typeface="Linux Libertine" charset="0"/>
              </a:rPr>
              <a:t>Will come back to these later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99698" y="4642737"/>
            <a:ext cx="5767754" cy="1384995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>
                <a:latin typeface="Calibri" pitchFamily="34" charset="0"/>
                <a:ea typeface="Linux Libertine" charset="0"/>
                <a:cs typeface="Linux Libertine" charset="0"/>
              </a:rPr>
              <a:t>For now, let’s move on to DML, i.e. how to put actual data into the tables and ask questions about it!</a:t>
            </a:r>
          </a:p>
        </p:txBody>
      </p:sp>
    </p:spTree>
    <p:extLst>
      <p:ext uri="{BB962C8B-B14F-4D97-AF65-F5344CB8AC3E}">
        <p14:creationId xmlns:p14="http://schemas.microsoft.com/office/powerpoint/2010/main" val="95499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DML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93" y="1825625"/>
            <a:ext cx="8489659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>
                <a:latin typeface="Calibri" pitchFamily="34" charset="0"/>
              </a:rPr>
              <a:t>Provides operations to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Insert new tuples into relations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Delete tuples from relations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Modify various attributes of tuples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Ask questions about data, a.k.a. query the database</a:t>
            </a:r>
          </a:p>
        </p:txBody>
      </p:sp>
    </p:spTree>
    <p:extLst>
      <p:ext uri="{BB962C8B-B14F-4D97-AF65-F5344CB8AC3E}">
        <p14:creationId xmlns:p14="http://schemas.microsoft.com/office/powerpoint/2010/main" val="25470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>
                <a:latin typeface="Calibri" pitchFamily="34" charset="0"/>
              </a:rPr>
              <a:t>Insert a single tuple</a:t>
            </a:r>
          </a:p>
          <a:p>
            <a:pPr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</a:pPr>
            <a:r>
              <a:rPr lang="en-US" sz="3200" dirty="0">
                <a:latin typeface="Calibri" pitchFamily="34" charset="0"/>
              </a:rPr>
              <a:t>Insert multiple tuples</a:t>
            </a:r>
            <a:endParaRPr lang="en-US" sz="4000" dirty="0">
              <a:latin typeface="Calibr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19200" y="2614247"/>
            <a:ext cx="6705600" cy="10667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b="1" dirty="0">
                <a:latin typeface="Consolas" pitchFamily="49" charset="0"/>
                <a:cs typeface="Courier New" pitchFamily="49" charset="0"/>
              </a:rPr>
              <a:t>INSERT INTO</a:t>
            </a:r>
            <a:r>
              <a:rPr lang="en-US" sz="2400" dirty="0">
                <a:latin typeface="Consolas" pitchFamily="49" charset="0"/>
                <a:cs typeface="Courier New" pitchFamily="49" charset="0"/>
              </a:rPr>
              <a:t> User 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VALUES</a:t>
            </a:r>
            <a:r>
              <a:rPr lang="en-US" sz="2400" dirty="0">
                <a:latin typeface="Consolas" pitchFamily="49" charset="0"/>
                <a:cs typeface="Courier New" pitchFamily="49" charset="0"/>
              </a:rPr>
              <a:t> ('U1252', 'Smith', 21);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19200" y="4666459"/>
            <a:ext cx="6705600" cy="10667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INSERT INTO User 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	(&lt;subquery&gt;);</a:t>
            </a:r>
          </a:p>
        </p:txBody>
      </p:sp>
    </p:spTree>
    <p:extLst>
      <p:ext uri="{BB962C8B-B14F-4D97-AF65-F5344CB8AC3E}">
        <p14:creationId xmlns:p14="http://schemas.microsoft.com/office/powerpoint/2010/main" val="16132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26368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>
                <a:latin typeface="Calibri" pitchFamily="34" charset="0"/>
              </a:rPr>
              <a:t>Delete all tuples </a:t>
            </a:r>
            <a:r>
              <a:rPr lang="en-US" sz="3600">
                <a:latin typeface="Calibri" pitchFamily="34" charset="0"/>
              </a:rPr>
              <a:t>matching </a:t>
            </a:r>
            <a:r>
              <a:rPr lang="en-US" altLang="zh-CN" sz="3600">
                <a:latin typeface="Calibri" pitchFamily="34" charset="0"/>
              </a:rPr>
              <a:t>a</a:t>
            </a:r>
            <a:r>
              <a:rPr lang="en-US" sz="3600">
                <a:latin typeface="Calibri" pitchFamily="34" charset="0"/>
              </a:rPr>
              <a:t> </a:t>
            </a:r>
            <a:r>
              <a:rPr lang="en-US" sz="3600" dirty="0">
                <a:latin typeface="Calibri" pitchFamily="34" charset="0"/>
              </a:rPr>
              <a:t>condition </a:t>
            </a:r>
          </a:p>
          <a:p>
            <a:pPr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</a:pPr>
            <a:r>
              <a:rPr lang="en-US" sz="3200" dirty="0">
                <a:latin typeface="Calibri" pitchFamily="34" charset="0"/>
              </a:rPr>
              <a:t>Delete everything</a:t>
            </a:r>
            <a:endParaRPr lang="en-US" sz="4000" dirty="0">
              <a:latin typeface="Calibri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465385" y="2550253"/>
            <a:ext cx="6213230" cy="1219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b="1" dirty="0">
                <a:latin typeface="Consolas" pitchFamily="49" charset="0"/>
                <a:cs typeface="Courier New" pitchFamily="49" charset="0"/>
              </a:rPr>
              <a:t>DELETE FROM </a:t>
            </a:r>
            <a:r>
              <a:rPr lang="en-US" sz="2800" dirty="0">
                <a:latin typeface="Consolas" pitchFamily="49" charset="0"/>
                <a:cs typeface="Courier New" pitchFamily="49" charset="0"/>
              </a:rPr>
              <a:t>User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dirty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800" b="1" dirty="0">
                <a:latin typeface="Consolas" pitchFamily="49" charset="0"/>
                <a:cs typeface="Courier New" pitchFamily="49" charset="0"/>
              </a:rPr>
              <a:t>WHERE</a:t>
            </a:r>
            <a:r>
              <a:rPr lang="en-US" sz="2800" dirty="0">
                <a:latin typeface="Consolas" pitchFamily="49" charset="0"/>
                <a:cs typeface="Courier New" pitchFamily="49" charset="0"/>
              </a:rPr>
              <a:t> Age &lt; 15;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465385" y="4630723"/>
            <a:ext cx="6213230" cy="7009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dirty="0">
                <a:latin typeface="Consolas" pitchFamily="49" charset="0"/>
                <a:cs typeface="Courier New" pitchFamily="49" charset="0"/>
              </a:rPr>
              <a:t>DELETE FROM User;</a:t>
            </a:r>
          </a:p>
        </p:txBody>
      </p:sp>
    </p:spTree>
    <p:extLst>
      <p:ext uri="{BB962C8B-B14F-4D97-AF65-F5344CB8AC3E}">
        <p14:creationId xmlns:p14="http://schemas.microsoft.com/office/powerpoint/2010/main" val="112655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>
                <a:latin typeface="Calibri" pitchFamily="34" charset="0"/>
              </a:rPr>
              <a:t>Update all tuples matching a condition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078523" y="2917783"/>
            <a:ext cx="7186246" cy="22325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b="1" dirty="0">
                <a:latin typeface="Consolas" pitchFamily="49" charset="0"/>
                <a:cs typeface="Courier New" pitchFamily="49" charset="0"/>
              </a:rPr>
              <a:t>UPDATE </a:t>
            </a:r>
            <a:r>
              <a:rPr lang="en-US" sz="2800" dirty="0">
                <a:latin typeface="Consolas" pitchFamily="49" charset="0"/>
                <a:cs typeface="Courier New" pitchFamily="49" charset="0"/>
              </a:rPr>
              <a:t>Event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dirty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800" b="1" dirty="0">
                <a:latin typeface="Consolas" pitchFamily="49" charset="0"/>
                <a:cs typeface="Courier New" pitchFamily="49" charset="0"/>
              </a:rPr>
              <a:t>SET</a:t>
            </a:r>
            <a:r>
              <a:rPr lang="en-US" sz="2800" dirty="0">
                <a:latin typeface="Consolas" pitchFamily="49" charset="0"/>
                <a:cs typeface="Courier New" pitchFamily="49" charset="0"/>
              </a:rPr>
              <a:t> Name=‘</a:t>
            </a:r>
            <a:r>
              <a:rPr lang="en-US" sz="2800" dirty="0" err="1">
                <a:latin typeface="Consolas" pitchFamily="49" charset="0"/>
                <a:cs typeface="Courier New" pitchFamily="49" charset="0"/>
              </a:rPr>
              <a:t>Superbowl</a:t>
            </a:r>
            <a:r>
              <a:rPr lang="en-US" sz="2800" dirty="0">
                <a:latin typeface="Consolas" pitchFamily="49" charset="0"/>
                <a:cs typeface="Courier New" pitchFamily="49" charset="0"/>
              </a:rPr>
              <a:t> LII’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dirty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800" b="1" dirty="0">
                <a:latin typeface="Consolas" pitchFamily="49" charset="0"/>
                <a:cs typeface="Courier New" pitchFamily="49" charset="0"/>
              </a:rPr>
              <a:t>WHERE</a:t>
            </a:r>
            <a:r>
              <a:rPr lang="en-US" sz="2800" dirty="0">
                <a:latin typeface="Consolas" pitchFamily="49" charset="0"/>
                <a:cs typeface="Courier New" pitchFamily="49" charset="0"/>
              </a:rPr>
              <a:t> Name=‘</a:t>
            </a:r>
            <a:r>
              <a:rPr lang="en-US" sz="2800" dirty="0" err="1">
                <a:latin typeface="Consolas" pitchFamily="49" charset="0"/>
                <a:cs typeface="Courier New" pitchFamily="49" charset="0"/>
              </a:rPr>
              <a:t>Superbowl</a:t>
            </a:r>
            <a:r>
              <a:rPr lang="en-US" sz="2800" dirty="0">
                <a:latin typeface="Consolas" pitchFamily="49" charset="0"/>
                <a:cs typeface="Courier New" pitchFamily="49" charset="0"/>
              </a:rPr>
              <a:t> 2018’;</a:t>
            </a:r>
          </a:p>
        </p:txBody>
      </p:sp>
    </p:spTree>
    <p:extLst>
      <p:ext uri="{BB962C8B-B14F-4D97-AF65-F5344CB8AC3E}">
        <p14:creationId xmlns:p14="http://schemas.microsoft.com/office/powerpoint/2010/main" val="1714088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Calibri" pitchFamily="34" charset="0"/>
              </a:rPr>
              <a:t>DDL: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CREATE TABLE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PRIMARY KEY, FOREIGN KEY, NOT NULL, ON DELETE (</a:t>
            </a:r>
            <a:r>
              <a:rPr lang="en-US" dirty="0">
                <a:latin typeface="Calibri" pitchFamily="34" charset="0"/>
              </a:rPr>
              <a:t>NO ACTION, CASCADE, SET DEFAULT/NULL</a:t>
            </a:r>
            <a:r>
              <a:rPr lang="en-US" sz="2400" dirty="0">
                <a:latin typeface="Calibri" pitchFamily="34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latin typeface="Calibri" pitchFamily="34" charset="0"/>
              </a:rPr>
              <a:t>DML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INSERT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DELETE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1147381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SELECT: Retrieving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Calibri" pitchFamily="34" charset="0"/>
              </a:rPr>
              <a:t>Basic SQL query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>
                <a:latin typeface="Calibri" pitchFamily="34" charset="0"/>
              </a:rPr>
              <a:t>Natural language form: return</a:t>
            </a:r>
            <a:br>
              <a:rPr lang="en-US" sz="3200" dirty="0"/>
            </a:br>
            <a:r>
              <a:rPr lang="en-US" sz="3200" dirty="0"/>
              <a:t>	</a:t>
            </a:r>
            <a:r>
              <a:rPr lang="en-US" sz="3200" dirty="0">
                <a:latin typeface="Calibri" pitchFamily="34" charset="0"/>
              </a:rPr>
              <a:t>the Name of </a:t>
            </a:r>
            <a:br>
              <a:rPr lang="en-US" sz="3200" dirty="0">
                <a:latin typeface="Calibri" pitchFamily="34" charset="0"/>
              </a:rPr>
            </a:br>
            <a:r>
              <a:rPr lang="en-US" sz="3200" dirty="0">
                <a:latin typeface="Calibri" pitchFamily="34" charset="0"/>
              </a:rPr>
              <a:t>	all the Users </a:t>
            </a:r>
            <a:br>
              <a:rPr lang="en-US" sz="3200" dirty="0">
                <a:latin typeface="Calibri" pitchFamily="34" charset="0"/>
              </a:rPr>
            </a:br>
            <a:r>
              <a:rPr lang="en-US" sz="3200" dirty="0">
                <a:latin typeface="Calibri" pitchFamily="34" charset="0"/>
              </a:rPr>
              <a:t>	whose Age is between 20 (inclusive) and 30  (exclusive)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84385" y="2300592"/>
            <a:ext cx="7186246" cy="19277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dirty="0">
                <a:latin typeface="Consolas" pitchFamily="49" charset="0"/>
                <a:cs typeface="Courier New" pitchFamily="49" charset="0"/>
              </a:rPr>
              <a:t>SELECT Name 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dirty="0">
                <a:latin typeface="Consolas" pitchFamily="49" charset="0"/>
                <a:cs typeface="Courier New" pitchFamily="49" charset="0"/>
              </a:rPr>
              <a:t>FROM User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dirty="0">
                <a:latin typeface="Consolas" pitchFamily="49" charset="0"/>
                <a:cs typeface="Courier New" pitchFamily="49" charset="0"/>
              </a:rPr>
              <a:t>WHERE Age &gt;= 20 AND Age &lt; 30;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431078" y="2415711"/>
            <a:ext cx="958074" cy="429342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29641" y="4407764"/>
            <a:ext cx="2127959" cy="429342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74058" y="3511157"/>
            <a:ext cx="4806900" cy="429342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089712" y="2966696"/>
            <a:ext cx="884066" cy="42934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29641" y="4837106"/>
            <a:ext cx="2127959" cy="42934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47288" y="5266448"/>
            <a:ext cx="7581605" cy="829552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6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217152"/>
            <a:ext cx="84328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itchFamily="34" charset="0"/>
              </a:rPr>
              <a:t>From Conceptual to Logical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628650" y="2925837"/>
            <a:ext cx="6906469" cy="2734183"/>
            <a:chOff x="678690" y="2113963"/>
            <a:chExt cx="7663117" cy="2971430"/>
          </a:xfrm>
        </p:grpSpPr>
        <p:grpSp>
          <p:nvGrpSpPr>
            <p:cNvPr id="35" name="Group 34"/>
            <p:cNvGrpSpPr/>
            <p:nvPr/>
          </p:nvGrpSpPr>
          <p:grpSpPr>
            <a:xfrm>
              <a:off x="678690" y="2329538"/>
              <a:ext cx="7663117" cy="1856382"/>
              <a:chOff x="681874" y="4430665"/>
              <a:chExt cx="7663117" cy="1856382"/>
            </a:xfrm>
          </p:grpSpPr>
          <p:sp>
            <p:nvSpPr>
              <p:cNvPr id="49" name="Rectangle 4"/>
              <p:cNvSpPr>
                <a:spLocks noChangeArrowheads="1"/>
              </p:cNvSpPr>
              <p:nvPr/>
            </p:nvSpPr>
            <p:spPr bwMode="auto">
              <a:xfrm>
                <a:off x="921554" y="5463826"/>
                <a:ext cx="21336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b="1" dirty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User</a:t>
                </a:r>
              </a:p>
            </p:txBody>
          </p:sp>
          <p:sp>
            <p:nvSpPr>
              <p:cNvPr id="50" name="Oval 5"/>
              <p:cNvSpPr>
                <a:spLocks noChangeArrowheads="1"/>
              </p:cNvSpPr>
              <p:nvPr/>
            </p:nvSpPr>
            <p:spPr bwMode="auto">
              <a:xfrm>
                <a:off x="1702604" y="4438301"/>
                <a:ext cx="877628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dirty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</a:p>
            </p:txBody>
          </p:sp>
          <p:sp>
            <p:nvSpPr>
              <p:cNvPr id="51" name="Oval 6"/>
              <p:cNvSpPr>
                <a:spLocks noChangeArrowheads="1"/>
              </p:cNvSpPr>
              <p:nvPr/>
            </p:nvSpPr>
            <p:spPr bwMode="auto">
              <a:xfrm>
                <a:off x="2713582" y="4435127"/>
                <a:ext cx="72655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dirty="0">
                    <a:latin typeface="Linux Libertine" charset="0"/>
                    <a:ea typeface="Linux Libertine" charset="0"/>
                    <a:cs typeface="Linux Libertine" charset="0"/>
                  </a:rPr>
                  <a:t>Age</a:t>
                </a:r>
              </a:p>
            </p:txBody>
          </p:sp>
          <p:sp>
            <p:nvSpPr>
              <p:cNvPr id="52" name="Oval 7"/>
              <p:cNvSpPr>
                <a:spLocks noChangeArrowheads="1"/>
              </p:cNvSpPr>
              <p:nvPr/>
            </p:nvSpPr>
            <p:spPr bwMode="auto">
              <a:xfrm>
                <a:off x="681874" y="4443100"/>
                <a:ext cx="897348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u="sng" dirty="0">
                    <a:latin typeface="Linux Libertine" charset="0"/>
                    <a:ea typeface="Linux Libertine" charset="0"/>
                    <a:cs typeface="Linux Libertine" charset="0"/>
                  </a:rPr>
                  <a:t>UID</a:t>
                </a:r>
              </a:p>
            </p:txBody>
          </p:sp>
          <p:sp>
            <p:nvSpPr>
              <p:cNvPr id="53" name="Line 8"/>
              <p:cNvSpPr>
                <a:spLocks noChangeShapeType="1"/>
              </p:cNvSpPr>
              <p:nvPr/>
            </p:nvSpPr>
            <p:spPr bwMode="auto">
              <a:xfrm flipH="1" flipV="1">
                <a:off x="1328248" y="5050041"/>
                <a:ext cx="261382" cy="411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4" name="Line 9"/>
              <p:cNvSpPr>
                <a:spLocks noChangeShapeType="1"/>
              </p:cNvSpPr>
              <p:nvPr/>
            </p:nvSpPr>
            <p:spPr bwMode="auto">
              <a:xfrm flipV="1">
                <a:off x="1980822" y="5135103"/>
                <a:ext cx="91705" cy="3318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5" name="Line 10"/>
              <p:cNvSpPr>
                <a:spLocks noChangeShapeType="1"/>
              </p:cNvSpPr>
              <p:nvPr/>
            </p:nvSpPr>
            <p:spPr bwMode="auto">
              <a:xfrm flipV="1">
                <a:off x="2396374" y="5044725"/>
                <a:ext cx="487330" cy="4222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6" name="Rectangle 4"/>
              <p:cNvSpPr>
                <a:spLocks noChangeArrowheads="1"/>
              </p:cNvSpPr>
              <p:nvPr/>
            </p:nvSpPr>
            <p:spPr bwMode="auto">
              <a:xfrm>
                <a:off x="5956070" y="5463826"/>
                <a:ext cx="22860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b="1" dirty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Event</a:t>
                </a:r>
              </a:p>
            </p:txBody>
          </p:sp>
          <p:sp>
            <p:nvSpPr>
              <p:cNvPr id="57" name="Oval 5"/>
              <p:cNvSpPr>
                <a:spLocks noChangeArrowheads="1"/>
              </p:cNvSpPr>
              <p:nvPr/>
            </p:nvSpPr>
            <p:spPr bwMode="auto">
              <a:xfrm>
                <a:off x="6114448" y="4438301"/>
                <a:ext cx="93477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dirty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</a:p>
            </p:txBody>
          </p:sp>
          <p:sp>
            <p:nvSpPr>
              <p:cNvPr id="58" name="Oval 6"/>
              <p:cNvSpPr>
                <a:spLocks noChangeArrowheads="1"/>
              </p:cNvSpPr>
              <p:nvPr/>
            </p:nvSpPr>
            <p:spPr bwMode="auto">
              <a:xfrm>
                <a:off x="7099427" y="4430665"/>
                <a:ext cx="1245564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>
                    <a:latin typeface="Linux Libertine" charset="0"/>
                    <a:ea typeface="Linux Libertine" charset="0"/>
                    <a:cs typeface="Linux Libertine" charset="0"/>
                  </a:rPr>
                  <a:t>Location</a:t>
                </a:r>
                <a:endParaRPr lang="en-US" sz="20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9" name="Oval 7"/>
              <p:cNvSpPr>
                <a:spLocks noChangeArrowheads="1"/>
              </p:cNvSpPr>
              <p:nvPr/>
            </p:nvSpPr>
            <p:spPr bwMode="auto">
              <a:xfrm>
                <a:off x="5303053" y="4443100"/>
                <a:ext cx="76199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u="sng" dirty="0">
                    <a:latin typeface="Linux Libertine" charset="0"/>
                    <a:ea typeface="Linux Libertine" charset="0"/>
                    <a:cs typeface="Linux Libertine" charset="0"/>
                  </a:rPr>
                  <a:t>EID</a:t>
                </a:r>
              </a:p>
            </p:txBody>
          </p:sp>
          <p:sp>
            <p:nvSpPr>
              <p:cNvPr id="60" name="Line 8"/>
              <p:cNvSpPr>
                <a:spLocks noChangeShapeType="1"/>
              </p:cNvSpPr>
              <p:nvPr/>
            </p:nvSpPr>
            <p:spPr bwMode="auto">
              <a:xfrm flipH="1" flipV="1">
                <a:off x="5956069" y="5044725"/>
                <a:ext cx="713269" cy="4168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1" name="Line 9"/>
              <p:cNvSpPr>
                <a:spLocks noChangeShapeType="1"/>
              </p:cNvSpPr>
              <p:nvPr/>
            </p:nvSpPr>
            <p:spPr bwMode="auto">
              <a:xfrm flipH="1" flipV="1">
                <a:off x="6822961" y="5044723"/>
                <a:ext cx="343003" cy="41910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2" name="Line 10"/>
              <p:cNvSpPr>
                <a:spLocks noChangeShapeType="1"/>
              </p:cNvSpPr>
              <p:nvPr/>
            </p:nvSpPr>
            <p:spPr bwMode="auto">
              <a:xfrm flipH="1">
                <a:off x="7135505" y="5970166"/>
                <a:ext cx="30460" cy="3168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3" name="AutoShape 8"/>
              <p:cNvSpPr>
                <a:spLocks noChangeArrowheads="1"/>
              </p:cNvSpPr>
              <p:nvPr/>
            </p:nvSpPr>
            <p:spPr bwMode="auto">
              <a:xfrm>
                <a:off x="3646217" y="4830524"/>
                <a:ext cx="1676400" cy="701954"/>
              </a:xfrm>
              <a:prstGeom prst="diamond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b="1" dirty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Create</a:t>
                </a:r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 flipH="1" flipV="1">
                <a:off x="5303054" y="5181502"/>
                <a:ext cx="653014" cy="378033"/>
              </a:xfrm>
              <a:prstGeom prst="line">
                <a:avLst/>
              </a:prstGeom>
              <a:ln w="63500">
                <a:solidFill>
                  <a:schemeClr val="tx1"/>
                </a:solidFill>
                <a:headEnd type="none" w="lg" len="lg"/>
                <a:tailEnd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V="1">
                <a:off x="3032134" y="5181502"/>
                <a:ext cx="614083" cy="378033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Oval 5"/>
            <p:cNvSpPr>
              <a:spLocks noChangeArrowheads="1"/>
            </p:cNvSpPr>
            <p:nvPr/>
          </p:nvSpPr>
          <p:spPr bwMode="auto">
            <a:xfrm>
              <a:off x="5459414" y="4187930"/>
              <a:ext cx="111766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>
                  <a:latin typeface="Linux Libertine" charset="0"/>
                  <a:ea typeface="Linux Libertine" charset="0"/>
                  <a:cs typeface="Linux Libertine" charset="0"/>
                </a:rPr>
                <a:t>StartDT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7" name="Oval 5"/>
            <p:cNvSpPr>
              <a:spLocks noChangeArrowheads="1"/>
            </p:cNvSpPr>
            <p:nvPr/>
          </p:nvSpPr>
          <p:spPr bwMode="auto">
            <a:xfrm>
              <a:off x="6623195" y="4187930"/>
              <a:ext cx="984561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>
                  <a:latin typeface="Linux Libertine" charset="0"/>
                  <a:ea typeface="Linux Libertine" charset="0"/>
                  <a:cs typeface="Linux Libertine" charset="0"/>
                </a:rPr>
                <a:t>EndDT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8" name="Line 10"/>
            <p:cNvSpPr>
              <a:spLocks noChangeShapeType="1"/>
            </p:cNvSpPr>
            <p:nvPr/>
          </p:nvSpPr>
          <p:spPr bwMode="auto">
            <a:xfrm flipV="1">
              <a:off x="7581774" y="3015337"/>
              <a:ext cx="118754" cy="339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H="1">
              <a:off x="6178132" y="3896100"/>
              <a:ext cx="488020" cy="2918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0" name="Oval 5"/>
            <p:cNvSpPr>
              <a:spLocks noChangeArrowheads="1"/>
            </p:cNvSpPr>
            <p:nvPr/>
          </p:nvSpPr>
          <p:spPr bwMode="auto">
            <a:xfrm>
              <a:off x="7648169" y="4187930"/>
              <a:ext cx="69363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>
                  <a:latin typeface="Linux Libertine" charset="0"/>
                  <a:ea typeface="Linux Libertine" charset="0"/>
                  <a:cs typeface="Linux Libertine" charset="0"/>
                </a:rPr>
                <a:t>Desc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1" name="Line 10"/>
            <p:cNvSpPr>
              <a:spLocks noChangeShapeType="1"/>
            </p:cNvSpPr>
            <p:nvPr/>
          </p:nvSpPr>
          <p:spPr bwMode="auto">
            <a:xfrm>
              <a:off x="7581774" y="3869039"/>
              <a:ext cx="263812" cy="3168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2" name="Oval 6"/>
            <p:cNvSpPr>
              <a:spLocks noChangeArrowheads="1"/>
            </p:cNvSpPr>
            <p:nvPr/>
          </p:nvSpPr>
          <p:spPr bwMode="auto">
            <a:xfrm>
              <a:off x="3868673" y="2113963"/>
              <a:ext cx="1225120" cy="42172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dirty="0" err="1">
                  <a:latin typeface="Linux Libertine" charset="0"/>
                  <a:ea typeface="Linux Libertine" charset="0"/>
                  <a:cs typeface="Linux Libertine" charset="0"/>
                </a:rPr>
                <a:t>CreateDT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3" name="Line 10"/>
            <p:cNvSpPr>
              <a:spLocks noChangeShapeType="1"/>
            </p:cNvSpPr>
            <p:nvPr/>
          </p:nvSpPr>
          <p:spPr bwMode="auto">
            <a:xfrm flipH="1">
              <a:off x="4490720" y="2509519"/>
              <a:ext cx="0" cy="2336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4" name="AutoShape 8"/>
            <p:cNvSpPr>
              <a:spLocks noChangeArrowheads="1"/>
            </p:cNvSpPr>
            <p:nvPr/>
          </p:nvSpPr>
          <p:spPr bwMode="auto">
            <a:xfrm>
              <a:off x="3370905" y="3782329"/>
              <a:ext cx="2212984" cy="701954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b="1" dirty="0" err="1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ParticipateIn</a:t>
              </a:r>
              <a:endParaRPr lang="en-US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5" name="Line 10"/>
            <p:cNvSpPr>
              <a:spLocks noChangeShapeType="1"/>
            </p:cNvSpPr>
            <p:nvPr/>
          </p:nvSpPr>
          <p:spPr bwMode="auto">
            <a:xfrm flipH="1">
              <a:off x="5559585" y="3782330"/>
              <a:ext cx="393297" cy="3634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6" name="Line 10"/>
            <p:cNvSpPr>
              <a:spLocks noChangeShapeType="1"/>
            </p:cNvSpPr>
            <p:nvPr/>
          </p:nvSpPr>
          <p:spPr bwMode="auto">
            <a:xfrm>
              <a:off x="3028950" y="3801308"/>
              <a:ext cx="369100" cy="3178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7" name="Oval 6"/>
            <p:cNvSpPr>
              <a:spLocks noChangeArrowheads="1"/>
            </p:cNvSpPr>
            <p:nvPr/>
          </p:nvSpPr>
          <p:spPr bwMode="auto">
            <a:xfrm>
              <a:off x="3878160" y="4663671"/>
              <a:ext cx="1225120" cy="42172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dirty="0">
                  <a:latin typeface="Linux Libertine" charset="0"/>
                  <a:ea typeface="Linux Libertine" charset="0"/>
                  <a:cs typeface="Linux Libertine" charset="0"/>
                </a:rPr>
                <a:t>RSVPDT</a:t>
              </a:r>
            </a:p>
          </p:txBody>
        </p:sp>
        <p:sp>
          <p:nvSpPr>
            <p:cNvPr id="48" name="Line 10"/>
            <p:cNvSpPr>
              <a:spLocks noChangeShapeType="1"/>
            </p:cNvSpPr>
            <p:nvPr/>
          </p:nvSpPr>
          <p:spPr bwMode="auto">
            <a:xfrm flipH="1">
              <a:off x="4490720" y="4484284"/>
              <a:ext cx="0" cy="179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239108"/>
          </a:xfrm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ER diagram for “the event management subsystem of Facebook”</a:t>
            </a:r>
          </a:p>
        </p:txBody>
      </p:sp>
      <p:pic>
        <p:nvPicPr>
          <p:cNvPr id="68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053" y="3488842"/>
            <a:ext cx="411297" cy="308473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327" y="3689230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28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Basic SELECT General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94" y="1825625"/>
            <a:ext cx="8363824" cy="443020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>
                <a:latin typeface="Calibri" pitchFamily="34" charset="0"/>
              </a:rPr>
              <a:t>Semantics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Go over all the tuples (or combinations of tuples) in the </a:t>
            </a:r>
            <a:r>
              <a:rPr lang="en-US" sz="26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relation-list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Check whether each tuple satisfies the </a:t>
            </a:r>
            <a:r>
              <a:rPr lang="en-US" sz="26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If so, then return all the (distinct) </a:t>
            </a:r>
            <a:r>
              <a:rPr lang="en-US" sz="26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target-list </a:t>
            </a:r>
            <a:r>
              <a:rPr lang="en-US" sz="2800" dirty="0">
                <a:latin typeface="Calibri" pitchFamily="34" charset="0"/>
              </a:rPr>
              <a:t>attributes of that tuple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78877" y="1646237"/>
            <a:ext cx="7186246" cy="17093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b="1" dirty="0">
                <a:latin typeface="Consolas" pitchFamily="49" charset="0"/>
                <a:cs typeface="Courier New" pitchFamily="49" charset="0"/>
              </a:rPr>
              <a:t>SELECT [DISTINCT] </a:t>
            </a:r>
            <a:r>
              <a:rPr lang="en-US" sz="2800" b="1" dirty="0">
                <a:solidFill>
                  <a:schemeClr val="accent1"/>
                </a:solidFill>
                <a:latin typeface="Consolas" pitchFamily="49" charset="0"/>
                <a:cs typeface="Courier New" pitchFamily="49" charset="0"/>
              </a:rPr>
              <a:t>target-list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b="1" dirty="0">
                <a:latin typeface="Consolas" pitchFamily="49" charset="0"/>
                <a:cs typeface="Courier New" pitchFamily="49" charset="0"/>
              </a:rPr>
              <a:t>FROM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FFC000"/>
                </a:solidFill>
                <a:latin typeface="Consolas" pitchFamily="49" charset="0"/>
                <a:cs typeface="Courier New" pitchFamily="49" charset="0"/>
              </a:rPr>
              <a:t>relation-list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b="1" dirty="0">
                <a:latin typeface="Consolas" pitchFamily="49" charset="0"/>
                <a:cs typeface="Courier New" pitchFamily="49" charset="0"/>
              </a:rPr>
              <a:t>[WHERE </a:t>
            </a:r>
            <a:r>
              <a:rPr lang="en-US" sz="2800" b="1" dirty="0">
                <a:solidFill>
                  <a:schemeClr val="accent6"/>
                </a:solidFill>
                <a:latin typeface="Consolas" pitchFamily="49" charset="0"/>
                <a:cs typeface="Courier New" pitchFamily="49" charset="0"/>
              </a:rPr>
              <a:t>condition</a:t>
            </a:r>
            <a:r>
              <a:rPr lang="en-US" sz="2800" b="1" dirty="0">
                <a:latin typeface="Consolas" pitchFamily="49" charset="0"/>
                <a:cs typeface="Courier New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51858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SELECT (Cont.)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3570628"/>
            <a:ext cx="3131063" cy="13179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000" dirty="0">
                <a:latin typeface="Consolas" pitchFamily="49" charset="0"/>
                <a:cs typeface="Courier New" pitchFamily="49" charset="0"/>
              </a:rPr>
              <a:t>SELECT Name </a:t>
            </a:r>
          </a:p>
          <a:p>
            <a:pPr algn="l">
              <a:buClr>
                <a:srgbClr val="92D050"/>
              </a:buClr>
            </a:pPr>
            <a:r>
              <a:rPr lang="en-US" sz="2000" dirty="0">
                <a:latin typeface="Consolas" pitchFamily="49" charset="0"/>
                <a:cs typeface="Courier New" pitchFamily="49" charset="0"/>
              </a:rPr>
              <a:t>FROM User</a:t>
            </a:r>
          </a:p>
          <a:p>
            <a:pPr algn="l">
              <a:buClr>
                <a:srgbClr val="92D050"/>
              </a:buClr>
            </a:pPr>
            <a:r>
              <a:rPr lang="en-US" sz="2000" dirty="0">
                <a:latin typeface="Consolas" pitchFamily="49" charset="0"/>
                <a:cs typeface="Courier New" pitchFamily="49" charset="0"/>
              </a:rPr>
              <a:t>WHERE Age &gt;= 20 AND</a:t>
            </a:r>
          </a:p>
          <a:p>
            <a:pPr algn="l">
              <a:buClr>
                <a:srgbClr val="92D050"/>
              </a:buClr>
            </a:pPr>
            <a:r>
              <a:rPr lang="en-US" sz="2000" dirty="0">
                <a:latin typeface="Consolas" pitchFamily="49" charset="0"/>
                <a:cs typeface="Courier New" pitchFamily="49" charset="0"/>
              </a:rPr>
              <a:t>      Age &lt; 30;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577357"/>
              </p:ext>
            </p:extLst>
          </p:nvPr>
        </p:nvGraphicFramePr>
        <p:xfrm>
          <a:off x="2877478" y="1943145"/>
          <a:ext cx="3237572" cy="1341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69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4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764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UID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U1001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David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U1002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Han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U2004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Julia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2808616" y="1542715"/>
            <a:ext cx="7136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  <a:endParaRPr lang="en-US" b="1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15991"/>
              </p:ext>
            </p:extLst>
          </p:nvPr>
        </p:nvGraphicFramePr>
        <p:xfrm>
          <a:off x="3971587" y="4820308"/>
          <a:ext cx="1200826" cy="9448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00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4764">
                <a:tc>
                  <a:txBody>
                    <a:bodyPr/>
                    <a:lstStyle/>
                    <a:p>
                      <a:pPr algn="ctr"/>
                      <a:r>
                        <a:rPr lang="en-US" sz="160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Han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Julia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Down Arrow 17"/>
          <p:cNvSpPr/>
          <p:nvPr/>
        </p:nvSpPr>
        <p:spPr>
          <a:xfrm>
            <a:off x="4131525" y="3570628"/>
            <a:ext cx="880947" cy="96331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SELECT *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40522" y="3359219"/>
            <a:ext cx="3131063" cy="13179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000" dirty="0">
                <a:latin typeface="Consolas" pitchFamily="49" charset="0"/>
                <a:cs typeface="Courier New" pitchFamily="49" charset="0"/>
              </a:rPr>
              <a:t>SELECT *</a:t>
            </a:r>
          </a:p>
          <a:p>
            <a:pPr algn="l">
              <a:buClr>
                <a:srgbClr val="92D050"/>
              </a:buClr>
            </a:pPr>
            <a:r>
              <a:rPr lang="en-US" sz="2000" dirty="0">
                <a:latin typeface="Consolas" pitchFamily="49" charset="0"/>
                <a:cs typeface="Courier New" pitchFamily="49" charset="0"/>
              </a:rPr>
              <a:t>FROM User</a:t>
            </a:r>
          </a:p>
          <a:p>
            <a:pPr algn="l">
              <a:buClr>
                <a:srgbClr val="92D050"/>
              </a:buClr>
            </a:pPr>
            <a:r>
              <a:rPr lang="en-US" sz="2000" dirty="0">
                <a:latin typeface="Consolas" pitchFamily="49" charset="0"/>
                <a:cs typeface="Courier New" pitchFamily="49" charset="0"/>
              </a:rPr>
              <a:t>WHERE Age &gt;= 2 AND	       </a:t>
            </a:r>
          </a:p>
          <a:p>
            <a:pPr algn="l">
              <a:buClr>
                <a:srgbClr val="92D050"/>
              </a:buClr>
            </a:pPr>
            <a:r>
              <a:rPr lang="en-US" sz="2000" dirty="0">
                <a:latin typeface="Consolas" pitchFamily="49" charset="0"/>
                <a:cs typeface="Courier New" pitchFamily="49" charset="0"/>
              </a:rPr>
              <a:t>      Age &lt; 30;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577357"/>
              </p:ext>
            </p:extLst>
          </p:nvPr>
        </p:nvGraphicFramePr>
        <p:xfrm>
          <a:off x="2877478" y="1943145"/>
          <a:ext cx="3237572" cy="1341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69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4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764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UID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U1001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David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U1002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Han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U2004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Julia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2808616" y="1542715"/>
            <a:ext cx="7136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  <a:endParaRPr lang="en-US" b="1" dirty="0"/>
          </a:p>
        </p:txBody>
      </p:sp>
      <p:sp>
        <p:nvSpPr>
          <p:cNvPr id="18" name="Down Arrow 17"/>
          <p:cNvSpPr/>
          <p:nvPr/>
        </p:nvSpPr>
        <p:spPr>
          <a:xfrm>
            <a:off x="4131525" y="3570628"/>
            <a:ext cx="880947" cy="96331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823156" y="3406124"/>
            <a:ext cx="249089" cy="32900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50922"/>
              </p:ext>
            </p:extLst>
          </p:nvPr>
        </p:nvGraphicFramePr>
        <p:xfrm>
          <a:off x="2877478" y="4820308"/>
          <a:ext cx="3237572" cy="1005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69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4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764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dirty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U1002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Han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U2004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Julia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121769" y="2473625"/>
            <a:ext cx="1284285" cy="70788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Return all attributes</a:t>
            </a:r>
          </a:p>
        </p:txBody>
      </p:sp>
    </p:spTree>
    <p:extLst>
      <p:ext uri="{BB962C8B-B14F-4D97-AF65-F5344CB8AC3E}">
        <p14:creationId xmlns:p14="http://schemas.microsoft.com/office/powerpoint/2010/main" val="19242784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Set vs. Bag Semantics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81307" y="4052881"/>
            <a:ext cx="3380968" cy="8831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SELECT Age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FROM User;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8650" y="3412723"/>
            <a:ext cx="5486400" cy="52322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>
                <a:latin typeface="Calibri" pitchFamily="34" charset="0"/>
                <a:ea typeface="Linux Libertine" charset="0"/>
                <a:cs typeface="Linux Libertine" charset="0"/>
              </a:rPr>
              <a:t>From what Ages do we have Users?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829436"/>
              </p:ext>
            </p:extLst>
          </p:nvPr>
        </p:nvGraphicFramePr>
        <p:xfrm>
          <a:off x="2877478" y="1943145"/>
          <a:ext cx="3237572" cy="1341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69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4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4799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dirty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79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David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79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U1002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Han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79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U2004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Julia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2808616" y="1542715"/>
            <a:ext cx="7136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  <a:endParaRPr lang="en-US" b="1" dirty="0"/>
          </a:p>
        </p:txBody>
      </p:sp>
      <p:sp>
        <p:nvSpPr>
          <p:cNvPr id="16" name="Down Arrow 15"/>
          <p:cNvSpPr/>
          <p:nvPr/>
        </p:nvSpPr>
        <p:spPr>
          <a:xfrm>
            <a:off x="5109782" y="4134142"/>
            <a:ext cx="880947" cy="43438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178796"/>
              </p:ext>
            </p:extLst>
          </p:nvPr>
        </p:nvGraphicFramePr>
        <p:xfrm>
          <a:off x="5087480" y="4754163"/>
          <a:ext cx="893795" cy="13106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3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666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6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6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6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001" y="4365111"/>
            <a:ext cx="411297" cy="30847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275" y="4565499"/>
            <a:ext cx="510023" cy="124045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68643" y="5181804"/>
            <a:ext cx="3627862" cy="707886"/>
          </a:xfrm>
          <a:prstGeom prst="rect">
            <a:avLst/>
          </a:prstGeom>
          <a:solidFill>
            <a:srgbClr val="B3A0C5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Relational model: </a:t>
            </a:r>
            <a:r>
              <a:rPr lang="en-US" sz="2000" b="1" dirty="0">
                <a:latin typeface="Calibri" pitchFamily="34" charset="0"/>
                <a:ea typeface="Linux Libertine" charset="0"/>
                <a:cs typeface="Linux Libertine" charset="0"/>
              </a:rPr>
              <a:t>set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 semantics</a:t>
            </a:r>
          </a:p>
          <a:p>
            <a:pPr eaLnBrk="0" hangingPunct="0"/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SQL: </a:t>
            </a: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multiset/bag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 semantics</a:t>
            </a:r>
          </a:p>
        </p:txBody>
      </p:sp>
    </p:spTree>
    <p:extLst>
      <p:ext uri="{BB962C8B-B14F-4D97-AF65-F5344CB8AC3E}">
        <p14:creationId xmlns:p14="http://schemas.microsoft.com/office/powerpoint/2010/main" val="106662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SELECT DISTINCT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4077759"/>
            <a:ext cx="4010256" cy="8831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SELECT 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DISTINCT</a:t>
            </a:r>
            <a:r>
              <a:rPr lang="en-US" sz="2400" dirty="0">
                <a:latin typeface="Consolas" pitchFamily="49" charset="0"/>
                <a:cs typeface="Courier New" pitchFamily="49" charset="0"/>
              </a:rPr>
              <a:t> Age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FROM User;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8650" y="3412723"/>
            <a:ext cx="7886700" cy="52322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>
                <a:latin typeface="Calibri" pitchFamily="34" charset="0"/>
                <a:ea typeface="Linux Libertine" charset="0"/>
                <a:cs typeface="Linux Libertine" charset="0"/>
              </a:rPr>
              <a:t>From what Ages do we have Users?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829436"/>
              </p:ext>
            </p:extLst>
          </p:nvPr>
        </p:nvGraphicFramePr>
        <p:xfrm>
          <a:off x="2877478" y="1943145"/>
          <a:ext cx="3237572" cy="1341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69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4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4799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UID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79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U1001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David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79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U1002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Han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79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U2004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Julia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2808616" y="1542715"/>
            <a:ext cx="7136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  <a:endParaRPr lang="en-US" b="1" dirty="0"/>
          </a:p>
        </p:txBody>
      </p:sp>
      <p:sp>
        <p:nvSpPr>
          <p:cNvPr id="16" name="Down Arrow 15"/>
          <p:cNvSpPr/>
          <p:nvPr/>
        </p:nvSpPr>
        <p:spPr>
          <a:xfrm>
            <a:off x="5243557" y="4223659"/>
            <a:ext cx="880947" cy="43438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502855"/>
              </p:ext>
            </p:extLst>
          </p:nvPr>
        </p:nvGraphicFramePr>
        <p:xfrm>
          <a:off x="5221255" y="4843680"/>
          <a:ext cx="893795" cy="9753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3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666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6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6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399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Arithmetic Expressions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Calibri" pitchFamily="34" charset="0"/>
              </a:rPr>
              <a:t>In SELECT clause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 WHERE clause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628651" y="2419814"/>
            <a:ext cx="7886700" cy="14672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SELECT Name, 1.1 * Salary AS </a:t>
            </a:r>
            <a:r>
              <a:rPr lang="en-US" sz="2400" dirty="0" err="1">
                <a:latin typeface="Consolas" pitchFamily="49" charset="0"/>
                <a:cs typeface="Courier New" pitchFamily="49" charset="0"/>
              </a:rPr>
              <a:t>IncreasedSal</a:t>
            </a:r>
            <a:endParaRPr lang="en-US" sz="2400" dirty="0">
              <a:latin typeface="Consolas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FROM Employee</a:t>
            </a:r>
            <a:endParaRPr lang="en-US" sz="2400" b="1" dirty="0">
              <a:latin typeface="Consolas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WHERE Age &lt;= 30;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628650" y="4298388"/>
            <a:ext cx="7886700" cy="14672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SELECT Name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FROM Employee</a:t>
            </a:r>
            <a:endParaRPr lang="en-US" sz="2400" b="1" dirty="0">
              <a:latin typeface="Consolas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WHERE Salary / Age &gt; 5000;</a:t>
            </a:r>
          </a:p>
        </p:txBody>
      </p:sp>
      <p:sp>
        <p:nvSpPr>
          <p:cNvPr id="3" name="Rectangle 2"/>
          <p:cNvSpPr/>
          <p:nvPr/>
        </p:nvSpPr>
        <p:spPr>
          <a:xfrm>
            <a:off x="5020308" y="2419814"/>
            <a:ext cx="7138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urier New" pitchFamily="49" charset="0"/>
              </a:rPr>
              <a:t>AS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84234" y="2964820"/>
            <a:ext cx="1471962" cy="83099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2400" dirty="0">
                <a:latin typeface="Calibri" pitchFamily="34" charset="0"/>
                <a:ea typeface="Linux Libertine" charset="0"/>
                <a:cs typeface="Linux Libertine" charset="0"/>
              </a:rPr>
              <a:t>Column Renaming</a:t>
            </a:r>
          </a:p>
        </p:txBody>
      </p:sp>
    </p:spTree>
    <p:extLst>
      <p:ext uri="{BB962C8B-B14F-4D97-AF65-F5344CB8AC3E}">
        <p14:creationId xmlns:p14="http://schemas.microsoft.com/office/powerpoint/2010/main" val="21609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D212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D212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5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" grpId="0"/>
      <p:bldP spid="3" grpId="1"/>
      <p:bldP spid="2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LIKE: Find Patterns in Strings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25914" y="3474457"/>
            <a:ext cx="5486400" cy="16554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SELECT CID, Name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FROM Course</a:t>
            </a:r>
            <a:endParaRPr lang="en-US" sz="2400" b="1" dirty="0">
              <a:latin typeface="Consolas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WHERE Name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urier New" pitchFamily="49" charset="0"/>
              </a:rPr>
              <a:t>LIKE</a:t>
            </a:r>
            <a:r>
              <a:rPr lang="en-US" sz="2400" dirty="0">
                <a:latin typeface="Consolas" pitchFamily="49" charset="0"/>
                <a:cs typeface="Courier New" pitchFamily="49" charset="0"/>
              </a:rPr>
              <a:t> ‘</a:t>
            </a:r>
            <a:r>
              <a:rPr lang="en-US" sz="2400" dirty="0">
                <a:solidFill>
                  <a:srgbClr val="FF0000"/>
                </a:solidFill>
                <a:latin typeface="Consolas" pitchFamily="49" charset="0"/>
                <a:cs typeface="Courier New" pitchFamily="49" charset="0"/>
              </a:rPr>
              <a:t>%</a:t>
            </a:r>
            <a:r>
              <a:rPr lang="en-US" sz="2400" dirty="0">
                <a:latin typeface="Consolas" pitchFamily="49" charset="0"/>
                <a:cs typeface="Courier New" pitchFamily="49" charset="0"/>
              </a:rPr>
              <a:t>Data</a:t>
            </a:r>
            <a:r>
              <a:rPr lang="en-US" sz="2400" dirty="0">
                <a:solidFill>
                  <a:srgbClr val="FF0000"/>
                </a:solidFill>
                <a:latin typeface="Consolas" pitchFamily="49" charset="0"/>
                <a:cs typeface="Courier New" pitchFamily="49" charset="0"/>
              </a:rPr>
              <a:t>%</a:t>
            </a:r>
            <a:r>
              <a:rPr lang="en-US" sz="2400" dirty="0">
                <a:latin typeface="Consolas" pitchFamily="49" charset="0"/>
                <a:cs typeface="Courier New" pitchFamily="49" charset="0"/>
              </a:rPr>
              <a:t>’;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5946459" y="3356517"/>
            <a:ext cx="880947" cy="1442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415312"/>
              </p:ext>
            </p:extLst>
          </p:nvPr>
        </p:nvGraphicFramePr>
        <p:xfrm>
          <a:off x="2004362" y="1911849"/>
          <a:ext cx="5310839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0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1909310" y="1565740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6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422235"/>
              </p:ext>
            </p:extLst>
          </p:nvPr>
        </p:nvGraphicFramePr>
        <p:xfrm>
          <a:off x="3947004" y="4942950"/>
          <a:ext cx="3846368" cy="99974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42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3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73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LIKE: Find Patterns in Strings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25914" y="3474457"/>
            <a:ext cx="5486400" cy="16554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SELECT CID, Name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FROM Course</a:t>
            </a:r>
            <a:endParaRPr lang="en-US" sz="2400" b="1" dirty="0">
              <a:latin typeface="Consolas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WHERE CID LIKE ‘CS</a:t>
            </a:r>
            <a:r>
              <a:rPr lang="en-US" sz="2400" dirty="0">
                <a:solidFill>
                  <a:srgbClr val="FF0000"/>
                </a:solidFill>
                <a:latin typeface="Consolas" pitchFamily="49" charset="0"/>
                <a:cs typeface="Courier New" pitchFamily="49" charset="0"/>
              </a:rPr>
              <a:t>__</a:t>
            </a:r>
            <a:r>
              <a:rPr lang="en-US" sz="2400" dirty="0">
                <a:latin typeface="Consolas" pitchFamily="49" charset="0"/>
                <a:cs typeface="Courier New" pitchFamily="49" charset="0"/>
              </a:rPr>
              <a:t>4’;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5946459" y="3356517"/>
            <a:ext cx="880947" cy="1442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773061"/>
              </p:ext>
            </p:extLst>
          </p:nvPr>
        </p:nvGraphicFramePr>
        <p:xfrm>
          <a:off x="2004362" y="1911849"/>
          <a:ext cx="5310839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73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1909310" y="1565740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6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25993"/>
              </p:ext>
            </p:extLst>
          </p:nvPr>
        </p:nvGraphicFramePr>
        <p:xfrm>
          <a:off x="3947004" y="4942950"/>
          <a:ext cx="3653421" cy="74980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85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8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99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ORDER BY: Sort Results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4036342"/>
            <a:ext cx="3750403" cy="16700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SELECT Name, Class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nsolas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WHERE Name LIKE ‘B%’</a:t>
            </a:r>
          </a:p>
          <a:p>
            <a:pPr algn="l">
              <a:buClr>
                <a:srgbClr val="92D050"/>
              </a:buClr>
            </a:pP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urier New" pitchFamily="49" charset="0"/>
              </a:rPr>
              <a:t>ORDER BY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nsolas" pitchFamily="49" charset="0"/>
                <a:cs typeface="Courier New" pitchFamily="49" charset="0"/>
              </a:rPr>
              <a:t>Class;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5190899" y="3949342"/>
            <a:ext cx="880947" cy="92201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540927"/>
              </p:ext>
            </p:extLst>
          </p:nvPr>
        </p:nvGraphicFramePr>
        <p:xfrm>
          <a:off x="2992776" y="1911746"/>
          <a:ext cx="3465174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5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4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/>
                      <a:r>
                        <a:rPr lang="en-US" sz="1400" dirty="0" err="1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916382" y="1578543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6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417794"/>
              </p:ext>
            </p:extLst>
          </p:nvPr>
        </p:nvGraphicFramePr>
        <p:xfrm>
          <a:off x="4725363" y="5070815"/>
          <a:ext cx="1812020" cy="1219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5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08000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08000"/>
                      <a:r>
                        <a:rPr lang="en-US" sz="1400" dirty="0" err="1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08000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03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ORDER BY: Sort Results (Cont.)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3805939"/>
            <a:ext cx="5486400" cy="2059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SELECT Name, Class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nsolas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WHERE Name LIKE ‘B%’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ORDER BY Class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urier New" pitchFamily="49" charset="0"/>
              </a:rPr>
              <a:t>DESC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urier New" pitchFamily="49" charset="0"/>
              </a:rPr>
              <a:t>,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urier New" pitchFamily="49" charset="0"/>
              </a:rPr>
              <a:t>         </a:t>
            </a:r>
            <a:r>
              <a:rPr lang="en-US" sz="2400" dirty="0">
                <a:latin typeface="Consolas" pitchFamily="49" charset="0"/>
                <a:cs typeface="Courier New" pitchFamily="49" charset="0"/>
              </a:rPr>
              <a:t>SID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urier New" pitchFamily="49" charset="0"/>
              </a:rPr>
              <a:t>ASC</a:t>
            </a:r>
            <a:r>
              <a:rPr lang="en-US" sz="2400" dirty="0">
                <a:latin typeface="Consolas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6484440" y="3913514"/>
            <a:ext cx="880947" cy="92201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956420"/>
              </p:ext>
            </p:extLst>
          </p:nvPr>
        </p:nvGraphicFramePr>
        <p:xfrm>
          <a:off x="4286317" y="1875918"/>
          <a:ext cx="3465174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5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4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en-US" sz="1400" dirty="0" err="1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4209923" y="1542715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6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37072"/>
              </p:ext>
            </p:extLst>
          </p:nvPr>
        </p:nvGraphicFramePr>
        <p:xfrm>
          <a:off x="6018904" y="5034987"/>
          <a:ext cx="1812020" cy="1219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5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6000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6000"/>
                      <a:r>
                        <a:rPr lang="en-US" sz="1400" dirty="0" err="1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6000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501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Calibri" pitchFamily="34" charset="0"/>
              </a:rPr>
              <a:t>Relational Modeling: 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itchFamily="34" charset="0"/>
              </a:rPr>
              <a:t>Create a relational database model for this ER diagram</a:t>
            </a:r>
          </a:p>
          <a:p>
            <a:pPr lvl="1"/>
            <a:r>
              <a:rPr lang="en-US" sz="2800" dirty="0">
                <a:latin typeface="Calibri" pitchFamily="34" charset="0"/>
              </a:rPr>
              <a:t>Relations</a:t>
            </a:r>
          </a:p>
          <a:p>
            <a:pPr lvl="1"/>
            <a:r>
              <a:rPr lang="en-US" sz="2800" dirty="0">
                <a:latin typeface="Calibri" pitchFamily="34" charset="0"/>
              </a:rPr>
              <a:t>Key constraints</a:t>
            </a:r>
          </a:p>
          <a:p>
            <a:r>
              <a:rPr lang="en-US" sz="3200" dirty="0">
                <a:latin typeface="Calibri" pitchFamily="34" charset="0"/>
              </a:rPr>
              <a:t>Determine foreign keys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957" y="217152"/>
            <a:ext cx="2117393" cy="1225521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118765" y="4356834"/>
            <a:ext cx="6906469" cy="1909823"/>
            <a:chOff x="678690" y="2113963"/>
            <a:chExt cx="7663117" cy="2971430"/>
          </a:xfrm>
        </p:grpSpPr>
        <p:grpSp>
          <p:nvGrpSpPr>
            <p:cNvPr id="9" name="Group 8"/>
            <p:cNvGrpSpPr/>
            <p:nvPr/>
          </p:nvGrpSpPr>
          <p:grpSpPr>
            <a:xfrm>
              <a:off x="678690" y="2329538"/>
              <a:ext cx="7663117" cy="1856382"/>
              <a:chOff x="681874" y="4430665"/>
              <a:chExt cx="7663117" cy="1856382"/>
            </a:xfrm>
          </p:grpSpPr>
          <p:sp>
            <p:nvSpPr>
              <p:cNvPr id="23" name="Rectangle 4"/>
              <p:cNvSpPr>
                <a:spLocks noChangeArrowheads="1"/>
              </p:cNvSpPr>
              <p:nvPr/>
            </p:nvSpPr>
            <p:spPr bwMode="auto">
              <a:xfrm>
                <a:off x="921554" y="5463826"/>
                <a:ext cx="21336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b="1" dirty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User</a:t>
                </a:r>
              </a:p>
            </p:txBody>
          </p:sp>
          <p:sp>
            <p:nvSpPr>
              <p:cNvPr id="24" name="Oval 5"/>
              <p:cNvSpPr>
                <a:spLocks noChangeArrowheads="1"/>
              </p:cNvSpPr>
              <p:nvPr/>
            </p:nvSpPr>
            <p:spPr bwMode="auto">
              <a:xfrm>
                <a:off x="1702604" y="4438301"/>
                <a:ext cx="877628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dirty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</a:p>
            </p:txBody>
          </p:sp>
          <p:sp>
            <p:nvSpPr>
              <p:cNvPr id="25" name="Oval 6"/>
              <p:cNvSpPr>
                <a:spLocks noChangeArrowheads="1"/>
              </p:cNvSpPr>
              <p:nvPr/>
            </p:nvSpPr>
            <p:spPr bwMode="auto">
              <a:xfrm>
                <a:off x="2713582" y="4435127"/>
                <a:ext cx="72655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dirty="0">
                    <a:latin typeface="Linux Libertine" charset="0"/>
                    <a:ea typeface="Linux Libertine" charset="0"/>
                    <a:cs typeface="Linux Libertine" charset="0"/>
                  </a:rPr>
                  <a:t>Age</a:t>
                </a:r>
              </a:p>
            </p:txBody>
          </p:sp>
          <p:sp>
            <p:nvSpPr>
              <p:cNvPr id="26" name="Oval 7"/>
              <p:cNvSpPr>
                <a:spLocks noChangeArrowheads="1"/>
              </p:cNvSpPr>
              <p:nvPr/>
            </p:nvSpPr>
            <p:spPr bwMode="auto">
              <a:xfrm>
                <a:off x="681874" y="4443100"/>
                <a:ext cx="897348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u="sng" dirty="0">
                    <a:latin typeface="Linux Libertine" charset="0"/>
                    <a:ea typeface="Linux Libertine" charset="0"/>
                    <a:cs typeface="Linux Libertine" charset="0"/>
                  </a:rPr>
                  <a:t>UID</a:t>
                </a:r>
              </a:p>
            </p:txBody>
          </p:sp>
          <p:sp>
            <p:nvSpPr>
              <p:cNvPr id="27" name="Line 8"/>
              <p:cNvSpPr>
                <a:spLocks noChangeShapeType="1"/>
              </p:cNvSpPr>
              <p:nvPr/>
            </p:nvSpPr>
            <p:spPr bwMode="auto">
              <a:xfrm flipH="1" flipV="1">
                <a:off x="1328248" y="5050041"/>
                <a:ext cx="261382" cy="411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28" name="Line 9"/>
              <p:cNvSpPr>
                <a:spLocks noChangeShapeType="1"/>
              </p:cNvSpPr>
              <p:nvPr/>
            </p:nvSpPr>
            <p:spPr bwMode="auto">
              <a:xfrm flipV="1">
                <a:off x="1980822" y="5135103"/>
                <a:ext cx="91705" cy="3318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29" name="Line 10"/>
              <p:cNvSpPr>
                <a:spLocks noChangeShapeType="1"/>
              </p:cNvSpPr>
              <p:nvPr/>
            </p:nvSpPr>
            <p:spPr bwMode="auto">
              <a:xfrm flipV="1">
                <a:off x="2396374" y="5044725"/>
                <a:ext cx="487330" cy="4222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0" name="Rectangle 4"/>
              <p:cNvSpPr>
                <a:spLocks noChangeArrowheads="1"/>
              </p:cNvSpPr>
              <p:nvPr/>
            </p:nvSpPr>
            <p:spPr bwMode="auto">
              <a:xfrm>
                <a:off x="5956070" y="5463826"/>
                <a:ext cx="22860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b="1" dirty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Event</a:t>
                </a:r>
              </a:p>
            </p:txBody>
          </p:sp>
          <p:sp>
            <p:nvSpPr>
              <p:cNvPr id="31" name="Oval 5"/>
              <p:cNvSpPr>
                <a:spLocks noChangeArrowheads="1"/>
              </p:cNvSpPr>
              <p:nvPr/>
            </p:nvSpPr>
            <p:spPr bwMode="auto">
              <a:xfrm>
                <a:off x="6114448" y="4438301"/>
                <a:ext cx="93477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dirty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</a:p>
            </p:txBody>
          </p:sp>
          <p:sp>
            <p:nvSpPr>
              <p:cNvPr id="32" name="Oval 6"/>
              <p:cNvSpPr>
                <a:spLocks noChangeArrowheads="1"/>
              </p:cNvSpPr>
              <p:nvPr/>
            </p:nvSpPr>
            <p:spPr bwMode="auto">
              <a:xfrm>
                <a:off x="7099427" y="4430665"/>
                <a:ext cx="1245564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>
                    <a:latin typeface="Linux Libertine" charset="0"/>
                    <a:ea typeface="Linux Libertine" charset="0"/>
                    <a:cs typeface="Linux Libertine" charset="0"/>
                  </a:rPr>
                  <a:t>Location</a:t>
                </a:r>
                <a:endParaRPr lang="en-US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3" name="Oval 7"/>
              <p:cNvSpPr>
                <a:spLocks noChangeArrowheads="1"/>
              </p:cNvSpPr>
              <p:nvPr/>
            </p:nvSpPr>
            <p:spPr bwMode="auto">
              <a:xfrm>
                <a:off x="5303053" y="4443100"/>
                <a:ext cx="76199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u="sng" dirty="0">
                    <a:latin typeface="Linux Libertine" charset="0"/>
                    <a:ea typeface="Linux Libertine" charset="0"/>
                    <a:cs typeface="Linux Libertine" charset="0"/>
                  </a:rPr>
                  <a:t>EID</a:t>
                </a:r>
              </a:p>
            </p:txBody>
          </p:sp>
          <p:sp>
            <p:nvSpPr>
              <p:cNvPr id="34" name="Line 8"/>
              <p:cNvSpPr>
                <a:spLocks noChangeShapeType="1"/>
              </p:cNvSpPr>
              <p:nvPr/>
            </p:nvSpPr>
            <p:spPr bwMode="auto">
              <a:xfrm flipH="1" flipV="1">
                <a:off x="5956069" y="5044725"/>
                <a:ext cx="713269" cy="4168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5" name="Line 9"/>
              <p:cNvSpPr>
                <a:spLocks noChangeShapeType="1"/>
              </p:cNvSpPr>
              <p:nvPr/>
            </p:nvSpPr>
            <p:spPr bwMode="auto">
              <a:xfrm flipH="1" flipV="1">
                <a:off x="6822961" y="5044723"/>
                <a:ext cx="343003" cy="41910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6" name="Line 10"/>
              <p:cNvSpPr>
                <a:spLocks noChangeShapeType="1"/>
              </p:cNvSpPr>
              <p:nvPr/>
            </p:nvSpPr>
            <p:spPr bwMode="auto">
              <a:xfrm flipH="1">
                <a:off x="7135505" y="5970166"/>
                <a:ext cx="30460" cy="3168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7" name="AutoShape 8"/>
              <p:cNvSpPr>
                <a:spLocks noChangeArrowheads="1"/>
              </p:cNvSpPr>
              <p:nvPr/>
            </p:nvSpPr>
            <p:spPr bwMode="auto">
              <a:xfrm>
                <a:off x="3646217" y="4830524"/>
                <a:ext cx="1676400" cy="701954"/>
              </a:xfrm>
              <a:prstGeom prst="diamond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b="1" dirty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Create</a:t>
                </a:r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 flipH="1" flipV="1">
                <a:off x="5303054" y="5181502"/>
                <a:ext cx="653014" cy="378033"/>
              </a:xfrm>
              <a:prstGeom prst="line">
                <a:avLst/>
              </a:prstGeom>
              <a:ln w="63500">
                <a:solidFill>
                  <a:schemeClr val="tx1"/>
                </a:solidFill>
                <a:headEnd type="none" w="lg" len="lg"/>
                <a:tailEnd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3032134" y="5181502"/>
                <a:ext cx="614083" cy="378033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5459414" y="4187930"/>
              <a:ext cx="111766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>
                  <a:latin typeface="Linux Libertine" charset="0"/>
                  <a:ea typeface="Linux Libertine" charset="0"/>
                  <a:cs typeface="Linux Libertine" charset="0"/>
                </a:rPr>
                <a:t>StartDT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6623195" y="4187930"/>
              <a:ext cx="984561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>
                  <a:latin typeface="Linux Libertine" charset="0"/>
                  <a:ea typeface="Linux Libertine" charset="0"/>
                  <a:cs typeface="Linux Libertine" charset="0"/>
                </a:rPr>
                <a:t>EndDT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7581774" y="3015337"/>
              <a:ext cx="118754" cy="339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6178132" y="3896100"/>
              <a:ext cx="488020" cy="2918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Oval 5"/>
            <p:cNvSpPr>
              <a:spLocks noChangeArrowheads="1"/>
            </p:cNvSpPr>
            <p:nvPr/>
          </p:nvSpPr>
          <p:spPr bwMode="auto">
            <a:xfrm>
              <a:off x="7648169" y="4187930"/>
              <a:ext cx="69363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>
                  <a:latin typeface="Linux Libertine" charset="0"/>
                  <a:ea typeface="Linux Libertine" charset="0"/>
                  <a:cs typeface="Linux Libertine" charset="0"/>
                </a:rPr>
                <a:t>Desc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7581774" y="3869039"/>
              <a:ext cx="263812" cy="3168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Oval 6"/>
            <p:cNvSpPr>
              <a:spLocks noChangeArrowheads="1"/>
            </p:cNvSpPr>
            <p:nvPr/>
          </p:nvSpPr>
          <p:spPr bwMode="auto">
            <a:xfrm>
              <a:off x="3868673" y="2113963"/>
              <a:ext cx="1225120" cy="42172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dirty="0" err="1">
                  <a:latin typeface="Linux Libertine" charset="0"/>
                  <a:ea typeface="Linux Libertine" charset="0"/>
                  <a:cs typeface="Linux Libertine" charset="0"/>
                </a:rPr>
                <a:t>CreateDT</a:t>
              </a:r>
              <a:endParaRPr lang="en-US" sz="16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Line 10"/>
            <p:cNvSpPr>
              <a:spLocks noChangeShapeType="1"/>
            </p:cNvSpPr>
            <p:nvPr/>
          </p:nvSpPr>
          <p:spPr bwMode="auto">
            <a:xfrm flipH="1">
              <a:off x="4490720" y="2509519"/>
              <a:ext cx="0" cy="2336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AutoShape 8"/>
            <p:cNvSpPr>
              <a:spLocks noChangeArrowheads="1"/>
            </p:cNvSpPr>
            <p:nvPr/>
          </p:nvSpPr>
          <p:spPr bwMode="auto">
            <a:xfrm>
              <a:off x="3370905" y="3782329"/>
              <a:ext cx="2212984" cy="701954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b="1" dirty="0" err="1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ParticipateIn</a:t>
              </a:r>
              <a:endParaRPr lang="en-US" sz="16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5559585" y="3782330"/>
              <a:ext cx="393297" cy="3634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3028950" y="3801308"/>
              <a:ext cx="369100" cy="3178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Oval 6"/>
            <p:cNvSpPr>
              <a:spLocks noChangeArrowheads="1"/>
            </p:cNvSpPr>
            <p:nvPr/>
          </p:nvSpPr>
          <p:spPr bwMode="auto">
            <a:xfrm>
              <a:off x="3878160" y="4663671"/>
              <a:ext cx="1225120" cy="42172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dirty="0">
                  <a:latin typeface="Linux Libertine" charset="0"/>
                  <a:ea typeface="Linux Libertine" charset="0"/>
                  <a:cs typeface="Linux Libertine" charset="0"/>
                </a:rPr>
                <a:t>RSVPDT</a:t>
              </a: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4490720" y="4484284"/>
              <a:ext cx="0" cy="179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4" t="417" r="6876" b="-1"/>
          <a:stretch/>
        </p:blipFill>
        <p:spPr>
          <a:xfrm>
            <a:off x="6641580" y="2559682"/>
            <a:ext cx="1504359" cy="140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31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LIMIT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85446" y="3988941"/>
            <a:ext cx="5486400" cy="19592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SELECT Name, Major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nsolas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WHERE Class = 21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ORDER BY SID DESC</a:t>
            </a:r>
          </a:p>
          <a:p>
            <a:pPr algn="l">
              <a:buClr>
                <a:srgbClr val="92D050"/>
              </a:buClr>
            </a:pP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urier New" pitchFamily="49" charset="0"/>
              </a:rPr>
              <a:t>LIMIT</a:t>
            </a:r>
            <a:r>
              <a:rPr lang="en-US" sz="2400" dirty="0">
                <a:latin typeface="Consolas" pitchFamily="49" charset="0"/>
                <a:cs typeface="Courier New" pitchFamily="49" charset="0"/>
              </a:rPr>
              <a:t> 2;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5190899" y="3949342"/>
            <a:ext cx="880947" cy="92201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540927"/>
              </p:ext>
            </p:extLst>
          </p:nvPr>
        </p:nvGraphicFramePr>
        <p:xfrm>
          <a:off x="2992776" y="1911746"/>
          <a:ext cx="3465174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5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4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en-US" sz="1400" dirty="0" err="1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916382" y="1578543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6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888122"/>
              </p:ext>
            </p:extLst>
          </p:nvPr>
        </p:nvGraphicFramePr>
        <p:xfrm>
          <a:off x="4725362" y="5033782"/>
          <a:ext cx="1812020" cy="914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5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6000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6000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22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Recap: 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What Can Go in WHERE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Calibri" pitchFamily="34" charset="0"/>
              </a:rPr>
              <a:t>Attribute names of the relations appearing in FROM clause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latin typeface="Calibri" pitchFamily="34" charset="0"/>
              </a:rPr>
              <a:t>Comparison operators (</a:t>
            </a:r>
            <a:r>
              <a:rPr lang="en-US" dirty="0">
                <a:latin typeface="Calibri" pitchFamily="34" charset="0"/>
              </a:rPr>
              <a:t>=, &lt;&gt;, &lt;, &gt;, &lt;=, &gt;=)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latin typeface="Calibri" pitchFamily="34" charset="0"/>
              </a:rPr>
              <a:t>Arithmetic operations (</a:t>
            </a:r>
            <a:r>
              <a:rPr lang="en-US" dirty="0">
                <a:latin typeface="Calibri" pitchFamily="34" charset="0"/>
              </a:rPr>
              <a:t>+, -, /, *)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latin typeface="Calibri" pitchFamily="34" charset="0"/>
              </a:rPr>
              <a:t>AND, OR and NOT to combine/negate conditions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latin typeface="Calibri" pitchFamily="34" charset="0"/>
              </a:rPr>
              <a:t>Operations on strings (</a:t>
            </a:r>
            <a:r>
              <a:rPr lang="en-US" dirty="0">
                <a:latin typeface="Calibri" pitchFamily="34" charset="0"/>
              </a:rPr>
              <a:t>e.g. concatenation)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latin typeface="Calibri" pitchFamily="34" charset="0"/>
              </a:rPr>
              <a:t>Pattern matching (</a:t>
            </a:r>
            <a:r>
              <a:rPr lang="en-US" dirty="0">
                <a:latin typeface="Calibri" pitchFamily="34" charset="0"/>
              </a:rPr>
              <a:t>s LIKE p)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latin typeface="Calibri" pitchFamily="34" charset="0"/>
              </a:rPr>
              <a:t>Special functions for comparing dates and times</a:t>
            </a:r>
            <a:endParaRPr lang="en-US" sz="2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5610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Recap: Basic 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500" dirty="0">
                <a:latin typeface="Calibri" pitchFamily="34" charset="0"/>
              </a:rPr>
              <a:t>SELECT *</a:t>
            </a:r>
          </a:p>
          <a:p>
            <a:pPr>
              <a:lnSpc>
                <a:spcPct val="100000"/>
              </a:lnSpc>
            </a:pPr>
            <a:r>
              <a:rPr lang="en-US" sz="3500" dirty="0">
                <a:latin typeface="Calibri" pitchFamily="34" charset="0"/>
              </a:rPr>
              <a:t>Arithmetic expressions</a:t>
            </a:r>
          </a:p>
          <a:p>
            <a:pPr>
              <a:lnSpc>
                <a:spcPct val="100000"/>
              </a:lnSpc>
            </a:pPr>
            <a:r>
              <a:rPr lang="en-US" sz="3500" dirty="0">
                <a:latin typeface="Calibri" pitchFamily="34" charset="0"/>
              </a:rPr>
              <a:t>LIKE</a:t>
            </a:r>
          </a:p>
          <a:p>
            <a:pPr>
              <a:lnSpc>
                <a:spcPct val="100000"/>
              </a:lnSpc>
            </a:pPr>
            <a:r>
              <a:rPr lang="en-US" sz="3500" dirty="0">
                <a:latin typeface="Calibri" pitchFamily="34" charset="0"/>
              </a:rPr>
              <a:t>ORDER BY</a:t>
            </a:r>
          </a:p>
          <a:p>
            <a:pPr>
              <a:lnSpc>
                <a:spcPct val="100000"/>
              </a:lnSpc>
            </a:pPr>
            <a:r>
              <a:rPr lang="en-US" sz="3500" dirty="0">
                <a:latin typeface="Calibri" pitchFamily="34" charset="0"/>
              </a:rPr>
              <a:t>LIMIT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78877" y="1542715"/>
            <a:ext cx="7186246" cy="19277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b="1" dirty="0">
                <a:latin typeface="Consolas" pitchFamily="49" charset="0"/>
                <a:cs typeface="Courier New" pitchFamily="49" charset="0"/>
              </a:rPr>
              <a:t>SELECT [DISTINCT] </a:t>
            </a:r>
            <a:r>
              <a:rPr lang="en-US" sz="2800" b="1" dirty="0">
                <a:solidFill>
                  <a:schemeClr val="accent1"/>
                </a:solidFill>
                <a:latin typeface="Consolas" pitchFamily="49" charset="0"/>
                <a:cs typeface="Courier New" pitchFamily="49" charset="0"/>
              </a:rPr>
              <a:t>target-list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b="1" dirty="0">
                <a:latin typeface="Consolas" pitchFamily="49" charset="0"/>
                <a:cs typeface="Courier New" pitchFamily="49" charset="0"/>
              </a:rPr>
              <a:t>FROM </a:t>
            </a:r>
            <a:r>
              <a:rPr lang="en-US" sz="2800" b="1" dirty="0">
                <a:solidFill>
                  <a:srgbClr val="FFC000"/>
                </a:solidFill>
                <a:latin typeface="Consolas" pitchFamily="49" charset="0"/>
                <a:cs typeface="Courier New" pitchFamily="49" charset="0"/>
              </a:rPr>
              <a:t>relation-list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b="1" dirty="0">
                <a:latin typeface="Consolas" pitchFamily="49" charset="0"/>
                <a:cs typeface="Courier New" pitchFamily="49" charset="0"/>
              </a:rPr>
              <a:t>[WHERE </a:t>
            </a:r>
            <a:r>
              <a:rPr lang="en-US" sz="2800" b="1" dirty="0">
                <a:solidFill>
                  <a:schemeClr val="accent6"/>
                </a:solidFill>
                <a:latin typeface="Consolas" pitchFamily="49" charset="0"/>
                <a:cs typeface="Courier New" pitchFamily="49" charset="0"/>
              </a:rPr>
              <a:t>condition</a:t>
            </a:r>
            <a:r>
              <a:rPr lang="en-US" sz="2800" b="1" dirty="0">
                <a:latin typeface="Consolas" pitchFamily="49" charset="0"/>
                <a:cs typeface="Courier New" pitchFamily="49" charset="0"/>
              </a:rPr>
              <a:t>];</a:t>
            </a:r>
          </a:p>
        </p:txBody>
      </p:sp>
      <p:pic>
        <p:nvPicPr>
          <p:cNvPr id="7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592" y="2774832"/>
            <a:ext cx="411297" cy="3084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66" y="2975220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423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500" dirty="0">
                <a:latin typeface="Calibri" pitchFamily="34" charset="0"/>
              </a:rPr>
              <a:t>Interesting queries often involve more than one relation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Multi-relation Queries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1" y="5164563"/>
            <a:ext cx="4066014" cy="1219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1800" dirty="0">
                <a:latin typeface="Consolas" pitchFamily="49" charset="0"/>
                <a:cs typeface="Courier New" pitchFamily="49" charset="0"/>
              </a:rPr>
              <a:t>SELECT Name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nsolas" pitchFamily="49" charset="0"/>
                <a:cs typeface="Courier New" pitchFamily="49" charset="0"/>
              </a:rPr>
              <a:t>FROM Student, Department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nsolas" pitchFamily="49" charset="0"/>
                <a:cs typeface="Courier New" pitchFamily="49" charset="0"/>
              </a:rPr>
              <a:t>WHERE Major = DID AND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nsolas" pitchFamily="49" charset="0"/>
                <a:cs typeface="Courier New" pitchFamily="49" charset="0"/>
              </a:rPr>
              <a:t>      Class = 21;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8650" y="4574656"/>
            <a:ext cx="7886700" cy="44627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300" dirty="0">
                <a:latin typeface="Calibri" pitchFamily="34" charset="0"/>
                <a:ea typeface="Linux Libertine" charset="0"/>
                <a:cs typeface="Linux Libertine" charset="0"/>
              </a:rPr>
              <a:t>What are the Major Department Names of Students in Class 21?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003849"/>
              </p:ext>
            </p:extLst>
          </p:nvPr>
        </p:nvGraphicFramePr>
        <p:xfrm>
          <a:off x="924975" y="3212749"/>
          <a:ext cx="3465174" cy="1219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5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4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6592"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848581" y="2879546"/>
            <a:ext cx="901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400" b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905699"/>
              </p:ext>
            </p:extLst>
          </p:nvPr>
        </p:nvGraphicFramePr>
        <p:xfrm>
          <a:off x="4694664" y="3221728"/>
          <a:ext cx="3597662" cy="1219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9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5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3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7960"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0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40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0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0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4606750" y="2884430"/>
            <a:ext cx="13051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597912" y="5164563"/>
            <a:ext cx="2609385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The query processor cannot tell which Name it should return.</a:t>
            </a:r>
          </a:p>
        </p:txBody>
      </p:sp>
    </p:spTree>
    <p:extLst>
      <p:ext uri="{BB962C8B-B14F-4D97-AF65-F5344CB8AC3E}">
        <p14:creationId xmlns:p14="http://schemas.microsoft.com/office/powerpoint/2010/main" val="45099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animBg="1"/>
      <p:bldP spid="12" grpId="0"/>
      <p:bldP spid="19" grpId="0"/>
      <p:bldP spid="2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Aliases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4049269"/>
            <a:ext cx="6273955" cy="16554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SELECT 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urier New" pitchFamily="49" charset="0"/>
              </a:rPr>
              <a:t>D.</a:t>
            </a:r>
            <a:r>
              <a:rPr lang="en-US" sz="2400" dirty="0" err="1">
                <a:latin typeface="Consolas" pitchFamily="49" charset="0"/>
                <a:cs typeface="Courier New" pitchFamily="49" charset="0"/>
              </a:rPr>
              <a:t>Name</a:t>
            </a:r>
            <a:endParaRPr lang="en-US" sz="2400" dirty="0">
              <a:latin typeface="Consolas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FROM Student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urier New" pitchFamily="49" charset="0"/>
              </a:rPr>
              <a:t>S</a:t>
            </a:r>
            <a:r>
              <a:rPr lang="en-US" sz="2400" dirty="0">
                <a:latin typeface="Consolas" pitchFamily="49" charset="0"/>
                <a:cs typeface="Courier New" pitchFamily="49" charset="0"/>
              </a:rPr>
              <a:t>, Department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urier New" pitchFamily="49" charset="0"/>
              </a:rPr>
              <a:t>D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WHERE 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urier New" pitchFamily="49" charset="0"/>
              </a:rPr>
              <a:t>S.</a:t>
            </a:r>
            <a:r>
              <a:rPr lang="en-US" sz="2400" dirty="0" err="1">
                <a:latin typeface="Consolas" pitchFamily="49" charset="0"/>
                <a:cs typeface="Courier New" pitchFamily="49" charset="0"/>
              </a:rPr>
              <a:t>Major</a:t>
            </a:r>
            <a:r>
              <a:rPr lang="en-US" sz="2400" dirty="0">
                <a:latin typeface="Consolas" pitchFamily="49" charset="0"/>
                <a:cs typeface="Courier New" pitchFamily="49" charset="0"/>
              </a:rPr>
              <a:t> =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urier New" pitchFamily="49" charset="0"/>
              </a:rPr>
              <a:t>D.</a:t>
            </a:r>
            <a:r>
              <a:rPr lang="en-US" sz="2400" dirty="0">
                <a:latin typeface="Consolas" pitchFamily="49" charset="0"/>
                <a:cs typeface="Courier New" pitchFamily="49" charset="0"/>
              </a:rPr>
              <a:t>DID AND</a:t>
            </a:r>
          </a:p>
          <a:p>
            <a:pPr algn="l">
              <a:buClr>
                <a:srgbClr val="92D050"/>
              </a:buClr>
            </a:pP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urier New" pitchFamily="49" charset="0"/>
              </a:rPr>
              <a:t>      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urier New" pitchFamily="49" charset="0"/>
              </a:rPr>
              <a:t>S.</a:t>
            </a:r>
            <a:r>
              <a:rPr lang="en-US" sz="2400" dirty="0" err="1">
                <a:latin typeface="Consolas" pitchFamily="49" charset="0"/>
                <a:cs typeface="Courier New" pitchFamily="49" charset="0"/>
              </a:rPr>
              <a:t>Class</a:t>
            </a:r>
            <a:r>
              <a:rPr lang="en-US" sz="2400" dirty="0">
                <a:latin typeface="Consolas" pitchFamily="49" charset="0"/>
                <a:cs typeface="Courier New" pitchFamily="49" charset="0"/>
              </a:rPr>
              <a:t> = 21;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8650" y="3412723"/>
            <a:ext cx="7886700" cy="44627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300" dirty="0">
                <a:latin typeface="Calibri" pitchFamily="34" charset="0"/>
                <a:ea typeface="Linux Libertine" charset="0"/>
                <a:cs typeface="Linux Libertine" charset="0"/>
              </a:rPr>
              <a:t>What are the Major Department Names of Students in Class 21?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7046176" y="3964146"/>
            <a:ext cx="880947" cy="43438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611278"/>
              </p:ext>
            </p:extLst>
          </p:nvPr>
        </p:nvGraphicFramePr>
        <p:xfrm>
          <a:off x="6566674" y="4540351"/>
          <a:ext cx="1839950" cy="9753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3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666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666">
                <a:tc>
                  <a:txBody>
                    <a:bodyPr/>
                    <a:lstStyle/>
                    <a:p>
                      <a:pPr marL="1080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666">
                <a:tc>
                  <a:txBody>
                    <a:bodyPr/>
                    <a:lstStyle/>
                    <a:p>
                      <a:pPr marL="108000" algn="l"/>
                      <a:r>
                        <a:rPr lang="en-US" sz="16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898650"/>
              </p:ext>
            </p:extLst>
          </p:nvPr>
        </p:nvGraphicFramePr>
        <p:xfrm>
          <a:off x="1147999" y="1886572"/>
          <a:ext cx="3465174" cy="1219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5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4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6592"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071605" y="1553369"/>
            <a:ext cx="901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400" b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121683"/>
              </p:ext>
            </p:extLst>
          </p:nvPr>
        </p:nvGraphicFramePr>
        <p:xfrm>
          <a:off x="4917688" y="1895551"/>
          <a:ext cx="3597662" cy="1219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9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5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3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7960"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0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40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0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0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4829774" y="1558253"/>
            <a:ext cx="13051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73255" y="5728358"/>
            <a:ext cx="5025018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>
                <a:latin typeface="Calibri" pitchFamily="34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Do we need all the above usages of aliases?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46459" y="5733784"/>
            <a:ext cx="864075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>
                <a:latin typeface="Calibri" pitchFamily="34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No. </a:t>
            </a:r>
            <a:endParaRPr lang="en-US" sz="2000" b="1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42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 animBg="1"/>
      <p:bldP spid="1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3500" dirty="0">
                <a:latin typeface="Calibri" pitchFamily="34" charset="0"/>
              </a:rPr>
              <a:t>General form</a:t>
            </a:r>
          </a:p>
          <a:p>
            <a:pPr>
              <a:lnSpc>
                <a:spcPct val="100000"/>
              </a:lnSpc>
            </a:pPr>
            <a:endParaRPr lang="en-US" sz="3500" dirty="0"/>
          </a:p>
          <a:p>
            <a:pPr>
              <a:lnSpc>
                <a:spcPct val="100000"/>
              </a:lnSpc>
            </a:pPr>
            <a:endParaRPr lang="en-US" sz="3500" dirty="0"/>
          </a:p>
          <a:p>
            <a:pPr>
              <a:lnSpc>
                <a:spcPct val="100000"/>
              </a:lnSpc>
            </a:pPr>
            <a:r>
              <a:rPr lang="en-US" sz="3500" dirty="0">
                <a:latin typeface="Calibri" pitchFamily="34" charset="0"/>
              </a:rPr>
              <a:t>Natural language semantics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sz="3200" dirty="0">
                <a:latin typeface="Calibri" pitchFamily="34" charset="0"/>
              </a:rPr>
              <a:t>Start with the </a:t>
            </a:r>
            <a:r>
              <a:rPr lang="en-US" sz="3200" i="1" dirty="0">
                <a:latin typeface="Calibri" pitchFamily="34" charset="0"/>
              </a:rPr>
              <a:t>Cartesian product</a:t>
            </a:r>
            <a:r>
              <a:rPr lang="en-US" sz="3200" dirty="0">
                <a:latin typeface="Calibri" pitchFamily="34" charset="0"/>
              </a:rPr>
              <a:t> </a:t>
            </a:r>
            <a:br>
              <a:rPr lang="en-US" sz="3200" dirty="0"/>
            </a:br>
            <a:r>
              <a:rPr lang="en-US" sz="3200" dirty="0">
                <a:solidFill>
                  <a:srgbClr val="FFC000"/>
                </a:solidFill>
                <a:latin typeface="Calibri" pitchFamily="34" charset="0"/>
                <a:ea typeface="+mj-ea"/>
                <a:cs typeface="Courier New" pitchFamily="49" charset="0"/>
              </a:rPr>
              <a:t>R1</a:t>
            </a:r>
            <a:r>
              <a:rPr lang="en-US" sz="3200" dirty="0">
                <a:latin typeface="Calibri" pitchFamily="34" charset="0"/>
                <a:ea typeface="+mj-ea"/>
                <a:cs typeface="Courier New" pitchFamily="49" charset="0"/>
              </a:rPr>
              <a:t>×</a:t>
            </a:r>
            <a:r>
              <a:rPr lang="en-US" sz="3200" dirty="0">
                <a:solidFill>
                  <a:srgbClr val="FFC000"/>
                </a:solidFill>
                <a:latin typeface="Calibri" pitchFamily="34" charset="0"/>
                <a:ea typeface="+mj-ea"/>
                <a:cs typeface="Courier New" pitchFamily="49" charset="0"/>
              </a:rPr>
              <a:t>R2</a:t>
            </a:r>
            <a:r>
              <a:rPr lang="en-US" sz="3200" dirty="0">
                <a:latin typeface="Calibri" pitchFamily="34" charset="0"/>
                <a:cs typeface="Courier New" pitchFamily="49" charset="0"/>
              </a:rPr>
              <a:t>×</a:t>
            </a:r>
            <a:r>
              <a:rPr lang="mr-IN" sz="3200" dirty="0">
                <a:latin typeface="Calibri" pitchFamily="34" charset="0"/>
                <a:ea typeface="+mj-ea"/>
                <a:cs typeface="Courier New" pitchFamily="49" charset="0"/>
              </a:rPr>
              <a:t>…</a:t>
            </a:r>
            <a:r>
              <a:rPr lang="en-US" sz="3200" dirty="0">
                <a:latin typeface="Calibri" pitchFamily="34" charset="0"/>
                <a:cs typeface="Courier New" pitchFamily="49" charset="0"/>
              </a:rPr>
              <a:t>×</a:t>
            </a:r>
            <a:r>
              <a:rPr lang="en-US" sz="3200" dirty="0">
                <a:solidFill>
                  <a:srgbClr val="FFC000"/>
                </a:solidFill>
                <a:latin typeface="Calibri" pitchFamily="34" charset="0"/>
                <a:ea typeface="+mj-ea"/>
                <a:cs typeface="Courier New" pitchFamily="49" charset="0"/>
              </a:rPr>
              <a:t>Rn</a:t>
            </a:r>
            <a:endParaRPr lang="en-US" sz="3200" dirty="0">
              <a:solidFill>
                <a:srgbClr val="FFC000"/>
              </a:solidFill>
              <a:latin typeface="Calibri" pitchFamily="34" charset="0"/>
            </a:endParaRP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sz="3200" dirty="0">
                <a:latin typeface="Calibri" pitchFamily="34" charset="0"/>
              </a:rPr>
              <a:t>Apply the selection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urier New" pitchFamily="49" charset="0"/>
              </a:rPr>
              <a:t>conditions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>
                <a:latin typeface="Calibri" pitchFamily="34" charset="0"/>
              </a:rPr>
              <a:t>from the WHERE clause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sz="3200" dirty="0">
                <a:latin typeface="Calibri" pitchFamily="34" charset="0"/>
              </a:rPr>
              <a:t>Project the results onto </a:t>
            </a:r>
            <a:r>
              <a:rPr lang="en-US" sz="3200" dirty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a1,a2,…,</a:t>
            </a:r>
            <a:r>
              <a:rPr lang="en-US" sz="3200" dirty="0" err="1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ak</a:t>
            </a:r>
            <a:endParaRPr lang="en-US" sz="3200" dirty="0">
              <a:solidFill>
                <a:srgbClr val="0070C0"/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sz="35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Multi-relation Queries (Cont.)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009185" y="2307234"/>
            <a:ext cx="7125629" cy="12500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b="1" dirty="0">
                <a:latin typeface="Consolas" pitchFamily="49" charset="0"/>
                <a:cs typeface="Courier New" pitchFamily="49" charset="0"/>
              </a:rPr>
              <a:t>SELECT</a:t>
            </a:r>
            <a:r>
              <a:rPr lang="en-US" sz="2400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a1, a2, …, </a:t>
            </a:r>
            <a:r>
              <a:rPr lang="en-US" sz="2400" dirty="0" err="1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ak</a:t>
            </a:r>
            <a:endParaRPr lang="en-US" sz="2400" dirty="0">
              <a:solidFill>
                <a:srgbClr val="0070C0"/>
              </a:solidFill>
              <a:latin typeface="Consolas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b="1" dirty="0">
                <a:latin typeface="Consolas" pitchFamily="49" charset="0"/>
                <a:cs typeface="Courier New" pitchFamily="49" charset="0"/>
              </a:rPr>
              <a:t>FROM</a:t>
            </a:r>
            <a:r>
              <a:rPr lang="en-US" sz="2400" dirty="0">
                <a:latin typeface="Consolas" pitchFamily="49" charset="0"/>
                <a:cs typeface="Courier New" pitchFamily="49" charset="0"/>
              </a:rPr>
              <a:t>   </a:t>
            </a:r>
            <a:r>
              <a:rPr lang="en-US" sz="2400" dirty="0">
                <a:solidFill>
                  <a:srgbClr val="FFC000"/>
                </a:solidFill>
                <a:latin typeface="Consolas" pitchFamily="49" charset="0"/>
                <a:cs typeface="Courier New" pitchFamily="49" charset="0"/>
              </a:rPr>
              <a:t>R1</a:t>
            </a:r>
            <a:r>
              <a:rPr lang="en-US" sz="2400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AS</a:t>
            </a:r>
            <a:r>
              <a:rPr lang="en-US" sz="2400" dirty="0">
                <a:latin typeface="Consolas" pitchFamily="49" charset="0"/>
                <a:cs typeface="Courier New" pitchFamily="49" charset="0"/>
              </a:rPr>
              <a:t> x1, </a:t>
            </a:r>
            <a:r>
              <a:rPr lang="en-US" sz="2400" dirty="0">
                <a:solidFill>
                  <a:srgbClr val="FFC000"/>
                </a:solidFill>
                <a:latin typeface="Consolas" pitchFamily="49" charset="0"/>
                <a:cs typeface="Courier New" pitchFamily="49" charset="0"/>
              </a:rPr>
              <a:t>R2</a:t>
            </a:r>
            <a:r>
              <a:rPr lang="en-US" sz="2400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AS</a:t>
            </a:r>
            <a:r>
              <a:rPr lang="en-US" sz="2400" dirty="0">
                <a:latin typeface="Consolas" pitchFamily="49" charset="0"/>
                <a:cs typeface="Courier New" pitchFamily="49" charset="0"/>
              </a:rPr>
              <a:t> x2, …, </a:t>
            </a:r>
            <a:r>
              <a:rPr lang="en-US" sz="2400" dirty="0">
                <a:solidFill>
                  <a:srgbClr val="FFC000"/>
                </a:solidFill>
                <a:latin typeface="Consolas" pitchFamily="49" charset="0"/>
                <a:cs typeface="Courier New" pitchFamily="49" charset="0"/>
              </a:rPr>
              <a:t>Rn</a:t>
            </a:r>
            <a:r>
              <a:rPr lang="en-US" sz="2400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AS</a:t>
            </a:r>
            <a:r>
              <a:rPr lang="en-US" sz="2400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urier New" pitchFamily="49" charset="0"/>
              </a:rPr>
              <a:t>xn</a:t>
            </a:r>
            <a:endParaRPr lang="en-US" sz="2400" dirty="0">
              <a:latin typeface="Consolas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b="1" dirty="0">
                <a:latin typeface="Consolas" pitchFamily="49" charset="0"/>
                <a:cs typeface="Courier New" pitchFamily="49" charset="0"/>
              </a:rPr>
              <a:t>WHERE</a:t>
            </a:r>
            <a:r>
              <a:rPr lang="en-US" sz="2400" dirty="0">
                <a:latin typeface="Consolas" pitchFamily="49" charset="0"/>
                <a:cs typeface="Courier New" pitchFamily="49" charset="0"/>
              </a:rPr>
              <a:t>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urier New" pitchFamily="49" charset="0"/>
              </a:rPr>
              <a:t>&lt;conditions&gt;;</a:t>
            </a:r>
          </a:p>
        </p:txBody>
      </p:sp>
    </p:spTree>
    <p:extLst>
      <p:ext uri="{BB962C8B-B14F-4D97-AF65-F5344CB8AC3E}">
        <p14:creationId xmlns:p14="http://schemas.microsoft.com/office/powerpoint/2010/main" val="61539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49" y="154271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3500" dirty="0"/>
          </a:p>
          <a:p>
            <a:pPr>
              <a:lnSpc>
                <a:spcPct val="100000"/>
              </a:lnSpc>
            </a:pPr>
            <a:endParaRPr lang="en-US" sz="3500" dirty="0"/>
          </a:p>
          <a:p>
            <a:pPr>
              <a:lnSpc>
                <a:spcPct val="100000"/>
              </a:lnSpc>
            </a:pPr>
            <a:r>
              <a:rPr lang="en-US" sz="3500" dirty="0">
                <a:latin typeface="Calibri" pitchFamily="34" charset="0"/>
              </a:rPr>
              <a:t>Nested loop semantics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Multi-relation Queries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69795" y="3595595"/>
                <a:ext cx="7404410" cy="27607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  <a:buNone/>
                </a:pPr>
                <a:r>
                  <a:rPr lang="en-US" sz="2400" i="1" dirty="0">
                    <a:latin typeface="Courier New" charset="0"/>
                    <a:ea typeface="Courier New" charset="0"/>
                    <a:cs typeface="Courier New" charset="0"/>
                  </a:rPr>
                  <a:t>answer := {}</a:t>
                </a: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buNone/>
                </a:pPr>
                <a:r>
                  <a:rPr lang="en-US" sz="2400" b="1" dirty="0">
                    <a:latin typeface="Courier New" charset="0"/>
                    <a:ea typeface="Courier New" charset="0"/>
                    <a:cs typeface="Courier New" charset="0"/>
                  </a:rPr>
                  <a:t>for</a:t>
                </a:r>
                <a:r>
                  <a:rPr lang="en-US" sz="24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2400" i="1" dirty="0">
                    <a:latin typeface="Courier New" charset="0"/>
                    <a:ea typeface="Courier New" charset="0"/>
                    <a:cs typeface="Courier New" charset="0"/>
                  </a:rPr>
                  <a:t>x</a:t>
                </a:r>
                <a:r>
                  <a:rPr lang="en-US" sz="2400" i="1" baseline="-25000" dirty="0">
                    <a:latin typeface="Courier New" charset="0"/>
                    <a:ea typeface="Courier New" charset="0"/>
                    <a:cs typeface="Courier New" charset="0"/>
                  </a:rPr>
                  <a:t>1</a:t>
                </a:r>
                <a:r>
                  <a:rPr lang="en-US" sz="24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2400" b="1" dirty="0">
                    <a:latin typeface="Courier New" charset="0"/>
                    <a:ea typeface="Courier New" charset="0"/>
                    <a:cs typeface="Courier New" charset="0"/>
                  </a:rPr>
                  <a:t>in</a:t>
                </a:r>
                <a:r>
                  <a:rPr lang="en-US" sz="24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2400" i="1" dirty="0">
                    <a:latin typeface="Courier New" charset="0"/>
                    <a:ea typeface="Courier New" charset="0"/>
                    <a:cs typeface="Courier New" charset="0"/>
                  </a:rPr>
                  <a:t>R</a:t>
                </a:r>
                <a:r>
                  <a:rPr lang="en-US" sz="2400" i="1" baseline="-25000" dirty="0">
                    <a:latin typeface="Courier New" charset="0"/>
                    <a:ea typeface="Courier New" charset="0"/>
                    <a:cs typeface="Courier New" charset="0"/>
                  </a:rPr>
                  <a:t>1</a:t>
                </a:r>
                <a:r>
                  <a:rPr lang="en-US" sz="24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2400" b="1" dirty="0">
                    <a:latin typeface="Courier New" charset="0"/>
                    <a:ea typeface="Courier New" charset="0"/>
                    <a:cs typeface="Courier New" charset="0"/>
                  </a:rPr>
                  <a:t>do</a:t>
                </a: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buNone/>
                </a:pPr>
                <a:r>
                  <a:rPr lang="en-US" sz="2400" dirty="0">
                    <a:latin typeface="Courier New" charset="0"/>
                    <a:ea typeface="Courier New" charset="0"/>
                    <a:cs typeface="Courier New" charset="0"/>
                  </a:rPr>
                  <a:t>  </a:t>
                </a:r>
                <a:r>
                  <a:rPr lang="en-US" sz="2400" b="1" dirty="0">
                    <a:latin typeface="Courier New" charset="0"/>
                    <a:ea typeface="Courier New" charset="0"/>
                    <a:cs typeface="Courier New" charset="0"/>
                  </a:rPr>
                  <a:t>for</a:t>
                </a:r>
                <a:r>
                  <a:rPr lang="en-US" sz="24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2400" i="1" dirty="0">
                    <a:latin typeface="Courier New" charset="0"/>
                    <a:ea typeface="Courier New" charset="0"/>
                    <a:cs typeface="Courier New" charset="0"/>
                  </a:rPr>
                  <a:t>x</a:t>
                </a:r>
                <a:r>
                  <a:rPr lang="en-US" sz="2400" i="1" baseline="-25000" dirty="0">
                    <a:latin typeface="Courier New" charset="0"/>
                    <a:ea typeface="Courier New" charset="0"/>
                    <a:cs typeface="Courier New" charset="0"/>
                  </a:rPr>
                  <a:t>2</a:t>
                </a:r>
                <a:r>
                  <a:rPr lang="en-US" sz="2400" i="1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2400" b="1" dirty="0">
                    <a:latin typeface="Courier New" charset="0"/>
                    <a:ea typeface="Courier New" charset="0"/>
                    <a:cs typeface="Courier New" charset="0"/>
                  </a:rPr>
                  <a:t>in</a:t>
                </a:r>
                <a:r>
                  <a:rPr lang="en-US" sz="24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2400" i="1" dirty="0">
                    <a:latin typeface="Courier New" charset="0"/>
                    <a:ea typeface="Courier New" charset="0"/>
                    <a:cs typeface="Courier New" charset="0"/>
                  </a:rPr>
                  <a:t>R</a:t>
                </a:r>
                <a:r>
                  <a:rPr lang="en-US" sz="2400" i="1" baseline="-25000" dirty="0">
                    <a:latin typeface="Courier New" charset="0"/>
                    <a:ea typeface="Courier New" charset="0"/>
                    <a:cs typeface="Courier New" charset="0"/>
                  </a:rPr>
                  <a:t>2</a:t>
                </a:r>
                <a:r>
                  <a:rPr lang="en-US" sz="24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2400" b="1" dirty="0">
                    <a:latin typeface="Courier New" charset="0"/>
                    <a:ea typeface="Courier New" charset="0"/>
                    <a:cs typeface="Courier New" charset="0"/>
                  </a:rPr>
                  <a:t>do</a:t>
                </a: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buNone/>
                </a:pPr>
                <a:r>
                  <a:rPr lang="en-US" sz="2400" dirty="0">
                    <a:latin typeface="Courier New" charset="0"/>
                    <a:ea typeface="Courier New" charset="0"/>
                    <a:cs typeface="Courier New" charset="0"/>
                  </a:rPr>
                  <a:t>    </a:t>
                </a:r>
                <a:r>
                  <a:rPr lang="mr-IN" sz="2400" dirty="0">
                    <a:latin typeface="Courier New" charset="0"/>
                    <a:ea typeface="Courier New" charset="0"/>
                    <a:cs typeface="Courier New" charset="0"/>
                  </a:rPr>
                  <a:t>……</a:t>
                </a:r>
                <a:endParaRPr lang="en-US" sz="2400" dirty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buNone/>
                </a:pPr>
                <a:r>
                  <a:rPr lang="en-US" sz="2400" dirty="0">
                    <a:latin typeface="Courier New" charset="0"/>
                    <a:ea typeface="Courier New" charset="0"/>
                    <a:cs typeface="Courier New" charset="0"/>
                  </a:rPr>
                  <a:t>      </a:t>
                </a:r>
                <a:r>
                  <a:rPr lang="en-US" sz="2400" b="1" dirty="0">
                    <a:latin typeface="Courier New" charset="0"/>
                    <a:ea typeface="Courier New" charset="0"/>
                    <a:cs typeface="Courier New" charset="0"/>
                  </a:rPr>
                  <a:t>for</a:t>
                </a:r>
                <a:r>
                  <a:rPr lang="en-US" sz="24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2400" i="1" dirty="0" err="1">
                    <a:latin typeface="Courier New" charset="0"/>
                    <a:ea typeface="Courier New" charset="0"/>
                    <a:cs typeface="Courier New" charset="0"/>
                  </a:rPr>
                  <a:t>x</a:t>
                </a:r>
                <a:r>
                  <a:rPr lang="en-US" sz="2400" i="1" baseline="-25000" dirty="0" err="1">
                    <a:latin typeface="Courier New" charset="0"/>
                    <a:ea typeface="Courier New" charset="0"/>
                    <a:cs typeface="Courier New" charset="0"/>
                  </a:rPr>
                  <a:t>n</a:t>
                </a:r>
                <a:r>
                  <a:rPr lang="en-US" sz="24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2400" b="1" dirty="0">
                    <a:latin typeface="Courier New" charset="0"/>
                    <a:ea typeface="Courier New" charset="0"/>
                    <a:cs typeface="Courier New" charset="0"/>
                  </a:rPr>
                  <a:t>in</a:t>
                </a:r>
                <a:r>
                  <a:rPr lang="en-US" sz="24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2400" i="1" dirty="0">
                    <a:latin typeface="Courier New" charset="0"/>
                    <a:ea typeface="Courier New" charset="0"/>
                    <a:cs typeface="Courier New" charset="0"/>
                  </a:rPr>
                  <a:t>R</a:t>
                </a:r>
                <a:r>
                  <a:rPr lang="en-US" sz="2400" i="1" baseline="-25000" dirty="0">
                    <a:latin typeface="Courier New" charset="0"/>
                    <a:ea typeface="Courier New" charset="0"/>
                    <a:cs typeface="Courier New" charset="0"/>
                  </a:rPr>
                  <a:t>n</a:t>
                </a:r>
                <a:r>
                  <a:rPr lang="en-US" sz="24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2400" b="1" dirty="0">
                    <a:latin typeface="Courier New" charset="0"/>
                    <a:ea typeface="Courier New" charset="0"/>
                    <a:cs typeface="Courier New" charset="0"/>
                  </a:rPr>
                  <a:t>do</a:t>
                </a: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buNone/>
                </a:pPr>
                <a:r>
                  <a:rPr lang="en-US" sz="2400" dirty="0">
                    <a:latin typeface="Courier New" charset="0"/>
                    <a:ea typeface="Courier New" charset="0"/>
                    <a:cs typeface="Courier New" charset="0"/>
                  </a:rPr>
                  <a:t>        </a:t>
                </a:r>
                <a:r>
                  <a:rPr lang="en-US" sz="2400" b="1" dirty="0">
                    <a:latin typeface="Courier New" charset="0"/>
                    <a:ea typeface="Courier New" charset="0"/>
                    <a:cs typeface="Courier New" charset="0"/>
                  </a:rPr>
                  <a:t>if</a:t>
                </a:r>
                <a:r>
                  <a:rPr lang="en-US" sz="2400" dirty="0">
                    <a:latin typeface="Courier New" charset="0"/>
                    <a:ea typeface="Courier New" charset="0"/>
                    <a:cs typeface="Courier New" charset="0"/>
                  </a:rPr>
                  <a:t> &lt;conditions&gt; </a:t>
                </a:r>
                <a:r>
                  <a:rPr lang="en-US" sz="2400" b="1" dirty="0">
                    <a:latin typeface="Courier New" charset="0"/>
                    <a:ea typeface="Courier New" charset="0"/>
                    <a:cs typeface="Courier New" charset="0"/>
                  </a:rPr>
                  <a:t>then</a:t>
                </a:r>
                <a:r>
                  <a:rPr lang="en-US" sz="24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buNone/>
                </a:pPr>
                <a:r>
                  <a:rPr lang="en-US" sz="2400" i="1" dirty="0">
                    <a:latin typeface="Courier New" charset="0"/>
                    <a:ea typeface="Courier New" charset="0"/>
                    <a:cs typeface="Courier New" charset="0"/>
                  </a:rPr>
                  <a:t>          answer := answer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ourier New" charset="0"/>
                        <a:cs typeface="Courier New" charset="0"/>
                      </a:rPr>
                      <m:t>∪</m:t>
                    </m:r>
                  </m:oMath>
                </a14:m>
                <a:r>
                  <a:rPr lang="en-US" sz="2400" i="1" dirty="0">
                    <a:latin typeface="Courier New" charset="0"/>
                    <a:ea typeface="Courier New" charset="0"/>
                    <a:cs typeface="Courier New" charset="0"/>
                  </a:rPr>
                  <a:t> {(a</a:t>
                </a:r>
                <a:r>
                  <a:rPr lang="en-US" sz="2400" i="1" baseline="-25000" dirty="0">
                    <a:latin typeface="Courier New" charset="0"/>
                    <a:ea typeface="Courier New" charset="0"/>
                    <a:cs typeface="Courier New" charset="0"/>
                  </a:rPr>
                  <a:t>1</a:t>
                </a:r>
                <a:r>
                  <a:rPr lang="en-US" sz="2400" i="1" dirty="0">
                    <a:latin typeface="Courier New" charset="0"/>
                    <a:ea typeface="Courier New" charset="0"/>
                    <a:cs typeface="Courier New" charset="0"/>
                  </a:rPr>
                  <a:t>,…,</a:t>
                </a:r>
                <a:r>
                  <a:rPr lang="en-US" sz="2400" i="1" dirty="0" err="1">
                    <a:latin typeface="Courier New" charset="0"/>
                    <a:ea typeface="Courier New" charset="0"/>
                    <a:cs typeface="Courier New" charset="0"/>
                  </a:rPr>
                  <a:t>a</a:t>
                </a:r>
                <a:r>
                  <a:rPr lang="en-US" sz="2400" i="1" baseline="-25000" dirty="0" err="1">
                    <a:latin typeface="Courier New" charset="0"/>
                    <a:ea typeface="Courier New" charset="0"/>
                    <a:cs typeface="Courier New" charset="0"/>
                  </a:rPr>
                  <a:t>k</a:t>
                </a:r>
                <a:r>
                  <a:rPr lang="en-US" sz="2400" i="1" dirty="0">
                    <a:latin typeface="Courier New" charset="0"/>
                    <a:ea typeface="Courier New" charset="0"/>
                    <a:cs typeface="Courier New" charset="0"/>
                  </a:rPr>
                  <a:t>)}</a:t>
                </a: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buNone/>
                </a:pPr>
                <a:r>
                  <a:rPr lang="en-US" sz="2400" b="1" dirty="0">
                    <a:latin typeface="Courier New" charset="0"/>
                    <a:ea typeface="Courier New" charset="0"/>
                    <a:cs typeface="Courier New" charset="0"/>
                  </a:rPr>
                  <a:t>return</a:t>
                </a:r>
                <a:r>
                  <a:rPr lang="en-US" sz="24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2400" i="1" dirty="0">
                    <a:latin typeface="Courier New" charset="0"/>
                    <a:ea typeface="Courier New" charset="0"/>
                    <a:cs typeface="Courier New" charset="0"/>
                  </a:rPr>
                  <a:t>answer</a:t>
                </a:r>
                <a:endParaRPr lang="en-US" sz="3200" i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95" y="3595595"/>
                <a:ext cx="7404410" cy="2760756"/>
              </a:xfrm>
              <a:prstGeom prst="rect">
                <a:avLst/>
              </a:prstGeom>
              <a:blipFill rotWithShape="0">
                <a:blip r:embed="rId3"/>
                <a:stretch>
                  <a:fillRect l="-1318" t="-2649" r="-1153" b="-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56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246" y="3595595"/>
            <a:ext cx="411297" cy="3084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520" y="3795983"/>
            <a:ext cx="510023" cy="1240452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883914" y="1618272"/>
            <a:ext cx="7125629" cy="12500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b="1" dirty="0">
                <a:latin typeface="Consolas" pitchFamily="49" charset="0"/>
                <a:cs typeface="Courier New" pitchFamily="49" charset="0"/>
              </a:rPr>
              <a:t>SELECT</a:t>
            </a:r>
            <a:r>
              <a:rPr lang="en-US" sz="2400" dirty="0">
                <a:latin typeface="Consolas" pitchFamily="49" charset="0"/>
                <a:cs typeface="Courier New" pitchFamily="49" charset="0"/>
              </a:rPr>
              <a:t> a1, a2, …, </a:t>
            </a:r>
            <a:r>
              <a:rPr lang="en-US" sz="2400" dirty="0" err="1">
                <a:latin typeface="Consolas" pitchFamily="49" charset="0"/>
                <a:cs typeface="Courier New" pitchFamily="49" charset="0"/>
              </a:rPr>
              <a:t>ak</a:t>
            </a:r>
            <a:endParaRPr lang="en-US" sz="2400" dirty="0">
              <a:latin typeface="Consolas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b="1" dirty="0">
                <a:latin typeface="Consolas" pitchFamily="49" charset="0"/>
                <a:cs typeface="Courier New" pitchFamily="49" charset="0"/>
              </a:rPr>
              <a:t>FROM</a:t>
            </a:r>
            <a:r>
              <a:rPr lang="en-US" sz="2400" dirty="0">
                <a:latin typeface="Consolas" pitchFamily="49" charset="0"/>
                <a:cs typeface="Courier New" pitchFamily="49" charset="0"/>
              </a:rPr>
              <a:t>   R1 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AS</a:t>
            </a:r>
            <a:r>
              <a:rPr lang="en-US" sz="2400" dirty="0">
                <a:latin typeface="Consolas" pitchFamily="49" charset="0"/>
                <a:cs typeface="Courier New" pitchFamily="49" charset="0"/>
              </a:rPr>
              <a:t> x1, R2 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AS</a:t>
            </a:r>
            <a:r>
              <a:rPr lang="en-US" sz="2400" dirty="0">
                <a:latin typeface="Consolas" pitchFamily="49" charset="0"/>
                <a:cs typeface="Courier New" pitchFamily="49" charset="0"/>
              </a:rPr>
              <a:t> x2, …, Rn 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AS</a:t>
            </a:r>
            <a:r>
              <a:rPr lang="en-US" sz="2400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urier New" pitchFamily="49" charset="0"/>
              </a:rPr>
              <a:t>xn</a:t>
            </a:r>
            <a:endParaRPr lang="en-US" sz="2400" dirty="0">
              <a:latin typeface="Consolas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b="1" dirty="0">
                <a:latin typeface="Consolas" pitchFamily="49" charset="0"/>
                <a:cs typeface="Courier New" pitchFamily="49" charset="0"/>
              </a:rPr>
              <a:t>WHERE</a:t>
            </a:r>
            <a:r>
              <a:rPr lang="en-US" sz="2400" dirty="0">
                <a:latin typeface="Consolas" pitchFamily="49" charset="0"/>
                <a:cs typeface="Courier New" pitchFamily="49" charset="0"/>
              </a:rPr>
              <a:t>  &lt;conditions&gt;;</a:t>
            </a:r>
          </a:p>
        </p:txBody>
      </p:sp>
    </p:spTree>
    <p:extLst>
      <p:ext uri="{BB962C8B-B14F-4D97-AF65-F5344CB8AC3E}">
        <p14:creationId xmlns:p14="http://schemas.microsoft.com/office/powerpoint/2010/main" val="1681453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500" dirty="0">
                <a:latin typeface="Calibri" pitchFamily="34" charset="0"/>
              </a:rPr>
              <a:t>The query processor will almost never evaluate the query using nested loops</a:t>
            </a:r>
          </a:p>
          <a:p>
            <a:pPr>
              <a:lnSpc>
                <a:spcPct val="100000"/>
              </a:lnSpc>
            </a:pPr>
            <a:r>
              <a:rPr lang="en-US" sz="3500" dirty="0">
                <a:latin typeface="Calibri" pitchFamily="34" charset="0"/>
              </a:rPr>
              <a:t>Instead, the query optimizer figures out the most efficient way (i.e. plan) to compute it</a:t>
            </a:r>
          </a:p>
          <a:p>
            <a:pPr lvl="1">
              <a:lnSpc>
                <a:spcPct val="100000"/>
              </a:lnSpc>
            </a:pPr>
            <a:r>
              <a:rPr lang="en-US" sz="3100" dirty="0">
                <a:latin typeface="Calibri" pitchFamily="34" charset="0"/>
              </a:rPr>
              <a:t>We will discuss this later in the course when we talk about query optimization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Multi-relation Queries (Cont.)</a:t>
            </a:r>
          </a:p>
        </p:txBody>
      </p:sp>
    </p:spTree>
    <p:extLst>
      <p:ext uri="{BB962C8B-B14F-4D97-AF65-F5344CB8AC3E}">
        <p14:creationId xmlns:p14="http://schemas.microsoft.com/office/powerpoint/2010/main" val="117516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650" y="1166180"/>
            <a:ext cx="7886700" cy="1991799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SQL: Part 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31190" y="341265"/>
            <a:ext cx="7886700" cy="526716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Calibri" pitchFamily="34" charset="0"/>
              </a:rPr>
              <a:t>Next Up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31190" y="1160057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8650" y="4385267"/>
            <a:ext cx="7884160" cy="0"/>
          </a:xfrm>
          <a:prstGeom prst="line">
            <a:avLst/>
          </a:prstGeom>
          <a:ln w="762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57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976" y="217152"/>
            <a:ext cx="7944374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Relational Modeling Example Answer</a:t>
            </a: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628650" y="3958038"/>
            <a:ext cx="4655004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>
                <a:latin typeface="Calibri" pitchFamily="34" charset="0"/>
              </a:rPr>
              <a:t>User( </a:t>
            </a:r>
            <a:r>
              <a:rPr lang="en-US" u="sng" dirty="0">
                <a:latin typeface="Calibri" pitchFamily="34" charset="0"/>
              </a:rPr>
              <a:t>UID</a:t>
            </a:r>
            <a:r>
              <a:rPr lang="en-US" dirty="0">
                <a:latin typeface="Calibri" pitchFamily="34" charset="0"/>
              </a:rPr>
              <a:t>: string, Name: string, Age: </a:t>
            </a:r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latin typeface="Calibri" pitchFamily="34" charset="0"/>
              </a:rPr>
              <a:t> )</a:t>
            </a: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628650" y="4535242"/>
            <a:ext cx="6771435" cy="1015663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>
                <a:latin typeface="Calibri" pitchFamily="34" charset="0"/>
              </a:rPr>
              <a:t>Event( EID: string, Name: string, Location: string, </a:t>
            </a:r>
          </a:p>
          <a:p>
            <a:r>
              <a:rPr lang="en-US" dirty="0">
                <a:latin typeface="Calibri" pitchFamily="34" charset="0"/>
              </a:rPr>
              <a:t>          </a:t>
            </a:r>
            <a:r>
              <a:rPr lang="en-US" dirty="0" err="1">
                <a:latin typeface="Calibri" pitchFamily="34" charset="0"/>
              </a:rPr>
              <a:t>StartDT</a:t>
            </a:r>
            <a:r>
              <a:rPr lang="en-US" dirty="0">
                <a:latin typeface="Calibri" pitchFamily="34" charset="0"/>
              </a:rPr>
              <a:t>: </a:t>
            </a:r>
            <a:r>
              <a:rPr lang="en-US" dirty="0" err="1">
                <a:latin typeface="Calibri" pitchFamily="34" charset="0"/>
              </a:rPr>
              <a:t>DateTime</a:t>
            </a:r>
            <a:r>
              <a:rPr lang="en-US" dirty="0">
                <a:latin typeface="Calibri" pitchFamily="34" charset="0"/>
              </a:rPr>
              <a:t>, </a:t>
            </a:r>
            <a:r>
              <a:rPr lang="en-US" dirty="0" err="1">
                <a:latin typeface="Calibri" pitchFamily="34" charset="0"/>
              </a:rPr>
              <a:t>EndDT</a:t>
            </a:r>
            <a:r>
              <a:rPr lang="en-US" dirty="0">
                <a:latin typeface="Calibri" pitchFamily="34" charset="0"/>
              </a:rPr>
              <a:t>: </a:t>
            </a:r>
            <a:r>
              <a:rPr lang="en-US" dirty="0" err="1">
                <a:latin typeface="Calibri" pitchFamily="34" charset="0"/>
              </a:rPr>
              <a:t>DateTime</a:t>
            </a:r>
            <a:r>
              <a:rPr lang="en-US" dirty="0">
                <a:latin typeface="Calibri" pitchFamily="34" charset="0"/>
              </a:rPr>
              <a:t>, Description: string, </a:t>
            </a:r>
          </a:p>
          <a:p>
            <a:r>
              <a:rPr lang="en-US" dirty="0">
                <a:latin typeface="Calibri" pitchFamily="34" charset="0"/>
              </a:rPr>
              <a:t>          </a:t>
            </a:r>
            <a:r>
              <a:rPr lang="en-US" dirty="0" err="1">
                <a:solidFill>
                  <a:srgbClr val="FF0000"/>
                </a:solidFill>
                <a:latin typeface="Calibri" pitchFamily="34" charset="0"/>
              </a:rPr>
              <a:t>CreatorUID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: string, </a:t>
            </a:r>
            <a:r>
              <a:rPr lang="en-US" dirty="0" err="1">
                <a:solidFill>
                  <a:srgbClr val="FF0000"/>
                </a:solidFill>
                <a:latin typeface="Calibri" pitchFamily="34" charset="0"/>
              </a:rPr>
              <a:t>CreateDT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: </a:t>
            </a:r>
            <a:r>
              <a:rPr lang="en-US" dirty="0" err="1">
                <a:solidFill>
                  <a:srgbClr val="FF0000"/>
                </a:solidFill>
                <a:latin typeface="Calibri" pitchFamily="34" charset="0"/>
              </a:rPr>
              <a:t>DateTime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)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628650" y="5727999"/>
            <a:ext cx="6248500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err="1">
                <a:latin typeface="Calibri" pitchFamily="34" charset="0"/>
              </a:rPr>
              <a:t>ParticipateIn</a:t>
            </a:r>
            <a:r>
              <a:rPr lang="en-US" dirty="0">
                <a:latin typeface="Calibri" pitchFamily="34" charset="0"/>
              </a:rPr>
              <a:t>( EID: string, UID: string, RSVPDT: </a:t>
            </a:r>
            <a:r>
              <a:rPr lang="en-US" dirty="0" err="1">
                <a:latin typeface="Calibri" pitchFamily="34" charset="0"/>
              </a:rPr>
              <a:t>DateTime</a:t>
            </a:r>
            <a:r>
              <a:rPr lang="en-US" dirty="0">
                <a:latin typeface="Calibri" pitchFamily="34" charset="0"/>
              </a:rPr>
              <a:t> )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1118765" y="1719809"/>
            <a:ext cx="6906469" cy="1909823"/>
            <a:chOff x="678690" y="2113963"/>
            <a:chExt cx="7663117" cy="2971430"/>
          </a:xfrm>
        </p:grpSpPr>
        <p:grpSp>
          <p:nvGrpSpPr>
            <p:cNvPr id="42" name="Group 41"/>
            <p:cNvGrpSpPr/>
            <p:nvPr/>
          </p:nvGrpSpPr>
          <p:grpSpPr>
            <a:xfrm>
              <a:off x="678690" y="2329538"/>
              <a:ext cx="7663117" cy="1856382"/>
              <a:chOff x="681874" y="4430665"/>
              <a:chExt cx="7663117" cy="1856382"/>
            </a:xfrm>
          </p:grpSpPr>
          <p:sp>
            <p:nvSpPr>
              <p:cNvPr id="62" name="Rectangle 4"/>
              <p:cNvSpPr>
                <a:spLocks noChangeArrowheads="1"/>
              </p:cNvSpPr>
              <p:nvPr/>
            </p:nvSpPr>
            <p:spPr bwMode="auto">
              <a:xfrm>
                <a:off x="921554" y="5463826"/>
                <a:ext cx="21336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b="1" dirty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User</a:t>
                </a:r>
              </a:p>
            </p:txBody>
          </p:sp>
          <p:sp>
            <p:nvSpPr>
              <p:cNvPr id="63" name="Oval 5"/>
              <p:cNvSpPr>
                <a:spLocks noChangeArrowheads="1"/>
              </p:cNvSpPr>
              <p:nvPr/>
            </p:nvSpPr>
            <p:spPr bwMode="auto">
              <a:xfrm>
                <a:off x="1702604" y="4438301"/>
                <a:ext cx="877628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dirty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</a:p>
            </p:txBody>
          </p:sp>
          <p:sp>
            <p:nvSpPr>
              <p:cNvPr id="64" name="Oval 6"/>
              <p:cNvSpPr>
                <a:spLocks noChangeArrowheads="1"/>
              </p:cNvSpPr>
              <p:nvPr/>
            </p:nvSpPr>
            <p:spPr bwMode="auto">
              <a:xfrm>
                <a:off x="2713582" y="4435127"/>
                <a:ext cx="72655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dirty="0">
                    <a:latin typeface="Linux Libertine" charset="0"/>
                    <a:ea typeface="Linux Libertine" charset="0"/>
                    <a:cs typeface="Linux Libertine" charset="0"/>
                  </a:rPr>
                  <a:t>Age</a:t>
                </a:r>
              </a:p>
            </p:txBody>
          </p:sp>
          <p:sp>
            <p:nvSpPr>
              <p:cNvPr id="65" name="Oval 7"/>
              <p:cNvSpPr>
                <a:spLocks noChangeArrowheads="1"/>
              </p:cNvSpPr>
              <p:nvPr/>
            </p:nvSpPr>
            <p:spPr bwMode="auto">
              <a:xfrm>
                <a:off x="681874" y="4443100"/>
                <a:ext cx="897348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u="sng" dirty="0">
                    <a:latin typeface="Linux Libertine" charset="0"/>
                    <a:ea typeface="Linux Libertine" charset="0"/>
                    <a:cs typeface="Linux Libertine" charset="0"/>
                  </a:rPr>
                  <a:t>UID</a:t>
                </a:r>
              </a:p>
            </p:txBody>
          </p:sp>
          <p:sp>
            <p:nvSpPr>
              <p:cNvPr id="66" name="Line 8"/>
              <p:cNvSpPr>
                <a:spLocks noChangeShapeType="1"/>
              </p:cNvSpPr>
              <p:nvPr/>
            </p:nvSpPr>
            <p:spPr bwMode="auto">
              <a:xfrm flipH="1" flipV="1">
                <a:off x="1328248" y="5050041"/>
                <a:ext cx="261382" cy="411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7" name="Line 9"/>
              <p:cNvSpPr>
                <a:spLocks noChangeShapeType="1"/>
              </p:cNvSpPr>
              <p:nvPr/>
            </p:nvSpPr>
            <p:spPr bwMode="auto">
              <a:xfrm flipV="1">
                <a:off x="1980822" y="5135103"/>
                <a:ext cx="91705" cy="3318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8" name="Line 10"/>
              <p:cNvSpPr>
                <a:spLocks noChangeShapeType="1"/>
              </p:cNvSpPr>
              <p:nvPr/>
            </p:nvSpPr>
            <p:spPr bwMode="auto">
              <a:xfrm flipV="1">
                <a:off x="2396374" y="5044725"/>
                <a:ext cx="487330" cy="4222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9" name="Rectangle 4"/>
              <p:cNvSpPr>
                <a:spLocks noChangeArrowheads="1"/>
              </p:cNvSpPr>
              <p:nvPr/>
            </p:nvSpPr>
            <p:spPr bwMode="auto">
              <a:xfrm>
                <a:off x="5956070" y="5463826"/>
                <a:ext cx="22860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b="1" dirty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Event</a:t>
                </a:r>
              </a:p>
            </p:txBody>
          </p:sp>
          <p:sp>
            <p:nvSpPr>
              <p:cNvPr id="70" name="Oval 5"/>
              <p:cNvSpPr>
                <a:spLocks noChangeArrowheads="1"/>
              </p:cNvSpPr>
              <p:nvPr/>
            </p:nvSpPr>
            <p:spPr bwMode="auto">
              <a:xfrm>
                <a:off x="6114448" y="4438301"/>
                <a:ext cx="93477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dirty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</a:p>
            </p:txBody>
          </p:sp>
          <p:sp>
            <p:nvSpPr>
              <p:cNvPr id="71" name="Oval 6"/>
              <p:cNvSpPr>
                <a:spLocks noChangeArrowheads="1"/>
              </p:cNvSpPr>
              <p:nvPr/>
            </p:nvSpPr>
            <p:spPr bwMode="auto">
              <a:xfrm>
                <a:off x="7099427" y="4430665"/>
                <a:ext cx="1245564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>
                    <a:latin typeface="Linux Libertine" charset="0"/>
                    <a:ea typeface="Linux Libertine" charset="0"/>
                    <a:cs typeface="Linux Libertine" charset="0"/>
                  </a:rPr>
                  <a:t>Location</a:t>
                </a:r>
                <a:endParaRPr lang="en-US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2" name="Oval 7"/>
              <p:cNvSpPr>
                <a:spLocks noChangeArrowheads="1"/>
              </p:cNvSpPr>
              <p:nvPr/>
            </p:nvSpPr>
            <p:spPr bwMode="auto">
              <a:xfrm>
                <a:off x="5303053" y="4443100"/>
                <a:ext cx="76199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u="sng" dirty="0">
                    <a:latin typeface="Linux Libertine" charset="0"/>
                    <a:ea typeface="Linux Libertine" charset="0"/>
                    <a:cs typeface="Linux Libertine" charset="0"/>
                  </a:rPr>
                  <a:t>EID</a:t>
                </a:r>
              </a:p>
            </p:txBody>
          </p:sp>
          <p:sp>
            <p:nvSpPr>
              <p:cNvPr id="73" name="Line 8"/>
              <p:cNvSpPr>
                <a:spLocks noChangeShapeType="1"/>
              </p:cNvSpPr>
              <p:nvPr/>
            </p:nvSpPr>
            <p:spPr bwMode="auto">
              <a:xfrm flipH="1" flipV="1">
                <a:off x="5956069" y="5044725"/>
                <a:ext cx="713269" cy="4168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4" name="Line 9"/>
              <p:cNvSpPr>
                <a:spLocks noChangeShapeType="1"/>
              </p:cNvSpPr>
              <p:nvPr/>
            </p:nvSpPr>
            <p:spPr bwMode="auto">
              <a:xfrm flipH="1" flipV="1">
                <a:off x="6822961" y="5044723"/>
                <a:ext cx="343003" cy="41910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5" name="Line 10"/>
              <p:cNvSpPr>
                <a:spLocks noChangeShapeType="1"/>
              </p:cNvSpPr>
              <p:nvPr/>
            </p:nvSpPr>
            <p:spPr bwMode="auto">
              <a:xfrm flipH="1">
                <a:off x="7135505" y="5970166"/>
                <a:ext cx="30460" cy="3168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6" name="AutoShape 8"/>
              <p:cNvSpPr>
                <a:spLocks noChangeArrowheads="1"/>
              </p:cNvSpPr>
              <p:nvPr/>
            </p:nvSpPr>
            <p:spPr bwMode="auto">
              <a:xfrm>
                <a:off x="3646217" y="4830524"/>
                <a:ext cx="1676400" cy="701954"/>
              </a:xfrm>
              <a:prstGeom prst="diamond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b="1" dirty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Create</a:t>
                </a:r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 flipH="1" flipV="1">
                <a:off x="5303054" y="5181502"/>
                <a:ext cx="653014" cy="378033"/>
              </a:xfrm>
              <a:prstGeom prst="line">
                <a:avLst/>
              </a:prstGeom>
              <a:ln w="63500">
                <a:solidFill>
                  <a:schemeClr val="tx1"/>
                </a:solidFill>
                <a:headEnd type="none" w="lg" len="lg"/>
                <a:tailEnd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V="1">
                <a:off x="3032134" y="5181502"/>
                <a:ext cx="614083" cy="378033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Oval 5"/>
            <p:cNvSpPr>
              <a:spLocks noChangeArrowheads="1"/>
            </p:cNvSpPr>
            <p:nvPr/>
          </p:nvSpPr>
          <p:spPr bwMode="auto">
            <a:xfrm>
              <a:off x="5459414" y="4187930"/>
              <a:ext cx="111766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>
                  <a:latin typeface="Linux Libertine" charset="0"/>
                  <a:ea typeface="Linux Libertine" charset="0"/>
                  <a:cs typeface="Linux Libertine" charset="0"/>
                </a:rPr>
                <a:t>StartDT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4" name="Oval 5"/>
            <p:cNvSpPr>
              <a:spLocks noChangeArrowheads="1"/>
            </p:cNvSpPr>
            <p:nvPr/>
          </p:nvSpPr>
          <p:spPr bwMode="auto">
            <a:xfrm>
              <a:off x="6623195" y="4187930"/>
              <a:ext cx="984561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>
                  <a:latin typeface="Linux Libertine" charset="0"/>
                  <a:ea typeface="Linux Libertine" charset="0"/>
                  <a:cs typeface="Linux Libertine" charset="0"/>
                </a:rPr>
                <a:t>EndDT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5" name="Line 10"/>
            <p:cNvSpPr>
              <a:spLocks noChangeShapeType="1"/>
            </p:cNvSpPr>
            <p:nvPr/>
          </p:nvSpPr>
          <p:spPr bwMode="auto">
            <a:xfrm flipV="1">
              <a:off x="7581774" y="3015337"/>
              <a:ext cx="118754" cy="339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6" name="Line 10"/>
            <p:cNvSpPr>
              <a:spLocks noChangeShapeType="1"/>
            </p:cNvSpPr>
            <p:nvPr/>
          </p:nvSpPr>
          <p:spPr bwMode="auto">
            <a:xfrm flipH="1">
              <a:off x="6178132" y="3896100"/>
              <a:ext cx="488020" cy="2918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3" name="Oval 5"/>
            <p:cNvSpPr>
              <a:spLocks noChangeArrowheads="1"/>
            </p:cNvSpPr>
            <p:nvPr/>
          </p:nvSpPr>
          <p:spPr bwMode="auto">
            <a:xfrm>
              <a:off x="7648169" y="4187930"/>
              <a:ext cx="69363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dirty="0" err="1">
                  <a:latin typeface="Linux Libertine" charset="0"/>
                  <a:ea typeface="Linux Libertine" charset="0"/>
                  <a:cs typeface="Linux Libertine" charset="0"/>
                </a:rPr>
                <a:t>Desc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4" name="Line 10"/>
            <p:cNvSpPr>
              <a:spLocks noChangeShapeType="1"/>
            </p:cNvSpPr>
            <p:nvPr/>
          </p:nvSpPr>
          <p:spPr bwMode="auto">
            <a:xfrm>
              <a:off x="7581774" y="3869039"/>
              <a:ext cx="263812" cy="3168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5" name="Oval 6"/>
            <p:cNvSpPr>
              <a:spLocks noChangeArrowheads="1"/>
            </p:cNvSpPr>
            <p:nvPr/>
          </p:nvSpPr>
          <p:spPr bwMode="auto">
            <a:xfrm>
              <a:off x="3868673" y="2113963"/>
              <a:ext cx="1225120" cy="42172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dirty="0" err="1">
                  <a:latin typeface="Linux Libertine" charset="0"/>
                  <a:ea typeface="Linux Libertine" charset="0"/>
                  <a:cs typeface="Linux Libertine" charset="0"/>
                </a:rPr>
                <a:t>CreateDT</a:t>
              </a:r>
              <a:endParaRPr lang="en-US" sz="16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6" name="Line 10"/>
            <p:cNvSpPr>
              <a:spLocks noChangeShapeType="1"/>
            </p:cNvSpPr>
            <p:nvPr/>
          </p:nvSpPr>
          <p:spPr bwMode="auto">
            <a:xfrm flipH="1">
              <a:off x="4490720" y="2509519"/>
              <a:ext cx="0" cy="2336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7" name="AutoShape 8"/>
            <p:cNvSpPr>
              <a:spLocks noChangeArrowheads="1"/>
            </p:cNvSpPr>
            <p:nvPr/>
          </p:nvSpPr>
          <p:spPr bwMode="auto">
            <a:xfrm>
              <a:off x="3370905" y="3782329"/>
              <a:ext cx="2212984" cy="701954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b="1" dirty="0" err="1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ParticipateIn</a:t>
              </a:r>
              <a:endParaRPr lang="en-US" sz="16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8" name="Line 10"/>
            <p:cNvSpPr>
              <a:spLocks noChangeShapeType="1"/>
            </p:cNvSpPr>
            <p:nvPr/>
          </p:nvSpPr>
          <p:spPr bwMode="auto">
            <a:xfrm flipH="1">
              <a:off x="5559585" y="3782330"/>
              <a:ext cx="393297" cy="3634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9" name="Line 10"/>
            <p:cNvSpPr>
              <a:spLocks noChangeShapeType="1"/>
            </p:cNvSpPr>
            <p:nvPr/>
          </p:nvSpPr>
          <p:spPr bwMode="auto">
            <a:xfrm>
              <a:off x="3028950" y="3801308"/>
              <a:ext cx="369100" cy="3178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878160" y="4663671"/>
              <a:ext cx="1225120" cy="42172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dirty="0">
                  <a:latin typeface="Linux Libertine" charset="0"/>
                  <a:ea typeface="Linux Libertine" charset="0"/>
                  <a:cs typeface="Linux Libertine" charset="0"/>
                </a:rPr>
                <a:t>RSVPDT</a:t>
              </a:r>
            </a:p>
          </p:txBody>
        </p:sp>
        <p:sp>
          <p:nvSpPr>
            <p:cNvPr id="61" name="Line 10"/>
            <p:cNvSpPr>
              <a:spLocks noChangeShapeType="1"/>
            </p:cNvSpPr>
            <p:nvPr/>
          </p:nvSpPr>
          <p:spPr bwMode="auto">
            <a:xfrm flipH="1">
              <a:off x="4490720" y="4484284"/>
              <a:ext cx="0" cy="179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6040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“Computerizing” the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libri" pitchFamily="34" charset="0"/>
              </a:rPr>
              <a:t>To communicate the logical schema (and many more things) to an RDBMS, use SQL</a:t>
            </a:r>
          </a:p>
          <a:p>
            <a:r>
              <a:rPr lang="en-US" sz="3200" b="1" dirty="0">
                <a:latin typeface="Calibri" pitchFamily="34" charset="0"/>
              </a:rPr>
              <a:t>S</a:t>
            </a:r>
            <a:r>
              <a:rPr lang="en-US" sz="3200" dirty="0">
                <a:latin typeface="Calibri" pitchFamily="34" charset="0"/>
              </a:rPr>
              <a:t>tructured </a:t>
            </a:r>
            <a:r>
              <a:rPr lang="en-US" sz="3200" b="1" dirty="0">
                <a:latin typeface="Calibri" pitchFamily="34" charset="0"/>
              </a:rPr>
              <a:t>Q</a:t>
            </a:r>
            <a:r>
              <a:rPr lang="en-US" sz="3200" dirty="0">
                <a:latin typeface="Calibri" pitchFamily="34" charset="0"/>
              </a:rPr>
              <a:t>uery </a:t>
            </a:r>
            <a:r>
              <a:rPr lang="en-US" sz="3200" b="1" dirty="0">
                <a:latin typeface="Calibri" pitchFamily="34" charset="0"/>
              </a:rPr>
              <a:t>L</a:t>
            </a:r>
            <a:r>
              <a:rPr lang="en-US" sz="3200" dirty="0">
                <a:latin typeface="Calibri" pitchFamily="34" charset="0"/>
              </a:rPr>
              <a:t>anguage</a:t>
            </a:r>
          </a:p>
          <a:p>
            <a:r>
              <a:rPr lang="en-US" sz="3200" dirty="0">
                <a:latin typeface="Calibri" pitchFamily="34" charset="0"/>
              </a:rPr>
              <a:t>Developed by Chamberlin and Boyce in early 70’s at IBM</a:t>
            </a:r>
          </a:p>
          <a:p>
            <a:r>
              <a:rPr lang="en-US" sz="3200" dirty="0">
                <a:latin typeface="Calibri" pitchFamily="34" charset="0"/>
              </a:rPr>
              <a:t>In its 40’s, it is still the most commonly used “data language”</a:t>
            </a:r>
          </a:p>
        </p:txBody>
      </p:sp>
    </p:spTree>
    <p:extLst>
      <p:ext uri="{BB962C8B-B14F-4D97-AF65-F5344CB8AC3E}">
        <p14:creationId xmlns:p14="http://schemas.microsoft.com/office/powerpoint/2010/main" val="154583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0964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849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5000"/>
              </a:lnSpc>
            </a:pPr>
            <a:r>
              <a:rPr lang="en-US" sz="3200" dirty="0">
                <a:latin typeface="Calibri" pitchFamily="34" charset="0"/>
              </a:rPr>
              <a:t>A </a:t>
            </a:r>
            <a:r>
              <a:rPr lang="en-US" sz="3200" i="1" dirty="0">
                <a:latin typeface="Calibri" pitchFamily="34" charset="0"/>
              </a:rPr>
              <a:t>declarative</a:t>
            </a:r>
            <a:r>
              <a:rPr lang="en-US" sz="3200" dirty="0">
                <a:latin typeface="Calibri" pitchFamily="34" charset="0"/>
              </a:rPr>
              <a:t> language for working with relational data</a:t>
            </a:r>
          </a:p>
          <a:p>
            <a:pPr lvl="1">
              <a:lnSpc>
                <a:spcPct val="115000"/>
              </a:lnSpc>
            </a:pPr>
            <a:r>
              <a:rPr lang="en-US" sz="2800" dirty="0">
                <a:latin typeface="Calibri" pitchFamily="34" charset="0"/>
              </a:rPr>
              <a:t>Simple English-based syntax, but precise, formal semantics</a:t>
            </a:r>
          </a:p>
          <a:p>
            <a:pPr>
              <a:lnSpc>
                <a:spcPct val="115000"/>
              </a:lnSpc>
            </a:pPr>
            <a:r>
              <a:rPr lang="en-US" sz="3200" dirty="0">
                <a:latin typeface="Calibri" pitchFamily="34" charset="0"/>
              </a:rPr>
              <a:t>Key advantages:</a:t>
            </a:r>
          </a:p>
          <a:p>
            <a:pPr marL="685800" lvl="2">
              <a:lnSpc>
                <a:spcPct val="115000"/>
              </a:lnSpc>
              <a:spcBef>
                <a:spcPts val="1000"/>
              </a:spcBef>
            </a:pPr>
            <a:r>
              <a:rPr lang="en-US" sz="2800" dirty="0">
                <a:latin typeface="Calibri" pitchFamily="34" charset="0"/>
              </a:rPr>
              <a:t>Physical data independence</a:t>
            </a:r>
          </a:p>
          <a:p>
            <a:pPr marL="1143000" lvl="3">
              <a:lnSpc>
                <a:spcPct val="115000"/>
              </a:lnSpc>
              <a:spcBef>
                <a:spcPts val="1000"/>
              </a:spcBef>
            </a:pPr>
            <a:r>
              <a:rPr lang="en-US" sz="2600" dirty="0">
                <a:latin typeface="Calibri" pitchFamily="34" charset="0"/>
              </a:rPr>
              <a:t>“How” data is stored on machine independent of “what” is stored, i.e. SQL queries</a:t>
            </a:r>
          </a:p>
          <a:p>
            <a:pPr marL="685800" lvl="2">
              <a:lnSpc>
                <a:spcPct val="115000"/>
              </a:lnSpc>
              <a:spcBef>
                <a:spcPts val="1000"/>
              </a:spcBef>
            </a:pPr>
            <a:r>
              <a:rPr lang="en-US" sz="2800" dirty="0">
                <a:latin typeface="Calibri" pitchFamily="34" charset="0"/>
              </a:rPr>
              <a:t>Logical data independence</a:t>
            </a:r>
          </a:p>
          <a:p>
            <a:pPr marL="1143000" lvl="3">
              <a:lnSpc>
                <a:spcPct val="115000"/>
              </a:lnSpc>
              <a:spcBef>
                <a:spcPts val="1000"/>
              </a:spcBef>
            </a:pPr>
            <a:r>
              <a:rPr lang="en-US" sz="2600" dirty="0">
                <a:latin typeface="Calibri" pitchFamily="34" charset="0"/>
              </a:rPr>
              <a:t>Notion of </a:t>
            </a:r>
            <a:r>
              <a:rPr lang="en-US" sz="2600" i="1" dirty="0">
                <a:latin typeface="Calibri" pitchFamily="34" charset="0"/>
              </a:rPr>
              <a:t>views</a:t>
            </a:r>
            <a:r>
              <a:rPr lang="en-US" sz="2600" dirty="0">
                <a:latin typeface="Calibri" pitchFamily="34" charset="0"/>
              </a:rPr>
              <a:t> in SQL</a:t>
            </a:r>
          </a:p>
        </p:txBody>
      </p:sp>
    </p:spTree>
    <p:extLst>
      <p:ext uri="{BB962C8B-B14F-4D97-AF65-F5344CB8AC3E}">
        <p14:creationId xmlns:p14="http://schemas.microsoft.com/office/powerpoint/2010/main" val="110497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Major SQL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72" y="1825624"/>
            <a:ext cx="8288322" cy="4642287"/>
          </a:xfrm>
        </p:spPr>
        <p:txBody>
          <a:bodyPr>
            <a:normAutofit lnSpcReduction="10000"/>
          </a:bodyPr>
          <a:lstStyle/>
          <a:p>
            <a:pPr>
              <a:lnSpc>
                <a:spcPct val="105000"/>
              </a:lnSpc>
            </a:pPr>
            <a:r>
              <a:rPr lang="en-US" sz="3200" dirty="0">
                <a:latin typeface="Calibri" pitchFamily="34" charset="0"/>
              </a:rPr>
              <a:t>Data Definition Language (DDL)</a:t>
            </a:r>
          </a:p>
          <a:p>
            <a:pPr lvl="1">
              <a:lnSpc>
                <a:spcPct val="105000"/>
              </a:lnSpc>
            </a:pPr>
            <a:r>
              <a:rPr lang="en-US" sz="2800" dirty="0">
                <a:latin typeface="Calibri" pitchFamily="34" charset="0"/>
              </a:rPr>
              <a:t>Define relational schemas</a:t>
            </a:r>
          </a:p>
          <a:p>
            <a:pPr lvl="1">
              <a:lnSpc>
                <a:spcPct val="105000"/>
              </a:lnSpc>
            </a:pPr>
            <a:r>
              <a:rPr lang="en-US" sz="2800" dirty="0">
                <a:latin typeface="Calibri" pitchFamily="34" charset="0"/>
              </a:rPr>
              <a:t>Create/alter/delete tables and their attributes</a:t>
            </a:r>
          </a:p>
          <a:p>
            <a:pPr>
              <a:lnSpc>
                <a:spcPct val="105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Data Manipulation Language (DML)</a:t>
            </a:r>
          </a:p>
          <a:p>
            <a:pPr lvl="1">
              <a:lnSpc>
                <a:spcPct val="105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Insert/delete/modify tuples in tables</a:t>
            </a:r>
          </a:p>
          <a:p>
            <a:pPr lvl="1">
              <a:lnSpc>
                <a:spcPct val="105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Query one or more tables</a:t>
            </a:r>
          </a:p>
          <a:p>
            <a:pPr>
              <a:lnSpc>
                <a:spcPct val="105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And others</a:t>
            </a:r>
          </a:p>
          <a:p>
            <a:pPr lvl="1">
              <a:lnSpc>
                <a:spcPct val="105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Embedded and dynamic SQL, triggers and cursors, security, transaction management, remote database access</a:t>
            </a:r>
          </a:p>
        </p:txBody>
      </p:sp>
    </p:spTree>
    <p:extLst>
      <p:ext uri="{BB962C8B-B14F-4D97-AF65-F5344CB8AC3E}">
        <p14:creationId xmlns:p14="http://schemas.microsoft.com/office/powerpoint/2010/main" val="211252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CREATE TABLE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1825625"/>
            <a:ext cx="5486400" cy="461665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400" dirty="0">
                <a:latin typeface="Calibri" pitchFamily="34" charset="0"/>
              </a:rPr>
              <a:t>User(</a:t>
            </a:r>
            <a:r>
              <a:rPr lang="en-US" sz="2400" u="sng" dirty="0">
                <a:latin typeface="Calibri" pitchFamily="34" charset="0"/>
              </a:rPr>
              <a:t>UID</a:t>
            </a:r>
            <a:r>
              <a:rPr lang="en-US" sz="2400" dirty="0">
                <a:latin typeface="Calibri" pitchFamily="34" charset="0"/>
              </a:rPr>
              <a:t>: string, Name: string, Age: </a:t>
            </a:r>
            <a:r>
              <a:rPr lang="en-US" sz="2400" dirty="0" err="1">
                <a:latin typeface="Calibri" pitchFamily="34" charset="0"/>
              </a:rPr>
              <a:t>int</a:t>
            </a:r>
            <a:r>
              <a:rPr lang="en-US" sz="2400" dirty="0">
                <a:latin typeface="Calibri" pitchFamily="34" charset="0"/>
              </a:rPr>
              <a:t>)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8650" y="2645420"/>
            <a:ext cx="7162800" cy="3352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400" b="1" dirty="0">
                <a:latin typeface="Consolas" pitchFamily="49" charset="0"/>
                <a:cs typeface="Courier New" pitchFamily="49" charset="0"/>
              </a:rPr>
              <a:t>CREATE TABLE User (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400" b="1" dirty="0">
                <a:latin typeface="Consolas" pitchFamily="49" charset="0"/>
                <a:cs typeface="Courier New" pitchFamily="49" charset="0"/>
              </a:rPr>
              <a:t>	UID CHAR(20),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400" b="1" dirty="0">
                <a:latin typeface="Consolas" pitchFamily="49" charset="0"/>
                <a:cs typeface="Courier New" pitchFamily="49" charset="0"/>
              </a:rPr>
              <a:t>	Name CHAR(50),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400" b="1" dirty="0">
                <a:latin typeface="Consolas" pitchFamily="49" charset="0"/>
                <a:cs typeface="Courier New" pitchFamily="49" charset="0"/>
              </a:rPr>
              <a:t>	Age INTEGER,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400" b="1" dirty="0">
                <a:latin typeface="Consolas" pitchFamily="49" charset="0"/>
                <a:cs typeface="Courier New" pitchFamily="49" charset="0"/>
              </a:rPr>
              <a:t>	PRIMARY KEY (UID)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400" b="1" dirty="0">
                <a:latin typeface="Consolas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5660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4by3Default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by3DefaultTheme" id="{4299E47F-D33E-EE4C-93FC-976C353851B5}" vid="{4E4F9757-9592-D941-AB02-46F4787DDE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41954</TotalTime>
  <Words>2700</Words>
  <Application>Microsoft Office PowerPoint</Application>
  <PresentationFormat>全屏显示(4:3)</PresentationFormat>
  <Paragraphs>799</Paragraphs>
  <Slides>48</Slides>
  <Notes>45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9" baseType="lpstr">
      <vt:lpstr>Arial Unicode MS</vt:lpstr>
      <vt:lpstr>Linux Libertine</vt:lpstr>
      <vt:lpstr>Monotype Sorts</vt:lpstr>
      <vt:lpstr>Arial</vt:lpstr>
      <vt:lpstr>Calibri</vt:lpstr>
      <vt:lpstr>Calibri Light</vt:lpstr>
      <vt:lpstr>Cambria Math</vt:lpstr>
      <vt:lpstr>Comic Sans MS</vt:lpstr>
      <vt:lpstr>Consolas</vt:lpstr>
      <vt:lpstr>Courier New</vt:lpstr>
      <vt:lpstr>4by3DefaultTheme</vt:lpstr>
      <vt:lpstr>Database Systems</vt:lpstr>
      <vt:lpstr>SQL: Bridging the Gap  Between Logical Model and Machine</vt:lpstr>
      <vt:lpstr>From Conceptual to Logical</vt:lpstr>
      <vt:lpstr>Relational Modeling:  Example</vt:lpstr>
      <vt:lpstr>Relational Modeling Example Answer</vt:lpstr>
      <vt:lpstr>“Computerizing” the Database</vt:lpstr>
      <vt:lpstr>SQL</vt:lpstr>
      <vt:lpstr>Major SQL Components</vt:lpstr>
      <vt:lpstr>CREATE TABLE</vt:lpstr>
      <vt:lpstr>CREATE TABLE (Cont.)</vt:lpstr>
      <vt:lpstr>CREATE TABLE: Foreign Key</vt:lpstr>
      <vt:lpstr>CREATE TABLE: Participation</vt:lpstr>
      <vt:lpstr>CREATE TABLE: Participation</vt:lpstr>
      <vt:lpstr>CREATE TABLE (Cont.)</vt:lpstr>
      <vt:lpstr>Enforcing Referential Integrity</vt:lpstr>
      <vt:lpstr>Enforcing Referential Integrity (Cont.)</vt:lpstr>
      <vt:lpstr>Enforcing Referential Integrity (Cont.)</vt:lpstr>
      <vt:lpstr>Enforcing Referential Integrity (Cont.)</vt:lpstr>
      <vt:lpstr>Enforcing Referential Integrity (Cont.)</vt:lpstr>
      <vt:lpstr>Enforcing Referential Integrity (Cont.)</vt:lpstr>
      <vt:lpstr>Enforcing Referential Integrity (Cont.)</vt:lpstr>
      <vt:lpstr>Recap: DDL</vt:lpstr>
      <vt:lpstr>More on DDL</vt:lpstr>
      <vt:lpstr>DML</vt:lpstr>
      <vt:lpstr>INSERT</vt:lpstr>
      <vt:lpstr>DELETE</vt:lpstr>
      <vt:lpstr>UPDATE</vt:lpstr>
      <vt:lpstr>Recap</vt:lpstr>
      <vt:lpstr>SELECT: Retrieving Data</vt:lpstr>
      <vt:lpstr>Basic SELECT General Syntax</vt:lpstr>
      <vt:lpstr>SELECT (Cont.)</vt:lpstr>
      <vt:lpstr>SELECT *</vt:lpstr>
      <vt:lpstr>Set vs. Bag Semantics</vt:lpstr>
      <vt:lpstr>SELECT DISTINCT</vt:lpstr>
      <vt:lpstr>Arithmetic Expressions</vt:lpstr>
      <vt:lpstr>LIKE: Find Patterns in Strings</vt:lpstr>
      <vt:lpstr>LIKE: Find Patterns in Strings</vt:lpstr>
      <vt:lpstr>ORDER BY: Sort Results</vt:lpstr>
      <vt:lpstr>ORDER BY: Sort Results (Cont.)</vt:lpstr>
      <vt:lpstr>LIMIT</vt:lpstr>
      <vt:lpstr>Recap:  What Can Go in WHERE Clause</vt:lpstr>
      <vt:lpstr>Recap: Basic SELECT</vt:lpstr>
      <vt:lpstr>Multi-relation Queries</vt:lpstr>
      <vt:lpstr>Aliases</vt:lpstr>
      <vt:lpstr>Multi-relation Queries (Cont.)</vt:lpstr>
      <vt:lpstr>Multi-relation Queries (Cont.)</vt:lpstr>
      <vt:lpstr>Multi-relation Queries (Cont.)</vt:lpstr>
      <vt:lpstr>SQL: Part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 Ardalan</dc:creator>
  <cp:lastModifiedBy>Hanrui Wu</cp:lastModifiedBy>
  <cp:revision>833</cp:revision>
  <dcterms:created xsi:type="dcterms:W3CDTF">2017-08-17T19:27:17Z</dcterms:created>
  <dcterms:modified xsi:type="dcterms:W3CDTF">2023-09-25T10:59:50Z</dcterms:modified>
</cp:coreProperties>
</file>