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73"/>
  </p:notesMasterIdLst>
  <p:sldIdLst>
    <p:sldId id="496" r:id="rId2"/>
    <p:sldId id="269" r:id="rId3"/>
    <p:sldId id="407" r:id="rId4"/>
    <p:sldId id="417" r:id="rId5"/>
    <p:sldId id="498" r:id="rId6"/>
    <p:sldId id="494" r:id="rId7"/>
    <p:sldId id="427" r:id="rId8"/>
    <p:sldId id="428" r:id="rId9"/>
    <p:sldId id="429" r:id="rId10"/>
    <p:sldId id="430" r:id="rId11"/>
    <p:sldId id="431" r:id="rId12"/>
    <p:sldId id="432" r:id="rId13"/>
    <p:sldId id="433" r:id="rId14"/>
    <p:sldId id="434" r:id="rId15"/>
    <p:sldId id="435" r:id="rId16"/>
    <p:sldId id="436" r:id="rId17"/>
    <p:sldId id="437" r:id="rId18"/>
    <p:sldId id="438" r:id="rId19"/>
    <p:sldId id="439" r:id="rId20"/>
    <p:sldId id="440" r:id="rId21"/>
    <p:sldId id="441" r:id="rId22"/>
    <p:sldId id="442" r:id="rId23"/>
    <p:sldId id="443" r:id="rId24"/>
    <p:sldId id="444" r:id="rId25"/>
    <p:sldId id="445" r:id="rId26"/>
    <p:sldId id="446" r:id="rId27"/>
    <p:sldId id="448" r:id="rId28"/>
    <p:sldId id="449" r:id="rId29"/>
    <p:sldId id="450" r:id="rId30"/>
    <p:sldId id="451" r:id="rId31"/>
    <p:sldId id="452" r:id="rId32"/>
    <p:sldId id="453" r:id="rId33"/>
    <p:sldId id="454" r:id="rId34"/>
    <p:sldId id="455" r:id="rId35"/>
    <p:sldId id="456" r:id="rId36"/>
    <p:sldId id="457" r:id="rId37"/>
    <p:sldId id="458" r:id="rId38"/>
    <p:sldId id="459" r:id="rId39"/>
    <p:sldId id="495" r:id="rId40"/>
    <p:sldId id="460" r:id="rId41"/>
    <p:sldId id="461" r:id="rId42"/>
    <p:sldId id="462" r:id="rId43"/>
    <p:sldId id="463" r:id="rId44"/>
    <p:sldId id="464" r:id="rId45"/>
    <p:sldId id="465" r:id="rId46"/>
    <p:sldId id="466" r:id="rId47"/>
    <p:sldId id="467" r:id="rId48"/>
    <p:sldId id="468" r:id="rId49"/>
    <p:sldId id="469" r:id="rId50"/>
    <p:sldId id="492" r:id="rId51"/>
    <p:sldId id="470" r:id="rId52"/>
    <p:sldId id="493" r:id="rId53"/>
    <p:sldId id="475" r:id="rId54"/>
    <p:sldId id="472" r:id="rId55"/>
    <p:sldId id="473" r:id="rId56"/>
    <p:sldId id="476" r:id="rId57"/>
    <p:sldId id="477" r:id="rId58"/>
    <p:sldId id="478" r:id="rId59"/>
    <p:sldId id="479" r:id="rId60"/>
    <p:sldId id="480" r:id="rId61"/>
    <p:sldId id="481" r:id="rId62"/>
    <p:sldId id="482" r:id="rId63"/>
    <p:sldId id="483" r:id="rId64"/>
    <p:sldId id="484" r:id="rId65"/>
    <p:sldId id="489" r:id="rId66"/>
    <p:sldId id="490" r:id="rId67"/>
    <p:sldId id="485" r:id="rId68"/>
    <p:sldId id="486" r:id="rId69"/>
    <p:sldId id="487" r:id="rId70"/>
    <p:sldId id="488" r:id="rId71"/>
    <p:sldId id="272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4" id="{B03D0D13-5FFE-A84D-9439-5934219D1B86}">
          <p14:sldIdLst>
            <p14:sldId id="496"/>
            <p14:sldId id="269"/>
            <p14:sldId id="407"/>
            <p14:sldId id="417"/>
            <p14:sldId id="498"/>
            <p14:sldId id="494"/>
          </p14:sldIdLst>
        </p14:section>
        <p14:section name="Lecture 4 &gt; Intro to DML" id="{0DE01537-7021-4649-9484-3E0816D757A4}">
          <p14:sldIdLst>
            <p14:sldId id="427"/>
            <p14:sldId id="428"/>
            <p14:sldId id="429"/>
            <p14:sldId id="430"/>
          </p14:sldIdLst>
        </p14:section>
        <p14:section name="Lecture 4 &gt; Nested Queries" id="{205589B2-BD5D-7648-9035-1DA6C15B7AC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  <p14:sldId id="495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68"/>
            <p14:sldId id="469"/>
          </p14:sldIdLst>
        </p14:section>
        <p14:section name="Lecture 4 &gt; DDL, Part 2" id="{DD72D06C-26E5-C546-8ACB-C1B7BE9500EF}">
          <p14:sldIdLst>
            <p14:sldId id="492"/>
            <p14:sldId id="470"/>
            <p14:sldId id="493"/>
            <p14:sldId id="475"/>
            <p14:sldId id="472"/>
            <p14:sldId id="473"/>
            <p14:sldId id="476"/>
            <p14:sldId id="477"/>
            <p14:sldId id="478"/>
            <p14:sldId id="479"/>
            <p14:sldId id="480"/>
            <p14:sldId id="481"/>
            <p14:sldId id="482"/>
          </p14:sldIdLst>
        </p14:section>
        <p14:section name="Lecture 4 &gt; Views" id="{8835238E-8333-E944-BDEF-B6765ED1F60A}">
          <p14:sldIdLst>
            <p14:sldId id="483"/>
            <p14:sldId id="484"/>
            <p14:sldId id="489"/>
            <p14:sldId id="490"/>
            <p14:sldId id="485"/>
            <p14:sldId id="486"/>
            <p14:sldId id="487"/>
            <p14:sldId id="488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0000"/>
    <a:srgbClr val="FAE4D7"/>
    <a:srgbClr val="86CEF2"/>
    <a:srgbClr val="B3A0C5"/>
    <a:srgbClr val="01FF1D"/>
    <a:srgbClr val="FA6EFF"/>
    <a:srgbClr val="A59790"/>
    <a:srgbClr val="E5D2C7"/>
    <a:srgbClr val="E4C8B0"/>
    <a:srgbClr val="FF8D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17"/>
    <p:restoredTop sz="86401"/>
  </p:normalViewPr>
  <p:slideViewPr>
    <p:cSldViewPr snapToGrid="0" snapToObjects="1">
      <p:cViewPr varScale="1">
        <p:scale>
          <a:sx n="116" d="100"/>
          <a:sy n="116" d="100"/>
        </p:scale>
        <p:origin x="108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304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15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112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39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16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12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7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91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007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48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7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51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96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51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3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041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94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90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940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9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02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384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0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13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529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9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4229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515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3900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67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201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942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1017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8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716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855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3843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075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11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83273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71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552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3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22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79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104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4518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413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213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438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595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3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843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9935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8437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51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551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111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08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857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057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81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76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9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51002" y="1484851"/>
            <a:ext cx="8774884" cy="13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 smtClean="0"/>
              <a:t>SQL: Part 2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/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err="1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 smtClean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 smtClean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 smtClean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 smtClean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 smtClean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 smtClean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 smtClean="0">
                <a:latin typeface="Arial Unicode MS" pitchFamily="34" charset="-122"/>
                <a:ea typeface="黑体" pitchFamily="49" charset="-122"/>
              </a:rPr>
              <a:t>Contact </a:t>
            </a: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me if you are interested in </a:t>
            </a:r>
            <a:r>
              <a:rPr kumimoji="1" lang="en-US" altLang="zh-CN" sz="2400" dirty="0" smtClean="0">
                <a:latin typeface="Arial Unicode MS" pitchFamily="34" charset="-122"/>
                <a:ea typeface="黑体" pitchFamily="49" charset="-122"/>
              </a:rPr>
              <a:t>research or would like </a:t>
            </a: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to be my postgraduate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EXCEPT (set minus)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(and Bag) Operations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936179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Major = ‘CS’;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204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EXCEPT</a:t>
            </a:r>
            <a:endParaRPr lang="en-US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804317"/>
              </p:ext>
            </p:extLst>
          </p:nvPr>
        </p:nvGraphicFramePr>
        <p:xfrm>
          <a:off x="6260532" y="4706224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0176" y="1975052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9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Nested Queries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88707"/>
              </p:ext>
            </p:extLst>
          </p:nvPr>
        </p:nvGraphicFramePr>
        <p:xfrm>
          <a:off x="1966725" y="1892671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02272"/>
                <a:gridCol w="687897"/>
                <a:gridCol w="11200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871673" y="1546562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981512" y="3412723"/>
            <a:ext cx="7533838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which are in the same Department as “Database Management Systems”?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281" y="4372614"/>
            <a:ext cx="74894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FROM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Course</a:t>
            </a:r>
            <a:endParaRPr lang="en-US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Department = 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     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(SELECT Department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        FROM Course</a:t>
            </a:r>
          </a:p>
          <a:p>
            <a:pPr>
              <a:buClr>
                <a:srgbClr val="92D050"/>
              </a:buClr>
            </a:pP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        WHERE Name = ‘Database Management Systems’)</a:t>
            </a:r>
            <a:r>
              <a:rPr lang="en-US" dirty="0" smtClean="0">
                <a:latin typeface="Consolas" pitchFamily="49" charset="0"/>
                <a:cs typeface="Courier New" pitchFamily="49" charset="0"/>
              </a:rPr>
              <a:t>;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4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A parenthesized SELECT-FROM-WHERE statement (subquery) </a:t>
            </a:r>
            <a:r>
              <a:rPr lang="en-US" sz="3200" dirty="0" smtClean="0">
                <a:latin typeface="Calibri" pitchFamily="34" charset="0"/>
              </a:rPr>
              <a:t>used in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SELECT clauses</a:t>
            </a:r>
            <a:endParaRPr lang="en-US" sz="28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FROM </a:t>
            </a:r>
            <a:r>
              <a:rPr lang="en-US" sz="2800" dirty="0">
                <a:latin typeface="Calibri" pitchFamily="34" charset="0"/>
              </a:rPr>
              <a:t>clauses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WHERE clauses</a:t>
            </a:r>
            <a:endParaRPr lang="en-US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Nested Queries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7281" y="4417359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 LIKE ‘%Management%’;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99198" y="3440564"/>
            <a:ext cx="3017521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Easier to write certain types of queries using nested queries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91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Rewriting a nested query without subqueries such that the rewritten version is equivalent to the original query; i.e. they return the same data for any database instance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Query optimizers can use </a:t>
            </a:r>
            <a:r>
              <a:rPr lang="en-US" sz="3200" dirty="0" err="1" smtClean="0">
                <a:latin typeface="Calibri" pitchFamily="34" charset="0"/>
              </a:rPr>
              <a:t>unnesting</a:t>
            </a:r>
            <a:r>
              <a:rPr lang="en-US" sz="3200" dirty="0" smtClean="0">
                <a:latin typeface="Calibri" pitchFamily="34" charset="0"/>
              </a:rPr>
              <a:t> to speed-up the execution of certain que</a:t>
            </a:r>
            <a:r>
              <a:rPr lang="en-US" sz="3200" dirty="0" smtClean="0"/>
              <a:t>ries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Unnesting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2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Unnesting</a:t>
            </a:r>
            <a:r>
              <a:rPr lang="en-US" dirty="0" smtClean="0">
                <a:latin typeface="Calibri" pitchFamily="34" charset="0"/>
              </a:rPr>
              <a:t>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(SELECT *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Course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Department = ‘CS’)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 LIKE ‘%Management%’;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070" y="3749545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Calibri" pitchFamily="34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417359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CID, 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Department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Department = ‘CS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’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Name LIKE ‘%Management%’;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3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err="1" smtClean="0">
                <a:latin typeface="Calibri" pitchFamily="34" charset="0"/>
              </a:rPr>
              <a:t>Unnesting</a:t>
            </a:r>
            <a:r>
              <a:rPr lang="en-US" dirty="0" smtClean="0">
                <a:latin typeface="Calibri" pitchFamily="34" charset="0"/>
              </a:rPr>
              <a:t>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8650" y="1604405"/>
            <a:ext cx="748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D.Name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Department AS D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D.DID = (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SELECT Major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FROM Student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WHERE SID = 17);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11070" y="4015802"/>
            <a:ext cx="3721859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Can you </a:t>
            </a:r>
            <a:r>
              <a:rPr lang="en-US" sz="2400" dirty="0" err="1" smtClean="0">
                <a:latin typeface="Calibri" pitchFamily="34" charset="0"/>
                <a:ea typeface="Linux Libertine" charset="0"/>
                <a:cs typeface="Linux Libertine" charset="0"/>
              </a:rPr>
              <a:t>unnest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 this query?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28650" y="4580542"/>
            <a:ext cx="74894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D.Name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Department AS D, Student AS S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D.DID =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S.Major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AND 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S.SID = 17;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4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IN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740618"/>
            <a:ext cx="2601111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User( </a:t>
            </a:r>
            <a:r>
              <a:rPr lang="en-US" u="sng" dirty="0" smtClean="0">
                <a:latin typeface="Calibri" pitchFamily="34" charset="0"/>
              </a:rPr>
              <a:t>UID</a:t>
            </a:r>
            <a:r>
              <a:rPr lang="en-US" dirty="0" smtClean="0">
                <a:latin typeface="Calibri" pitchFamily="34" charset="0"/>
              </a:rPr>
              <a:t>, Name, Age 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Event( </a:t>
            </a:r>
            <a:r>
              <a:rPr lang="en-US" u="sng" dirty="0" smtClean="0">
                <a:latin typeface="Calibri" pitchFamily="34" charset="0"/>
              </a:rPr>
              <a:t>EID</a:t>
            </a:r>
            <a:r>
              <a:rPr lang="en-US" dirty="0" smtClean="0">
                <a:latin typeface="Calibri" pitchFamily="34" charset="0"/>
              </a:rPr>
              <a:t>, Name, Location, </a:t>
            </a:r>
            <a:r>
              <a:rPr lang="en-US" dirty="0" err="1" smtClean="0">
                <a:latin typeface="Calibri" pitchFamily="34" charset="0"/>
              </a:rPr>
              <a:t>StartDT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EndDT</a:t>
            </a:r>
            <a:r>
              <a:rPr lang="en-US" dirty="0" smtClean="0">
                <a:latin typeface="Calibri" pitchFamily="34" charset="0"/>
              </a:rPr>
              <a:t>, Description,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</a:t>
            </a:r>
            <a:r>
              <a:rPr lang="en-US" dirty="0" err="1" smtClean="0">
                <a:latin typeface="Calibri" pitchFamily="34" charset="0"/>
              </a:rPr>
              <a:t>CreatorUID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CreateDT</a:t>
            </a:r>
            <a:r>
              <a:rPr lang="en-US" dirty="0" smtClean="0">
                <a:latin typeface="Calibri" pitchFamily="34" charset="0"/>
              </a:rPr>
              <a:t> 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4627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3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Events whose creators are under 18?</a:t>
            </a:r>
            <a:endParaRPr lang="en-US" sz="23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7489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E.Name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E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SELECT UID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FROM User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WHERE Age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18 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96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NOT IN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1" y="1740618"/>
            <a:ext cx="254889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User(</a:t>
            </a:r>
            <a:r>
              <a:rPr lang="en-US" u="sng" dirty="0" smtClean="0">
                <a:latin typeface="Calibri" pitchFamily="34" charset="0"/>
              </a:rPr>
              <a:t>UID</a:t>
            </a:r>
            <a:r>
              <a:rPr lang="en-US" dirty="0" smtClean="0">
                <a:latin typeface="Calibri" pitchFamily="34" charset="0"/>
              </a:rPr>
              <a:t>, Name, Age)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Event(</a:t>
            </a:r>
            <a:r>
              <a:rPr lang="en-US" u="sng" dirty="0" smtClean="0">
                <a:latin typeface="Calibri" pitchFamily="34" charset="0"/>
              </a:rPr>
              <a:t>EID</a:t>
            </a:r>
            <a:r>
              <a:rPr lang="en-US" dirty="0" smtClean="0">
                <a:latin typeface="Calibri" pitchFamily="34" charset="0"/>
              </a:rPr>
              <a:t>, Name, Location, </a:t>
            </a:r>
            <a:r>
              <a:rPr lang="en-US" dirty="0" err="1" smtClean="0">
                <a:latin typeface="Calibri" pitchFamily="34" charset="0"/>
              </a:rPr>
              <a:t>StartDT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EndDT</a:t>
            </a:r>
            <a:r>
              <a:rPr lang="en-US" dirty="0" smtClean="0">
                <a:latin typeface="Calibri" pitchFamily="34" charset="0"/>
              </a:rPr>
              <a:t>, Description,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</a:t>
            </a:r>
            <a:r>
              <a:rPr lang="en-US" dirty="0" err="1" smtClean="0">
                <a:latin typeface="Calibri" pitchFamily="34" charset="0"/>
              </a:rPr>
              <a:t>CreatorUID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CreateDT</a:t>
            </a:r>
            <a:r>
              <a:rPr lang="en-US" dirty="0" smtClean="0">
                <a:latin typeface="Calibri" pitchFamily="34" charset="0"/>
              </a:rPr>
              <a:t>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3202802"/>
            <a:ext cx="7886700" cy="415498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1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Events whose creators are NOT under 18?</a:t>
            </a:r>
            <a:endParaRPr lang="en-US" sz="21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0749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E.Name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Event AS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E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E.CreatorID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SELECT UID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FROM User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WHERE Age &lt; 18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  <a:endParaRPr lang="en-US" sz="24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1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EXISTS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which have at least one Section offered in 2010?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EXISTS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WHERE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     C.CID = S.CID);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Course(</a:t>
            </a:r>
            <a:r>
              <a:rPr lang="en-US" sz="1800" u="sng" dirty="0" smtClean="0">
                <a:latin typeface="Calibri" pitchFamily="34" charset="0"/>
              </a:rPr>
              <a:t>CID</a:t>
            </a:r>
            <a:r>
              <a:rPr lang="en-US" sz="1800" dirty="0" smtClean="0">
                <a:latin typeface="Calibri" pitchFamily="34" charset="0"/>
              </a:rPr>
              <a:t>, Name, Credits, Department)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Section(</a:t>
            </a:r>
            <a:r>
              <a:rPr lang="en-US" sz="1800" u="sng" dirty="0" err="1" smtClean="0">
                <a:latin typeface="Calibri" pitchFamily="34" charset="0"/>
              </a:rPr>
              <a:t>SecID</a:t>
            </a:r>
            <a:r>
              <a:rPr lang="en-US" sz="1800" dirty="0" smtClean="0">
                <a:latin typeface="Calibri" pitchFamily="34" charset="0"/>
              </a:rPr>
              <a:t>, CID, Semester, Year, Instructor)</a:t>
            </a:r>
            <a:endParaRPr lang="en-US" sz="1800" dirty="0">
              <a:latin typeface="Calibri" pitchFamily="34" charset="0"/>
            </a:endParaRPr>
          </a:p>
        </p:txBody>
      </p:sp>
      <p:pic>
        <p:nvPicPr>
          <p:cNvPr id="16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053" y="3720750"/>
            <a:ext cx="411297" cy="30847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5327" y="3921138"/>
            <a:ext cx="510023" cy="1240452"/>
          </a:xfrm>
          <a:prstGeom prst="rect">
            <a:avLst/>
          </a:prstGeom>
        </p:spPr>
      </p:pic>
      <p:grpSp>
        <p:nvGrpSpPr>
          <p:cNvPr id="26" name="Group 25"/>
          <p:cNvGrpSpPr/>
          <p:nvPr/>
        </p:nvGrpSpPr>
        <p:grpSpPr>
          <a:xfrm>
            <a:off x="2911504" y="3799542"/>
            <a:ext cx="2503170" cy="2193912"/>
            <a:chOff x="3188970" y="3795408"/>
            <a:chExt cx="2503170" cy="2193912"/>
          </a:xfrm>
        </p:grpSpPr>
        <p:sp>
          <p:nvSpPr>
            <p:cNvPr id="3" name="Oval 2"/>
            <p:cNvSpPr/>
            <p:nvPr/>
          </p:nvSpPr>
          <p:spPr>
            <a:xfrm>
              <a:off x="3400093" y="379540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4909185" y="4896498"/>
              <a:ext cx="422910" cy="410832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188970" y="5657850"/>
              <a:ext cx="2503170" cy="33147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3" idx="4"/>
            </p:cNvCxnSpPr>
            <p:nvPr/>
          </p:nvCxnSpPr>
          <p:spPr>
            <a:xfrm>
              <a:off x="3611548" y="4206240"/>
              <a:ext cx="120015" cy="146304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8" idx="4"/>
            </p:cNvCxnSpPr>
            <p:nvPr/>
          </p:nvCxnSpPr>
          <p:spPr>
            <a:xfrm flipH="1">
              <a:off x="5065395" y="5307330"/>
              <a:ext cx="55245" cy="361950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652010" y="4029223"/>
            <a:ext cx="281419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Calibri" pitchFamily="34" charset="0"/>
                <a:ea typeface="Linux Libertine" charset="0"/>
                <a:cs typeface="Linux Libertine" charset="0"/>
              </a:rPr>
              <a:t>Correlated subqueries</a:t>
            </a:r>
            <a:endParaRPr lang="en-US" sz="22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24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NOT EXISTS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which have no Sections offered in 2010?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400705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NOT EXISTS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SELECT *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WHERE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= ‘2010’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C.CID = S.CID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Course(</a:t>
            </a:r>
            <a:r>
              <a:rPr lang="en-US" sz="1800" u="sng" dirty="0" smtClean="0">
                <a:latin typeface="Calibri" pitchFamily="34" charset="0"/>
              </a:rPr>
              <a:t>CID</a:t>
            </a:r>
            <a:r>
              <a:rPr lang="en-US" sz="1800" dirty="0" smtClean="0">
                <a:latin typeface="Calibri" pitchFamily="34" charset="0"/>
              </a:rPr>
              <a:t>, Name, Credits, Department)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Section(</a:t>
            </a:r>
            <a:r>
              <a:rPr lang="en-US" sz="1800" u="sng" dirty="0" err="1" smtClean="0">
                <a:latin typeface="Calibri" pitchFamily="34" charset="0"/>
              </a:rPr>
              <a:t>SecID</a:t>
            </a:r>
            <a:r>
              <a:rPr lang="en-US" sz="1800" dirty="0" smtClean="0">
                <a:latin typeface="Calibri" pitchFamily="34" charset="0"/>
              </a:rPr>
              <a:t>, CID, Semester, Year, Instructor)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104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Calibri" pitchFamily="34" charset="0"/>
              </a:rPr>
              <a:t>SQL: </a:t>
            </a:r>
            <a:r>
              <a:rPr lang="en-US" sz="5400" dirty="0" smtClean="0">
                <a:latin typeface="Calibri" pitchFamily="34" charset="0"/>
              </a:rPr>
              <a:t>Part 2</a:t>
            </a:r>
            <a:endParaRPr lang="en-US" sz="54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“It’s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so easy marketers can learn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it!”</a:t>
            </a:r>
            <a:endParaRPr lang="en-US" i="1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UNIQUE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which have at most one Section offered each year?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454914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UNIQUE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WHERE C.CID = S.CID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Course(</a:t>
            </a:r>
            <a:r>
              <a:rPr lang="en-US" sz="1800" u="sng" dirty="0" smtClean="0">
                <a:latin typeface="Calibri" pitchFamily="34" charset="0"/>
              </a:rPr>
              <a:t>CID</a:t>
            </a:r>
            <a:r>
              <a:rPr lang="en-US" sz="1800" dirty="0" smtClean="0">
                <a:latin typeface="Calibri" pitchFamily="34" charset="0"/>
              </a:rPr>
              <a:t>, Name, Credits, Department)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Section(</a:t>
            </a:r>
            <a:r>
              <a:rPr lang="en-US" sz="1800" u="sng" dirty="0" err="1" smtClean="0">
                <a:latin typeface="Calibri" pitchFamily="34" charset="0"/>
              </a:rPr>
              <a:t>SecID</a:t>
            </a:r>
            <a:r>
              <a:rPr lang="en-US" sz="1800" dirty="0" smtClean="0">
                <a:latin typeface="Calibri" pitchFamily="34" charset="0"/>
              </a:rPr>
              <a:t>, CID, Semester, Year, Instructor)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50488" y="3564611"/>
            <a:ext cx="2864862" cy="17851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Returns TRUE if there are no duplicates in the results of the </a:t>
            </a:r>
            <a:r>
              <a:rPr lang="en-US" sz="2200" dirty="0" err="1" smtClean="0">
                <a:latin typeface="Calibri" pitchFamily="34" charset="0"/>
                <a:ea typeface="Linux Libertine" charset="0"/>
                <a:cs typeface="Linux Libertine" charset="0"/>
              </a:rPr>
              <a:t>subquery</a:t>
            </a:r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 (empty results set yields true)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4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NOT UNIQUE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which have more than one Section offered in at least one year?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Course AS C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NOT UNIQUE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SELECT 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FROM Section AS S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WHERE C.CID = S.CID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Course(</a:t>
            </a:r>
            <a:r>
              <a:rPr lang="en-US" sz="1800" u="sng" dirty="0" smtClean="0">
                <a:latin typeface="Calibri" pitchFamily="34" charset="0"/>
              </a:rPr>
              <a:t>CID</a:t>
            </a:r>
            <a:r>
              <a:rPr lang="en-US" sz="1800" dirty="0" smtClean="0">
                <a:latin typeface="Calibri" pitchFamily="34" charset="0"/>
              </a:rPr>
              <a:t>, Name, Credits, Department)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Section(</a:t>
            </a:r>
            <a:r>
              <a:rPr lang="en-US" sz="1800" u="sng" dirty="0" err="1" smtClean="0">
                <a:latin typeface="Calibri" pitchFamily="34" charset="0"/>
              </a:rPr>
              <a:t>SecID</a:t>
            </a:r>
            <a:r>
              <a:rPr lang="en-US" sz="1800" dirty="0" smtClean="0">
                <a:latin typeface="Calibri" pitchFamily="34" charset="0"/>
              </a:rPr>
              <a:t>, CID, Semester, Year, Instructor)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92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ANY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some Section of which has been offered after some Course offered by the late Jim Gray?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S1.Year 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&gt; ANY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WHERE S2.Instructor = ‘Jim Gray’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Course(</a:t>
            </a:r>
            <a:r>
              <a:rPr lang="en-US" sz="1800" u="sng" dirty="0" smtClean="0">
                <a:latin typeface="Calibri" pitchFamily="34" charset="0"/>
              </a:rPr>
              <a:t>CID</a:t>
            </a:r>
            <a:r>
              <a:rPr lang="en-US" sz="1800" dirty="0" smtClean="0">
                <a:latin typeface="Calibri" pitchFamily="34" charset="0"/>
              </a:rPr>
              <a:t>, Name, Credits, Department)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Section(</a:t>
            </a:r>
            <a:r>
              <a:rPr lang="en-US" sz="1800" u="sng" dirty="0" err="1" smtClean="0">
                <a:latin typeface="Calibri" pitchFamily="34" charset="0"/>
              </a:rPr>
              <a:t>SecID</a:t>
            </a:r>
            <a:r>
              <a:rPr lang="en-US" sz="1800" dirty="0" smtClean="0">
                <a:latin typeface="Calibri" pitchFamily="34" charset="0"/>
              </a:rPr>
              <a:t>, CID, Semester, Year, Instructor)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049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Comparison Operators in Nested Queries: ALL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8650" y="2571269"/>
            <a:ext cx="7886700" cy="76944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some Section of which has been offered before any Courses offered by the late Jim Gray?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8650" y="3564611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Course AS C, Section AS S1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C.CID = S1.CID AND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S1.Year </a:t>
            </a:r>
            <a:r>
              <a:rPr lang="en-US" sz="2400" b="1" dirty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&lt;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 ALL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 SELECT S2.Year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 FROM Section AS S2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WHERE S2.Instructor = ‘Jim Gray’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628650" y="1643908"/>
            <a:ext cx="402336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Course(</a:t>
            </a:r>
            <a:r>
              <a:rPr lang="en-US" sz="1800" u="sng" dirty="0" smtClean="0">
                <a:latin typeface="Calibri" pitchFamily="34" charset="0"/>
              </a:rPr>
              <a:t>CID</a:t>
            </a:r>
            <a:r>
              <a:rPr lang="en-US" sz="1800" dirty="0" smtClean="0">
                <a:latin typeface="Calibri" pitchFamily="34" charset="0"/>
              </a:rPr>
              <a:t>, Name, Credits, Department)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628650" y="2100744"/>
            <a:ext cx="454914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dirty="0" smtClean="0">
                <a:latin typeface="Calibri" pitchFamily="34" charset="0"/>
              </a:rPr>
              <a:t>Section(</a:t>
            </a:r>
            <a:r>
              <a:rPr lang="en-US" sz="1800" u="sng" dirty="0" err="1" smtClean="0">
                <a:latin typeface="Calibri" pitchFamily="34" charset="0"/>
              </a:rPr>
              <a:t>SecID</a:t>
            </a:r>
            <a:r>
              <a:rPr lang="en-US" sz="1800" dirty="0" smtClean="0">
                <a:latin typeface="Calibri" pitchFamily="34" charset="0"/>
              </a:rPr>
              <a:t>, CID, Semester, Year, Instructor)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7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SELECT *, a</a:t>
            </a:r>
            <a:r>
              <a:rPr lang="en-US" sz="3500" dirty="0" smtClean="0">
                <a:latin typeface="Calibri" pitchFamily="34" charset="0"/>
              </a:rPr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Nested queries and </a:t>
            </a:r>
            <a:r>
              <a:rPr lang="en-US" sz="3900" dirty="0" err="1" smtClean="0">
                <a:latin typeface="Calibri" pitchFamily="34" charset="0"/>
              </a:rPr>
              <a:t>unnesting</a:t>
            </a:r>
            <a:endParaRPr lang="en-US" sz="39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(NOT) IN, (NOT) EXISTS, (NOT) UNIQUE, </a:t>
            </a:r>
            <a:r>
              <a:rPr lang="en-US" sz="3500" i="1" dirty="0" smtClean="0">
                <a:latin typeface="Calibri" pitchFamily="34" charset="0"/>
              </a:rPr>
              <a:t>op</a:t>
            </a:r>
            <a:r>
              <a:rPr lang="en-US" sz="3500" dirty="0" smtClean="0">
                <a:latin typeface="Calibri" pitchFamily="34" charset="0"/>
              </a:rPr>
              <a:t> ANY, </a:t>
            </a:r>
            <a:r>
              <a:rPr lang="en-US" sz="3500" i="1" dirty="0" smtClean="0">
                <a:latin typeface="Calibri" pitchFamily="34" charset="0"/>
              </a:rPr>
              <a:t>op</a:t>
            </a:r>
            <a:r>
              <a:rPr lang="en-US" sz="3500" dirty="0" smtClean="0">
                <a:latin typeface="Calibri" pitchFamily="34" charset="0"/>
              </a:rPr>
              <a:t> ALL</a:t>
            </a:r>
          </a:p>
          <a:p>
            <a:pPr lvl="2">
              <a:lnSpc>
                <a:spcPct val="100000"/>
              </a:lnSpc>
            </a:pPr>
            <a:r>
              <a:rPr lang="en-US" sz="3100" i="1" dirty="0" smtClean="0">
                <a:latin typeface="Calibri" pitchFamily="34" charset="0"/>
              </a:rPr>
              <a:t>op</a:t>
            </a:r>
            <a:r>
              <a:rPr lang="en-US" sz="3100" dirty="0" smtClean="0">
                <a:latin typeface="Calibri" pitchFamily="34" charset="0"/>
              </a:rPr>
              <a:t> ∈ {</a:t>
            </a:r>
            <a:r>
              <a:rPr lang="mr-IN" sz="3100" dirty="0" smtClean="0">
                <a:latin typeface="Calibri" pitchFamily="34" charset="0"/>
              </a:rPr>
              <a:t>=, </a:t>
            </a:r>
            <a:r>
              <a:rPr lang="mr-IN" sz="3100" dirty="0">
                <a:latin typeface="Calibri" pitchFamily="34" charset="0"/>
              </a:rPr>
              <a:t>&lt;&gt;, &gt;, &gt;=, </a:t>
            </a:r>
            <a:r>
              <a:rPr lang="mr-IN" sz="3100" dirty="0" smtClean="0">
                <a:latin typeface="Calibri" pitchFamily="34" charset="0"/>
              </a:rPr>
              <a:t>&lt;, &lt;=</a:t>
            </a:r>
            <a:r>
              <a:rPr lang="en-US" sz="3100" dirty="0" smtClean="0">
                <a:latin typeface="Calibri" pitchFamily="34" charset="0"/>
              </a:rPr>
              <a:t>}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06" y="2947689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080" y="3148077"/>
            <a:ext cx="510023" cy="1240452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880110" y="3473042"/>
            <a:ext cx="5076927" cy="1374962"/>
            <a:chOff x="868680" y="3806638"/>
            <a:chExt cx="5076927" cy="1374962"/>
          </a:xfrm>
        </p:grpSpPr>
        <p:sp>
          <p:nvSpPr>
            <p:cNvPr id="9" name="Rounded Rectangle 8"/>
            <p:cNvSpPr/>
            <p:nvPr/>
          </p:nvSpPr>
          <p:spPr>
            <a:xfrm>
              <a:off x="868680" y="3806638"/>
              <a:ext cx="332613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80110" y="4713418"/>
              <a:ext cx="3703320" cy="468182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4194810" y="4000500"/>
              <a:ext cx="1750797" cy="960120"/>
            </a:xfrm>
            <a:custGeom>
              <a:avLst/>
              <a:gdLst>
                <a:gd name="connsiteX0" fmla="*/ 0 w 1750797"/>
                <a:gd name="connsiteY0" fmla="*/ 0 h 960120"/>
                <a:gd name="connsiteX1" fmla="*/ 1748790 w 1750797"/>
                <a:gd name="connsiteY1" fmla="*/ 491490 h 960120"/>
                <a:gd name="connsiteX2" fmla="*/ 377190 w 1750797"/>
                <a:gd name="connsiteY2" fmla="*/ 960120 h 96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50797" h="960120">
                  <a:moveTo>
                    <a:pt x="0" y="0"/>
                  </a:moveTo>
                  <a:cubicBezTo>
                    <a:pt x="842962" y="165735"/>
                    <a:pt x="1685925" y="331470"/>
                    <a:pt x="1748790" y="491490"/>
                  </a:cubicBezTo>
                  <a:cubicBezTo>
                    <a:pt x="1811655" y="651510"/>
                    <a:pt x="377190" y="960120"/>
                    <a:pt x="377190" y="960120"/>
                  </a:cubicBezTo>
                </a:path>
              </a:pathLst>
            </a:cu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898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Rewriting INTERSET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Using IN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INTERSECT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0" y="2610705"/>
            <a:ext cx="457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SID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IN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SELECT SID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WHERE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’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51910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4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Rewriting EXCEPT 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 smtClean="0">
                <a:latin typeface="Calibri" pitchFamily="34" charset="0"/>
              </a:rPr>
              <a:t>Using NOT IN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650" y="2610705"/>
            <a:ext cx="37147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</a:t>
            </a:r>
          </a:p>
          <a:p>
            <a:pPr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EXCEPT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Major = ‘CS’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1999" y="2610705"/>
            <a:ext cx="442938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 AND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SID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NOT IN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SELECT SID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FROM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WHERE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Major = ‘CS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’</a:t>
            </a:r>
          </a:p>
          <a:p>
            <a:pPr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);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51909" y="3337560"/>
            <a:ext cx="720090" cy="11430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15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Aggregates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449" y="2021747"/>
            <a:ext cx="8531603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Getting into the realm of </a:t>
            </a:r>
            <a:r>
              <a:rPr lang="en-US" sz="3500" i="1" dirty="0" smtClean="0">
                <a:latin typeface="Calibri" pitchFamily="34" charset="0"/>
              </a:rPr>
              <a:t>data analytics</a:t>
            </a:r>
          </a:p>
          <a:p>
            <a:pPr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Applied to a column to generate aggregated values</a:t>
            </a:r>
          </a:p>
          <a:p>
            <a:pPr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SUM, AVG, COUNT, MIN, MAX</a:t>
            </a:r>
          </a:p>
        </p:txBody>
      </p:sp>
    </p:spTree>
    <p:extLst>
      <p:ext uri="{BB962C8B-B14F-4D97-AF65-F5344CB8AC3E}">
        <p14:creationId xmlns:p14="http://schemas.microsoft.com/office/powerpoint/2010/main" val="19691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COUNT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67559"/>
            <a:ext cx="3893016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SELECT COUNT(*)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FROM Course</a:t>
            </a:r>
            <a:endParaRPr lang="en-US" sz="2400" b="1" dirty="0" smtClean="0">
              <a:latin typeface="Calibri" pitchFamily="34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84612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71119"/>
                <a:gridCol w="110734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672199"/>
              </p:ext>
            </p:extLst>
          </p:nvPr>
        </p:nvGraphicFramePr>
        <p:xfrm>
          <a:off x="5801563" y="4993314"/>
          <a:ext cx="1170738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7073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COUNT(*)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443658"/>
            <a:ext cx="4663440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How many Courses does CS department offer?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41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COUNT DISTINCT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230106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SELECT COUNT(DISTINCT Credits)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2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7805018"/>
              </p:ext>
            </p:extLst>
          </p:nvPr>
        </p:nvGraphicFramePr>
        <p:xfrm>
          <a:off x="5241493" y="4993314"/>
          <a:ext cx="2501545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0154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COUNT(DISTINCT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How many different Credits CS department Courses have?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42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 smtClean="0">
                <a:latin typeface="Calibri" pitchFamily="34" charset="0"/>
              </a:rPr>
              <a:t>PRIMARY KEY, FOREIGN KEY, NOT NULL, ON DELETE (</a:t>
            </a:r>
            <a:r>
              <a:rPr lang="en-US" dirty="0" smtClean="0">
                <a:latin typeface="Calibri" pitchFamily="34" charset="0"/>
              </a:rPr>
              <a:t>NO ACTION, CASCADE, SET DEFAULT/NULL</a:t>
            </a:r>
            <a:r>
              <a:rPr lang="en-US" sz="2400" dirty="0" smtClean="0">
                <a:latin typeface="Calibri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14738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SUM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167559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SELECT SUM(Credits)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2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22114"/>
              </p:ext>
            </p:extLst>
          </p:nvPr>
        </p:nvGraphicFramePr>
        <p:xfrm>
          <a:off x="5778703" y="4993314"/>
          <a:ext cx="1360327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6032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SUM(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total number of Credits for CS department Courses?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408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AVG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361774"/>
            <a:ext cx="5486400" cy="1263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SELECT AVG(Credits)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2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532791"/>
              </p:ext>
            </p:extLst>
          </p:nvPr>
        </p:nvGraphicFramePr>
        <p:xfrm>
          <a:off x="5662569" y="4993314"/>
          <a:ext cx="1332591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32591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AVG(</a:t>
                      </a:r>
                      <a:r>
                        <a:rPr lang="en-US" sz="1400" u="none" baseline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Credits)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What is the average number of Credits for CS department Courses?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0421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MAX and MIN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7808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SELECT MAX(Credits) AS </a:t>
            </a:r>
            <a:r>
              <a:rPr lang="en-US" sz="2100" dirty="0" err="1" smtClean="0">
                <a:latin typeface="Consolas" pitchFamily="49" charset="0"/>
                <a:cs typeface="Courier New" pitchFamily="49" charset="0"/>
              </a:rPr>
              <a:t>MaxCreds</a:t>
            </a: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,</a:t>
            </a: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       MIN(Credits</a:t>
            </a:r>
            <a:r>
              <a:rPr lang="en-US" sz="2100" dirty="0">
                <a:latin typeface="Consolas" pitchFamily="49" charset="0"/>
                <a:cs typeface="Courier New" pitchFamily="49" charset="0"/>
              </a:rPr>
              <a:t>) AS </a:t>
            </a:r>
            <a:r>
              <a:rPr lang="en-US" sz="2100" dirty="0" err="1" smtClean="0">
                <a:latin typeface="Consolas" pitchFamily="49" charset="0"/>
                <a:cs typeface="Courier New" pitchFamily="49" charset="0"/>
              </a:rPr>
              <a:t>MinCreds</a:t>
            </a:r>
            <a:endParaRPr lang="en-US" sz="21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7" name="Down Arrow 6"/>
          <p:cNvSpPr/>
          <p:nvPr/>
        </p:nvSpPr>
        <p:spPr>
          <a:xfrm>
            <a:off x="5946459" y="3356517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51288"/>
              </p:ext>
            </p:extLst>
          </p:nvPr>
        </p:nvGraphicFramePr>
        <p:xfrm>
          <a:off x="5332934" y="4993314"/>
          <a:ext cx="2158435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1044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Max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Min</a:t>
                      </a:r>
                      <a:r>
                        <a:rPr lang="en-US" sz="1400" u="none" baseline="0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38677"/>
            <a:ext cx="466344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max and min number of Credits for CS department Courses?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24938" y="5709325"/>
            <a:ext cx="2235632" cy="43088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 smtClean="0">
                <a:latin typeface="Calibri" pitchFamily="34" charset="0"/>
                <a:ea typeface="Linux Libertine" charset="0"/>
                <a:cs typeface="Linux Libertine" charset="0"/>
              </a:rPr>
              <a:t>Column renaming</a:t>
            </a:r>
            <a:endParaRPr lang="en-US" sz="22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3852749" y="4130149"/>
            <a:ext cx="1873681" cy="33147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3726180" y="4461619"/>
            <a:ext cx="731520" cy="1247706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ounded Rectangle 21"/>
          <p:cNvSpPr/>
          <p:nvPr/>
        </p:nvSpPr>
        <p:spPr>
          <a:xfrm>
            <a:off x="5273879" y="4953218"/>
            <a:ext cx="1161212" cy="316012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1"/>
          </p:cNvCxnSpPr>
          <p:nvPr/>
        </p:nvCxnSpPr>
        <p:spPr>
          <a:xfrm flipH="1">
            <a:off x="4286251" y="5111224"/>
            <a:ext cx="987628" cy="598101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0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2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Aggregates (Cont.)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3343562"/>
            <a:ext cx="5486400" cy="141537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SELECT CID, </a:t>
            </a:r>
          </a:p>
          <a:p>
            <a:pPr algn="l">
              <a:buClr>
                <a:srgbClr val="92D050"/>
              </a:buClr>
            </a:pPr>
            <a:r>
              <a:rPr lang="en-US" sz="21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      MAX(Credits) AS </a:t>
            </a:r>
            <a:r>
              <a:rPr lang="en-US" sz="2100" dirty="0" err="1" smtClean="0">
                <a:latin typeface="Consolas" pitchFamily="49" charset="0"/>
                <a:cs typeface="Courier New" pitchFamily="49" charset="0"/>
              </a:rPr>
              <a:t>MaxCreds</a:t>
            </a:r>
            <a:endParaRPr lang="en-US" sz="21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1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100" dirty="0" smtClean="0">
                <a:latin typeface="Consolas" pitchFamily="49" charset="0"/>
                <a:cs typeface="Courier New" pitchFamily="49" charset="0"/>
              </a:rPr>
              <a:t>WHERE Department = ‘CS’;</a:t>
            </a:r>
          </a:p>
        </p:txBody>
      </p:sp>
      <p:sp>
        <p:nvSpPr>
          <p:cNvPr id="9" name="Rectangle 8"/>
          <p:cNvSpPr/>
          <p:nvPr/>
        </p:nvSpPr>
        <p:spPr>
          <a:xfrm>
            <a:off x="1909310" y="1565740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146898" y="4944184"/>
            <a:ext cx="336891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Is this a valid query?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73491" y="4940972"/>
            <a:ext cx="3368918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A: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No. Can’t use attributes in the target-list as such.</a:t>
            </a:r>
            <a:endParaRPr lang="en-US" sz="2000" b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Multiply 20"/>
          <p:cNvSpPr/>
          <p:nvPr/>
        </p:nvSpPr>
        <p:spPr>
          <a:xfrm>
            <a:off x="861060" y="3202519"/>
            <a:ext cx="4800600" cy="971067"/>
          </a:xfrm>
          <a:prstGeom prst="mathMultiply">
            <a:avLst>
              <a:gd name="adj1" fmla="val 468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27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Aggregates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353886"/>
            <a:ext cx="5486400" cy="20024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SELECT C1.Name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FROM Course AS C1</a:t>
            </a:r>
            <a:endParaRPr lang="en-US" sz="22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WHERE C1.Credits &gt; (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  SELECT AVG(C2.Credits)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  FROM Course AS C2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919622"/>
              </p:ext>
            </p:extLst>
          </p:nvPr>
        </p:nvGraphicFramePr>
        <p:xfrm>
          <a:off x="5750128" y="4931754"/>
          <a:ext cx="2045132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4513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 algn="l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108000" algn="l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28650" y="3305809"/>
            <a:ext cx="5292090" cy="92333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Courses whose number of Credits is greater than the overall average number of Credits across all Departments?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2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Aggregates on Groups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How about computing average number of Credits for Courses in each Department separately?</a:t>
            </a: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latin typeface="Calibri" pitchFamily="34" charset="0"/>
              </a:rPr>
              <a:t>Write an aggregation query for each Department, or </a:t>
            </a:r>
            <a:r>
              <a:rPr lang="mr-IN" sz="2700" dirty="0" smtClean="0">
                <a:latin typeface="Calibri" pitchFamily="34" charset="0"/>
              </a:rPr>
              <a:t>…</a:t>
            </a:r>
            <a:endParaRPr lang="en-US" sz="27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700" dirty="0" smtClean="0">
                <a:latin typeface="Calibri" pitchFamily="34" charset="0"/>
              </a:rPr>
              <a:t>Use 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171562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GROUP BY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622334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  AVG(Credits) AS 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AvgCreds</a:t>
            </a:r>
            <a:endParaRPr lang="en-US" sz="22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2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GROUP BY Department;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506111"/>
            <a:ext cx="5292090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</a:t>
            </a: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the average number of Credits for Courses in each Department 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706718"/>
              </p:ext>
            </p:extLst>
          </p:nvPr>
        </p:nvGraphicFramePr>
        <p:xfrm>
          <a:off x="5718695" y="4949740"/>
          <a:ext cx="2250846" cy="74980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25423"/>
                <a:gridCol w="112542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93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GROUP BY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If any aggregation is used, then each element of the SELECT list must be </a:t>
            </a:r>
            <a:r>
              <a:rPr lang="en-US" sz="3200" dirty="0" smtClean="0">
                <a:latin typeface="Calibri" pitchFamily="34" charset="0"/>
              </a:rPr>
              <a:t>either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aggregated</a:t>
            </a:r>
            <a:r>
              <a:rPr lang="en-US" sz="2800" dirty="0">
                <a:latin typeface="Calibri" pitchFamily="34" charset="0"/>
              </a:rPr>
              <a:t>, or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an </a:t>
            </a:r>
            <a:r>
              <a:rPr lang="en-US" sz="2800" dirty="0">
                <a:latin typeface="Calibri" pitchFamily="34" charset="0"/>
              </a:rPr>
              <a:t>attribute on the GROUP BY </a:t>
            </a:r>
            <a:r>
              <a:rPr lang="en-US" sz="2800" dirty="0" smtClean="0">
                <a:latin typeface="Calibri" pitchFamily="34" charset="0"/>
              </a:rPr>
              <a:t>list</a:t>
            </a:r>
          </a:p>
          <a:p>
            <a:pPr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What if we are only interested in retrieving groups satisfying a specific condition; e.g. all the Departments with average number of Credits above 3.5?</a:t>
            </a:r>
          </a:p>
          <a:p>
            <a:pPr lvl="1">
              <a:lnSpc>
                <a:spcPct val="100000"/>
              </a:lnSpc>
            </a:pPr>
            <a:r>
              <a:rPr lang="en-US" sz="2800" dirty="0" smtClean="0">
                <a:latin typeface="Calibri" pitchFamily="34" charset="0"/>
              </a:rPr>
              <a:t>Use HAVING clause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723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GROUP BY </a:t>
            </a:r>
            <a:r>
              <a:rPr lang="mr-IN" dirty="0" smtClean="0">
                <a:latin typeface="Calibri" pitchFamily="34" charset="0"/>
              </a:rPr>
              <a:t>…</a:t>
            </a:r>
            <a:r>
              <a:rPr lang="en-US" dirty="0" smtClean="0">
                <a:latin typeface="Calibri" pitchFamily="34" charset="0"/>
              </a:rPr>
              <a:t> HAVING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  AVG(Credits) AS 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AvgCreds</a:t>
            </a:r>
            <a:endParaRPr lang="en-US" sz="22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2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HAVING 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AvgCreds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&gt; 3.5;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all the Departments with average number of Credits above 3.5??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65871"/>
              </p:ext>
            </p:extLst>
          </p:nvPr>
        </p:nvGraphicFramePr>
        <p:xfrm>
          <a:off x="5718695" y="4949740"/>
          <a:ext cx="2385070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92535"/>
                <a:gridCol w="1192535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198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GROUP BY </a:t>
            </a:r>
            <a:r>
              <a:rPr lang="mr-IN" dirty="0" smtClean="0">
                <a:latin typeface="Calibri" pitchFamily="34" charset="0"/>
              </a:rPr>
              <a:t>…</a:t>
            </a:r>
            <a:r>
              <a:rPr lang="en-US" dirty="0" smtClean="0">
                <a:latin typeface="Calibri" pitchFamily="34" charset="0"/>
              </a:rPr>
              <a:t> HAVING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4075618"/>
            <a:ext cx="54864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SELECT Department, </a:t>
            </a:r>
          </a:p>
          <a:p>
            <a:pPr algn="l">
              <a:buClr>
                <a:srgbClr val="92D050"/>
              </a:buClr>
            </a:pPr>
            <a:r>
              <a:rPr lang="en-US" sz="22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   AVG(Credits) AS </a:t>
            </a:r>
            <a:r>
              <a:rPr lang="en-US" sz="2200" dirty="0" err="1" smtClean="0">
                <a:latin typeface="Consolas" pitchFamily="49" charset="0"/>
                <a:cs typeface="Courier New" pitchFamily="49" charset="0"/>
              </a:rPr>
              <a:t>AvgCreds</a:t>
            </a:r>
            <a:endParaRPr lang="en-US" sz="22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FROM Course</a:t>
            </a:r>
            <a:endParaRPr lang="en-US" sz="22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GROUP BY Department</a:t>
            </a:r>
          </a:p>
          <a:p>
            <a:pPr algn="l">
              <a:buClr>
                <a:srgbClr val="92D050"/>
              </a:buClr>
            </a:pP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HAVING COUNT(*) &gt; 1;</a:t>
            </a:r>
          </a:p>
        </p:txBody>
      </p:sp>
      <p:sp>
        <p:nvSpPr>
          <p:cNvPr id="7" name="Down Arrow 6"/>
          <p:cNvSpPr/>
          <p:nvPr/>
        </p:nvSpPr>
        <p:spPr>
          <a:xfrm>
            <a:off x="6332220" y="3305809"/>
            <a:ext cx="880947" cy="1442582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909310" y="1508671"/>
            <a:ext cx="922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6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3291253"/>
            <a:ext cx="5292090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What are 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the average number of Credits for Courses in each Department </a:t>
            </a:r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offering more than one Course?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80089"/>
              </p:ext>
            </p:extLst>
          </p:nvPr>
        </p:nvGraphicFramePr>
        <p:xfrm>
          <a:off x="5718695" y="4949740"/>
          <a:ext cx="2107996" cy="49987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3998"/>
                <a:gridCol w="105399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AvgCreds</a:t>
                      </a:r>
                      <a:endParaRPr lang="en-US" sz="1400" u="none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3.33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606703"/>
              </p:ext>
            </p:extLst>
          </p:nvPr>
        </p:nvGraphicFramePr>
        <p:xfrm>
          <a:off x="2004362" y="1911849"/>
          <a:ext cx="5310839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00625"/>
                <a:gridCol w="2531747"/>
                <a:gridCol w="662730"/>
                <a:gridCol w="111573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101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1076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Recap: Basic SELECT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 smtClean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LIMIT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78877" y="1542715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nsolas" pitchFamily="49" charset="0"/>
                <a:cs typeface="Courier New" pitchFamily="49" charset="0"/>
              </a:rPr>
              <a:t>SELECT [DISTINCT] </a:t>
            </a:r>
            <a:r>
              <a:rPr lang="en-US" sz="2800" b="1" dirty="0" smtClean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nsolas" pitchFamily="49" charset="0"/>
                <a:cs typeface="Courier New" pitchFamily="49" charset="0"/>
              </a:rPr>
              <a:t>FROM </a:t>
            </a:r>
            <a:r>
              <a:rPr lang="en-US" sz="2800" b="1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 smtClean="0">
                <a:latin typeface="Consolas" pitchFamily="49" charset="0"/>
                <a:cs typeface="Courier New" pitchFamily="49" charset="0"/>
              </a:rPr>
              <a:t>[WHERE </a:t>
            </a:r>
            <a:r>
              <a:rPr lang="en-US" sz="2800" b="1" dirty="0" smtClean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sz="2800" b="1" dirty="0" smtClean="0">
                <a:latin typeface="Consolas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Recap: Aggregates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3777955"/>
            <a:ext cx="7886700" cy="239900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target-list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</a:rPr>
              <a:t>may contain from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grouping-list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</a:rPr>
              <a:t>and/or any aggregates, </a:t>
            </a:r>
            <a:r>
              <a:rPr lang="en-US" i="1" dirty="0" smtClean="0">
                <a:latin typeface="Calibri" pitchFamily="34" charset="0"/>
              </a:rPr>
              <a:t>but no other attributes</a:t>
            </a:r>
          </a:p>
          <a:p>
            <a:r>
              <a:rPr lang="en-US" b="1" dirty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</a:rPr>
              <a:t>may contain conditions on any attributes in </a:t>
            </a:r>
            <a:r>
              <a:rPr lang="en-US" b="1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  <a:endParaRPr lang="en-US" dirty="0" smtClean="0">
              <a:latin typeface="Consolas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group-condition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alibri" pitchFamily="34" charset="0"/>
              </a:rPr>
              <a:t>may contain conditions on aggregate expressions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1684169"/>
            <a:ext cx="7886700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  [</a:t>
            </a:r>
            <a:r>
              <a:rPr lang="en-US" sz="2200" b="1" dirty="0">
                <a:latin typeface="Consolas" pitchFamily="49" charset="0"/>
                <a:cs typeface="Courier New" pitchFamily="49" charset="0"/>
              </a:rPr>
              <a:t>DISTINCT] </a:t>
            </a:r>
            <a:r>
              <a:rPr lang="en-US" sz="2200" b="1" dirty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2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    </a:t>
            </a:r>
            <a:r>
              <a:rPr lang="en-US" sz="2200" b="1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  <a:endParaRPr lang="en-US" sz="2200" b="1" dirty="0">
              <a:solidFill>
                <a:srgbClr val="FFC000"/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[WHERE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2200" b="1" dirty="0" smtClean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GROUP BY  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grouping-list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HAVING    </a:t>
            </a:r>
            <a:r>
              <a:rPr lang="en-US" sz="2200" b="1" dirty="0" smtClean="0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group-condition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;</a:t>
            </a:r>
            <a:endParaRPr lang="en-US" sz="2200" b="1" dirty="0"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Recap: Aggregates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27839" y="3129094"/>
            <a:ext cx="8405767" cy="343948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5000"/>
              </a:lnSpc>
              <a:spcBef>
                <a:spcPts val="0"/>
              </a:spcBef>
            </a:pPr>
            <a:r>
              <a:rPr lang="en-US" sz="3200" dirty="0" smtClean="0">
                <a:latin typeface="Calibri" pitchFamily="34" charset="0"/>
              </a:rPr>
              <a:t>Conceptual evaluation steps</a:t>
            </a:r>
            <a:endParaRPr lang="en-US" sz="3200" dirty="0">
              <a:latin typeface="Calibri" pitchFamily="34" charset="0"/>
            </a:endParaRPr>
          </a:p>
          <a:p>
            <a:pPr marL="971550" lvl="1" indent="-514350">
              <a:lnSpc>
                <a:spcPct val="115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en-US" sz="2800" dirty="0"/>
              <a:t>Compute the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FROM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[WHERE    </a:t>
            </a:r>
            <a:r>
              <a:rPr lang="en-US" b="1" dirty="0" smtClean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condition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800" dirty="0" smtClean="0"/>
              <a:t> part</a:t>
            </a:r>
            <a:r>
              <a:rPr lang="en-US" sz="2800" dirty="0"/>
              <a:t>, obtain a table with all attributes in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relation-list </a:t>
            </a:r>
            <a:endParaRPr lang="en-US" dirty="0"/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Group by the attributes </a:t>
            </a:r>
            <a:r>
              <a:rPr lang="en-US" sz="2800" dirty="0" smtClean="0"/>
              <a:t>in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grouping-list</a:t>
            </a:r>
            <a:endParaRPr lang="en-US" sz="2800" dirty="0"/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Compute the aggregates in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group-condition </a:t>
            </a:r>
            <a:r>
              <a:rPr lang="en-US" sz="2800" dirty="0" smtClean="0"/>
              <a:t>and </a:t>
            </a:r>
            <a:r>
              <a:rPr lang="en-US" sz="2800" dirty="0"/>
              <a:t>keep only groups satisfying </a:t>
            </a:r>
            <a:r>
              <a:rPr lang="en-US" sz="2800" dirty="0" smtClean="0"/>
              <a:t>the conditions</a:t>
            </a:r>
            <a:endParaRPr lang="en-US" sz="2800" dirty="0"/>
          </a:p>
          <a:p>
            <a:pPr marL="914400" lvl="1" indent="-457200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Compute aggregates in </a:t>
            </a:r>
            <a:r>
              <a:rPr lang="en-US" b="1" dirty="0">
                <a:solidFill>
                  <a:schemeClr val="accent1"/>
                </a:solidFill>
                <a:latin typeface="Courier New" pitchFamily="49" charset="0"/>
                <a:cs typeface="Courier New" pitchFamily="49" charset="0"/>
              </a:rPr>
              <a:t>target-list </a:t>
            </a:r>
            <a:r>
              <a:rPr lang="en-US" sz="2800" dirty="0" smtClean="0"/>
              <a:t>and </a:t>
            </a:r>
            <a:r>
              <a:rPr lang="en-US" sz="2800" dirty="0"/>
              <a:t>return the result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64927" y="1679986"/>
            <a:ext cx="3939212" cy="144910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1400" b="1" dirty="0" smtClean="0">
                <a:latin typeface="Consolas" pitchFamily="49" charset="0"/>
                <a:cs typeface="Courier New" pitchFamily="49" charset="0"/>
              </a:rPr>
              <a:t>   [</a:t>
            </a:r>
            <a:r>
              <a:rPr lang="en-US" sz="1400" b="1" dirty="0">
                <a:latin typeface="Consolas" pitchFamily="49" charset="0"/>
                <a:cs typeface="Courier New" pitchFamily="49" charset="0"/>
              </a:rPr>
              <a:t>DISTINCT] </a:t>
            </a:r>
            <a:r>
              <a:rPr lang="en-US" sz="1400" b="1" dirty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    </a:t>
            </a:r>
            <a:r>
              <a:rPr lang="en-US" sz="1400" b="1" dirty="0" smtClean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  <a:endParaRPr lang="en-US" sz="1400" b="1" dirty="0">
              <a:solidFill>
                <a:srgbClr val="FFC000"/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400" b="1" dirty="0">
                <a:latin typeface="Consolas" pitchFamily="49" charset="0"/>
                <a:cs typeface="Courier New" pitchFamily="49" charset="0"/>
              </a:rPr>
              <a:t>[WHERE </a:t>
            </a:r>
            <a:r>
              <a:rPr lang="en-US" sz="1400" b="1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1400" b="1" dirty="0" smtClean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sz="1400" b="1" dirty="0" smtClean="0">
                <a:latin typeface="Consolas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1400" b="1" dirty="0" smtClean="0">
                <a:latin typeface="Consolas" pitchFamily="49" charset="0"/>
                <a:cs typeface="Courier New" pitchFamily="49" charset="0"/>
              </a:rPr>
              <a:t>GROUP BY  </a:t>
            </a:r>
            <a:r>
              <a:rPr lang="en-US" sz="1400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grouping-list</a:t>
            </a:r>
            <a:endParaRPr lang="en-US" sz="1400" b="1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400" b="1" dirty="0" smtClean="0">
                <a:latin typeface="Consolas" pitchFamily="49" charset="0"/>
                <a:cs typeface="Courier New" pitchFamily="49" charset="0"/>
              </a:rPr>
              <a:t>HAVING    </a:t>
            </a:r>
            <a:r>
              <a:rPr lang="en-US" sz="1400" b="1" dirty="0" smtClean="0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group-condition</a:t>
            </a:r>
            <a:r>
              <a:rPr lang="en-US" sz="1400" b="1" dirty="0" smtClean="0">
                <a:latin typeface="Consolas" pitchFamily="49" charset="0"/>
                <a:cs typeface="Courier New" pitchFamily="49" charset="0"/>
              </a:rPr>
              <a:t>;</a:t>
            </a:r>
            <a:endParaRPr lang="en-US" sz="1400" b="1" dirty="0"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06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NULL: The Hairy Beast</a:t>
            </a:r>
            <a:br>
              <a:rPr lang="en-US" dirty="0" smtClean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</a:t>
            </a:r>
            <a:r>
              <a:rPr lang="en-US" dirty="0" smtClean="0">
                <a:latin typeface="Calibri" pitchFamily="34" charset="0"/>
              </a:rPr>
              <a:t>Revisited)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3200" dirty="0" smtClean="0">
                <a:latin typeface="Calibri" pitchFamily="34" charset="0"/>
              </a:rPr>
              <a:t>A special value which signifies one of the following: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Nonexistent value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e.g. a Student has not declared a Major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Missing value</a:t>
            </a:r>
            <a:endParaRPr lang="en-US" dirty="0" smtClean="0">
              <a:latin typeface="Calibri" pitchFamily="34" charset="0"/>
            </a:endParaRPr>
          </a:p>
          <a:p>
            <a:pPr lvl="2"/>
            <a:r>
              <a:rPr lang="en-US" sz="2400" dirty="0" smtClean="0">
                <a:latin typeface="Calibri" pitchFamily="34" charset="0"/>
              </a:rPr>
              <a:t>e.g. a Student has not entered their Height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 smtClean="0">
                <a:latin typeface="Calibri" pitchFamily="34" charset="0"/>
              </a:rPr>
              <a:t>Not applicable</a:t>
            </a:r>
          </a:p>
          <a:p>
            <a:pPr lvl="2"/>
            <a:r>
              <a:rPr lang="en-US" sz="2400" dirty="0" smtClean="0">
                <a:latin typeface="Calibri" pitchFamily="34" charset="0"/>
              </a:rPr>
              <a:t>e.g. a single-family Home does not have an </a:t>
            </a:r>
            <a:r>
              <a:rPr lang="en-US" sz="2400" dirty="0" err="1" smtClean="0">
                <a:latin typeface="Calibri" pitchFamily="34" charset="0"/>
              </a:rPr>
              <a:t>AptNo</a:t>
            </a:r>
            <a:endParaRPr lang="en-US" sz="2400" dirty="0" smtClean="0">
              <a:latin typeface="Calibri" pitchFamily="34" charset="0"/>
            </a:endParaRPr>
          </a:p>
          <a:p>
            <a:r>
              <a:rPr lang="en-US" sz="3200" dirty="0" smtClean="0">
                <a:latin typeface="Calibri" pitchFamily="34" charset="0"/>
              </a:rPr>
              <a:t>NULL does not mean 0, “” or </a:t>
            </a:r>
            <a:r>
              <a:rPr lang="en-US" sz="3200" dirty="0" err="1" smtClean="0">
                <a:latin typeface="Calibri" pitchFamily="34" charset="0"/>
              </a:rPr>
              <a:t>NaN</a:t>
            </a:r>
            <a:r>
              <a:rPr lang="en-US" sz="3200" dirty="0" smtClean="0">
                <a:latin typeface="Calibri" pitchFamily="34" charset="0"/>
              </a:rPr>
              <a:t>.</a:t>
            </a:r>
          </a:p>
          <a:p>
            <a:r>
              <a:rPr lang="en-US" sz="3200" dirty="0" smtClean="0">
                <a:latin typeface="Calibri" pitchFamily="34" charset="0"/>
              </a:rPr>
              <a:t>NULL ≠ NULL</a:t>
            </a:r>
            <a:endParaRPr lang="en-US" sz="32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924337" y="2511220"/>
          <a:ext cx="2766192" cy="3352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735"/>
                <a:gridCol w="1015441"/>
                <a:gridCol w="434208"/>
                <a:gridCol w="819808"/>
              </a:tblGrid>
              <a:tr h="207963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824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Fernando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7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NULL and Simple Predicates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50879"/>
              </p:ext>
            </p:extLst>
          </p:nvPr>
        </p:nvGraphicFramePr>
        <p:xfrm>
          <a:off x="5059438" y="4675733"/>
          <a:ext cx="1055612" cy="9144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 algn="l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628650" y="3587515"/>
            <a:ext cx="3920201" cy="12970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Major = ‘CS’;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Names of all Students who have declared a CS Major?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755039" y="2799060"/>
            <a:ext cx="760311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57950" y="4209603"/>
            <a:ext cx="2188339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NULL values “fail” to satisfy the condition due to ambiguity.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endCxn id="13" idx="2"/>
          </p:cNvCxnSpPr>
          <p:nvPr/>
        </p:nvCxnSpPr>
        <p:spPr>
          <a:xfrm flipV="1">
            <a:off x="7963382" y="3130530"/>
            <a:ext cx="171813" cy="1079073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867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3" grpId="1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83" y="217152"/>
            <a:ext cx="8321878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NULL and Complicated Predicates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5752" y="4808394"/>
            <a:ext cx="2259448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What would the result set look like?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002685" y="2799060"/>
            <a:ext cx="1512666" cy="331470"/>
          </a:xfrm>
          <a:prstGeom prst="round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6457950" y="3130530"/>
            <a:ext cx="1100318" cy="1677865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3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Binary Logic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Familiar, two-valued logic</a:t>
            </a:r>
            <a:endParaRPr lang="en-US" sz="3200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206888"/>
              </p:ext>
            </p:extLst>
          </p:nvPr>
        </p:nvGraphicFramePr>
        <p:xfrm>
          <a:off x="2278917" y="3819293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586526"/>
              </p:ext>
            </p:extLst>
          </p:nvPr>
        </p:nvGraphicFramePr>
        <p:xfrm>
          <a:off x="2278917" y="2451185"/>
          <a:ext cx="4586165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5454"/>
              </p:ext>
            </p:extLst>
          </p:nvPr>
        </p:nvGraphicFramePr>
        <p:xfrm>
          <a:off x="2278917" y="5187401"/>
          <a:ext cx="4586165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015"/>
                <a:gridCol w="1565110"/>
                <a:gridCol w="160804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739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Ternary Logic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81870"/>
              </p:ext>
            </p:extLst>
          </p:nvPr>
        </p:nvGraphicFramePr>
        <p:xfrm>
          <a:off x="1598334" y="3553293"/>
          <a:ext cx="6087254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957"/>
                <a:gridCol w="1516284"/>
                <a:gridCol w="1597306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AND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6773"/>
              </p:ext>
            </p:extLst>
          </p:nvPr>
        </p:nvGraphicFramePr>
        <p:xfrm>
          <a:off x="1597305" y="1861190"/>
          <a:ext cx="608828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9986"/>
                <a:gridCol w="1527858"/>
                <a:gridCol w="1585732"/>
                <a:gridCol w="150470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OR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32205"/>
              </p:ext>
            </p:extLst>
          </p:nvPr>
        </p:nvGraphicFramePr>
        <p:xfrm>
          <a:off x="1597304" y="5245396"/>
          <a:ext cx="6088283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562"/>
                <a:gridCol w="1504709"/>
                <a:gridCol w="1597306"/>
                <a:gridCol w="150470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NOT</a:t>
                      </a:r>
                      <a:endParaRPr lang="en-US" sz="20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FALSE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TRUE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UNKNOWN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8650" y="1685104"/>
            <a:ext cx="2877502" cy="101566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Predicates including NULLs would be evaluated to UNKNOWN.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1" name="Straight Connector 10"/>
          <p:cNvCxnSpPr>
            <a:stCxn id="10" idx="2"/>
            <a:endCxn id="12" idx="0"/>
          </p:cNvCxnSpPr>
          <p:nvPr/>
        </p:nvCxnSpPr>
        <p:spPr>
          <a:xfrm>
            <a:off x="2067401" y="2700767"/>
            <a:ext cx="253322" cy="368315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1597304" y="3069082"/>
            <a:ext cx="1446838" cy="345449"/>
          </a:xfrm>
          <a:prstGeom prst="roundRect">
            <a:avLst/>
          </a:prstGeom>
          <a:noFill/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51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10" grpId="2" animBg="1"/>
      <p:bldP spid="12" grpId="1" animBg="1"/>
      <p:bldP spid="12" grpId="2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117" y="217152"/>
            <a:ext cx="8162489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NULL and Complicated Predicates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143" y="3835931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Class = 21;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8245" y="1886697"/>
            <a:ext cx="3870606" cy="181588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are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the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Names of all Students who have declared a CS Major or are in Class 21?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23649"/>
              </p:ext>
            </p:extLst>
          </p:nvPr>
        </p:nvGraphicFramePr>
        <p:xfrm>
          <a:off x="5059438" y="4767808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59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283" y="217152"/>
            <a:ext cx="8121067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NULL and Complicated Predicates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9" name="Down Arrow 8"/>
          <p:cNvSpPr/>
          <p:nvPr/>
        </p:nvSpPr>
        <p:spPr>
          <a:xfrm>
            <a:off x="5146771" y="3927737"/>
            <a:ext cx="880947" cy="470643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28650" y="3130086"/>
            <a:ext cx="4088395" cy="16388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SELECT Name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WHERE Major = ‘CS’ OR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Major &lt;&gt; ‘CS’;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41665"/>
              </p:ext>
            </p:extLst>
          </p:nvPr>
        </p:nvGraphicFramePr>
        <p:xfrm>
          <a:off x="5059438" y="4596723"/>
          <a:ext cx="1055612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36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254" y="4321276"/>
            <a:ext cx="411297" cy="3084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528" y="4521664"/>
            <a:ext cx="510023" cy="1240452"/>
          </a:xfrm>
          <a:prstGeom prst="rect">
            <a:avLst/>
          </a:prstGeom>
        </p:spPr>
      </p:pic>
      <p:graphicFrame>
        <p:nvGraphicFramePr>
          <p:cNvPr id="12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406159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287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Basis SELECT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SELECT *, a</a:t>
            </a:r>
            <a:r>
              <a:rPr lang="en-US" sz="3500" dirty="0" smtClean="0">
                <a:latin typeface="Calibri" pitchFamily="34" charset="0"/>
              </a:rPr>
              <a:t>rithmetic expressions, LIKE, ORDER BY, LIMIT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Multi-relation queries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Nested queries and </a:t>
            </a:r>
            <a:r>
              <a:rPr lang="en-US" sz="3900" dirty="0" err="1" smtClean="0">
                <a:latin typeface="Calibri" pitchFamily="34" charset="0"/>
              </a:rPr>
              <a:t>unnesting</a:t>
            </a:r>
            <a:endParaRPr lang="en-US" sz="39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(NOT) IN, (NOT) EXISTS, (NOT) UNIQUE, </a:t>
            </a:r>
            <a:r>
              <a:rPr lang="en-US" sz="3500" i="1" dirty="0" smtClean="0">
                <a:latin typeface="Calibri" pitchFamily="34" charset="0"/>
              </a:rPr>
              <a:t>op</a:t>
            </a:r>
            <a:r>
              <a:rPr lang="en-US" sz="3500" dirty="0" smtClean="0">
                <a:latin typeface="Calibri" pitchFamily="34" charset="0"/>
              </a:rPr>
              <a:t> ANY, </a:t>
            </a:r>
            <a:r>
              <a:rPr lang="en-US" sz="3500" i="1" dirty="0" smtClean="0">
                <a:latin typeface="Calibri" pitchFamily="34" charset="0"/>
              </a:rPr>
              <a:t>op</a:t>
            </a:r>
            <a:r>
              <a:rPr lang="en-US" sz="3500" dirty="0" smtClean="0">
                <a:latin typeface="Calibri" pitchFamily="34" charset="0"/>
              </a:rPr>
              <a:t> ALL (</a:t>
            </a:r>
            <a:r>
              <a:rPr lang="en-US" sz="3500" i="1" dirty="0" smtClean="0">
                <a:latin typeface="Calibri" pitchFamily="34" charset="0"/>
              </a:rPr>
              <a:t>op</a:t>
            </a:r>
            <a:r>
              <a:rPr lang="en-US" sz="3500" dirty="0" smtClean="0">
                <a:latin typeface="Calibri" pitchFamily="34" charset="0"/>
              </a:rPr>
              <a:t> ∈ {</a:t>
            </a:r>
            <a:r>
              <a:rPr lang="mr-IN" sz="3500" dirty="0" smtClean="0">
                <a:latin typeface="Calibri" pitchFamily="34" charset="0"/>
              </a:rPr>
              <a:t>=, </a:t>
            </a:r>
            <a:r>
              <a:rPr lang="mr-IN" sz="3500" dirty="0">
                <a:latin typeface="Calibri" pitchFamily="34" charset="0"/>
              </a:rPr>
              <a:t>&lt;&gt;, &gt;, &gt;=, </a:t>
            </a:r>
            <a:r>
              <a:rPr lang="mr-IN" sz="3500" dirty="0" smtClean="0">
                <a:latin typeface="Calibri" pitchFamily="34" charset="0"/>
              </a:rPr>
              <a:t>&lt;, &lt;=</a:t>
            </a:r>
            <a:r>
              <a:rPr lang="en-US" sz="3500" dirty="0" smtClean="0">
                <a:latin typeface="Calibri" pitchFamily="34" charset="0"/>
              </a:rPr>
              <a:t>})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SUM, </a:t>
            </a:r>
            <a:r>
              <a:rPr lang="en-US" sz="3500" dirty="0">
                <a:latin typeface="Calibri" pitchFamily="34" charset="0"/>
              </a:rPr>
              <a:t>AVG, </a:t>
            </a:r>
            <a:r>
              <a:rPr lang="en-US" sz="3500" dirty="0" smtClean="0">
                <a:latin typeface="Calibri" pitchFamily="34" charset="0"/>
              </a:rPr>
              <a:t>COUNT, MIN, MAX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GROUP BY </a:t>
            </a:r>
            <a:r>
              <a:rPr lang="mr-IN" sz="3500" dirty="0" smtClean="0">
                <a:latin typeface="Calibri" pitchFamily="34" charset="0"/>
              </a:rPr>
              <a:t>…</a:t>
            </a:r>
            <a:r>
              <a:rPr lang="en-US" sz="3500" dirty="0" smtClean="0">
                <a:latin typeface="Calibri" pitchFamily="34" charset="0"/>
              </a:rPr>
              <a:t> HAVING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NULL and ternary logic</a:t>
            </a:r>
          </a:p>
        </p:txBody>
      </p:sp>
    </p:spTree>
    <p:extLst>
      <p:ext uri="{BB962C8B-B14F-4D97-AF65-F5344CB8AC3E}">
        <p14:creationId xmlns:p14="http://schemas.microsoft.com/office/powerpoint/2010/main" val="1718628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 smtClean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Natural language semantics</a:t>
            </a: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Start with the </a:t>
            </a:r>
            <a:r>
              <a:rPr lang="en-US" sz="3200" i="1" dirty="0">
                <a:latin typeface="Calibri" pitchFamily="34" charset="0"/>
              </a:rPr>
              <a:t>Cartesian product</a:t>
            </a:r>
            <a:r>
              <a:rPr lang="en-US" sz="3200" dirty="0">
                <a:latin typeface="Calibri" pitchFamily="34" charset="0"/>
              </a:rPr>
              <a:t>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>
                <a:solidFill>
                  <a:srgbClr val="FFC000"/>
                </a:solidFill>
                <a:latin typeface="Calibri" pitchFamily="34" charset="0"/>
                <a:ea typeface="+mj-ea"/>
                <a:cs typeface="Courier New" pitchFamily="49" charset="0"/>
              </a:rPr>
              <a:t>R1</a:t>
            </a:r>
            <a:r>
              <a:rPr lang="en-US" sz="3200" dirty="0" smtClean="0">
                <a:latin typeface="Calibri" pitchFamily="34" charset="0"/>
                <a:ea typeface="+mj-ea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alibri" pitchFamily="34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alibri" pitchFamily="34" charset="0"/>
                <a:cs typeface="Courier New" pitchFamily="49" charset="0"/>
              </a:rPr>
              <a:t>×</a:t>
            </a:r>
            <a:r>
              <a:rPr lang="mr-IN" sz="3200" dirty="0" smtClean="0">
                <a:latin typeface="Calibri" pitchFamily="34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alibri" pitchFamily="34" charset="0"/>
                <a:cs typeface="Courier New" pitchFamily="49" charset="0"/>
              </a:rPr>
              <a:t>×</a:t>
            </a:r>
            <a:r>
              <a:rPr lang="en-US" sz="3200" dirty="0" smtClean="0">
                <a:solidFill>
                  <a:srgbClr val="FFC000"/>
                </a:solidFill>
                <a:latin typeface="Calibri" pitchFamily="34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  <a:latin typeface="Calibri" pitchFamily="34" charset="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Apply the selection </a:t>
            </a:r>
            <a:r>
              <a:rPr lang="en-US" sz="32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</a:rPr>
              <a:t> </a:t>
            </a:r>
            <a:r>
              <a:rPr lang="en-US" sz="3200" dirty="0" smtClean="0">
                <a:latin typeface="Calibri" pitchFamily="34" charset="0"/>
              </a:rPr>
              <a:t>from </a:t>
            </a:r>
            <a:r>
              <a:rPr lang="en-US" sz="3200" dirty="0">
                <a:latin typeface="Calibri" pitchFamily="34" charset="0"/>
              </a:rPr>
              <a:t>the WHERE </a:t>
            </a:r>
            <a:r>
              <a:rPr lang="en-US" sz="3200" dirty="0" smtClean="0">
                <a:latin typeface="Calibri" pitchFamily="34" charset="0"/>
              </a:rPr>
              <a:t>clause</a:t>
            </a:r>
            <a:endParaRPr lang="en-US" sz="3200" dirty="0">
              <a:latin typeface="Calibri" pitchFamily="34" charset="0"/>
            </a:endParaRPr>
          </a:p>
          <a:p>
            <a:pPr marL="990600" lvl="1" indent="-533400"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Project </a:t>
            </a:r>
            <a:r>
              <a:rPr lang="en-US" sz="3200" dirty="0" smtClean="0">
                <a:latin typeface="Calibri" pitchFamily="34" charset="0"/>
              </a:rPr>
              <a:t>the results onto </a:t>
            </a:r>
            <a:r>
              <a:rPr lang="en-US" sz="3200" dirty="0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a1,a2,…,</a:t>
            </a:r>
            <a:r>
              <a:rPr lang="en-US" sz="3200" dirty="0" err="1" smtClean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5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Multi-relation </a:t>
            </a:r>
            <a:r>
              <a:rPr lang="en-US" dirty="0" smtClean="0">
                <a:latin typeface="Calibri" pitchFamily="34" charset="0"/>
              </a:rPr>
              <a:t>Queries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2307234"/>
            <a:ext cx="7125629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SELECT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a1, a2, …, </a:t>
            </a:r>
            <a:r>
              <a:rPr lang="en-US" sz="24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ak</a:t>
            </a:r>
            <a:endParaRPr lang="en-US" sz="2400" dirty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R1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x1,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R2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x2, …, </a:t>
            </a:r>
            <a:r>
              <a:rPr lang="en-US" sz="24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Rn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xn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WHERE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&lt;conditions&gt;;</a:t>
            </a:r>
            <a:endParaRPr lang="en-US" sz="2400" dirty="0">
              <a:solidFill>
                <a:schemeClr val="accent6">
                  <a:lumMod val="75000"/>
                </a:schemeClr>
              </a:solidFill>
              <a:latin typeface="Consolas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More DDL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Delete a table</a:t>
            </a:r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Modify a table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Add a new column</a:t>
            </a:r>
          </a:p>
          <a:p>
            <a:pPr lvl="1"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Delete a column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endParaRPr lang="en-US" sz="360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2030" y="4128908"/>
            <a:ext cx="710685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ADD COLUMN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Weight INT CHECK (Weight &lt; 1000);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632030" y="5260025"/>
            <a:ext cx="3652535" cy="8945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ALTER TABLE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User</a:t>
            </a:r>
          </a:p>
          <a:p>
            <a:pPr algn="l">
              <a:buClr>
                <a:srgbClr val="92D050"/>
              </a:buClr>
            </a:pPr>
            <a:r>
              <a:rPr lang="en-US" sz="2000" b="1" dirty="0" smtClean="0">
                <a:latin typeface="Consolas" pitchFamily="49" charset="0"/>
                <a:cs typeface="Courier New" pitchFamily="49" charset="0"/>
              </a:rPr>
              <a:t>DROP COLUMN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Weight;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19272" y="2532245"/>
            <a:ext cx="3843036" cy="5144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DROP TABLE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User;</a:t>
            </a:r>
          </a:p>
        </p:txBody>
      </p:sp>
    </p:spTree>
    <p:extLst>
      <p:ext uri="{BB962C8B-B14F-4D97-AF65-F5344CB8AC3E}">
        <p14:creationId xmlns:p14="http://schemas.microsoft.com/office/powerpoint/2010/main" val="126076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More DDL: Constraints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Declare (</a:t>
            </a:r>
            <a:r>
              <a:rPr lang="en-US" sz="3600" i="1" dirty="0" smtClean="0">
                <a:latin typeface="Calibri" pitchFamily="34" charset="0"/>
              </a:rPr>
              <a:t>alternate</a:t>
            </a:r>
            <a:r>
              <a:rPr lang="en-US" sz="3600" dirty="0" smtClean="0">
                <a:latin typeface="Calibri" pitchFamily="34" charset="0"/>
              </a:rPr>
              <a:t>) key constraints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7377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   UID CHAR(20),</a:t>
            </a:r>
          </a:p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   Name CHAR(50),</a:t>
            </a:r>
          </a:p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   Age 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   SSN 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   PRIMARY KEY (UID),</a:t>
            </a:r>
          </a:p>
          <a:p>
            <a:pPr algn="l">
              <a:buClr>
                <a:srgbClr val="92D050"/>
              </a:buClr>
            </a:pPr>
            <a:r>
              <a:rPr lang="en-US" sz="2800" b="1" dirty="0" smtClean="0">
                <a:latin typeface="Consolas" pitchFamily="49" charset="0"/>
                <a:cs typeface="Courier New" pitchFamily="49" charset="0"/>
              </a:rPr>
              <a:t>    UNIQUE</a:t>
            </a: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 (SSN)</a:t>
            </a:r>
          </a:p>
          <a:p>
            <a:pPr algn="l">
              <a:buClr>
                <a:srgbClr val="92D050"/>
              </a:buClr>
            </a:pPr>
            <a:r>
              <a:rPr lang="en-US" sz="2800" dirty="0" smtClean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76903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More DDL: Constraints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Integrity constraints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0600" y="2518098"/>
            <a:ext cx="71628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Age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SSN INTEGER 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        CHECK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(SSN &lt; 1000000000),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UNIQUE (SSN);</a:t>
            </a:r>
          </a:p>
          <a:p>
            <a:pPr algn="l">
              <a:buClr>
                <a:srgbClr val="92D050"/>
              </a:buClr>
            </a:pPr>
            <a:endParaRPr lang="en-US" sz="2400" dirty="0" smtClean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8710" y="2624838"/>
            <a:ext cx="2835665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A CHECK is checked (!) when a value for the attribute is inserted or updated.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6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More DDL: Constraints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Integrity constraints (cont.)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746096" y="2776756"/>
            <a:ext cx="8095900" cy="335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CREATE TABLE User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UID CHAR(20),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 CHAR(50),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Age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INTEGER,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SSN INTEGER </a:t>
            </a:r>
            <a:r>
              <a:rPr lang="en-US" altLang="zh-CN" sz="2400" b="1" dirty="0" smtClean="0">
                <a:latin typeface="Consolas" pitchFamily="49" charset="0"/>
                <a:cs typeface="Courier New" pitchFamily="49" charset="0"/>
              </a:rPr>
              <a:t>CHECK</a:t>
            </a:r>
            <a:r>
              <a:rPr lang="en-US" altLang="zh-CN" sz="2400" dirty="0" smtClean="0">
                <a:latin typeface="Consolas" pitchFamily="49" charset="0"/>
                <a:cs typeface="Courier New" pitchFamily="49" charset="0"/>
              </a:rPr>
              <a:t> (SSN &lt; 1000000000),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PRIMARY KEY (UID),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	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UNIQUE (SSN),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CHECK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(Age &gt;= 0 AND Age &lt;= 150);</a:t>
            </a:r>
          </a:p>
        </p:txBody>
      </p:sp>
    </p:spTree>
    <p:extLst>
      <p:ext uri="{BB962C8B-B14F-4D97-AF65-F5344CB8AC3E}">
        <p14:creationId xmlns:p14="http://schemas.microsoft.com/office/powerpoint/2010/main" val="111748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More DDL: Constraints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Named integrity constraints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2545724"/>
            <a:ext cx="7886700" cy="31813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CREATE TABLE Event (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EID CHAR(20), Name CHAR(50), Location 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CHAR(50)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,</a:t>
            </a:r>
            <a:endParaRPr lang="en-US" sz="18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StartDT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 DATE, 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EndDT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 DATE, Description CHAR(100),</a:t>
            </a:r>
            <a:endParaRPr lang="en-US" sz="18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 CHAR(20) NOT NULL,</a:t>
            </a:r>
            <a:endParaRPr lang="en-US" sz="18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CreateDT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nsolas" pitchFamily="49" charset="0"/>
                <a:cs typeface="Courier New" pitchFamily="49" charset="0"/>
              </a:rPr>
              <a:t>DATE,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PRIMARY KEY (EID), 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FOREIGN KEY (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CreatorUID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) REFERENCES User(UID)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CONSTRAINT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CreatorAgeConstr</a:t>
            </a:r>
            <a:endParaRPr lang="en-US" sz="18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b="1" dirty="0" smtClean="0">
                <a:latin typeface="Consolas" pitchFamily="49" charset="0"/>
                <a:cs typeface="Courier New" pitchFamily="49" charset="0"/>
              </a:rPr>
              <a:t>CHECK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 (18 &lt;= (SELECT 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U.Age</a:t>
            </a:r>
            <a:endParaRPr lang="en-US" sz="18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		 FROM User AS U</a:t>
            </a:r>
          </a:p>
          <a:p>
            <a:pPr algn="l">
              <a:buClr>
                <a:srgbClr val="92D050"/>
              </a:buClr>
            </a:pPr>
            <a:r>
              <a:rPr lang="en-US" sz="1800" dirty="0">
                <a:latin typeface="Consolas" pitchFamily="49" charset="0"/>
                <a:cs typeface="Courier New" pitchFamily="49" charset="0"/>
              </a:rPr>
              <a:t>	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		 WHERE U.UID = </a:t>
            </a:r>
            <a:r>
              <a:rPr lang="en-US" sz="1800" dirty="0" err="1" smtClean="0">
                <a:latin typeface="Consolas" pitchFamily="49" charset="0"/>
                <a:cs typeface="Courier New" pitchFamily="49" charset="0"/>
              </a:rPr>
              <a:t>Event.CreatorUID</a:t>
            </a:r>
            <a:r>
              <a:rPr lang="en-US" sz="1800" dirty="0" smtClean="0">
                <a:latin typeface="Consolas" pitchFamily="49" charset="0"/>
                <a:cs typeface="Courier New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9065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Assertions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Another mechanism to declare constraints which span multiple relations</a:t>
            </a:r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 smtClean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In principle, checked every time any relation in database is modified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713718" y="3000517"/>
            <a:ext cx="7716563" cy="20804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CREATE ASSERTION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MoreStudsThanProfs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CHECK 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(SELECT COUNT(*) FROM Professor) &lt;=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(SELECT COUNT(*) FROM Student)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);</a:t>
            </a:r>
          </a:p>
        </p:txBody>
      </p:sp>
    </p:spTree>
    <p:extLst>
      <p:ext uri="{BB962C8B-B14F-4D97-AF65-F5344CB8AC3E}">
        <p14:creationId xmlns:p14="http://schemas.microsoft.com/office/powerpoint/2010/main" val="15598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Assertions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>
                <a:latin typeface="Calibri" pitchFamily="34" charset="0"/>
              </a:rPr>
              <a:t>In reality, DBMSs are more clever and check only if the assertion can be violated</a:t>
            </a: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Calibri" pitchFamily="34" charset="0"/>
              </a:rPr>
              <a:t>e.g. the above assertions does not need to be checked if we only change the age of a </a:t>
            </a:r>
            <a:r>
              <a:rPr lang="en-US" sz="3000" dirty="0" smtClean="0">
                <a:latin typeface="Calibri" pitchFamily="34" charset="0"/>
              </a:rPr>
              <a:t>Student</a:t>
            </a:r>
          </a:p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However, it is not trivial to find out only the assertions that could possibly have been violated upon every update to the database</a:t>
            </a:r>
            <a:endParaRPr lang="en-US" sz="3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96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Triggers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A more general and comprehensive tool to enforce integrity constraints and more!</a:t>
            </a:r>
          </a:p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Follows a </a:t>
            </a:r>
            <a:r>
              <a:rPr lang="en-US" sz="3400" i="1" dirty="0" smtClean="0">
                <a:latin typeface="Calibri" pitchFamily="34" charset="0"/>
              </a:rPr>
              <a:t>Event-Condition-Action</a:t>
            </a:r>
            <a:r>
              <a:rPr lang="en-US" sz="3400" dirty="0" smtClean="0">
                <a:latin typeface="Calibri" pitchFamily="34" charset="0"/>
              </a:rPr>
              <a:t> model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latin typeface="Calibri" pitchFamily="34" charset="0"/>
              </a:rPr>
              <a:t>Event</a:t>
            </a:r>
            <a:r>
              <a:rPr lang="en-US" sz="3000" dirty="0" smtClean="0">
                <a:latin typeface="Calibri" pitchFamily="34" charset="0"/>
              </a:rPr>
              <a:t>: what activates the trigger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latin typeface="Calibri" pitchFamily="34" charset="0"/>
              </a:rPr>
              <a:t>Condition</a:t>
            </a:r>
            <a:r>
              <a:rPr lang="en-US" sz="3000" dirty="0" smtClean="0">
                <a:latin typeface="Calibri" pitchFamily="34" charset="0"/>
              </a:rPr>
              <a:t>: when the trigger should be executed</a:t>
            </a:r>
          </a:p>
          <a:p>
            <a:pPr lvl="1">
              <a:lnSpc>
                <a:spcPct val="100000"/>
              </a:lnSpc>
            </a:pPr>
            <a:r>
              <a:rPr lang="en-US" sz="3000" b="1" dirty="0" smtClean="0">
                <a:latin typeface="Calibri" pitchFamily="34" charset="0"/>
              </a:rPr>
              <a:t>Action</a:t>
            </a:r>
            <a:r>
              <a:rPr lang="en-US" sz="3000" dirty="0" smtClean="0">
                <a:latin typeface="Calibri" pitchFamily="34" charset="0"/>
              </a:rPr>
              <a:t>: how the trigger operates</a:t>
            </a:r>
            <a:endParaRPr lang="en-US" sz="30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Example Trigger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AddAgeTrig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BEFORE INSERT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Student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ROW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SELECT RAISE(ABORT , ’Age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lt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average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')  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WHERE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NEW.Age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&lt;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  SELECT AVG(Age) FROM Student</a:t>
            </a:r>
          </a:p>
          <a:p>
            <a:pPr algn="l"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);</a:t>
            </a:r>
          </a:p>
          <a:p>
            <a:pPr algn="l"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52317" y="5227934"/>
            <a:ext cx="5439366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Don’t insert a Student whose Age is less than the average Age of current Students.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Trigger General Syntax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CREATE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[OR REPLACE] TRIGGER 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&lt;Trigger name&gt;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{BEFORE |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AFTER | INSTEAD OF}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 {</a:t>
            </a:r>
            <a:r>
              <a:rPr lang="en-US" sz="2200" b="1" dirty="0">
                <a:latin typeface="Consolas" pitchFamily="49" charset="0"/>
                <a:cs typeface="Courier New" pitchFamily="49" charset="0"/>
              </a:rPr>
              <a:t>INSERT | DELETE |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UPDATE </a:t>
            </a:r>
            <a:r>
              <a:rPr lang="en-US" sz="2200" b="1" dirty="0">
                <a:latin typeface="Consolas" pitchFamily="49" charset="0"/>
                <a:cs typeface="Courier New" pitchFamily="49" charset="0"/>
              </a:rPr>
              <a:t>[OF 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&lt;Columns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&gt;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]} </a:t>
            </a:r>
            <a:endParaRPr lang="en-US" sz="22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     ON 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&lt;Table name&gt; </a:t>
            </a:r>
            <a:endParaRPr lang="en-US" sz="22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[REFERENCING {OLD | NEW} {ROW | TABLE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}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 AS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&lt;Reference 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name&gt;</a:t>
            </a:r>
            <a:r>
              <a:rPr lang="en-US" sz="2200" b="1" dirty="0">
                <a:latin typeface="Consolas" pitchFamily="49" charset="0"/>
                <a:cs typeface="Courier New" pitchFamily="49" charset="0"/>
              </a:rPr>
              <a:t>] 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[FOR EACH {ROW | STATEMENT}] 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[WHEN (</a:t>
            </a:r>
            <a:r>
              <a:rPr lang="en-US" sz="2200" dirty="0">
                <a:latin typeface="Consolas" pitchFamily="49" charset="0"/>
                <a:cs typeface="Courier New" pitchFamily="49" charset="0"/>
              </a:rPr>
              <a:t>search condition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)]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&lt;SQL statement&gt;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|</a:t>
            </a:r>
          </a:p>
          <a:p>
            <a:pPr algn="l">
              <a:buClr>
                <a:srgbClr val="92D050"/>
              </a:buClr>
            </a:pPr>
            <a:r>
              <a:rPr lang="en-US" sz="2200" b="1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 BEGIN [ATOMIC] </a:t>
            </a:r>
            <a:r>
              <a:rPr lang="en-US" sz="2200" dirty="0" smtClean="0">
                <a:latin typeface="Consolas" pitchFamily="49" charset="0"/>
                <a:cs typeface="Courier New" pitchFamily="49" charset="0"/>
              </a:rPr>
              <a:t>&lt;SQL statements&gt;</a:t>
            </a:r>
            <a:r>
              <a:rPr lang="en-US" sz="2200" b="1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nsolas" pitchFamily="49" charset="0"/>
                <a:cs typeface="Courier New" pitchFamily="49" charset="0"/>
              </a:rPr>
              <a:t>END</a:t>
            </a:r>
          </a:p>
          <a:p>
            <a:pPr algn="l">
              <a:buClr>
                <a:srgbClr val="92D050"/>
              </a:buClr>
            </a:pPr>
            <a:endParaRPr lang="en-US" sz="2200" b="1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endParaRPr lang="en-US" sz="22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Review Example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48" y="4665252"/>
            <a:ext cx="6612980" cy="18177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U.Name</a:t>
            </a:r>
            <a:endParaRPr lang="en-US" sz="20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FROM User U, Event E,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ParticipateIn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P</a:t>
            </a:r>
          </a:p>
          <a:p>
            <a:pPr algn="l">
              <a:buClr>
                <a:srgbClr val="92D050"/>
              </a:buClr>
            </a:pP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WHERE U.UID = P.UID AND E.EID = P.EID AND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    (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E.Name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LIKE ‘%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SuperBowl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%’ OR </a:t>
            </a:r>
          </a:p>
          <a:p>
            <a:pPr algn="l">
              <a:buClr>
                <a:srgbClr val="92D050"/>
              </a:buClr>
            </a:pPr>
            <a:r>
              <a:rPr lang="en-US" sz="20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000" dirty="0" err="1" smtClean="0">
                <a:latin typeface="Consolas" pitchFamily="49" charset="0"/>
                <a:cs typeface="Courier New" pitchFamily="49" charset="0"/>
              </a:rPr>
              <a:t>E.Name</a:t>
            </a:r>
            <a:r>
              <a:rPr lang="en-US" sz="2000" dirty="0" smtClean="0">
                <a:latin typeface="Consolas" pitchFamily="49" charset="0"/>
                <a:cs typeface="Courier New" pitchFamily="49" charset="0"/>
              </a:rPr>
              <a:t> LIKE ‘%Super Bowl%’);</a:t>
            </a:r>
            <a:endParaRPr lang="en-US" sz="2000" dirty="0">
              <a:latin typeface="Consolas" pitchFamily="49" charset="0"/>
              <a:cs typeface="Courier New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1656121"/>
            <a:ext cx="4408171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User( </a:t>
            </a:r>
            <a:r>
              <a:rPr lang="en-US" u="sng" dirty="0" smtClean="0">
                <a:latin typeface="Calibri" pitchFamily="34" charset="0"/>
              </a:rPr>
              <a:t>UID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>
                <a:latin typeface="Calibri" pitchFamily="34" charset="0"/>
              </a:rPr>
              <a:t>string, </a:t>
            </a:r>
            <a:r>
              <a:rPr lang="en-US" dirty="0" smtClean="0">
                <a:latin typeface="Calibri" pitchFamily="34" charset="0"/>
              </a:rPr>
              <a:t>Name: string, Age: </a:t>
            </a:r>
            <a:r>
              <a:rPr lang="en-US" dirty="0" err="1" smtClean="0">
                <a:latin typeface="Calibri" pitchFamily="34" charset="0"/>
              </a:rPr>
              <a:t>int</a:t>
            </a:r>
            <a:r>
              <a:rPr lang="en-US" dirty="0" smtClean="0">
                <a:latin typeface="Calibri" pitchFamily="34" charset="0"/>
              </a:rPr>
              <a:t> 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28650" y="2233325"/>
            <a:ext cx="7103419" cy="1015663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smtClean="0">
                <a:latin typeface="Calibri" pitchFamily="34" charset="0"/>
              </a:rPr>
              <a:t>Event( </a:t>
            </a:r>
            <a:r>
              <a:rPr lang="en-US" u="sng" dirty="0" smtClean="0">
                <a:latin typeface="Calibri" pitchFamily="34" charset="0"/>
              </a:rPr>
              <a:t>EID</a:t>
            </a:r>
            <a:r>
              <a:rPr lang="en-US" dirty="0" smtClean="0">
                <a:latin typeface="Calibri" pitchFamily="34" charset="0"/>
              </a:rPr>
              <a:t>: string, Name: </a:t>
            </a:r>
            <a:r>
              <a:rPr lang="en-US" dirty="0">
                <a:latin typeface="Calibri" pitchFamily="34" charset="0"/>
              </a:rPr>
              <a:t>string, </a:t>
            </a:r>
            <a:r>
              <a:rPr lang="en-US" dirty="0" smtClean="0">
                <a:latin typeface="Calibri" pitchFamily="34" charset="0"/>
              </a:rPr>
              <a:t>Location: string,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</a:t>
            </a:r>
            <a:r>
              <a:rPr lang="en-US" dirty="0" err="1" smtClean="0">
                <a:latin typeface="Calibri" pitchFamily="34" charset="0"/>
              </a:rPr>
              <a:t>StartDT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DateTime</a:t>
            </a:r>
            <a:r>
              <a:rPr lang="en-US" dirty="0" smtClean="0">
                <a:latin typeface="Calibri" pitchFamily="34" charset="0"/>
              </a:rPr>
              <a:t>, </a:t>
            </a:r>
            <a:r>
              <a:rPr lang="en-US" dirty="0" err="1" smtClean="0">
                <a:latin typeface="Calibri" pitchFamily="34" charset="0"/>
              </a:rPr>
              <a:t>EndDT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 err="1" smtClean="0">
                <a:latin typeface="Calibri" pitchFamily="34" charset="0"/>
              </a:rPr>
              <a:t>DateTime</a:t>
            </a:r>
            <a:r>
              <a:rPr lang="en-US" dirty="0" smtClean="0">
                <a:latin typeface="Calibri" pitchFamily="34" charset="0"/>
              </a:rPr>
              <a:t>, Description: string, </a:t>
            </a:r>
          </a:p>
          <a:p>
            <a:r>
              <a:rPr lang="en-US" dirty="0">
                <a:latin typeface="Calibri" pitchFamily="34" charset="0"/>
              </a:rPr>
              <a:t> </a:t>
            </a:r>
            <a:r>
              <a:rPr lang="en-US" dirty="0" smtClean="0">
                <a:latin typeface="Calibri" pitchFamily="34" charset="0"/>
              </a:rPr>
              <a:t>         </a:t>
            </a:r>
            <a:r>
              <a:rPr lang="en-US" dirty="0" err="1" smtClean="0">
                <a:latin typeface="Calibri" pitchFamily="34" charset="0"/>
              </a:rPr>
              <a:t>CreatorUID</a:t>
            </a:r>
            <a:r>
              <a:rPr lang="en-US" dirty="0">
                <a:latin typeface="Calibri" pitchFamily="34" charset="0"/>
              </a:rPr>
              <a:t>: </a:t>
            </a:r>
            <a:r>
              <a:rPr lang="en-US" dirty="0" smtClean="0">
                <a:latin typeface="Calibri" pitchFamily="34" charset="0"/>
              </a:rPr>
              <a:t>string, </a:t>
            </a:r>
            <a:r>
              <a:rPr lang="en-US" dirty="0" err="1" smtClean="0">
                <a:latin typeface="Calibri" pitchFamily="34" charset="0"/>
              </a:rPr>
              <a:t>CreateDT</a:t>
            </a:r>
            <a:r>
              <a:rPr lang="en-US" dirty="0">
                <a:latin typeface="Calibri" pitchFamily="34" charset="0"/>
              </a:rPr>
              <a:t>:</a:t>
            </a:r>
            <a:r>
              <a:rPr lang="en-US" dirty="0" smtClean="0">
                <a:latin typeface="Calibri" pitchFamily="34" charset="0"/>
              </a:rPr>
              <a:t> </a:t>
            </a:r>
            <a:r>
              <a:rPr lang="en-US" dirty="0" err="1" smtClean="0">
                <a:latin typeface="Calibri" pitchFamily="34" charset="0"/>
              </a:rPr>
              <a:t>DateTime</a:t>
            </a:r>
            <a:r>
              <a:rPr lang="en-US" dirty="0" smtClean="0">
                <a:latin typeface="Calibri" pitchFamily="34" charset="0"/>
              </a:rPr>
              <a:t> 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628650" y="3426082"/>
            <a:ext cx="6248500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 err="1" smtClean="0">
                <a:latin typeface="Calibri" pitchFamily="34" charset="0"/>
              </a:rPr>
              <a:t>ParticipateIn</a:t>
            </a:r>
            <a:r>
              <a:rPr lang="en-US" dirty="0" smtClean="0">
                <a:latin typeface="Calibri" pitchFamily="34" charset="0"/>
              </a:rPr>
              <a:t>( </a:t>
            </a:r>
            <a:r>
              <a:rPr lang="en-US" u="sng" dirty="0" smtClean="0">
                <a:latin typeface="Calibri" pitchFamily="34" charset="0"/>
              </a:rPr>
              <a:t>EID</a:t>
            </a:r>
            <a:r>
              <a:rPr lang="en-US" dirty="0" smtClean="0">
                <a:latin typeface="Calibri" pitchFamily="34" charset="0"/>
              </a:rPr>
              <a:t>: </a:t>
            </a:r>
            <a:r>
              <a:rPr lang="en-US" dirty="0">
                <a:latin typeface="Calibri" pitchFamily="34" charset="0"/>
              </a:rPr>
              <a:t>string, </a:t>
            </a:r>
            <a:r>
              <a:rPr lang="en-US" u="sng" dirty="0" smtClean="0">
                <a:latin typeface="Calibri" pitchFamily="34" charset="0"/>
              </a:rPr>
              <a:t>UID</a:t>
            </a:r>
            <a:r>
              <a:rPr lang="en-US" dirty="0" smtClean="0">
                <a:latin typeface="Calibri" pitchFamily="34" charset="0"/>
              </a:rPr>
              <a:t>: string, RSVPDT: </a:t>
            </a:r>
            <a:r>
              <a:rPr lang="en-US" dirty="0" err="1" smtClean="0">
                <a:latin typeface="Calibri" pitchFamily="34" charset="0"/>
              </a:rPr>
              <a:t>DateTime</a:t>
            </a:r>
            <a:r>
              <a:rPr lang="en-US" dirty="0" smtClean="0">
                <a:latin typeface="Calibri" pitchFamily="34" charset="0"/>
              </a:rPr>
              <a:t> 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648" y="3986028"/>
            <a:ext cx="7886702" cy="36163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1750" dirty="0" smtClean="0">
                <a:latin typeface="Calibri" pitchFamily="34" charset="0"/>
                <a:ea typeface="Linux Libertine" charset="0"/>
                <a:cs typeface="Linux Libertine" charset="0"/>
              </a:rPr>
              <a:t>What are the Names of all Users who have participated in some Super Bowl Event?</a:t>
            </a:r>
            <a:endParaRPr lang="en-US" sz="175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6979889" y="4874976"/>
            <a:ext cx="1504359" cy="140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36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0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Triggers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400" dirty="0">
                <a:latin typeface="Calibri" pitchFamily="34" charset="0"/>
              </a:rPr>
              <a:t>“When”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Calibri" pitchFamily="34" charset="0"/>
              </a:rPr>
              <a:t>BEFORE, AFTER, INSTEAD OF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latin typeface="Calibri" pitchFamily="34" charset="0"/>
              </a:rPr>
              <a:t>“What” of the event</a:t>
            </a:r>
          </a:p>
          <a:p>
            <a:pPr lvl="1">
              <a:lnSpc>
                <a:spcPct val="120000"/>
              </a:lnSpc>
            </a:pPr>
            <a:r>
              <a:rPr lang="en-US" sz="2900" dirty="0">
                <a:latin typeface="Calibri" pitchFamily="34" charset="0"/>
              </a:rPr>
              <a:t>INSERT, DELETE, UPDATE, UPDATE OF &lt;attribute&gt;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latin typeface="Calibri" pitchFamily="34" charset="0"/>
              </a:rPr>
              <a:t>Action granularity</a:t>
            </a: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itchFamily="34" charset="0"/>
              </a:rPr>
              <a:t>FOR EACH ROW, FOR EACH STATEMENT</a:t>
            </a:r>
          </a:p>
          <a:p>
            <a:pPr>
              <a:lnSpc>
                <a:spcPct val="120000"/>
              </a:lnSpc>
            </a:pPr>
            <a:r>
              <a:rPr lang="en-US" sz="3400" dirty="0">
                <a:latin typeface="Calibri" pitchFamily="34" charset="0"/>
              </a:rPr>
              <a:t>Referring to </a:t>
            </a:r>
            <a:r>
              <a:rPr lang="en-US" sz="3400" dirty="0" smtClean="0">
                <a:latin typeface="Calibri" pitchFamily="34" charset="0"/>
              </a:rPr>
              <a:t>modified values</a:t>
            </a:r>
            <a:endParaRPr lang="en-US" sz="3400" dirty="0">
              <a:latin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itchFamily="34" charset="0"/>
              </a:rPr>
              <a:t>NEW.&lt;attribute&gt;: the new value </a:t>
            </a:r>
            <a:r>
              <a:rPr lang="en-US" sz="2800" dirty="0" smtClean="0">
                <a:latin typeface="Calibri" pitchFamily="34" charset="0"/>
              </a:rPr>
              <a:t>before the event (INSERT and UPDATE)</a:t>
            </a:r>
            <a:endParaRPr lang="en-US" sz="2800" dirty="0">
              <a:latin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800" dirty="0">
                <a:latin typeface="Calibri" pitchFamily="34" charset="0"/>
              </a:rPr>
              <a:t>OLD.&lt;attribute&gt;: the old value </a:t>
            </a:r>
            <a:r>
              <a:rPr lang="en-US" sz="2800" dirty="0" smtClean="0">
                <a:latin typeface="Calibri" pitchFamily="34" charset="0"/>
              </a:rPr>
              <a:t>before the event (DELETE and </a:t>
            </a:r>
            <a:r>
              <a:rPr lang="en-US" sz="2800" dirty="0">
                <a:latin typeface="Calibri" pitchFamily="34" charset="0"/>
              </a:rPr>
              <a:t>UPDATE)</a:t>
            </a:r>
            <a:endParaRPr lang="en-US" sz="2800" dirty="0" smtClean="0">
              <a:latin typeface="Calibri" pitchFamily="34" charset="0"/>
            </a:endParaRPr>
          </a:p>
          <a:p>
            <a:pPr lvl="1">
              <a:lnSpc>
                <a:spcPct val="120000"/>
              </a:lnSpc>
            </a:pPr>
            <a:r>
              <a:rPr lang="en-US" sz="2800" dirty="0" smtClean="0">
                <a:latin typeface="Calibri" pitchFamily="34" charset="0"/>
              </a:rPr>
              <a:t>NEW and OLD can be temporary tables containing all modified tuples</a:t>
            </a:r>
          </a:p>
        </p:txBody>
      </p:sp>
    </p:spTree>
    <p:extLst>
      <p:ext uri="{BB962C8B-B14F-4D97-AF65-F5344CB8AC3E}">
        <p14:creationId xmlns:p14="http://schemas.microsoft.com/office/powerpoint/2010/main" val="121820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Another Example Trigger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1825624"/>
            <a:ext cx="7886700" cy="443020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CREATE TRIGGER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CreateCourseForSectionTrig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AFTER INSERT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ON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Section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REFERENCING NEW ROW AS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FOR 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EACH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ROW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WHEN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( NOT EXISTS (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SELECT * 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FROM COURSE AS C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WHERE C.CID = n.CID ) )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BEGIN</a:t>
            </a:r>
            <a:br>
              <a:rPr lang="en-US" sz="2400" b="1" dirty="0" smtClean="0">
                <a:latin typeface="Consolas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INSERT INTO Course 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VALUES (n.CID, ‘TBD’, 3, ‘CS’);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0812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Triggers vs. Constraints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4200" dirty="0">
                <a:latin typeface="Calibri" pitchFamily="34" charset="0"/>
              </a:rPr>
              <a:t>Both </a:t>
            </a:r>
            <a:r>
              <a:rPr lang="en-US" sz="4200" dirty="0" smtClean="0">
                <a:latin typeface="Calibri" pitchFamily="34" charset="0"/>
              </a:rPr>
              <a:t>provide to enforce integrity and consistency of the database</a:t>
            </a:r>
          </a:p>
          <a:p>
            <a:pPr>
              <a:lnSpc>
                <a:spcPct val="120000"/>
              </a:lnSpc>
            </a:pPr>
            <a:r>
              <a:rPr lang="en-US" sz="4200" dirty="0" smtClean="0">
                <a:latin typeface="Calibri" pitchFamily="34" charset="0"/>
              </a:rPr>
              <a:t>Constraints </a:t>
            </a:r>
            <a:r>
              <a:rPr lang="en-US" sz="4200" dirty="0">
                <a:latin typeface="Calibri" pitchFamily="34" charset="0"/>
              </a:rPr>
              <a:t>are </a:t>
            </a:r>
            <a:r>
              <a:rPr lang="en-US" sz="4200" dirty="0" smtClean="0">
                <a:latin typeface="Calibri" pitchFamily="34" charset="0"/>
              </a:rPr>
              <a:t>declarative, whereas triggers </a:t>
            </a:r>
            <a:r>
              <a:rPr lang="en-US" sz="4200" dirty="0">
                <a:latin typeface="Calibri" pitchFamily="34" charset="0"/>
              </a:rPr>
              <a:t>are </a:t>
            </a:r>
            <a:r>
              <a:rPr lang="en-US" sz="4200" dirty="0" smtClean="0">
                <a:latin typeface="Calibri" pitchFamily="34" charset="0"/>
              </a:rPr>
              <a:t>“operational”</a:t>
            </a:r>
            <a:endParaRPr lang="en-US" sz="4200" dirty="0">
              <a:latin typeface="Calibri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4200" dirty="0">
                <a:latin typeface="Calibri" pitchFamily="34" charset="0"/>
              </a:rPr>
              <a:t>Having many interrelated triggers can cause </a:t>
            </a:r>
            <a:r>
              <a:rPr lang="en-US" sz="4200" dirty="0" smtClean="0">
                <a:latin typeface="Calibri" pitchFamily="34" charset="0"/>
              </a:rPr>
              <a:t>unexpected or unwanted behaviors, whereas </a:t>
            </a:r>
            <a:r>
              <a:rPr lang="en-US" sz="4200" dirty="0">
                <a:latin typeface="Calibri" pitchFamily="34" charset="0"/>
              </a:rPr>
              <a:t>constraints are easier to understand/reason about</a:t>
            </a:r>
          </a:p>
          <a:p>
            <a:pPr>
              <a:lnSpc>
                <a:spcPct val="120000"/>
              </a:lnSpc>
            </a:pPr>
            <a:r>
              <a:rPr lang="en-US" sz="4200" dirty="0">
                <a:latin typeface="Calibri" pitchFamily="34" charset="0"/>
              </a:rPr>
              <a:t>Triggers are more </a:t>
            </a:r>
            <a:r>
              <a:rPr lang="en-US" sz="4200" dirty="0" smtClean="0">
                <a:latin typeface="Calibri" pitchFamily="34" charset="0"/>
              </a:rPr>
              <a:t>powerful and expressive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>
                <a:latin typeface="Calibri" pitchFamily="34" charset="0"/>
              </a:rPr>
              <a:t>Complex integrity constraints (e.g</a:t>
            </a:r>
            <a:r>
              <a:rPr lang="en-US" sz="3500" dirty="0">
                <a:latin typeface="Calibri" pitchFamily="34" charset="0"/>
              </a:rPr>
              <a:t>., enforce credit </a:t>
            </a:r>
            <a:r>
              <a:rPr lang="en-US" sz="3500" dirty="0" smtClean="0">
                <a:latin typeface="Calibri" pitchFamily="34" charset="0"/>
              </a:rPr>
              <a:t>limits)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>
                <a:latin typeface="Calibri" pitchFamily="34" charset="0"/>
              </a:rPr>
              <a:t>Form auto-completing</a:t>
            </a:r>
          </a:p>
          <a:p>
            <a:pPr lvl="1">
              <a:lnSpc>
                <a:spcPct val="120000"/>
              </a:lnSpc>
            </a:pPr>
            <a:r>
              <a:rPr lang="en-US" sz="3500" dirty="0" smtClean="0">
                <a:latin typeface="Calibri" pitchFamily="34" charset="0"/>
              </a:rPr>
              <a:t>Generating </a:t>
            </a:r>
            <a:r>
              <a:rPr lang="en-US" sz="3500" dirty="0">
                <a:latin typeface="Calibri" pitchFamily="34" charset="0"/>
              </a:rPr>
              <a:t>logs for specific auditing/security </a:t>
            </a:r>
            <a:r>
              <a:rPr lang="en-US" sz="3500" dirty="0" smtClean="0">
                <a:latin typeface="Calibri" pitchFamily="34" charset="0"/>
              </a:rPr>
              <a:t>reasons</a:t>
            </a:r>
          </a:p>
          <a:p>
            <a:pPr lvl="1">
              <a:lnSpc>
                <a:spcPct val="120000"/>
              </a:lnSpc>
            </a:pPr>
            <a:r>
              <a:rPr lang="mr-IN" sz="3500" dirty="0" smtClean="0">
                <a:latin typeface="Calibri" pitchFamily="34" charset="0"/>
              </a:rPr>
              <a:t>…</a:t>
            </a:r>
            <a:endParaRPr lang="en-US" sz="35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73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View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A ”virtual table” that is defined based on the contents of other tables (</a:t>
            </a:r>
            <a:r>
              <a:rPr lang="en-US" sz="3400" i="1" dirty="0" smtClean="0">
                <a:latin typeface="Calibri" pitchFamily="34" charset="0"/>
              </a:rPr>
              <a:t>base tables</a:t>
            </a:r>
            <a:r>
              <a:rPr lang="en-US" sz="3400" dirty="0" smtClean="0">
                <a:latin typeface="Calibri" pitchFamily="34" charset="0"/>
              </a:rPr>
              <a:t>)</a:t>
            </a:r>
            <a:r>
              <a:rPr lang="en-US" sz="3400" i="1" dirty="0" smtClean="0">
                <a:latin typeface="Calibri" pitchFamily="34" charset="0"/>
              </a:rPr>
              <a:t> </a:t>
            </a:r>
            <a:r>
              <a:rPr lang="en-US" sz="3400" dirty="0" smtClean="0">
                <a:latin typeface="Calibri" pitchFamily="34" charset="0"/>
              </a:rPr>
              <a:t>and views</a:t>
            </a:r>
          </a:p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Useful to avoid rewriting, sometimes complex, queries</a:t>
            </a:r>
          </a:p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Provides </a:t>
            </a:r>
            <a:r>
              <a:rPr lang="en-US" sz="3400" i="1" dirty="0" smtClean="0">
                <a:latin typeface="Calibri" pitchFamily="34" charset="0"/>
              </a:rPr>
              <a:t>logical data independence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Another layer of isolation between end user and database internals</a:t>
            </a:r>
          </a:p>
        </p:txBody>
      </p:sp>
    </p:spTree>
    <p:extLst>
      <p:ext uri="{BB962C8B-B14F-4D97-AF65-F5344CB8AC3E}">
        <p14:creationId xmlns:p14="http://schemas.microsoft.com/office/powerpoint/2010/main" val="2051301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CREATE VIEW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50" y="2558005"/>
            <a:ext cx="7886700" cy="26390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0000"/>
              </a:lnSpc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CREATE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AS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10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SELECT C.CID,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</a:t>
            </a:r>
          </a:p>
          <a:p>
            <a:pPr algn="l">
              <a:lnSpc>
                <a:spcPct val="110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    MAX(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S.Year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 AS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Year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LastOffered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10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FROM Course AS C, Section AS S</a:t>
            </a:r>
          </a:p>
          <a:p>
            <a:pPr algn="l">
              <a:lnSpc>
                <a:spcPct val="110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WHERE C.CID = S.SID</a:t>
            </a:r>
          </a:p>
          <a:p>
            <a:pPr algn="l">
              <a:lnSpc>
                <a:spcPct val="110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GROUP BY C.CID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itchFamily="49" charset="0"/>
                <a:cs typeface="Courier New" pitchFamily="49" charset="0"/>
              </a:rPr>
              <a:t>C.Name</a:t>
            </a:r>
            <a:r>
              <a:rPr lang="en-US" sz="2400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3196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Example View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323"/>
              </p:ext>
            </p:extLst>
          </p:nvPr>
        </p:nvGraphicFramePr>
        <p:xfrm>
          <a:off x="268448" y="2010694"/>
          <a:ext cx="3983037" cy="128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888402"/>
                <a:gridCol w="528507"/>
                <a:gridCol w="8156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2676"/>
              </p:ext>
            </p:extLst>
          </p:nvPr>
        </p:nvGraphicFramePr>
        <p:xfrm>
          <a:off x="4767004" y="1925242"/>
          <a:ext cx="3748346" cy="13167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4685158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619076" y="4581185"/>
          <a:ext cx="5867575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36585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571264" y="4182364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512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Example View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4463" y="1702917"/>
            <a:ext cx="7585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</a:t>
            </a:r>
            <a:endParaRPr lang="en-US" sz="1200" b="1" dirty="0"/>
          </a:p>
        </p:txBody>
      </p:sp>
      <p:sp>
        <p:nvSpPr>
          <p:cNvPr id="12" name="Rectangle 11"/>
          <p:cNvSpPr/>
          <p:nvPr/>
        </p:nvSpPr>
        <p:spPr>
          <a:xfrm>
            <a:off x="5391214" y="1623738"/>
            <a:ext cx="77457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Section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1752528" y="4367030"/>
            <a:ext cx="1366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CourseInfo</a:t>
            </a:r>
            <a:endParaRPr lang="en-US" sz="1600" b="1" dirty="0"/>
          </a:p>
        </p:txBody>
      </p:sp>
      <p:sp>
        <p:nvSpPr>
          <p:cNvPr id="15" name="Down Arrow 14"/>
          <p:cNvSpPr/>
          <p:nvPr/>
        </p:nvSpPr>
        <p:spPr>
          <a:xfrm>
            <a:off x="4077744" y="3333594"/>
            <a:ext cx="994699" cy="918354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0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3323"/>
              </p:ext>
            </p:extLst>
          </p:nvPr>
        </p:nvGraphicFramePr>
        <p:xfrm>
          <a:off x="460100" y="2047270"/>
          <a:ext cx="3983037" cy="1280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0452"/>
                <a:gridCol w="1888402"/>
                <a:gridCol w="528507"/>
                <a:gridCol w="81567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Department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2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2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2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 rot="19546225">
            <a:off x="187459" y="2722566"/>
            <a:ext cx="4810539" cy="553571"/>
            <a:chOff x="2560320" y="2905246"/>
            <a:chExt cx="4810539" cy="553571"/>
          </a:xfrm>
        </p:grpSpPr>
        <p:sp>
          <p:nvSpPr>
            <p:cNvPr id="17" name="TextBox 16"/>
            <p:cNvSpPr txBox="1"/>
            <p:nvPr/>
          </p:nvSpPr>
          <p:spPr>
            <a:xfrm>
              <a:off x="2581153" y="2905246"/>
              <a:ext cx="475719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smtClean="0">
                  <a:solidFill>
                    <a:srgbClr val="D90000"/>
                  </a:solidFill>
                  <a:latin typeface="Franklin Gothic Heavy" charset="0"/>
                  <a:ea typeface="Franklin Gothic Heavy" charset="0"/>
                  <a:cs typeface="Franklin Gothic Heavy" charset="0"/>
                </a:rPr>
                <a:t>Logical Data Independence</a:t>
              </a:r>
              <a:endParaRPr lang="en-US" sz="2800" b="1" dirty="0">
                <a:solidFill>
                  <a:srgbClr val="D90000"/>
                </a:solidFill>
                <a:latin typeface="Franklin Gothic Heavy" charset="0"/>
                <a:ea typeface="Franklin Gothic Heavy" charset="0"/>
                <a:cs typeface="Franklin Gothic Heavy" charset="0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00076" y="2970310"/>
              <a:ext cx="4731027" cy="456702"/>
            </a:xfrm>
            <a:prstGeom prst="roundRect">
              <a:avLst/>
            </a:prstGeom>
            <a:noFill/>
            <a:ln w="76200">
              <a:solidFill>
                <a:srgbClr val="D9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02" t="53511" r="7534" b="35132"/>
            <a:stretch/>
          </p:blipFill>
          <p:spPr>
            <a:xfrm>
              <a:off x="2560320" y="2926080"/>
              <a:ext cx="4810539" cy="532737"/>
            </a:xfrm>
            <a:prstGeom prst="rect">
              <a:avLst/>
            </a:prstGeom>
          </p:spPr>
        </p:pic>
      </p:grpSp>
      <p:graphicFrame>
        <p:nvGraphicFramePr>
          <p:cNvPr id="21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532676"/>
              </p:ext>
            </p:extLst>
          </p:nvPr>
        </p:nvGraphicFramePr>
        <p:xfrm>
          <a:off x="5072443" y="2010694"/>
          <a:ext cx="3748346" cy="13167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53164"/>
                <a:gridCol w="744279"/>
                <a:gridCol w="723014"/>
                <a:gridCol w="648586"/>
                <a:gridCol w="87930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u="sng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SecID</a:t>
                      </a:r>
                      <a:endParaRPr lang="en-US" sz="12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2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Semester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Instructor</a:t>
                      </a:r>
                      <a:endParaRPr lang="en-US" sz="12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30098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Euclid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40026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Dijkstra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1005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Gauss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30451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Fall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Patel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20006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Spring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/>
                      <a:r>
                        <a:rPr lang="en-US" sz="12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Codd</a:t>
                      </a:r>
                      <a:endParaRPr lang="en-US" sz="12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86050"/>
              </p:ext>
            </p:extLst>
          </p:nvPr>
        </p:nvGraphicFramePr>
        <p:xfrm>
          <a:off x="1752528" y="4844770"/>
          <a:ext cx="5867575" cy="12496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136585"/>
                <a:gridCol w="2598700"/>
                <a:gridCol w="727417"/>
                <a:gridCol w="1404873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Credits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err="1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YearLastOffered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Database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Management Systems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2001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MATH240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Discrete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Mathematics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Intro to Data Structures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2016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CS764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Adv.</a:t>
                      </a:r>
                      <a:r>
                        <a:rPr lang="en-US" sz="1400" baseline="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Database Management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2017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742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Query A View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911631" y="1701478"/>
            <a:ext cx="5320737" cy="937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SELECT *</a:t>
            </a:r>
          </a:p>
          <a:p>
            <a:pPr algn="l"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CourseInfo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Down Arrow 6"/>
          <p:cNvSpPr/>
          <p:nvPr/>
        </p:nvSpPr>
        <p:spPr>
          <a:xfrm>
            <a:off x="2686050" y="2797791"/>
            <a:ext cx="3771900" cy="998705"/>
          </a:xfrm>
          <a:prstGeom prst="downArrow">
            <a:avLst>
              <a:gd name="adj1" fmla="val 50000"/>
              <a:gd name="adj2" fmla="val 48182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DBMS Query Rewriting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995423" y="3955259"/>
            <a:ext cx="8005964" cy="24539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SELECT *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FROM (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SELECT C.CID, </a:t>
            </a:r>
            <a:r>
              <a:rPr lang="en-US" sz="2400" i="1" dirty="0" err="1">
                <a:latin typeface="Consolas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nsolas" pitchFamily="49" charset="0"/>
                <a:cs typeface="Courier New" pitchFamily="49" charset="0"/>
              </a:rPr>
              <a:t>C.Credits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,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i="1" dirty="0">
                <a:latin typeface="Consolas" pitchFamily="49" charset="0"/>
                <a:cs typeface="Courier New" pitchFamily="49" charset="0"/>
              </a:rPr>
              <a:t>         MAX(</a:t>
            </a:r>
            <a:r>
              <a:rPr lang="en-US" sz="2400" i="1" dirty="0" err="1">
                <a:latin typeface="Consolas" pitchFamily="49" charset="0"/>
                <a:cs typeface="Courier New" pitchFamily="49" charset="0"/>
              </a:rPr>
              <a:t>S.Year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) AS </a:t>
            </a:r>
            <a:r>
              <a:rPr lang="en-US" sz="2400" i="1" dirty="0" err="1">
                <a:latin typeface="Consolas" pitchFamily="49" charset="0"/>
                <a:cs typeface="Courier New" pitchFamily="49" charset="0"/>
              </a:rPr>
              <a:t>YearLastOffered</a:t>
            </a:r>
            <a:endParaRPr lang="en-US" sz="2400" i="1" dirty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i="1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400" i="1" dirty="0" smtClean="0">
                <a:latin typeface="Consolas" pitchFamily="49" charset="0"/>
                <a:cs typeface="Courier New" pitchFamily="49" charset="0"/>
              </a:rPr>
              <a:t>    FROM 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Course AS C, Section AS S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i="1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400" i="1" dirty="0" smtClean="0">
                <a:latin typeface="Consolas" pitchFamily="49" charset="0"/>
                <a:cs typeface="Courier New" pitchFamily="49" charset="0"/>
              </a:rPr>
              <a:t>    WHERE 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C.CID = S.SID</a:t>
            </a:r>
          </a:p>
          <a:p>
            <a:pPr algn="l">
              <a:lnSpc>
                <a:spcPct val="105000"/>
              </a:lnSpc>
              <a:buClr>
                <a:srgbClr val="92D050"/>
              </a:buClr>
            </a:pPr>
            <a:r>
              <a:rPr lang="en-US" sz="2400" i="1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400" i="1" dirty="0" smtClean="0">
                <a:latin typeface="Consolas" pitchFamily="49" charset="0"/>
                <a:cs typeface="Courier New" pitchFamily="49" charset="0"/>
              </a:rPr>
              <a:t>    GROUP 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BY C.CID, </a:t>
            </a:r>
            <a:r>
              <a:rPr lang="en-US" sz="2400" i="1" dirty="0" err="1">
                <a:latin typeface="Consolas" pitchFamily="49" charset="0"/>
                <a:cs typeface="Courier New" pitchFamily="49" charset="0"/>
              </a:rPr>
              <a:t>C.Name</a:t>
            </a:r>
            <a:r>
              <a:rPr lang="en-US" sz="2400" i="1" dirty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i="1" dirty="0" err="1">
                <a:latin typeface="Consolas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6202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Update A View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617" y="1825625"/>
            <a:ext cx="8422546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A bit trickier since a view does not really exist</a:t>
            </a:r>
          </a:p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Possible solution: using triggers!</a:t>
            </a:r>
          </a:p>
          <a:p>
            <a:pPr>
              <a:lnSpc>
                <a:spcPct val="100000"/>
              </a:lnSpc>
            </a:pPr>
            <a:r>
              <a:rPr lang="en-US" sz="3400" dirty="0" smtClean="0">
                <a:latin typeface="Calibri" pitchFamily="34" charset="0"/>
              </a:rPr>
              <a:t>Still tricky since </a:t>
            </a:r>
            <a:r>
              <a:rPr lang="en-US" sz="3600" dirty="0">
                <a:latin typeface="Calibri" pitchFamily="34" charset="0"/>
              </a:rPr>
              <a:t>multiple underlying base tables might need to change</a:t>
            </a:r>
            <a:endParaRPr lang="en-US" sz="3400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0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Update A </a:t>
            </a:r>
            <a:r>
              <a:rPr lang="en-US" dirty="0" smtClean="0">
                <a:latin typeface="Calibri" pitchFamily="34" charset="0"/>
              </a:rPr>
              <a:t>View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28649" y="1643605"/>
            <a:ext cx="8012011" cy="1326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VIEW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ClassInfo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AS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SELECT C.CID,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C.Name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C.Credits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S.Semester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S.Year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FROM Course AS C, Section AS S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WHERE C.CID = S.SID;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28650" y="3087148"/>
            <a:ext cx="7886700" cy="36240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CREATE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TRIGGER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ClassInfoInsert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b="1" dirty="0" smtClean="0">
                <a:latin typeface="Consolas" pitchFamily="49" charset="0"/>
                <a:cs typeface="Courier New" pitchFamily="49" charset="0"/>
              </a:rPr>
              <a:t>INSTEAD OF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INSERT ON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ClassInfo</a:t>
            </a:r>
            <a:endParaRPr lang="en-US" sz="2400" dirty="0" smtClean="0">
              <a:latin typeface="Consolas" pitchFamily="49" charset="0"/>
              <a:cs typeface="Courier New" pitchFamily="49" charset="0"/>
            </a:endParaRP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FOR EACH ROW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BEGIN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INSERT INTO Course 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VALUES (NEW.CID,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NEW.Name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NEW.Credits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‘CS’);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INSERT INTO Section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VALUES (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(SELECT MAX(S.SID) FROM Section AS S) + 1,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  NEW.CID,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NEW.Semester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</a:t>
            </a:r>
            <a:r>
              <a:rPr lang="en-US" sz="2400" dirty="0" err="1" smtClean="0">
                <a:latin typeface="Consolas" pitchFamily="49" charset="0"/>
                <a:cs typeface="Courier New" pitchFamily="49" charset="0"/>
              </a:rPr>
              <a:t>NEW.Year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, ‘TBA’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   );</a:t>
            </a:r>
          </a:p>
          <a:p>
            <a:pPr algn="l">
              <a:lnSpc>
                <a:spcPct val="115000"/>
              </a:lnSpc>
              <a:buClr>
                <a:srgbClr val="92D050"/>
              </a:buClr>
            </a:pP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4584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UNION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(and Bag) Operations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Major = ‘CS’;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034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UNION</a:t>
            </a:r>
            <a:endParaRPr lang="en-US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10995"/>
              </p:ext>
            </p:extLst>
          </p:nvPr>
        </p:nvGraphicFramePr>
        <p:xfrm>
          <a:off x="6260532" y="4577907"/>
          <a:ext cx="1055612" cy="12192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823630" y="2551139"/>
            <a:ext cx="3009943" cy="2208902"/>
            <a:chOff x="1823630" y="2551139"/>
            <a:chExt cx="3009943" cy="2208902"/>
          </a:xfrm>
        </p:grpSpPr>
        <p:sp>
          <p:nvSpPr>
            <p:cNvPr id="13" name="TextBox 12"/>
            <p:cNvSpPr txBox="1"/>
            <p:nvPr/>
          </p:nvSpPr>
          <p:spPr>
            <a:xfrm>
              <a:off x="2961562" y="3767068"/>
              <a:ext cx="1872011" cy="369332"/>
            </a:xfrm>
            <a:prstGeom prst="rect">
              <a:avLst/>
            </a:prstGeom>
            <a:solidFill>
              <a:srgbClr val="FAE4D7"/>
            </a:solidFill>
            <a:effectLst>
              <a:outerShdw blurRad="50800" dist="127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eaLnBrk="0" hangingPunct="0"/>
              <a:r>
                <a:rPr lang="en-US" dirty="0" smtClean="0">
                  <a:latin typeface="Calibri" pitchFamily="34" charset="0"/>
                  <a:ea typeface="Linux Libertine" charset="0"/>
                  <a:cs typeface="Linux Libertine" charset="0"/>
                </a:rPr>
                <a:t>Union-compatible</a:t>
              </a:r>
              <a:endParaRPr lang="en-US" dirty="0">
                <a:latin typeface="Calibri" pitchFamily="34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1823630" y="2551139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1877541" y="4225395"/>
              <a:ext cx="941872" cy="534646"/>
            </a:xfrm>
            <a:prstGeom prst="ellipse">
              <a:avLst/>
            </a:prstGeom>
            <a:noFill/>
            <a:ln w="38100">
              <a:solidFill>
                <a:srgbClr val="A597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flipV="1">
              <a:off x="2765502" y="4150776"/>
              <a:ext cx="339946" cy="231653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575932" y="3055434"/>
              <a:ext cx="606237" cy="697258"/>
            </a:xfrm>
            <a:prstGeom prst="line">
              <a:avLst/>
            </a:prstGeom>
            <a:ln w="31750">
              <a:solidFill>
                <a:srgbClr val="A5979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4081998" y="5855724"/>
            <a:ext cx="179472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Set semantics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3" grpId="0"/>
      <p:bldP spid="10" grpId="0"/>
      <p:bldP spid="9" grpId="0"/>
      <p:bldP spid="23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Recap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Basis SELECT, </a:t>
            </a:r>
            <a:r>
              <a:rPr lang="en-US" sz="3900" dirty="0">
                <a:latin typeface="Calibri" pitchFamily="34" charset="0"/>
              </a:rPr>
              <a:t>m</a:t>
            </a:r>
            <a:r>
              <a:rPr lang="en-US" sz="3900" dirty="0" smtClean="0">
                <a:latin typeface="Calibri" pitchFamily="34" charset="0"/>
              </a:rPr>
              <a:t>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Set and bag operations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Nested queries and </a:t>
            </a:r>
            <a:r>
              <a:rPr lang="en-US" sz="3900" dirty="0" err="1" smtClean="0">
                <a:latin typeface="Calibri" pitchFamily="34" charset="0"/>
              </a:rPr>
              <a:t>unnesting</a:t>
            </a:r>
            <a:endParaRPr lang="en-US" sz="39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Set comparison operators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Aggregates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NULL and ternary logic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Integrity Constraints</a:t>
            </a:r>
          </a:p>
          <a:p>
            <a:pPr lvl="1"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CHECK, CONSTRAINT, ASSERTION, TRIGGER</a:t>
            </a:r>
          </a:p>
          <a:p>
            <a:pPr>
              <a:lnSpc>
                <a:spcPct val="100000"/>
              </a:lnSpc>
            </a:pPr>
            <a:r>
              <a:rPr lang="en-US" sz="3900" dirty="0" smtClean="0">
                <a:latin typeface="Calibri" pitchFamily="34" charset="0"/>
              </a:rPr>
              <a:t>Views</a:t>
            </a:r>
          </a:p>
        </p:txBody>
      </p:sp>
    </p:spTree>
    <p:extLst>
      <p:ext uri="{BB962C8B-B14F-4D97-AF65-F5344CB8AC3E}">
        <p14:creationId xmlns:p14="http://schemas.microsoft.com/office/powerpoint/2010/main" val="881984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36743" y="1039755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Working with Application using DBMS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latin typeface="Calibri" pitchFamily="34" charset="0"/>
              </a:rPr>
              <a:t>Next Up</a:t>
            </a:r>
            <a:endParaRPr lang="en-US" sz="3600" dirty="0"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UNION ALL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(and Bag) Operations (Cont.)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00594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Major = ‘CS’;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UNION ALL</a:t>
            </a:r>
            <a:endParaRPr lang="en-US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9013"/>
              </p:ext>
            </p:extLst>
          </p:nvPr>
        </p:nvGraphicFramePr>
        <p:xfrm>
          <a:off x="6260532" y="4577907"/>
          <a:ext cx="987556" cy="15240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8755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103216" y="5516105"/>
            <a:ext cx="175228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Bag semantics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3020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dirty="0" smtClean="0">
                <a:latin typeface="Calibri" pitchFamily="34" charset="0"/>
              </a:rPr>
              <a:t>INTERSECT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itchFamily="34" charset="0"/>
              </a:rPr>
              <a:t>Set (and Bag) Operations (Cont.)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9358" y="1567391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600" b="1" dirty="0"/>
          </a:p>
        </p:txBody>
      </p:sp>
      <p:sp>
        <p:nvSpPr>
          <p:cNvPr id="8" name="Down Arrow 7"/>
          <p:cNvSpPr/>
          <p:nvPr/>
        </p:nvSpPr>
        <p:spPr>
          <a:xfrm>
            <a:off x="6347865" y="3829911"/>
            <a:ext cx="880947" cy="64172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23074" y="2604034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Class =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21;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3074" y="4265517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SELECT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Name</a:t>
            </a:r>
            <a:endParaRPr lang="en-US" sz="2400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FROM Student</a:t>
            </a:r>
            <a:endParaRPr lang="en-US" sz="2400" b="1" dirty="0">
              <a:latin typeface="Consolas" pitchFamily="49" charset="0"/>
              <a:cs typeface="Courier New" pitchFamily="49" charset="0"/>
            </a:endParaRPr>
          </a:p>
          <a:p>
            <a:pPr>
              <a:buClr>
                <a:srgbClr val="92D050"/>
              </a:buClr>
            </a:pPr>
            <a:r>
              <a:rPr lang="en-US" sz="2400" dirty="0">
                <a:latin typeface="Consolas" pitchFamily="49" charset="0"/>
                <a:cs typeface="Courier New" pitchFamily="49" charset="0"/>
              </a:rPr>
              <a:t>WHERE </a:t>
            </a:r>
            <a:r>
              <a:rPr lang="en-US" sz="2400" dirty="0" smtClean="0">
                <a:latin typeface="Consolas" pitchFamily="49" charset="0"/>
                <a:cs typeface="Courier New" pitchFamily="49" charset="0"/>
              </a:rPr>
              <a:t>Major = ‘CS’;</a:t>
            </a:r>
            <a:endParaRPr lang="en-US" sz="2400" dirty="0">
              <a:latin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28650" y="3803852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cs typeface="Courier New" pitchFamily="49" charset="0"/>
              </a:rPr>
              <a:t>INTERSECT</a:t>
            </a:r>
            <a:endParaRPr lang="en-US" b="1" dirty="0">
              <a:solidFill>
                <a:srgbClr val="FF0000"/>
              </a:solidFill>
              <a:latin typeface="Consolas" pitchFamily="49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8613"/>
              </p:ext>
            </p:extLst>
          </p:nvPr>
        </p:nvGraphicFramePr>
        <p:xfrm>
          <a:off x="6260532" y="4577907"/>
          <a:ext cx="1055612" cy="6096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05561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167618"/>
              </p:ext>
            </p:extLst>
          </p:nvPr>
        </p:nvGraphicFramePr>
        <p:xfrm>
          <a:off x="5055752" y="1975563"/>
          <a:ext cx="3465174" cy="1828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/>
                <a:gridCol w="1055612"/>
                <a:gridCol w="756408"/>
                <a:gridCol w="75640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  <a:endParaRPr lang="en-US" sz="1400" u="sng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  <a:endParaRPr lang="en-US" sz="14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none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  <a:endParaRPr lang="en-US" sz="1400" b="1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/>
                      <a:r>
                        <a:rPr lang="en-US" sz="1400" dirty="0" err="1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703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42113</TotalTime>
  <Words>4126</Words>
  <Application>Microsoft Office PowerPoint</Application>
  <PresentationFormat>全屏显示(4:3)</PresentationFormat>
  <Paragraphs>1374</Paragraphs>
  <Slides>71</Slides>
  <Notes>68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5" baseType="lpstr">
      <vt:lpstr>Arial Unicode MS</vt:lpstr>
      <vt:lpstr>Linux Libertine</vt:lpstr>
      <vt:lpstr>Monotype Sorts</vt:lpstr>
      <vt:lpstr>等线</vt:lpstr>
      <vt:lpstr>等线 Light</vt:lpstr>
      <vt:lpstr>黑体</vt:lpstr>
      <vt:lpstr>Arial</vt:lpstr>
      <vt:lpstr>Calibri</vt:lpstr>
      <vt:lpstr>Calibri Light</vt:lpstr>
      <vt:lpstr>Comic Sans MS</vt:lpstr>
      <vt:lpstr>Consolas</vt:lpstr>
      <vt:lpstr>Courier New</vt:lpstr>
      <vt:lpstr>Franklin Gothic Heavy</vt:lpstr>
      <vt:lpstr>4by3DefaultTheme</vt:lpstr>
      <vt:lpstr>Database Systems</vt:lpstr>
      <vt:lpstr>SQL: Part 2</vt:lpstr>
      <vt:lpstr>Recap</vt:lpstr>
      <vt:lpstr>Recap: Basic SELECT</vt:lpstr>
      <vt:lpstr>Multi-relation Queries (Cont.)</vt:lpstr>
      <vt:lpstr>Review Example</vt:lpstr>
      <vt:lpstr>Set (and Bag) Operations</vt:lpstr>
      <vt:lpstr>Set (and Bag) Operations (Cont.)</vt:lpstr>
      <vt:lpstr>Set (and Bag) Operations (Cont.)</vt:lpstr>
      <vt:lpstr>Set (and Bag) Operations (Cont.)</vt:lpstr>
      <vt:lpstr>Nested Queries</vt:lpstr>
      <vt:lpstr>Nested Queries (Cont.)</vt:lpstr>
      <vt:lpstr>Unnesting</vt:lpstr>
      <vt:lpstr>Unnesting (Cont.)</vt:lpstr>
      <vt:lpstr>Unnesting (Cont.)</vt:lpstr>
      <vt:lpstr>Set Comparison Operators in Nested Queries: IN</vt:lpstr>
      <vt:lpstr>Set Comparison Operators in Nested Queries: NOT IN</vt:lpstr>
      <vt:lpstr>Set Comparison Operators in Nested Queries: EXISTS</vt:lpstr>
      <vt:lpstr>Set Comparison Operators in Nested Queries: NOT EXISTS</vt:lpstr>
      <vt:lpstr>Set Comparison Operators in Nested Queries: UNIQUE</vt:lpstr>
      <vt:lpstr>Set Comparison Operators in Nested Queries: NOT UNIQUE</vt:lpstr>
      <vt:lpstr>Set Comparison Operators in Nested Queries: ANY</vt:lpstr>
      <vt:lpstr>Set Comparison Operators in Nested Queries: ALL</vt:lpstr>
      <vt:lpstr>Recap</vt:lpstr>
      <vt:lpstr>Rewriting INTERSET  Using IN</vt:lpstr>
      <vt:lpstr>Rewriting EXCEPT  Using NOT IN</vt:lpstr>
      <vt:lpstr>Aggregates</vt:lpstr>
      <vt:lpstr>COUNT</vt:lpstr>
      <vt:lpstr>COUNT DISTINCT</vt:lpstr>
      <vt:lpstr>SUM</vt:lpstr>
      <vt:lpstr>AVG</vt:lpstr>
      <vt:lpstr>MAX and MIN</vt:lpstr>
      <vt:lpstr>Aggregates (Cont.)</vt:lpstr>
      <vt:lpstr>Aggregates (Cont.)</vt:lpstr>
      <vt:lpstr>Aggregates on Groups</vt:lpstr>
      <vt:lpstr>GROUP BY</vt:lpstr>
      <vt:lpstr>GROUP BY (Cont.)</vt:lpstr>
      <vt:lpstr>GROUP BY … HAVING</vt:lpstr>
      <vt:lpstr>GROUP BY … HAVING (Cont.)</vt:lpstr>
      <vt:lpstr>Recap: Aggregates</vt:lpstr>
      <vt:lpstr>Recap: Aggregates (Cont.)</vt:lpstr>
      <vt:lpstr>NULL: The Hairy Beast (Revisited)</vt:lpstr>
      <vt:lpstr>NULL and Simple Predicates</vt:lpstr>
      <vt:lpstr>NULL and Complicated Predicates</vt:lpstr>
      <vt:lpstr>Binary Logic</vt:lpstr>
      <vt:lpstr>Ternary Logic</vt:lpstr>
      <vt:lpstr>NULL and Complicated Predicates</vt:lpstr>
      <vt:lpstr>NULL and Complicated Predicates</vt:lpstr>
      <vt:lpstr>Recap</vt:lpstr>
      <vt:lpstr>More DDL</vt:lpstr>
      <vt:lpstr>More DDL: Constraints</vt:lpstr>
      <vt:lpstr>More DDL: Constraints (Cont.)</vt:lpstr>
      <vt:lpstr>More DDL: Constraints (Cont.)</vt:lpstr>
      <vt:lpstr>More DDL: Constraints (Cont.)</vt:lpstr>
      <vt:lpstr>Assertions</vt:lpstr>
      <vt:lpstr>Assertions (Cont.)</vt:lpstr>
      <vt:lpstr>Triggers</vt:lpstr>
      <vt:lpstr>Example Trigger</vt:lpstr>
      <vt:lpstr>Trigger General Syntax</vt:lpstr>
      <vt:lpstr>Triggers (Cont.)</vt:lpstr>
      <vt:lpstr>Another Example Trigger</vt:lpstr>
      <vt:lpstr>Triggers vs. Constraints</vt:lpstr>
      <vt:lpstr>View</vt:lpstr>
      <vt:lpstr>CREATE VIEW</vt:lpstr>
      <vt:lpstr>Example View</vt:lpstr>
      <vt:lpstr>Example View (Cont.)</vt:lpstr>
      <vt:lpstr>Query A View</vt:lpstr>
      <vt:lpstr>Update A View</vt:lpstr>
      <vt:lpstr>Update A View (Cont.)</vt:lpstr>
      <vt:lpstr>Recap</vt:lpstr>
      <vt:lpstr>Working with Application using DBMS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wuhanrui</cp:lastModifiedBy>
  <cp:revision>867</cp:revision>
  <dcterms:created xsi:type="dcterms:W3CDTF">2017-08-17T19:27:17Z</dcterms:created>
  <dcterms:modified xsi:type="dcterms:W3CDTF">2023-10-09T08:13:49Z</dcterms:modified>
</cp:coreProperties>
</file>