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1"/>
  </p:notesMasterIdLst>
  <p:handoutMasterIdLst>
    <p:handoutMasterId r:id="rId52"/>
  </p:handoutMasterIdLst>
  <p:sldIdLst>
    <p:sldId id="319" r:id="rId2"/>
    <p:sldId id="257" r:id="rId3"/>
    <p:sldId id="328" r:id="rId4"/>
    <p:sldId id="329" r:id="rId5"/>
    <p:sldId id="330" r:id="rId6"/>
    <p:sldId id="331" r:id="rId7"/>
    <p:sldId id="332" r:id="rId8"/>
    <p:sldId id="258" r:id="rId9"/>
    <p:sldId id="259" r:id="rId10"/>
    <p:sldId id="260" r:id="rId11"/>
    <p:sldId id="261" r:id="rId12"/>
    <p:sldId id="262" r:id="rId13"/>
    <p:sldId id="264" r:id="rId14"/>
    <p:sldId id="263" r:id="rId15"/>
    <p:sldId id="265" r:id="rId16"/>
    <p:sldId id="266" r:id="rId17"/>
    <p:sldId id="321" r:id="rId18"/>
    <p:sldId id="322" r:id="rId19"/>
    <p:sldId id="323" r:id="rId20"/>
    <p:sldId id="324" r:id="rId21"/>
    <p:sldId id="325" r:id="rId22"/>
    <p:sldId id="267" r:id="rId23"/>
    <p:sldId id="268" r:id="rId24"/>
    <p:sldId id="269" r:id="rId25"/>
    <p:sldId id="302" r:id="rId26"/>
    <p:sldId id="303" r:id="rId27"/>
    <p:sldId id="270" r:id="rId28"/>
    <p:sldId id="271" r:id="rId29"/>
    <p:sldId id="272" r:id="rId30"/>
    <p:sldId id="273" r:id="rId31"/>
    <p:sldId id="327" r:id="rId32"/>
    <p:sldId id="277" r:id="rId33"/>
    <p:sldId id="278" r:id="rId34"/>
    <p:sldId id="279" r:id="rId35"/>
    <p:sldId id="281" r:id="rId36"/>
    <p:sldId id="283" r:id="rId37"/>
    <p:sldId id="286" r:id="rId38"/>
    <p:sldId id="305" r:id="rId39"/>
    <p:sldId id="311" r:id="rId40"/>
    <p:sldId id="306" r:id="rId41"/>
    <p:sldId id="312" r:id="rId42"/>
    <p:sldId id="307" r:id="rId43"/>
    <p:sldId id="291" r:id="rId44"/>
    <p:sldId id="292" r:id="rId45"/>
    <p:sldId id="326" r:id="rId46"/>
    <p:sldId id="293" r:id="rId47"/>
    <p:sldId id="294" r:id="rId48"/>
    <p:sldId id="313" r:id="rId49"/>
    <p:sldId id="295" r:id="rId50"/>
  </p:sldIdLst>
  <p:sldSz cx="9144000" cy="6858000" type="screen4x3"/>
  <p:notesSz cx="10021888" cy="6889750"/>
  <p:custShowLst>
    <p:custShow name="Custom Show 1" id="0">
      <p:sldLst>
        <p:sld r:id="rId9"/>
        <p:sld r:id="rId33"/>
        <p:sld r:id="rId12"/>
        <p:sld r:id="rId15"/>
        <p:sld r:id="rId38"/>
        <p:sld r:id="rId16"/>
        <p:sld r:id="rId35"/>
        <p:sld r:id="rId35"/>
        <p:sld r:id="rId49"/>
        <p:sld r:id="rId19"/>
        <p:sld r:id="rId25"/>
        <p:sld r:id="rId40"/>
        <p:sld r:id="rId42"/>
        <p:sld r:id="rId19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9">
          <p15:clr>
            <a:srgbClr val="A4A3A4"/>
          </p15:clr>
        </p15:guide>
        <p15:guide id="2" pos="5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86" autoAdjust="0"/>
    <p:restoredTop sz="94690" autoAdjust="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>
        <p:guide orient="horz" pos="679"/>
        <p:guide pos="5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2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42515" cy="34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79374" y="0"/>
            <a:ext cx="4342515" cy="34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83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6545734"/>
            <a:ext cx="4342515" cy="34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79374" y="6545734"/>
            <a:ext cx="4342515" cy="34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B4E8E7BF-4564-4FF1-8563-80C65963F73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46295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4342515" cy="34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79374" y="0"/>
            <a:ext cx="4342515" cy="34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63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89300" y="517525"/>
            <a:ext cx="3443288" cy="2582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36859" y="3272867"/>
            <a:ext cx="7348172" cy="30996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6545734"/>
            <a:ext cx="4342515" cy="34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79374" y="6545734"/>
            <a:ext cx="4342515" cy="344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CDC4F484-FE32-4DB2-A03C-92F4CB3B672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6088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B70043-C099-4E4F-960B-B764DD50F1C7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57347" name="Rectangle 2"/>
          <p:cNvSpPr>
            <a:spLocks noChangeArrowheads="1"/>
          </p:cNvSpPr>
          <p:nvPr/>
        </p:nvSpPr>
        <p:spPr bwMode="auto">
          <a:xfrm>
            <a:off x="5679374" y="0"/>
            <a:ext cx="4342515" cy="34401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57348" name="Rectangle 3"/>
          <p:cNvSpPr>
            <a:spLocks noChangeArrowheads="1"/>
          </p:cNvSpPr>
          <p:nvPr/>
        </p:nvSpPr>
        <p:spPr bwMode="auto">
          <a:xfrm>
            <a:off x="5679374" y="6545734"/>
            <a:ext cx="4342515" cy="34401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2058" tIns="45221" rIns="92058" bIns="45221" anchor="b"/>
          <a:lstStyle/>
          <a:p>
            <a:pPr algn="r" defTabSz="930275"/>
            <a:r>
              <a:rPr lang="en-US" altLang="zh-CN" sz="1300">
                <a:latin typeface="Times New Roman" pitchFamily="18" charset="0"/>
              </a:rPr>
              <a:t>1</a:t>
            </a:r>
          </a:p>
        </p:txBody>
      </p:sp>
      <p:sp>
        <p:nvSpPr>
          <p:cNvPr id="57349" name="Rectangle 4"/>
          <p:cNvSpPr>
            <a:spLocks noChangeArrowheads="1"/>
          </p:cNvSpPr>
          <p:nvPr/>
        </p:nvSpPr>
        <p:spPr bwMode="auto">
          <a:xfrm>
            <a:off x="1" y="6545734"/>
            <a:ext cx="4342515" cy="34401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57350" name="Rectangle 5"/>
          <p:cNvSpPr>
            <a:spLocks noChangeArrowheads="1"/>
          </p:cNvSpPr>
          <p:nvPr/>
        </p:nvSpPr>
        <p:spPr bwMode="auto">
          <a:xfrm>
            <a:off x="1" y="0"/>
            <a:ext cx="4342515" cy="34401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zh-CN"/>
          </a:p>
        </p:txBody>
      </p:sp>
      <p:sp>
        <p:nvSpPr>
          <p:cNvPr id="57351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95650" y="522288"/>
            <a:ext cx="3430588" cy="2571750"/>
          </a:xfrm>
          <a:ln w="12700" cap="flat"/>
        </p:spPr>
      </p:sp>
      <p:sp>
        <p:nvSpPr>
          <p:cNvPr id="57352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334585" y="3272867"/>
            <a:ext cx="7352720" cy="3099681"/>
          </a:xfrm>
          <a:noFill/>
          <a:ln/>
        </p:spPr>
        <p:txBody>
          <a:bodyPr lIns="92058" tIns="45221" rIns="92058" bIns="45221" anchor="ctr"/>
          <a:lstStyle/>
          <a:p>
            <a:endParaRPr lang="zh-C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2265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8C05B0-C043-49CA-9692-6344BBF3920C}" type="slidenum">
              <a:rPr lang="en-US" altLang="zh-CN" smtClean="0"/>
              <a:pPr/>
              <a:t>11</a:t>
            </a:fld>
            <a:endParaRPr lang="en-US" altLang="zh-CN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95650" y="522288"/>
            <a:ext cx="3430588" cy="2571750"/>
          </a:xfrm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4585" y="3272867"/>
            <a:ext cx="7352720" cy="3099681"/>
          </a:xfrm>
          <a:noFill/>
          <a:ln/>
        </p:spPr>
        <p:txBody>
          <a:bodyPr/>
          <a:lstStyle/>
          <a:p>
            <a:endParaRPr lang="zh-C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02945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F37588-3CAA-44C1-A087-C9C85932CE67}" type="slidenum">
              <a:rPr lang="en-US" altLang="zh-CN" smtClean="0"/>
              <a:pPr/>
              <a:t>12</a:t>
            </a:fld>
            <a:endParaRPr lang="en-US" altLang="zh-CN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95650" y="522288"/>
            <a:ext cx="3430588" cy="2571750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4585" y="3272867"/>
            <a:ext cx="7352720" cy="3099681"/>
          </a:xfrm>
          <a:noFill/>
          <a:ln/>
        </p:spPr>
        <p:txBody>
          <a:bodyPr/>
          <a:lstStyle/>
          <a:p>
            <a:endParaRPr lang="zh-C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891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C641A6-B713-4998-8193-C05064B4C797}" type="slidenum">
              <a:rPr lang="en-US" altLang="zh-CN" smtClean="0"/>
              <a:pPr/>
              <a:t>13</a:t>
            </a:fld>
            <a:endParaRPr lang="en-US" altLang="zh-CN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95650" y="522288"/>
            <a:ext cx="3430588" cy="2571750"/>
          </a:xfrm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4585" y="3272867"/>
            <a:ext cx="7352720" cy="3099681"/>
          </a:xfrm>
          <a:noFill/>
          <a:ln/>
        </p:spPr>
        <p:txBody>
          <a:bodyPr/>
          <a:lstStyle/>
          <a:p>
            <a:endParaRPr lang="zh-C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1460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3E92767-E1DA-410F-8B64-5FB86E53FCB9}" type="slidenum">
              <a:rPr lang="en-US" altLang="zh-CN" smtClean="0"/>
              <a:pPr/>
              <a:t>14</a:t>
            </a:fld>
            <a:endParaRPr lang="en-US" altLang="zh-CN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95650" y="522288"/>
            <a:ext cx="3430588" cy="2571750"/>
          </a:xfrm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4585" y="3272867"/>
            <a:ext cx="7352720" cy="3099681"/>
          </a:xfrm>
          <a:noFill/>
          <a:ln/>
        </p:spPr>
        <p:txBody>
          <a:bodyPr/>
          <a:lstStyle/>
          <a:p>
            <a:endParaRPr lang="zh-C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9991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5E42E6-A6E2-4538-8A13-CA53689A623F}" type="slidenum">
              <a:rPr lang="en-US" altLang="zh-CN" smtClean="0"/>
              <a:pPr/>
              <a:t>15</a:t>
            </a:fld>
            <a:endParaRPr lang="en-US" altLang="zh-CN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95650" y="522288"/>
            <a:ext cx="3430588" cy="2571750"/>
          </a:xfrm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4585" y="3272867"/>
            <a:ext cx="7352720" cy="3099681"/>
          </a:xfrm>
          <a:noFill/>
          <a:ln/>
        </p:spPr>
        <p:txBody>
          <a:bodyPr/>
          <a:lstStyle/>
          <a:p>
            <a:endParaRPr lang="zh-C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1508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7366DD-E9C8-4BC9-9F77-40606C28E356}" type="slidenum">
              <a:rPr lang="en-US" altLang="zh-CN" smtClean="0"/>
              <a:pPr/>
              <a:t>16</a:t>
            </a:fld>
            <a:endParaRPr lang="en-US" altLang="zh-CN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95650" y="522288"/>
            <a:ext cx="3430588" cy="2571750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4585" y="3272867"/>
            <a:ext cx="7352720" cy="3099681"/>
          </a:xfrm>
          <a:noFill/>
          <a:ln/>
        </p:spPr>
        <p:txBody>
          <a:bodyPr/>
          <a:lstStyle/>
          <a:p>
            <a:endParaRPr lang="zh-C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0048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1A099E-0A43-4039-900B-CC657F432B38}" type="slidenum">
              <a:rPr lang="en-US" altLang="zh-CN" smtClean="0"/>
              <a:pPr/>
              <a:t>17</a:t>
            </a:fld>
            <a:endParaRPr lang="en-US" altLang="zh-CN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4585" y="3272867"/>
            <a:ext cx="7352720" cy="3099681"/>
          </a:xfrm>
          <a:noFill/>
          <a:ln/>
        </p:spPr>
        <p:txBody>
          <a:bodyPr/>
          <a:lstStyle/>
          <a:p>
            <a:endParaRPr lang="zh-C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69506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EEEEEAD-76E0-4163-8A86-596720FABFC1}" type="slidenum">
              <a:rPr lang="en-US" altLang="zh-CN" smtClean="0"/>
              <a:pPr/>
              <a:t>18</a:t>
            </a:fld>
            <a:endParaRPr lang="en-US" altLang="zh-CN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4585" y="3272867"/>
            <a:ext cx="7352720" cy="3099681"/>
          </a:xfrm>
          <a:noFill/>
          <a:ln/>
        </p:spPr>
        <p:txBody>
          <a:bodyPr/>
          <a:lstStyle/>
          <a:p>
            <a:endParaRPr lang="zh-C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986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A83A41-735B-40BE-8E9F-8906699E7CE7}" type="slidenum">
              <a:rPr lang="en-US" altLang="zh-CN" smtClean="0"/>
              <a:pPr/>
              <a:t>19</a:t>
            </a:fld>
            <a:endParaRPr lang="en-US" altLang="zh-CN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4585" y="3272867"/>
            <a:ext cx="7352720" cy="3099681"/>
          </a:xfrm>
          <a:noFill/>
          <a:ln/>
        </p:spPr>
        <p:txBody>
          <a:bodyPr/>
          <a:lstStyle/>
          <a:p>
            <a:endParaRPr lang="zh-C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2045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FBB2B7-3BD2-4948-82CB-51DF5FC5FB65}" type="slidenum">
              <a:rPr lang="en-US" altLang="zh-CN" smtClean="0"/>
              <a:pPr/>
              <a:t>20</a:t>
            </a:fld>
            <a:endParaRPr lang="en-US" altLang="zh-CN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4585" y="3272867"/>
            <a:ext cx="7352720" cy="3099681"/>
          </a:xfrm>
          <a:noFill/>
          <a:ln/>
        </p:spPr>
        <p:txBody>
          <a:bodyPr/>
          <a:lstStyle/>
          <a:p>
            <a:endParaRPr lang="zh-C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414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156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86D2CF-A329-4200-8D25-CEFE2975440A}" type="slidenum">
              <a:rPr lang="en-US" altLang="zh-CN" smtClean="0"/>
              <a:pPr/>
              <a:t>21</a:t>
            </a:fld>
            <a:endParaRPr lang="en-US" altLang="zh-CN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4585" y="3272867"/>
            <a:ext cx="7352720" cy="3099681"/>
          </a:xfrm>
          <a:noFill/>
          <a:ln/>
        </p:spPr>
        <p:txBody>
          <a:bodyPr/>
          <a:lstStyle/>
          <a:p>
            <a:endParaRPr lang="zh-C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9808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E729DF-52C9-464E-855A-69F4A3C1ED5F}" type="slidenum">
              <a:rPr lang="en-US" altLang="zh-CN" smtClean="0"/>
              <a:pPr/>
              <a:t>22</a:t>
            </a:fld>
            <a:endParaRPr lang="en-US" altLang="zh-CN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89300" y="515938"/>
            <a:ext cx="3443288" cy="2582862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4585" y="3272867"/>
            <a:ext cx="7352720" cy="3100859"/>
          </a:xfrm>
          <a:noFill/>
          <a:ln/>
        </p:spPr>
        <p:txBody>
          <a:bodyPr/>
          <a:lstStyle/>
          <a:p>
            <a:endParaRPr lang="zh-C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3415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B620B4-8E80-48BE-9868-39F4708D0AF9}" type="slidenum">
              <a:rPr lang="en-US" altLang="zh-CN" smtClean="0"/>
              <a:pPr/>
              <a:t>23</a:t>
            </a:fld>
            <a:endParaRPr lang="en-US" altLang="zh-CN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89300" y="515938"/>
            <a:ext cx="3443288" cy="2582862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4585" y="3272867"/>
            <a:ext cx="7352720" cy="3100859"/>
          </a:xfrm>
          <a:noFill/>
          <a:ln/>
        </p:spPr>
        <p:txBody>
          <a:bodyPr/>
          <a:lstStyle/>
          <a:p>
            <a:endParaRPr lang="zh-C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3136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44A428F-C892-4637-95E5-3E3C23ADE18D}" type="slidenum">
              <a:rPr lang="en-US" altLang="zh-CN" smtClean="0"/>
              <a:pPr/>
              <a:t>24</a:t>
            </a:fld>
            <a:endParaRPr lang="en-US" altLang="zh-CN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89300" y="515938"/>
            <a:ext cx="3443288" cy="2582862"/>
          </a:xfrm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4585" y="3272867"/>
            <a:ext cx="7352720" cy="3100859"/>
          </a:xfrm>
          <a:noFill/>
          <a:ln/>
        </p:spPr>
        <p:txBody>
          <a:bodyPr/>
          <a:lstStyle/>
          <a:p>
            <a:endParaRPr lang="zh-C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2624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90A7A5-9C3A-443C-805E-0A7A125CB9C6}" type="slidenum">
              <a:rPr lang="en-US" altLang="zh-CN" smtClean="0"/>
              <a:pPr/>
              <a:t>27</a:t>
            </a:fld>
            <a:endParaRPr lang="en-US" altLang="zh-CN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89300" y="515938"/>
            <a:ext cx="3443288" cy="2582862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4585" y="3272867"/>
            <a:ext cx="7352720" cy="3100859"/>
          </a:xfrm>
          <a:noFill/>
          <a:ln/>
        </p:spPr>
        <p:txBody>
          <a:bodyPr/>
          <a:lstStyle/>
          <a:p>
            <a:endParaRPr lang="zh-C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04760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CB9138-DDF7-4B38-9950-5112E67A120D}" type="slidenum">
              <a:rPr lang="en-US" altLang="zh-CN" smtClean="0"/>
              <a:pPr/>
              <a:t>28</a:t>
            </a:fld>
            <a:endParaRPr lang="en-US" altLang="zh-CN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89300" y="515938"/>
            <a:ext cx="3443288" cy="2582862"/>
          </a:xfrm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4585" y="3272867"/>
            <a:ext cx="7352720" cy="3100859"/>
          </a:xfrm>
          <a:noFill/>
          <a:ln/>
        </p:spPr>
        <p:txBody>
          <a:bodyPr/>
          <a:lstStyle/>
          <a:p>
            <a:endParaRPr lang="zh-C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1353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09AC83C-9453-4BB4-BE9E-DF81B916DE41}" type="slidenum">
              <a:rPr lang="en-US" altLang="zh-CN" smtClean="0"/>
              <a:pPr/>
              <a:t>29</a:t>
            </a:fld>
            <a:endParaRPr lang="en-US" altLang="zh-CN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89300" y="515938"/>
            <a:ext cx="3443288" cy="2582862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4585" y="3272867"/>
            <a:ext cx="7352720" cy="3100859"/>
          </a:xfrm>
          <a:noFill/>
          <a:ln/>
        </p:spPr>
        <p:txBody>
          <a:bodyPr/>
          <a:lstStyle/>
          <a:p>
            <a:endParaRPr lang="zh-C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8252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434BE0-6805-4B94-8C96-5086A4FC063A}" type="slidenum">
              <a:rPr lang="en-US" altLang="zh-CN" smtClean="0"/>
              <a:pPr/>
              <a:t>30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89300" y="515938"/>
            <a:ext cx="3443288" cy="2582862"/>
          </a:xfrm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4585" y="3272867"/>
            <a:ext cx="7352720" cy="3100859"/>
          </a:xfrm>
          <a:noFill/>
          <a:ln/>
        </p:spPr>
        <p:txBody>
          <a:bodyPr/>
          <a:lstStyle/>
          <a:p>
            <a:endParaRPr lang="zh-C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1504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7873D9-C8E4-4BF6-A330-D24D5F868138}" type="slidenum">
              <a:rPr lang="en-US" altLang="zh-CN" smtClean="0"/>
              <a:pPr/>
              <a:t>31</a:t>
            </a:fld>
            <a:endParaRPr lang="en-US" altLang="zh-CN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4585" y="3272867"/>
            <a:ext cx="7352720" cy="3099681"/>
          </a:xfrm>
          <a:noFill/>
          <a:ln/>
        </p:spPr>
        <p:txBody>
          <a:bodyPr/>
          <a:lstStyle/>
          <a:p>
            <a:endParaRPr lang="zh-C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2810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ABD675-6FC5-4212-A0DE-BE9FBA126B41}" type="slidenum">
              <a:rPr lang="en-US" altLang="zh-CN" smtClean="0"/>
              <a:pPr/>
              <a:t>32</a:t>
            </a:fld>
            <a:endParaRPr lang="en-US" altLang="zh-CN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89300" y="515938"/>
            <a:ext cx="3443288" cy="2582862"/>
          </a:xfrm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4585" y="3272867"/>
            <a:ext cx="7352720" cy="3100859"/>
          </a:xfrm>
          <a:noFill/>
          <a:ln/>
        </p:spPr>
        <p:txBody>
          <a:bodyPr/>
          <a:lstStyle/>
          <a:p>
            <a:endParaRPr lang="zh-C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538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0321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CF5B2A-E084-44A6-BE31-ED7D24725E2E}" type="slidenum">
              <a:rPr lang="en-US" altLang="zh-CN" smtClean="0"/>
              <a:pPr/>
              <a:t>33</a:t>
            </a:fld>
            <a:endParaRPr lang="en-US" altLang="zh-CN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89300" y="515938"/>
            <a:ext cx="3443288" cy="2582862"/>
          </a:xfrm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4585" y="3272867"/>
            <a:ext cx="7352720" cy="3100859"/>
          </a:xfrm>
          <a:noFill/>
          <a:ln/>
        </p:spPr>
        <p:txBody>
          <a:bodyPr/>
          <a:lstStyle/>
          <a:p>
            <a:endParaRPr lang="zh-C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774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4DC380-641C-48DD-9EDC-5923EC88B90C}" type="slidenum">
              <a:rPr lang="en-US" altLang="zh-CN" smtClean="0"/>
              <a:pPr/>
              <a:t>34</a:t>
            </a:fld>
            <a:endParaRPr lang="en-US" altLang="zh-CN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89300" y="515938"/>
            <a:ext cx="3443288" cy="2582862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4585" y="3272867"/>
            <a:ext cx="7352720" cy="3100859"/>
          </a:xfrm>
          <a:noFill/>
          <a:ln/>
        </p:spPr>
        <p:txBody>
          <a:bodyPr/>
          <a:lstStyle/>
          <a:p>
            <a:endParaRPr lang="zh-C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2848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5B4D6E-5673-4215-A5A5-AB5B18A0C08C}" type="slidenum">
              <a:rPr lang="en-US" altLang="zh-CN" smtClean="0"/>
              <a:pPr/>
              <a:t>35</a:t>
            </a:fld>
            <a:endParaRPr lang="en-US" altLang="zh-CN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89300" y="515938"/>
            <a:ext cx="3443288" cy="2582862"/>
          </a:xfrm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4585" y="3272867"/>
            <a:ext cx="7352720" cy="3100859"/>
          </a:xfrm>
          <a:noFill/>
          <a:ln/>
        </p:spPr>
        <p:txBody>
          <a:bodyPr/>
          <a:lstStyle/>
          <a:p>
            <a:endParaRPr lang="zh-C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59115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DCA08A-706C-405E-B1C5-8EE1135E7C00}" type="slidenum">
              <a:rPr lang="en-US" altLang="zh-CN" smtClean="0"/>
              <a:pPr/>
              <a:t>36</a:t>
            </a:fld>
            <a:endParaRPr lang="en-US" altLang="zh-CN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89300" y="515938"/>
            <a:ext cx="3443288" cy="2582862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4585" y="3272867"/>
            <a:ext cx="7352720" cy="3100859"/>
          </a:xfrm>
          <a:noFill/>
          <a:ln/>
        </p:spPr>
        <p:txBody>
          <a:bodyPr/>
          <a:lstStyle/>
          <a:p>
            <a:endParaRPr lang="zh-C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5372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1379AF-130D-4A70-8AF9-D591241A7BAC}" type="slidenum">
              <a:rPr lang="en-US" altLang="zh-CN" smtClean="0"/>
              <a:pPr/>
              <a:t>37</a:t>
            </a:fld>
            <a:endParaRPr lang="en-US" altLang="zh-CN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89300" y="515938"/>
            <a:ext cx="3443288" cy="2582862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4585" y="3272867"/>
            <a:ext cx="7352720" cy="3100859"/>
          </a:xfrm>
          <a:noFill/>
          <a:ln/>
        </p:spPr>
        <p:txBody>
          <a:bodyPr/>
          <a:lstStyle/>
          <a:p>
            <a:endParaRPr lang="zh-C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59813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334B84-2387-423B-9639-479224F95134}" type="slidenum">
              <a:rPr lang="en-US" altLang="zh-CN" smtClean="0"/>
              <a:pPr/>
              <a:t>38</a:t>
            </a:fld>
            <a:endParaRPr lang="en-US" altLang="zh-CN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4585" y="3272867"/>
            <a:ext cx="7352720" cy="3099681"/>
          </a:xfrm>
          <a:noFill/>
          <a:ln/>
        </p:spPr>
        <p:txBody>
          <a:bodyPr/>
          <a:lstStyle/>
          <a:p>
            <a:endParaRPr lang="zh-C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91903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219E97-BC7E-4491-A49F-D45D0E543E7C}" type="slidenum">
              <a:rPr lang="en-US" altLang="zh-CN" smtClean="0"/>
              <a:pPr/>
              <a:t>40</a:t>
            </a:fld>
            <a:endParaRPr lang="en-US" altLang="zh-CN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89300" y="515938"/>
            <a:ext cx="3443288" cy="2582862"/>
          </a:xfrm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4585" y="3272867"/>
            <a:ext cx="7352720" cy="3100859"/>
          </a:xfrm>
          <a:noFill/>
          <a:ln/>
        </p:spPr>
        <p:txBody>
          <a:bodyPr/>
          <a:lstStyle/>
          <a:p>
            <a:endParaRPr lang="zh-C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60116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F621916-377B-40B6-8AF4-3A1EE4D5202C}" type="slidenum">
              <a:rPr lang="en-US" altLang="zh-CN" smtClean="0"/>
              <a:pPr/>
              <a:t>42</a:t>
            </a:fld>
            <a:endParaRPr lang="en-US" altLang="zh-CN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89300" y="515938"/>
            <a:ext cx="3443288" cy="2582862"/>
          </a:xfrm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4585" y="3272867"/>
            <a:ext cx="7352720" cy="3100859"/>
          </a:xfrm>
          <a:noFill/>
          <a:ln/>
        </p:spPr>
        <p:txBody>
          <a:bodyPr/>
          <a:lstStyle/>
          <a:p>
            <a:endParaRPr lang="zh-C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97540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E69A1A-96A9-47A8-9124-C0B85A9D07BC}" type="slidenum">
              <a:rPr lang="en-US" altLang="zh-CN" smtClean="0"/>
              <a:pPr/>
              <a:t>43</a:t>
            </a:fld>
            <a:endParaRPr lang="en-US" altLang="zh-CN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4585" y="3272867"/>
            <a:ext cx="7352720" cy="3099681"/>
          </a:xfrm>
          <a:noFill/>
          <a:ln/>
        </p:spPr>
        <p:txBody>
          <a:bodyPr/>
          <a:lstStyle/>
          <a:p>
            <a:endParaRPr lang="zh-C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82591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3717EA-703B-49B8-A5C4-07FD0F32BC33}" type="slidenum">
              <a:rPr lang="en-US" altLang="zh-CN" smtClean="0"/>
              <a:pPr/>
              <a:t>44</a:t>
            </a:fld>
            <a:endParaRPr lang="en-US" altLang="zh-CN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4585" y="3272867"/>
            <a:ext cx="7352720" cy="3099681"/>
          </a:xfrm>
          <a:noFill/>
          <a:ln/>
        </p:spPr>
        <p:txBody>
          <a:bodyPr/>
          <a:lstStyle/>
          <a:p>
            <a:endParaRPr lang="zh-C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017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4192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44B5AD-0B0F-4FB2-95CD-7935909A4C66}" type="slidenum">
              <a:rPr lang="en-US" altLang="zh-CN" smtClean="0"/>
              <a:pPr/>
              <a:t>45</a:t>
            </a:fld>
            <a:endParaRPr lang="en-US" altLang="zh-CN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4585" y="3272867"/>
            <a:ext cx="7352720" cy="3099681"/>
          </a:xfrm>
          <a:noFill/>
          <a:ln/>
        </p:spPr>
        <p:txBody>
          <a:bodyPr/>
          <a:lstStyle/>
          <a:p>
            <a:endParaRPr lang="zh-C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7303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786C355-DF40-4A18-85A5-D54C534E1663}" type="slidenum">
              <a:rPr lang="en-US" altLang="zh-CN" smtClean="0"/>
              <a:pPr/>
              <a:t>46</a:t>
            </a:fld>
            <a:endParaRPr lang="en-US" altLang="zh-CN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4585" y="3272867"/>
            <a:ext cx="7352720" cy="3099681"/>
          </a:xfrm>
          <a:noFill/>
          <a:ln/>
        </p:spPr>
        <p:txBody>
          <a:bodyPr/>
          <a:lstStyle/>
          <a:p>
            <a:endParaRPr lang="zh-C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35605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978C87-C5DA-4FBC-8097-08CD7634D2E4}" type="slidenum">
              <a:rPr lang="en-US" altLang="zh-CN" smtClean="0"/>
              <a:pPr/>
              <a:t>47</a:t>
            </a:fld>
            <a:endParaRPr lang="en-US" altLang="zh-CN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4585" y="3272867"/>
            <a:ext cx="7352720" cy="3099681"/>
          </a:xfrm>
          <a:noFill/>
          <a:ln/>
        </p:spPr>
        <p:txBody>
          <a:bodyPr/>
          <a:lstStyle/>
          <a:p>
            <a:endParaRPr lang="zh-C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69261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79C056-361F-4C7C-9855-062AB248592B}" type="slidenum">
              <a:rPr lang="en-US" altLang="zh-CN" smtClean="0"/>
              <a:pPr/>
              <a:t>49</a:t>
            </a:fld>
            <a:endParaRPr lang="en-US" altLang="zh-CN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89300" y="515938"/>
            <a:ext cx="3443288" cy="2582862"/>
          </a:xfrm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4585" y="3272867"/>
            <a:ext cx="7352720" cy="3100859"/>
          </a:xfrm>
          <a:noFill/>
          <a:ln/>
        </p:spPr>
        <p:txBody>
          <a:bodyPr/>
          <a:lstStyle/>
          <a:p>
            <a:endParaRPr lang="zh-C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191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34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69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B14D11-55C0-4814-A96F-9EFC4D1EA864}" type="slidenum">
              <a:rPr lang="en-US" altLang="zh-CN" smtClean="0"/>
              <a:pPr/>
              <a:t>8</a:t>
            </a:fld>
            <a:endParaRPr lang="en-US" altLang="zh-CN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95650" y="522288"/>
            <a:ext cx="3430588" cy="257175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4585" y="3272867"/>
            <a:ext cx="7352720" cy="3099681"/>
          </a:xfrm>
          <a:noFill/>
          <a:ln/>
        </p:spPr>
        <p:txBody>
          <a:bodyPr/>
          <a:lstStyle/>
          <a:p>
            <a:endParaRPr lang="zh-C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614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A69420-8BF8-4494-94FB-2CF1AEDFCBFF}" type="slidenum">
              <a:rPr lang="en-US" altLang="zh-CN" smtClean="0"/>
              <a:pPr/>
              <a:t>9</a:t>
            </a:fld>
            <a:endParaRPr lang="en-US" altLang="zh-CN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95650" y="522288"/>
            <a:ext cx="3430588" cy="2571750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4585" y="3272867"/>
            <a:ext cx="7352720" cy="3099681"/>
          </a:xfrm>
          <a:noFill/>
          <a:ln/>
        </p:spPr>
        <p:txBody>
          <a:bodyPr/>
          <a:lstStyle/>
          <a:p>
            <a:endParaRPr lang="zh-C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0492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9D7A95-8B92-4674-AA04-B14F0DAA78C7}" type="slidenum">
              <a:rPr lang="en-US" altLang="zh-CN" smtClean="0"/>
              <a:pPr/>
              <a:t>10</a:t>
            </a:fld>
            <a:endParaRPr lang="en-US" altLang="zh-CN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295650" y="522288"/>
            <a:ext cx="3430588" cy="2571750"/>
          </a:xfrm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4585" y="3272867"/>
            <a:ext cx="7352720" cy="3099681"/>
          </a:xfrm>
          <a:noFill/>
          <a:ln/>
        </p:spPr>
        <p:txBody>
          <a:bodyPr/>
          <a:lstStyle/>
          <a:p>
            <a:endParaRPr lang="zh-CN" altLang="zh-CN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940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b-book.com/" TargetMode="External"/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Rectangle 2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0" imgH="0" progId="">
                  <p:embed/>
                </p:oleObj>
              </mc:Choice>
              <mc:Fallback>
                <p:oleObj name="Clip" r:id="rId2" imgW="0" imgH="0" progId="">
                  <p:embed/>
                  <p:pic>
                    <p:nvPicPr>
                      <p:cNvPr id="0" name="Rectangle 2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397000"/>
                        <a:ext cx="6096000" cy="406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b="1">
                <a:solidFill>
                  <a:srgbClr val="CC3300"/>
                </a:solidFill>
              </a:rPr>
              <a:t>Database System Concepts, 6</a:t>
            </a:r>
            <a:r>
              <a:rPr lang="en-US" altLang="zh-CN" b="1" baseline="30000">
                <a:solidFill>
                  <a:srgbClr val="CC3300"/>
                </a:solidFill>
              </a:rPr>
              <a:t>th</a:t>
            </a:r>
            <a:r>
              <a:rPr lang="en-US" altLang="zh-CN" b="1">
                <a:solidFill>
                  <a:srgbClr val="CC3300"/>
                </a:solidFill>
              </a:rPr>
              <a:t> Ed</a:t>
            </a:r>
            <a:r>
              <a:rPr lang="en-US" altLang="zh-CN">
                <a:solidFill>
                  <a:srgbClr val="CC330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zh-CN" sz="1200" b="1">
                <a:solidFill>
                  <a:srgbClr val="CC3300"/>
                </a:solidFill>
              </a:rPr>
              <a:t>©Silberschatz, Korth and Sudarshan</a:t>
            </a:r>
            <a:br>
              <a:rPr lang="en-US" altLang="zh-CN" sz="1200" b="1">
                <a:solidFill>
                  <a:srgbClr val="CC3300"/>
                </a:solidFill>
              </a:rPr>
            </a:br>
            <a:r>
              <a:rPr lang="en-US" altLang="zh-CN" sz="1200" b="1">
                <a:solidFill>
                  <a:srgbClr val="CC3300"/>
                </a:solidFill>
              </a:rPr>
              <a:t>See </a:t>
            </a:r>
            <a:r>
              <a:rPr lang="en-US" altLang="zh-CN" sz="1200" b="1">
                <a:solidFill>
                  <a:srgbClr val="CC3300"/>
                </a:solidFill>
                <a:hlinkClick r:id="rId3"/>
              </a:rPr>
              <a:t>www.db-book.com</a:t>
            </a:r>
            <a:r>
              <a:rPr lang="en-US" altLang="zh-CN" sz="1200" b="1">
                <a:solidFill>
                  <a:srgbClr val="CC3300"/>
                </a:solidFill>
              </a:rPr>
              <a:t> for conditions on re-use </a:t>
            </a:r>
          </a:p>
        </p:txBody>
      </p:sp>
      <p:pic>
        <p:nvPicPr>
          <p:cNvPr id="6" name="Picture 8" descr="Cover-6Ed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1392238" cy="1700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290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CC33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8065F884-3515-449D-94A0-B5A48C9DA3B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2D8B16-D474-47BC-A62C-B60425B0DF6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3F8174-1579-40B9-B855-A1652FA54AD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036DD8-8D88-4E24-BCB0-20B901BB54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3923AE-1968-4B89-A927-939B1133D6D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5954BA-14DC-4DEE-B49E-A1088406430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299FEA-941B-4850-80CB-E43EE35EC6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3BA554-0AD2-4C25-A748-99F91EB079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328EEA-F4D5-45C5-A0B4-6E63296054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F163E3-E9FE-4F3B-9C3B-D40DB50D9CF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AE91A8-B0F3-4F0D-BEEF-C5E24D4844C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5C21A352-5C3A-4A64-B183-C2FF882805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28036" name="Text Box 4"/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000" b="1">
                <a:solidFill>
                  <a:schemeClr val="tx2"/>
                </a:solidFill>
              </a:rPr>
              <a:t>©Silberschatz, Korth and Sudarshan</a:t>
            </a:r>
          </a:p>
        </p:txBody>
      </p:sp>
      <p:sp>
        <p:nvSpPr>
          <p:cNvPr id="428037" name="Text Box 5"/>
          <p:cNvSpPr txBox="1">
            <a:spLocks noChangeArrowheads="1"/>
          </p:cNvSpPr>
          <p:nvPr/>
        </p:nvSpPr>
        <p:spPr bwMode="auto">
          <a:xfrm>
            <a:off x="4481513" y="6613525"/>
            <a:ext cx="4445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zh-CN" sz="1000" b="1">
                <a:solidFill>
                  <a:schemeClr val="tx2"/>
                </a:solidFill>
              </a:rPr>
              <a:t>4.</a:t>
            </a:r>
            <a:fld id="{A3E2A6E2-C008-4ECF-9B11-17D2EF6783AD}" type="slidenum">
              <a:rPr lang="en-US" altLang="zh-CN" sz="1000" b="1">
                <a:solidFill>
                  <a:schemeClr val="tx2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zh-CN" sz="1000" b="1">
              <a:solidFill>
                <a:schemeClr val="tx2"/>
              </a:solidFill>
            </a:endParaRPr>
          </a:p>
        </p:txBody>
      </p:sp>
      <p:sp>
        <p:nvSpPr>
          <p:cNvPr id="428038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28039" name="Text Box 7"/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1000" b="1">
                <a:solidFill>
                  <a:schemeClr val="tx2"/>
                </a:solidFill>
                <a:ea typeface="+mn-ea"/>
              </a:rPr>
              <a:t>Database System Concepts - 6</a:t>
            </a:r>
            <a:r>
              <a:rPr lang="en-US" sz="1000" b="1" baseline="30000">
                <a:solidFill>
                  <a:schemeClr val="tx2"/>
                </a:solidFill>
                <a:ea typeface="+mn-ea"/>
              </a:rPr>
              <a:t>th</a:t>
            </a:r>
            <a:r>
              <a:rPr lang="en-US" sz="1000" b="1">
                <a:solidFill>
                  <a:schemeClr val="tx2"/>
                </a:solidFill>
                <a:ea typeface="+mn-ea"/>
              </a:rPr>
              <a:t> Edition</a:t>
            </a:r>
          </a:p>
        </p:txBody>
      </p:sp>
      <p:sp>
        <p:nvSpPr>
          <p:cNvPr id="428040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/>
            <a:ahLst/>
            <a:cxnLst>
              <a:cxn ang="0">
                <a:pos x="0" y="59"/>
              </a:cxn>
              <a:cxn ang="0">
                <a:pos x="2" y="48"/>
              </a:cxn>
              <a:cxn ang="0">
                <a:pos x="9" y="34"/>
              </a:cxn>
              <a:cxn ang="0">
                <a:pos x="17" y="25"/>
              </a:cxn>
              <a:cxn ang="0">
                <a:pos x="30" y="17"/>
              </a:cxn>
              <a:cxn ang="0">
                <a:pos x="45" y="10"/>
              </a:cxn>
              <a:cxn ang="0">
                <a:pos x="57" y="6"/>
              </a:cxn>
              <a:cxn ang="0">
                <a:pos x="70" y="2"/>
              </a:cxn>
              <a:cxn ang="0">
                <a:pos x="85" y="0"/>
              </a:cxn>
              <a:cxn ang="0">
                <a:pos x="100" y="0"/>
              </a:cxn>
              <a:cxn ang="0">
                <a:pos x="118" y="0"/>
              </a:cxn>
              <a:cxn ang="0">
                <a:pos x="137" y="0"/>
              </a:cxn>
              <a:cxn ang="0">
                <a:pos x="154" y="2"/>
              </a:cxn>
              <a:cxn ang="0">
                <a:pos x="173" y="6"/>
              </a:cxn>
              <a:cxn ang="0">
                <a:pos x="192" y="8"/>
              </a:cxn>
              <a:cxn ang="0">
                <a:pos x="209" y="12"/>
              </a:cxn>
              <a:cxn ang="0">
                <a:pos x="224" y="15"/>
              </a:cxn>
              <a:cxn ang="0">
                <a:pos x="239" y="19"/>
              </a:cxn>
              <a:cxn ang="0">
                <a:pos x="254" y="23"/>
              </a:cxn>
              <a:cxn ang="0">
                <a:pos x="266" y="25"/>
              </a:cxn>
              <a:cxn ang="0">
                <a:pos x="273" y="27"/>
              </a:cxn>
              <a:cxn ang="0">
                <a:pos x="283" y="31"/>
              </a:cxn>
              <a:cxn ang="0">
                <a:pos x="279" y="44"/>
              </a:cxn>
              <a:cxn ang="0">
                <a:pos x="273" y="42"/>
              </a:cxn>
              <a:cxn ang="0">
                <a:pos x="260" y="40"/>
              </a:cxn>
              <a:cxn ang="0">
                <a:pos x="241" y="36"/>
              </a:cxn>
              <a:cxn ang="0">
                <a:pos x="230" y="34"/>
              </a:cxn>
              <a:cxn ang="0">
                <a:pos x="218" y="32"/>
              </a:cxn>
              <a:cxn ang="0">
                <a:pos x="207" y="31"/>
              </a:cxn>
              <a:cxn ang="0">
                <a:pos x="196" y="29"/>
              </a:cxn>
              <a:cxn ang="0">
                <a:pos x="182" y="27"/>
              </a:cxn>
              <a:cxn ang="0">
                <a:pos x="173" y="25"/>
              </a:cxn>
              <a:cxn ang="0">
                <a:pos x="163" y="23"/>
              </a:cxn>
              <a:cxn ang="0">
                <a:pos x="154" y="21"/>
              </a:cxn>
              <a:cxn ang="0">
                <a:pos x="142" y="19"/>
              </a:cxn>
              <a:cxn ang="0">
                <a:pos x="110" y="15"/>
              </a:cxn>
              <a:cxn ang="0">
                <a:pos x="83" y="21"/>
              </a:cxn>
              <a:cxn ang="0">
                <a:pos x="59" y="29"/>
              </a:cxn>
              <a:cxn ang="0">
                <a:pos x="53" y="31"/>
              </a:cxn>
              <a:cxn ang="0">
                <a:pos x="43" y="34"/>
              </a:cxn>
              <a:cxn ang="0">
                <a:pos x="32" y="38"/>
              </a:cxn>
              <a:cxn ang="0">
                <a:pos x="23" y="44"/>
              </a:cxn>
              <a:cxn ang="0">
                <a:pos x="7" y="55"/>
              </a:cxn>
              <a:cxn ang="0">
                <a:pos x="2" y="61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zh-CN" altLang="zh-CN"/>
          </a:p>
        </p:txBody>
      </p:sp>
      <p:pic>
        <p:nvPicPr>
          <p:cNvPr id="3081" name="Picture 9" descr="Cover-6Ed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-3175" y="0"/>
            <a:ext cx="668338" cy="81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itchFamily="3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itchFamily="18" charset="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9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gif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6438" y="469900"/>
            <a:ext cx="8077200" cy="1289050"/>
          </a:xfrm>
        </p:spPr>
        <p:txBody>
          <a:bodyPr/>
          <a:lstStyle/>
          <a:p>
            <a:pPr>
              <a:defRPr/>
            </a:pPr>
            <a:r>
              <a:rPr lang="en-US" altLang="zh-CN" sz="4800" dirty="0"/>
              <a:t>Database Systems</a:t>
            </a:r>
            <a:endParaRPr lang="zh-CN" altLang="en-US" sz="4800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536575" y="2233613"/>
            <a:ext cx="8177213" cy="72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defRPr/>
            </a:pPr>
            <a:r>
              <a:rPr kumimoji="1" lang="en-US" altLang="zh-CN" sz="3600" b="1" kern="0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cs typeface="+mj-cs"/>
              </a:rPr>
              <a:t>Chapter 4: Intermediate SQL</a:t>
            </a:r>
          </a:p>
        </p:txBody>
      </p:sp>
      <p:sp>
        <p:nvSpPr>
          <p:cNvPr id="5" name="Subtitle 2"/>
          <p:cNvSpPr txBox="1">
            <a:spLocks noChangeArrowheads="1"/>
          </p:cNvSpPr>
          <p:nvPr/>
        </p:nvSpPr>
        <p:spPr bwMode="auto">
          <a:xfrm>
            <a:off x="268598" y="3127399"/>
            <a:ext cx="8619108" cy="3394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rtl="0" eaLnBrk="1" hangingPunct="1">
              <a:lnSpc>
                <a:spcPct val="20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Arial" charset="0"/>
              <a:buNone/>
              <a:defRPr/>
            </a:pPr>
            <a:r>
              <a:rPr kumimoji="1" lang="zh-CN" altLang="en-US" sz="2400" kern="0" dirty="0">
                <a:solidFill>
                  <a:srgbClr val="00B0F0"/>
                </a:solidFill>
                <a:latin typeface="Comic Sans MS" pitchFamily="66" charset="0"/>
                <a:ea typeface="黑体" pitchFamily="49" charset="-122"/>
              </a:rPr>
              <a:t>吴汉瑞 </a:t>
            </a:r>
            <a:r>
              <a:rPr kumimoji="1" lang="en-US" altLang="zh-CN" sz="2400" kern="0" dirty="0" err="1">
                <a:solidFill>
                  <a:srgbClr val="00B0F0"/>
                </a:solidFill>
                <a:latin typeface="Comic Sans MS" pitchFamily="66" charset="0"/>
                <a:ea typeface="黑体" pitchFamily="49" charset="-122"/>
              </a:rPr>
              <a:t>Hanrui</a:t>
            </a:r>
            <a:r>
              <a:rPr kumimoji="1" lang="en-US" altLang="zh-CN" sz="2400" kern="0" dirty="0">
                <a:solidFill>
                  <a:srgbClr val="00B0F0"/>
                </a:solidFill>
                <a:latin typeface="Comic Sans MS" pitchFamily="66" charset="0"/>
                <a:ea typeface="黑体" pitchFamily="49" charset="-122"/>
              </a:rPr>
              <a:t> Wu, Associated Professor</a:t>
            </a:r>
            <a:endParaRPr kumimoji="1" lang="en-US" altLang="zh-CN" sz="2000" dirty="0">
              <a:latin typeface="Arial Unicode MS" pitchFamily="34" charset="-122"/>
              <a:ea typeface="黑体" pitchFamily="49" charset="-122"/>
            </a:endParaRPr>
          </a:p>
          <a:p>
            <a:pPr eaLnBrk="1" hangingPunct="1">
              <a:spcBef>
                <a:spcPct val="35000"/>
              </a:spcBef>
              <a:buClr>
                <a:schemeClr val="tx2"/>
              </a:buClr>
              <a:buSzPct val="90000"/>
              <a:buFont typeface="Arial" charset="0"/>
              <a:buNone/>
              <a:defRPr/>
            </a:pPr>
            <a:r>
              <a:rPr kumimoji="1" lang="en-US" altLang="zh-CN" sz="2400" kern="0" dirty="0">
                <a:latin typeface="Arial Unicode MS" pitchFamily="34" charset="-122"/>
                <a:ea typeface="黑体" pitchFamily="49" charset="-122"/>
              </a:rPr>
              <a:t>Email: </a:t>
            </a:r>
            <a:r>
              <a:rPr kumimoji="1" lang="en-US" altLang="zh-CN" sz="2400" b="1" kern="0" dirty="0">
                <a:solidFill>
                  <a:srgbClr val="C00000"/>
                </a:solidFill>
                <a:latin typeface="Courier New" pitchFamily="49" charset="0"/>
                <a:ea typeface="黑体" pitchFamily="49" charset="-122"/>
              </a:rPr>
              <a:t>wuhanrui@jnu.edu.cn</a:t>
            </a:r>
            <a:r>
              <a:rPr kumimoji="1" lang="en-US" altLang="zh-CN" sz="2400" kern="0" dirty="0">
                <a:solidFill>
                  <a:srgbClr val="898989"/>
                </a:solidFill>
                <a:latin typeface="Arial Unicode MS" pitchFamily="34" charset="-122"/>
                <a:ea typeface="黑体" pitchFamily="49" charset="-122"/>
              </a:rPr>
              <a:t> </a:t>
            </a:r>
            <a:endParaRPr kumimoji="1" lang="en-US" altLang="zh-CN" sz="2400" kern="0" dirty="0">
              <a:latin typeface="Arial Unicode MS" pitchFamily="34" charset="-122"/>
              <a:ea typeface="黑体" pitchFamily="49" charset="-122"/>
            </a:endParaRPr>
          </a:p>
          <a:p>
            <a:pPr eaLnBrk="1" hangingPunct="1">
              <a:spcBef>
                <a:spcPct val="35000"/>
              </a:spcBef>
              <a:buClr>
                <a:schemeClr val="tx2"/>
              </a:buClr>
              <a:buSzPct val="90000"/>
              <a:buFont typeface="Arial" charset="0"/>
              <a:buNone/>
              <a:defRPr/>
            </a:pPr>
            <a:r>
              <a:rPr kumimoji="1" lang="en-US" altLang="zh-CN" sz="2400" kern="0" dirty="0">
                <a:latin typeface="Arial Unicode MS" pitchFamily="34" charset="-122"/>
                <a:ea typeface="黑体" pitchFamily="49" charset="-122"/>
              </a:rPr>
              <a:t>Research area: </a:t>
            </a:r>
            <a:r>
              <a:rPr kumimoji="1" lang="en-US" altLang="zh-CN" sz="2400" b="1" kern="0" dirty="0">
                <a:solidFill>
                  <a:schemeClr val="tx2"/>
                </a:solidFill>
                <a:latin typeface="Comic Sans MS" pitchFamily="66" charset="0"/>
                <a:ea typeface="黑体" pitchFamily="49" charset="-122"/>
              </a:rPr>
              <a:t>machine learning, artificial intelligence</a:t>
            </a:r>
          </a:p>
          <a:p>
            <a:pPr eaLnBrk="1" hangingPunct="1">
              <a:spcBef>
                <a:spcPct val="35000"/>
              </a:spcBef>
              <a:buClr>
                <a:schemeClr val="tx2"/>
              </a:buClr>
              <a:buSzPct val="90000"/>
              <a:buFont typeface="Arial" charset="0"/>
              <a:buNone/>
              <a:defRPr/>
            </a:pPr>
            <a:endParaRPr kumimoji="1" lang="en-US" altLang="zh-CN" sz="2400" dirty="0">
              <a:latin typeface="Arial Unicode MS" pitchFamily="34" charset="-122"/>
              <a:ea typeface="黑体" pitchFamily="49" charset="-122"/>
            </a:endParaRPr>
          </a:p>
          <a:p>
            <a:pPr eaLnBrk="1" hangingPunct="1">
              <a:spcBef>
                <a:spcPct val="35000"/>
              </a:spcBef>
              <a:buClr>
                <a:schemeClr val="tx2"/>
              </a:buClr>
              <a:buSzPct val="90000"/>
              <a:buFont typeface="Arial" charset="0"/>
              <a:buNone/>
              <a:defRPr/>
            </a:pPr>
            <a:r>
              <a:rPr kumimoji="1" lang="en-US" altLang="zh-CN" sz="2400" dirty="0">
                <a:latin typeface="Arial Unicode MS" pitchFamily="34" charset="-122"/>
                <a:ea typeface="黑体" pitchFamily="49" charset="-122"/>
              </a:rPr>
              <a:t>Contact me if you are interested in research or would like to be my postgraduate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>
          <a:xfrm>
            <a:off x="501650" y="1746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Outer Join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352549"/>
            <a:ext cx="7716837" cy="5133975"/>
          </a:xfrm>
        </p:spPr>
        <p:txBody>
          <a:bodyPr/>
          <a:lstStyle/>
          <a:p>
            <a:r>
              <a:rPr lang="en-US" altLang="zh-CN" sz="2800" dirty="0">
                <a:latin typeface="Calibri" pitchFamily="34" charset="0"/>
              </a:rPr>
              <a:t>An extension of the join operation that avoids loss of information.</a:t>
            </a:r>
          </a:p>
          <a:p>
            <a:r>
              <a:rPr lang="en-US" altLang="zh-CN" sz="2800" dirty="0">
                <a:latin typeface="Calibri" pitchFamily="34" charset="0"/>
              </a:rPr>
              <a:t>Computes the join and then adds </a:t>
            </a:r>
            <a:r>
              <a:rPr lang="en-US" altLang="zh-CN" sz="2800" dirty="0" err="1">
                <a:latin typeface="Calibri" pitchFamily="34" charset="0"/>
              </a:rPr>
              <a:t>tuples</a:t>
            </a:r>
            <a:r>
              <a:rPr lang="en-US" altLang="zh-CN" sz="2800" dirty="0">
                <a:latin typeface="Calibri" pitchFamily="34" charset="0"/>
              </a:rPr>
              <a:t> form one relation that does not match </a:t>
            </a:r>
            <a:r>
              <a:rPr lang="en-US" altLang="zh-CN" sz="2800" dirty="0" err="1">
                <a:latin typeface="Calibri" pitchFamily="34" charset="0"/>
              </a:rPr>
              <a:t>tuples</a:t>
            </a:r>
            <a:r>
              <a:rPr lang="en-US" altLang="zh-CN" sz="2800" dirty="0">
                <a:latin typeface="Calibri" pitchFamily="34" charset="0"/>
              </a:rPr>
              <a:t> in the other relation to the result of the join. </a:t>
            </a:r>
          </a:p>
          <a:p>
            <a:r>
              <a:rPr lang="en-US" altLang="zh-CN" sz="2800" dirty="0">
                <a:latin typeface="Calibri" pitchFamily="34" charset="0"/>
              </a:rPr>
              <a:t>Uses </a:t>
            </a:r>
            <a:r>
              <a:rPr lang="en-US" altLang="zh-CN" sz="2800" i="1" dirty="0">
                <a:latin typeface="Calibri" pitchFamily="34" charset="0"/>
              </a:rPr>
              <a:t>null</a:t>
            </a:r>
            <a:r>
              <a:rPr lang="en-US" altLang="zh-CN" sz="2800" dirty="0">
                <a:latin typeface="Calibri" pitchFamily="34" charset="0"/>
              </a:rPr>
              <a:t> values.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73100" y="1746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Left Outer Join</a:t>
            </a: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658813" y="1312863"/>
            <a:ext cx="73517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1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altLang="zh-CN" sz="2000" i="1" dirty="0"/>
              <a:t>  </a:t>
            </a:r>
            <a:r>
              <a:rPr kumimoji="1" lang="en-US" altLang="zh-CN" sz="2400" i="1" dirty="0">
                <a:latin typeface="Consolas" pitchFamily="49" charset="0"/>
              </a:rPr>
              <a:t>course</a:t>
            </a:r>
            <a:r>
              <a:rPr kumimoji="1" lang="en-US" altLang="zh-CN" sz="2400" dirty="0">
                <a:latin typeface="Consolas" pitchFamily="49" charset="0"/>
              </a:rPr>
              <a:t> </a:t>
            </a:r>
            <a:r>
              <a:rPr kumimoji="1" lang="en-US" altLang="zh-CN" sz="2400" b="1" dirty="0">
                <a:solidFill>
                  <a:srgbClr val="000099"/>
                </a:solidFill>
                <a:latin typeface="Consolas" pitchFamily="49" charset="0"/>
              </a:rPr>
              <a:t>natural left outer join</a:t>
            </a:r>
            <a:r>
              <a:rPr kumimoji="1" lang="en-US" altLang="zh-CN" sz="2400" dirty="0">
                <a:latin typeface="Consolas" pitchFamily="49" charset="0"/>
              </a:rPr>
              <a:t> </a:t>
            </a:r>
            <a:r>
              <a:rPr kumimoji="1" lang="en-US" altLang="zh-CN" sz="2400" i="1" dirty="0" err="1">
                <a:latin typeface="Consolas" pitchFamily="49" charset="0"/>
              </a:rPr>
              <a:t>prereq</a:t>
            </a:r>
            <a:endParaRPr kumimoji="1" lang="en-US" altLang="zh-CN" sz="2400" dirty="0">
              <a:latin typeface="Consolas" pitchFamily="49" charset="0"/>
            </a:endParaRPr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25613" y="2112963"/>
            <a:ext cx="5956300" cy="134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1" name="Picture 7"/>
          <p:cNvPicPr>
            <a:picLocks noChangeAspect="1" noChangeArrowheads="1"/>
          </p:cNvPicPr>
          <p:nvPr/>
        </p:nvPicPr>
        <p:blipFill>
          <a:blip r:embed="rId4"/>
          <a:srcRect l="52229" t="4582" r="6110" b="71706"/>
          <a:stretch>
            <a:fillRect/>
          </a:stretch>
        </p:blipFill>
        <p:spPr bwMode="auto">
          <a:xfrm>
            <a:off x="6573838" y="2173288"/>
            <a:ext cx="985837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Right Outer Join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801688" y="1287463"/>
            <a:ext cx="805656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altLang="zh-CN" sz="2000" dirty="0"/>
              <a:t> </a:t>
            </a:r>
            <a:r>
              <a:rPr kumimoji="1" lang="en-US" altLang="zh-CN" sz="2000" i="1" dirty="0"/>
              <a:t> </a:t>
            </a:r>
            <a:r>
              <a:rPr kumimoji="1" lang="en-US" altLang="zh-CN" sz="2400" i="1" dirty="0">
                <a:latin typeface="Consolas" pitchFamily="49" charset="0"/>
              </a:rPr>
              <a:t>course</a:t>
            </a:r>
            <a:r>
              <a:rPr kumimoji="1" lang="en-US" altLang="zh-CN" sz="2400" dirty="0">
                <a:latin typeface="Consolas" pitchFamily="49" charset="0"/>
              </a:rPr>
              <a:t> </a:t>
            </a:r>
            <a:r>
              <a:rPr kumimoji="1" lang="en-US" altLang="zh-CN" sz="2400" b="1" dirty="0">
                <a:solidFill>
                  <a:srgbClr val="000099"/>
                </a:solidFill>
                <a:latin typeface="Consolas" pitchFamily="49" charset="0"/>
              </a:rPr>
              <a:t>natural right outer join</a:t>
            </a:r>
            <a:r>
              <a:rPr kumimoji="1" lang="en-US" altLang="zh-CN" sz="2400" dirty="0">
                <a:latin typeface="Consolas" pitchFamily="49" charset="0"/>
              </a:rPr>
              <a:t> </a:t>
            </a:r>
            <a:r>
              <a:rPr kumimoji="1" lang="en-US" altLang="zh-CN" sz="2400" i="1" dirty="0" err="1">
                <a:latin typeface="Consolas" pitchFamily="49" charset="0"/>
              </a:rPr>
              <a:t>prereq</a:t>
            </a:r>
            <a:endParaRPr kumimoji="1" lang="en-US" altLang="zh-CN" sz="2400" i="1" dirty="0">
              <a:latin typeface="Consolas" pitchFamily="49" charset="0"/>
            </a:endParaRPr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08100" y="2311400"/>
            <a:ext cx="6257925" cy="141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5" name="Picture 7"/>
          <p:cNvPicPr>
            <a:picLocks noChangeAspect="1" noChangeArrowheads="1"/>
          </p:cNvPicPr>
          <p:nvPr/>
        </p:nvPicPr>
        <p:blipFill>
          <a:blip r:embed="rId4"/>
          <a:srcRect l="52229" t="4582" r="6110" b="71706"/>
          <a:stretch>
            <a:fillRect/>
          </a:stretch>
        </p:blipFill>
        <p:spPr bwMode="auto">
          <a:xfrm>
            <a:off x="6413500" y="2379663"/>
            <a:ext cx="1082675" cy="328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22225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Joined Relations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956550" cy="3575050"/>
          </a:xfrm>
        </p:spPr>
        <p:txBody>
          <a:bodyPr/>
          <a:lstStyle/>
          <a:p>
            <a:r>
              <a:rPr lang="en-US" altLang="zh-CN" sz="2000" b="1" dirty="0">
                <a:solidFill>
                  <a:srgbClr val="000099"/>
                </a:solidFill>
                <a:latin typeface="Calibri" pitchFamily="34" charset="0"/>
              </a:rPr>
              <a:t>Join operations</a:t>
            </a:r>
            <a:r>
              <a:rPr lang="en-US" altLang="zh-CN" sz="2000" dirty="0">
                <a:latin typeface="Calibri" pitchFamily="34" charset="0"/>
              </a:rPr>
              <a:t> take two relations and return as a result another relation.</a:t>
            </a:r>
          </a:p>
          <a:p>
            <a:r>
              <a:rPr lang="en-US" altLang="zh-CN" sz="2000" dirty="0">
                <a:latin typeface="Calibri" pitchFamily="34" charset="0"/>
              </a:rPr>
              <a:t>These additional operations are typically used as </a:t>
            </a:r>
            <a:r>
              <a:rPr lang="en-US" altLang="zh-CN" sz="2000" dirty="0" err="1">
                <a:latin typeface="Calibri" pitchFamily="34" charset="0"/>
              </a:rPr>
              <a:t>subquery</a:t>
            </a:r>
            <a:r>
              <a:rPr lang="en-US" altLang="zh-CN" sz="2000" dirty="0">
                <a:latin typeface="Calibri" pitchFamily="34" charset="0"/>
              </a:rPr>
              <a:t> expressions in the </a:t>
            </a:r>
            <a:r>
              <a:rPr lang="en-US" altLang="zh-CN" sz="2000" b="1" dirty="0">
                <a:latin typeface="Calibri" pitchFamily="34" charset="0"/>
              </a:rPr>
              <a:t>from </a:t>
            </a:r>
            <a:r>
              <a:rPr lang="en-US" altLang="zh-CN" sz="2000" dirty="0">
                <a:latin typeface="Calibri" pitchFamily="34" charset="0"/>
              </a:rPr>
              <a:t>clause</a:t>
            </a:r>
          </a:p>
          <a:p>
            <a:r>
              <a:rPr lang="en-US" altLang="zh-CN" sz="2000" b="1" dirty="0">
                <a:solidFill>
                  <a:srgbClr val="000099"/>
                </a:solidFill>
                <a:latin typeface="Calibri" pitchFamily="34" charset="0"/>
              </a:rPr>
              <a:t>Join condition</a:t>
            </a:r>
            <a:r>
              <a:rPr lang="en-US" altLang="zh-CN" sz="2000" dirty="0">
                <a:latin typeface="Calibri" pitchFamily="34" charset="0"/>
              </a:rPr>
              <a:t> – defines which </a:t>
            </a:r>
            <a:r>
              <a:rPr lang="en-US" altLang="zh-CN" sz="2000" dirty="0" err="1">
                <a:latin typeface="Calibri" pitchFamily="34" charset="0"/>
              </a:rPr>
              <a:t>tuples</a:t>
            </a:r>
            <a:r>
              <a:rPr lang="en-US" altLang="zh-CN" sz="2000" dirty="0">
                <a:latin typeface="Calibri" pitchFamily="34" charset="0"/>
              </a:rPr>
              <a:t> in the two relations match, and what attributes are present in the result of the join.</a:t>
            </a:r>
          </a:p>
          <a:p>
            <a:r>
              <a:rPr lang="en-US" altLang="zh-CN" sz="2000" b="1" dirty="0">
                <a:solidFill>
                  <a:srgbClr val="000099"/>
                </a:solidFill>
                <a:latin typeface="Calibri" pitchFamily="34" charset="0"/>
              </a:rPr>
              <a:t>Join type</a:t>
            </a:r>
            <a:r>
              <a:rPr lang="en-US" altLang="zh-CN" sz="2000" dirty="0">
                <a:latin typeface="Calibri" pitchFamily="34" charset="0"/>
              </a:rPr>
              <a:t> – defines how </a:t>
            </a:r>
            <a:r>
              <a:rPr lang="en-US" altLang="zh-CN" sz="2000" dirty="0" err="1">
                <a:latin typeface="Calibri" pitchFamily="34" charset="0"/>
              </a:rPr>
              <a:t>tuples</a:t>
            </a:r>
            <a:r>
              <a:rPr lang="en-US" altLang="zh-CN" sz="2000" dirty="0">
                <a:latin typeface="Calibri" pitchFamily="34" charset="0"/>
              </a:rPr>
              <a:t> in each relation that do not match any </a:t>
            </a:r>
            <a:r>
              <a:rPr lang="en-US" altLang="zh-CN" sz="2000" dirty="0" err="1">
                <a:latin typeface="Calibri" pitchFamily="34" charset="0"/>
              </a:rPr>
              <a:t>tuple</a:t>
            </a:r>
            <a:r>
              <a:rPr lang="en-US" altLang="zh-CN" sz="2000" dirty="0">
                <a:latin typeface="Calibri" pitchFamily="34" charset="0"/>
              </a:rPr>
              <a:t> in the other relation (based on the join condition) are treated.</a:t>
            </a: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/>
          <a:srcRect l="375" t="32004" r="375" b="31503"/>
          <a:stretch>
            <a:fillRect/>
          </a:stretch>
        </p:blipFill>
        <p:spPr bwMode="auto">
          <a:xfrm>
            <a:off x="1122363" y="4421188"/>
            <a:ext cx="7085012" cy="1954212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Full Outer Join</a:t>
            </a:r>
          </a:p>
        </p:txBody>
      </p:sp>
      <p:sp>
        <p:nvSpPr>
          <p:cNvPr id="12291" name="Rectangle 3"/>
          <p:cNvSpPr>
            <a:spLocks noChangeArrowheads="1"/>
          </p:cNvSpPr>
          <p:nvPr/>
        </p:nvSpPr>
        <p:spPr bwMode="auto">
          <a:xfrm>
            <a:off x="852487" y="1325563"/>
            <a:ext cx="699611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altLang="zh-CN" sz="2000" dirty="0"/>
              <a:t> </a:t>
            </a:r>
            <a:r>
              <a:rPr kumimoji="1" lang="en-US" altLang="zh-CN" sz="2000" i="1" dirty="0"/>
              <a:t> </a:t>
            </a:r>
            <a:r>
              <a:rPr kumimoji="1" lang="en-US" altLang="zh-CN" sz="2400" i="1" dirty="0">
                <a:latin typeface="Consolas" pitchFamily="49" charset="0"/>
              </a:rPr>
              <a:t>course</a:t>
            </a:r>
            <a:r>
              <a:rPr kumimoji="1" lang="en-US" altLang="zh-CN" sz="2400" dirty="0">
                <a:latin typeface="Consolas" pitchFamily="49" charset="0"/>
              </a:rPr>
              <a:t> </a:t>
            </a:r>
            <a:r>
              <a:rPr kumimoji="1" lang="en-US" altLang="zh-CN" sz="2400" b="1" dirty="0">
                <a:solidFill>
                  <a:srgbClr val="000099"/>
                </a:solidFill>
                <a:latin typeface="Consolas" pitchFamily="49" charset="0"/>
              </a:rPr>
              <a:t>natural full outer join</a:t>
            </a:r>
            <a:r>
              <a:rPr kumimoji="1" lang="en-US" altLang="zh-CN" sz="2400" dirty="0">
                <a:latin typeface="Consolas" pitchFamily="49" charset="0"/>
              </a:rPr>
              <a:t> </a:t>
            </a:r>
            <a:r>
              <a:rPr kumimoji="1" lang="en-US" altLang="zh-CN" sz="2400" i="1" dirty="0" err="1">
                <a:latin typeface="Consolas" pitchFamily="49" charset="0"/>
              </a:rPr>
              <a:t>prereq</a:t>
            </a:r>
            <a:endParaRPr kumimoji="1" lang="en-US" altLang="zh-CN" sz="2400" i="1" dirty="0">
              <a:latin typeface="Consolas" pitchFamily="49" charset="0"/>
            </a:endParaRPr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71613" y="2159000"/>
            <a:ext cx="5859462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3" name="Picture 7"/>
          <p:cNvPicPr>
            <a:picLocks noChangeAspect="1" noChangeArrowheads="1"/>
          </p:cNvPicPr>
          <p:nvPr/>
        </p:nvPicPr>
        <p:blipFill>
          <a:blip r:embed="rId4"/>
          <a:srcRect l="52229" t="4582" r="6110" b="71706"/>
          <a:stretch>
            <a:fillRect/>
          </a:stretch>
        </p:blipFill>
        <p:spPr bwMode="auto">
          <a:xfrm>
            <a:off x="6223000" y="2193925"/>
            <a:ext cx="10668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666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Joined Relations – Examples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1098550"/>
            <a:ext cx="6619875" cy="688975"/>
          </a:xfrm>
        </p:spPr>
        <p:txBody>
          <a:bodyPr/>
          <a:lstStyle/>
          <a:p>
            <a:r>
              <a:rPr lang="en-US" altLang="zh-CN" sz="2000" i="1">
                <a:solidFill>
                  <a:srgbClr val="7030A0"/>
                </a:solidFill>
                <a:latin typeface="Consolas" pitchFamily="49" charset="0"/>
              </a:rPr>
              <a:t>course </a:t>
            </a:r>
            <a:r>
              <a:rPr lang="en-US" altLang="zh-CN" sz="2000" b="1">
                <a:solidFill>
                  <a:srgbClr val="7030A0"/>
                </a:solidFill>
                <a:latin typeface="Consolas" pitchFamily="49" charset="0"/>
              </a:rPr>
              <a:t>inner join </a:t>
            </a:r>
            <a:r>
              <a:rPr lang="en-US" altLang="zh-CN" sz="2000" i="1">
                <a:solidFill>
                  <a:srgbClr val="7030A0"/>
                </a:solidFill>
                <a:latin typeface="Consolas" pitchFamily="49" charset="0"/>
              </a:rPr>
              <a:t>prereq </a:t>
            </a:r>
            <a:r>
              <a:rPr lang="en-US" altLang="zh-CN" sz="2000" b="1">
                <a:solidFill>
                  <a:srgbClr val="7030A0"/>
                </a:solidFill>
                <a:latin typeface="Consolas" pitchFamily="49" charset="0"/>
              </a:rPr>
              <a:t>on</a:t>
            </a:r>
            <a:br>
              <a:rPr lang="en-US" altLang="zh-CN" sz="2000" b="1">
                <a:solidFill>
                  <a:srgbClr val="7030A0"/>
                </a:solidFill>
                <a:latin typeface="Consolas" pitchFamily="49" charset="0"/>
              </a:rPr>
            </a:br>
            <a:r>
              <a:rPr lang="en-US" altLang="zh-CN" sz="2000" i="1">
                <a:solidFill>
                  <a:srgbClr val="7030A0"/>
                </a:solidFill>
                <a:latin typeface="Consolas" pitchFamily="49" charset="0"/>
              </a:rPr>
              <a:t>course.course_id = prereq.course_id</a:t>
            </a:r>
            <a:endParaRPr lang="en-US" altLang="zh-CN" i="1">
              <a:solidFill>
                <a:srgbClr val="7030A0"/>
              </a:solidFill>
              <a:latin typeface="Consolas" pitchFamily="49" charset="0"/>
            </a:endParaRPr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757238" y="3300413"/>
            <a:ext cx="7910512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Font typeface="Monotype Sorts" charset="2"/>
              <a:buChar char="n"/>
            </a:pPr>
            <a:r>
              <a:rPr kumimoji="1" lang="en-US" altLang="zh-CN" sz="2000"/>
              <a:t>What is the difference between the above, and a natural join? 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Font typeface="Monotype Sorts" charset="2"/>
              <a:buChar char="n"/>
            </a:pPr>
            <a:r>
              <a:rPr kumimoji="1" lang="en-US" altLang="zh-CN" sz="2000" i="1">
                <a:solidFill>
                  <a:srgbClr val="0070C0"/>
                </a:solidFill>
                <a:latin typeface="Consolas" pitchFamily="49" charset="0"/>
              </a:rPr>
              <a:t>course </a:t>
            </a:r>
            <a:r>
              <a:rPr kumimoji="1" lang="en-US" altLang="zh-CN" sz="2000" b="1">
                <a:solidFill>
                  <a:srgbClr val="0070C0"/>
                </a:solidFill>
                <a:latin typeface="Consolas" pitchFamily="49" charset="0"/>
              </a:rPr>
              <a:t>left outer join</a:t>
            </a:r>
            <a:r>
              <a:rPr kumimoji="1" lang="en-US" altLang="zh-CN" sz="2000" i="1">
                <a:solidFill>
                  <a:srgbClr val="0070C0"/>
                </a:solidFill>
                <a:latin typeface="Consolas" pitchFamily="49" charset="0"/>
              </a:rPr>
              <a:t> prereq </a:t>
            </a:r>
            <a:r>
              <a:rPr kumimoji="1" lang="en-US" altLang="zh-CN" sz="2000" b="1">
                <a:solidFill>
                  <a:srgbClr val="0070C0"/>
                </a:solidFill>
                <a:latin typeface="Consolas" pitchFamily="49" charset="0"/>
              </a:rPr>
              <a:t>on</a:t>
            </a:r>
            <a:br>
              <a:rPr kumimoji="1" lang="en-US" altLang="zh-CN" sz="2000" i="1">
                <a:solidFill>
                  <a:srgbClr val="0070C0"/>
                </a:solidFill>
                <a:latin typeface="Consolas" pitchFamily="49" charset="0"/>
              </a:rPr>
            </a:br>
            <a:r>
              <a:rPr kumimoji="1" lang="en-US" altLang="zh-CN" sz="2000" i="1">
                <a:solidFill>
                  <a:srgbClr val="0070C0"/>
                </a:solidFill>
                <a:latin typeface="Consolas" pitchFamily="49" charset="0"/>
              </a:rPr>
              <a:t>course.course_id = prereq.course_id</a:t>
            </a:r>
            <a:endParaRPr kumimoji="1" lang="en-US" altLang="zh-CN" sz="1800" i="1">
              <a:solidFill>
                <a:srgbClr val="0070C0"/>
              </a:solidFill>
              <a:latin typeface="Consolas" pitchFamily="49" charset="0"/>
            </a:endParaRP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Font typeface="Monotype Sorts" charset="2"/>
              <a:buChar char="n"/>
            </a:pPr>
            <a:endParaRPr kumimoji="1" lang="en-US" altLang="zh-CN" sz="1800" i="1"/>
          </a:p>
        </p:txBody>
      </p:sp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08113" y="2065338"/>
            <a:ext cx="6464300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14463" y="4610100"/>
            <a:ext cx="6589712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5"/>
          <a:srcRect l="52229" t="4582" r="6110" b="71706"/>
          <a:stretch>
            <a:fillRect/>
          </a:stretch>
        </p:blipFill>
        <p:spPr bwMode="auto">
          <a:xfrm>
            <a:off x="5864225" y="2127250"/>
            <a:ext cx="985838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0" name="Picture 7"/>
          <p:cNvPicPr>
            <a:picLocks noChangeAspect="1" noChangeArrowheads="1"/>
          </p:cNvPicPr>
          <p:nvPr/>
        </p:nvPicPr>
        <p:blipFill>
          <a:blip r:embed="rId5"/>
          <a:srcRect l="52229" t="4582" r="6110" b="71706"/>
          <a:stretch>
            <a:fillRect/>
          </a:stretch>
        </p:blipFill>
        <p:spPr bwMode="auto">
          <a:xfrm>
            <a:off x="5984875" y="4662488"/>
            <a:ext cx="985838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Joined Relations – Examples</a:t>
            </a:r>
          </a:p>
        </p:txBody>
      </p:sp>
      <p:sp>
        <p:nvSpPr>
          <p:cNvPr id="14339" name="Rectangle 3"/>
          <p:cNvSpPr>
            <a:spLocks noChangeArrowheads="1"/>
          </p:cNvSpPr>
          <p:nvPr/>
        </p:nvSpPr>
        <p:spPr bwMode="auto">
          <a:xfrm>
            <a:off x="857250" y="1320800"/>
            <a:ext cx="68008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Font typeface="Monotype Sorts" charset="2"/>
              <a:buChar char="n"/>
            </a:pPr>
            <a:r>
              <a:rPr kumimoji="1" lang="en-US" altLang="zh-CN" sz="2000" i="1">
                <a:solidFill>
                  <a:srgbClr val="7030A0"/>
                </a:solidFill>
                <a:latin typeface="Consolas" pitchFamily="49" charset="0"/>
              </a:rPr>
              <a:t>course</a:t>
            </a:r>
            <a:r>
              <a:rPr kumimoji="1" lang="en-US" altLang="zh-CN" sz="2000" b="1">
                <a:solidFill>
                  <a:srgbClr val="7030A0"/>
                </a:solidFill>
                <a:latin typeface="Consolas" pitchFamily="49" charset="0"/>
              </a:rPr>
              <a:t> natural right outer join </a:t>
            </a:r>
            <a:r>
              <a:rPr kumimoji="1" lang="en-US" altLang="zh-CN" sz="2000" i="1">
                <a:solidFill>
                  <a:srgbClr val="7030A0"/>
                </a:solidFill>
                <a:latin typeface="Consolas" pitchFamily="49" charset="0"/>
              </a:rPr>
              <a:t>prereq</a:t>
            </a:r>
            <a:endParaRPr kumimoji="1" lang="en-US" altLang="zh-CN" sz="1800" b="1">
              <a:solidFill>
                <a:srgbClr val="7030A0"/>
              </a:solidFill>
              <a:latin typeface="Consolas" pitchFamily="49" charset="0"/>
            </a:endParaRPr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08150" y="2005013"/>
            <a:ext cx="6257925" cy="141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904875" y="4464050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endParaRPr kumimoji="1" lang="zh-CN" altLang="zh-CN" sz="1800" b="1"/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781050" y="3890963"/>
            <a:ext cx="77295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  <a:buChar char="n"/>
            </a:pPr>
            <a:r>
              <a:rPr kumimoji="1" lang="en-US" altLang="zh-CN" sz="1800" i="1"/>
              <a:t>   </a:t>
            </a:r>
            <a:r>
              <a:rPr kumimoji="1" lang="en-US" altLang="zh-CN" sz="2000" i="1">
                <a:solidFill>
                  <a:srgbClr val="0070C0"/>
                </a:solidFill>
                <a:latin typeface="Consolas" pitchFamily="49" charset="0"/>
              </a:rPr>
              <a:t>course</a:t>
            </a:r>
            <a:r>
              <a:rPr kumimoji="1" lang="en-US" altLang="zh-CN" b="1">
                <a:solidFill>
                  <a:srgbClr val="0070C0"/>
                </a:solidFill>
                <a:latin typeface="Consolas" pitchFamily="49" charset="0"/>
              </a:rPr>
              <a:t> </a:t>
            </a:r>
            <a:r>
              <a:rPr kumimoji="1" lang="en-US" altLang="zh-CN" sz="2000" b="1">
                <a:solidFill>
                  <a:srgbClr val="0070C0"/>
                </a:solidFill>
                <a:latin typeface="Consolas" pitchFamily="49" charset="0"/>
              </a:rPr>
              <a:t>full</a:t>
            </a:r>
            <a:r>
              <a:rPr kumimoji="1" lang="en-US" altLang="zh-CN" sz="1800" b="1">
                <a:solidFill>
                  <a:srgbClr val="0070C0"/>
                </a:solidFill>
                <a:latin typeface="Consolas" pitchFamily="49" charset="0"/>
              </a:rPr>
              <a:t> </a:t>
            </a:r>
            <a:r>
              <a:rPr kumimoji="1" lang="en-US" altLang="zh-CN" sz="2000" b="1">
                <a:solidFill>
                  <a:srgbClr val="0070C0"/>
                </a:solidFill>
                <a:latin typeface="Consolas" pitchFamily="49" charset="0"/>
              </a:rPr>
              <a:t>outer join </a:t>
            </a:r>
            <a:r>
              <a:rPr kumimoji="1" lang="en-US" altLang="zh-CN" sz="2000" i="1">
                <a:solidFill>
                  <a:srgbClr val="0070C0"/>
                </a:solidFill>
                <a:latin typeface="Consolas" pitchFamily="49" charset="0"/>
              </a:rPr>
              <a:t>prereq </a:t>
            </a:r>
            <a:r>
              <a:rPr kumimoji="1" lang="en-US" altLang="zh-CN" sz="2000" b="1">
                <a:solidFill>
                  <a:srgbClr val="0070C0"/>
                </a:solidFill>
                <a:latin typeface="Consolas" pitchFamily="49" charset="0"/>
              </a:rPr>
              <a:t>using</a:t>
            </a:r>
            <a:r>
              <a:rPr kumimoji="1" lang="en-US" altLang="zh-CN" sz="1800" b="1">
                <a:solidFill>
                  <a:srgbClr val="0070C0"/>
                </a:solidFill>
                <a:latin typeface="Consolas" pitchFamily="49" charset="0"/>
              </a:rPr>
              <a:t> </a:t>
            </a:r>
            <a:r>
              <a:rPr kumimoji="1" lang="en-US" altLang="zh-CN" sz="2000">
                <a:solidFill>
                  <a:srgbClr val="0070C0"/>
                </a:solidFill>
                <a:latin typeface="Consolas" pitchFamily="49" charset="0"/>
              </a:rPr>
              <a:t>(</a:t>
            </a:r>
            <a:r>
              <a:rPr kumimoji="1" lang="en-US" altLang="zh-CN" sz="2000" i="1">
                <a:solidFill>
                  <a:srgbClr val="0070C0"/>
                </a:solidFill>
                <a:latin typeface="Consolas" pitchFamily="49" charset="0"/>
              </a:rPr>
              <a:t>course_id</a:t>
            </a:r>
            <a:r>
              <a:rPr kumimoji="1" lang="en-US" altLang="zh-CN" sz="2000">
                <a:solidFill>
                  <a:srgbClr val="0070C0"/>
                </a:solidFill>
                <a:latin typeface="Consolas" pitchFamily="49" charset="0"/>
              </a:rPr>
              <a:t>)</a:t>
            </a:r>
            <a:endParaRPr kumimoji="1" lang="en-US" altLang="zh-CN" sz="1800">
              <a:solidFill>
                <a:srgbClr val="0070C0"/>
              </a:solidFill>
              <a:latin typeface="Consolas" pitchFamily="49" charset="0"/>
            </a:endParaRPr>
          </a:p>
        </p:txBody>
      </p:sp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30363" y="4516438"/>
            <a:ext cx="5859462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4" name="Picture 7"/>
          <p:cNvPicPr>
            <a:picLocks noChangeAspect="1" noChangeArrowheads="1"/>
          </p:cNvPicPr>
          <p:nvPr/>
        </p:nvPicPr>
        <p:blipFill>
          <a:blip r:embed="rId5"/>
          <a:srcRect l="52229" t="4582" r="6110" b="71706"/>
          <a:stretch>
            <a:fillRect/>
          </a:stretch>
        </p:blipFill>
        <p:spPr bwMode="auto">
          <a:xfrm>
            <a:off x="6884988" y="2098675"/>
            <a:ext cx="985837" cy="300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45" name="Picture 7"/>
          <p:cNvPicPr>
            <a:picLocks noChangeAspect="1" noChangeArrowheads="1"/>
          </p:cNvPicPr>
          <p:nvPr/>
        </p:nvPicPr>
        <p:blipFill>
          <a:blip r:embed="rId5"/>
          <a:srcRect l="52229" t="4582" r="6110" b="71706"/>
          <a:stretch>
            <a:fillRect/>
          </a:stretch>
        </p:blipFill>
        <p:spPr bwMode="auto">
          <a:xfrm>
            <a:off x="6454775" y="4576763"/>
            <a:ext cx="985838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0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2225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Fig. 4.1  </a:t>
            </a:r>
            <a:r>
              <a:rPr lang="en-US" altLang="zh-CN" dirty="0"/>
              <a:t>The </a:t>
            </a:r>
            <a:r>
              <a:rPr lang="en-US" altLang="zh-CN" i="1" dirty="0"/>
              <a:t>student relation</a:t>
            </a:r>
            <a:endParaRPr lang="en-US" dirty="0">
              <a:ea typeface="+mj-ea"/>
            </a:endParaRPr>
          </a:p>
        </p:txBody>
      </p:sp>
      <p:pic>
        <p:nvPicPr>
          <p:cNvPr id="15363" name="Picture 3" descr="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17750" y="1839913"/>
            <a:ext cx="4302125" cy="366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3493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Fig. 4.2  </a:t>
            </a:r>
            <a:r>
              <a:rPr lang="en-US" altLang="zh-CN" dirty="0"/>
              <a:t>The </a:t>
            </a:r>
            <a:r>
              <a:rPr lang="en-US" altLang="zh-CN" i="1" dirty="0"/>
              <a:t>takes relation</a:t>
            </a:r>
            <a:endParaRPr lang="en-US" dirty="0">
              <a:ea typeface="+mj-ea"/>
            </a:endParaRPr>
          </a:p>
        </p:txBody>
      </p:sp>
      <p:pic>
        <p:nvPicPr>
          <p:cNvPr id="16387" name="Picture 3" descr="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51063" y="1049338"/>
            <a:ext cx="5006975" cy="5307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7388" y="136525"/>
            <a:ext cx="8077200" cy="1257300"/>
          </a:xfrm>
        </p:spPr>
        <p:txBody>
          <a:bodyPr/>
          <a:lstStyle/>
          <a:p>
            <a:pPr algn="l">
              <a:defRPr/>
            </a:pPr>
            <a:r>
              <a:rPr lang="en-US" sz="2800" dirty="0">
                <a:ea typeface="+mj-ea"/>
              </a:rPr>
              <a:t>Fig.  4.3  </a:t>
            </a:r>
            <a:r>
              <a:rPr lang="en-US" altLang="zh-CN" sz="2800" dirty="0"/>
              <a:t>The result of </a:t>
            </a:r>
            <a:r>
              <a:rPr lang="en-US" altLang="zh-CN" sz="2800" i="1" dirty="0"/>
              <a:t>student join takes on student.ID= takes.ID with second occurrence </a:t>
            </a:r>
            <a:r>
              <a:rPr lang="en-US" altLang="zh-CN" sz="2800" dirty="0"/>
              <a:t>of </a:t>
            </a:r>
            <a:r>
              <a:rPr lang="en-US" altLang="zh-CN" sz="2800" i="1" dirty="0"/>
              <a:t>ID omitted</a:t>
            </a:r>
            <a:endParaRPr lang="en-US" sz="2800" dirty="0">
              <a:ea typeface="+mj-ea"/>
            </a:endParaRPr>
          </a:p>
        </p:txBody>
      </p:sp>
      <p:pic>
        <p:nvPicPr>
          <p:cNvPr id="17411" name="Picture 3" descr="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14463" y="1433513"/>
            <a:ext cx="6405562" cy="5148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87363" y="311149"/>
            <a:ext cx="8077200" cy="1003301"/>
          </a:xfrm>
        </p:spPr>
        <p:txBody>
          <a:bodyPr lIns="90488" tIns="44450" rIns="90488" bIns="44450" anchor="ctr"/>
          <a:lstStyle/>
          <a:p>
            <a:pPr>
              <a:defRPr/>
            </a:pPr>
            <a:r>
              <a:rPr lang="en-US" sz="3600" dirty="0">
                <a:latin typeface="Calibri" pitchFamily="34" charset="0"/>
                <a:ea typeface="+mj-ea"/>
              </a:rPr>
              <a:t>Chapter 4:  Intermediate SQL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2975" y="1724024"/>
            <a:ext cx="7413625" cy="4581525"/>
          </a:xfrm>
          <a:noFill/>
        </p:spPr>
        <p:txBody>
          <a:bodyPr lIns="90488" tIns="44450" rIns="90488" bIns="44450"/>
          <a:lstStyle/>
          <a:p>
            <a:r>
              <a:rPr lang="en-US" altLang="zh-CN" sz="2800" dirty="0">
                <a:latin typeface="Calibri" pitchFamily="34" charset="0"/>
              </a:rPr>
              <a:t>SQL Recap</a:t>
            </a:r>
          </a:p>
          <a:p>
            <a:r>
              <a:rPr lang="en-US" altLang="zh-CN" sz="2800" dirty="0">
                <a:latin typeface="Calibri" pitchFamily="34" charset="0"/>
              </a:rPr>
              <a:t>Join  Expressions</a:t>
            </a:r>
          </a:p>
          <a:p>
            <a:r>
              <a:rPr lang="en-US" altLang="zh-CN" sz="2800" dirty="0">
                <a:latin typeface="Calibri" pitchFamily="34" charset="0"/>
              </a:rPr>
              <a:t>More on Views</a:t>
            </a:r>
          </a:p>
          <a:p>
            <a:r>
              <a:rPr lang="en-US" altLang="zh-CN" sz="2800" dirty="0">
                <a:latin typeface="Calibri" pitchFamily="34" charset="0"/>
              </a:rPr>
              <a:t>Transactions</a:t>
            </a:r>
          </a:p>
          <a:p>
            <a:r>
              <a:rPr lang="en-US" altLang="zh-CN" sz="2800" dirty="0">
                <a:latin typeface="Calibri" pitchFamily="34" charset="0"/>
              </a:rPr>
              <a:t>Integrity Constraints</a:t>
            </a:r>
          </a:p>
          <a:p>
            <a:r>
              <a:rPr lang="en-US" altLang="zh-CN" sz="2800" dirty="0">
                <a:latin typeface="Calibri" pitchFamily="34" charset="0"/>
              </a:rPr>
              <a:t>SQL Data Types and Schemas</a:t>
            </a:r>
          </a:p>
          <a:p>
            <a:r>
              <a:rPr lang="en-US" altLang="zh-CN" sz="2800" dirty="0">
                <a:latin typeface="Calibri" pitchFamily="34" charset="0"/>
              </a:rPr>
              <a:t>Authorization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>
          <a:xfrm>
            <a:off x="596900" y="117475"/>
            <a:ext cx="8248650" cy="896938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Fig. 4.4  </a:t>
            </a:r>
            <a:r>
              <a:rPr lang="en-US" altLang="zh-CN" sz="2800" dirty="0"/>
              <a:t>Result of </a:t>
            </a:r>
            <a:br>
              <a:rPr lang="en-US" altLang="zh-CN" sz="2800" dirty="0"/>
            </a:br>
            <a:r>
              <a:rPr lang="en-US" altLang="zh-CN" sz="2800" i="1" dirty="0"/>
              <a:t>student  natural left outer join  takes</a:t>
            </a:r>
            <a:endParaRPr lang="en-US" sz="2800" dirty="0">
              <a:ea typeface="+mj-ea"/>
            </a:endParaRPr>
          </a:p>
        </p:txBody>
      </p:sp>
      <p:pic>
        <p:nvPicPr>
          <p:cNvPr id="18435" name="Picture 3" descr="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04938" y="1092200"/>
            <a:ext cx="6405562" cy="536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8077200" cy="987425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Fig. 4.5  </a:t>
            </a:r>
            <a:r>
              <a:rPr lang="en-US" altLang="zh-CN" sz="2800" dirty="0"/>
              <a:t>Result of </a:t>
            </a:r>
            <a:br>
              <a:rPr lang="en-US" altLang="zh-CN" sz="2800" dirty="0"/>
            </a:br>
            <a:r>
              <a:rPr lang="en-US" altLang="zh-CN" sz="2800" i="1" dirty="0"/>
              <a:t>takes  natural right outer join  student</a:t>
            </a:r>
            <a:endParaRPr lang="en-US" sz="2800" dirty="0">
              <a:ea typeface="+mj-ea"/>
            </a:endParaRPr>
          </a:p>
        </p:txBody>
      </p:sp>
      <p:pic>
        <p:nvPicPr>
          <p:cNvPr id="19459" name="Picture 3" descr="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2400" y="1190625"/>
            <a:ext cx="6570663" cy="536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Views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9775" y="1106488"/>
            <a:ext cx="7477125" cy="4937125"/>
          </a:xfrm>
        </p:spPr>
        <p:txBody>
          <a:bodyPr/>
          <a:lstStyle/>
          <a:p>
            <a:pPr>
              <a:tabLst>
                <a:tab pos="3205163" algn="ctr"/>
              </a:tabLst>
            </a:pPr>
            <a:r>
              <a:rPr lang="en-US" altLang="zh-CN" sz="2000"/>
              <a:t>In some cases, it is not desirable for all users to see the entire logical model (that is, all the actual relations stored in the database.)</a:t>
            </a:r>
          </a:p>
          <a:p>
            <a:pPr>
              <a:tabLst>
                <a:tab pos="3205163" algn="ctr"/>
              </a:tabLst>
            </a:pPr>
            <a:r>
              <a:rPr lang="en-US" altLang="zh-CN" sz="2000"/>
              <a:t>Consider a person who needs to know an instructors name and department, but not the salary.  This person should see a relation described, in SQL, by </a:t>
            </a:r>
            <a:br>
              <a:rPr lang="en-US" altLang="zh-CN" sz="2000"/>
            </a:br>
            <a:r>
              <a:rPr lang="en-US" altLang="zh-CN" sz="2000"/>
              <a:t>		</a:t>
            </a:r>
            <a:br>
              <a:rPr kumimoji="0" lang="en-US" altLang="zh-CN" sz="2000" b="1"/>
            </a:br>
            <a:r>
              <a:rPr kumimoji="0" lang="en-US" altLang="zh-CN" sz="2000" b="1"/>
              <a:t>              </a:t>
            </a:r>
            <a:r>
              <a:rPr kumimoji="0" lang="en-US" altLang="zh-CN" sz="2000" b="1">
                <a:solidFill>
                  <a:srgbClr val="0070C0"/>
                </a:solidFill>
                <a:latin typeface="Consolas" pitchFamily="49" charset="0"/>
              </a:rPr>
              <a:t>select </a:t>
            </a:r>
            <a:r>
              <a:rPr kumimoji="0" lang="en-US" altLang="zh-CN" sz="2000" i="1">
                <a:solidFill>
                  <a:srgbClr val="0070C0"/>
                </a:solidFill>
                <a:latin typeface="Consolas" pitchFamily="49" charset="0"/>
              </a:rPr>
              <a:t>ID</a:t>
            </a:r>
            <a:r>
              <a:rPr kumimoji="0" lang="en-US" altLang="zh-CN" sz="2000">
                <a:solidFill>
                  <a:srgbClr val="0070C0"/>
                </a:solidFill>
                <a:latin typeface="Consolas" pitchFamily="49" charset="0"/>
              </a:rPr>
              <a:t>, </a:t>
            </a:r>
            <a:r>
              <a:rPr kumimoji="0" lang="en-US" altLang="zh-CN" sz="2000" i="1">
                <a:solidFill>
                  <a:srgbClr val="0070C0"/>
                </a:solidFill>
                <a:latin typeface="Consolas" pitchFamily="49" charset="0"/>
              </a:rPr>
              <a:t>name</a:t>
            </a:r>
            <a:r>
              <a:rPr kumimoji="0" lang="en-US" altLang="zh-CN" sz="2000">
                <a:solidFill>
                  <a:srgbClr val="0070C0"/>
                </a:solidFill>
                <a:latin typeface="Consolas" pitchFamily="49" charset="0"/>
              </a:rPr>
              <a:t>, </a:t>
            </a:r>
            <a:r>
              <a:rPr kumimoji="0" lang="en-US" altLang="zh-CN" sz="2000" i="1">
                <a:solidFill>
                  <a:srgbClr val="0070C0"/>
                </a:solidFill>
                <a:latin typeface="Consolas" pitchFamily="49" charset="0"/>
              </a:rPr>
              <a:t>dept_name</a:t>
            </a:r>
            <a:br>
              <a:rPr kumimoji="0" lang="en-US" altLang="zh-CN" sz="2000" i="1">
                <a:solidFill>
                  <a:srgbClr val="0070C0"/>
                </a:solidFill>
                <a:latin typeface="Consolas" pitchFamily="49" charset="0"/>
              </a:rPr>
            </a:br>
            <a:r>
              <a:rPr kumimoji="0" lang="en-US" altLang="zh-CN" sz="2000" i="1">
                <a:solidFill>
                  <a:srgbClr val="0070C0"/>
                </a:solidFill>
                <a:latin typeface="Consolas" pitchFamily="49" charset="0"/>
              </a:rPr>
              <a:t>       </a:t>
            </a:r>
            <a:r>
              <a:rPr kumimoji="0" lang="en-US" altLang="zh-CN" sz="2000" b="1">
                <a:solidFill>
                  <a:srgbClr val="0070C0"/>
                </a:solidFill>
                <a:latin typeface="Consolas" pitchFamily="49" charset="0"/>
              </a:rPr>
              <a:t>from </a:t>
            </a:r>
            <a:r>
              <a:rPr kumimoji="0" lang="en-US" altLang="zh-CN" sz="2000" i="1">
                <a:solidFill>
                  <a:srgbClr val="0070C0"/>
                </a:solidFill>
                <a:latin typeface="Consolas" pitchFamily="49" charset="0"/>
              </a:rPr>
              <a:t>instructor</a:t>
            </a:r>
            <a:endParaRPr kumimoji="0" lang="en-US" altLang="zh-CN" sz="2000">
              <a:solidFill>
                <a:srgbClr val="0070C0"/>
              </a:solidFill>
              <a:latin typeface="Consolas" pitchFamily="49" charset="0"/>
            </a:endParaRPr>
          </a:p>
          <a:p>
            <a:pPr>
              <a:buFont typeface="Monotype Sorts" charset="2"/>
              <a:buNone/>
              <a:tabLst>
                <a:tab pos="3205163" algn="ctr"/>
              </a:tabLst>
            </a:pPr>
            <a:endParaRPr lang="en-US" altLang="zh-CN" sz="2000">
              <a:sym typeface="Symbol" pitchFamily="18" charset="2"/>
            </a:endParaRPr>
          </a:p>
          <a:p>
            <a:pPr>
              <a:tabLst>
                <a:tab pos="3205163" algn="ctr"/>
              </a:tabLst>
            </a:pPr>
            <a:r>
              <a:rPr lang="en-US" altLang="zh-CN" sz="2000"/>
              <a:t>A </a:t>
            </a:r>
            <a:r>
              <a:rPr lang="en-US" altLang="zh-CN" sz="2000" b="1">
                <a:solidFill>
                  <a:srgbClr val="000099"/>
                </a:solidFill>
              </a:rPr>
              <a:t>view</a:t>
            </a:r>
            <a:r>
              <a:rPr lang="en-US" altLang="zh-CN" sz="2000"/>
              <a:t> provides a mechanism to hide certain data from the view of certain users. </a:t>
            </a:r>
          </a:p>
          <a:p>
            <a:pPr>
              <a:tabLst>
                <a:tab pos="3205163" algn="ctr"/>
              </a:tabLst>
            </a:pPr>
            <a:r>
              <a:rPr lang="en-US" altLang="zh-CN" sz="2000"/>
              <a:t>Any relation that is not of the conceptual model but is made visible to a user as a “virtual relation” is called a </a:t>
            </a:r>
            <a:r>
              <a:rPr lang="en-US" altLang="zh-CN" sz="2000" b="1">
                <a:solidFill>
                  <a:srgbClr val="000099"/>
                </a:solidFill>
              </a:rPr>
              <a:t>view</a:t>
            </a:r>
            <a:r>
              <a:rPr lang="en-US" altLang="zh-CN" sz="2000"/>
              <a:t>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More on Views :  Definition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762875" cy="4873625"/>
          </a:xfrm>
        </p:spPr>
        <p:txBody>
          <a:bodyPr/>
          <a:lstStyle/>
          <a:p>
            <a:pPr>
              <a:tabLst>
                <a:tab pos="3432175" algn="ctr"/>
              </a:tabLst>
              <a:defRPr/>
            </a:pPr>
            <a:r>
              <a:rPr lang="en-US" altLang="zh-CN" sz="2000" dirty="0"/>
              <a:t>A view is defined using the </a:t>
            </a:r>
            <a:r>
              <a:rPr lang="en-US" altLang="zh-CN" sz="2000" b="1" dirty="0"/>
              <a:t>create view </a:t>
            </a:r>
            <a:r>
              <a:rPr lang="en-US" altLang="zh-CN" sz="2000" dirty="0"/>
              <a:t>statement which has the form</a:t>
            </a:r>
            <a:endParaRPr lang="en-US" altLang="zh-CN" dirty="0"/>
          </a:p>
          <a:p>
            <a:pPr>
              <a:lnSpc>
                <a:spcPct val="40000"/>
              </a:lnSpc>
              <a:tabLst>
                <a:tab pos="3432175" algn="ctr"/>
              </a:tabLst>
              <a:defRPr/>
            </a:pPr>
            <a:endParaRPr lang="en-US" altLang="zh-CN" dirty="0"/>
          </a:p>
          <a:p>
            <a:pPr>
              <a:lnSpc>
                <a:spcPct val="40000"/>
              </a:lnSpc>
              <a:buFont typeface="Monotype Sorts" charset="2"/>
              <a:buNone/>
              <a:tabLst>
                <a:tab pos="3432175" algn="ctr"/>
              </a:tabLst>
              <a:defRPr/>
            </a:pPr>
            <a:r>
              <a:rPr lang="en-US" altLang="zh-CN" dirty="0"/>
              <a:t>		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create view </a:t>
            </a:r>
            <a:r>
              <a:rPr lang="en-US" altLang="zh-CN" sz="2000" i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v 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as </a:t>
            </a:r>
            <a:r>
              <a:rPr lang="en-US" altLang="zh-CN" sz="2000" i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&lt;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query expression&gt;</a:t>
            </a:r>
            <a:endParaRPr lang="en-US" altLang="zh-CN" dirty="0">
              <a:solidFill>
                <a:schemeClr val="tx2">
                  <a:lumMod val="75000"/>
                </a:schemeClr>
              </a:solidFill>
              <a:latin typeface="Consolas" pitchFamily="49" charset="0"/>
            </a:endParaRPr>
          </a:p>
          <a:p>
            <a:pPr>
              <a:lnSpc>
                <a:spcPct val="20000"/>
              </a:lnSpc>
              <a:buFont typeface="Monotype Sorts" charset="2"/>
              <a:buNone/>
              <a:tabLst>
                <a:tab pos="3432175" algn="ctr"/>
              </a:tabLst>
              <a:defRPr/>
            </a:pPr>
            <a:endParaRPr lang="en-US" altLang="zh-CN" dirty="0"/>
          </a:p>
          <a:p>
            <a:pPr>
              <a:buFont typeface="Monotype Sorts" charset="2"/>
              <a:buNone/>
              <a:tabLst>
                <a:tab pos="3432175" algn="ctr"/>
              </a:tabLst>
              <a:defRPr/>
            </a:pPr>
            <a:r>
              <a:rPr lang="en-US" altLang="zh-CN" dirty="0"/>
              <a:t>	</a:t>
            </a:r>
            <a:r>
              <a:rPr lang="en-US" altLang="zh-CN" sz="2000" dirty="0"/>
              <a:t>where &lt;query expression&gt; is any legal SQL expression.  The view name is represented by </a:t>
            </a:r>
            <a:r>
              <a:rPr lang="en-US" altLang="zh-CN" sz="2000" i="1" dirty="0"/>
              <a:t>v.</a:t>
            </a:r>
            <a:endParaRPr lang="en-US" altLang="zh-CN" dirty="0"/>
          </a:p>
          <a:p>
            <a:pPr>
              <a:tabLst>
                <a:tab pos="3432175" algn="ctr"/>
              </a:tabLst>
              <a:defRPr/>
            </a:pPr>
            <a:r>
              <a:rPr lang="en-US" altLang="zh-CN" sz="2000" dirty="0"/>
              <a:t>Once a view is defined, the view name can be used to refer to the virtual relation that the view generates.</a:t>
            </a:r>
            <a:endParaRPr lang="en-US" altLang="zh-CN" dirty="0"/>
          </a:p>
          <a:p>
            <a:pPr>
              <a:tabLst>
                <a:tab pos="3432175" algn="ctr"/>
              </a:tabLst>
              <a:defRPr/>
            </a:pPr>
            <a:r>
              <a:rPr lang="en-US" altLang="zh-CN" sz="2000" dirty="0"/>
              <a:t>View definition is not the same as creating a new relation by evaluating the query expression</a:t>
            </a:r>
            <a:r>
              <a:rPr lang="en-US" altLang="zh-CN" dirty="0"/>
              <a:t>  </a:t>
            </a:r>
          </a:p>
          <a:p>
            <a:pPr lvl="1">
              <a:tabLst>
                <a:tab pos="3432175" algn="ctr"/>
              </a:tabLst>
              <a:defRPr/>
            </a:pPr>
            <a:r>
              <a:rPr lang="en-US" altLang="zh-CN" sz="2000" dirty="0"/>
              <a:t>Rather, a view definition causes the saving of an expression; the expression is substituted into queries using the view.</a:t>
            </a:r>
            <a:endParaRPr lang="en-US" altLang="zh-C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592138" y="12700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Example Views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3413" y="1106488"/>
            <a:ext cx="8080375" cy="5373687"/>
          </a:xfrm>
        </p:spPr>
        <p:txBody>
          <a:bodyPr/>
          <a:lstStyle/>
          <a:p>
            <a:pPr>
              <a:tabLst>
                <a:tab pos="1370013" algn="l"/>
              </a:tabLst>
              <a:defRPr/>
            </a:pPr>
            <a:r>
              <a:rPr lang="en-US" altLang="zh-CN" sz="2000" dirty="0"/>
              <a:t>A view of instructors without their salary</a:t>
            </a:r>
            <a:br>
              <a:rPr lang="en-US" altLang="zh-CN" sz="2000" dirty="0"/>
            </a:br>
            <a:r>
              <a:rPr lang="en-US" altLang="zh-CN" sz="2400" dirty="0"/>
              <a:t>  </a:t>
            </a:r>
            <a:r>
              <a:rPr kumimoji="0"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create view </a:t>
            </a:r>
            <a:r>
              <a:rPr kumimoji="0"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faculty </a:t>
            </a:r>
            <a:r>
              <a:rPr kumimoji="0"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as</a:t>
            </a: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 </a:t>
            </a:r>
            <a:b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</a:br>
            <a:r>
              <a:rPr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    </a:t>
            </a:r>
            <a:r>
              <a:rPr kumimoji="0"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select </a:t>
            </a:r>
            <a:r>
              <a:rPr kumimoji="0"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ID</a:t>
            </a:r>
            <a:r>
              <a:rPr kumimoji="0"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, </a:t>
            </a:r>
            <a:r>
              <a:rPr kumimoji="0"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name</a:t>
            </a:r>
            <a:r>
              <a:rPr kumimoji="0" lang="en-US" altLang="zh-CN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, </a:t>
            </a:r>
            <a:r>
              <a:rPr kumimoji="0" lang="en-US" altLang="zh-CN" sz="2000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dept_name</a:t>
            </a:r>
            <a:br>
              <a:rPr kumimoji="0"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</a:br>
            <a:r>
              <a:rPr kumimoji="0"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    </a:t>
            </a:r>
            <a:r>
              <a:rPr kumimoji="0" lang="en-US" altLang="zh-CN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from </a:t>
            </a:r>
            <a:r>
              <a:rPr kumimoji="0" lang="en-US" altLang="zh-CN" sz="2000" i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instructor</a:t>
            </a:r>
            <a:endParaRPr kumimoji="0" lang="en-US" altLang="zh-CN" sz="2000" dirty="0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</a:endParaRPr>
          </a:p>
          <a:p>
            <a:pPr>
              <a:tabLst>
                <a:tab pos="1370013" algn="l"/>
              </a:tabLst>
              <a:defRPr/>
            </a:pPr>
            <a:r>
              <a:rPr lang="en-US" altLang="zh-CN" sz="2000" dirty="0"/>
              <a:t>Find all instructors in the Biology department</a:t>
            </a:r>
            <a:br>
              <a:rPr lang="en-US" altLang="zh-CN" sz="2000" dirty="0"/>
            </a:br>
            <a:r>
              <a:rPr lang="en-US" altLang="zh-CN" sz="2000" dirty="0">
                <a:solidFill>
                  <a:srgbClr val="7030A0"/>
                </a:solidFill>
                <a:latin typeface="Consolas" pitchFamily="49" charset="0"/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  <a:latin typeface="Consolas" pitchFamily="49" charset="0"/>
              </a:rPr>
              <a:t>select </a:t>
            </a:r>
            <a:r>
              <a:rPr lang="en-US" altLang="zh-CN" sz="2000" i="1" dirty="0">
                <a:solidFill>
                  <a:srgbClr val="7030A0"/>
                </a:solidFill>
                <a:latin typeface="Consolas" pitchFamily="49" charset="0"/>
              </a:rPr>
              <a:t>name</a:t>
            </a:r>
            <a:br>
              <a:rPr lang="en-US" altLang="zh-CN" sz="2000" i="1" dirty="0">
                <a:solidFill>
                  <a:srgbClr val="7030A0"/>
                </a:solidFill>
                <a:latin typeface="Consolas" pitchFamily="49" charset="0"/>
              </a:rPr>
            </a:br>
            <a:r>
              <a:rPr lang="en-US" altLang="zh-CN" sz="2000" i="1" dirty="0">
                <a:solidFill>
                  <a:srgbClr val="7030A0"/>
                </a:solidFill>
                <a:latin typeface="Consolas" pitchFamily="49" charset="0"/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  <a:latin typeface="Consolas" pitchFamily="49" charset="0"/>
              </a:rPr>
              <a:t>from </a:t>
            </a:r>
            <a:r>
              <a:rPr lang="en-US" altLang="zh-CN" sz="2000" i="1" dirty="0">
                <a:solidFill>
                  <a:srgbClr val="7030A0"/>
                </a:solidFill>
                <a:latin typeface="Consolas" pitchFamily="49" charset="0"/>
              </a:rPr>
              <a:t>faculty</a:t>
            </a:r>
            <a:br>
              <a:rPr lang="en-US" altLang="zh-CN" sz="2000" i="1" dirty="0">
                <a:solidFill>
                  <a:srgbClr val="7030A0"/>
                </a:solidFill>
                <a:latin typeface="Consolas" pitchFamily="49" charset="0"/>
              </a:rPr>
            </a:br>
            <a:r>
              <a:rPr lang="en-US" altLang="zh-CN" sz="2000" i="1" dirty="0">
                <a:solidFill>
                  <a:srgbClr val="7030A0"/>
                </a:solidFill>
                <a:latin typeface="Consolas" pitchFamily="49" charset="0"/>
              </a:rPr>
              <a:t> </a:t>
            </a:r>
            <a:r>
              <a:rPr lang="en-US" altLang="zh-CN" sz="2000" b="1" dirty="0">
                <a:solidFill>
                  <a:srgbClr val="7030A0"/>
                </a:solidFill>
                <a:latin typeface="Consolas" pitchFamily="49" charset="0"/>
              </a:rPr>
              <a:t>where </a:t>
            </a:r>
            <a:r>
              <a:rPr lang="en-US" altLang="zh-CN" sz="2000" i="1" dirty="0" err="1">
                <a:solidFill>
                  <a:srgbClr val="7030A0"/>
                </a:solidFill>
                <a:latin typeface="Consolas" pitchFamily="49" charset="0"/>
              </a:rPr>
              <a:t>dept_name</a:t>
            </a:r>
            <a:r>
              <a:rPr lang="en-US" altLang="zh-CN" sz="2000" i="1" dirty="0">
                <a:solidFill>
                  <a:srgbClr val="7030A0"/>
                </a:solidFill>
                <a:latin typeface="Consolas" pitchFamily="49" charset="0"/>
              </a:rPr>
              <a:t> = </a:t>
            </a:r>
            <a:r>
              <a:rPr lang="en-US" altLang="zh-CN" sz="2000" dirty="0">
                <a:solidFill>
                  <a:srgbClr val="7030A0"/>
                </a:solidFill>
                <a:latin typeface="Consolas" pitchFamily="49" charset="0"/>
              </a:rPr>
              <a:t>‘Biology’</a:t>
            </a:r>
          </a:p>
          <a:p>
            <a:pPr>
              <a:tabLst>
                <a:tab pos="1370013" algn="l"/>
              </a:tabLst>
              <a:defRPr/>
            </a:pPr>
            <a:r>
              <a:rPr lang="en-US" altLang="zh-CN" sz="2000" dirty="0"/>
              <a:t>Create a view of department salary totals</a:t>
            </a:r>
          </a:p>
          <a:p>
            <a:pPr>
              <a:lnSpc>
                <a:spcPts val="1800"/>
              </a:lnSpc>
              <a:spcBef>
                <a:spcPts val="0"/>
              </a:spcBef>
              <a:buFont typeface="Monotype Sorts" charset="2"/>
              <a:buNone/>
              <a:tabLst>
                <a:tab pos="1370013" algn="l"/>
              </a:tabLst>
              <a:defRPr/>
            </a:pPr>
            <a:br>
              <a:rPr lang="en-US" altLang="zh-CN" sz="2000" dirty="0"/>
            </a:br>
            <a:r>
              <a:rPr lang="en-US" altLang="zh-CN" sz="2000" dirty="0">
                <a:solidFill>
                  <a:srgbClr val="0070C0"/>
                </a:solidFill>
                <a:latin typeface="Consolas" pitchFamily="49" charset="0"/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  <a:latin typeface="Consolas" pitchFamily="49" charset="0"/>
              </a:rPr>
              <a:t>create view </a:t>
            </a:r>
            <a:r>
              <a:rPr lang="en-US" altLang="zh-CN" sz="2000" i="1" dirty="0" err="1">
                <a:solidFill>
                  <a:srgbClr val="0070C0"/>
                </a:solidFill>
                <a:latin typeface="Consolas" pitchFamily="49" charset="0"/>
              </a:rPr>
              <a:t>departments_total_salary</a:t>
            </a:r>
            <a:r>
              <a:rPr lang="en-US" altLang="zh-CN" sz="2000" i="1" dirty="0">
                <a:solidFill>
                  <a:srgbClr val="0070C0"/>
                </a:solidFill>
                <a:latin typeface="Consolas" pitchFamily="49" charset="0"/>
              </a:rPr>
              <a:t> </a:t>
            </a:r>
            <a:r>
              <a:rPr lang="en-US" altLang="zh-CN" sz="2000" dirty="0">
                <a:solidFill>
                  <a:srgbClr val="0070C0"/>
                </a:solidFill>
                <a:latin typeface="Consolas" pitchFamily="49" charset="0"/>
              </a:rPr>
              <a:t>(</a:t>
            </a:r>
          </a:p>
          <a:p>
            <a:pPr>
              <a:buFont typeface="Monotype Sorts" charset="2"/>
              <a:buNone/>
              <a:tabLst>
                <a:tab pos="1370013" algn="l"/>
              </a:tabLst>
              <a:defRPr/>
            </a:pPr>
            <a:r>
              <a:rPr lang="en-US" altLang="zh-CN" sz="2000" i="1" dirty="0">
                <a:solidFill>
                  <a:srgbClr val="0070C0"/>
                </a:solidFill>
                <a:latin typeface="Consolas" pitchFamily="49" charset="0"/>
              </a:rPr>
              <a:t>       </a:t>
            </a:r>
            <a:r>
              <a:rPr lang="en-US" altLang="zh-CN" sz="2000" i="1" dirty="0" err="1">
                <a:solidFill>
                  <a:srgbClr val="0070C0"/>
                </a:solidFill>
                <a:latin typeface="Consolas" pitchFamily="49" charset="0"/>
              </a:rPr>
              <a:t>dept_name</a:t>
            </a:r>
            <a:r>
              <a:rPr lang="en-US" altLang="zh-CN" sz="2000" dirty="0">
                <a:solidFill>
                  <a:srgbClr val="0070C0"/>
                </a:solidFill>
                <a:latin typeface="Consolas" pitchFamily="49" charset="0"/>
              </a:rPr>
              <a:t>, </a:t>
            </a:r>
            <a:r>
              <a:rPr lang="en-US" altLang="zh-CN" sz="2000" dirty="0" err="1">
                <a:solidFill>
                  <a:srgbClr val="0070C0"/>
                </a:solidFill>
                <a:latin typeface="Consolas" pitchFamily="49" charset="0"/>
              </a:rPr>
              <a:t>t</a:t>
            </a:r>
            <a:r>
              <a:rPr lang="en-US" altLang="zh-CN" sz="2000" i="1" dirty="0" err="1">
                <a:solidFill>
                  <a:srgbClr val="0070C0"/>
                </a:solidFill>
                <a:latin typeface="Consolas" pitchFamily="49" charset="0"/>
              </a:rPr>
              <a:t>otal_salary</a:t>
            </a:r>
            <a:endParaRPr lang="en-US" altLang="zh-CN" sz="2000" i="1" dirty="0">
              <a:solidFill>
                <a:srgbClr val="0070C0"/>
              </a:solidFill>
              <a:latin typeface="Consolas" pitchFamily="49" charset="0"/>
            </a:endParaRPr>
          </a:p>
          <a:p>
            <a:pPr>
              <a:buFont typeface="Monotype Sorts" charset="2"/>
              <a:buNone/>
              <a:tabLst>
                <a:tab pos="1370013" algn="l"/>
              </a:tabLst>
              <a:defRPr/>
            </a:pPr>
            <a:r>
              <a:rPr lang="en-US" altLang="zh-CN" sz="2000" i="1" dirty="0">
                <a:solidFill>
                  <a:srgbClr val="0070C0"/>
                </a:solidFill>
                <a:latin typeface="Consolas" pitchFamily="49" charset="0"/>
              </a:rPr>
              <a:t>   </a:t>
            </a:r>
            <a:r>
              <a:rPr lang="en-US" altLang="zh-CN" sz="2000" dirty="0">
                <a:solidFill>
                  <a:srgbClr val="0070C0"/>
                </a:solidFill>
                <a:latin typeface="Consolas" pitchFamily="49" charset="0"/>
              </a:rPr>
              <a:t>) </a:t>
            </a:r>
            <a:r>
              <a:rPr lang="en-US" altLang="zh-CN" sz="2000" b="1" dirty="0">
                <a:solidFill>
                  <a:srgbClr val="0070C0"/>
                </a:solidFill>
                <a:latin typeface="Consolas" pitchFamily="49" charset="0"/>
              </a:rPr>
              <a:t>as</a:t>
            </a:r>
            <a:br>
              <a:rPr lang="en-US" altLang="zh-CN" sz="2000" b="1" dirty="0">
                <a:solidFill>
                  <a:srgbClr val="0070C0"/>
                </a:solidFill>
                <a:latin typeface="Consolas" pitchFamily="49" charset="0"/>
              </a:rPr>
            </a:br>
            <a:r>
              <a:rPr lang="en-US" altLang="zh-CN" sz="2000" b="1" dirty="0">
                <a:solidFill>
                  <a:srgbClr val="0070C0"/>
                </a:solidFill>
                <a:latin typeface="Consolas" pitchFamily="49" charset="0"/>
              </a:rPr>
              <a:t>    select </a:t>
            </a:r>
            <a:r>
              <a:rPr lang="en-US" altLang="zh-CN" sz="2000" i="1" dirty="0" err="1">
                <a:solidFill>
                  <a:srgbClr val="0070C0"/>
                </a:solidFill>
                <a:latin typeface="Consolas" pitchFamily="49" charset="0"/>
              </a:rPr>
              <a:t>dept_name</a:t>
            </a:r>
            <a:r>
              <a:rPr lang="en-US" altLang="zh-CN" sz="2000" dirty="0">
                <a:solidFill>
                  <a:srgbClr val="0070C0"/>
                </a:solidFill>
                <a:latin typeface="Consolas" pitchFamily="49" charset="0"/>
              </a:rPr>
              <a:t>, </a:t>
            </a:r>
            <a:r>
              <a:rPr lang="en-US" altLang="zh-CN" sz="2000" b="1" dirty="0">
                <a:solidFill>
                  <a:srgbClr val="0070C0"/>
                </a:solidFill>
                <a:latin typeface="Consolas" pitchFamily="49" charset="0"/>
              </a:rPr>
              <a:t>sum</a:t>
            </a:r>
            <a:r>
              <a:rPr lang="en-US" altLang="zh-CN" sz="2000" dirty="0">
                <a:solidFill>
                  <a:srgbClr val="0070C0"/>
                </a:solidFill>
                <a:latin typeface="Consolas" pitchFamily="49" charset="0"/>
              </a:rPr>
              <a:t>(</a:t>
            </a:r>
            <a:r>
              <a:rPr lang="en-US" altLang="zh-CN" sz="2000" i="1" dirty="0">
                <a:solidFill>
                  <a:srgbClr val="0070C0"/>
                </a:solidFill>
                <a:latin typeface="Consolas" pitchFamily="49" charset="0"/>
              </a:rPr>
              <a:t>salary</a:t>
            </a:r>
            <a:r>
              <a:rPr lang="en-US" altLang="zh-CN" sz="2000" dirty="0">
                <a:solidFill>
                  <a:srgbClr val="0070C0"/>
                </a:solidFill>
                <a:latin typeface="Consolas" pitchFamily="49" charset="0"/>
              </a:rPr>
              <a:t>)</a:t>
            </a:r>
            <a:br>
              <a:rPr lang="en-US" altLang="zh-CN" sz="2000" dirty="0">
                <a:solidFill>
                  <a:srgbClr val="0070C0"/>
                </a:solidFill>
                <a:latin typeface="Consolas" pitchFamily="49" charset="0"/>
              </a:rPr>
            </a:br>
            <a:r>
              <a:rPr lang="en-US" altLang="zh-CN" sz="2000" dirty="0">
                <a:solidFill>
                  <a:srgbClr val="0070C0"/>
                </a:solidFill>
                <a:latin typeface="Consolas" pitchFamily="49" charset="0"/>
              </a:rPr>
              <a:t>    </a:t>
            </a:r>
            <a:r>
              <a:rPr lang="en-US" altLang="zh-CN" sz="2000" b="1" dirty="0">
                <a:solidFill>
                  <a:srgbClr val="0070C0"/>
                </a:solidFill>
                <a:latin typeface="Consolas" pitchFamily="49" charset="0"/>
              </a:rPr>
              <a:t>from </a:t>
            </a:r>
            <a:r>
              <a:rPr lang="en-US" altLang="zh-CN" sz="2000" i="1" dirty="0">
                <a:solidFill>
                  <a:srgbClr val="0070C0"/>
                </a:solidFill>
                <a:latin typeface="Consolas" pitchFamily="49" charset="0"/>
              </a:rPr>
              <a:t>instructor</a:t>
            </a:r>
            <a:br>
              <a:rPr lang="en-US" altLang="zh-CN" sz="2000" i="1" dirty="0">
                <a:solidFill>
                  <a:srgbClr val="0070C0"/>
                </a:solidFill>
                <a:latin typeface="Consolas" pitchFamily="49" charset="0"/>
              </a:rPr>
            </a:br>
            <a:r>
              <a:rPr lang="en-US" altLang="zh-CN" sz="2000" i="1" dirty="0">
                <a:solidFill>
                  <a:srgbClr val="0070C0"/>
                </a:solidFill>
                <a:latin typeface="Consolas" pitchFamily="49" charset="0"/>
              </a:rPr>
              <a:t>    </a:t>
            </a:r>
            <a:r>
              <a:rPr lang="en-US" altLang="zh-CN" sz="2000" b="1" dirty="0">
                <a:solidFill>
                  <a:srgbClr val="0070C0"/>
                </a:solidFill>
                <a:latin typeface="Consolas" pitchFamily="49" charset="0"/>
              </a:rPr>
              <a:t>group by </a:t>
            </a:r>
            <a:r>
              <a:rPr lang="en-US" altLang="zh-CN" sz="2000" i="1" dirty="0" err="1">
                <a:solidFill>
                  <a:srgbClr val="0070C0"/>
                </a:solidFill>
                <a:latin typeface="Consolas" pitchFamily="49" charset="0"/>
              </a:rPr>
              <a:t>dept_name</a:t>
            </a:r>
            <a:r>
              <a:rPr lang="en-US" altLang="zh-CN" sz="2000" dirty="0">
                <a:solidFill>
                  <a:srgbClr val="0070C0"/>
                </a:solidFill>
                <a:latin typeface="Consolas" pitchFamily="49" charset="0"/>
              </a:rPr>
              <a:t>;</a:t>
            </a:r>
            <a:endParaRPr lang="en-US" altLang="zh-CN" sz="2400" dirty="0">
              <a:solidFill>
                <a:srgbClr val="0070C0"/>
              </a:solidFill>
              <a:latin typeface="Consolas" pitchFamily="49" charset="0"/>
            </a:endParaRPr>
          </a:p>
          <a:p>
            <a:pPr>
              <a:tabLst>
                <a:tab pos="1370013" algn="l"/>
              </a:tabLst>
              <a:defRPr/>
            </a:pPr>
            <a:endParaRPr lang="en-US" altLang="zh-CN" sz="2400" dirty="0"/>
          </a:p>
          <a:p>
            <a:pPr>
              <a:tabLst>
                <a:tab pos="1370013" algn="l"/>
              </a:tabLst>
              <a:defRPr/>
            </a:pPr>
            <a:endParaRPr lang="en-US" altLang="zh-CN" sz="2000" dirty="0"/>
          </a:p>
          <a:p>
            <a:pPr>
              <a:tabLst>
                <a:tab pos="1370013" algn="l"/>
              </a:tabLst>
              <a:defRPr/>
            </a:pPr>
            <a:endParaRPr lang="en-US" altLang="zh-CN" sz="2000" dirty="0"/>
          </a:p>
        </p:txBody>
      </p:sp>
      <p:sp>
        <p:nvSpPr>
          <p:cNvPr id="335877" name="Text Box 5"/>
          <p:cNvSpPr txBox="1">
            <a:spLocks noChangeArrowheads="1"/>
          </p:cNvSpPr>
          <p:nvPr/>
        </p:nvSpPr>
        <p:spPr bwMode="auto">
          <a:xfrm>
            <a:off x="1060450" y="5232400"/>
            <a:ext cx="7550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Clr>
                <a:schemeClr val="tx2"/>
              </a:buClr>
              <a:buSzPct val="90000"/>
              <a:buFont typeface="Monotype Sorts" charset="2"/>
              <a:buNone/>
            </a:pPr>
            <a:r>
              <a:rPr kumimoji="1" lang="en-US" altLang="zh-CN" sz="2400" b="1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5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77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Views Defined Using Other Views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1475" y="1093788"/>
            <a:ext cx="8610600" cy="4903787"/>
          </a:xfrm>
        </p:spPr>
        <p:txBody>
          <a:bodyPr/>
          <a:lstStyle/>
          <a:p>
            <a:pPr>
              <a:defRPr/>
            </a:pPr>
            <a:r>
              <a:rPr lang="en-US" altLang="zh-CN" sz="2000" b="1" dirty="0">
                <a:solidFill>
                  <a:srgbClr val="7030A0"/>
                </a:solidFill>
                <a:latin typeface="Consolas" pitchFamily="49" charset="0"/>
              </a:rPr>
              <a:t>create view </a:t>
            </a:r>
            <a:r>
              <a:rPr lang="en-US" altLang="zh-CN" sz="2000" i="1" dirty="0">
                <a:solidFill>
                  <a:srgbClr val="7030A0"/>
                </a:solidFill>
                <a:latin typeface="Consolas" pitchFamily="49" charset="0"/>
              </a:rPr>
              <a:t>physics_fall_2009 </a:t>
            </a:r>
            <a:r>
              <a:rPr lang="en-US" altLang="zh-CN" sz="2000" b="1" dirty="0">
                <a:solidFill>
                  <a:srgbClr val="7030A0"/>
                </a:solidFill>
                <a:latin typeface="Consolas" pitchFamily="49" charset="0"/>
              </a:rPr>
              <a:t>as</a:t>
            </a:r>
            <a:br>
              <a:rPr lang="en-US" altLang="zh-CN" sz="2000" b="1" dirty="0">
                <a:solidFill>
                  <a:srgbClr val="7030A0"/>
                </a:solidFill>
                <a:latin typeface="Consolas" pitchFamily="49" charset="0"/>
              </a:rPr>
            </a:br>
            <a:r>
              <a:rPr lang="en-US" altLang="zh-CN" sz="2000" b="1" dirty="0">
                <a:solidFill>
                  <a:srgbClr val="7030A0"/>
                </a:solidFill>
                <a:latin typeface="Consolas" pitchFamily="49" charset="0"/>
              </a:rPr>
              <a:t>   select </a:t>
            </a:r>
            <a:r>
              <a:rPr lang="en-US" altLang="zh-CN" sz="2000" i="1" dirty="0" err="1">
                <a:solidFill>
                  <a:srgbClr val="7030A0"/>
                </a:solidFill>
                <a:latin typeface="Consolas" pitchFamily="49" charset="0"/>
              </a:rPr>
              <a:t>course</a:t>
            </a:r>
            <a:r>
              <a:rPr lang="en-US" altLang="zh-CN" sz="2000" dirty="0" err="1">
                <a:solidFill>
                  <a:srgbClr val="7030A0"/>
                </a:solidFill>
                <a:latin typeface="Consolas" pitchFamily="49" charset="0"/>
              </a:rPr>
              <a:t>.</a:t>
            </a:r>
            <a:r>
              <a:rPr lang="en-US" altLang="zh-CN" sz="2000" i="1" dirty="0" err="1">
                <a:solidFill>
                  <a:srgbClr val="7030A0"/>
                </a:solidFill>
                <a:latin typeface="Consolas" pitchFamily="49" charset="0"/>
              </a:rPr>
              <a:t>course_id</a:t>
            </a:r>
            <a:r>
              <a:rPr lang="en-US" altLang="zh-CN" sz="2000" dirty="0">
                <a:solidFill>
                  <a:srgbClr val="7030A0"/>
                </a:solidFill>
                <a:latin typeface="Consolas" pitchFamily="49" charset="0"/>
              </a:rPr>
              <a:t>, </a:t>
            </a:r>
            <a:r>
              <a:rPr lang="en-US" altLang="zh-CN" sz="2000" i="1" dirty="0" err="1">
                <a:solidFill>
                  <a:srgbClr val="7030A0"/>
                </a:solidFill>
                <a:latin typeface="Consolas" pitchFamily="49" charset="0"/>
              </a:rPr>
              <a:t>sec_id</a:t>
            </a:r>
            <a:r>
              <a:rPr lang="en-US" altLang="zh-CN" sz="2000" dirty="0">
                <a:solidFill>
                  <a:srgbClr val="7030A0"/>
                </a:solidFill>
                <a:latin typeface="Consolas" pitchFamily="49" charset="0"/>
              </a:rPr>
              <a:t>, </a:t>
            </a:r>
            <a:r>
              <a:rPr lang="en-US" altLang="zh-CN" sz="2000" i="1" dirty="0">
                <a:solidFill>
                  <a:srgbClr val="7030A0"/>
                </a:solidFill>
                <a:latin typeface="Consolas" pitchFamily="49" charset="0"/>
              </a:rPr>
              <a:t>building</a:t>
            </a:r>
            <a:r>
              <a:rPr lang="en-US" altLang="zh-CN" sz="2000" dirty="0">
                <a:solidFill>
                  <a:srgbClr val="7030A0"/>
                </a:solidFill>
                <a:latin typeface="Consolas" pitchFamily="49" charset="0"/>
              </a:rPr>
              <a:t>, </a:t>
            </a:r>
            <a:r>
              <a:rPr lang="en-US" altLang="zh-CN" sz="2000" i="1" dirty="0" err="1">
                <a:solidFill>
                  <a:srgbClr val="7030A0"/>
                </a:solidFill>
                <a:latin typeface="Consolas" pitchFamily="49" charset="0"/>
              </a:rPr>
              <a:t>room_number</a:t>
            </a:r>
            <a:br>
              <a:rPr lang="en-US" altLang="zh-CN" sz="2000" i="1" dirty="0">
                <a:solidFill>
                  <a:srgbClr val="7030A0"/>
                </a:solidFill>
                <a:latin typeface="Consolas" pitchFamily="49" charset="0"/>
              </a:rPr>
            </a:br>
            <a:r>
              <a:rPr lang="en-US" altLang="zh-CN" sz="2000" i="1" dirty="0">
                <a:solidFill>
                  <a:srgbClr val="7030A0"/>
                </a:solidFill>
                <a:latin typeface="Consolas" pitchFamily="49" charset="0"/>
              </a:rPr>
              <a:t>   </a:t>
            </a:r>
            <a:r>
              <a:rPr lang="en-US" altLang="zh-CN" sz="2000" b="1" dirty="0">
                <a:solidFill>
                  <a:srgbClr val="7030A0"/>
                </a:solidFill>
                <a:latin typeface="Consolas" pitchFamily="49" charset="0"/>
              </a:rPr>
              <a:t>from </a:t>
            </a:r>
            <a:r>
              <a:rPr lang="en-US" altLang="zh-CN" sz="2000" i="1" dirty="0">
                <a:solidFill>
                  <a:srgbClr val="7030A0"/>
                </a:solidFill>
                <a:latin typeface="Consolas" pitchFamily="49" charset="0"/>
              </a:rPr>
              <a:t>course</a:t>
            </a:r>
            <a:r>
              <a:rPr lang="en-US" altLang="zh-CN" sz="2000" dirty="0">
                <a:solidFill>
                  <a:srgbClr val="7030A0"/>
                </a:solidFill>
                <a:latin typeface="Consolas" pitchFamily="49" charset="0"/>
              </a:rPr>
              <a:t>, </a:t>
            </a:r>
            <a:r>
              <a:rPr lang="en-US" altLang="zh-CN" sz="2000" i="1" dirty="0">
                <a:solidFill>
                  <a:srgbClr val="7030A0"/>
                </a:solidFill>
                <a:latin typeface="Consolas" pitchFamily="49" charset="0"/>
              </a:rPr>
              <a:t>section</a:t>
            </a:r>
            <a:br>
              <a:rPr lang="en-US" altLang="zh-CN" sz="2000" i="1" dirty="0">
                <a:solidFill>
                  <a:srgbClr val="7030A0"/>
                </a:solidFill>
                <a:latin typeface="Consolas" pitchFamily="49" charset="0"/>
              </a:rPr>
            </a:br>
            <a:r>
              <a:rPr lang="en-US" altLang="zh-CN" sz="2000" i="1" dirty="0">
                <a:solidFill>
                  <a:srgbClr val="7030A0"/>
                </a:solidFill>
                <a:latin typeface="Consolas" pitchFamily="49" charset="0"/>
              </a:rPr>
              <a:t>   </a:t>
            </a:r>
            <a:r>
              <a:rPr lang="en-US" altLang="zh-CN" sz="2000" b="1" dirty="0">
                <a:solidFill>
                  <a:srgbClr val="7030A0"/>
                </a:solidFill>
                <a:latin typeface="Consolas" pitchFamily="49" charset="0"/>
              </a:rPr>
              <a:t>where </a:t>
            </a:r>
            <a:r>
              <a:rPr lang="en-US" altLang="zh-CN" sz="2000" i="1" dirty="0" err="1">
                <a:solidFill>
                  <a:srgbClr val="7030A0"/>
                </a:solidFill>
                <a:latin typeface="Consolas" pitchFamily="49" charset="0"/>
              </a:rPr>
              <a:t>course</a:t>
            </a:r>
            <a:r>
              <a:rPr lang="en-US" altLang="zh-CN" sz="2000" dirty="0" err="1">
                <a:solidFill>
                  <a:srgbClr val="7030A0"/>
                </a:solidFill>
                <a:latin typeface="Consolas" pitchFamily="49" charset="0"/>
              </a:rPr>
              <a:t>.</a:t>
            </a:r>
            <a:r>
              <a:rPr lang="en-US" altLang="zh-CN" sz="2000" i="1" dirty="0" err="1">
                <a:solidFill>
                  <a:srgbClr val="7030A0"/>
                </a:solidFill>
                <a:latin typeface="Consolas" pitchFamily="49" charset="0"/>
              </a:rPr>
              <a:t>course_id</a:t>
            </a:r>
            <a:r>
              <a:rPr lang="en-US" altLang="zh-CN" sz="2000" i="1" dirty="0">
                <a:solidFill>
                  <a:srgbClr val="7030A0"/>
                </a:solidFill>
                <a:latin typeface="Consolas" pitchFamily="49" charset="0"/>
              </a:rPr>
              <a:t> </a:t>
            </a:r>
            <a:r>
              <a:rPr lang="en-US" altLang="zh-CN" sz="2000" dirty="0">
                <a:solidFill>
                  <a:srgbClr val="7030A0"/>
                </a:solidFill>
                <a:latin typeface="Consolas" pitchFamily="49" charset="0"/>
              </a:rPr>
              <a:t>= </a:t>
            </a:r>
            <a:r>
              <a:rPr lang="en-US" altLang="zh-CN" sz="2000" i="1" dirty="0" err="1">
                <a:solidFill>
                  <a:srgbClr val="7030A0"/>
                </a:solidFill>
                <a:latin typeface="Consolas" pitchFamily="49" charset="0"/>
              </a:rPr>
              <a:t>section</a:t>
            </a:r>
            <a:r>
              <a:rPr lang="en-US" altLang="zh-CN" sz="2000" dirty="0" err="1">
                <a:solidFill>
                  <a:srgbClr val="7030A0"/>
                </a:solidFill>
                <a:latin typeface="Consolas" pitchFamily="49" charset="0"/>
              </a:rPr>
              <a:t>.</a:t>
            </a:r>
            <a:r>
              <a:rPr lang="en-US" altLang="zh-CN" sz="2000" i="1" dirty="0" err="1">
                <a:solidFill>
                  <a:srgbClr val="7030A0"/>
                </a:solidFill>
                <a:latin typeface="Consolas" pitchFamily="49" charset="0"/>
              </a:rPr>
              <a:t>course_id</a:t>
            </a:r>
            <a:br>
              <a:rPr lang="en-US" altLang="zh-CN" sz="2000" i="1" dirty="0">
                <a:solidFill>
                  <a:srgbClr val="7030A0"/>
                </a:solidFill>
                <a:latin typeface="Consolas" pitchFamily="49" charset="0"/>
              </a:rPr>
            </a:br>
            <a:r>
              <a:rPr lang="en-US" altLang="zh-CN" sz="2000" i="1" dirty="0">
                <a:solidFill>
                  <a:srgbClr val="7030A0"/>
                </a:solidFill>
                <a:latin typeface="Consolas" pitchFamily="49" charset="0"/>
              </a:rPr>
              <a:t>         </a:t>
            </a:r>
            <a:r>
              <a:rPr lang="en-US" altLang="zh-CN" sz="2000" b="1" dirty="0">
                <a:solidFill>
                  <a:srgbClr val="7030A0"/>
                </a:solidFill>
                <a:latin typeface="Consolas" pitchFamily="49" charset="0"/>
              </a:rPr>
              <a:t>and </a:t>
            </a:r>
            <a:r>
              <a:rPr lang="en-US" altLang="zh-CN" sz="2000" i="1" dirty="0" err="1">
                <a:solidFill>
                  <a:srgbClr val="7030A0"/>
                </a:solidFill>
                <a:latin typeface="Consolas" pitchFamily="49" charset="0"/>
              </a:rPr>
              <a:t>course</a:t>
            </a:r>
            <a:r>
              <a:rPr lang="en-US" altLang="zh-CN" sz="2000" dirty="0" err="1">
                <a:solidFill>
                  <a:srgbClr val="7030A0"/>
                </a:solidFill>
                <a:latin typeface="Consolas" pitchFamily="49" charset="0"/>
              </a:rPr>
              <a:t>.</a:t>
            </a:r>
            <a:r>
              <a:rPr lang="en-US" altLang="zh-CN" sz="2000" i="1" dirty="0" err="1">
                <a:solidFill>
                  <a:srgbClr val="7030A0"/>
                </a:solidFill>
                <a:latin typeface="Consolas" pitchFamily="49" charset="0"/>
              </a:rPr>
              <a:t>dept_name</a:t>
            </a:r>
            <a:r>
              <a:rPr lang="en-US" altLang="zh-CN" sz="2000" i="1" dirty="0">
                <a:solidFill>
                  <a:srgbClr val="7030A0"/>
                </a:solidFill>
                <a:latin typeface="Consolas" pitchFamily="49" charset="0"/>
              </a:rPr>
              <a:t> </a:t>
            </a:r>
            <a:r>
              <a:rPr lang="en-US" altLang="zh-CN" sz="2000" dirty="0">
                <a:solidFill>
                  <a:srgbClr val="7030A0"/>
                </a:solidFill>
                <a:latin typeface="Consolas" pitchFamily="49" charset="0"/>
              </a:rPr>
              <a:t>= ’Physics’</a:t>
            </a:r>
            <a:br>
              <a:rPr lang="en-US" altLang="zh-CN" sz="2000" dirty="0">
                <a:solidFill>
                  <a:srgbClr val="7030A0"/>
                </a:solidFill>
                <a:latin typeface="Consolas" pitchFamily="49" charset="0"/>
              </a:rPr>
            </a:br>
            <a:r>
              <a:rPr lang="en-US" altLang="zh-CN" sz="2000" dirty="0">
                <a:solidFill>
                  <a:srgbClr val="7030A0"/>
                </a:solidFill>
                <a:latin typeface="Consolas" pitchFamily="49" charset="0"/>
              </a:rPr>
              <a:t>         </a:t>
            </a:r>
            <a:r>
              <a:rPr lang="en-US" altLang="zh-CN" sz="2000" b="1" dirty="0">
                <a:solidFill>
                  <a:srgbClr val="7030A0"/>
                </a:solidFill>
                <a:latin typeface="Consolas" pitchFamily="49" charset="0"/>
              </a:rPr>
              <a:t>and </a:t>
            </a:r>
            <a:r>
              <a:rPr lang="en-US" altLang="zh-CN" sz="2000" i="1" dirty="0" err="1">
                <a:solidFill>
                  <a:srgbClr val="7030A0"/>
                </a:solidFill>
                <a:latin typeface="Consolas" pitchFamily="49" charset="0"/>
              </a:rPr>
              <a:t>section</a:t>
            </a:r>
            <a:r>
              <a:rPr lang="en-US" altLang="zh-CN" sz="2000" dirty="0" err="1">
                <a:solidFill>
                  <a:srgbClr val="7030A0"/>
                </a:solidFill>
                <a:latin typeface="Consolas" pitchFamily="49" charset="0"/>
              </a:rPr>
              <a:t>.</a:t>
            </a:r>
            <a:r>
              <a:rPr lang="en-US" altLang="zh-CN" sz="2000" i="1" dirty="0" err="1">
                <a:solidFill>
                  <a:srgbClr val="7030A0"/>
                </a:solidFill>
                <a:latin typeface="Consolas" pitchFamily="49" charset="0"/>
              </a:rPr>
              <a:t>semester</a:t>
            </a:r>
            <a:r>
              <a:rPr lang="en-US" altLang="zh-CN" sz="2000" i="1" dirty="0">
                <a:solidFill>
                  <a:srgbClr val="7030A0"/>
                </a:solidFill>
                <a:latin typeface="Consolas" pitchFamily="49" charset="0"/>
              </a:rPr>
              <a:t> </a:t>
            </a:r>
            <a:r>
              <a:rPr lang="en-US" altLang="zh-CN" sz="2000" dirty="0">
                <a:solidFill>
                  <a:srgbClr val="7030A0"/>
                </a:solidFill>
                <a:latin typeface="Consolas" pitchFamily="49" charset="0"/>
              </a:rPr>
              <a:t>= ’Fall’</a:t>
            </a:r>
            <a:br>
              <a:rPr lang="en-US" altLang="zh-CN" sz="2000" dirty="0">
                <a:solidFill>
                  <a:srgbClr val="7030A0"/>
                </a:solidFill>
                <a:latin typeface="Consolas" pitchFamily="49" charset="0"/>
              </a:rPr>
            </a:br>
            <a:r>
              <a:rPr lang="en-US" altLang="zh-CN" sz="2000" dirty="0">
                <a:solidFill>
                  <a:srgbClr val="7030A0"/>
                </a:solidFill>
                <a:latin typeface="Consolas" pitchFamily="49" charset="0"/>
              </a:rPr>
              <a:t>         </a:t>
            </a:r>
            <a:r>
              <a:rPr lang="en-US" altLang="zh-CN" sz="2000" b="1" dirty="0">
                <a:solidFill>
                  <a:srgbClr val="7030A0"/>
                </a:solidFill>
                <a:latin typeface="Consolas" pitchFamily="49" charset="0"/>
              </a:rPr>
              <a:t>and </a:t>
            </a:r>
            <a:r>
              <a:rPr lang="en-US" altLang="zh-CN" sz="2000" i="1" dirty="0" err="1">
                <a:solidFill>
                  <a:srgbClr val="7030A0"/>
                </a:solidFill>
                <a:latin typeface="Consolas" pitchFamily="49" charset="0"/>
              </a:rPr>
              <a:t>section</a:t>
            </a:r>
            <a:r>
              <a:rPr lang="en-US" altLang="zh-CN" sz="2000" dirty="0" err="1">
                <a:solidFill>
                  <a:srgbClr val="7030A0"/>
                </a:solidFill>
                <a:latin typeface="Consolas" pitchFamily="49" charset="0"/>
              </a:rPr>
              <a:t>.</a:t>
            </a:r>
            <a:r>
              <a:rPr lang="en-US" altLang="zh-CN" sz="2000" i="1" dirty="0" err="1">
                <a:solidFill>
                  <a:srgbClr val="7030A0"/>
                </a:solidFill>
                <a:latin typeface="Consolas" pitchFamily="49" charset="0"/>
              </a:rPr>
              <a:t>year</a:t>
            </a:r>
            <a:r>
              <a:rPr lang="en-US" altLang="zh-CN" sz="2000" i="1" dirty="0">
                <a:solidFill>
                  <a:srgbClr val="7030A0"/>
                </a:solidFill>
                <a:latin typeface="Consolas" pitchFamily="49" charset="0"/>
              </a:rPr>
              <a:t> </a:t>
            </a:r>
            <a:r>
              <a:rPr lang="en-US" altLang="zh-CN" sz="2000" dirty="0">
                <a:solidFill>
                  <a:srgbClr val="7030A0"/>
                </a:solidFill>
                <a:latin typeface="Consolas" pitchFamily="49" charset="0"/>
              </a:rPr>
              <a:t>= ’2009’;</a:t>
            </a:r>
          </a:p>
          <a:p>
            <a:pPr>
              <a:buFont typeface="Monotype Sorts" charset="2"/>
              <a:buNone/>
              <a:defRPr/>
            </a:pPr>
            <a:endParaRPr lang="en-US" altLang="zh-CN" dirty="0">
              <a:solidFill>
                <a:schemeClr val="bg1">
                  <a:lumMod val="50000"/>
                </a:schemeClr>
              </a:solidFill>
              <a:latin typeface="Consolas" pitchFamily="49" charset="0"/>
            </a:endParaRPr>
          </a:p>
          <a:p>
            <a:pPr>
              <a:defRPr/>
            </a:pPr>
            <a:r>
              <a:rPr lang="en-US" altLang="zh-CN" sz="2000" b="1" dirty="0">
                <a:solidFill>
                  <a:schemeClr val="accent3">
                    <a:lumMod val="25000"/>
                  </a:schemeClr>
                </a:solidFill>
                <a:latin typeface="Consolas" pitchFamily="49" charset="0"/>
              </a:rPr>
              <a:t>create view </a:t>
            </a:r>
            <a:r>
              <a:rPr lang="en-US" altLang="zh-CN" sz="2000" i="1" dirty="0">
                <a:solidFill>
                  <a:schemeClr val="accent3">
                    <a:lumMod val="25000"/>
                  </a:schemeClr>
                </a:solidFill>
                <a:latin typeface="Consolas" pitchFamily="49" charset="0"/>
              </a:rPr>
              <a:t>physics_fall_2009_watson </a:t>
            </a:r>
            <a:r>
              <a:rPr lang="en-US" altLang="zh-CN" sz="2000" b="1" dirty="0">
                <a:solidFill>
                  <a:schemeClr val="accent3">
                    <a:lumMod val="25000"/>
                  </a:schemeClr>
                </a:solidFill>
                <a:latin typeface="Consolas" pitchFamily="49" charset="0"/>
              </a:rPr>
              <a:t>as</a:t>
            </a:r>
            <a:br>
              <a:rPr lang="en-US" altLang="zh-CN" sz="2000" b="1" dirty="0">
                <a:solidFill>
                  <a:schemeClr val="accent3">
                    <a:lumMod val="25000"/>
                  </a:schemeClr>
                </a:solidFill>
                <a:latin typeface="Consolas" pitchFamily="49" charset="0"/>
              </a:rPr>
            </a:br>
            <a:r>
              <a:rPr lang="en-US" altLang="zh-CN" sz="2000" b="1" dirty="0">
                <a:solidFill>
                  <a:schemeClr val="accent3">
                    <a:lumMod val="25000"/>
                  </a:schemeClr>
                </a:solidFill>
                <a:latin typeface="Consolas" pitchFamily="49" charset="0"/>
              </a:rPr>
              <a:t>   select </a:t>
            </a:r>
            <a:r>
              <a:rPr lang="en-US" altLang="zh-CN" sz="2000" i="1" dirty="0" err="1">
                <a:solidFill>
                  <a:schemeClr val="accent3">
                    <a:lumMod val="25000"/>
                  </a:schemeClr>
                </a:solidFill>
                <a:latin typeface="Consolas" pitchFamily="49" charset="0"/>
              </a:rPr>
              <a:t>course_id</a:t>
            </a:r>
            <a:r>
              <a:rPr lang="en-US" altLang="zh-CN" sz="2000" dirty="0">
                <a:solidFill>
                  <a:schemeClr val="accent3">
                    <a:lumMod val="25000"/>
                  </a:schemeClr>
                </a:solidFill>
                <a:latin typeface="Consolas" pitchFamily="49" charset="0"/>
              </a:rPr>
              <a:t>, </a:t>
            </a:r>
            <a:r>
              <a:rPr lang="en-US" altLang="zh-CN" sz="2000" i="1" dirty="0" err="1">
                <a:solidFill>
                  <a:schemeClr val="accent3">
                    <a:lumMod val="25000"/>
                  </a:schemeClr>
                </a:solidFill>
                <a:latin typeface="Consolas" pitchFamily="49" charset="0"/>
              </a:rPr>
              <a:t>room_number</a:t>
            </a:r>
            <a:br>
              <a:rPr lang="en-US" altLang="zh-CN" sz="2000" i="1" dirty="0">
                <a:solidFill>
                  <a:schemeClr val="accent3">
                    <a:lumMod val="25000"/>
                  </a:schemeClr>
                </a:solidFill>
                <a:latin typeface="Consolas" pitchFamily="49" charset="0"/>
              </a:rPr>
            </a:br>
            <a:r>
              <a:rPr lang="en-US" altLang="zh-CN" sz="2000" i="1" dirty="0">
                <a:solidFill>
                  <a:schemeClr val="accent3">
                    <a:lumMod val="25000"/>
                  </a:schemeClr>
                </a:solidFill>
                <a:latin typeface="Consolas" pitchFamily="49" charset="0"/>
              </a:rPr>
              <a:t>   </a:t>
            </a:r>
            <a:r>
              <a:rPr lang="en-US" altLang="zh-CN" sz="2000" b="1" dirty="0">
                <a:solidFill>
                  <a:schemeClr val="accent3">
                    <a:lumMod val="25000"/>
                  </a:schemeClr>
                </a:solidFill>
                <a:latin typeface="Consolas" pitchFamily="49" charset="0"/>
              </a:rPr>
              <a:t>from </a:t>
            </a:r>
            <a:r>
              <a:rPr lang="en-US" altLang="zh-CN" sz="2000" i="1" dirty="0">
                <a:solidFill>
                  <a:schemeClr val="accent3">
                    <a:lumMod val="25000"/>
                  </a:schemeClr>
                </a:solidFill>
                <a:latin typeface="Consolas" pitchFamily="49" charset="0"/>
              </a:rPr>
              <a:t>physics_fall_2009</a:t>
            </a:r>
            <a:br>
              <a:rPr lang="en-US" altLang="zh-CN" sz="2000" i="1" dirty="0">
                <a:solidFill>
                  <a:schemeClr val="accent3">
                    <a:lumMod val="25000"/>
                  </a:schemeClr>
                </a:solidFill>
                <a:latin typeface="Consolas" pitchFamily="49" charset="0"/>
              </a:rPr>
            </a:br>
            <a:r>
              <a:rPr lang="en-US" altLang="zh-CN" sz="2000" i="1" dirty="0">
                <a:solidFill>
                  <a:schemeClr val="accent3">
                    <a:lumMod val="25000"/>
                  </a:schemeClr>
                </a:solidFill>
                <a:latin typeface="Consolas" pitchFamily="49" charset="0"/>
              </a:rPr>
              <a:t>   </a:t>
            </a:r>
            <a:r>
              <a:rPr lang="en-US" altLang="zh-CN" sz="2000" b="1" dirty="0">
                <a:solidFill>
                  <a:schemeClr val="accent3">
                    <a:lumMod val="25000"/>
                  </a:schemeClr>
                </a:solidFill>
                <a:latin typeface="Consolas" pitchFamily="49" charset="0"/>
              </a:rPr>
              <a:t>where </a:t>
            </a:r>
            <a:r>
              <a:rPr lang="en-US" altLang="zh-CN" sz="2000" i="1" dirty="0">
                <a:solidFill>
                  <a:schemeClr val="accent3">
                    <a:lumMod val="25000"/>
                  </a:schemeClr>
                </a:solidFill>
                <a:latin typeface="Consolas" pitchFamily="49" charset="0"/>
              </a:rPr>
              <a:t>building</a:t>
            </a:r>
            <a:r>
              <a:rPr lang="en-US" altLang="zh-CN" sz="2000" dirty="0">
                <a:solidFill>
                  <a:schemeClr val="accent3">
                    <a:lumMod val="25000"/>
                  </a:schemeClr>
                </a:solidFill>
                <a:latin typeface="Consolas" pitchFamily="49" charset="0"/>
              </a:rPr>
              <a:t>= ’Watson’;</a:t>
            </a:r>
            <a:endParaRPr lang="en-US" altLang="zh-CN" dirty="0">
              <a:solidFill>
                <a:schemeClr val="accent3">
                  <a:lumMod val="25000"/>
                </a:schemeClr>
              </a:solidFill>
              <a:latin typeface="Consolas" pitchFamily="49" charset="0"/>
            </a:endParaRPr>
          </a:p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View Expansion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Expand use of a view in a query/another view</a:t>
            </a:r>
          </a:p>
          <a:p>
            <a:endParaRPr lang="en-US" altLang="zh-CN"/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685800" y="1704975"/>
            <a:ext cx="8172450" cy="317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b="1" dirty="0">
                <a:solidFill>
                  <a:schemeClr val="bg1">
                    <a:lumMod val="25000"/>
                  </a:schemeClr>
                </a:solidFill>
                <a:latin typeface="Consolas" pitchFamily="49" charset="0"/>
              </a:rPr>
              <a:t>create view </a:t>
            </a:r>
            <a:r>
              <a:rPr lang="en-US" altLang="zh-CN" sz="2000" i="1" dirty="0">
                <a:solidFill>
                  <a:schemeClr val="bg1">
                    <a:lumMod val="25000"/>
                  </a:schemeClr>
                </a:solidFill>
                <a:latin typeface="Consolas" pitchFamily="49" charset="0"/>
              </a:rPr>
              <a:t>physics_fall_2009_watson </a:t>
            </a:r>
            <a:r>
              <a:rPr lang="en-US" altLang="zh-CN" sz="2000" b="1" dirty="0">
                <a:solidFill>
                  <a:schemeClr val="bg1">
                    <a:lumMod val="25000"/>
                  </a:schemeClr>
                </a:solidFill>
                <a:latin typeface="Consolas" pitchFamily="49" charset="0"/>
              </a:rPr>
              <a:t>as</a:t>
            </a:r>
          </a:p>
          <a:p>
            <a:pPr>
              <a:defRPr/>
            </a:pPr>
            <a:r>
              <a:rPr lang="en-US" altLang="zh-CN" sz="2000" b="1" dirty="0">
                <a:solidFill>
                  <a:schemeClr val="bg1">
                    <a:lumMod val="25000"/>
                  </a:schemeClr>
                </a:solidFill>
                <a:latin typeface="Consolas" pitchFamily="49" charset="0"/>
              </a:rPr>
              <a:t>   select </a:t>
            </a:r>
            <a:r>
              <a:rPr lang="en-US" altLang="zh-CN" sz="2000" i="1" dirty="0" err="1">
                <a:solidFill>
                  <a:schemeClr val="bg1">
                    <a:lumMod val="25000"/>
                  </a:schemeClr>
                </a:solidFill>
                <a:latin typeface="Consolas" pitchFamily="49" charset="0"/>
              </a:rPr>
              <a:t>course_id</a:t>
            </a:r>
            <a:r>
              <a:rPr lang="en-US" altLang="zh-CN" sz="2000" dirty="0">
                <a:solidFill>
                  <a:schemeClr val="bg1">
                    <a:lumMod val="25000"/>
                  </a:schemeClr>
                </a:solidFill>
                <a:latin typeface="Consolas" pitchFamily="49" charset="0"/>
              </a:rPr>
              <a:t>, </a:t>
            </a:r>
            <a:r>
              <a:rPr lang="en-US" altLang="zh-CN" sz="2000" i="1" dirty="0" err="1">
                <a:solidFill>
                  <a:schemeClr val="bg1">
                    <a:lumMod val="25000"/>
                  </a:schemeClr>
                </a:solidFill>
                <a:latin typeface="Consolas" pitchFamily="49" charset="0"/>
              </a:rPr>
              <a:t>room_number</a:t>
            </a:r>
            <a:endParaRPr lang="en-US" altLang="zh-CN" sz="2000" i="1" dirty="0">
              <a:solidFill>
                <a:schemeClr val="bg1">
                  <a:lumMod val="25000"/>
                </a:schemeClr>
              </a:solidFill>
              <a:latin typeface="Consolas" pitchFamily="49" charset="0"/>
            </a:endParaRPr>
          </a:p>
          <a:p>
            <a:pPr>
              <a:defRPr/>
            </a:pPr>
            <a:r>
              <a:rPr lang="en-US" altLang="zh-CN" sz="2000" b="1" dirty="0">
                <a:solidFill>
                  <a:schemeClr val="bg1">
                    <a:lumMod val="25000"/>
                  </a:schemeClr>
                </a:solidFill>
                <a:latin typeface="Consolas" pitchFamily="49" charset="0"/>
              </a:rPr>
              <a:t>   from </a:t>
            </a:r>
            <a:r>
              <a:rPr lang="en-US" altLang="zh-CN" sz="2000" dirty="0">
                <a:solidFill>
                  <a:schemeClr val="bg1">
                    <a:lumMod val="25000"/>
                  </a:schemeClr>
                </a:solidFill>
                <a:latin typeface="Consolas" pitchFamily="49" charset="0"/>
              </a:rPr>
              <a:t>(</a:t>
            </a:r>
            <a:r>
              <a:rPr lang="en-US" altLang="zh-CN" sz="2000" b="1" dirty="0">
                <a:solidFill>
                  <a:schemeClr val="bg1">
                    <a:lumMod val="25000"/>
                  </a:schemeClr>
                </a:solidFill>
                <a:latin typeface="Consolas" pitchFamily="49" charset="0"/>
              </a:rPr>
              <a:t>select </a:t>
            </a:r>
            <a:r>
              <a:rPr lang="en-US" altLang="zh-CN" sz="2000" i="1" dirty="0" err="1">
                <a:solidFill>
                  <a:schemeClr val="bg1">
                    <a:lumMod val="25000"/>
                  </a:schemeClr>
                </a:solidFill>
                <a:latin typeface="Consolas" pitchFamily="49" charset="0"/>
              </a:rPr>
              <a:t>course</a:t>
            </a:r>
            <a:r>
              <a:rPr lang="en-US" altLang="zh-CN" sz="2000" dirty="0" err="1">
                <a:solidFill>
                  <a:schemeClr val="bg1">
                    <a:lumMod val="25000"/>
                  </a:schemeClr>
                </a:solidFill>
                <a:latin typeface="Consolas" pitchFamily="49" charset="0"/>
              </a:rPr>
              <a:t>.</a:t>
            </a:r>
            <a:r>
              <a:rPr lang="en-US" altLang="zh-CN" sz="2000" i="1" dirty="0" err="1">
                <a:solidFill>
                  <a:schemeClr val="bg1">
                    <a:lumMod val="25000"/>
                  </a:schemeClr>
                </a:solidFill>
                <a:latin typeface="Consolas" pitchFamily="49" charset="0"/>
              </a:rPr>
              <a:t>course_id</a:t>
            </a:r>
            <a:r>
              <a:rPr lang="en-US" altLang="zh-CN" sz="2000" dirty="0">
                <a:solidFill>
                  <a:schemeClr val="bg1">
                    <a:lumMod val="25000"/>
                  </a:schemeClr>
                </a:solidFill>
                <a:latin typeface="Consolas" pitchFamily="49" charset="0"/>
              </a:rPr>
              <a:t>, </a:t>
            </a:r>
            <a:r>
              <a:rPr lang="en-US" altLang="zh-CN" sz="2000" i="1" dirty="0">
                <a:solidFill>
                  <a:schemeClr val="bg1">
                    <a:lumMod val="25000"/>
                  </a:schemeClr>
                </a:solidFill>
                <a:latin typeface="Consolas" pitchFamily="49" charset="0"/>
              </a:rPr>
              <a:t>building</a:t>
            </a:r>
            <a:r>
              <a:rPr lang="en-US" altLang="zh-CN" sz="2000" dirty="0">
                <a:solidFill>
                  <a:schemeClr val="bg1">
                    <a:lumMod val="25000"/>
                  </a:schemeClr>
                </a:solidFill>
                <a:latin typeface="Consolas" pitchFamily="49" charset="0"/>
              </a:rPr>
              <a:t>, </a:t>
            </a:r>
            <a:r>
              <a:rPr lang="en-US" altLang="zh-CN" sz="2000" i="1" dirty="0" err="1">
                <a:solidFill>
                  <a:schemeClr val="bg1">
                    <a:lumMod val="25000"/>
                  </a:schemeClr>
                </a:solidFill>
                <a:latin typeface="Consolas" pitchFamily="49" charset="0"/>
              </a:rPr>
              <a:t>room_number</a:t>
            </a:r>
            <a:endParaRPr lang="en-US" altLang="zh-CN" sz="2000" i="1" dirty="0">
              <a:solidFill>
                <a:schemeClr val="bg1">
                  <a:lumMod val="25000"/>
                </a:schemeClr>
              </a:solidFill>
              <a:latin typeface="Consolas" pitchFamily="49" charset="0"/>
            </a:endParaRPr>
          </a:p>
          <a:p>
            <a:pPr>
              <a:defRPr/>
            </a:pPr>
            <a:r>
              <a:rPr lang="en-US" altLang="zh-CN" sz="2000" b="1" dirty="0">
                <a:solidFill>
                  <a:schemeClr val="bg1">
                    <a:lumMod val="25000"/>
                  </a:schemeClr>
                </a:solidFill>
                <a:latin typeface="Consolas" pitchFamily="49" charset="0"/>
              </a:rPr>
              <a:t>         from </a:t>
            </a:r>
            <a:r>
              <a:rPr lang="en-US" altLang="zh-CN" sz="2000" i="1" dirty="0">
                <a:solidFill>
                  <a:schemeClr val="bg1">
                    <a:lumMod val="25000"/>
                  </a:schemeClr>
                </a:solidFill>
                <a:latin typeface="Consolas" pitchFamily="49" charset="0"/>
              </a:rPr>
              <a:t>course</a:t>
            </a:r>
            <a:r>
              <a:rPr lang="en-US" altLang="zh-CN" sz="2000" dirty="0">
                <a:solidFill>
                  <a:schemeClr val="bg1">
                    <a:lumMod val="25000"/>
                  </a:schemeClr>
                </a:solidFill>
                <a:latin typeface="Consolas" pitchFamily="49" charset="0"/>
              </a:rPr>
              <a:t>, </a:t>
            </a:r>
            <a:r>
              <a:rPr lang="en-US" altLang="zh-CN" sz="2000" i="1" dirty="0">
                <a:solidFill>
                  <a:schemeClr val="bg1">
                    <a:lumMod val="25000"/>
                  </a:schemeClr>
                </a:solidFill>
                <a:latin typeface="Consolas" pitchFamily="49" charset="0"/>
              </a:rPr>
              <a:t>section</a:t>
            </a:r>
          </a:p>
          <a:p>
            <a:pPr>
              <a:defRPr/>
            </a:pPr>
            <a:r>
              <a:rPr lang="en-US" altLang="zh-CN" sz="2000" b="1" dirty="0">
                <a:solidFill>
                  <a:schemeClr val="bg1">
                    <a:lumMod val="25000"/>
                  </a:schemeClr>
                </a:solidFill>
                <a:latin typeface="Consolas" pitchFamily="49" charset="0"/>
              </a:rPr>
              <a:t>         where </a:t>
            </a:r>
            <a:r>
              <a:rPr lang="en-US" altLang="zh-CN" sz="2000" i="1" dirty="0" err="1">
                <a:solidFill>
                  <a:schemeClr val="bg1">
                    <a:lumMod val="25000"/>
                  </a:schemeClr>
                </a:solidFill>
                <a:latin typeface="Consolas" pitchFamily="49" charset="0"/>
              </a:rPr>
              <a:t>course</a:t>
            </a:r>
            <a:r>
              <a:rPr lang="en-US" altLang="zh-CN" sz="2000" dirty="0" err="1">
                <a:solidFill>
                  <a:schemeClr val="bg1">
                    <a:lumMod val="25000"/>
                  </a:schemeClr>
                </a:solidFill>
                <a:latin typeface="Consolas" pitchFamily="49" charset="0"/>
              </a:rPr>
              <a:t>.</a:t>
            </a:r>
            <a:r>
              <a:rPr lang="en-US" altLang="zh-CN" sz="2000" i="1" dirty="0" err="1">
                <a:solidFill>
                  <a:schemeClr val="bg1">
                    <a:lumMod val="25000"/>
                  </a:schemeClr>
                </a:solidFill>
                <a:latin typeface="Consolas" pitchFamily="49" charset="0"/>
              </a:rPr>
              <a:t>course_id</a:t>
            </a:r>
            <a:r>
              <a:rPr lang="en-US" altLang="zh-CN" sz="2000" i="1" dirty="0">
                <a:solidFill>
                  <a:schemeClr val="bg1">
                    <a:lumMod val="25000"/>
                  </a:schemeClr>
                </a:solidFill>
                <a:latin typeface="Consolas" pitchFamily="49" charset="0"/>
              </a:rPr>
              <a:t> </a:t>
            </a:r>
            <a:r>
              <a:rPr lang="en-US" altLang="zh-CN" sz="2000" dirty="0">
                <a:solidFill>
                  <a:schemeClr val="bg1">
                    <a:lumMod val="25000"/>
                  </a:schemeClr>
                </a:solidFill>
                <a:latin typeface="Consolas" pitchFamily="49" charset="0"/>
              </a:rPr>
              <a:t>= </a:t>
            </a:r>
            <a:r>
              <a:rPr lang="en-US" altLang="zh-CN" sz="2000" i="1" dirty="0" err="1">
                <a:solidFill>
                  <a:schemeClr val="bg1">
                    <a:lumMod val="25000"/>
                  </a:schemeClr>
                </a:solidFill>
                <a:latin typeface="Consolas" pitchFamily="49" charset="0"/>
              </a:rPr>
              <a:t>section</a:t>
            </a:r>
            <a:r>
              <a:rPr lang="en-US" altLang="zh-CN" sz="2000" dirty="0" err="1">
                <a:solidFill>
                  <a:schemeClr val="bg1">
                    <a:lumMod val="25000"/>
                  </a:schemeClr>
                </a:solidFill>
                <a:latin typeface="Consolas" pitchFamily="49" charset="0"/>
              </a:rPr>
              <a:t>.</a:t>
            </a:r>
            <a:r>
              <a:rPr lang="en-US" altLang="zh-CN" sz="2000" i="1" dirty="0" err="1">
                <a:solidFill>
                  <a:schemeClr val="bg1">
                    <a:lumMod val="25000"/>
                  </a:schemeClr>
                </a:solidFill>
                <a:latin typeface="Consolas" pitchFamily="49" charset="0"/>
              </a:rPr>
              <a:t>course_id</a:t>
            </a:r>
            <a:endParaRPr lang="en-US" altLang="zh-CN" sz="2000" i="1" dirty="0">
              <a:solidFill>
                <a:schemeClr val="bg1">
                  <a:lumMod val="25000"/>
                </a:schemeClr>
              </a:solidFill>
              <a:latin typeface="Consolas" pitchFamily="49" charset="0"/>
            </a:endParaRPr>
          </a:p>
          <a:p>
            <a:pPr>
              <a:defRPr/>
            </a:pPr>
            <a:r>
              <a:rPr lang="en-US" altLang="zh-CN" sz="2000" b="1" dirty="0">
                <a:solidFill>
                  <a:schemeClr val="bg1">
                    <a:lumMod val="25000"/>
                  </a:schemeClr>
                </a:solidFill>
                <a:latin typeface="Consolas" pitchFamily="49" charset="0"/>
              </a:rPr>
              <a:t>               and </a:t>
            </a:r>
            <a:r>
              <a:rPr lang="en-US" altLang="zh-CN" sz="2000" i="1" dirty="0" err="1">
                <a:solidFill>
                  <a:schemeClr val="bg1">
                    <a:lumMod val="25000"/>
                  </a:schemeClr>
                </a:solidFill>
                <a:latin typeface="Consolas" pitchFamily="49" charset="0"/>
              </a:rPr>
              <a:t>course</a:t>
            </a:r>
            <a:r>
              <a:rPr lang="en-US" altLang="zh-CN" sz="2000" dirty="0" err="1">
                <a:solidFill>
                  <a:schemeClr val="bg1">
                    <a:lumMod val="25000"/>
                  </a:schemeClr>
                </a:solidFill>
                <a:latin typeface="Consolas" pitchFamily="49" charset="0"/>
              </a:rPr>
              <a:t>.</a:t>
            </a:r>
            <a:r>
              <a:rPr lang="en-US" altLang="zh-CN" sz="2000" i="1" dirty="0" err="1">
                <a:solidFill>
                  <a:schemeClr val="bg1">
                    <a:lumMod val="25000"/>
                  </a:schemeClr>
                </a:solidFill>
                <a:latin typeface="Consolas" pitchFamily="49" charset="0"/>
              </a:rPr>
              <a:t>dept_name</a:t>
            </a:r>
            <a:r>
              <a:rPr lang="en-US" altLang="zh-CN" sz="2000" i="1" dirty="0">
                <a:solidFill>
                  <a:schemeClr val="bg1">
                    <a:lumMod val="25000"/>
                  </a:schemeClr>
                </a:solidFill>
                <a:latin typeface="Consolas" pitchFamily="49" charset="0"/>
              </a:rPr>
              <a:t> </a:t>
            </a:r>
            <a:r>
              <a:rPr lang="en-US" altLang="zh-CN" sz="2000" dirty="0">
                <a:solidFill>
                  <a:schemeClr val="bg1">
                    <a:lumMod val="25000"/>
                  </a:schemeClr>
                </a:solidFill>
                <a:latin typeface="Consolas" pitchFamily="49" charset="0"/>
              </a:rPr>
              <a:t>= ’Physics’</a:t>
            </a:r>
          </a:p>
          <a:p>
            <a:pPr>
              <a:defRPr/>
            </a:pPr>
            <a:r>
              <a:rPr lang="en-US" altLang="zh-CN" sz="2000" b="1" dirty="0">
                <a:solidFill>
                  <a:schemeClr val="bg1">
                    <a:lumMod val="25000"/>
                  </a:schemeClr>
                </a:solidFill>
                <a:latin typeface="Consolas" pitchFamily="49" charset="0"/>
              </a:rPr>
              <a:t>               and </a:t>
            </a:r>
            <a:r>
              <a:rPr lang="en-US" altLang="zh-CN" sz="2000" i="1" dirty="0" err="1">
                <a:solidFill>
                  <a:schemeClr val="bg1">
                    <a:lumMod val="25000"/>
                  </a:schemeClr>
                </a:solidFill>
                <a:latin typeface="Consolas" pitchFamily="49" charset="0"/>
              </a:rPr>
              <a:t>section</a:t>
            </a:r>
            <a:r>
              <a:rPr lang="en-US" altLang="zh-CN" sz="2000" dirty="0" err="1">
                <a:solidFill>
                  <a:schemeClr val="bg1">
                    <a:lumMod val="25000"/>
                  </a:schemeClr>
                </a:solidFill>
                <a:latin typeface="Consolas" pitchFamily="49" charset="0"/>
              </a:rPr>
              <a:t>.</a:t>
            </a:r>
            <a:r>
              <a:rPr lang="en-US" altLang="zh-CN" sz="2000" i="1" dirty="0" err="1">
                <a:solidFill>
                  <a:schemeClr val="bg1">
                    <a:lumMod val="25000"/>
                  </a:schemeClr>
                </a:solidFill>
                <a:latin typeface="Consolas" pitchFamily="49" charset="0"/>
              </a:rPr>
              <a:t>semester</a:t>
            </a:r>
            <a:r>
              <a:rPr lang="en-US" altLang="zh-CN" sz="2000" i="1" dirty="0">
                <a:solidFill>
                  <a:schemeClr val="bg1">
                    <a:lumMod val="25000"/>
                  </a:schemeClr>
                </a:solidFill>
                <a:latin typeface="Consolas" pitchFamily="49" charset="0"/>
              </a:rPr>
              <a:t> </a:t>
            </a:r>
            <a:r>
              <a:rPr lang="en-US" altLang="zh-CN" sz="2000" dirty="0">
                <a:solidFill>
                  <a:schemeClr val="bg1">
                    <a:lumMod val="25000"/>
                  </a:schemeClr>
                </a:solidFill>
                <a:latin typeface="Consolas" pitchFamily="49" charset="0"/>
              </a:rPr>
              <a:t>= ’Fall’</a:t>
            </a:r>
          </a:p>
          <a:p>
            <a:pPr>
              <a:defRPr/>
            </a:pPr>
            <a:r>
              <a:rPr lang="en-US" altLang="zh-CN" sz="2000" b="1" dirty="0">
                <a:solidFill>
                  <a:schemeClr val="bg1">
                    <a:lumMod val="25000"/>
                  </a:schemeClr>
                </a:solidFill>
                <a:latin typeface="Consolas" pitchFamily="49" charset="0"/>
              </a:rPr>
              <a:t>               and </a:t>
            </a:r>
            <a:r>
              <a:rPr lang="en-US" altLang="zh-CN" sz="2000" i="1" dirty="0" err="1">
                <a:solidFill>
                  <a:schemeClr val="bg1">
                    <a:lumMod val="25000"/>
                  </a:schemeClr>
                </a:solidFill>
                <a:latin typeface="Consolas" pitchFamily="49" charset="0"/>
              </a:rPr>
              <a:t>section</a:t>
            </a:r>
            <a:r>
              <a:rPr lang="en-US" altLang="zh-CN" sz="2000" dirty="0" err="1">
                <a:solidFill>
                  <a:schemeClr val="bg1">
                    <a:lumMod val="25000"/>
                  </a:schemeClr>
                </a:solidFill>
                <a:latin typeface="Consolas" pitchFamily="49" charset="0"/>
              </a:rPr>
              <a:t>.</a:t>
            </a:r>
            <a:r>
              <a:rPr lang="en-US" altLang="zh-CN" sz="2000" i="1" dirty="0" err="1">
                <a:solidFill>
                  <a:schemeClr val="bg1">
                    <a:lumMod val="25000"/>
                  </a:schemeClr>
                </a:solidFill>
                <a:latin typeface="Consolas" pitchFamily="49" charset="0"/>
              </a:rPr>
              <a:t>year</a:t>
            </a:r>
            <a:r>
              <a:rPr lang="en-US" altLang="zh-CN" sz="2000" i="1" dirty="0">
                <a:solidFill>
                  <a:schemeClr val="bg1">
                    <a:lumMod val="25000"/>
                  </a:schemeClr>
                </a:solidFill>
                <a:latin typeface="Consolas" pitchFamily="49" charset="0"/>
              </a:rPr>
              <a:t> </a:t>
            </a:r>
            <a:r>
              <a:rPr lang="en-US" altLang="zh-CN" sz="2000" dirty="0">
                <a:solidFill>
                  <a:schemeClr val="bg1">
                    <a:lumMod val="25000"/>
                  </a:schemeClr>
                </a:solidFill>
                <a:latin typeface="Consolas" pitchFamily="49" charset="0"/>
              </a:rPr>
              <a:t>= ’2009’)</a:t>
            </a:r>
          </a:p>
          <a:p>
            <a:pPr>
              <a:defRPr/>
            </a:pPr>
            <a:r>
              <a:rPr lang="en-US" altLang="zh-CN" sz="2000" b="1" dirty="0">
                <a:solidFill>
                  <a:schemeClr val="bg1">
                    <a:lumMod val="25000"/>
                  </a:schemeClr>
                </a:solidFill>
                <a:latin typeface="Consolas" pitchFamily="49" charset="0"/>
              </a:rPr>
              <a:t>   where </a:t>
            </a:r>
            <a:r>
              <a:rPr lang="en-US" altLang="zh-CN" sz="2000" i="1" dirty="0">
                <a:solidFill>
                  <a:schemeClr val="bg1">
                    <a:lumMod val="25000"/>
                  </a:schemeClr>
                </a:solidFill>
                <a:latin typeface="Consolas" pitchFamily="49" charset="0"/>
              </a:rPr>
              <a:t>building </a:t>
            </a:r>
            <a:r>
              <a:rPr lang="en-US" altLang="zh-CN" sz="2000" dirty="0">
                <a:solidFill>
                  <a:schemeClr val="bg1">
                    <a:lumMod val="25000"/>
                  </a:schemeClr>
                </a:solidFill>
                <a:latin typeface="Consolas" pitchFamily="49" charset="0"/>
              </a:rPr>
              <a:t>= ’Watson’;</a:t>
            </a:r>
          </a:p>
          <a:p>
            <a:pPr>
              <a:defRPr/>
            </a:pPr>
            <a:endParaRPr lang="en-US" altLang="zh-CN" sz="20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>
          <a:xfrm>
            <a:off x="625475" y="2317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Views Defined Using Other Views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9300" y="1344613"/>
            <a:ext cx="7613650" cy="4845050"/>
          </a:xfrm>
        </p:spPr>
        <p:txBody>
          <a:bodyPr/>
          <a:lstStyle/>
          <a:p>
            <a:r>
              <a:rPr lang="en-US" altLang="zh-CN" sz="2000"/>
              <a:t>One view may be used in the expression defining another view </a:t>
            </a:r>
          </a:p>
          <a:p>
            <a:r>
              <a:rPr lang="en-US" altLang="zh-CN" sz="2000"/>
              <a:t>A view relation </a:t>
            </a:r>
            <a:r>
              <a:rPr lang="en-US" altLang="zh-CN" sz="2000" i="1"/>
              <a:t>v</a:t>
            </a:r>
            <a:r>
              <a:rPr lang="en-US" altLang="zh-CN" sz="2100" baseline="-25000"/>
              <a:t>1</a:t>
            </a:r>
            <a:r>
              <a:rPr lang="en-US" altLang="zh-CN" sz="2000"/>
              <a:t> is said to </a:t>
            </a:r>
            <a:r>
              <a:rPr lang="en-US" altLang="zh-CN" sz="2000" i="1">
                <a:solidFill>
                  <a:srgbClr val="000099"/>
                </a:solidFill>
              </a:rPr>
              <a:t>depend directly</a:t>
            </a:r>
            <a:r>
              <a:rPr lang="en-US" altLang="zh-CN" sz="2000" i="1"/>
              <a:t> </a:t>
            </a:r>
            <a:r>
              <a:rPr lang="en-US" altLang="zh-CN" sz="2000"/>
              <a:t>on a view relation </a:t>
            </a:r>
            <a:r>
              <a:rPr lang="en-US" altLang="zh-CN" sz="2000" i="1"/>
              <a:t>v</a:t>
            </a:r>
            <a:r>
              <a:rPr lang="en-US" altLang="zh-CN" sz="2100" i="1" baseline="-25000"/>
              <a:t>2</a:t>
            </a:r>
            <a:r>
              <a:rPr lang="en-US" altLang="zh-CN" sz="2000" i="1"/>
              <a:t> </a:t>
            </a:r>
            <a:r>
              <a:rPr lang="en-US" altLang="zh-CN" sz="2000"/>
              <a:t> if </a:t>
            </a:r>
            <a:r>
              <a:rPr lang="en-US" altLang="zh-CN" sz="2000" i="1"/>
              <a:t>v</a:t>
            </a:r>
            <a:r>
              <a:rPr lang="en-US" altLang="zh-CN" sz="2100" baseline="-25000"/>
              <a:t>2</a:t>
            </a:r>
            <a:r>
              <a:rPr lang="en-US" altLang="zh-CN" sz="2000"/>
              <a:t> is used in the expression defining </a:t>
            </a:r>
            <a:r>
              <a:rPr lang="en-US" altLang="zh-CN" sz="2000" i="1"/>
              <a:t>v</a:t>
            </a:r>
            <a:r>
              <a:rPr lang="en-US" altLang="zh-CN" sz="2100" baseline="-25000"/>
              <a:t>1</a:t>
            </a:r>
            <a:endParaRPr lang="en-US" altLang="zh-CN" sz="2100"/>
          </a:p>
          <a:p>
            <a:r>
              <a:rPr lang="en-US" altLang="zh-CN" sz="2000"/>
              <a:t>A view relation </a:t>
            </a:r>
            <a:r>
              <a:rPr lang="en-US" altLang="zh-CN" sz="2000" i="1"/>
              <a:t>v</a:t>
            </a:r>
            <a:r>
              <a:rPr lang="en-US" altLang="zh-CN" sz="2100" baseline="-25000"/>
              <a:t>1</a:t>
            </a:r>
            <a:r>
              <a:rPr lang="en-US" altLang="zh-CN" sz="2000"/>
              <a:t> is said to </a:t>
            </a:r>
            <a:r>
              <a:rPr lang="en-US" altLang="zh-CN" sz="2000" i="1">
                <a:solidFill>
                  <a:srgbClr val="000099"/>
                </a:solidFill>
              </a:rPr>
              <a:t>depend on</a:t>
            </a:r>
            <a:r>
              <a:rPr lang="en-US" altLang="zh-CN" sz="2000"/>
              <a:t> view relation </a:t>
            </a:r>
            <a:r>
              <a:rPr lang="en-US" altLang="zh-CN" sz="2000" i="1"/>
              <a:t>v</a:t>
            </a:r>
            <a:r>
              <a:rPr lang="en-US" altLang="zh-CN" sz="2100" i="1" baseline="-25000"/>
              <a:t>2</a:t>
            </a:r>
            <a:r>
              <a:rPr lang="en-US" altLang="zh-CN" sz="2000" i="1"/>
              <a:t> </a:t>
            </a:r>
            <a:r>
              <a:rPr lang="en-US" altLang="zh-CN" sz="2000"/>
              <a:t>if either </a:t>
            </a:r>
            <a:r>
              <a:rPr lang="en-US" altLang="zh-CN" sz="2000" i="1"/>
              <a:t>v</a:t>
            </a:r>
            <a:r>
              <a:rPr lang="en-US" altLang="zh-CN" sz="2000" baseline="-25000"/>
              <a:t>1 </a:t>
            </a:r>
            <a:r>
              <a:rPr lang="en-US" altLang="zh-CN" sz="2000"/>
              <a:t>depends directly to </a:t>
            </a:r>
            <a:r>
              <a:rPr lang="en-US" altLang="zh-CN" sz="2000" i="1"/>
              <a:t>v</a:t>
            </a:r>
            <a:r>
              <a:rPr lang="en-US" altLang="zh-CN" sz="2100" baseline="-25000"/>
              <a:t>2 </a:t>
            </a:r>
            <a:r>
              <a:rPr lang="en-US" altLang="zh-CN" sz="2100"/>
              <a:t> or there is a path of dependencies from </a:t>
            </a:r>
            <a:r>
              <a:rPr lang="en-US" altLang="zh-CN" sz="2100" i="1"/>
              <a:t>v</a:t>
            </a:r>
            <a:r>
              <a:rPr lang="en-US" altLang="zh-CN" sz="2100" baseline="-25000"/>
              <a:t>1</a:t>
            </a:r>
            <a:r>
              <a:rPr lang="en-US" altLang="zh-CN" sz="2100"/>
              <a:t> to </a:t>
            </a:r>
            <a:r>
              <a:rPr lang="en-US" altLang="zh-CN" sz="2100" i="1"/>
              <a:t>v</a:t>
            </a:r>
            <a:r>
              <a:rPr lang="en-US" altLang="zh-CN" sz="2100" baseline="-25000"/>
              <a:t>2</a:t>
            </a:r>
            <a:r>
              <a:rPr lang="en-US" altLang="zh-CN" sz="2100"/>
              <a:t> </a:t>
            </a:r>
          </a:p>
          <a:p>
            <a:r>
              <a:rPr lang="en-US" altLang="zh-CN" sz="2000"/>
              <a:t>A view relation </a:t>
            </a:r>
            <a:r>
              <a:rPr lang="en-US" altLang="zh-CN" sz="2000" i="1"/>
              <a:t>v</a:t>
            </a:r>
            <a:r>
              <a:rPr lang="en-US" altLang="zh-CN" sz="2000"/>
              <a:t> is said to be </a:t>
            </a:r>
            <a:r>
              <a:rPr lang="en-US" altLang="zh-CN" sz="2000" i="1">
                <a:solidFill>
                  <a:srgbClr val="000099"/>
                </a:solidFill>
              </a:rPr>
              <a:t>recursive</a:t>
            </a:r>
            <a:r>
              <a:rPr lang="en-US" altLang="zh-CN" sz="2000" i="1"/>
              <a:t> </a:t>
            </a:r>
            <a:r>
              <a:rPr lang="en-US" altLang="zh-CN" sz="2000"/>
              <a:t> if it depends on itself.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View Expansion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7175" y="1093788"/>
            <a:ext cx="8886825" cy="4903787"/>
          </a:xfrm>
        </p:spPr>
        <p:txBody>
          <a:bodyPr/>
          <a:lstStyle/>
          <a:p>
            <a:pPr>
              <a:tabLst>
                <a:tab pos="681038" algn="l"/>
              </a:tabLst>
            </a:pPr>
            <a:r>
              <a:rPr lang="en-US" altLang="zh-CN" sz="2000"/>
              <a:t>A way to define the meaning of views defined in terms of other views.</a:t>
            </a:r>
            <a:endParaRPr lang="en-US" altLang="zh-CN"/>
          </a:p>
          <a:p>
            <a:pPr>
              <a:tabLst>
                <a:tab pos="681038" algn="l"/>
              </a:tabLst>
            </a:pPr>
            <a:r>
              <a:rPr lang="en-US" altLang="zh-CN" sz="2000"/>
              <a:t>Let view </a:t>
            </a:r>
            <a:r>
              <a:rPr lang="en-US" altLang="zh-CN" sz="2000" i="1"/>
              <a:t>v</a:t>
            </a:r>
            <a:r>
              <a:rPr lang="en-US" altLang="zh-CN" sz="2100" baseline="-25000"/>
              <a:t>1</a:t>
            </a:r>
            <a:r>
              <a:rPr lang="en-US" altLang="zh-CN" sz="2000"/>
              <a:t> be defined by an expression </a:t>
            </a:r>
            <a:r>
              <a:rPr lang="en-US" altLang="zh-CN" sz="2000" i="1"/>
              <a:t>e</a:t>
            </a:r>
            <a:r>
              <a:rPr lang="en-US" altLang="zh-CN" sz="2100" baseline="-25000"/>
              <a:t>1</a:t>
            </a:r>
            <a:r>
              <a:rPr lang="en-US" altLang="zh-CN" sz="2000"/>
              <a:t> that may itself contain uses of view relations.</a:t>
            </a:r>
            <a:endParaRPr lang="en-US" altLang="zh-CN"/>
          </a:p>
          <a:p>
            <a:pPr>
              <a:tabLst>
                <a:tab pos="681038" algn="l"/>
              </a:tabLst>
            </a:pPr>
            <a:r>
              <a:rPr lang="en-US" altLang="zh-CN" sz="2000"/>
              <a:t>View expansion of an expression repeats the following replacement step:</a:t>
            </a:r>
            <a:endParaRPr lang="en-US" altLang="zh-CN"/>
          </a:p>
          <a:p>
            <a:pPr>
              <a:buFont typeface="Monotype Sorts" charset="2"/>
              <a:buNone/>
              <a:tabLst>
                <a:tab pos="681038" algn="l"/>
              </a:tabLst>
            </a:pPr>
            <a:r>
              <a:rPr lang="en-US" altLang="zh-CN">
                <a:solidFill>
                  <a:srgbClr val="7030A0"/>
                </a:solidFill>
              </a:rPr>
              <a:t>     </a:t>
            </a:r>
            <a:r>
              <a:rPr lang="en-US" altLang="zh-CN" sz="2000" b="1">
                <a:solidFill>
                  <a:srgbClr val="7030A0"/>
                </a:solidFill>
                <a:latin typeface="Consolas" pitchFamily="49" charset="0"/>
              </a:rPr>
              <a:t>repeat</a:t>
            </a:r>
            <a:br>
              <a:rPr lang="en-US" altLang="zh-CN" sz="2000" b="1">
                <a:solidFill>
                  <a:srgbClr val="7030A0"/>
                </a:solidFill>
                <a:latin typeface="Consolas" pitchFamily="49" charset="0"/>
              </a:rPr>
            </a:br>
            <a:r>
              <a:rPr lang="en-US" altLang="zh-CN" sz="2000" b="1">
                <a:solidFill>
                  <a:srgbClr val="7030A0"/>
                </a:solidFill>
                <a:latin typeface="Consolas" pitchFamily="49" charset="0"/>
              </a:rPr>
              <a:t>  </a:t>
            </a:r>
            <a:r>
              <a:rPr lang="en-US" altLang="zh-CN" sz="2000">
                <a:solidFill>
                  <a:srgbClr val="7030A0"/>
                </a:solidFill>
                <a:latin typeface="Consolas" pitchFamily="49" charset="0"/>
              </a:rPr>
              <a:t>Find any view relation </a:t>
            </a:r>
            <a:r>
              <a:rPr lang="en-US" altLang="zh-CN" sz="2000" i="1">
                <a:solidFill>
                  <a:srgbClr val="7030A0"/>
                </a:solidFill>
                <a:latin typeface="Consolas" pitchFamily="49" charset="0"/>
              </a:rPr>
              <a:t>v</a:t>
            </a:r>
            <a:r>
              <a:rPr lang="en-US" altLang="zh-CN" sz="2100" i="1" baseline="-25000">
                <a:solidFill>
                  <a:srgbClr val="7030A0"/>
                </a:solidFill>
                <a:latin typeface="Consolas" pitchFamily="49" charset="0"/>
              </a:rPr>
              <a:t>i</a:t>
            </a:r>
            <a:r>
              <a:rPr lang="en-US" altLang="zh-CN" sz="2000">
                <a:solidFill>
                  <a:srgbClr val="7030A0"/>
                </a:solidFill>
                <a:latin typeface="Consolas" pitchFamily="49" charset="0"/>
              </a:rPr>
              <a:t> in </a:t>
            </a:r>
            <a:r>
              <a:rPr lang="en-US" altLang="zh-CN" sz="2000" i="1">
                <a:solidFill>
                  <a:srgbClr val="7030A0"/>
                </a:solidFill>
                <a:latin typeface="Consolas" pitchFamily="49" charset="0"/>
              </a:rPr>
              <a:t>e</a:t>
            </a:r>
            <a:r>
              <a:rPr lang="en-US" altLang="zh-CN" sz="2100" baseline="-25000">
                <a:solidFill>
                  <a:srgbClr val="7030A0"/>
                </a:solidFill>
                <a:latin typeface="Consolas" pitchFamily="49" charset="0"/>
              </a:rPr>
              <a:t>1</a:t>
            </a:r>
            <a:br>
              <a:rPr lang="en-US" altLang="zh-CN" sz="2000">
                <a:solidFill>
                  <a:srgbClr val="7030A0"/>
                </a:solidFill>
                <a:latin typeface="Consolas" pitchFamily="49" charset="0"/>
              </a:rPr>
            </a:br>
            <a:r>
              <a:rPr lang="en-US" altLang="zh-CN" sz="2000">
                <a:solidFill>
                  <a:srgbClr val="7030A0"/>
                </a:solidFill>
                <a:latin typeface="Consolas" pitchFamily="49" charset="0"/>
              </a:rPr>
              <a:t>  Replace the view relation </a:t>
            </a:r>
            <a:r>
              <a:rPr lang="en-US" altLang="zh-CN" sz="2000" i="1">
                <a:solidFill>
                  <a:srgbClr val="7030A0"/>
                </a:solidFill>
                <a:latin typeface="Consolas" pitchFamily="49" charset="0"/>
              </a:rPr>
              <a:t>v</a:t>
            </a:r>
            <a:r>
              <a:rPr lang="en-US" altLang="zh-CN" sz="2100" i="1" baseline="-25000">
                <a:solidFill>
                  <a:srgbClr val="7030A0"/>
                </a:solidFill>
                <a:latin typeface="Consolas" pitchFamily="49" charset="0"/>
              </a:rPr>
              <a:t>i</a:t>
            </a:r>
            <a:r>
              <a:rPr lang="en-US" altLang="zh-CN" sz="2000">
                <a:solidFill>
                  <a:srgbClr val="7030A0"/>
                </a:solidFill>
                <a:latin typeface="Consolas" pitchFamily="49" charset="0"/>
              </a:rPr>
              <a:t> by the expression defining </a:t>
            </a:r>
            <a:r>
              <a:rPr lang="en-US" altLang="zh-CN" sz="2000" i="1">
                <a:solidFill>
                  <a:srgbClr val="7030A0"/>
                </a:solidFill>
                <a:latin typeface="Consolas" pitchFamily="49" charset="0"/>
              </a:rPr>
              <a:t>v</a:t>
            </a:r>
            <a:r>
              <a:rPr lang="en-US" altLang="zh-CN" sz="2000" i="1" baseline="-25000">
                <a:solidFill>
                  <a:srgbClr val="7030A0"/>
                </a:solidFill>
                <a:latin typeface="Consolas" pitchFamily="49" charset="0"/>
              </a:rPr>
              <a:t>i</a:t>
            </a:r>
            <a:endParaRPr lang="en-US" altLang="zh-CN" sz="2100">
              <a:solidFill>
                <a:srgbClr val="7030A0"/>
              </a:solidFill>
              <a:latin typeface="Consolas" pitchFamily="49" charset="0"/>
            </a:endParaRPr>
          </a:p>
          <a:p>
            <a:pPr>
              <a:spcBef>
                <a:spcPts val="600"/>
              </a:spcBef>
              <a:buFont typeface="Monotype Sorts" charset="2"/>
              <a:buNone/>
              <a:tabLst>
                <a:tab pos="681038" algn="l"/>
              </a:tabLst>
            </a:pPr>
            <a:r>
              <a:rPr lang="en-US" altLang="zh-CN" sz="2100" b="1">
                <a:solidFill>
                  <a:srgbClr val="7030A0"/>
                </a:solidFill>
                <a:latin typeface="Consolas" pitchFamily="49" charset="0"/>
              </a:rPr>
              <a:t>  </a:t>
            </a:r>
            <a:r>
              <a:rPr lang="en-US" altLang="zh-CN" sz="2000" b="1">
                <a:solidFill>
                  <a:srgbClr val="7030A0"/>
                </a:solidFill>
                <a:latin typeface="Consolas" pitchFamily="49" charset="0"/>
              </a:rPr>
              <a:t>until</a:t>
            </a:r>
            <a:r>
              <a:rPr lang="en-US" altLang="zh-CN" sz="2000">
                <a:solidFill>
                  <a:srgbClr val="7030A0"/>
                </a:solidFill>
                <a:latin typeface="Consolas" pitchFamily="49" charset="0"/>
              </a:rPr>
              <a:t> no more view relations are present in </a:t>
            </a:r>
            <a:r>
              <a:rPr lang="en-US" altLang="zh-CN" sz="2000" i="1">
                <a:solidFill>
                  <a:srgbClr val="7030A0"/>
                </a:solidFill>
                <a:latin typeface="Consolas" pitchFamily="49" charset="0"/>
              </a:rPr>
              <a:t>e</a:t>
            </a:r>
            <a:r>
              <a:rPr lang="en-US" altLang="zh-CN" sz="2100" baseline="-25000">
                <a:solidFill>
                  <a:srgbClr val="7030A0"/>
                </a:solidFill>
                <a:latin typeface="Consolas" pitchFamily="49" charset="0"/>
              </a:rPr>
              <a:t>1</a:t>
            </a:r>
            <a:endParaRPr lang="en-US" altLang="zh-CN" sz="1900">
              <a:solidFill>
                <a:srgbClr val="7030A0"/>
              </a:solidFill>
              <a:latin typeface="Consolas" pitchFamily="49" charset="0"/>
            </a:endParaRPr>
          </a:p>
          <a:p>
            <a:pPr>
              <a:tabLst>
                <a:tab pos="681038" algn="l"/>
              </a:tabLst>
            </a:pPr>
            <a:r>
              <a:rPr lang="en-US" altLang="zh-CN" sz="2000"/>
              <a:t>As long as the view definitions are not recursive, this loop will terminate</a:t>
            </a:r>
            <a:endParaRPr lang="en-US" altLang="zh-C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Update of a View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1106488"/>
            <a:ext cx="8658225" cy="5054600"/>
          </a:xfrm>
        </p:spPr>
        <p:txBody>
          <a:bodyPr/>
          <a:lstStyle/>
          <a:p>
            <a:pPr>
              <a:tabLst>
                <a:tab pos="1085850" algn="l"/>
              </a:tabLst>
              <a:defRPr/>
            </a:pPr>
            <a:r>
              <a:rPr lang="en-US" altLang="zh-CN" sz="2000" dirty="0"/>
              <a:t>Add a new </a:t>
            </a:r>
            <a:r>
              <a:rPr lang="en-US" altLang="zh-CN" sz="2000" dirty="0" err="1"/>
              <a:t>tuple</a:t>
            </a:r>
            <a:r>
              <a:rPr lang="en-US" altLang="zh-CN" sz="2000" dirty="0"/>
              <a:t> to </a:t>
            </a:r>
            <a:r>
              <a:rPr lang="en-US" altLang="zh-CN" sz="2000" i="1" dirty="0"/>
              <a:t>faculty </a:t>
            </a:r>
            <a:r>
              <a:rPr lang="en-US" altLang="zh-CN" sz="2000" dirty="0"/>
              <a:t>view which we defined earlier</a:t>
            </a:r>
            <a:endParaRPr lang="en-US" altLang="zh-CN" sz="2000" b="1" dirty="0"/>
          </a:p>
          <a:p>
            <a:pPr>
              <a:buFont typeface="Monotype Sorts" charset="2"/>
              <a:buNone/>
              <a:tabLst>
                <a:tab pos="1085850" algn="l"/>
              </a:tabLst>
              <a:defRPr/>
            </a:pPr>
            <a:r>
              <a:rPr lang="en-US" altLang="zh-CN" sz="2000" dirty="0"/>
              <a:t>	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insert into </a:t>
            </a:r>
            <a: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faculty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values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(’30765’, ’Green’, ’Music’);</a:t>
            </a:r>
          </a:p>
          <a:p>
            <a:pPr>
              <a:buFont typeface="Monotype Sorts" charset="2"/>
              <a:buNone/>
              <a:tabLst>
                <a:tab pos="1085850" algn="l"/>
              </a:tabLst>
              <a:defRPr/>
            </a:pPr>
            <a:r>
              <a:rPr lang="en-US" altLang="zh-CN" sz="2000" dirty="0"/>
              <a:t>	This insertion must be represented by the insertion of the </a:t>
            </a:r>
            <a:r>
              <a:rPr lang="en-US" altLang="zh-CN" sz="2000" dirty="0" err="1"/>
              <a:t>tuple</a:t>
            </a:r>
            <a:endParaRPr lang="en-US" altLang="zh-CN" sz="2000" b="1" dirty="0"/>
          </a:p>
          <a:p>
            <a:pPr>
              <a:buFont typeface="Monotype Sorts" charset="2"/>
              <a:buNone/>
              <a:tabLst>
                <a:tab pos="1085850" algn="l"/>
              </a:tabLst>
              <a:defRPr/>
            </a:pPr>
            <a:r>
              <a:rPr lang="en-US" altLang="zh-CN" sz="2000" dirty="0"/>
              <a:t>		</a:t>
            </a:r>
            <a:r>
              <a:rPr lang="en-US" altLang="zh-CN" sz="2000" dirty="0">
                <a:solidFill>
                  <a:srgbClr val="7030A0"/>
                </a:solidFill>
                <a:latin typeface="Consolas" pitchFamily="49" charset="0"/>
              </a:rPr>
              <a:t>(’30765’, ’Green’, ’Music’, null)</a:t>
            </a:r>
          </a:p>
          <a:p>
            <a:pPr>
              <a:buFont typeface="Monotype Sorts" charset="2"/>
              <a:buNone/>
              <a:tabLst>
                <a:tab pos="1085850" algn="l"/>
              </a:tabLst>
              <a:defRPr/>
            </a:pPr>
            <a:r>
              <a:rPr lang="en-US" altLang="zh-CN" sz="2000" dirty="0"/>
              <a:t>	into the </a:t>
            </a:r>
            <a: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instructor</a:t>
            </a:r>
            <a:r>
              <a:rPr lang="en-US" altLang="zh-CN" sz="2000" dirty="0"/>
              <a:t> relation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3"/>
            <a:ext cx="7886700" cy="596580"/>
          </a:xfrm>
        </p:spPr>
        <p:txBody>
          <a:bodyPr>
            <a:noAutofit/>
          </a:bodyPr>
          <a:lstStyle/>
          <a:p>
            <a:r>
              <a:rPr lang="en-US" sz="3600" dirty="0">
                <a:latin typeface="Calibri" pitchFamily="34" charset="0"/>
              </a:rPr>
              <a:t>SQL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895" y="1174459"/>
            <a:ext cx="8145711" cy="536895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sz="3200" dirty="0">
                <a:latin typeface="Calibri" pitchFamily="34" charset="0"/>
              </a:rPr>
              <a:t>DDL: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latin typeface="Calibri" pitchFamily="34" charset="0"/>
              </a:rPr>
              <a:t>CREATE TABLE</a:t>
            </a:r>
          </a:p>
          <a:p>
            <a:pPr lvl="2">
              <a:lnSpc>
                <a:spcPct val="100000"/>
              </a:lnSpc>
            </a:pPr>
            <a:r>
              <a:rPr lang="en-US" sz="2400" dirty="0">
                <a:latin typeface="Calibri" pitchFamily="34" charset="0"/>
              </a:rPr>
              <a:t>PRIMARY KEY, FOREIGN KEY, NOT NULL, ON DELETE (</a:t>
            </a:r>
            <a:r>
              <a:rPr lang="en-US" dirty="0">
                <a:latin typeface="Calibri" pitchFamily="34" charset="0"/>
              </a:rPr>
              <a:t>NO ACTION, CASCADE, SET DEFAULT/NULL</a:t>
            </a:r>
            <a:r>
              <a:rPr lang="en-US" sz="2400" dirty="0">
                <a:latin typeface="Calibri" pitchFamily="34" charset="0"/>
              </a:rPr>
              <a:t>), CHECK, CONSTRAINT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latin typeface="Calibri" pitchFamily="34" charset="0"/>
              </a:rPr>
              <a:t>DROP TABLE, ALTER TABLE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latin typeface="Calibri" pitchFamily="34" charset="0"/>
              </a:rPr>
              <a:t>CREATE ASSERTION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latin typeface="Calibri" pitchFamily="34" charset="0"/>
              </a:rPr>
              <a:t>CREATE VIEW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latin typeface="Calibri" pitchFamily="34" charset="0"/>
              </a:rPr>
              <a:t>CREATE TRIGGER</a:t>
            </a:r>
          </a:p>
          <a:p>
            <a:pPr>
              <a:lnSpc>
                <a:spcPct val="100000"/>
              </a:lnSpc>
            </a:pPr>
            <a:r>
              <a:rPr lang="en-US" sz="3200" dirty="0">
                <a:latin typeface="Calibri" pitchFamily="34" charset="0"/>
              </a:rPr>
              <a:t>DML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latin typeface="Calibri" pitchFamily="34" charset="0"/>
              </a:rPr>
              <a:t>INSERT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latin typeface="Calibri" pitchFamily="34" charset="0"/>
              </a:rPr>
              <a:t>DELETE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latin typeface="Calibri" pitchFamily="34" charset="0"/>
              </a:rPr>
              <a:t>UPDATE</a:t>
            </a:r>
          </a:p>
          <a:p>
            <a:pPr lvl="1">
              <a:lnSpc>
                <a:spcPct val="100000"/>
              </a:lnSpc>
            </a:pPr>
            <a:r>
              <a:rPr lang="en-US" sz="2800" dirty="0">
                <a:latin typeface="Calibri" pitchFamily="34" charset="0"/>
              </a:rPr>
              <a:t>SELECT</a:t>
            </a:r>
          </a:p>
        </p:txBody>
      </p:sp>
    </p:spTree>
    <p:extLst>
      <p:ext uri="{BB962C8B-B14F-4D97-AF65-F5344CB8AC3E}">
        <p14:creationId xmlns:p14="http://schemas.microsoft.com/office/powerpoint/2010/main" val="3969354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>
                <a:ea typeface="+mj-ea"/>
              </a:rPr>
              <a:t>Some Updates cannot be Translated Uniquely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350" y="969963"/>
            <a:ext cx="8362950" cy="5270500"/>
          </a:xfrm>
        </p:spPr>
        <p:txBody>
          <a:bodyPr/>
          <a:lstStyle/>
          <a:p>
            <a:r>
              <a:rPr lang="en-US" altLang="zh-CN">
                <a:solidFill>
                  <a:srgbClr val="00B0F0"/>
                </a:solidFill>
                <a:latin typeface="Consolas" pitchFamily="49" charset="0"/>
              </a:rPr>
              <a:t> </a:t>
            </a:r>
            <a:r>
              <a:rPr lang="en-US" altLang="zh-CN" sz="2000" b="1">
                <a:solidFill>
                  <a:srgbClr val="00B0F0"/>
                </a:solidFill>
                <a:latin typeface="Consolas" pitchFamily="49" charset="0"/>
              </a:rPr>
              <a:t>create view </a:t>
            </a:r>
            <a:r>
              <a:rPr lang="en-US" altLang="zh-CN" sz="2000" i="1">
                <a:solidFill>
                  <a:srgbClr val="00B0F0"/>
                </a:solidFill>
                <a:latin typeface="Consolas" pitchFamily="49" charset="0"/>
              </a:rPr>
              <a:t>instructor_info </a:t>
            </a:r>
            <a:r>
              <a:rPr lang="en-US" altLang="zh-CN" sz="2000" b="1">
                <a:solidFill>
                  <a:srgbClr val="00B0F0"/>
                </a:solidFill>
                <a:latin typeface="Consolas" pitchFamily="49" charset="0"/>
              </a:rPr>
              <a:t>as</a:t>
            </a:r>
            <a:br>
              <a:rPr lang="en-US" altLang="zh-CN" sz="2000" b="1">
                <a:solidFill>
                  <a:srgbClr val="00B0F0"/>
                </a:solidFill>
                <a:latin typeface="Consolas" pitchFamily="49" charset="0"/>
              </a:rPr>
            </a:br>
            <a:r>
              <a:rPr lang="en-US" altLang="zh-CN" sz="2000" b="1">
                <a:solidFill>
                  <a:srgbClr val="00B0F0"/>
                </a:solidFill>
                <a:latin typeface="Consolas" pitchFamily="49" charset="0"/>
              </a:rPr>
              <a:t>    select </a:t>
            </a:r>
            <a:r>
              <a:rPr lang="en-US" altLang="zh-CN" sz="2000" i="1">
                <a:solidFill>
                  <a:srgbClr val="00B0F0"/>
                </a:solidFill>
                <a:latin typeface="Consolas" pitchFamily="49" charset="0"/>
              </a:rPr>
              <a:t>ID</a:t>
            </a:r>
            <a:r>
              <a:rPr lang="en-US" altLang="zh-CN" sz="2000">
                <a:solidFill>
                  <a:srgbClr val="00B0F0"/>
                </a:solidFill>
                <a:latin typeface="Consolas" pitchFamily="49" charset="0"/>
              </a:rPr>
              <a:t>, </a:t>
            </a:r>
            <a:r>
              <a:rPr lang="en-US" altLang="zh-CN" sz="2000" i="1">
                <a:solidFill>
                  <a:srgbClr val="00B0F0"/>
                </a:solidFill>
                <a:latin typeface="Consolas" pitchFamily="49" charset="0"/>
              </a:rPr>
              <a:t>name</a:t>
            </a:r>
            <a:r>
              <a:rPr lang="en-US" altLang="zh-CN" sz="2000">
                <a:solidFill>
                  <a:srgbClr val="00B0F0"/>
                </a:solidFill>
                <a:latin typeface="Consolas" pitchFamily="49" charset="0"/>
              </a:rPr>
              <a:t>, </a:t>
            </a:r>
            <a:r>
              <a:rPr lang="en-US" altLang="zh-CN" sz="2000" i="1">
                <a:solidFill>
                  <a:srgbClr val="00B0F0"/>
                </a:solidFill>
                <a:latin typeface="Consolas" pitchFamily="49" charset="0"/>
              </a:rPr>
              <a:t>building</a:t>
            </a:r>
            <a:br>
              <a:rPr lang="en-US" altLang="zh-CN" sz="2000" i="1">
                <a:solidFill>
                  <a:srgbClr val="00B0F0"/>
                </a:solidFill>
                <a:latin typeface="Consolas" pitchFamily="49" charset="0"/>
              </a:rPr>
            </a:br>
            <a:r>
              <a:rPr lang="en-US" altLang="zh-CN" sz="2000" i="1">
                <a:solidFill>
                  <a:srgbClr val="00B0F0"/>
                </a:solidFill>
                <a:latin typeface="Consolas" pitchFamily="49" charset="0"/>
              </a:rPr>
              <a:t>    </a:t>
            </a:r>
            <a:r>
              <a:rPr lang="en-US" altLang="zh-CN" sz="2000" b="1">
                <a:solidFill>
                  <a:srgbClr val="00B0F0"/>
                </a:solidFill>
                <a:latin typeface="Consolas" pitchFamily="49" charset="0"/>
              </a:rPr>
              <a:t>from </a:t>
            </a:r>
            <a:r>
              <a:rPr lang="en-US" altLang="zh-CN" sz="2000" i="1">
                <a:solidFill>
                  <a:srgbClr val="00B0F0"/>
                </a:solidFill>
                <a:latin typeface="Consolas" pitchFamily="49" charset="0"/>
              </a:rPr>
              <a:t>instructor</a:t>
            </a:r>
            <a:r>
              <a:rPr lang="en-US" altLang="zh-CN" sz="2000">
                <a:solidFill>
                  <a:srgbClr val="00B0F0"/>
                </a:solidFill>
                <a:latin typeface="Consolas" pitchFamily="49" charset="0"/>
              </a:rPr>
              <a:t>, </a:t>
            </a:r>
            <a:r>
              <a:rPr lang="en-US" altLang="zh-CN" sz="2000" i="1">
                <a:solidFill>
                  <a:srgbClr val="00B0F0"/>
                </a:solidFill>
                <a:latin typeface="Consolas" pitchFamily="49" charset="0"/>
              </a:rPr>
              <a:t>department</a:t>
            </a:r>
            <a:br>
              <a:rPr lang="en-US" altLang="zh-CN" sz="2000" i="1">
                <a:solidFill>
                  <a:srgbClr val="00B0F0"/>
                </a:solidFill>
                <a:latin typeface="Consolas" pitchFamily="49" charset="0"/>
              </a:rPr>
            </a:br>
            <a:r>
              <a:rPr lang="en-US" altLang="zh-CN" sz="2000" i="1">
                <a:solidFill>
                  <a:srgbClr val="00B0F0"/>
                </a:solidFill>
                <a:latin typeface="Consolas" pitchFamily="49" charset="0"/>
              </a:rPr>
              <a:t>    </a:t>
            </a:r>
            <a:r>
              <a:rPr lang="en-US" altLang="zh-CN" sz="2000" b="1">
                <a:solidFill>
                  <a:srgbClr val="00B0F0"/>
                </a:solidFill>
                <a:latin typeface="Consolas" pitchFamily="49" charset="0"/>
              </a:rPr>
              <a:t>where </a:t>
            </a:r>
            <a:r>
              <a:rPr lang="en-US" altLang="zh-CN" sz="2000" i="1">
                <a:solidFill>
                  <a:srgbClr val="00B0F0"/>
                </a:solidFill>
                <a:latin typeface="Consolas" pitchFamily="49" charset="0"/>
              </a:rPr>
              <a:t>instructor</a:t>
            </a:r>
            <a:r>
              <a:rPr lang="en-US" altLang="zh-CN" sz="2000">
                <a:solidFill>
                  <a:srgbClr val="00B0F0"/>
                </a:solidFill>
                <a:latin typeface="Consolas" pitchFamily="49" charset="0"/>
              </a:rPr>
              <a:t>.</a:t>
            </a:r>
            <a:r>
              <a:rPr lang="en-US" altLang="zh-CN" sz="2000" i="1">
                <a:solidFill>
                  <a:srgbClr val="00B0F0"/>
                </a:solidFill>
                <a:latin typeface="Consolas" pitchFamily="49" charset="0"/>
              </a:rPr>
              <a:t>dept_name </a:t>
            </a:r>
            <a:r>
              <a:rPr lang="en-US" altLang="zh-CN" sz="2000">
                <a:solidFill>
                  <a:srgbClr val="00B0F0"/>
                </a:solidFill>
                <a:latin typeface="Consolas" pitchFamily="49" charset="0"/>
              </a:rPr>
              <a:t>= </a:t>
            </a:r>
            <a:r>
              <a:rPr lang="en-US" altLang="zh-CN" sz="2000" i="1">
                <a:solidFill>
                  <a:srgbClr val="00B0F0"/>
                </a:solidFill>
                <a:latin typeface="Consolas" pitchFamily="49" charset="0"/>
              </a:rPr>
              <a:t>department</a:t>
            </a:r>
            <a:r>
              <a:rPr lang="en-US" altLang="zh-CN" sz="2000">
                <a:solidFill>
                  <a:srgbClr val="00B0F0"/>
                </a:solidFill>
                <a:latin typeface="Consolas" pitchFamily="49" charset="0"/>
              </a:rPr>
              <a:t>.</a:t>
            </a:r>
            <a:r>
              <a:rPr lang="en-US" altLang="zh-CN" sz="2000" i="1">
                <a:solidFill>
                  <a:srgbClr val="00B0F0"/>
                </a:solidFill>
                <a:latin typeface="Consolas" pitchFamily="49" charset="0"/>
              </a:rPr>
              <a:t>dept_name</a:t>
            </a:r>
            <a:r>
              <a:rPr lang="en-US" altLang="zh-CN" sz="2000">
                <a:solidFill>
                  <a:srgbClr val="00B0F0"/>
                </a:solidFill>
                <a:latin typeface="Consolas" pitchFamily="49" charset="0"/>
              </a:rPr>
              <a:t>;</a:t>
            </a:r>
            <a:endParaRPr lang="en-US" altLang="zh-CN">
              <a:solidFill>
                <a:srgbClr val="00B0F0"/>
              </a:solidFill>
              <a:latin typeface="Consolas" pitchFamily="49" charset="0"/>
            </a:endParaRPr>
          </a:p>
          <a:p>
            <a:r>
              <a:rPr lang="en-US" altLang="zh-CN" sz="2000" b="1">
                <a:solidFill>
                  <a:srgbClr val="7030A0"/>
                </a:solidFill>
                <a:latin typeface="Consolas" pitchFamily="49" charset="0"/>
                <a:sym typeface="Symbol" pitchFamily="18" charset="2"/>
              </a:rPr>
              <a:t> insert into</a:t>
            </a:r>
            <a:r>
              <a:rPr lang="en-US" altLang="zh-CN" b="1">
                <a:solidFill>
                  <a:srgbClr val="7030A0"/>
                </a:solidFill>
                <a:latin typeface="Consolas" pitchFamily="49" charset="0"/>
                <a:sym typeface="Symbol" pitchFamily="18" charset="2"/>
              </a:rPr>
              <a:t> </a:t>
            </a:r>
            <a:r>
              <a:rPr lang="en-US" altLang="zh-CN" sz="2000" i="1">
                <a:solidFill>
                  <a:srgbClr val="7030A0"/>
                </a:solidFill>
                <a:latin typeface="Consolas" pitchFamily="49" charset="0"/>
                <a:sym typeface="Symbol" pitchFamily="18" charset="2"/>
              </a:rPr>
              <a:t>instructor_info </a:t>
            </a:r>
          </a:p>
          <a:p>
            <a:pPr>
              <a:buFont typeface="Monotype Sorts" charset="2"/>
              <a:buNone/>
            </a:pPr>
            <a:r>
              <a:rPr lang="en-US" altLang="zh-CN" sz="2000" b="1" i="1">
                <a:solidFill>
                  <a:srgbClr val="7030A0"/>
                </a:solidFill>
                <a:latin typeface="Consolas" pitchFamily="49" charset="0"/>
                <a:sym typeface="Symbol" pitchFamily="18" charset="2"/>
              </a:rPr>
              <a:t>      </a:t>
            </a:r>
            <a:r>
              <a:rPr lang="en-US" altLang="zh-CN" sz="2000" b="1">
                <a:solidFill>
                  <a:srgbClr val="7030A0"/>
                </a:solidFill>
                <a:latin typeface="Consolas" pitchFamily="49" charset="0"/>
                <a:sym typeface="Symbol" pitchFamily="18" charset="2"/>
              </a:rPr>
              <a:t>values </a:t>
            </a:r>
            <a:r>
              <a:rPr lang="en-US" altLang="zh-CN" sz="2000">
                <a:solidFill>
                  <a:srgbClr val="7030A0"/>
                </a:solidFill>
                <a:latin typeface="Consolas" pitchFamily="49" charset="0"/>
                <a:sym typeface="Symbol" pitchFamily="18" charset="2"/>
              </a:rPr>
              <a:t>(’69987’, ’White’, ’Taylor’);</a:t>
            </a:r>
            <a:endParaRPr lang="en-US" altLang="zh-CN">
              <a:solidFill>
                <a:srgbClr val="7030A0"/>
              </a:solidFill>
              <a:latin typeface="Consolas" pitchFamily="49" charset="0"/>
              <a:sym typeface="Symbol" pitchFamily="18" charset="2"/>
            </a:endParaRPr>
          </a:p>
          <a:p>
            <a:pPr lvl="2"/>
            <a:r>
              <a:rPr lang="en-US" altLang="zh-CN" sz="2000"/>
              <a:t>which department, if multiple departments in Taylor?</a:t>
            </a:r>
            <a:endParaRPr lang="en-US" altLang="zh-CN"/>
          </a:p>
          <a:p>
            <a:pPr lvl="2"/>
            <a:r>
              <a:rPr lang="en-US" altLang="zh-CN" sz="2000"/>
              <a:t>what if no department is in Taylor?</a:t>
            </a:r>
            <a:endParaRPr lang="en-US" altLang="zh-CN" b="1"/>
          </a:p>
          <a:p>
            <a:r>
              <a:rPr lang="en-US" altLang="zh-CN" sz="2000"/>
              <a:t>Most SQL implementations allow updates only on simple views</a:t>
            </a:r>
            <a:r>
              <a:rPr lang="en-US" altLang="zh-CN"/>
              <a:t> </a:t>
            </a:r>
          </a:p>
          <a:p>
            <a:pPr lvl="1"/>
            <a:r>
              <a:rPr lang="en-US" altLang="zh-CN" sz="2000"/>
              <a:t>The </a:t>
            </a:r>
            <a:r>
              <a:rPr lang="en-US" altLang="zh-CN" sz="2000" b="1"/>
              <a:t>from </a:t>
            </a:r>
            <a:r>
              <a:rPr lang="en-US" altLang="zh-CN" sz="2000"/>
              <a:t>clause has only one database relation.</a:t>
            </a:r>
            <a:endParaRPr lang="en-US" altLang="zh-CN"/>
          </a:p>
          <a:p>
            <a:pPr lvl="1"/>
            <a:r>
              <a:rPr lang="en-US" altLang="zh-CN" sz="2000"/>
              <a:t>The </a:t>
            </a:r>
            <a:r>
              <a:rPr lang="en-US" altLang="zh-CN" sz="2000" b="1"/>
              <a:t>select </a:t>
            </a:r>
            <a:r>
              <a:rPr lang="en-US" altLang="zh-CN" sz="2000"/>
              <a:t>clause contains only attribute names of the relation, and does not have any expressions, aggregates, or </a:t>
            </a:r>
            <a:r>
              <a:rPr lang="en-US" altLang="zh-CN" sz="2000" b="1"/>
              <a:t>distinct </a:t>
            </a:r>
            <a:r>
              <a:rPr lang="en-US" altLang="zh-CN" sz="2000"/>
              <a:t>specification.</a:t>
            </a:r>
            <a:endParaRPr lang="en-US" altLang="zh-CN"/>
          </a:p>
          <a:p>
            <a:pPr lvl="1"/>
            <a:r>
              <a:rPr lang="en-US" altLang="zh-CN" sz="2000"/>
              <a:t>Any attribute not listed in the </a:t>
            </a:r>
            <a:r>
              <a:rPr lang="en-US" altLang="zh-CN" sz="2000" b="1"/>
              <a:t>select </a:t>
            </a:r>
            <a:r>
              <a:rPr lang="en-US" altLang="zh-CN" sz="2000"/>
              <a:t>clause can be set to null</a:t>
            </a:r>
            <a:endParaRPr lang="en-US" altLang="zh-CN"/>
          </a:p>
          <a:p>
            <a:pPr lvl="1"/>
            <a:r>
              <a:rPr lang="en-US" altLang="zh-CN" sz="2000"/>
              <a:t>The query does not have a </a:t>
            </a:r>
            <a:r>
              <a:rPr lang="en-US" altLang="zh-CN" sz="2000" b="1"/>
              <a:t>group </a:t>
            </a:r>
            <a:r>
              <a:rPr lang="en-US" altLang="zh-CN" sz="2000"/>
              <a:t>by or </a:t>
            </a:r>
            <a:r>
              <a:rPr lang="en-US" altLang="zh-CN" sz="2000" b="1"/>
              <a:t>having </a:t>
            </a:r>
            <a:r>
              <a:rPr lang="en-US" altLang="zh-CN" sz="2000"/>
              <a:t>clause</a:t>
            </a:r>
            <a:r>
              <a:rPr lang="en-US" altLang="zh-CN"/>
              <a:t>.</a:t>
            </a:r>
          </a:p>
          <a:p>
            <a:pPr lvl="1"/>
            <a:endParaRPr lang="en-US" altLang="zh-C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8077200" cy="877888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Fig. 4.7  </a:t>
            </a:r>
            <a:r>
              <a:rPr lang="en-US" altLang="zh-CN" sz="2800" dirty="0"/>
              <a:t>Relations </a:t>
            </a:r>
            <a:r>
              <a:rPr lang="en-US" altLang="zh-CN" sz="2800" i="1" dirty="0"/>
              <a:t>instructor and department after insertion of </a:t>
            </a:r>
            <a:r>
              <a:rPr lang="en-US" altLang="zh-CN" sz="2800" i="1" dirty="0" err="1"/>
              <a:t>tuples</a:t>
            </a:r>
            <a:endParaRPr lang="en-US" sz="2800" dirty="0">
              <a:ea typeface="+mj-ea"/>
            </a:endParaRPr>
          </a:p>
        </p:txBody>
      </p:sp>
      <p:grpSp>
        <p:nvGrpSpPr>
          <p:cNvPr id="29699" name="Group 5"/>
          <p:cNvGrpSpPr>
            <a:grpSpLocks/>
          </p:cNvGrpSpPr>
          <p:nvPr/>
        </p:nvGrpSpPr>
        <p:grpSpPr bwMode="auto">
          <a:xfrm>
            <a:off x="6051550" y="1076325"/>
            <a:ext cx="2949575" cy="5630863"/>
            <a:chOff x="2050" y="547"/>
            <a:chExt cx="1783" cy="3467"/>
          </a:xfrm>
        </p:grpSpPr>
        <p:pic>
          <p:nvPicPr>
            <p:cNvPr id="29701" name="Picture 3" descr="4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050" y="547"/>
              <a:ext cx="1783" cy="34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702" name="Text Box 4"/>
            <p:cNvSpPr txBox="1">
              <a:spLocks noChangeArrowheads="1"/>
            </p:cNvSpPr>
            <p:nvPr/>
          </p:nvSpPr>
          <p:spPr bwMode="auto">
            <a:xfrm>
              <a:off x="2829" y="3688"/>
              <a:ext cx="341" cy="134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400">
                  <a:latin typeface="Times New Roman" pitchFamily="18" charset="0"/>
                </a:rPr>
                <a:t>Taylor</a:t>
              </a:r>
            </a:p>
          </p:txBody>
        </p:sp>
      </p:grpSp>
      <p:sp>
        <p:nvSpPr>
          <p:cNvPr id="29700" name="TextBox 5"/>
          <p:cNvSpPr txBox="1">
            <a:spLocks noChangeArrowheads="1"/>
          </p:cNvSpPr>
          <p:nvPr/>
        </p:nvSpPr>
        <p:spPr bwMode="auto">
          <a:xfrm>
            <a:off x="114300" y="1584325"/>
            <a:ext cx="584835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create view </a:t>
            </a:r>
            <a:r>
              <a:rPr lang="en-US" altLang="zh-CN" b="1" i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instructor_info</a:t>
            </a:r>
            <a:r>
              <a:rPr lang="en-US" altLang="zh-CN" b="1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as</a:t>
            </a:r>
          </a:p>
          <a:p>
            <a:pPr>
              <a:defRPr/>
            </a:pP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  select </a:t>
            </a:r>
            <a:r>
              <a:rPr lang="en-US" altLang="zh-CN" b="1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ID, name, building</a:t>
            </a:r>
          </a:p>
          <a:p>
            <a:pPr>
              <a:defRPr/>
            </a:pP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  from </a:t>
            </a:r>
            <a:r>
              <a:rPr lang="en-US" altLang="zh-CN" b="1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instructor, department</a:t>
            </a:r>
          </a:p>
          <a:p>
            <a:pPr>
              <a:defRPr/>
            </a:pP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  where </a:t>
            </a:r>
            <a:r>
              <a:rPr lang="en-US" altLang="zh-CN" b="1" i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instructor.dept_name</a:t>
            </a:r>
            <a:r>
              <a:rPr lang="en-US" altLang="zh-CN" b="1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=</a:t>
            </a:r>
          </a:p>
          <a:p>
            <a:pPr>
              <a:defRPr/>
            </a:pPr>
            <a:r>
              <a:rPr lang="en-US" altLang="zh-CN" b="1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        </a:t>
            </a:r>
            <a:r>
              <a:rPr lang="en-US" altLang="zh-CN" b="1" i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department.dept_name</a:t>
            </a:r>
            <a:r>
              <a:rPr lang="en-US" altLang="zh-CN" b="1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;</a:t>
            </a:r>
          </a:p>
          <a:p>
            <a:pPr>
              <a:defRPr/>
            </a:pPr>
            <a:endParaRPr lang="en-US" altLang="zh-CN" b="1" i="1" dirty="0"/>
          </a:p>
          <a:p>
            <a:pPr>
              <a:defRPr/>
            </a:pPr>
            <a:r>
              <a:rPr lang="en-US" altLang="zh-CN" dirty="0"/>
              <a:t>This view lists the </a:t>
            </a:r>
            <a:r>
              <a:rPr lang="en-US" altLang="zh-CN" i="1" dirty="0"/>
              <a:t>ID, name, and building-name of each instructor in the university.</a:t>
            </a:r>
          </a:p>
          <a:p>
            <a:pPr>
              <a:defRPr/>
            </a:pPr>
            <a:endParaRPr lang="en-US" altLang="zh-CN" i="1" dirty="0"/>
          </a:p>
          <a:p>
            <a:pPr>
              <a:spcAft>
                <a:spcPts val="1200"/>
              </a:spcAft>
              <a:defRPr/>
            </a:pPr>
            <a:r>
              <a:rPr lang="en-US" altLang="zh-CN" dirty="0"/>
              <a:t>Consider the following insertion through this view:</a:t>
            </a:r>
          </a:p>
          <a:p>
            <a:pPr>
              <a:defRPr/>
            </a:pP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insert into </a:t>
            </a:r>
            <a:r>
              <a:rPr lang="en-US" altLang="zh-CN" b="1" i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instructor_info</a:t>
            </a:r>
            <a:endParaRPr lang="en-US" altLang="zh-CN" b="1" i="1" dirty="0">
              <a:solidFill>
                <a:schemeClr val="tx2">
                  <a:lumMod val="60000"/>
                  <a:lumOff val="40000"/>
                </a:schemeClr>
              </a:solidFill>
              <a:latin typeface="Consolas" pitchFamily="49" charset="0"/>
            </a:endParaRPr>
          </a:p>
          <a:p>
            <a:pPr>
              <a:defRPr/>
            </a:pPr>
            <a:r>
              <a:rPr lang="en-US" altLang="zh-CN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itchFamily="49" charset="0"/>
              </a:rPr>
              <a:t>   values (’69987’, ’White’, ’Taylor’);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>
          <a:xfrm>
            <a:off x="549275" y="26035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Integrity Constraints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1375" y="1135063"/>
            <a:ext cx="6630988" cy="5092700"/>
          </a:xfrm>
        </p:spPr>
        <p:txBody>
          <a:bodyPr/>
          <a:lstStyle/>
          <a:p>
            <a:r>
              <a:rPr lang="en-US" altLang="zh-CN" dirty="0"/>
              <a:t>Integrity constraints guard against accidental damage to the database, by ensuring that authorized changes to the database do not result in a loss of data consistency. </a:t>
            </a:r>
          </a:p>
          <a:p>
            <a:pPr lvl="1"/>
            <a:r>
              <a:rPr lang="en-US" altLang="zh-CN" dirty="0"/>
              <a:t>A checking account must have a balance greater than $10,000.00</a:t>
            </a:r>
          </a:p>
          <a:p>
            <a:pPr lvl="1"/>
            <a:r>
              <a:rPr lang="en-US" altLang="zh-CN" dirty="0"/>
              <a:t>A salary of a bank employee must be at least $4.00 an hour</a:t>
            </a:r>
          </a:p>
          <a:p>
            <a:pPr lvl="1"/>
            <a:r>
              <a:rPr lang="en-US" altLang="zh-CN" dirty="0"/>
              <a:t>A customer must have a (non-null) phone number</a:t>
            </a:r>
          </a:p>
          <a:p>
            <a:pPr lvl="1"/>
            <a:endParaRPr lang="en-US" altLang="zh-CN" dirty="0"/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10953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 Integrity Constraints on a Single Relation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1375" y="1177925"/>
            <a:ext cx="7573963" cy="2640013"/>
          </a:xfrm>
        </p:spPr>
        <p:txBody>
          <a:bodyPr/>
          <a:lstStyle/>
          <a:p>
            <a:r>
              <a:rPr lang="en-US" altLang="zh-CN" sz="2000" b="1">
                <a:solidFill>
                  <a:srgbClr val="C00000"/>
                </a:solidFill>
                <a:latin typeface="Consolas" pitchFamily="49" charset="0"/>
              </a:rPr>
              <a:t>not null</a:t>
            </a:r>
            <a:endParaRPr lang="en-US" altLang="zh-CN" b="1">
              <a:solidFill>
                <a:srgbClr val="C00000"/>
              </a:solidFill>
              <a:latin typeface="Consolas" pitchFamily="49" charset="0"/>
            </a:endParaRPr>
          </a:p>
          <a:p>
            <a:r>
              <a:rPr lang="en-US" altLang="zh-CN" sz="2000" b="1">
                <a:solidFill>
                  <a:srgbClr val="C00000"/>
                </a:solidFill>
                <a:latin typeface="Consolas" pitchFamily="49" charset="0"/>
              </a:rPr>
              <a:t>primary key</a:t>
            </a:r>
            <a:endParaRPr lang="en-US" altLang="zh-CN" b="1">
              <a:solidFill>
                <a:srgbClr val="C00000"/>
              </a:solidFill>
              <a:latin typeface="Consolas" pitchFamily="49" charset="0"/>
            </a:endParaRPr>
          </a:p>
          <a:p>
            <a:r>
              <a:rPr lang="en-US" altLang="zh-CN" sz="2000" b="1">
                <a:solidFill>
                  <a:srgbClr val="C00000"/>
                </a:solidFill>
                <a:latin typeface="Consolas" pitchFamily="49" charset="0"/>
              </a:rPr>
              <a:t>unique</a:t>
            </a:r>
            <a:endParaRPr lang="en-US" altLang="zh-CN">
              <a:solidFill>
                <a:srgbClr val="C00000"/>
              </a:solidFill>
              <a:latin typeface="Consolas" pitchFamily="49" charset="0"/>
            </a:endParaRPr>
          </a:p>
          <a:p>
            <a:r>
              <a:rPr lang="en-US" altLang="zh-CN" sz="2000" b="1">
                <a:solidFill>
                  <a:srgbClr val="C00000"/>
                </a:solidFill>
                <a:latin typeface="Consolas" pitchFamily="49" charset="0"/>
              </a:rPr>
              <a:t>check 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</a:rPr>
              <a:t>(P)</a:t>
            </a:r>
            <a:r>
              <a:rPr lang="en-US" altLang="zh-CN" sz="2000"/>
              <a:t>,  where P is a predicate</a:t>
            </a:r>
            <a:endParaRPr lang="en-US" altLang="zh-CN"/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804863" y="5229225"/>
            <a:ext cx="68008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Font typeface="Monotype Sorts" charset="2"/>
              <a:buNone/>
            </a:pPr>
            <a:endParaRPr kumimoji="1" lang="zh-CN" altLang="zh-CN" sz="2000" b="1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95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Not Null and Unique Constraints 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9575" y="1135063"/>
            <a:ext cx="8380413" cy="3787775"/>
          </a:xfrm>
        </p:spPr>
        <p:txBody>
          <a:bodyPr/>
          <a:lstStyle/>
          <a:p>
            <a:pPr>
              <a:defRPr/>
            </a:pPr>
            <a:r>
              <a:rPr kumimoji="0" lang="en-US" altLang="zh-CN" sz="2000" b="1" dirty="0"/>
              <a:t>not null</a:t>
            </a:r>
            <a:endParaRPr kumimoji="0" lang="en-US" altLang="zh-CN" b="1" dirty="0"/>
          </a:p>
          <a:p>
            <a:pPr lvl="1">
              <a:defRPr/>
            </a:pPr>
            <a:r>
              <a:rPr kumimoji="0" lang="en-US" altLang="zh-CN" sz="2000" dirty="0"/>
              <a:t>Declare </a:t>
            </a:r>
            <a:r>
              <a:rPr kumimoji="0" lang="en-US" altLang="zh-CN" sz="2000" i="1" dirty="0"/>
              <a:t>name</a:t>
            </a:r>
            <a:r>
              <a:rPr kumimoji="0" lang="en-US" altLang="zh-CN" sz="2000" dirty="0"/>
              <a:t> and </a:t>
            </a:r>
            <a:r>
              <a:rPr kumimoji="0" lang="en-US" altLang="zh-CN" sz="2000" i="1" dirty="0"/>
              <a:t>budget</a:t>
            </a:r>
            <a:r>
              <a:rPr kumimoji="0" lang="en-US" altLang="zh-CN" sz="2000" dirty="0"/>
              <a:t> to be </a:t>
            </a:r>
            <a:r>
              <a:rPr lang="en-US" altLang="zh-CN" sz="2000" b="1" dirty="0"/>
              <a:t>not null</a:t>
            </a:r>
            <a:endParaRPr lang="en-US" altLang="zh-CN" b="1" dirty="0"/>
          </a:p>
          <a:p>
            <a:pPr>
              <a:buFont typeface="Monotype Sorts" charset="2"/>
              <a:buNone/>
              <a:defRPr/>
            </a:pPr>
            <a:r>
              <a:rPr kumimoji="0" lang="en-US" altLang="zh-CN" i="1" dirty="0"/>
              <a:t>	           </a:t>
            </a:r>
            <a:r>
              <a:rPr kumimoji="0"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name </a:t>
            </a:r>
            <a:r>
              <a:rPr kumimoji="0" lang="en-US" altLang="zh-CN" sz="2000" b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varchar</a:t>
            </a:r>
            <a:r>
              <a:rPr kumimoji="0"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(20) </a:t>
            </a:r>
            <a:r>
              <a:rPr kumimoji="0"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not null</a:t>
            </a:r>
            <a:br>
              <a:rPr kumimoji="0"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</a:br>
            <a:r>
              <a:rPr kumimoji="0"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    </a:t>
            </a:r>
            <a:r>
              <a:rPr kumimoji="0"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budget </a:t>
            </a:r>
            <a:r>
              <a:rPr kumimoji="0"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numeric</a:t>
            </a:r>
            <a:r>
              <a:rPr kumimoji="0"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(12,2) </a:t>
            </a:r>
            <a:r>
              <a:rPr kumimoji="0"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not null</a:t>
            </a:r>
            <a:endParaRPr kumimoji="0" lang="en-US" altLang="zh-CN" b="1" dirty="0">
              <a:solidFill>
                <a:schemeClr val="bg1">
                  <a:lumMod val="50000"/>
                </a:schemeClr>
              </a:solidFill>
              <a:latin typeface="Consolas" pitchFamily="49" charset="0"/>
            </a:endParaRPr>
          </a:p>
          <a:p>
            <a:pPr>
              <a:defRPr/>
            </a:pPr>
            <a:r>
              <a:rPr lang="en-US" altLang="zh-CN" sz="2000" b="1" dirty="0"/>
              <a:t>unique</a:t>
            </a:r>
            <a:r>
              <a:rPr kumimoji="0" lang="en-US" altLang="zh-CN" sz="2000" dirty="0"/>
              <a:t> ( </a:t>
            </a:r>
            <a:r>
              <a:rPr kumimoji="0" lang="en-US" altLang="zh-CN" sz="2000" i="1" dirty="0"/>
              <a:t>A</a:t>
            </a:r>
            <a:r>
              <a:rPr kumimoji="0" lang="en-US" altLang="zh-CN" sz="2800" baseline="-25000" dirty="0"/>
              <a:t>1</a:t>
            </a:r>
            <a:r>
              <a:rPr kumimoji="0" lang="en-US" altLang="zh-CN" sz="2000" dirty="0"/>
              <a:t>, </a:t>
            </a:r>
            <a:r>
              <a:rPr kumimoji="0" lang="en-US" altLang="zh-CN" sz="2000" i="1" dirty="0"/>
              <a:t>A</a:t>
            </a:r>
            <a:r>
              <a:rPr kumimoji="0" lang="en-US" altLang="zh-CN" sz="2400" baseline="-25000" dirty="0"/>
              <a:t>2</a:t>
            </a:r>
            <a:r>
              <a:rPr kumimoji="0" lang="en-US" altLang="zh-CN" sz="2000" dirty="0"/>
              <a:t>, …, </a:t>
            </a:r>
            <a:r>
              <a:rPr kumimoji="0" lang="en-US" altLang="zh-CN" sz="2000" i="1" dirty="0"/>
              <a:t>A</a:t>
            </a:r>
            <a:r>
              <a:rPr kumimoji="0" lang="en-US" altLang="zh-CN" sz="2400" baseline="-25000" dirty="0"/>
              <a:t>m</a:t>
            </a:r>
            <a:r>
              <a:rPr kumimoji="0" lang="en-US" altLang="zh-CN" sz="2000" dirty="0"/>
              <a:t>)</a:t>
            </a:r>
            <a:endParaRPr kumimoji="0" lang="en-US" altLang="zh-CN" dirty="0"/>
          </a:p>
          <a:p>
            <a:pPr lvl="1">
              <a:defRPr/>
            </a:pPr>
            <a:r>
              <a:rPr kumimoji="0" lang="en-US" altLang="zh-CN" sz="2000" dirty="0"/>
              <a:t>The unique specification states that the attributes </a:t>
            </a:r>
            <a:r>
              <a:rPr kumimoji="0" lang="en-US" altLang="zh-CN" sz="2000" i="1" dirty="0"/>
              <a:t>A</a:t>
            </a:r>
            <a:r>
              <a:rPr kumimoji="0" lang="en-US" altLang="zh-CN" sz="2000" dirty="0"/>
              <a:t>1, </a:t>
            </a:r>
            <a:r>
              <a:rPr kumimoji="0" lang="en-US" altLang="zh-CN" sz="2000" i="1" dirty="0"/>
              <a:t>A</a:t>
            </a:r>
            <a:r>
              <a:rPr kumimoji="0" lang="en-US" altLang="zh-CN" sz="2000" dirty="0"/>
              <a:t>2, … </a:t>
            </a:r>
            <a:r>
              <a:rPr kumimoji="0" lang="en-US" altLang="zh-CN" sz="2000" i="1" dirty="0"/>
              <a:t>A</a:t>
            </a:r>
            <a:r>
              <a:rPr kumimoji="0" lang="en-US" altLang="zh-CN" sz="2000" dirty="0"/>
              <a:t>m</a:t>
            </a:r>
            <a:br>
              <a:rPr kumimoji="0" lang="en-US" altLang="zh-CN" sz="2000" dirty="0"/>
            </a:br>
            <a:r>
              <a:rPr kumimoji="0" lang="en-US" altLang="zh-CN" sz="2000" dirty="0"/>
              <a:t>form a candidate key.</a:t>
            </a:r>
            <a:endParaRPr kumimoji="0" lang="en-US" altLang="zh-CN" dirty="0"/>
          </a:p>
          <a:p>
            <a:pPr lvl="1">
              <a:defRPr/>
            </a:pPr>
            <a:r>
              <a:rPr kumimoji="0" lang="en-US" altLang="zh-CN" sz="2000" dirty="0"/>
              <a:t>Candidate keys are permitted to be null (in contrast to primary keys).</a:t>
            </a:r>
            <a:endParaRPr kumimoji="0" lang="en-US" altLang="zh-CN" dirty="0"/>
          </a:p>
          <a:p>
            <a:pPr>
              <a:defRPr/>
            </a:pPr>
            <a:endParaRPr kumimoji="0" lang="en-US" altLang="zh-CN" dirty="0"/>
          </a:p>
          <a:p>
            <a:pPr>
              <a:defRPr/>
            </a:pPr>
            <a:endParaRPr lang="en-US" altLang="zh-CN" b="1" dirty="0"/>
          </a:p>
          <a:p>
            <a:pPr>
              <a:buFont typeface="Monotype Sorts" charset="2"/>
              <a:buNone/>
              <a:defRPr/>
            </a:pPr>
            <a:endParaRPr lang="en-US" altLang="zh-CN" dirty="0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804863" y="5229225"/>
            <a:ext cx="68008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Font typeface="Monotype Sorts" charset="2"/>
              <a:buNone/>
            </a:pPr>
            <a:endParaRPr kumimoji="1" lang="zh-CN" altLang="zh-CN" sz="2000" b="1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95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The check clause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6263" y="1041400"/>
            <a:ext cx="6384925" cy="803275"/>
          </a:xfrm>
        </p:spPr>
        <p:txBody>
          <a:bodyPr/>
          <a:lstStyle/>
          <a:p>
            <a:r>
              <a:rPr lang="en-US" altLang="zh-CN" sz="2000" b="1">
                <a:solidFill>
                  <a:srgbClr val="C00000"/>
                </a:solidFill>
                <a:latin typeface="Consolas" pitchFamily="49" charset="0"/>
              </a:rPr>
              <a:t>check </a:t>
            </a:r>
            <a:r>
              <a:rPr lang="en-US" altLang="zh-CN" sz="2000">
                <a:solidFill>
                  <a:srgbClr val="C00000"/>
                </a:solidFill>
                <a:latin typeface="Consolas" pitchFamily="49" charset="0"/>
              </a:rPr>
              <a:t>(P)</a:t>
            </a:r>
            <a:endParaRPr lang="en-US" altLang="zh-CN">
              <a:solidFill>
                <a:srgbClr val="C00000"/>
              </a:solidFill>
              <a:latin typeface="Consolas" pitchFamily="49" charset="0"/>
            </a:endParaRPr>
          </a:p>
          <a:p>
            <a:pPr>
              <a:buFont typeface="Monotype Sorts" charset="2"/>
              <a:buNone/>
            </a:pPr>
            <a:r>
              <a:rPr lang="en-US" altLang="zh-CN"/>
              <a:t>      </a:t>
            </a:r>
            <a:r>
              <a:rPr lang="en-US" altLang="zh-CN" sz="2000"/>
              <a:t>where P is a predicate</a:t>
            </a:r>
            <a:endParaRPr lang="en-US" altLang="zh-CN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285750" y="2324100"/>
            <a:ext cx="8858250" cy="40481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>
              <a:tabLst>
                <a:tab pos="1428750" algn="l"/>
                <a:tab pos="1711325" algn="l"/>
                <a:tab pos="3319463" algn="l"/>
              </a:tabLst>
              <a:defRPr/>
            </a:pPr>
            <a:r>
              <a:rPr lang="en-US" altLang="zh-CN" sz="2000" dirty="0"/>
              <a:t>Example:  ensure that semester is one of fall, winter, spring or summer:</a:t>
            </a:r>
          </a:p>
          <a:p>
            <a:pPr>
              <a:tabLst>
                <a:tab pos="1428750" algn="l"/>
                <a:tab pos="1711325" algn="l"/>
                <a:tab pos="3319463" algn="l"/>
              </a:tabLst>
              <a:defRPr/>
            </a:pPr>
            <a:endParaRPr lang="en-US" altLang="zh-CN" sz="2000" b="1" dirty="0"/>
          </a:p>
          <a:p>
            <a:pPr>
              <a:tabLst>
                <a:tab pos="1428750" algn="l"/>
                <a:tab pos="1711325" algn="l"/>
                <a:tab pos="3319463" algn="l"/>
              </a:tabLst>
              <a:defRPr/>
            </a:pP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create table </a:t>
            </a:r>
            <a: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section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(</a:t>
            </a:r>
            <a:endParaRPr lang="en-US" altLang="zh-CN" sz="2000" i="1" dirty="0">
              <a:solidFill>
                <a:schemeClr val="bg1">
                  <a:lumMod val="50000"/>
                </a:schemeClr>
              </a:solidFill>
              <a:latin typeface="Consolas" pitchFamily="49" charset="0"/>
            </a:endParaRPr>
          </a:p>
          <a:p>
            <a:pPr>
              <a:tabLst>
                <a:tab pos="1428750" algn="l"/>
                <a:tab pos="1711325" algn="l"/>
                <a:tab pos="3319463" algn="l"/>
              </a:tabLst>
              <a:defRPr/>
            </a:pP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  </a:t>
            </a:r>
            <a:r>
              <a:rPr lang="en-US" altLang="zh-CN" sz="2000" i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course_id</a:t>
            </a:r>
            <a: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</a:t>
            </a:r>
            <a:r>
              <a:rPr lang="en-US" altLang="zh-CN" sz="2000" b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varchar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(8),</a:t>
            </a:r>
          </a:p>
          <a:p>
            <a:pPr>
              <a:tabLst>
                <a:tab pos="1428750" algn="l"/>
                <a:tab pos="1711325" algn="l"/>
                <a:tab pos="3319463" algn="l"/>
              </a:tabLst>
              <a:defRPr/>
            </a:pPr>
            <a: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  </a:t>
            </a:r>
            <a:r>
              <a:rPr lang="en-US" altLang="zh-CN" sz="2000" i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sec_id</a:t>
            </a:r>
            <a: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</a:t>
            </a:r>
            <a:r>
              <a:rPr lang="en-US" altLang="zh-CN" sz="2000" b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varchar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(8),</a:t>
            </a:r>
          </a:p>
          <a:p>
            <a:pPr>
              <a:tabLst>
                <a:tab pos="1428750" algn="l"/>
                <a:tab pos="1711325" algn="l"/>
                <a:tab pos="3319463" algn="l"/>
              </a:tabLst>
              <a:defRPr/>
            </a:pPr>
            <a: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  semester </a:t>
            </a:r>
            <a:r>
              <a:rPr lang="en-US" altLang="zh-CN" sz="2000" b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varchar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(6),</a:t>
            </a:r>
          </a:p>
          <a:p>
            <a:pPr>
              <a:tabLst>
                <a:tab pos="1428750" algn="l"/>
                <a:tab pos="1711325" algn="l"/>
                <a:tab pos="3319463" algn="l"/>
              </a:tabLst>
              <a:defRPr/>
            </a:pPr>
            <a: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  year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numeric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(4,0),</a:t>
            </a:r>
          </a:p>
          <a:p>
            <a:pPr>
              <a:tabLst>
                <a:tab pos="1428750" algn="l"/>
                <a:tab pos="1711325" algn="l"/>
                <a:tab pos="3319463" algn="l"/>
              </a:tabLst>
              <a:defRPr/>
            </a:pPr>
            <a: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  building </a:t>
            </a:r>
            <a:r>
              <a:rPr lang="en-US" altLang="zh-CN" sz="2000" b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varchar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(15),</a:t>
            </a:r>
          </a:p>
          <a:p>
            <a:pPr>
              <a:tabLst>
                <a:tab pos="1428750" algn="l"/>
                <a:tab pos="1711325" algn="l"/>
                <a:tab pos="3319463" algn="l"/>
              </a:tabLst>
              <a:defRPr/>
            </a:pPr>
            <a: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  </a:t>
            </a:r>
            <a:r>
              <a:rPr lang="en-US" altLang="zh-CN" sz="2000" i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room_number</a:t>
            </a:r>
            <a: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</a:t>
            </a:r>
            <a:r>
              <a:rPr lang="en-US" altLang="zh-CN" sz="2000" b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varchar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(7),</a:t>
            </a:r>
          </a:p>
          <a:p>
            <a:pPr>
              <a:tabLst>
                <a:tab pos="1428750" algn="l"/>
                <a:tab pos="1711325" algn="l"/>
                <a:tab pos="3319463" algn="l"/>
              </a:tabLst>
              <a:defRPr/>
            </a:pPr>
            <a: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  </a:t>
            </a:r>
            <a:r>
              <a:rPr lang="en-US" altLang="zh-CN" sz="2000" i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time_slot_id</a:t>
            </a:r>
            <a: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</a:t>
            </a:r>
            <a:r>
              <a:rPr lang="en-US" altLang="zh-CN" sz="2000" b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varchar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(4), </a:t>
            </a:r>
          </a:p>
          <a:p>
            <a:pPr>
              <a:tabLst>
                <a:tab pos="1428750" algn="l"/>
                <a:tab pos="1711325" algn="l"/>
                <a:tab pos="3319463" algn="l"/>
              </a:tabLst>
              <a:defRPr/>
            </a:pP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  primary key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(</a:t>
            </a:r>
            <a:r>
              <a:rPr lang="en-US" altLang="zh-CN" sz="2000" i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course_id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, </a:t>
            </a:r>
            <a:r>
              <a:rPr lang="en-US" altLang="zh-CN" sz="2000" i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sec_id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, </a:t>
            </a:r>
            <a: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semester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, </a:t>
            </a:r>
            <a: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year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),</a:t>
            </a:r>
          </a:p>
          <a:p>
            <a:pPr>
              <a:tabLst>
                <a:tab pos="1428750" algn="l"/>
                <a:tab pos="1711325" algn="l"/>
                <a:tab pos="3319463" algn="l"/>
              </a:tabLst>
              <a:defRPr/>
            </a:pP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  check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(</a:t>
            </a:r>
            <a: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semester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in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(’Fall’, ’Winter’, ’Spring’, ’Summer’))</a:t>
            </a:r>
            <a:b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</a:b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);</a:t>
            </a: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804863" y="5229225"/>
            <a:ext cx="68008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Font typeface="Monotype Sorts" charset="2"/>
              <a:buNone/>
            </a:pPr>
            <a:endParaRPr kumimoji="1" lang="zh-CN" altLang="zh-CN" sz="2000" b="1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Referential Integrity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1375" y="1135063"/>
            <a:ext cx="7521575" cy="4943475"/>
          </a:xfrm>
        </p:spPr>
        <p:txBody>
          <a:bodyPr/>
          <a:lstStyle/>
          <a:p>
            <a:r>
              <a:rPr lang="en-US" altLang="zh-CN" sz="2000"/>
              <a:t>Ensures that a value that appears in one relation for a given set of attributes also appears for a certain set of attributes in another relation.</a:t>
            </a:r>
            <a:endParaRPr lang="en-US" altLang="zh-CN"/>
          </a:p>
          <a:p>
            <a:pPr lvl="1"/>
            <a:r>
              <a:rPr lang="en-US" altLang="zh-CN" sz="2000"/>
              <a:t>Example:  If “Biology” is a department name appearing in one of the tuples in the </a:t>
            </a:r>
            <a:r>
              <a:rPr lang="en-US" altLang="zh-CN" sz="2000" i="1"/>
              <a:t>instructor</a:t>
            </a:r>
            <a:r>
              <a:rPr lang="en-US" altLang="zh-CN" sz="2000"/>
              <a:t> relation, then there exists a tuple in the </a:t>
            </a:r>
            <a:r>
              <a:rPr lang="en-US" altLang="zh-CN" sz="2000" i="1"/>
              <a:t>department</a:t>
            </a:r>
            <a:r>
              <a:rPr lang="en-US" altLang="zh-CN" sz="2000"/>
              <a:t> relation for “Biology”.</a:t>
            </a:r>
            <a:endParaRPr lang="en-US" altLang="zh-CN"/>
          </a:p>
          <a:p>
            <a:r>
              <a:rPr lang="en-US" altLang="zh-CN" sz="2000"/>
              <a:t>Let A be a set of attributes.  Let R and S be two relations that contain attributes A and where A is the primary key of S. A is said to be a  </a:t>
            </a:r>
            <a:r>
              <a:rPr lang="en-US" altLang="zh-CN" sz="2000" b="1">
                <a:solidFill>
                  <a:srgbClr val="000099"/>
                </a:solidFill>
              </a:rPr>
              <a:t>foreign key</a:t>
            </a:r>
            <a:r>
              <a:rPr lang="en-US" altLang="zh-CN" sz="2000"/>
              <a:t> of R if for any values of A appearing in R these values also appear in S.</a:t>
            </a:r>
            <a:endParaRPr lang="en-US" altLang="zh-CN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228600"/>
            <a:ext cx="8539163" cy="427038"/>
          </a:xfrm>
        </p:spPr>
        <p:txBody>
          <a:bodyPr/>
          <a:lstStyle/>
          <a:p>
            <a:pPr>
              <a:defRPr/>
            </a:pPr>
            <a:r>
              <a:rPr lang="en-US" sz="2800">
                <a:ea typeface="+mj-ea"/>
              </a:rPr>
              <a:t>Cascading Actions in Referential Integrity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1375" y="1135063"/>
            <a:ext cx="7554913" cy="4922837"/>
          </a:xfrm>
        </p:spPr>
        <p:txBody>
          <a:bodyPr/>
          <a:lstStyle/>
          <a:p>
            <a:pPr>
              <a:tabLst>
                <a:tab pos="2173288" algn="l"/>
              </a:tabLst>
              <a:defRPr/>
            </a:pPr>
            <a:r>
              <a:rPr lang="en-US" altLang="zh-CN" sz="2000" b="1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create table </a:t>
            </a:r>
            <a:r>
              <a:rPr lang="en-US" altLang="zh-CN" sz="2000" i="1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course (</a:t>
            </a:r>
            <a:br>
              <a:rPr lang="en-US" altLang="zh-CN" sz="2000" i="1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</a:br>
            <a:r>
              <a:rPr lang="en-US" altLang="zh-CN" sz="2000" i="1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    </a:t>
            </a:r>
            <a:r>
              <a:rPr lang="en-US" altLang="zh-CN" sz="2000" i="1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course_id</a:t>
            </a:r>
            <a:r>
              <a:rPr lang="en-US" altLang="zh-CN" sz="2000" i="1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 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 </a:t>
            </a:r>
            <a:r>
              <a:rPr lang="en-US" altLang="zh-CN" sz="2000" b="1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char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(5) </a:t>
            </a:r>
            <a:r>
              <a:rPr lang="en-US" altLang="zh-CN" sz="2000" b="1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primary key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,</a:t>
            </a:r>
            <a:b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</a:b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    </a:t>
            </a:r>
            <a:r>
              <a:rPr lang="en-US" altLang="zh-CN" sz="2000" i="1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title </a:t>
            </a:r>
            <a:r>
              <a:rPr lang="en-US" altLang="zh-CN" sz="2000" b="1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varchar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(20),</a:t>
            </a:r>
            <a:b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</a:b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 </a:t>
            </a:r>
            <a:r>
              <a:rPr lang="en-US" altLang="zh-CN" sz="2000" i="1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   </a:t>
            </a:r>
            <a:r>
              <a:rPr lang="en-US" altLang="zh-CN" sz="2000" i="1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dept_name</a:t>
            </a:r>
            <a:r>
              <a:rPr lang="en-US" altLang="zh-CN" sz="2000" i="1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 </a:t>
            </a:r>
            <a:r>
              <a:rPr lang="en-US" altLang="zh-CN" sz="2000" b="1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varchar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(20) </a:t>
            </a:r>
            <a:r>
              <a:rPr lang="en-US" altLang="zh-CN" sz="2000" b="1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references </a:t>
            </a:r>
            <a:r>
              <a:rPr lang="en-US" altLang="zh-CN" sz="2000" i="1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department</a:t>
            </a:r>
            <a:br>
              <a:rPr lang="en-US" altLang="zh-CN" sz="2000" i="1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</a:br>
            <a:r>
              <a:rPr lang="en-US" altLang="zh-CN" sz="2000" i="1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)</a:t>
            </a:r>
            <a:endParaRPr lang="en-US" altLang="zh-CN" sz="2000" dirty="0">
              <a:solidFill>
                <a:schemeClr val="accent3">
                  <a:lumMod val="50000"/>
                </a:schemeClr>
              </a:solidFill>
              <a:latin typeface="Consolas" pitchFamily="49" charset="0"/>
            </a:endParaRPr>
          </a:p>
          <a:p>
            <a:pPr>
              <a:spcBef>
                <a:spcPts val="2400"/>
              </a:spcBef>
              <a:tabLst>
                <a:tab pos="2173288" algn="l"/>
              </a:tabLst>
              <a:defRPr/>
            </a:pP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create table </a:t>
            </a:r>
            <a:r>
              <a:rPr lang="en-US" altLang="zh-CN" sz="2000" i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course 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(</a:t>
            </a:r>
            <a:br>
              <a:rPr lang="en-US" altLang="zh-CN" sz="20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</a:b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    …</a:t>
            </a:r>
            <a:br>
              <a:rPr lang="en-US" altLang="zh-CN" sz="20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</a:b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    </a:t>
            </a:r>
            <a:r>
              <a:rPr lang="en-US" altLang="zh-CN" sz="2000" i="1" dirty="0" err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dept_name</a:t>
            </a:r>
            <a:r>
              <a:rPr lang="en-US" altLang="zh-CN" sz="2000" i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altLang="zh-CN" sz="2000" b="1" dirty="0" err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varchar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(20),</a:t>
            </a:r>
            <a:br>
              <a:rPr lang="en-US" altLang="zh-CN" sz="20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</a:b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    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foreign key 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(</a:t>
            </a:r>
            <a:r>
              <a:rPr lang="en-US" altLang="zh-CN" sz="2000" i="1" dirty="0" err="1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dept_name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) 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references </a:t>
            </a:r>
            <a:r>
              <a:rPr lang="en-US" altLang="zh-CN" sz="2000" i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department</a:t>
            </a:r>
            <a:br>
              <a:rPr lang="en-US" altLang="zh-CN" sz="2000" i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</a:br>
            <a:r>
              <a:rPr lang="en-US" altLang="zh-CN" sz="2000" i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                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on delete cascade</a:t>
            </a:r>
            <a:b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</a:b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                on update cascade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,</a:t>
            </a:r>
            <a:br>
              <a:rPr lang="en-US" altLang="zh-CN" sz="20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</a:b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    . . . </a:t>
            </a:r>
            <a:br>
              <a:rPr lang="en-US" altLang="zh-CN" sz="20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</a:b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</a:rPr>
              <a:t>)</a:t>
            </a:r>
          </a:p>
          <a:p>
            <a:pPr>
              <a:tabLst>
                <a:tab pos="2173288" algn="l"/>
              </a:tabLst>
              <a:defRPr/>
            </a:pPr>
            <a:r>
              <a:rPr lang="en-US" altLang="zh-CN" sz="2000" dirty="0"/>
              <a:t>alternative actions to cascade:  </a:t>
            </a:r>
            <a:r>
              <a:rPr lang="en-US" altLang="zh-CN" sz="2000" b="1" dirty="0">
                <a:solidFill>
                  <a:srgbClr val="00B050"/>
                </a:solidFill>
                <a:latin typeface="Consolas" pitchFamily="49" charset="0"/>
              </a:rPr>
              <a:t>set null</a:t>
            </a:r>
            <a:r>
              <a:rPr lang="en-US" altLang="zh-CN" sz="2000" dirty="0">
                <a:solidFill>
                  <a:srgbClr val="00B050"/>
                </a:solidFill>
                <a:latin typeface="Consolas" pitchFamily="49" charset="0"/>
              </a:rPr>
              <a:t>, </a:t>
            </a:r>
            <a:r>
              <a:rPr lang="en-US" altLang="zh-CN" sz="2000" b="1" dirty="0">
                <a:solidFill>
                  <a:srgbClr val="00B050"/>
                </a:solidFill>
                <a:latin typeface="Consolas" pitchFamily="49" charset="0"/>
              </a:rPr>
              <a:t>set default</a:t>
            </a:r>
            <a:endParaRPr lang="en-US" altLang="zh-CN" sz="2000" dirty="0">
              <a:solidFill>
                <a:srgbClr val="00B050"/>
              </a:solidFill>
              <a:latin typeface="Consolas" pitchFamily="49" charset="0"/>
            </a:endParaRPr>
          </a:p>
          <a:p>
            <a:pPr>
              <a:buFont typeface="Monotype Sorts" charset="2"/>
              <a:buNone/>
              <a:tabLst>
                <a:tab pos="2173288" algn="l"/>
              </a:tabLst>
              <a:defRPr/>
            </a:pPr>
            <a:endParaRPr lang="en-US" altLang="zh-CN" sz="2000" i="1" dirty="0"/>
          </a:p>
          <a:p>
            <a:pPr>
              <a:buFont typeface="Monotype Sorts" charset="2"/>
              <a:buNone/>
              <a:tabLst>
                <a:tab pos="2173288" algn="l"/>
              </a:tabLst>
              <a:defRPr/>
            </a:pPr>
            <a:endParaRPr lang="en-US" altLang="zh-CN" i="1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055688" y="201613"/>
            <a:ext cx="7264400" cy="55245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+mj-ea"/>
              </a:rPr>
              <a:t>Built-in Data Types in SQL 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9138" y="1204913"/>
            <a:ext cx="7848600" cy="4862512"/>
          </a:xfrm>
        </p:spPr>
        <p:txBody>
          <a:bodyPr/>
          <a:lstStyle/>
          <a:p>
            <a:pPr>
              <a:tabLst>
                <a:tab pos="1250950" algn="l"/>
              </a:tabLst>
              <a:defRPr/>
            </a:pPr>
            <a:r>
              <a:rPr lang="en-US" altLang="zh-CN" sz="2000" b="1" dirty="0">
                <a:solidFill>
                  <a:srgbClr val="000099"/>
                </a:solidFill>
              </a:rPr>
              <a:t>date</a:t>
            </a:r>
            <a:r>
              <a:rPr lang="en-US" altLang="zh-CN" sz="2000" b="1" dirty="0">
                <a:solidFill>
                  <a:schemeClr val="tx2"/>
                </a:solidFill>
              </a:rPr>
              <a:t>:</a:t>
            </a:r>
            <a:r>
              <a:rPr lang="en-US" altLang="zh-CN" sz="2000" dirty="0"/>
              <a:t>  Dates, containing a (4 digit) year, month and date</a:t>
            </a:r>
            <a:endParaRPr lang="en-US" altLang="zh-CN" dirty="0"/>
          </a:p>
          <a:p>
            <a:pPr lvl="1">
              <a:tabLst>
                <a:tab pos="1250950" algn="l"/>
              </a:tabLst>
              <a:defRPr/>
            </a:pPr>
            <a:r>
              <a:rPr lang="en-US" altLang="zh-CN" sz="2000" dirty="0"/>
              <a:t>Example:  </a:t>
            </a:r>
            <a:r>
              <a:rPr lang="en-US" altLang="zh-CN" sz="2000" b="1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date</a:t>
            </a:r>
            <a:r>
              <a:rPr lang="en-US" altLang="zh-CN" sz="2000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 ‘2005-7-27’</a:t>
            </a:r>
            <a:endParaRPr lang="en-US" altLang="zh-CN" dirty="0">
              <a:solidFill>
                <a:schemeClr val="accent3">
                  <a:lumMod val="50000"/>
                </a:schemeClr>
              </a:solidFill>
              <a:latin typeface="Consolas" pitchFamily="49" charset="0"/>
            </a:endParaRPr>
          </a:p>
          <a:p>
            <a:pPr>
              <a:tabLst>
                <a:tab pos="1250950" algn="l"/>
              </a:tabLst>
              <a:defRPr/>
            </a:pPr>
            <a:r>
              <a:rPr lang="en-US" altLang="zh-CN" sz="2000" b="1" dirty="0">
                <a:solidFill>
                  <a:srgbClr val="000099"/>
                </a:solidFill>
              </a:rPr>
              <a:t>time</a:t>
            </a:r>
            <a:r>
              <a:rPr lang="en-US" altLang="zh-CN" sz="2000" b="1" dirty="0">
                <a:solidFill>
                  <a:schemeClr val="tx2"/>
                </a:solidFill>
              </a:rPr>
              <a:t>:</a:t>
            </a:r>
            <a:r>
              <a:rPr lang="en-US" altLang="zh-CN" sz="2000" b="1" dirty="0"/>
              <a:t> </a:t>
            </a:r>
            <a:r>
              <a:rPr lang="en-US" altLang="zh-CN" sz="2000" dirty="0"/>
              <a:t> Time of day, in hours, minutes and seconds.</a:t>
            </a:r>
            <a:endParaRPr lang="en-US" altLang="zh-CN" dirty="0"/>
          </a:p>
          <a:p>
            <a:pPr lvl="1">
              <a:tabLst>
                <a:tab pos="1250950" algn="l"/>
              </a:tabLst>
              <a:defRPr/>
            </a:pPr>
            <a:r>
              <a:rPr lang="en-US" altLang="zh-CN" sz="2000" dirty="0"/>
              <a:t>Example: </a:t>
            </a:r>
            <a:r>
              <a:rPr lang="en-US" altLang="zh-CN" sz="2000" b="1" dirty="0"/>
              <a:t>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time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‘09:00:30’  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time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‘09:00:30.75’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Consolas" pitchFamily="49" charset="0"/>
            </a:endParaRPr>
          </a:p>
          <a:p>
            <a:pPr>
              <a:tabLst>
                <a:tab pos="1250950" algn="l"/>
              </a:tabLst>
              <a:defRPr/>
            </a:pPr>
            <a:r>
              <a:rPr lang="en-US" altLang="zh-CN" sz="2000" b="1" dirty="0">
                <a:solidFill>
                  <a:srgbClr val="000099"/>
                </a:solidFill>
              </a:rPr>
              <a:t>timestamp</a:t>
            </a:r>
            <a:r>
              <a:rPr lang="en-US" altLang="zh-CN" sz="2000" dirty="0"/>
              <a:t>: date plus time of day</a:t>
            </a:r>
            <a:endParaRPr lang="en-US" altLang="zh-CN" dirty="0"/>
          </a:p>
          <a:p>
            <a:pPr lvl="1">
              <a:tabLst>
                <a:tab pos="1250950" algn="l"/>
              </a:tabLst>
              <a:defRPr/>
            </a:pPr>
            <a:r>
              <a:rPr lang="en-US" altLang="zh-CN" sz="2000" dirty="0"/>
              <a:t>Example: 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timestamp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 ‘2005-7-27 09:00:30.75’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Consolas" pitchFamily="49" charset="0"/>
            </a:endParaRPr>
          </a:p>
          <a:p>
            <a:pPr>
              <a:tabLst>
                <a:tab pos="1250950" algn="l"/>
              </a:tabLst>
              <a:defRPr/>
            </a:pPr>
            <a:r>
              <a:rPr lang="en-US" altLang="zh-CN" sz="2000" b="1" dirty="0">
                <a:solidFill>
                  <a:srgbClr val="000099"/>
                </a:solidFill>
              </a:rPr>
              <a:t>interval</a:t>
            </a:r>
            <a:r>
              <a:rPr lang="en-US" altLang="zh-CN" sz="2000" b="1" dirty="0">
                <a:solidFill>
                  <a:schemeClr val="tx2"/>
                </a:solidFill>
              </a:rPr>
              <a:t>:</a:t>
            </a:r>
            <a:r>
              <a:rPr lang="en-US" altLang="zh-CN" sz="2000" dirty="0"/>
              <a:t>  period of time</a:t>
            </a:r>
            <a:endParaRPr lang="en-US" altLang="zh-CN" dirty="0"/>
          </a:p>
          <a:p>
            <a:pPr lvl="1">
              <a:tabLst>
                <a:tab pos="1250950" algn="l"/>
              </a:tabLst>
              <a:defRPr/>
            </a:pPr>
            <a:r>
              <a:rPr lang="en-US" altLang="zh-CN" sz="2000" dirty="0"/>
              <a:t>Example</a:t>
            </a:r>
            <a:r>
              <a:rPr lang="en-US" altLang="zh-CN" sz="2000" b="1" dirty="0"/>
              <a:t>:  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interval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‘1’ day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Consolas" pitchFamily="49" charset="0"/>
            </a:endParaRPr>
          </a:p>
          <a:p>
            <a:pPr lvl="1">
              <a:tabLst>
                <a:tab pos="1250950" algn="l"/>
              </a:tabLst>
              <a:defRPr/>
            </a:pPr>
            <a:r>
              <a:rPr lang="en-US" altLang="zh-CN" sz="2000" dirty="0"/>
              <a:t>Subtracting a date/time/timestamp value from another gives an interval value</a:t>
            </a:r>
            <a:endParaRPr lang="en-US" altLang="zh-CN" dirty="0"/>
          </a:p>
          <a:p>
            <a:pPr lvl="1">
              <a:tabLst>
                <a:tab pos="1250950" algn="l"/>
              </a:tabLst>
              <a:defRPr/>
            </a:pPr>
            <a:r>
              <a:rPr lang="en-US" altLang="zh-CN" sz="2000" dirty="0"/>
              <a:t>Interval values can be added to date/time/timestamp values</a:t>
            </a:r>
            <a:endParaRPr lang="en-US" altLang="zh-CN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1174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Index Creation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661275" cy="5316537"/>
          </a:xfrm>
        </p:spPr>
        <p:txBody>
          <a:bodyPr/>
          <a:lstStyle/>
          <a:p>
            <a:pPr>
              <a:defRPr/>
            </a:pP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create table </a:t>
            </a:r>
            <a: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student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(</a:t>
            </a:r>
            <a: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	</a:t>
            </a:r>
            <a:b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</a:b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  </a:t>
            </a:r>
            <a: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ID </a:t>
            </a:r>
            <a:r>
              <a:rPr lang="en-US" altLang="zh-CN" sz="2000" b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varchar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(5),</a:t>
            </a:r>
            <a:b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</a:b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  </a:t>
            </a:r>
            <a: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name </a:t>
            </a:r>
            <a:r>
              <a:rPr lang="en-US" altLang="zh-CN" sz="2000" b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varchar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(20)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not null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,</a:t>
            </a:r>
            <a:b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</a:b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  </a:t>
            </a:r>
            <a:r>
              <a:rPr lang="en-US" altLang="zh-CN" sz="2000" i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dept_name</a:t>
            </a:r>
            <a: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</a:t>
            </a:r>
            <a:r>
              <a:rPr lang="en-US" altLang="zh-CN" sz="2000" b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varchar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(20),</a:t>
            </a:r>
            <a:b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</a:b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  </a:t>
            </a:r>
            <a:r>
              <a:rPr lang="en-US" altLang="zh-CN" sz="2000" i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tot_cred</a:t>
            </a:r>
            <a: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numeric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(3,0)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default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0,</a:t>
            </a:r>
            <a:b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</a:b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 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primary key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(</a:t>
            </a:r>
            <a: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ID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) )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Consolas" pitchFamily="49" charset="0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00B050"/>
                </a:solidFill>
                <a:latin typeface="Consolas" pitchFamily="49" charset="0"/>
              </a:rPr>
              <a:t>create index </a:t>
            </a:r>
            <a:r>
              <a:rPr lang="en-US" altLang="zh-CN" sz="2000" i="1" dirty="0" err="1">
                <a:solidFill>
                  <a:srgbClr val="00B050"/>
                </a:solidFill>
                <a:latin typeface="Consolas" pitchFamily="49" charset="0"/>
              </a:rPr>
              <a:t>studentID_index</a:t>
            </a:r>
            <a:r>
              <a:rPr lang="en-US" altLang="zh-CN" sz="2000" i="1" dirty="0">
                <a:solidFill>
                  <a:srgbClr val="00B050"/>
                </a:solidFill>
                <a:latin typeface="Consolas" pitchFamily="49" charset="0"/>
              </a:rPr>
              <a:t> </a:t>
            </a:r>
            <a:r>
              <a:rPr lang="en-US" altLang="zh-CN" sz="2000" b="1" dirty="0">
                <a:solidFill>
                  <a:srgbClr val="00B050"/>
                </a:solidFill>
                <a:latin typeface="Consolas" pitchFamily="49" charset="0"/>
              </a:rPr>
              <a:t>on </a:t>
            </a:r>
            <a:r>
              <a:rPr lang="en-US" altLang="zh-CN" sz="2000" i="1" dirty="0">
                <a:solidFill>
                  <a:srgbClr val="00B050"/>
                </a:solidFill>
                <a:latin typeface="Consolas" pitchFamily="49" charset="0"/>
              </a:rPr>
              <a:t>student</a:t>
            </a:r>
            <a:r>
              <a:rPr lang="en-US" altLang="zh-CN" sz="2000" dirty="0">
                <a:solidFill>
                  <a:srgbClr val="00B050"/>
                </a:solidFill>
                <a:latin typeface="Consolas" pitchFamily="49" charset="0"/>
              </a:rPr>
              <a:t>(</a:t>
            </a:r>
            <a:r>
              <a:rPr lang="en-US" altLang="zh-CN" sz="2000" i="1" dirty="0">
                <a:solidFill>
                  <a:srgbClr val="00B050"/>
                </a:solidFill>
                <a:latin typeface="Consolas" pitchFamily="49" charset="0"/>
              </a:rPr>
              <a:t>ID</a:t>
            </a:r>
            <a:r>
              <a:rPr lang="en-US" altLang="zh-CN" sz="2000" dirty="0">
                <a:solidFill>
                  <a:srgbClr val="00B050"/>
                </a:solidFill>
                <a:latin typeface="Consolas" pitchFamily="49" charset="0"/>
              </a:rPr>
              <a:t>)</a:t>
            </a:r>
            <a:endParaRPr lang="en-US" altLang="zh-CN" dirty="0">
              <a:solidFill>
                <a:srgbClr val="00B050"/>
              </a:solidFill>
              <a:latin typeface="Consolas" pitchFamily="49" charset="0"/>
            </a:endParaRPr>
          </a:p>
          <a:p>
            <a:pPr>
              <a:defRPr/>
            </a:pPr>
            <a:r>
              <a:rPr lang="en-US" altLang="zh-CN" sz="2000" dirty="0"/>
              <a:t>Indices are data structures used to speed up access to records with specified values for index attributes</a:t>
            </a:r>
            <a:endParaRPr lang="en-US" altLang="zh-CN" dirty="0"/>
          </a:p>
          <a:p>
            <a:pPr lvl="1">
              <a:defRPr/>
            </a:pPr>
            <a:r>
              <a:rPr lang="en-US" altLang="zh-CN" sz="2000" dirty="0"/>
              <a:t>e.g. 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select * </a:t>
            </a:r>
            <a:b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</a:b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   from </a:t>
            </a:r>
            <a: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student</a:t>
            </a:r>
            <a:b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</a:br>
            <a: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  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where </a:t>
            </a:r>
            <a: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ID =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‘12345’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Consolas" pitchFamily="49" charset="0"/>
            </a:endParaRPr>
          </a:p>
          <a:p>
            <a:pPr lvl="1">
              <a:buFont typeface="Monotype Sorts" charset="2"/>
              <a:buNone/>
              <a:defRPr/>
            </a:pPr>
            <a:r>
              <a:rPr lang="en-US" altLang="zh-CN" sz="2000" dirty="0"/>
              <a:t>can be executed by using the index to find the required record, without looking at all records of </a:t>
            </a:r>
            <a:r>
              <a:rPr lang="en-US" altLang="zh-CN" sz="2000" i="1" dirty="0"/>
              <a:t>student</a:t>
            </a:r>
          </a:p>
          <a:p>
            <a:pPr lvl="1">
              <a:buFont typeface="Monotype Sorts" charset="2"/>
              <a:buNone/>
              <a:defRPr/>
            </a:pPr>
            <a:r>
              <a:rPr lang="en-US" altLang="zh-CN" sz="2000" i="1" dirty="0"/>
              <a:t>More on indices in Chapter 11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839861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pitchFamily="34" charset="0"/>
              </a:rPr>
              <a:t>SQL Recap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551963"/>
            <a:ext cx="7978455" cy="4703871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en-US" sz="3500" dirty="0">
                <a:latin typeface="Calibri" pitchFamily="34" charset="0"/>
              </a:rPr>
              <a:t>Basis SELECT, </a:t>
            </a:r>
            <a:r>
              <a:rPr lang="en-US" sz="3900" dirty="0">
                <a:latin typeface="Calibri" pitchFamily="34" charset="0"/>
              </a:rPr>
              <a:t>multi-relation queries and aliases</a:t>
            </a:r>
          </a:p>
          <a:p>
            <a:pPr>
              <a:lnSpc>
                <a:spcPct val="100000"/>
              </a:lnSpc>
            </a:pPr>
            <a:r>
              <a:rPr lang="en-US" sz="3900" dirty="0">
                <a:latin typeface="Calibri" pitchFamily="34" charset="0"/>
              </a:rPr>
              <a:t>Set and bag operations</a:t>
            </a:r>
          </a:p>
          <a:p>
            <a:pPr lvl="1">
              <a:lnSpc>
                <a:spcPct val="100000"/>
              </a:lnSpc>
            </a:pPr>
            <a:r>
              <a:rPr lang="en-US" sz="3500" dirty="0">
                <a:latin typeface="Calibri" pitchFamily="34" charset="0"/>
              </a:rPr>
              <a:t>UNION, INTERSECT, </a:t>
            </a:r>
            <a:r>
              <a:rPr lang="mr-IN" sz="3500" dirty="0">
                <a:latin typeface="Calibri" pitchFamily="34" charset="0"/>
              </a:rPr>
              <a:t>…</a:t>
            </a:r>
            <a:endParaRPr lang="en-US" sz="3500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3900" dirty="0">
                <a:latin typeface="Calibri" pitchFamily="34" charset="0"/>
              </a:rPr>
              <a:t>Nested queries and </a:t>
            </a:r>
            <a:r>
              <a:rPr lang="en-US" sz="3900" dirty="0" err="1">
                <a:latin typeface="Calibri" pitchFamily="34" charset="0"/>
              </a:rPr>
              <a:t>unnesting</a:t>
            </a:r>
            <a:endParaRPr lang="en-US" sz="3900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3900" dirty="0">
                <a:latin typeface="Calibri" pitchFamily="34" charset="0"/>
              </a:rPr>
              <a:t>Set comparison operators</a:t>
            </a:r>
          </a:p>
          <a:p>
            <a:pPr lvl="1">
              <a:lnSpc>
                <a:spcPct val="100000"/>
              </a:lnSpc>
            </a:pPr>
            <a:r>
              <a:rPr lang="en-US" sz="3500" dirty="0">
                <a:latin typeface="Calibri" pitchFamily="34" charset="0"/>
              </a:rPr>
              <a:t>IN, EXISTS, ALL, ANY</a:t>
            </a:r>
            <a:r>
              <a:rPr lang="mr-IN" sz="3500" dirty="0">
                <a:latin typeface="Calibri" pitchFamily="34" charset="0"/>
              </a:rPr>
              <a:t>…</a:t>
            </a:r>
            <a:endParaRPr lang="en-US" sz="3500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3900" dirty="0">
                <a:latin typeface="Calibri" pitchFamily="34" charset="0"/>
              </a:rPr>
              <a:t>Aggregates</a:t>
            </a:r>
          </a:p>
          <a:p>
            <a:pPr lvl="1">
              <a:lnSpc>
                <a:spcPct val="100000"/>
              </a:lnSpc>
            </a:pPr>
            <a:r>
              <a:rPr lang="en-US" sz="3500" dirty="0">
                <a:latin typeface="Calibri" pitchFamily="34" charset="0"/>
              </a:rPr>
              <a:t>AVG, COUNT, SUM, </a:t>
            </a:r>
            <a:r>
              <a:rPr lang="mr-IN" sz="3500" dirty="0">
                <a:latin typeface="Calibri" pitchFamily="34" charset="0"/>
              </a:rPr>
              <a:t>…</a:t>
            </a:r>
            <a:endParaRPr lang="en-US" sz="3500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3900" dirty="0">
                <a:latin typeface="Calibri" pitchFamily="34" charset="0"/>
              </a:rPr>
              <a:t>NULL and ternary logic</a:t>
            </a:r>
          </a:p>
        </p:txBody>
      </p:sp>
    </p:spTree>
    <p:extLst>
      <p:ext uri="{BB962C8B-B14F-4D97-AF65-F5344CB8AC3E}">
        <p14:creationId xmlns:p14="http://schemas.microsoft.com/office/powerpoint/2010/main" val="16636610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>
          <a:xfrm>
            <a:off x="587375" y="18415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User-Defined Types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1375" y="1135063"/>
            <a:ext cx="7600950" cy="5083175"/>
          </a:xfrm>
        </p:spPr>
        <p:txBody>
          <a:bodyPr/>
          <a:lstStyle/>
          <a:p>
            <a:pPr>
              <a:tabLst>
                <a:tab pos="1146175" algn="l"/>
                <a:tab pos="1890713" algn="l"/>
              </a:tabLst>
              <a:defRPr/>
            </a:pPr>
            <a:r>
              <a:rPr lang="en-US" altLang="zh-CN" sz="2000" b="1" dirty="0">
                <a:solidFill>
                  <a:srgbClr val="000099"/>
                </a:solidFill>
              </a:rPr>
              <a:t>create type</a:t>
            </a:r>
            <a:r>
              <a:rPr lang="en-US" altLang="zh-CN" sz="2000" b="1" dirty="0">
                <a:solidFill>
                  <a:schemeClr val="tx2"/>
                </a:solidFill>
              </a:rPr>
              <a:t> </a:t>
            </a:r>
            <a:r>
              <a:rPr lang="en-US" altLang="zh-CN" sz="2000" dirty="0"/>
              <a:t>construct in SQL creates user-defined type</a:t>
            </a:r>
          </a:p>
          <a:p>
            <a:pPr>
              <a:buFont typeface="Monotype Sorts" charset="2"/>
              <a:buNone/>
              <a:tabLst>
                <a:tab pos="1146175" algn="l"/>
                <a:tab pos="1890713" algn="l"/>
              </a:tabLst>
              <a:defRPr/>
            </a:pPr>
            <a:endParaRPr lang="en-US" altLang="zh-CN" sz="2000" dirty="0"/>
          </a:p>
          <a:p>
            <a:pPr lvl="1">
              <a:buFont typeface="Monotype Sorts" charset="2"/>
              <a:buNone/>
              <a:tabLst>
                <a:tab pos="1146175" algn="l"/>
                <a:tab pos="1890713" algn="l"/>
              </a:tabLst>
              <a:defRPr/>
            </a:pPr>
            <a:r>
              <a:rPr lang="en-US" altLang="zh-CN" sz="2000" b="1" dirty="0"/>
              <a:t>	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create type </a:t>
            </a:r>
            <a: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Dollars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as numeric(12,2) final </a:t>
            </a:r>
            <a:br>
              <a:rPr lang="en-US" altLang="zh-CN" sz="2000" b="1" dirty="0"/>
            </a:br>
            <a:endParaRPr lang="en-US" altLang="zh-CN" sz="2000" dirty="0"/>
          </a:p>
          <a:p>
            <a:pPr lvl="1">
              <a:tabLst>
                <a:tab pos="1146175" algn="l"/>
                <a:tab pos="1890713" algn="l"/>
              </a:tabLst>
              <a:defRPr/>
            </a:pPr>
            <a:r>
              <a:rPr lang="en-US" altLang="zh-CN" sz="2000" b="1" dirty="0">
                <a:solidFill>
                  <a:srgbClr val="00B050"/>
                </a:solidFill>
                <a:latin typeface="Consolas" pitchFamily="49" charset="0"/>
              </a:rPr>
              <a:t>create table </a:t>
            </a:r>
            <a:r>
              <a:rPr lang="en-US" altLang="zh-CN" sz="2000" i="1" dirty="0">
                <a:solidFill>
                  <a:srgbClr val="00B050"/>
                </a:solidFill>
                <a:latin typeface="Consolas" pitchFamily="49" charset="0"/>
              </a:rPr>
              <a:t>department </a:t>
            </a:r>
            <a:r>
              <a:rPr lang="en-US" altLang="zh-CN" sz="2000" dirty="0">
                <a:solidFill>
                  <a:srgbClr val="00B050"/>
                </a:solidFill>
                <a:latin typeface="Consolas" pitchFamily="49" charset="0"/>
              </a:rPr>
              <a:t>(</a:t>
            </a:r>
            <a:br>
              <a:rPr lang="en-US" altLang="zh-CN" sz="2000" i="1" dirty="0">
                <a:solidFill>
                  <a:srgbClr val="00B050"/>
                </a:solidFill>
                <a:latin typeface="Consolas" pitchFamily="49" charset="0"/>
              </a:rPr>
            </a:br>
            <a:r>
              <a:rPr lang="en-US" altLang="zh-CN" sz="2000" dirty="0">
                <a:solidFill>
                  <a:srgbClr val="00B050"/>
                </a:solidFill>
                <a:latin typeface="Consolas" pitchFamily="49" charset="0"/>
              </a:rPr>
              <a:t>   </a:t>
            </a:r>
            <a:r>
              <a:rPr lang="en-US" altLang="zh-CN" sz="2000" i="1" dirty="0" err="1">
                <a:solidFill>
                  <a:srgbClr val="00B050"/>
                </a:solidFill>
                <a:latin typeface="Consolas" pitchFamily="49" charset="0"/>
              </a:rPr>
              <a:t>dept_name</a:t>
            </a:r>
            <a:r>
              <a:rPr lang="en-US" altLang="zh-CN" sz="2000" i="1" dirty="0">
                <a:solidFill>
                  <a:srgbClr val="00B050"/>
                </a:solidFill>
                <a:latin typeface="Consolas" pitchFamily="49" charset="0"/>
              </a:rPr>
              <a:t> </a:t>
            </a:r>
            <a:r>
              <a:rPr lang="en-US" altLang="zh-CN" sz="2000" b="1" dirty="0" err="1">
                <a:solidFill>
                  <a:srgbClr val="00B050"/>
                </a:solidFill>
                <a:latin typeface="Consolas" pitchFamily="49" charset="0"/>
              </a:rPr>
              <a:t>varchar</a:t>
            </a:r>
            <a:r>
              <a:rPr lang="en-US" altLang="zh-CN" sz="2000" dirty="0">
                <a:solidFill>
                  <a:srgbClr val="00B050"/>
                </a:solidFill>
                <a:latin typeface="Consolas" pitchFamily="49" charset="0"/>
              </a:rPr>
              <a:t>(20),</a:t>
            </a:r>
            <a:br>
              <a:rPr lang="en-US" altLang="zh-CN" sz="2000" dirty="0">
                <a:solidFill>
                  <a:srgbClr val="00B050"/>
                </a:solidFill>
                <a:latin typeface="Consolas" pitchFamily="49" charset="0"/>
              </a:rPr>
            </a:br>
            <a:r>
              <a:rPr lang="en-US" altLang="zh-CN" sz="2000" dirty="0">
                <a:solidFill>
                  <a:srgbClr val="00B050"/>
                </a:solidFill>
                <a:latin typeface="Consolas" pitchFamily="49" charset="0"/>
              </a:rPr>
              <a:t>   </a:t>
            </a:r>
            <a:r>
              <a:rPr lang="en-US" altLang="zh-CN" sz="2000" i="1" dirty="0">
                <a:solidFill>
                  <a:srgbClr val="00B050"/>
                </a:solidFill>
                <a:latin typeface="Consolas" pitchFamily="49" charset="0"/>
              </a:rPr>
              <a:t>building </a:t>
            </a:r>
            <a:r>
              <a:rPr lang="en-US" altLang="zh-CN" sz="2000" b="1" dirty="0" err="1">
                <a:solidFill>
                  <a:srgbClr val="00B050"/>
                </a:solidFill>
                <a:latin typeface="Consolas" pitchFamily="49" charset="0"/>
              </a:rPr>
              <a:t>varchar</a:t>
            </a:r>
            <a:r>
              <a:rPr lang="en-US" altLang="zh-CN" sz="2000" dirty="0">
                <a:solidFill>
                  <a:srgbClr val="00B050"/>
                </a:solidFill>
                <a:latin typeface="Consolas" pitchFamily="49" charset="0"/>
              </a:rPr>
              <a:t>(15),</a:t>
            </a:r>
            <a:br>
              <a:rPr lang="en-US" altLang="zh-CN" sz="2000" dirty="0">
                <a:solidFill>
                  <a:srgbClr val="00B050"/>
                </a:solidFill>
                <a:latin typeface="Consolas" pitchFamily="49" charset="0"/>
              </a:rPr>
            </a:br>
            <a:r>
              <a:rPr lang="en-US" altLang="zh-CN" sz="2000" dirty="0">
                <a:solidFill>
                  <a:srgbClr val="00B050"/>
                </a:solidFill>
                <a:latin typeface="Consolas" pitchFamily="49" charset="0"/>
              </a:rPr>
              <a:t>   </a:t>
            </a:r>
            <a:r>
              <a:rPr lang="en-US" altLang="zh-CN" sz="2000" i="1" dirty="0">
                <a:solidFill>
                  <a:srgbClr val="00B050"/>
                </a:solidFill>
                <a:latin typeface="Consolas" pitchFamily="49" charset="0"/>
              </a:rPr>
              <a:t>budget Dollars</a:t>
            </a:r>
          </a:p>
          <a:p>
            <a:pPr lvl="1">
              <a:buFont typeface="Monotype Sorts" charset="2"/>
              <a:buNone/>
              <a:tabLst>
                <a:tab pos="1146175" algn="l"/>
                <a:tab pos="1890713" algn="l"/>
              </a:tabLst>
              <a:defRPr/>
            </a:pPr>
            <a:r>
              <a:rPr lang="en-US" altLang="zh-CN" sz="2000" i="1" dirty="0">
                <a:solidFill>
                  <a:srgbClr val="00B050"/>
                </a:solidFill>
                <a:latin typeface="Consolas" pitchFamily="49" charset="0"/>
              </a:rPr>
              <a:t>  </a:t>
            </a:r>
            <a:r>
              <a:rPr lang="en-US" altLang="zh-CN" sz="2000" dirty="0">
                <a:solidFill>
                  <a:srgbClr val="00B050"/>
                </a:solidFill>
                <a:latin typeface="Consolas" pitchFamily="49" charset="0"/>
              </a:rPr>
              <a:t>);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Domains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1093788"/>
            <a:ext cx="8763000" cy="4903787"/>
          </a:xfrm>
        </p:spPr>
        <p:txBody>
          <a:bodyPr/>
          <a:lstStyle/>
          <a:p>
            <a:pPr>
              <a:defRPr/>
            </a:pPr>
            <a:r>
              <a:rPr lang="en-US" altLang="zh-CN" sz="2000" b="1" dirty="0">
                <a:solidFill>
                  <a:srgbClr val="000099"/>
                </a:solidFill>
              </a:rPr>
              <a:t>create domain</a:t>
            </a:r>
            <a:r>
              <a:rPr lang="en-US" altLang="zh-CN" sz="2000" dirty="0"/>
              <a:t> construct in SQL-92 creates user-defined domain types</a:t>
            </a:r>
          </a:p>
          <a:p>
            <a:pPr lvl="1">
              <a:buFont typeface="Monotype Sorts" charset="2"/>
              <a:buNone/>
              <a:defRPr/>
            </a:pPr>
            <a:endParaRPr lang="en-US" altLang="zh-CN" sz="2000" dirty="0"/>
          </a:p>
          <a:p>
            <a:pPr lvl="1">
              <a:buFont typeface="Monotype Sorts" charset="2"/>
              <a:buNone/>
              <a:defRPr/>
            </a:pP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create domain </a:t>
            </a:r>
            <a:r>
              <a:rPr lang="en-US" altLang="zh-CN" sz="2000" i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person_name</a:t>
            </a:r>
            <a: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char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(20)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not null</a:t>
            </a:r>
          </a:p>
          <a:p>
            <a:pPr lvl="1">
              <a:buFont typeface="Monotype Sorts" charset="2"/>
              <a:buNone/>
              <a:defRPr/>
            </a:pPr>
            <a:endParaRPr lang="en-US" altLang="zh-CN" sz="2000" dirty="0"/>
          </a:p>
          <a:p>
            <a:pPr>
              <a:defRPr/>
            </a:pPr>
            <a:r>
              <a:rPr lang="en-US" altLang="zh-CN" sz="2000" dirty="0"/>
              <a:t>Types and domains are similar.  Domains can have constraints, such as </a:t>
            </a:r>
            <a:r>
              <a:rPr lang="en-US" altLang="zh-CN" sz="2000" b="1" dirty="0"/>
              <a:t>not null</a:t>
            </a:r>
            <a:r>
              <a:rPr lang="en-US" altLang="zh-CN" sz="2000" dirty="0"/>
              <a:t>, specified on them.</a:t>
            </a:r>
          </a:p>
          <a:p>
            <a:pPr>
              <a:buFont typeface="Monotype Sorts" charset="2"/>
              <a:buNone/>
              <a:defRPr/>
            </a:pPr>
            <a:r>
              <a:rPr lang="en-US" altLang="zh-CN" sz="2000" b="1" dirty="0">
                <a:solidFill>
                  <a:srgbClr val="00B050"/>
                </a:solidFill>
                <a:latin typeface="Consolas" pitchFamily="49" charset="0"/>
              </a:rPr>
              <a:t>  create domain </a:t>
            </a:r>
            <a:r>
              <a:rPr lang="en-US" altLang="zh-CN" sz="2000" i="1" dirty="0" err="1">
                <a:solidFill>
                  <a:srgbClr val="00B050"/>
                </a:solidFill>
                <a:latin typeface="Consolas" pitchFamily="49" charset="0"/>
              </a:rPr>
              <a:t>degree_level</a:t>
            </a:r>
            <a:r>
              <a:rPr lang="en-US" altLang="zh-CN" sz="2000" i="1" dirty="0">
                <a:solidFill>
                  <a:srgbClr val="00B050"/>
                </a:solidFill>
                <a:latin typeface="Consolas" pitchFamily="49" charset="0"/>
              </a:rPr>
              <a:t> </a:t>
            </a:r>
            <a:r>
              <a:rPr lang="en-US" altLang="zh-CN" sz="2000" b="1" dirty="0" err="1">
                <a:solidFill>
                  <a:srgbClr val="00B050"/>
                </a:solidFill>
                <a:latin typeface="Consolas" pitchFamily="49" charset="0"/>
              </a:rPr>
              <a:t>varchar</a:t>
            </a:r>
            <a:r>
              <a:rPr lang="en-US" altLang="zh-CN" sz="2000" dirty="0">
                <a:solidFill>
                  <a:srgbClr val="00B050"/>
                </a:solidFill>
                <a:latin typeface="Consolas" pitchFamily="49" charset="0"/>
              </a:rPr>
              <a:t>(10)</a:t>
            </a:r>
            <a:br>
              <a:rPr lang="en-US" altLang="zh-CN" sz="2000" dirty="0">
                <a:solidFill>
                  <a:srgbClr val="00B050"/>
                </a:solidFill>
                <a:latin typeface="Consolas" pitchFamily="49" charset="0"/>
              </a:rPr>
            </a:br>
            <a:r>
              <a:rPr lang="en-US" altLang="zh-CN" sz="2000" dirty="0">
                <a:solidFill>
                  <a:srgbClr val="00B050"/>
                </a:solidFill>
                <a:latin typeface="Consolas" pitchFamily="49" charset="0"/>
              </a:rPr>
              <a:t>   </a:t>
            </a:r>
            <a:r>
              <a:rPr lang="en-US" altLang="zh-CN" sz="2000" b="1" dirty="0">
                <a:solidFill>
                  <a:srgbClr val="00B050"/>
                </a:solidFill>
                <a:latin typeface="Consolas" pitchFamily="49" charset="0"/>
              </a:rPr>
              <a:t>constraint </a:t>
            </a:r>
            <a:r>
              <a:rPr lang="en-US" altLang="zh-CN" sz="2000" i="1" dirty="0" err="1">
                <a:solidFill>
                  <a:srgbClr val="00B050"/>
                </a:solidFill>
                <a:latin typeface="Consolas" pitchFamily="49" charset="0"/>
              </a:rPr>
              <a:t>degree_level_test</a:t>
            </a:r>
            <a:br>
              <a:rPr lang="en-US" altLang="zh-CN" sz="2000" i="1" dirty="0">
                <a:solidFill>
                  <a:srgbClr val="00B050"/>
                </a:solidFill>
                <a:latin typeface="Consolas" pitchFamily="49" charset="0"/>
              </a:rPr>
            </a:br>
            <a:r>
              <a:rPr lang="en-US" altLang="zh-CN" sz="2000" i="1" dirty="0">
                <a:solidFill>
                  <a:srgbClr val="00B050"/>
                </a:solidFill>
                <a:latin typeface="Consolas" pitchFamily="49" charset="0"/>
              </a:rPr>
              <a:t>   </a:t>
            </a:r>
            <a:r>
              <a:rPr lang="en-US" altLang="zh-CN" sz="2000" b="1" dirty="0">
                <a:solidFill>
                  <a:srgbClr val="00B050"/>
                </a:solidFill>
                <a:latin typeface="Consolas" pitchFamily="49" charset="0"/>
              </a:rPr>
              <a:t>check </a:t>
            </a:r>
            <a:r>
              <a:rPr lang="en-US" altLang="zh-CN" sz="2000" dirty="0">
                <a:solidFill>
                  <a:srgbClr val="00B050"/>
                </a:solidFill>
                <a:latin typeface="Consolas" pitchFamily="49" charset="0"/>
              </a:rPr>
              <a:t>(</a:t>
            </a:r>
            <a:r>
              <a:rPr lang="en-US" altLang="zh-CN" sz="2000" b="1" dirty="0">
                <a:solidFill>
                  <a:srgbClr val="00B050"/>
                </a:solidFill>
                <a:latin typeface="Consolas" pitchFamily="49" charset="0"/>
              </a:rPr>
              <a:t>value in </a:t>
            </a:r>
            <a:r>
              <a:rPr lang="en-US" altLang="zh-CN" sz="2000" dirty="0">
                <a:solidFill>
                  <a:srgbClr val="00B050"/>
                </a:solidFill>
                <a:latin typeface="Consolas" pitchFamily="49" charset="0"/>
              </a:rPr>
              <a:t>(’Bachelors’, ’Masters’, ’Doctorate’));</a:t>
            </a:r>
          </a:p>
          <a:p>
            <a:pPr>
              <a:defRPr/>
            </a:pPr>
            <a:endParaRPr lang="en-US" altLang="zh-CN" sz="2000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Large-Object Types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000"/>
              <a:t>Large objects (photos, videos, CAD files, etc.) are stored as a </a:t>
            </a:r>
            <a:r>
              <a:rPr lang="en-US" altLang="zh-CN" sz="2000" i="1"/>
              <a:t>large object</a:t>
            </a:r>
            <a:r>
              <a:rPr lang="en-US" altLang="zh-CN" sz="2000"/>
              <a:t>:</a:t>
            </a:r>
          </a:p>
          <a:p>
            <a:pPr lvl="1"/>
            <a:r>
              <a:rPr lang="en-US" altLang="zh-CN" sz="2000" b="1">
                <a:solidFill>
                  <a:srgbClr val="000099"/>
                </a:solidFill>
              </a:rPr>
              <a:t>blob</a:t>
            </a:r>
            <a:r>
              <a:rPr lang="en-US" altLang="zh-CN" sz="2000"/>
              <a:t>: </a:t>
            </a:r>
            <a:r>
              <a:rPr lang="en-US" altLang="zh-CN" sz="2000">
                <a:solidFill>
                  <a:srgbClr val="00B050"/>
                </a:solidFill>
              </a:rPr>
              <a:t>binary large object </a:t>
            </a:r>
            <a:r>
              <a:rPr lang="en-US" altLang="zh-CN" sz="2000"/>
              <a:t>-- object is a large collection of uninterpreted binary data (whose interpretation is left to an application outside of the database system)</a:t>
            </a:r>
          </a:p>
          <a:p>
            <a:pPr lvl="1"/>
            <a:r>
              <a:rPr lang="en-US" altLang="zh-CN" sz="2000" b="1">
                <a:solidFill>
                  <a:srgbClr val="000099"/>
                </a:solidFill>
              </a:rPr>
              <a:t>clob</a:t>
            </a:r>
            <a:r>
              <a:rPr lang="en-US" altLang="zh-CN" sz="2000"/>
              <a:t>: </a:t>
            </a:r>
            <a:r>
              <a:rPr lang="en-US" altLang="zh-CN" sz="2000">
                <a:solidFill>
                  <a:srgbClr val="00B050"/>
                </a:solidFill>
              </a:rPr>
              <a:t>character large object </a:t>
            </a:r>
            <a:r>
              <a:rPr lang="en-US" altLang="zh-CN" sz="2000"/>
              <a:t>-- object is a large collection of character data</a:t>
            </a:r>
          </a:p>
          <a:p>
            <a:pPr lvl="1"/>
            <a:r>
              <a:rPr lang="en-US" altLang="zh-CN" sz="2000"/>
              <a:t>When a query returns a large object, a pointer is returned rather than the large object itself.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Authorization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1375" y="1135063"/>
            <a:ext cx="8115300" cy="4876800"/>
          </a:xfrm>
        </p:spPr>
        <p:txBody>
          <a:bodyPr/>
          <a:lstStyle/>
          <a:p>
            <a:pPr>
              <a:buFont typeface="Monotype Sorts" charset="2"/>
              <a:buNone/>
            </a:pPr>
            <a:r>
              <a:rPr lang="en-US" altLang="zh-CN" sz="2000"/>
              <a:t>Forms of authorization on parts of  the database:</a:t>
            </a:r>
          </a:p>
          <a:p>
            <a:pPr>
              <a:lnSpc>
                <a:spcPct val="160000"/>
              </a:lnSpc>
            </a:pPr>
            <a:r>
              <a:rPr lang="en-US" altLang="zh-CN" sz="2000" b="1">
                <a:solidFill>
                  <a:srgbClr val="000099"/>
                </a:solidFill>
              </a:rPr>
              <a:t>Read</a:t>
            </a:r>
            <a:r>
              <a:rPr lang="en-US" altLang="zh-CN" sz="2000" b="1">
                <a:solidFill>
                  <a:schemeClr val="tx2"/>
                </a:solidFill>
              </a:rPr>
              <a:t> </a:t>
            </a:r>
            <a:r>
              <a:rPr lang="en-US" altLang="zh-CN" sz="2000"/>
              <a:t>- allows reading, but not modification of data.</a:t>
            </a:r>
          </a:p>
          <a:p>
            <a:r>
              <a:rPr lang="en-US" altLang="zh-CN" sz="2000" b="1">
                <a:solidFill>
                  <a:srgbClr val="000099"/>
                </a:solidFill>
              </a:rPr>
              <a:t>Insert</a:t>
            </a:r>
            <a:r>
              <a:rPr lang="en-US" altLang="zh-CN" sz="2000" b="1">
                <a:solidFill>
                  <a:schemeClr val="tx2"/>
                </a:solidFill>
              </a:rPr>
              <a:t> </a:t>
            </a:r>
            <a:r>
              <a:rPr lang="en-US" altLang="zh-CN" sz="2000"/>
              <a:t>- allows insertion of new data, but not modification of existing data.</a:t>
            </a:r>
          </a:p>
          <a:p>
            <a:r>
              <a:rPr lang="en-US" altLang="zh-CN" sz="2000" b="1">
                <a:solidFill>
                  <a:srgbClr val="000099"/>
                </a:solidFill>
              </a:rPr>
              <a:t>Update</a:t>
            </a:r>
            <a:r>
              <a:rPr lang="en-US" altLang="zh-CN" sz="2000" b="1">
                <a:solidFill>
                  <a:schemeClr val="tx2"/>
                </a:solidFill>
              </a:rPr>
              <a:t> </a:t>
            </a:r>
            <a:r>
              <a:rPr lang="en-US" altLang="zh-CN" sz="2000"/>
              <a:t>- allows modification, but not deletion of data.</a:t>
            </a:r>
          </a:p>
          <a:p>
            <a:r>
              <a:rPr lang="en-US" altLang="zh-CN" sz="2000" b="1">
                <a:solidFill>
                  <a:srgbClr val="000099"/>
                </a:solidFill>
              </a:rPr>
              <a:t>Delete</a:t>
            </a:r>
            <a:r>
              <a:rPr lang="en-US" altLang="zh-CN" sz="2000" b="1">
                <a:solidFill>
                  <a:schemeClr val="tx2"/>
                </a:solidFill>
              </a:rPr>
              <a:t> </a:t>
            </a:r>
            <a:r>
              <a:rPr lang="en-US" altLang="zh-CN" sz="2000"/>
              <a:t>- allows deletion of data.</a:t>
            </a:r>
          </a:p>
          <a:p>
            <a:pPr>
              <a:buFont typeface="Monotype Sorts" charset="2"/>
              <a:buNone/>
            </a:pPr>
            <a:endParaRPr lang="en-US" altLang="zh-CN" sz="2000"/>
          </a:p>
          <a:p>
            <a:pPr>
              <a:buFont typeface="Monotype Sorts" charset="2"/>
              <a:buNone/>
            </a:pPr>
            <a:r>
              <a:rPr lang="en-US" altLang="zh-CN" sz="2000"/>
              <a:t>Forms of authorization to modify the database schema</a:t>
            </a:r>
          </a:p>
          <a:p>
            <a:r>
              <a:rPr lang="en-US" altLang="zh-CN" sz="2000" b="1">
                <a:solidFill>
                  <a:srgbClr val="000099"/>
                </a:solidFill>
              </a:rPr>
              <a:t>Index</a:t>
            </a:r>
            <a:r>
              <a:rPr lang="en-US" altLang="zh-CN" sz="2000" b="1">
                <a:solidFill>
                  <a:schemeClr val="tx2"/>
                </a:solidFill>
              </a:rPr>
              <a:t> </a:t>
            </a:r>
            <a:r>
              <a:rPr lang="en-US" altLang="zh-CN" sz="2000"/>
              <a:t>- allows creation and deletion of indices.</a:t>
            </a:r>
          </a:p>
          <a:p>
            <a:r>
              <a:rPr lang="en-US" altLang="zh-CN" sz="2000" b="1">
                <a:solidFill>
                  <a:srgbClr val="000099"/>
                </a:solidFill>
              </a:rPr>
              <a:t>Resources</a:t>
            </a:r>
            <a:r>
              <a:rPr lang="en-US" altLang="zh-CN" sz="2000" b="1">
                <a:solidFill>
                  <a:schemeClr val="tx2"/>
                </a:solidFill>
              </a:rPr>
              <a:t> </a:t>
            </a:r>
            <a:r>
              <a:rPr lang="en-US" altLang="zh-CN" sz="2000"/>
              <a:t>- allows creation of new relations.</a:t>
            </a:r>
          </a:p>
          <a:p>
            <a:r>
              <a:rPr lang="en-US" altLang="zh-CN" sz="2000" b="1">
                <a:solidFill>
                  <a:srgbClr val="000099"/>
                </a:solidFill>
              </a:rPr>
              <a:t>Alteration</a:t>
            </a:r>
            <a:r>
              <a:rPr lang="en-US" altLang="zh-CN" sz="2000" b="1">
                <a:solidFill>
                  <a:schemeClr val="tx2"/>
                </a:solidFill>
              </a:rPr>
              <a:t> </a:t>
            </a:r>
            <a:r>
              <a:rPr lang="en-US" altLang="zh-CN" sz="2000"/>
              <a:t>- allows addition or deletion of attributes in a relation.</a:t>
            </a:r>
          </a:p>
          <a:p>
            <a:r>
              <a:rPr lang="en-US" altLang="zh-CN" sz="2000" b="1">
                <a:solidFill>
                  <a:srgbClr val="000099"/>
                </a:solidFill>
              </a:rPr>
              <a:t>Drop</a:t>
            </a:r>
            <a:r>
              <a:rPr lang="en-US" altLang="zh-CN" sz="2000" b="1">
                <a:solidFill>
                  <a:schemeClr val="tx2"/>
                </a:solidFill>
              </a:rPr>
              <a:t> </a:t>
            </a:r>
            <a:r>
              <a:rPr lang="en-US" altLang="zh-CN" sz="2000"/>
              <a:t>- allows deletion of relations.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Authorization Specification in SQL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1375" y="1135063"/>
            <a:ext cx="7661275" cy="4903787"/>
          </a:xfrm>
        </p:spPr>
        <p:txBody>
          <a:bodyPr/>
          <a:lstStyle/>
          <a:p>
            <a:pPr>
              <a:defRPr/>
            </a:pPr>
            <a:r>
              <a:rPr lang="en-US" altLang="zh-CN" sz="2000" dirty="0"/>
              <a:t>The </a:t>
            </a:r>
            <a:r>
              <a:rPr lang="en-US" altLang="zh-CN" sz="2000" b="1" dirty="0">
                <a:solidFill>
                  <a:srgbClr val="000099"/>
                </a:solidFill>
              </a:rPr>
              <a:t>grant</a:t>
            </a:r>
            <a:r>
              <a:rPr lang="en-US" altLang="zh-CN" sz="2000" dirty="0"/>
              <a:t> statement is used to confer authorization</a:t>
            </a:r>
            <a:endParaRPr lang="en-US" altLang="zh-CN" dirty="0"/>
          </a:p>
          <a:p>
            <a:pPr>
              <a:buFont typeface="Monotype Sorts" charset="2"/>
              <a:buNone/>
              <a:defRPr/>
            </a:pPr>
            <a:r>
              <a:rPr lang="en-US" altLang="zh-CN" dirty="0"/>
              <a:t>		</a:t>
            </a:r>
            <a:r>
              <a:rPr lang="en-US" altLang="zh-CN" sz="2000" b="1" dirty="0">
                <a:solidFill>
                  <a:srgbClr val="7030A0"/>
                </a:solidFill>
                <a:latin typeface="Consolas" pitchFamily="49" charset="0"/>
              </a:rPr>
              <a:t>grant</a:t>
            </a:r>
            <a:r>
              <a:rPr lang="en-US" altLang="zh-CN" sz="2000" dirty="0">
                <a:solidFill>
                  <a:srgbClr val="7030A0"/>
                </a:solidFill>
                <a:latin typeface="Consolas" pitchFamily="49" charset="0"/>
              </a:rPr>
              <a:t> &lt;privilege list&gt;</a:t>
            </a:r>
            <a:endParaRPr lang="en-US" altLang="zh-CN" dirty="0">
              <a:solidFill>
                <a:srgbClr val="7030A0"/>
              </a:solidFill>
              <a:latin typeface="Consolas" pitchFamily="49" charset="0"/>
            </a:endParaRPr>
          </a:p>
          <a:p>
            <a:pPr>
              <a:buFont typeface="Monotype Sorts" charset="2"/>
              <a:buNone/>
              <a:defRPr/>
            </a:pPr>
            <a:r>
              <a:rPr lang="en-US" altLang="zh-CN" dirty="0">
                <a:solidFill>
                  <a:srgbClr val="7030A0"/>
                </a:solidFill>
                <a:latin typeface="Consolas" pitchFamily="49" charset="0"/>
              </a:rPr>
              <a:t>		</a:t>
            </a:r>
            <a:r>
              <a:rPr lang="en-US" altLang="zh-CN" sz="2000" b="1" dirty="0">
                <a:solidFill>
                  <a:srgbClr val="7030A0"/>
                </a:solidFill>
                <a:latin typeface="Consolas" pitchFamily="49" charset="0"/>
              </a:rPr>
              <a:t>on </a:t>
            </a:r>
            <a:r>
              <a:rPr lang="en-US" altLang="zh-CN" sz="2000" dirty="0">
                <a:solidFill>
                  <a:srgbClr val="7030A0"/>
                </a:solidFill>
                <a:latin typeface="Consolas" pitchFamily="49" charset="0"/>
              </a:rPr>
              <a:t>&lt;relation name or view name&gt; </a:t>
            </a:r>
            <a:r>
              <a:rPr lang="en-US" altLang="zh-CN" sz="2000" b="1" dirty="0">
                <a:solidFill>
                  <a:srgbClr val="7030A0"/>
                </a:solidFill>
                <a:latin typeface="Consolas" pitchFamily="49" charset="0"/>
              </a:rPr>
              <a:t>to</a:t>
            </a:r>
            <a:r>
              <a:rPr lang="en-US" altLang="zh-CN" sz="2000" dirty="0">
                <a:solidFill>
                  <a:srgbClr val="7030A0"/>
                </a:solidFill>
                <a:latin typeface="Consolas" pitchFamily="49" charset="0"/>
              </a:rPr>
              <a:t> &lt;user list&gt;</a:t>
            </a:r>
            <a:endParaRPr lang="en-US" altLang="zh-CN" dirty="0">
              <a:solidFill>
                <a:srgbClr val="7030A0"/>
              </a:solidFill>
              <a:latin typeface="Consolas" pitchFamily="49" charset="0"/>
            </a:endParaRPr>
          </a:p>
          <a:p>
            <a:pPr>
              <a:defRPr/>
            </a:pPr>
            <a:r>
              <a:rPr lang="en-US" altLang="zh-CN" sz="2000" dirty="0">
                <a:solidFill>
                  <a:schemeClr val="bg1">
                    <a:lumMod val="25000"/>
                  </a:schemeClr>
                </a:solidFill>
              </a:rPr>
              <a:t>&lt;user list&gt; is:</a:t>
            </a:r>
            <a:endParaRPr lang="en-US" altLang="zh-CN" dirty="0">
              <a:solidFill>
                <a:schemeClr val="bg1">
                  <a:lumMod val="25000"/>
                </a:schemeClr>
              </a:solidFill>
            </a:endParaRPr>
          </a:p>
          <a:p>
            <a:pPr lvl="1">
              <a:defRPr/>
            </a:pPr>
            <a:r>
              <a:rPr lang="en-US" altLang="zh-CN" sz="2000" dirty="0">
                <a:solidFill>
                  <a:schemeClr val="bg1">
                    <a:lumMod val="25000"/>
                  </a:schemeClr>
                </a:solidFill>
              </a:rPr>
              <a:t>a user-id</a:t>
            </a:r>
            <a:endParaRPr lang="en-US" altLang="zh-CN" dirty="0">
              <a:solidFill>
                <a:schemeClr val="bg1">
                  <a:lumMod val="25000"/>
                </a:schemeClr>
              </a:solidFill>
            </a:endParaRPr>
          </a:p>
          <a:p>
            <a:pPr lvl="1">
              <a:defRPr/>
            </a:pPr>
            <a:r>
              <a:rPr lang="en-US" altLang="zh-CN" sz="2000" b="1" dirty="0">
                <a:solidFill>
                  <a:schemeClr val="bg1">
                    <a:lumMod val="25000"/>
                  </a:schemeClr>
                </a:solidFill>
              </a:rPr>
              <a:t>public</a:t>
            </a:r>
            <a:r>
              <a:rPr lang="en-US" altLang="zh-CN" sz="2000" dirty="0">
                <a:solidFill>
                  <a:schemeClr val="bg1">
                    <a:lumMod val="25000"/>
                  </a:schemeClr>
                </a:solidFill>
              </a:rPr>
              <a:t>, which allows all valid users the privilege granted</a:t>
            </a:r>
            <a:endParaRPr lang="en-US" altLang="zh-CN" dirty="0">
              <a:solidFill>
                <a:schemeClr val="bg1">
                  <a:lumMod val="25000"/>
                </a:schemeClr>
              </a:solidFill>
            </a:endParaRPr>
          </a:p>
          <a:p>
            <a:pPr lvl="1">
              <a:defRPr/>
            </a:pPr>
            <a:r>
              <a:rPr lang="en-US" altLang="zh-CN" sz="2000" dirty="0">
                <a:solidFill>
                  <a:schemeClr val="bg1">
                    <a:lumMod val="25000"/>
                  </a:schemeClr>
                </a:solidFill>
              </a:rPr>
              <a:t>A role (more on this later)</a:t>
            </a:r>
            <a:endParaRPr lang="en-US" altLang="zh-CN" dirty="0">
              <a:solidFill>
                <a:schemeClr val="bg1">
                  <a:lumMod val="25000"/>
                </a:schemeClr>
              </a:solidFill>
            </a:endParaRPr>
          </a:p>
          <a:p>
            <a:pPr>
              <a:defRPr/>
            </a:pPr>
            <a:r>
              <a:rPr lang="en-US" altLang="zh-CN" sz="2000" dirty="0"/>
              <a:t>Granting a privilege on a view does not imply granting any privileges on the underlying relations.</a:t>
            </a:r>
            <a:endParaRPr lang="en-US" altLang="zh-CN" dirty="0"/>
          </a:p>
          <a:p>
            <a:pPr>
              <a:defRPr/>
            </a:pPr>
            <a:r>
              <a:rPr lang="en-US" altLang="zh-CN" sz="2000" dirty="0"/>
              <a:t>The grantor of the privilege must already hold the privilege on the specified item (or be the database administrator).</a:t>
            </a:r>
            <a:endParaRPr lang="en-US" altLang="zh-CN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17475"/>
            <a:ext cx="8077200" cy="1476375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Fig. 4.10  </a:t>
            </a:r>
            <a:r>
              <a:rPr lang="en-US" altLang="zh-CN" dirty="0"/>
              <a:t>Authorization-grant graph (</a:t>
            </a:r>
            <a:r>
              <a:rPr lang="en-US" altLang="zh-CN" i="1" dirty="0"/>
              <a:t>U1,U2, . . . ,U5 are users and DBA refers to the </a:t>
            </a:r>
            <a:r>
              <a:rPr lang="en-US" altLang="zh-CN" dirty="0"/>
              <a:t>database administrator)</a:t>
            </a:r>
            <a:endParaRPr lang="en-US" dirty="0">
              <a:ea typeface="+mj-ea"/>
            </a:endParaRPr>
          </a:p>
        </p:txBody>
      </p:sp>
      <p:pic>
        <p:nvPicPr>
          <p:cNvPr id="4915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28825" y="1690688"/>
            <a:ext cx="5156200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Privileges in SQL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1375" y="1135063"/>
            <a:ext cx="7289800" cy="4445000"/>
          </a:xfrm>
        </p:spPr>
        <p:txBody>
          <a:bodyPr/>
          <a:lstStyle/>
          <a:p>
            <a:pPr>
              <a:defRPr/>
            </a:pPr>
            <a:r>
              <a:rPr lang="en-US" altLang="zh-CN" sz="2000" b="1" dirty="0">
                <a:solidFill>
                  <a:srgbClr val="000099"/>
                </a:solidFill>
              </a:rPr>
              <a:t>select</a:t>
            </a:r>
            <a:r>
              <a:rPr lang="en-US" altLang="zh-CN" sz="2000" b="1" dirty="0"/>
              <a:t>:</a:t>
            </a:r>
            <a:r>
              <a:rPr lang="en-US" altLang="zh-CN" sz="2000" dirty="0"/>
              <a:t> allows read access to </a:t>
            </a:r>
            <a:r>
              <a:rPr lang="en-US" altLang="zh-CN" sz="2000" dirty="0" err="1"/>
              <a:t>relation,or</a:t>
            </a:r>
            <a:r>
              <a:rPr lang="en-US" altLang="zh-CN" sz="2000" dirty="0"/>
              <a:t> the ability to query using the view</a:t>
            </a:r>
            <a:endParaRPr lang="en-US" altLang="zh-CN" dirty="0"/>
          </a:p>
          <a:p>
            <a:pPr lvl="1">
              <a:defRPr/>
            </a:pPr>
            <a:r>
              <a:rPr lang="en-US" altLang="zh-CN" sz="2000" dirty="0"/>
              <a:t>Example:  grant users  </a:t>
            </a:r>
            <a: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U</a:t>
            </a:r>
            <a:r>
              <a:rPr lang="en-US" altLang="zh-CN" sz="2000" baseline="-25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1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, </a:t>
            </a:r>
            <a: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U</a:t>
            </a:r>
            <a:r>
              <a:rPr lang="en-US" altLang="zh-CN" sz="2000" baseline="-25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2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, and </a:t>
            </a:r>
            <a: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U</a:t>
            </a:r>
            <a:r>
              <a:rPr lang="en-US" altLang="zh-CN" sz="2000" baseline="-25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3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</a:t>
            </a:r>
            <a:r>
              <a:rPr lang="en-US" altLang="zh-CN" sz="2000" dirty="0"/>
              <a:t>select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</a:t>
            </a:r>
            <a:r>
              <a:rPr lang="en-US" altLang="zh-CN" sz="2000" dirty="0"/>
              <a:t>authorization on the</a:t>
            </a:r>
            <a:r>
              <a:rPr lang="en-US" altLang="zh-CN" dirty="0"/>
              <a:t> </a:t>
            </a:r>
            <a:r>
              <a:rPr lang="en-US" altLang="zh-CN" sz="2000" i="1" dirty="0"/>
              <a:t>instructor</a:t>
            </a:r>
            <a:r>
              <a:rPr lang="en-US" altLang="zh-CN" i="1" dirty="0"/>
              <a:t> </a:t>
            </a:r>
            <a:r>
              <a:rPr lang="en-US" altLang="zh-CN" sz="2000" dirty="0"/>
              <a:t>relation:</a:t>
            </a:r>
            <a:endParaRPr lang="en-US" altLang="zh-CN" dirty="0"/>
          </a:p>
          <a:p>
            <a:pPr>
              <a:buFont typeface="Monotype Sorts" charset="2"/>
              <a:buNone/>
              <a:defRPr/>
            </a:pPr>
            <a:r>
              <a:rPr lang="en-US" altLang="zh-CN" dirty="0"/>
              <a:t>		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grant select on </a:t>
            </a:r>
            <a: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instructor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to </a:t>
            </a:r>
            <a: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U</a:t>
            </a:r>
            <a:r>
              <a:rPr lang="en-US" altLang="zh-CN" sz="2000" baseline="-25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1</a:t>
            </a:r>
            <a: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, U</a:t>
            </a:r>
            <a:r>
              <a:rPr lang="en-US" altLang="zh-CN" sz="2000" baseline="-25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2</a:t>
            </a:r>
            <a: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, U</a:t>
            </a:r>
            <a:r>
              <a:rPr lang="en-US" altLang="zh-CN" sz="2000" baseline="-25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3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Consolas" pitchFamily="49" charset="0"/>
            </a:endParaRPr>
          </a:p>
          <a:p>
            <a:pPr>
              <a:defRPr/>
            </a:pPr>
            <a:r>
              <a:rPr lang="en-US" altLang="zh-CN" sz="2000" b="1" dirty="0">
                <a:solidFill>
                  <a:srgbClr val="000099"/>
                </a:solidFill>
              </a:rPr>
              <a:t>insert</a:t>
            </a:r>
            <a:r>
              <a:rPr lang="en-US" altLang="zh-CN" sz="2000" dirty="0"/>
              <a:t>: the ability to insert </a:t>
            </a:r>
            <a:r>
              <a:rPr lang="en-US" altLang="zh-CN" sz="2000" dirty="0" err="1"/>
              <a:t>tuples</a:t>
            </a:r>
            <a:endParaRPr lang="en-US" altLang="zh-CN" dirty="0"/>
          </a:p>
          <a:p>
            <a:pPr>
              <a:defRPr/>
            </a:pPr>
            <a:r>
              <a:rPr lang="en-US" altLang="zh-CN" sz="2000" b="1" dirty="0">
                <a:solidFill>
                  <a:srgbClr val="000099"/>
                </a:solidFill>
              </a:rPr>
              <a:t>update</a:t>
            </a:r>
            <a:r>
              <a:rPr lang="en-US" altLang="zh-CN" sz="2000" dirty="0"/>
              <a:t>: the ability  to update using the SQL update statement</a:t>
            </a:r>
            <a:endParaRPr lang="en-US" altLang="zh-CN" dirty="0"/>
          </a:p>
          <a:p>
            <a:pPr>
              <a:defRPr/>
            </a:pPr>
            <a:r>
              <a:rPr lang="en-US" altLang="zh-CN" sz="2000" b="1" dirty="0">
                <a:solidFill>
                  <a:srgbClr val="000099"/>
                </a:solidFill>
              </a:rPr>
              <a:t>delete</a:t>
            </a:r>
            <a:r>
              <a:rPr lang="en-US" altLang="zh-CN" sz="2000" dirty="0"/>
              <a:t>: the ability to delete </a:t>
            </a:r>
            <a:r>
              <a:rPr lang="en-US" altLang="zh-CN" sz="2000" dirty="0" err="1"/>
              <a:t>tuples</a:t>
            </a:r>
            <a:r>
              <a:rPr lang="en-US" altLang="zh-CN" sz="2000" dirty="0"/>
              <a:t>.</a:t>
            </a:r>
            <a:endParaRPr lang="en-US" altLang="zh-CN" dirty="0"/>
          </a:p>
          <a:p>
            <a:pPr>
              <a:defRPr/>
            </a:pPr>
            <a:r>
              <a:rPr lang="en-US" altLang="zh-CN" sz="2000" b="1" dirty="0">
                <a:solidFill>
                  <a:srgbClr val="000099"/>
                </a:solidFill>
              </a:rPr>
              <a:t>all</a:t>
            </a:r>
            <a:r>
              <a:rPr lang="en-US" altLang="zh-CN" sz="2000" b="1" dirty="0">
                <a:solidFill>
                  <a:schemeClr val="tx2"/>
                </a:solidFill>
              </a:rPr>
              <a:t> </a:t>
            </a:r>
            <a:r>
              <a:rPr lang="en-US" altLang="zh-CN" sz="2000" b="1" dirty="0">
                <a:solidFill>
                  <a:srgbClr val="000099"/>
                </a:solidFill>
              </a:rPr>
              <a:t>privileges</a:t>
            </a:r>
            <a:r>
              <a:rPr lang="en-US" altLang="zh-CN" sz="2000" dirty="0"/>
              <a:t>: used as a short form for all the allowable privileges</a:t>
            </a:r>
            <a:endParaRPr lang="en-US" altLang="zh-CN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Revoking Authorization in SQL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1375" y="1135063"/>
            <a:ext cx="7661275" cy="4903787"/>
          </a:xfrm>
        </p:spPr>
        <p:txBody>
          <a:bodyPr/>
          <a:lstStyle/>
          <a:p>
            <a:pPr>
              <a:defRPr/>
            </a:pPr>
            <a:r>
              <a:rPr lang="en-US" altLang="zh-CN" sz="2000" dirty="0"/>
              <a:t>The </a:t>
            </a:r>
            <a:r>
              <a:rPr lang="en-US" altLang="zh-CN" sz="2000" b="1" dirty="0">
                <a:solidFill>
                  <a:srgbClr val="000099"/>
                </a:solidFill>
              </a:rPr>
              <a:t>revoke</a:t>
            </a:r>
            <a:r>
              <a:rPr lang="en-US" altLang="zh-CN" sz="2000" b="1" dirty="0"/>
              <a:t> </a:t>
            </a:r>
            <a:r>
              <a:rPr lang="en-US" altLang="zh-CN" sz="2000" dirty="0"/>
              <a:t>statement is used to revoke authorization.</a:t>
            </a:r>
            <a:endParaRPr lang="en-US" altLang="zh-CN" dirty="0"/>
          </a:p>
          <a:p>
            <a:pPr lvl="1">
              <a:buFont typeface="Monotype Sorts" charset="2"/>
              <a:buNone/>
              <a:defRPr/>
            </a:pPr>
            <a:r>
              <a:rPr lang="en-US" altLang="zh-CN" sz="2000" b="1" dirty="0">
                <a:solidFill>
                  <a:srgbClr val="7030A0"/>
                </a:solidFill>
                <a:latin typeface="Consolas" pitchFamily="49" charset="0"/>
              </a:rPr>
              <a:t>revoke </a:t>
            </a:r>
            <a:r>
              <a:rPr lang="en-US" altLang="zh-CN" sz="2000" dirty="0">
                <a:solidFill>
                  <a:srgbClr val="7030A0"/>
                </a:solidFill>
                <a:latin typeface="Consolas" pitchFamily="49" charset="0"/>
              </a:rPr>
              <a:t>&lt;privilege list&gt;</a:t>
            </a:r>
            <a:endParaRPr lang="en-US" altLang="zh-CN" dirty="0">
              <a:solidFill>
                <a:srgbClr val="7030A0"/>
              </a:solidFill>
              <a:latin typeface="Consolas" pitchFamily="49" charset="0"/>
            </a:endParaRPr>
          </a:p>
          <a:p>
            <a:pPr lvl="1">
              <a:buFont typeface="Monotype Sorts" charset="2"/>
              <a:buNone/>
              <a:defRPr/>
            </a:pPr>
            <a:r>
              <a:rPr lang="en-US" altLang="zh-CN" sz="2000" b="1" dirty="0">
                <a:solidFill>
                  <a:srgbClr val="7030A0"/>
                </a:solidFill>
                <a:latin typeface="Consolas" pitchFamily="49" charset="0"/>
              </a:rPr>
              <a:t>on </a:t>
            </a:r>
            <a:r>
              <a:rPr lang="en-US" altLang="zh-CN" sz="2000" dirty="0">
                <a:solidFill>
                  <a:srgbClr val="7030A0"/>
                </a:solidFill>
                <a:latin typeface="Consolas" pitchFamily="49" charset="0"/>
              </a:rPr>
              <a:t>&lt;relation name or view name&gt; </a:t>
            </a:r>
            <a:r>
              <a:rPr lang="en-US" altLang="zh-CN" sz="2000" b="1" dirty="0">
                <a:solidFill>
                  <a:srgbClr val="7030A0"/>
                </a:solidFill>
                <a:latin typeface="Consolas" pitchFamily="49" charset="0"/>
              </a:rPr>
              <a:t>from </a:t>
            </a:r>
            <a:r>
              <a:rPr lang="en-US" altLang="zh-CN" sz="2000" dirty="0">
                <a:solidFill>
                  <a:srgbClr val="7030A0"/>
                </a:solidFill>
                <a:latin typeface="Consolas" pitchFamily="49" charset="0"/>
              </a:rPr>
              <a:t>&lt;user list&gt;</a:t>
            </a:r>
            <a:endParaRPr lang="en-US" altLang="zh-CN" dirty="0">
              <a:solidFill>
                <a:srgbClr val="7030A0"/>
              </a:solidFill>
              <a:latin typeface="Consolas" pitchFamily="49" charset="0"/>
            </a:endParaRPr>
          </a:p>
          <a:p>
            <a:pPr>
              <a:defRPr/>
            </a:pPr>
            <a:r>
              <a:rPr lang="en-US" altLang="zh-CN" sz="2000" dirty="0"/>
              <a:t>Example:</a:t>
            </a:r>
            <a:endParaRPr lang="en-US" altLang="zh-CN" dirty="0"/>
          </a:p>
          <a:p>
            <a:pPr lvl="1">
              <a:buFont typeface="Monotype Sorts" charset="2"/>
              <a:buNone/>
              <a:defRPr/>
            </a:pP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revoke select on </a:t>
            </a:r>
            <a: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branch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from </a:t>
            </a:r>
            <a: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U</a:t>
            </a:r>
            <a:r>
              <a:rPr lang="en-US" altLang="zh-CN" sz="2000" i="1" baseline="-25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1</a:t>
            </a:r>
            <a: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, U</a:t>
            </a:r>
            <a:r>
              <a:rPr lang="en-US" altLang="zh-CN" sz="2000" i="1" baseline="-25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2</a:t>
            </a:r>
            <a:r>
              <a:rPr lang="en-US" altLang="zh-CN" sz="2000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, U</a:t>
            </a:r>
            <a:r>
              <a:rPr lang="en-US" altLang="zh-CN" sz="2000" i="1" baseline="-25000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3</a:t>
            </a:r>
            <a:endParaRPr lang="en-US" altLang="zh-CN" i="1" baseline="-25000" dirty="0">
              <a:solidFill>
                <a:schemeClr val="bg1">
                  <a:lumMod val="50000"/>
                </a:schemeClr>
              </a:solidFill>
              <a:latin typeface="Consolas" pitchFamily="49" charset="0"/>
            </a:endParaRPr>
          </a:p>
          <a:p>
            <a:pPr>
              <a:defRPr/>
            </a:pPr>
            <a:r>
              <a:rPr lang="en-US" altLang="zh-CN" sz="2000" dirty="0"/>
              <a:t>&lt;privilege-list&gt; may be </a:t>
            </a:r>
            <a:r>
              <a:rPr lang="en-US" altLang="zh-CN" sz="2000" b="1" dirty="0"/>
              <a:t>all </a:t>
            </a:r>
            <a:r>
              <a:rPr lang="en-US" altLang="zh-CN" sz="2000" dirty="0"/>
              <a:t>to revoke all privileges the </a:t>
            </a:r>
            <a:r>
              <a:rPr lang="en-US" altLang="zh-CN" sz="2000" dirty="0" err="1"/>
              <a:t>revokee</a:t>
            </a:r>
            <a:r>
              <a:rPr lang="en-US" altLang="zh-CN" sz="2000" dirty="0"/>
              <a:t> may hold.</a:t>
            </a:r>
            <a:endParaRPr lang="en-US" altLang="zh-CN" dirty="0"/>
          </a:p>
          <a:p>
            <a:pPr>
              <a:defRPr/>
            </a:pPr>
            <a:r>
              <a:rPr lang="en-US" altLang="zh-CN" sz="2000" dirty="0"/>
              <a:t>If &lt;</a:t>
            </a:r>
            <a:r>
              <a:rPr lang="en-US" altLang="zh-CN" sz="2000" dirty="0" err="1"/>
              <a:t>revokee</a:t>
            </a:r>
            <a:r>
              <a:rPr lang="en-US" altLang="zh-CN" sz="2000" dirty="0"/>
              <a:t>-list&gt; includes </a:t>
            </a:r>
            <a:r>
              <a:rPr lang="en-US" altLang="zh-CN" sz="2000" b="1" dirty="0"/>
              <a:t>public, </a:t>
            </a:r>
            <a:r>
              <a:rPr lang="en-US" altLang="zh-CN" sz="2000" dirty="0"/>
              <a:t>all users lose the privilege except those granted it explicitly.</a:t>
            </a:r>
            <a:endParaRPr lang="en-US" altLang="zh-CN" dirty="0"/>
          </a:p>
          <a:p>
            <a:pPr>
              <a:defRPr/>
            </a:pPr>
            <a:r>
              <a:rPr lang="en-US" altLang="zh-CN" sz="2000" dirty="0"/>
              <a:t>If the same privilege was granted twice to the same user by different grantees, the user may retain the privilege after the revocation.</a:t>
            </a:r>
            <a:endParaRPr lang="en-US" altLang="zh-CN" dirty="0"/>
          </a:p>
          <a:p>
            <a:pPr>
              <a:defRPr/>
            </a:pPr>
            <a:r>
              <a:rPr lang="en-US" altLang="zh-CN" sz="2000" dirty="0"/>
              <a:t>All privileges that depend on the privilege being revoked are also revoked.</a:t>
            </a:r>
            <a:endParaRPr lang="en-US" altLang="zh-CN" dirty="0"/>
          </a:p>
          <a:p>
            <a:pPr>
              <a:buFont typeface="Monotype Sorts" charset="2"/>
              <a:buNone/>
              <a:defRPr/>
            </a:pPr>
            <a:endParaRPr lang="en-US" altLang="zh-CN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4"/>
          <p:cNvSpPr>
            <a:spLocks noGrp="1" noChangeArrowheads="1"/>
          </p:cNvSpPr>
          <p:nvPr>
            <p:ph type="title" idx="4294967295"/>
          </p:nvPr>
        </p:nvSpPr>
        <p:spPr>
          <a:noFill/>
        </p:spPr>
        <p:txBody>
          <a:bodyPr/>
          <a:lstStyle/>
          <a:p>
            <a:r>
              <a:rPr lang="en-US" altLang="zh-CN">
                <a:effectLst/>
              </a:rPr>
              <a:t>Roles</a:t>
            </a:r>
          </a:p>
        </p:txBody>
      </p:sp>
      <p:sp>
        <p:nvSpPr>
          <p:cNvPr id="52227" name="Rectangle 5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create role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instructor;</a:t>
            </a:r>
          </a:p>
          <a:p>
            <a:pPr>
              <a:defRPr/>
            </a:pP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grant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instructor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to </a:t>
            </a:r>
            <a:r>
              <a:rPr lang="en-US" altLang="zh-CN" b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Amit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;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Consolas" pitchFamily="49" charset="0"/>
            </a:endParaRPr>
          </a:p>
          <a:p>
            <a:pPr>
              <a:defRPr/>
            </a:pPr>
            <a:r>
              <a:rPr lang="en-US" altLang="zh-CN" dirty="0"/>
              <a:t>Privileges can be granted to roles:</a:t>
            </a:r>
          </a:p>
          <a:p>
            <a:pPr lvl="1">
              <a:defRPr/>
            </a:pPr>
            <a:r>
              <a:rPr lang="en-US" altLang="zh-CN" b="1" dirty="0">
                <a:solidFill>
                  <a:srgbClr val="7030A0"/>
                </a:solidFill>
                <a:latin typeface="Consolas" pitchFamily="49" charset="0"/>
              </a:rPr>
              <a:t>grant</a:t>
            </a:r>
            <a:r>
              <a:rPr lang="en-US" altLang="zh-CN" dirty="0">
                <a:solidFill>
                  <a:srgbClr val="7030A0"/>
                </a:solidFill>
                <a:latin typeface="Consolas" pitchFamily="49" charset="0"/>
              </a:rPr>
              <a:t> </a:t>
            </a:r>
            <a:r>
              <a:rPr lang="en-US" altLang="zh-CN" b="1" dirty="0">
                <a:solidFill>
                  <a:srgbClr val="7030A0"/>
                </a:solidFill>
                <a:latin typeface="Consolas" pitchFamily="49" charset="0"/>
              </a:rPr>
              <a:t>select</a:t>
            </a:r>
            <a:r>
              <a:rPr lang="en-US" altLang="zh-CN" dirty="0">
                <a:solidFill>
                  <a:srgbClr val="7030A0"/>
                </a:solidFill>
                <a:latin typeface="Consolas" pitchFamily="49" charset="0"/>
              </a:rPr>
              <a:t> </a:t>
            </a:r>
            <a:r>
              <a:rPr lang="en-US" altLang="zh-CN" b="1" dirty="0">
                <a:solidFill>
                  <a:srgbClr val="7030A0"/>
                </a:solidFill>
                <a:latin typeface="Consolas" pitchFamily="49" charset="0"/>
              </a:rPr>
              <a:t>on</a:t>
            </a:r>
            <a:r>
              <a:rPr lang="en-US" altLang="zh-CN" dirty="0">
                <a:solidFill>
                  <a:srgbClr val="7030A0"/>
                </a:solidFill>
                <a:latin typeface="Consolas" pitchFamily="49" charset="0"/>
              </a:rPr>
              <a:t> </a:t>
            </a:r>
            <a:r>
              <a:rPr lang="en-US" altLang="zh-CN" i="1" dirty="0">
                <a:solidFill>
                  <a:srgbClr val="7030A0"/>
                </a:solidFill>
                <a:latin typeface="Consolas" pitchFamily="49" charset="0"/>
              </a:rPr>
              <a:t>takes</a:t>
            </a:r>
            <a:r>
              <a:rPr lang="en-US" altLang="zh-CN" dirty="0">
                <a:solidFill>
                  <a:srgbClr val="7030A0"/>
                </a:solidFill>
                <a:latin typeface="Consolas" pitchFamily="49" charset="0"/>
              </a:rPr>
              <a:t> </a:t>
            </a:r>
            <a:r>
              <a:rPr lang="en-US" altLang="zh-CN" b="1" dirty="0">
                <a:solidFill>
                  <a:srgbClr val="7030A0"/>
                </a:solidFill>
                <a:latin typeface="Consolas" pitchFamily="49" charset="0"/>
              </a:rPr>
              <a:t>to</a:t>
            </a:r>
            <a:r>
              <a:rPr lang="en-US" altLang="zh-CN" dirty="0">
                <a:solidFill>
                  <a:srgbClr val="7030A0"/>
                </a:solidFill>
                <a:latin typeface="Consolas" pitchFamily="49" charset="0"/>
              </a:rPr>
              <a:t> </a:t>
            </a:r>
            <a:r>
              <a:rPr lang="en-US" altLang="zh-CN" i="1" dirty="0">
                <a:solidFill>
                  <a:srgbClr val="7030A0"/>
                </a:solidFill>
                <a:latin typeface="Consolas" pitchFamily="49" charset="0"/>
              </a:rPr>
              <a:t>instructor</a:t>
            </a:r>
            <a:r>
              <a:rPr lang="en-US" altLang="zh-CN" dirty="0">
                <a:solidFill>
                  <a:srgbClr val="7030A0"/>
                </a:solidFill>
                <a:latin typeface="Consolas" pitchFamily="49" charset="0"/>
              </a:rPr>
              <a:t>;</a:t>
            </a:r>
          </a:p>
          <a:p>
            <a:pPr>
              <a:defRPr/>
            </a:pPr>
            <a:r>
              <a:rPr lang="en-US" altLang="zh-CN" dirty="0"/>
              <a:t>Roles can be granted to users, as well as to other roles</a:t>
            </a:r>
          </a:p>
          <a:p>
            <a:pPr lvl="1">
              <a:defRPr/>
            </a:pP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create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role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</a:t>
            </a:r>
            <a:r>
              <a:rPr lang="en-US" altLang="zh-CN" i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teaching_assistant</a:t>
            </a:r>
            <a:endParaRPr lang="en-US" altLang="zh-CN" i="1" dirty="0">
              <a:solidFill>
                <a:schemeClr val="bg1">
                  <a:lumMod val="50000"/>
                </a:schemeClr>
              </a:solidFill>
              <a:latin typeface="Consolas" pitchFamily="49" charset="0"/>
            </a:endParaRPr>
          </a:p>
          <a:p>
            <a:pPr lvl="1">
              <a:defRPr/>
            </a:pP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grant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</a:t>
            </a:r>
            <a:r>
              <a:rPr lang="en-US" altLang="zh-CN" i="1" dirty="0" err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teaching_assistant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</a:t>
            </a:r>
            <a:r>
              <a:rPr lang="en-US" altLang="zh-CN" b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to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 </a:t>
            </a:r>
            <a:r>
              <a:rPr lang="en-US" altLang="zh-CN" i="1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instructor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;</a:t>
            </a:r>
          </a:p>
          <a:p>
            <a:pPr lvl="2">
              <a:defRPr/>
            </a:pPr>
            <a:r>
              <a:rPr lang="en-US" altLang="zh-CN" i="1" dirty="0"/>
              <a:t>Instructor</a:t>
            </a:r>
            <a:r>
              <a:rPr lang="en-US" altLang="zh-CN" dirty="0"/>
              <a:t> inherits all privileges of </a:t>
            </a:r>
            <a:r>
              <a:rPr lang="en-US" altLang="zh-CN" i="1" dirty="0" err="1"/>
              <a:t>teaching_assistant</a:t>
            </a:r>
            <a:endParaRPr lang="en-US" altLang="zh-CN" i="1" dirty="0"/>
          </a:p>
          <a:p>
            <a:pPr>
              <a:defRPr/>
            </a:pPr>
            <a:r>
              <a:rPr lang="en-US" altLang="zh-CN" dirty="0"/>
              <a:t>Chain of roles</a:t>
            </a:r>
          </a:p>
          <a:p>
            <a:pPr lvl="1">
              <a:defRPr/>
            </a:pPr>
            <a:r>
              <a:rPr lang="en-US" altLang="zh-CN" b="1" dirty="0">
                <a:solidFill>
                  <a:srgbClr val="00B050"/>
                </a:solidFill>
                <a:latin typeface="Consolas" pitchFamily="49" charset="0"/>
              </a:rPr>
              <a:t>create</a:t>
            </a:r>
            <a:r>
              <a:rPr lang="en-US" altLang="zh-CN" dirty="0">
                <a:solidFill>
                  <a:srgbClr val="00B050"/>
                </a:solidFill>
                <a:latin typeface="Consolas" pitchFamily="49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Consolas" pitchFamily="49" charset="0"/>
              </a:rPr>
              <a:t>role</a:t>
            </a:r>
            <a:r>
              <a:rPr lang="en-US" altLang="zh-CN" dirty="0">
                <a:solidFill>
                  <a:srgbClr val="00B050"/>
                </a:solidFill>
                <a:latin typeface="Consolas" pitchFamily="49" charset="0"/>
              </a:rPr>
              <a:t> </a:t>
            </a:r>
            <a:r>
              <a:rPr lang="en-US" altLang="zh-CN" i="1" dirty="0">
                <a:solidFill>
                  <a:srgbClr val="00B050"/>
                </a:solidFill>
                <a:latin typeface="Consolas" pitchFamily="49" charset="0"/>
              </a:rPr>
              <a:t>dean</a:t>
            </a:r>
            <a:r>
              <a:rPr lang="en-US" altLang="zh-CN" dirty="0">
                <a:solidFill>
                  <a:srgbClr val="00B050"/>
                </a:solidFill>
                <a:latin typeface="Consolas" pitchFamily="49" charset="0"/>
              </a:rPr>
              <a:t>;</a:t>
            </a:r>
          </a:p>
          <a:p>
            <a:pPr lvl="1">
              <a:defRPr/>
            </a:pPr>
            <a:r>
              <a:rPr lang="en-US" altLang="zh-CN" b="1" dirty="0">
                <a:solidFill>
                  <a:srgbClr val="00B050"/>
                </a:solidFill>
                <a:latin typeface="Consolas" pitchFamily="49" charset="0"/>
              </a:rPr>
              <a:t>grant</a:t>
            </a:r>
            <a:r>
              <a:rPr lang="en-US" altLang="zh-CN" dirty="0">
                <a:solidFill>
                  <a:srgbClr val="00B050"/>
                </a:solidFill>
                <a:latin typeface="Consolas" pitchFamily="49" charset="0"/>
              </a:rPr>
              <a:t> </a:t>
            </a:r>
            <a:r>
              <a:rPr lang="en-US" altLang="zh-CN" i="1" dirty="0">
                <a:solidFill>
                  <a:srgbClr val="00B050"/>
                </a:solidFill>
                <a:latin typeface="Consolas" pitchFamily="49" charset="0"/>
              </a:rPr>
              <a:t>instructor</a:t>
            </a:r>
            <a:r>
              <a:rPr lang="en-US" altLang="zh-CN" dirty="0">
                <a:solidFill>
                  <a:srgbClr val="00B050"/>
                </a:solidFill>
                <a:latin typeface="Consolas" pitchFamily="49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Consolas" pitchFamily="49" charset="0"/>
              </a:rPr>
              <a:t>to</a:t>
            </a:r>
            <a:r>
              <a:rPr lang="en-US" altLang="zh-CN" dirty="0">
                <a:solidFill>
                  <a:srgbClr val="00B050"/>
                </a:solidFill>
                <a:latin typeface="Consolas" pitchFamily="49" charset="0"/>
              </a:rPr>
              <a:t> </a:t>
            </a:r>
            <a:r>
              <a:rPr lang="en-US" altLang="zh-CN" i="1" dirty="0">
                <a:solidFill>
                  <a:srgbClr val="00B050"/>
                </a:solidFill>
                <a:latin typeface="Consolas" pitchFamily="49" charset="0"/>
              </a:rPr>
              <a:t>dean</a:t>
            </a:r>
            <a:r>
              <a:rPr lang="en-US" altLang="zh-CN" dirty="0">
                <a:solidFill>
                  <a:srgbClr val="00B050"/>
                </a:solidFill>
                <a:latin typeface="Consolas" pitchFamily="49" charset="0"/>
              </a:rPr>
              <a:t>;</a:t>
            </a:r>
          </a:p>
          <a:p>
            <a:pPr lvl="1">
              <a:defRPr/>
            </a:pPr>
            <a:r>
              <a:rPr lang="en-US" altLang="zh-CN" b="1" dirty="0">
                <a:solidFill>
                  <a:srgbClr val="00B050"/>
                </a:solidFill>
                <a:latin typeface="Consolas" pitchFamily="49" charset="0"/>
              </a:rPr>
              <a:t>grant</a:t>
            </a:r>
            <a:r>
              <a:rPr lang="en-US" altLang="zh-CN" dirty="0">
                <a:solidFill>
                  <a:srgbClr val="00B050"/>
                </a:solidFill>
                <a:latin typeface="Consolas" pitchFamily="49" charset="0"/>
              </a:rPr>
              <a:t> </a:t>
            </a:r>
            <a:r>
              <a:rPr lang="en-US" altLang="zh-CN" i="1" dirty="0">
                <a:solidFill>
                  <a:srgbClr val="00B050"/>
                </a:solidFill>
                <a:latin typeface="Consolas" pitchFamily="49" charset="0"/>
              </a:rPr>
              <a:t>dean</a:t>
            </a:r>
            <a:r>
              <a:rPr lang="en-US" altLang="zh-CN" dirty="0">
                <a:solidFill>
                  <a:srgbClr val="00B050"/>
                </a:solidFill>
                <a:latin typeface="Consolas" pitchFamily="49" charset="0"/>
              </a:rPr>
              <a:t> </a:t>
            </a:r>
            <a:r>
              <a:rPr lang="en-US" altLang="zh-CN" b="1" dirty="0">
                <a:solidFill>
                  <a:srgbClr val="00B050"/>
                </a:solidFill>
                <a:latin typeface="Consolas" pitchFamily="49" charset="0"/>
              </a:rPr>
              <a:t>to</a:t>
            </a:r>
            <a:r>
              <a:rPr lang="en-US" altLang="zh-CN" dirty="0">
                <a:solidFill>
                  <a:srgbClr val="00B050"/>
                </a:solidFill>
                <a:latin typeface="Consolas" pitchFamily="49" charset="0"/>
              </a:rPr>
              <a:t> Satoshi;</a:t>
            </a:r>
          </a:p>
          <a:p>
            <a:pPr>
              <a:defRPr/>
            </a:pPr>
            <a:endParaRPr lang="en-US" altLang="zh-CN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+mj-ea"/>
              </a:rPr>
              <a:t>End of Chapter 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2"/>
            <a:ext cx="7886700" cy="680469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pitchFamily="34" charset="0"/>
              </a:rPr>
              <a:t>Recap: Basic SELECT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48624" y="1825625"/>
            <a:ext cx="7466726" cy="443020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500" dirty="0">
                <a:latin typeface="Calibri" pitchFamily="34" charset="0"/>
              </a:rPr>
              <a:t>SELECT *</a:t>
            </a:r>
          </a:p>
          <a:p>
            <a:pPr>
              <a:lnSpc>
                <a:spcPct val="100000"/>
              </a:lnSpc>
            </a:pPr>
            <a:r>
              <a:rPr lang="en-US" sz="3500" dirty="0">
                <a:latin typeface="Calibri" pitchFamily="34" charset="0"/>
              </a:rPr>
              <a:t>Arithmetic expressions</a:t>
            </a:r>
          </a:p>
          <a:p>
            <a:pPr>
              <a:lnSpc>
                <a:spcPct val="100000"/>
              </a:lnSpc>
            </a:pPr>
            <a:r>
              <a:rPr lang="en-US" sz="3500" dirty="0">
                <a:latin typeface="Calibri" pitchFamily="34" charset="0"/>
              </a:rPr>
              <a:t>LIKE</a:t>
            </a:r>
          </a:p>
          <a:p>
            <a:pPr>
              <a:lnSpc>
                <a:spcPct val="100000"/>
              </a:lnSpc>
            </a:pPr>
            <a:r>
              <a:rPr lang="en-US" sz="3500" dirty="0">
                <a:latin typeface="Calibri" pitchFamily="34" charset="0"/>
              </a:rPr>
              <a:t>ORDER BY</a:t>
            </a:r>
          </a:p>
          <a:p>
            <a:pPr>
              <a:lnSpc>
                <a:spcPct val="100000"/>
              </a:lnSpc>
            </a:pPr>
            <a:r>
              <a:rPr lang="en-US" sz="3500" dirty="0">
                <a:latin typeface="Calibri" pitchFamily="34" charset="0"/>
              </a:rPr>
              <a:t>LIMIT, OFFSET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995655" y="1181989"/>
            <a:ext cx="7186246" cy="192778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800" b="1" dirty="0">
                <a:latin typeface="Consolas" pitchFamily="49" charset="0"/>
                <a:cs typeface="Courier New" pitchFamily="49" charset="0"/>
              </a:rPr>
              <a:t>SELECT [DISTINCT] </a:t>
            </a:r>
            <a:r>
              <a:rPr lang="en-US" sz="2800" b="1" dirty="0">
                <a:solidFill>
                  <a:schemeClr val="accent1"/>
                </a:solidFill>
                <a:latin typeface="Consolas" pitchFamily="49" charset="0"/>
                <a:cs typeface="Courier New" pitchFamily="49" charset="0"/>
              </a:rPr>
              <a:t>target-list</a:t>
            </a:r>
          </a:p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800" b="1" dirty="0">
                <a:latin typeface="Consolas" pitchFamily="49" charset="0"/>
                <a:cs typeface="Courier New" pitchFamily="49" charset="0"/>
              </a:rPr>
              <a:t>FROM </a:t>
            </a:r>
            <a:r>
              <a:rPr lang="en-US" sz="2800" b="1" dirty="0">
                <a:solidFill>
                  <a:srgbClr val="FFC000"/>
                </a:solidFill>
                <a:latin typeface="Consolas" pitchFamily="49" charset="0"/>
                <a:cs typeface="Courier New" pitchFamily="49" charset="0"/>
              </a:rPr>
              <a:t>relation-list</a:t>
            </a:r>
          </a:p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800" b="1" dirty="0">
                <a:latin typeface="Consolas" pitchFamily="49" charset="0"/>
                <a:cs typeface="Courier New" pitchFamily="49" charset="0"/>
              </a:rPr>
              <a:t>[WHERE </a:t>
            </a:r>
            <a:r>
              <a:rPr lang="en-US" sz="2800" b="1" dirty="0">
                <a:solidFill>
                  <a:schemeClr val="accent6"/>
                </a:solidFill>
                <a:latin typeface="Consolas" pitchFamily="49" charset="0"/>
                <a:cs typeface="Courier New" pitchFamily="49" charset="0"/>
              </a:rPr>
              <a:t>condition</a:t>
            </a:r>
            <a:r>
              <a:rPr lang="en-US" sz="2800" b="1" dirty="0">
                <a:latin typeface="Consolas" pitchFamily="49" charset="0"/>
                <a:cs typeface="Courier New" pitchFamily="49" charset="0"/>
              </a:rPr>
              <a:t>];</a:t>
            </a:r>
          </a:p>
        </p:txBody>
      </p:sp>
      <p:pic>
        <p:nvPicPr>
          <p:cNvPr id="7" name="Content Placeholder 56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592" y="2774832"/>
            <a:ext cx="411297" cy="30847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8866" y="2975220"/>
            <a:ext cx="510023" cy="1240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242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637038" y="1216404"/>
            <a:ext cx="8137845" cy="531023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00000"/>
              </a:lnSpc>
            </a:pPr>
            <a:r>
              <a:rPr lang="en-US" sz="3500" dirty="0">
                <a:latin typeface="Calibri" pitchFamily="34" charset="0"/>
              </a:rPr>
              <a:t>General form</a:t>
            </a:r>
          </a:p>
          <a:p>
            <a:pPr>
              <a:lnSpc>
                <a:spcPct val="100000"/>
              </a:lnSpc>
            </a:pPr>
            <a:endParaRPr lang="en-US" sz="3500" dirty="0"/>
          </a:p>
          <a:p>
            <a:pPr>
              <a:lnSpc>
                <a:spcPct val="100000"/>
              </a:lnSpc>
            </a:pPr>
            <a:endParaRPr lang="en-US" sz="3500" dirty="0"/>
          </a:p>
          <a:p>
            <a:pPr>
              <a:lnSpc>
                <a:spcPct val="120000"/>
              </a:lnSpc>
              <a:spcBef>
                <a:spcPts val="3000"/>
              </a:spcBef>
            </a:pPr>
            <a:r>
              <a:rPr lang="en-US" sz="3500" dirty="0">
                <a:latin typeface="Calibri" pitchFamily="34" charset="0"/>
              </a:rPr>
              <a:t>Natural language semantics</a:t>
            </a:r>
          </a:p>
          <a:p>
            <a:pPr marL="990600" lvl="1" indent="-533400">
              <a:lnSpc>
                <a:spcPct val="110000"/>
              </a:lnSpc>
              <a:buFont typeface="Monotype Sorts" pitchFamily="2" charset="2"/>
              <a:buAutoNum type="arabicPeriod"/>
            </a:pPr>
            <a:r>
              <a:rPr lang="en-US" sz="3200" dirty="0">
                <a:latin typeface="Calibri" pitchFamily="34" charset="0"/>
              </a:rPr>
              <a:t>Start with the </a:t>
            </a:r>
            <a:r>
              <a:rPr lang="en-US" sz="3200" i="1" dirty="0">
                <a:latin typeface="Calibri" pitchFamily="34" charset="0"/>
              </a:rPr>
              <a:t>Cartesian product</a:t>
            </a:r>
            <a:r>
              <a:rPr lang="en-US" sz="3200" dirty="0"/>
              <a:t> </a:t>
            </a:r>
            <a:br>
              <a:rPr lang="en-US" sz="3200" dirty="0"/>
            </a:br>
            <a:r>
              <a:rPr lang="en-US" sz="3200" dirty="0">
                <a:solidFill>
                  <a:srgbClr val="FFC000"/>
                </a:solidFill>
                <a:latin typeface="Consolas" pitchFamily="49" charset="0"/>
                <a:ea typeface="+mj-ea"/>
                <a:cs typeface="Courier New" pitchFamily="49" charset="0"/>
              </a:rPr>
              <a:t>R1</a:t>
            </a:r>
            <a:r>
              <a:rPr lang="en-US" sz="3200" dirty="0">
                <a:latin typeface="Consolas" pitchFamily="49" charset="0"/>
                <a:ea typeface="+mj-ea"/>
                <a:cs typeface="Courier New" pitchFamily="49" charset="0"/>
              </a:rPr>
              <a:t>×</a:t>
            </a:r>
            <a:r>
              <a:rPr lang="en-US" sz="3200" dirty="0">
                <a:solidFill>
                  <a:srgbClr val="FFC000"/>
                </a:solidFill>
                <a:latin typeface="Consolas" pitchFamily="49" charset="0"/>
                <a:ea typeface="+mj-ea"/>
                <a:cs typeface="Courier New" pitchFamily="49" charset="0"/>
              </a:rPr>
              <a:t>R2</a:t>
            </a:r>
            <a:r>
              <a:rPr lang="en-US" sz="3200" dirty="0">
                <a:latin typeface="Consolas" pitchFamily="49" charset="0"/>
                <a:cs typeface="Courier New" pitchFamily="49" charset="0"/>
              </a:rPr>
              <a:t>×</a:t>
            </a:r>
            <a:r>
              <a:rPr lang="mr-IN" sz="3200" dirty="0">
                <a:latin typeface="Consolas" pitchFamily="49" charset="0"/>
                <a:ea typeface="+mj-ea"/>
                <a:cs typeface="Courier New" pitchFamily="49" charset="0"/>
              </a:rPr>
              <a:t>…</a:t>
            </a:r>
            <a:r>
              <a:rPr lang="en-US" sz="3200" dirty="0">
                <a:latin typeface="Consolas" pitchFamily="49" charset="0"/>
                <a:cs typeface="Courier New" pitchFamily="49" charset="0"/>
              </a:rPr>
              <a:t>×</a:t>
            </a:r>
            <a:r>
              <a:rPr lang="en-US" sz="3200" dirty="0">
                <a:solidFill>
                  <a:srgbClr val="FFC000"/>
                </a:solidFill>
                <a:latin typeface="Consolas" pitchFamily="49" charset="0"/>
                <a:ea typeface="+mj-ea"/>
                <a:cs typeface="Courier New" pitchFamily="49" charset="0"/>
              </a:rPr>
              <a:t>Rn</a:t>
            </a:r>
            <a:endParaRPr lang="en-US" sz="3200" dirty="0">
              <a:solidFill>
                <a:srgbClr val="FFC000"/>
              </a:solidFill>
              <a:latin typeface="Consolas" pitchFamily="49" charset="0"/>
            </a:endParaRPr>
          </a:p>
          <a:p>
            <a:pPr marL="990600" lvl="1" indent="-533400">
              <a:lnSpc>
                <a:spcPct val="110000"/>
              </a:lnSpc>
              <a:buFont typeface="Monotype Sorts" pitchFamily="2" charset="2"/>
              <a:buAutoNum type="arabicPeriod"/>
            </a:pPr>
            <a:r>
              <a:rPr lang="en-US" sz="3200" dirty="0">
                <a:latin typeface="Calibri" pitchFamily="34" charset="0"/>
              </a:rPr>
              <a:t>Apply the selection </a:t>
            </a:r>
            <a:r>
              <a:rPr lang="en-US" sz="3200" dirty="0">
                <a:solidFill>
                  <a:srgbClr val="92D050"/>
                </a:solidFill>
                <a:latin typeface="Consolas" pitchFamily="49" charset="0"/>
                <a:cs typeface="Courier New" pitchFamily="49" charset="0"/>
              </a:rPr>
              <a:t>conditions</a:t>
            </a:r>
            <a:r>
              <a:rPr lang="en-US" sz="3200" dirty="0">
                <a:solidFill>
                  <a:srgbClr val="92D050"/>
                </a:solidFill>
                <a:latin typeface="Consolas" pitchFamily="49" charset="0"/>
              </a:rPr>
              <a:t> </a:t>
            </a:r>
            <a:r>
              <a:rPr lang="en-US" sz="3200" dirty="0">
                <a:latin typeface="Calibri" pitchFamily="34" charset="0"/>
              </a:rPr>
              <a:t>from the WHERE clause</a:t>
            </a:r>
          </a:p>
          <a:p>
            <a:pPr marL="990600" lvl="1" indent="-533400">
              <a:lnSpc>
                <a:spcPct val="110000"/>
              </a:lnSpc>
              <a:buFont typeface="Monotype Sorts" pitchFamily="2" charset="2"/>
              <a:buAutoNum type="arabicPeriod"/>
            </a:pPr>
            <a:r>
              <a:rPr lang="en-US" sz="3200" dirty="0">
                <a:latin typeface="Calibri" pitchFamily="34" charset="0"/>
              </a:rPr>
              <a:t>Project the results onto </a:t>
            </a:r>
            <a:r>
              <a:rPr lang="en-US" sz="3200" dirty="0">
                <a:solidFill>
                  <a:srgbClr val="0070C0"/>
                </a:solidFill>
                <a:latin typeface="Consolas" pitchFamily="49" charset="0"/>
                <a:cs typeface="Courier New" pitchFamily="49" charset="0"/>
              </a:rPr>
              <a:t>a1,a2,…,</a:t>
            </a:r>
            <a:r>
              <a:rPr lang="en-US" sz="3200" dirty="0" err="1">
                <a:solidFill>
                  <a:srgbClr val="0070C0"/>
                </a:solidFill>
                <a:latin typeface="Consolas" pitchFamily="49" charset="0"/>
                <a:cs typeface="Courier New" pitchFamily="49" charset="0"/>
              </a:rPr>
              <a:t>ak</a:t>
            </a:r>
            <a:endParaRPr lang="en-US" sz="3200" dirty="0">
              <a:solidFill>
                <a:srgbClr val="0070C0"/>
              </a:solidFill>
              <a:latin typeface="Consolas" pitchFamily="49" charset="0"/>
            </a:endParaRPr>
          </a:p>
          <a:p>
            <a:pPr>
              <a:lnSpc>
                <a:spcPct val="100000"/>
              </a:lnSpc>
            </a:pPr>
            <a:endParaRPr lang="en-US" sz="35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3"/>
            <a:ext cx="7886700" cy="697248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pitchFamily="34" charset="0"/>
              </a:rPr>
              <a:t>Recap: Multi-relation Queries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009185" y="1711354"/>
            <a:ext cx="7866367" cy="12500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800" b="1" dirty="0">
                <a:latin typeface="Consolas" pitchFamily="49" charset="0"/>
                <a:cs typeface="Courier New" pitchFamily="49" charset="0"/>
              </a:rPr>
              <a:t>SELECT</a:t>
            </a:r>
            <a:r>
              <a:rPr lang="en-US" sz="2800" dirty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800" dirty="0">
                <a:solidFill>
                  <a:srgbClr val="0070C0"/>
                </a:solidFill>
                <a:latin typeface="Consolas" pitchFamily="49" charset="0"/>
                <a:cs typeface="Courier New" pitchFamily="49" charset="0"/>
              </a:rPr>
              <a:t>a1, a2, …, </a:t>
            </a:r>
            <a:r>
              <a:rPr lang="en-US" sz="2800" dirty="0" err="1">
                <a:solidFill>
                  <a:srgbClr val="0070C0"/>
                </a:solidFill>
                <a:latin typeface="Consolas" pitchFamily="49" charset="0"/>
                <a:cs typeface="Courier New" pitchFamily="49" charset="0"/>
              </a:rPr>
              <a:t>ak</a:t>
            </a:r>
            <a:endParaRPr lang="en-US" sz="2800" dirty="0">
              <a:solidFill>
                <a:srgbClr val="0070C0"/>
              </a:solidFill>
              <a:latin typeface="Consolas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800" b="1" dirty="0">
                <a:latin typeface="Consolas" pitchFamily="49" charset="0"/>
                <a:cs typeface="Courier New" pitchFamily="49" charset="0"/>
              </a:rPr>
              <a:t>FROM</a:t>
            </a:r>
            <a:r>
              <a:rPr lang="en-US" sz="2800" dirty="0">
                <a:latin typeface="Consolas" pitchFamily="49" charset="0"/>
                <a:cs typeface="Courier New" pitchFamily="49" charset="0"/>
              </a:rPr>
              <a:t>   </a:t>
            </a:r>
            <a:r>
              <a:rPr lang="en-US" sz="2800" dirty="0">
                <a:solidFill>
                  <a:srgbClr val="FFC000"/>
                </a:solidFill>
                <a:latin typeface="Consolas" pitchFamily="49" charset="0"/>
                <a:cs typeface="Courier New" pitchFamily="49" charset="0"/>
              </a:rPr>
              <a:t>R1</a:t>
            </a:r>
            <a:r>
              <a:rPr lang="en-US" sz="2800" dirty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urier New" pitchFamily="49" charset="0"/>
              </a:rPr>
              <a:t>AS</a:t>
            </a:r>
            <a:r>
              <a:rPr lang="en-US" sz="2800" dirty="0">
                <a:latin typeface="Consolas" pitchFamily="49" charset="0"/>
                <a:cs typeface="Courier New" pitchFamily="49" charset="0"/>
              </a:rPr>
              <a:t> x1, </a:t>
            </a:r>
            <a:r>
              <a:rPr lang="en-US" sz="2800" dirty="0">
                <a:solidFill>
                  <a:srgbClr val="FFC000"/>
                </a:solidFill>
                <a:latin typeface="Consolas" pitchFamily="49" charset="0"/>
                <a:cs typeface="Courier New" pitchFamily="49" charset="0"/>
              </a:rPr>
              <a:t>R2</a:t>
            </a:r>
            <a:r>
              <a:rPr lang="en-US" sz="2800" dirty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urier New" pitchFamily="49" charset="0"/>
              </a:rPr>
              <a:t>AS</a:t>
            </a:r>
            <a:r>
              <a:rPr lang="en-US" sz="2800" dirty="0">
                <a:latin typeface="Consolas" pitchFamily="49" charset="0"/>
                <a:cs typeface="Courier New" pitchFamily="49" charset="0"/>
              </a:rPr>
              <a:t> x2, …, </a:t>
            </a:r>
            <a:r>
              <a:rPr lang="en-US" sz="2800" dirty="0">
                <a:solidFill>
                  <a:srgbClr val="FFC000"/>
                </a:solidFill>
                <a:latin typeface="Consolas" pitchFamily="49" charset="0"/>
                <a:cs typeface="Courier New" pitchFamily="49" charset="0"/>
              </a:rPr>
              <a:t>Rn</a:t>
            </a:r>
            <a:r>
              <a:rPr lang="en-US" sz="2800" dirty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800" b="1" dirty="0">
                <a:latin typeface="Consolas" pitchFamily="49" charset="0"/>
                <a:cs typeface="Courier New" pitchFamily="49" charset="0"/>
              </a:rPr>
              <a:t>AS</a:t>
            </a:r>
            <a:r>
              <a:rPr lang="en-US" sz="2800" dirty="0">
                <a:latin typeface="Consolas" pitchFamily="49" charset="0"/>
                <a:cs typeface="Courier New" pitchFamily="49" charset="0"/>
              </a:rPr>
              <a:t> </a:t>
            </a:r>
            <a:r>
              <a:rPr lang="en-US" sz="2800" dirty="0" err="1">
                <a:latin typeface="Consolas" pitchFamily="49" charset="0"/>
                <a:cs typeface="Courier New" pitchFamily="49" charset="0"/>
              </a:rPr>
              <a:t>xn</a:t>
            </a:r>
            <a:endParaRPr lang="en-US" sz="2800" dirty="0">
              <a:latin typeface="Consolas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2800" b="1" dirty="0">
                <a:latin typeface="Consolas" pitchFamily="49" charset="0"/>
                <a:cs typeface="Courier New" pitchFamily="49" charset="0"/>
              </a:rPr>
              <a:t>WHERE</a:t>
            </a:r>
            <a:r>
              <a:rPr lang="en-US" sz="2800" dirty="0">
                <a:latin typeface="Consolas" pitchFamily="49" charset="0"/>
                <a:cs typeface="Courier New" pitchFamily="49" charset="0"/>
              </a:rPr>
              <a:t>  </a:t>
            </a:r>
            <a:r>
              <a:rPr lang="en-US" sz="2800" dirty="0">
                <a:solidFill>
                  <a:srgbClr val="92D050"/>
                </a:solidFill>
                <a:latin typeface="Consolas" pitchFamily="49" charset="0"/>
                <a:cs typeface="Courier New" pitchFamily="49" charset="0"/>
              </a:rPr>
              <a:t>&lt;conditions&gt;</a:t>
            </a:r>
            <a:r>
              <a:rPr lang="en-US" sz="2800" dirty="0">
                <a:latin typeface="Consolas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615396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7153"/>
            <a:ext cx="7886700" cy="781138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pitchFamily="34" charset="0"/>
              </a:rPr>
              <a:t>Recap: Aggregates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22995" y="3526284"/>
            <a:ext cx="7886700" cy="287049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200" b="1" dirty="0">
                <a:solidFill>
                  <a:srgbClr val="C00000"/>
                </a:solidFill>
                <a:latin typeface="Consolas" pitchFamily="49" charset="0"/>
                <a:cs typeface="Courier New" pitchFamily="49" charset="0"/>
              </a:rPr>
              <a:t>target-list </a:t>
            </a:r>
            <a:r>
              <a:rPr lang="en-US" sz="2200" dirty="0">
                <a:latin typeface="Calibri" pitchFamily="34" charset="0"/>
              </a:rPr>
              <a:t>may contain from</a:t>
            </a:r>
            <a:r>
              <a:rPr lang="en-US" sz="2200" dirty="0">
                <a:latin typeface="Consolas" pitchFamily="49" charset="0"/>
              </a:rPr>
              <a:t> </a:t>
            </a:r>
            <a:r>
              <a:rPr lang="en-US" sz="2200" b="1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urier New" pitchFamily="49" charset="0"/>
              </a:rPr>
              <a:t>grouping-list </a:t>
            </a:r>
            <a:r>
              <a:rPr lang="en-US" sz="2200" dirty="0">
                <a:latin typeface="Calibri" pitchFamily="34" charset="0"/>
              </a:rPr>
              <a:t>and/or any aggregates, </a:t>
            </a:r>
            <a:r>
              <a:rPr lang="en-US" sz="2200" i="1" dirty="0">
                <a:latin typeface="Calibri" pitchFamily="34" charset="0"/>
              </a:rPr>
              <a:t>but no other attributes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200" b="1" dirty="0">
                <a:solidFill>
                  <a:schemeClr val="accent6"/>
                </a:solidFill>
                <a:latin typeface="Consolas" pitchFamily="49" charset="0"/>
                <a:cs typeface="Courier New" pitchFamily="49" charset="0"/>
              </a:rPr>
              <a:t>condition </a:t>
            </a:r>
            <a:r>
              <a:rPr lang="en-US" sz="2200" dirty="0">
                <a:latin typeface="Calibri" pitchFamily="34" charset="0"/>
              </a:rPr>
              <a:t>may contain conditions on any attributes in</a:t>
            </a:r>
            <a:r>
              <a:rPr lang="en-US" sz="2200" dirty="0">
                <a:latin typeface="Consolas" pitchFamily="49" charset="0"/>
              </a:rPr>
              <a:t> </a:t>
            </a:r>
            <a:r>
              <a:rPr lang="en-US" sz="2200" b="1" dirty="0">
                <a:solidFill>
                  <a:srgbClr val="FFC000"/>
                </a:solidFill>
                <a:latin typeface="Consolas" pitchFamily="49" charset="0"/>
                <a:cs typeface="Courier New" pitchFamily="49" charset="0"/>
              </a:rPr>
              <a:t>relation-list</a:t>
            </a:r>
            <a:endParaRPr lang="en-US" sz="2200" dirty="0">
              <a:latin typeface="Consolas" pitchFamily="49" charset="0"/>
            </a:endParaRP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200" b="1" dirty="0">
                <a:solidFill>
                  <a:srgbClr val="7030A0"/>
                </a:solidFill>
                <a:latin typeface="Consolas" pitchFamily="49" charset="0"/>
                <a:cs typeface="Courier New" pitchFamily="49" charset="0"/>
              </a:rPr>
              <a:t>group-condition </a:t>
            </a:r>
            <a:r>
              <a:rPr lang="en-US" sz="2200" dirty="0">
                <a:latin typeface="Calibri" pitchFamily="34" charset="0"/>
              </a:rPr>
              <a:t>may contain conditions on aggregate expressions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36858" y="1205997"/>
            <a:ext cx="7553325" cy="195233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2400" b="1" dirty="0">
                <a:latin typeface="Consolas" pitchFamily="49" charset="0"/>
                <a:cs typeface="Courier New" pitchFamily="49" charset="0"/>
              </a:rPr>
              <a:t>SELECT    [DISTINCT] </a:t>
            </a:r>
            <a:r>
              <a:rPr lang="en-US" sz="2400" b="1" dirty="0">
                <a:solidFill>
                  <a:srgbClr val="C00000"/>
                </a:solidFill>
                <a:latin typeface="Consolas" pitchFamily="49" charset="0"/>
                <a:cs typeface="Courier New" pitchFamily="49" charset="0"/>
              </a:rPr>
              <a:t>target-list</a:t>
            </a:r>
          </a:p>
          <a:p>
            <a:pPr algn="l">
              <a:buClr>
                <a:srgbClr val="92D050"/>
              </a:buClr>
            </a:pPr>
            <a:r>
              <a:rPr lang="en-US" sz="2400" b="1" dirty="0">
                <a:latin typeface="Consolas" pitchFamily="49" charset="0"/>
                <a:cs typeface="Courier New" pitchFamily="49" charset="0"/>
              </a:rPr>
              <a:t>FROM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itchFamily="49" charset="0"/>
                <a:cs typeface="Courier New" pitchFamily="49" charset="0"/>
              </a:rPr>
              <a:t>      </a:t>
            </a:r>
            <a:r>
              <a:rPr lang="en-US" sz="2400" b="1" dirty="0">
                <a:solidFill>
                  <a:srgbClr val="FFC000"/>
                </a:solidFill>
                <a:latin typeface="Consolas" pitchFamily="49" charset="0"/>
                <a:cs typeface="Courier New" pitchFamily="49" charset="0"/>
              </a:rPr>
              <a:t>relation-list</a:t>
            </a:r>
          </a:p>
          <a:p>
            <a:pPr algn="l">
              <a:buClr>
                <a:srgbClr val="92D050"/>
              </a:buClr>
            </a:pPr>
            <a:r>
              <a:rPr lang="en-US" sz="2400" b="1" dirty="0">
                <a:latin typeface="Consolas" pitchFamily="49" charset="0"/>
                <a:cs typeface="Courier New" pitchFamily="49" charset="0"/>
              </a:rPr>
              <a:t>[WHERE    </a:t>
            </a:r>
            <a:r>
              <a:rPr lang="en-US" sz="2400" b="1" dirty="0">
                <a:solidFill>
                  <a:schemeClr val="accent6"/>
                </a:solidFill>
                <a:latin typeface="Consolas" pitchFamily="49" charset="0"/>
                <a:cs typeface="Courier New" pitchFamily="49" charset="0"/>
              </a:rPr>
              <a:t>condition</a:t>
            </a:r>
            <a:r>
              <a:rPr lang="en-US" sz="2400" b="1" dirty="0">
                <a:latin typeface="Consolas" pitchFamily="49" charset="0"/>
                <a:cs typeface="Courier New" pitchFamily="49" charset="0"/>
              </a:rPr>
              <a:t>]</a:t>
            </a:r>
          </a:p>
          <a:p>
            <a:pPr algn="l">
              <a:buClr>
                <a:srgbClr val="92D050"/>
              </a:buClr>
            </a:pPr>
            <a:r>
              <a:rPr lang="en-US" sz="2400" b="1" dirty="0">
                <a:latin typeface="Consolas" pitchFamily="49" charset="0"/>
                <a:cs typeface="Courier New" pitchFamily="49" charset="0"/>
              </a:rPr>
              <a:t>GROUP BY 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urier New" pitchFamily="49" charset="0"/>
              </a:rPr>
              <a:t>grouping-list</a:t>
            </a:r>
          </a:p>
          <a:p>
            <a:pPr algn="l">
              <a:buClr>
                <a:srgbClr val="92D050"/>
              </a:buClr>
            </a:pPr>
            <a:r>
              <a:rPr lang="en-US" altLang="zh-CN" sz="2400" b="1" dirty="0">
                <a:latin typeface="Consolas" pitchFamily="49" charset="0"/>
                <a:cs typeface="Courier New" pitchFamily="49" charset="0"/>
              </a:rPr>
              <a:t>[</a:t>
            </a:r>
            <a:r>
              <a:rPr lang="en-US" sz="2400" b="1" dirty="0">
                <a:latin typeface="Consolas" pitchFamily="49" charset="0"/>
                <a:cs typeface="Courier New" pitchFamily="49" charset="0"/>
              </a:rPr>
              <a:t>HAVING   </a:t>
            </a:r>
            <a:r>
              <a:rPr lang="en-US" sz="2400" b="1" dirty="0">
                <a:solidFill>
                  <a:srgbClr val="7030A0"/>
                </a:solidFill>
                <a:latin typeface="Consolas" pitchFamily="49" charset="0"/>
                <a:cs typeface="Courier New" pitchFamily="49" charset="0"/>
              </a:rPr>
              <a:t>group-condition</a:t>
            </a:r>
            <a:r>
              <a:rPr lang="en-US" sz="2400" b="1" dirty="0">
                <a:latin typeface="Consolas" pitchFamily="49" charset="0"/>
                <a:cs typeface="Courier New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203681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>
          <a:xfrm>
            <a:off x="511175" y="29845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latin typeface="Calibri" pitchFamily="34" charset="0"/>
                <a:ea typeface="+mj-ea"/>
              </a:rPr>
              <a:t>Joined Relations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9300" y="1444625"/>
            <a:ext cx="7842250" cy="5041900"/>
          </a:xfrm>
        </p:spPr>
        <p:txBody>
          <a:bodyPr/>
          <a:lstStyle/>
          <a:p>
            <a:r>
              <a:rPr lang="en-US" altLang="zh-CN" sz="2800" b="1" dirty="0">
                <a:solidFill>
                  <a:srgbClr val="000099"/>
                </a:solidFill>
                <a:latin typeface="Calibri" pitchFamily="34" charset="0"/>
              </a:rPr>
              <a:t>Join operations</a:t>
            </a:r>
            <a:r>
              <a:rPr lang="en-US" altLang="zh-CN" sz="2800" dirty="0">
                <a:latin typeface="Calibri" pitchFamily="34" charset="0"/>
              </a:rPr>
              <a:t> take two relations and return as a result another relation.</a:t>
            </a:r>
          </a:p>
          <a:p>
            <a:r>
              <a:rPr lang="en-US" altLang="zh-CN" sz="2800" dirty="0">
                <a:latin typeface="Calibri" pitchFamily="34" charset="0"/>
              </a:rPr>
              <a:t>A join operation is a Cartesian product which requires that </a:t>
            </a:r>
            <a:r>
              <a:rPr lang="en-US" altLang="zh-CN" sz="2800" dirty="0" err="1">
                <a:latin typeface="Calibri" pitchFamily="34" charset="0"/>
              </a:rPr>
              <a:t>tuples</a:t>
            </a:r>
            <a:r>
              <a:rPr lang="en-US" altLang="zh-CN" sz="2800" dirty="0">
                <a:latin typeface="Calibri" pitchFamily="34" charset="0"/>
              </a:rPr>
              <a:t> in the two relations match (under some condition).  It also specifies the attributes that are present in the result of the join </a:t>
            </a:r>
          </a:p>
          <a:p>
            <a:r>
              <a:rPr lang="en-US" altLang="zh-CN" sz="2800" dirty="0">
                <a:latin typeface="Calibri" pitchFamily="34" charset="0"/>
              </a:rPr>
              <a:t>The join operations are typically used as </a:t>
            </a:r>
            <a:r>
              <a:rPr lang="en-US" altLang="zh-CN" sz="2800" dirty="0" err="1">
                <a:latin typeface="Calibri" pitchFamily="34" charset="0"/>
              </a:rPr>
              <a:t>subquery</a:t>
            </a:r>
            <a:r>
              <a:rPr lang="en-US" altLang="zh-CN" sz="2800" dirty="0">
                <a:latin typeface="Calibri" pitchFamily="34" charset="0"/>
              </a:rPr>
              <a:t> expressions in the </a:t>
            </a:r>
            <a:r>
              <a:rPr lang="en-US" altLang="zh-CN" sz="2800" b="1" dirty="0">
                <a:latin typeface="Calibri" pitchFamily="34" charset="0"/>
              </a:rPr>
              <a:t>from </a:t>
            </a:r>
            <a:r>
              <a:rPr lang="en-US" altLang="zh-CN" sz="2800" dirty="0">
                <a:latin typeface="Calibri" pitchFamily="34" charset="0"/>
              </a:rPr>
              <a:t>clause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Join operations – Example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513" y="1077913"/>
            <a:ext cx="6861175" cy="487362"/>
          </a:xfrm>
        </p:spPr>
        <p:txBody>
          <a:bodyPr/>
          <a:lstStyle/>
          <a:p>
            <a:r>
              <a:rPr lang="en-US" altLang="zh-CN" sz="2000"/>
              <a:t>Relation </a:t>
            </a:r>
            <a:r>
              <a:rPr lang="en-US" altLang="zh-CN" sz="2000" i="1"/>
              <a:t>course</a:t>
            </a:r>
            <a:endParaRPr lang="en-US" altLang="zh-CN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798513" y="3175000"/>
            <a:ext cx="7029450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</a:pPr>
            <a:r>
              <a:rPr kumimoji="1" lang="en-US" altLang="zh-CN" sz="2000"/>
              <a:t>Relation </a:t>
            </a:r>
            <a:r>
              <a:rPr kumimoji="1" lang="en-US" altLang="zh-CN" sz="2000" i="1"/>
              <a:t>prereq</a:t>
            </a:r>
            <a:endParaRPr kumimoji="1" lang="en-US" altLang="zh-CN" sz="1800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852488" y="5316538"/>
            <a:ext cx="8291512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  <a:buChar char="n"/>
            </a:pPr>
            <a:r>
              <a:rPr kumimoji="1" lang="en-US" altLang="zh-CN" sz="2000"/>
              <a:t>   Observe that </a:t>
            </a:r>
          </a:p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  <a:buNone/>
            </a:pPr>
            <a:r>
              <a:rPr kumimoji="1" lang="en-US" altLang="zh-CN" sz="2000"/>
              <a:t>         </a:t>
            </a:r>
            <a:r>
              <a:rPr kumimoji="1" lang="en-US" altLang="zh-CN" sz="1800"/>
              <a:t> </a:t>
            </a:r>
            <a:r>
              <a:rPr kumimoji="1" lang="en-US" altLang="zh-CN" sz="2000"/>
              <a:t>prereq information</a:t>
            </a:r>
            <a:r>
              <a:rPr kumimoji="1" lang="en-US" altLang="zh-CN" sz="1800"/>
              <a:t> </a:t>
            </a:r>
            <a:r>
              <a:rPr kumimoji="1" lang="en-US" altLang="zh-CN" sz="2000"/>
              <a:t>is missing for CS-315 and</a:t>
            </a:r>
            <a:r>
              <a:rPr kumimoji="1" lang="en-US" altLang="zh-CN" sz="1800"/>
              <a:t> </a:t>
            </a:r>
            <a:endParaRPr kumimoji="1" lang="en-US" altLang="zh-CN" sz="2000"/>
          </a:p>
          <a:p>
            <a:pPr>
              <a:spcBef>
                <a:spcPct val="35000"/>
              </a:spcBef>
              <a:buClr>
                <a:schemeClr val="tx2"/>
              </a:buClr>
              <a:buFont typeface="Monotype Sorts" charset="2"/>
              <a:buNone/>
            </a:pPr>
            <a:r>
              <a:rPr kumimoji="1" lang="en-US" altLang="zh-CN" sz="2000"/>
              <a:t>          course</a:t>
            </a:r>
            <a:r>
              <a:rPr kumimoji="1" lang="en-US" altLang="zh-CN" sz="1800"/>
              <a:t> </a:t>
            </a:r>
            <a:r>
              <a:rPr kumimoji="1" lang="en-US" altLang="zh-CN" sz="2000"/>
              <a:t>information</a:t>
            </a:r>
            <a:r>
              <a:rPr kumimoji="1" lang="en-US" altLang="zh-CN" sz="1800"/>
              <a:t> </a:t>
            </a:r>
            <a:r>
              <a:rPr kumimoji="1" lang="en-US" altLang="zh-CN" sz="2000"/>
              <a:t>is missing  for  CS-347</a:t>
            </a:r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39925" y="1739900"/>
            <a:ext cx="4329113" cy="119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32088" y="3744913"/>
            <a:ext cx="2598737" cy="1385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41392</TotalTime>
  <Words>3148</Words>
  <Application>Microsoft Office PowerPoint</Application>
  <PresentationFormat>全屏显示(4:3)</PresentationFormat>
  <Paragraphs>364</Paragraphs>
  <Slides>49</Slides>
  <Notes>43</Notes>
  <HiddenSlides>0</HiddenSlides>
  <MMClips>0</MMClips>
  <ScaleCrop>false</ScaleCrop>
  <HeadingPairs>
    <vt:vector size="10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49</vt:i4>
      </vt:variant>
      <vt:variant>
        <vt:lpstr>自定义放映</vt:lpstr>
      </vt:variant>
      <vt:variant>
        <vt:i4>1</vt:i4>
      </vt:variant>
    </vt:vector>
  </HeadingPairs>
  <TitlesOfParts>
    <vt:vector size="62" baseType="lpstr">
      <vt:lpstr>Arial Unicode MS</vt:lpstr>
      <vt:lpstr>Monotype Sorts</vt:lpstr>
      <vt:lpstr>Arial</vt:lpstr>
      <vt:lpstr>Calibri</vt:lpstr>
      <vt:lpstr>Comic Sans MS</vt:lpstr>
      <vt:lpstr>Consolas</vt:lpstr>
      <vt:lpstr>Courier New</vt:lpstr>
      <vt:lpstr>Helvetica</vt:lpstr>
      <vt:lpstr>Times New Roman</vt:lpstr>
      <vt:lpstr>Webdings</vt:lpstr>
      <vt:lpstr>2_db-5-grey</vt:lpstr>
      <vt:lpstr>Clip</vt:lpstr>
      <vt:lpstr>Database Systems</vt:lpstr>
      <vt:lpstr>Chapter 4:  Intermediate SQL</vt:lpstr>
      <vt:lpstr>SQL Recap</vt:lpstr>
      <vt:lpstr>SQL Recap (Cont.)</vt:lpstr>
      <vt:lpstr>Recap: Basic SELECT</vt:lpstr>
      <vt:lpstr>Recap: Multi-relation Queries</vt:lpstr>
      <vt:lpstr>Recap: Aggregates</vt:lpstr>
      <vt:lpstr>Joined Relations</vt:lpstr>
      <vt:lpstr>Join operations – Example</vt:lpstr>
      <vt:lpstr>Outer Join</vt:lpstr>
      <vt:lpstr>Left Outer Join</vt:lpstr>
      <vt:lpstr>Right Outer Join</vt:lpstr>
      <vt:lpstr>Joined Relations</vt:lpstr>
      <vt:lpstr>Full Outer Join</vt:lpstr>
      <vt:lpstr>Joined Relations – Examples </vt:lpstr>
      <vt:lpstr>Joined Relations – Examples</vt:lpstr>
      <vt:lpstr>Fig. 4.1  The student relation</vt:lpstr>
      <vt:lpstr>Fig. 4.2  The takes relation</vt:lpstr>
      <vt:lpstr>Fig.  4.3  The result of student join takes on student.ID= takes.ID with second occurrence of ID omitted</vt:lpstr>
      <vt:lpstr>Fig. 4.4  Result of  student  natural left outer join  takes</vt:lpstr>
      <vt:lpstr>Fig. 4.5  Result of  takes  natural right outer join  student</vt:lpstr>
      <vt:lpstr>Views</vt:lpstr>
      <vt:lpstr>More on Views :  Definition</vt:lpstr>
      <vt:lpstr>Example Views</vt:lpstr>
      <vt:lpstr>Views Defined Using Other Views</vt:lpstr>
      <vt:lpstr>View Expansion</vt:lpstr>
      <vt:lpstr>Views Defined Using Other Views</vt:lpstr>
      <vt:lpstr>View Expansion</vt:lpstr>
      <vt:lpstr>Update of a View</vt:lpstr>
      <vt:lpstr>Some Updates cannot be Translated Uniquely</vt:lpstr>
      <vt:lpstr>Fig. 4.7  Relations instructor and department after insertion of tuples</vt:lpstr>
      <vt:lpstr>Integrity Constraints</vt:lpstr>
      <vt:lpstr> Integrity Constraints on a Single Relation </vt:lpstr>
      <vt:lpstr>Not Null and Unique Constraints </vt:lpstr>
      <vt:lpstr>The check clause</vt:lpstr>
      <vt:lpstr>Referential Integrity</vt:lpstr>
      <vt:lpstr>Cascading Actions in Referential Integrity</vt:lpstr>
      <vt:lpstr>Built-in Data Types in SQL </vt:lpstr>
      <vt:lpstr>Index Creation</vt:lpstr>
      <vt:lpstr>User-Defined Types</vt:lpstr>
      <vt:lpstr>Domains</vt:lpstr>
      <vt:lpstr>Large-Object Types</vt:lpstr>
      <vt:lpstr>Authorization</vt:lpstr>
      <vt:lpstr>Authorization Specification in SQL</vt:lpstr>
      <vt:lpstr>Fig. 4.10  Authorization-grant graph (U1,U2, . . . ,U5 are users and DBA refers to the database administrator)</vt:lpstr>
      <vt:lpstr>Privileges in SQL</vt:lpstr>
      <vt:lpstr>Revoking Authorization in SQL</vt:lpstr>
      <vt:lpstr>Roles</vt:lpstr>
      <vt:lpstr>End of Chapter 4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Introduction</dc:title>
  <dc:creator>Marilyn Turnamian</dc:creator>
  <cp:lastModifiedBy>Hanrui Wu</cp:lastModifiedBy>
  <cp:revision>265</cp:revision>
  <cp:lastPrinted>2023-10-16T07:22:34Z</cp:lastPrinted>
  <dcterms:created xsi:type="dcterms:W3CDTF">1999-11-04T20:50:09Z</dcterms:created>
  <dcterms:modified xsi:type="dcterms:W3CDTF">2023-10-16T09:06:39Z</dcterms:modified>
</cp:coreProperties>
</file>