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sldIdLst>
    <p:sldId id="305" r:id="rId2"/>
    <p:sldId id="269" r:id="rId3"/>
    <p:sldId id="257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  <p:sldId id="280" r:id="rId13"/>
    <p:sldId id="30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3" r:id="rId24"/>
    <p:sldId id="292" r:id="rId25"/>
    <p:sldId id="294" r:id="rId26"/>
    <p:sldId id="295" r:id="rId27"/>
    <p:sldId id="296" r:id="rId28"/>
    <p:sldId id="297" r:id="rId29"/>
    <p:sldId id="298" r:id="rId30"/>
    <p:sldId id="303" r:id="rId31"/>
    <p:sldId id="304" r:id="rId32"/>
    <p:sldId id="300" r:id="rId33"/>
  </p:sldIdLst>
  <p:sldSz cx="9144000" cy="6858000" type="screen4x3"/>
  <p:notesSz cx="10021888" cy="688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6" id="{B03D0D13-5FFE-A84D-9439-5934219D1B86}">
          <p14:sldIdLst>
            <p14:sldId id="305"/>
          </p14:sldIdLst>
        </p14:section>
        <p14:section name="Lecture 6 &gt; Functional Dependencies" id="{142615CA-BD94-7447-BECB-5A43967E34AA}">
          <p14:sldIdLst>
            <p14:sldId id="269"/>
            <p14:sldId id="257"/>
            <p14:sldId id="274"/>
            <p14:sldId id="275"/>
            <p14:sldId id="276"/>
            <p14:sldId id="277"/>
            <p14:sldId id="278"/>
            <p14:sldId id="279"/>
            <p14:sldId id="281"/>
          </p14:sldIdLst>
        </p14:section>
        <p14:section name="Lecture 6 &gt; Functional Dependency" id="{C2F47D6A-E803-3B45-B503-4A99B620E69D}">
          <p14:sldIdLst>
            <p14:sldId id="282"/>
            <p14:sldId id="280"/>
            <p14:sldId id="30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3"/>
            <p14:sldId id="292"/>
            <p14:sldId id="294"/>
            <p14:sldId id="295"/>
            <p14:sldId id="296"/>
            <p14:sldId id="297"/>
            <p14:sldId id="298"/>
            <p14:sldId id="303"/>
            <p14:sldId id="304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01FF1D"/>
    <a:srgbClr val="F3CFF4"/>
    <a:srgbClr val="D9BAD8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69"/>
    <p:restoredTop sz="86401"/>
  </p:normalViewPr>
  <p:slideViewPr>
    <p:cSldViewPr snapToGrid="0" snapToObjects="1">
      <p:cViewPr varScale="1">
        <p:scale>
          <a:sx n="114" d="100"/>
          <a:sy n="114" d="100"/>
        </p:scale>
        <p:origin x="118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6751" y="1"/>
            <a:ext cx="4342818" cy="345684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8D988CE0-5C07-A148-A19B-7D9A2B09F0BD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0750" y="862013"/>
            <a:ext cx="3100388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2189" y="3315691"/>
            <a:ext cx="8017510" cy="2712840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6751" y="6544067"/>
            <a:ext cx="4342818" cy="345683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950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4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97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32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58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56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93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7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89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9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37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39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72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07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85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7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6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218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55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6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15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7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7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74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3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670" y="1686188"/>
            <a:ext cx="8774884" cy="13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latin typeface="Calibri" pitchFamily="34" charset="0"/>
              </a:rPr>
              <a:t>Schema Refinement (Normalization): </a:t>
            </a:r>
          </a:p>
          <a:p>
            <a:pPr algn="ctr">
              <a:defRPr/>
            </a:pPr>
            <a:r>
              <a:rPr lang="en-US" altLang="zh-CN" sz="4400" dirty="0">
                <a:latin typeface="Calibri" pitchFamily="34" charset="0"/>
              </a:rPr>
              <a:t>Escaping Data Traps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FAFC62F-93DD-46F8-1F4B-F6AF12DC4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Schema Refinement</a:t>
            </a:r>
            <a:br>
              <a:rPr lang="en-US" dirty="0">
                <a:latin typeface="Calibri" pitchFamily="34" charset="0"/>
              </a:rPr>
            </a:br>
            <a:r>
              <a:rPr lang="en-US" altLang="zh-CN" dirty="0">
                <a:latin typeface="Calibri" pitchFamily="34" charset="0"/>
              </a:rPr>
              <a:t>(Normalization): </a:t>
            </a:r>
            <a:r>
              <a:rPr lang="en-US" dirty="0">
                <a:latin typeface="Calibri" pitchFamily="34" charset="0"/>
              </a:rPr>
              <a:t>An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Detect anomalies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Find FDs in the relations’ schemas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Apply Armstrong’s axioms to expand these FDs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Use the FDs to find the anomalies in the schemas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Remove anomalies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Decompose the anomalous schemas</a:t>
            </a:r>
            <a:endParaRPr lang="en-US" sz="36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1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Let 𝓡(J, K, L) be a relational schema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J, K and L are sets of attributes</a:t>
            </a:r>
          </a:p>
          <a:p>
            <a:pPr>
              <a:lnSpc>
                <a:spcPct val="100000"/>
              </a:lnSpc>
            </a:pPr>
            <a:endParaRPr lang="en-US" sz="1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A functional dependency </a:t>
            </a:r>
            <a:r>
              <a:rPr lang="en-US" sz="3600" b="1" dirty="0">
                <a:latin typeface="Calibri" pitchFamily="34" charset="0"/>
              </a:rPr>
              <a:t>J → K</a:t>
            </a:r>
            <a:r>
              <a:rPr lang="en-US" sz="3600" dirty="0">
                <a:latin typeface="Calibri" pitchFamily="34" charset="0"/>
              </a:rPr>
              <a:t> holds if and only if for any instance R of 𝓡(J, K, L) and for any pair of tuples t</a:t>
            </a:r>
            <a:r>
              <a:rPr lang="en-US" sz="3600" baseline="-25000" dirty="0">
                <a:latin typeface="Calibri" pitchFamily="34" charset="0"/>
              </a:rPr>
              <a:t>1 </a:t>
            </a:r>
            <a:r>
              <a:rPr lang="en-US" sz="3600" dirty="0">
                <a:latin typeface="Calibri" pitchFamily="34" charset="0"/>
              </a:rPr>
              <a:t>and t</a:t>
            </a:r>
            <a:r>
              <a:rPr lang="en-US" sz="3600" baseline="-25000" dirty="0">
                <a:latin typeface="Calibri" pitchFamily="34" charset="0"/>
              </a:rPr>
              <a:t>2 </a:t>
            </a:r>
            <a:r>
              <a:rPr lang="en-US" sz="3600" dirty="0">
                <a:latin typeface="Calibri" pitchFamily="34" charset="0"/>
              </a:rPr>
              <a:t>in R</a:t>
            </a:r>
            <a:br>
              <a:rPr lang="en-US" sz="3600" dirty="0">
                <a:latin typeface="Calibri" pitchFamily="34" charset="0"/>
              </a:rPr>
            </a:br>
            <a:r>
              <a:rPr lang="en-US" sz="3600" dirty="0">
                <a:latin typeface="Calibri" pitchFamily="34" charset="0"/>
              </a:rPr>
              <a:t>		 t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.J = t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.J </a:t>
            </a:r>
            <a:r>
              <a:rPr lang="en-US" sz="3600" b="1" dirty="0">
                <a:latin typeface="Calibri" pitchFamily="34" charset="0"/>
              </a:rPr>
              <a:t>⇒</a:t>
            </a:r>
            <a:r>
              <a:rPr lang="en-US" sz="3600" dirty="0">
                <a:latin typeface="Calibri" pitchFamily="34" charset="0"/>
              </a:rPr>
              <a:t> t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.K = t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.K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2248" y="3101874"/>
            <a:ext cx="1880673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“J </a:t>
            </a:r>
            <a:r>
              <a:rPr lang="en-US" sz="2000" i="1" dirty="0">
                <a:latin typeface="Calibri" pitchFamily="34" charset="0"/>
                <a:ea typeface="Linux Libertine" charset="0"/>
                <a:cs typeface="Linux Libertine" charset="0"/>
              </a:rPr>
              <a:t>determines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K”</a:t>
            </a:r>
          </a:p>
        </p:txBody>
      </p:sp>
    </p:spTree>
    <p:extLst>
      <p:ext uri="{BB962C8B-B14F-4D97-AF65-F5344CB8AC3E}">
        <p14:creationId xmlns:p14="http://schemas.microsoft.com/office/powerpoint/2010/main" val="4915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647" y="410958"/>
            <a:ext cx="841468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Functional Dependency: Example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2919369"/>
            <a:ext cx="7886700" cy="378343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3200" dirty="0">
                <a:latin typeface="Calibri" pitchFamily="34" charset="0"/>
              </a:rPr>
              <a:t>Functional dependencies</a:t>
            </a:r>
          </a:p>
          <a:p>
            <a:pPr>
              <a:lnSpc>
                <a:spcPct val="120000"/>
              </a:lnSpc>
              <a:buNone/>
            </a:pPr>
            <a:r>
              <a:rPr lang="en-US" sz="2000" dirty="0">
                <a:latin typeface="Calibri" pitchFamily="34" charset="0"/>
              </a:rPr>
              <a:t>            </a:t>
            </a:r>
            <a:r>
              <a:rPr lang="en-US" sz="2000" dirty="0" err="1">
                <a:latin typeface="Calibri" pitchFamily="34" charset="0"/>
              </a:rPr>
              <a:t>SecID</a:t>
            </a:r>
            <a:r>
              <a:rPr lang="en-US" sz="2000" dirty="0">
                <a:latin typeface="Calibri" pitchFamily="34" charset="0"/>
              </a:rPr>
              <a:t> → CID, Name, Credits, Department, Semester, Year, Instructor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Calibri" pitchFamily="34" charset="0"/>
              </a:rPr>
              <a:t>                CID → Name, Credits, Department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>
                <a:latin typeface="Calibri" pitchFamily="34" charset="0"/>
              </a:rPr>
              <a:t>    </a:t>
            </a:r>
            <a:r>
              <a:rPr lang="en-US" sz="2000" dirty="0" err="1">
                <a:latin typeface="Calibri" pitchFamily="34" charset="0"/>
              </a:rPr>
              <a:t>SecID</a:t>
            </a:r>
            <a:r>
              <a:rPr lang="en-US" sz="2000" dirty="0">
                <a:latin typeface="Calibri" pitchFamily="34" charset="0"/>
              </a:rPr>
              <a:t>, CID → Name, Credits, Department, Semester, Year, Instructor</a:t>
            </a:r>
            <a:br>
              <a:rPr lang="en-US" sz="2000" dirty="0">
                <a:latin typeface="Calibri" pitchFamily="34" charset="0"/>
              </a:rPr>
            </a:br>
            <a:endParaRPr lang="en-US" sz="20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A FD is a property of the application for which the database is designed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Calibri" pitchFamily="34" charset="0"/>
              </a:rPr>
              <a:t>e.g. we might know that CID → Instructor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3035" y="1736521"/>
            <a:ext cx="7209064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b="1" dirty="0" err="1">
                <a:latin typeface="Calibri" pitchFamily="34" charset="0"/>
              </a:rPr>
              <a:t>CourseSection</a:t>
            </a:r>
            <a:r>
              <a:rPr lang="en-US" sz="2800" dirty="0">
                <a:latin typeface="Calibri" pitchFamily="34" charset="0"/>
              </a:rPr>
              <a:t>(CID, </a:t>
            </a:r>
            <a:r>
              <a:rPr lang="en-US" sz="2800" dirty="0" err="1">
                <a:latin typeface="Calibri" pitchFamily="34" charset="0"/>
              </a:rPr>
              <a:t>SecID</a:t>
            </a:r>
            <a:r>
              <a:rPr lang="en-US" sz="2800" dirty="0">
                <a:latin typeface="Calibri" pitchFamily="34" charset="0"/>
              </a:rPr>
              <a:t>, </a:t>
            </a:r>
            <a:r>
              <a:rPr lang="en-US" sz="2800" dirty="0" err="1">
                <a:latin typeface="Calibri" pitchFamily="34" charset="0"/>
              </a:rPr>
              <a:t>CourseName</a:t>
            </a:r>
            <a:r>
              <a:rPr lang="en-US" sz="2800" dirty="0">
                <a:latin typeface="Calibri" pitchFamily="34" charset="0"/>
              </a:rPr>
              <a:t>, Credits, Department, Semester, Year, Instructor)</a:t>
            </a:r>
          </a:p>
        </p:txBody>
      </p:sp>
    </p:spTree>
    <p:extLst>
      <p:ext uri="{BB962C8B-B14F-4D97-AF65-F5344CB8AC3E}">
        <p14:creationId xmlns:p14="http://schemas.microsoft.com/office/powerpoint/2010/main" val="20694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Functional Dependency: Example 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728439"/>
            <a:ext cx="7886700" cy="46279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Every key constraints is a FD!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Reminder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Superkey: a subset of attributes uniquely identifying (i.e. determining all the attributes of) each tuple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Key: a minimal/irreducible superkey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Candidate key: any of the set of keys of a relation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Primary key: a designated candidate key of a relation</a:t>
            </a:r>
          </a:p>
          <a:p>
            <a:pPr lvl="1"/>
            <a:endParaRPr lang="en-US" sz="2800" dirty="0"/>
          </a:p>
        </p:txBody>
      </p:sp>
      <p:pic>
        <p:nvPicPr>
          <p:cNvPr id="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064" y="1722103"/>
            <a:ext cx="411297" cy="3084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338" y="192249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34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How to Infer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381126" cy="4457730"/>
          </a:xfrm>
        </p:spPr>
        <p:txBody>
          <a:bodyPr>
            <a:normAutofit fontScale="70000" lnSpcReduction="20000"/>
          </a:bodyPr>
          <a:lstStyle/>
          <a:p>
            <a:pPr marL="352425" indent="-352425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Calibri" pitchFamily="34" charset="0"/>
              </a:rPr>
              <a:t>Create ER model</a:t>
            </a:r>
          </a:p>
          <a:p>
            <a:pPr marL="352425" indent="-352425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Calibri" pitchFamily="34" charset="0"/>
              </a:rPr>
              <a:t>Translate it into a relational schema</a:t>
            </a:r>
          </a:p>
          <a:p>
            <a:pPr marL="352425" indent="-352425">
              <a:lnSpc>
                <a:spcPct val="120000"/>
              </a:lnSpc>
              <a:buFont typeface="+mj-lt"/>
              <a:buAutoNum type="arabicPeriod"/>
            </a:pPr>
            <a:r>
              <a:rPr lang="en-US" sz="3600" dirty="0">
                <a:latin typeface="Calibri" pitchFamily="34" charset="0"/>
              </a:rPr>
              <a:t>Think about FDs that are valid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From the application point of view</a:t>
            </a:r>
          </a:p>
          <a:p>
            <a:pPr>
              <a:lnSpc>
                <a:spcPct val="120000"/>
              </a:lnSpc>
            </a:pPr>
            <a:endParaRPr lang="en-US" sz="3600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Given a table with a set of tuples, the best you can do is to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Confirm that a FD </a:t>
            </a:r>
            <a:r>
              <a:rPr lang="en-US" sz="3200" i="1" dirty="0">
                <a:latin typeface="Calibri" pitchFamily="34" charset="0"/>
              </a:rPr>
              <a:t>seems to be</a:t>
            </a:r>
            <a:r>
              <a:rPr lang="en-US" sz="3200" dirty="0">
                <a:latin typeface="Calibri" pitchFamily="34" charset="0"/>
              </a:rPr>
              <a:t> valid, or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Prove that a FD is definitely not valid (through counterexamples)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You </a:t>
            </a:r>
            <a:r>
              <a:rPr lang="en-US" sz="3600" i="1" dirty="0">
                <a:latin typeface="Calibri" pitchFamily="34" charset="0"/>
              </a:rPr>
              <a:t>cannot prove </a:t>
            </a:r>
            <a:r>
              <a:rPr lang="en-US" sz="3600" dirty="0">
                <a:latin typeface="Calibri" pitchFamily="34" charset="0"/>
              </a:rPr>
              <a:t>that a FD is valid</a:t>
            </a:r>
            <a:endParaRPr lang="en-US" sz="3600" i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1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How to Infer FDs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30124" cy="4633898"/>
          </a:xfrm>
        </p:spPr>
        <p:txBody>
          <a:bodyPr>
            <a:normAutofit fontScale="92500" lnSpcReduction="10000"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3600" dirty="0">
                <a:latin typeface="Calibri" pitchFamily="34" charset="0"/>
              </a:rPr>
              <a:t>Suppose you want to inspect the FD: J → K for relation R with schema 𝓡(J, K, L) 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3600" dirty="0">
                <a:latin typeface="Calibri" pitchFamily="34" charset="0"/>
              </a:rPr>
              <a:t>Example procedure</a:t>
            </a:r>
          </a:p>
          <a:p>
            <a:pPr marL="915988" lvl="1" indent="-458788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Remove attributes in L from all R tuples</a:t>
            </a:r>
          </a:p>
          <a:p>
            <a:pPr marL="915988" lvl="1" indent="-458788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If the remaining relation is many-to-one, then FD is probably valid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i.e. if each combination of J values corresponds to exactly one combination of K values</a:t>
            </a:r>
          </a:p>
          <a:p>
            <a:pPr marL="915988" lvl="1" indent="-458788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If not, then the FD is definitely invalid </a:t>
            </a:r>
          </a:p>
        </p:txBody>
      </p:sp>
    </p:spTree>
    <p:extLst>
      <p:ext uri="{BB962C8B-B14F-4D97-AF65-F5344CB8AC3E}">
        <p14:creationId xmlns:p14="http://schemas.microsoft.com/office/powerpoint/2010/main" val="194579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How to Infer FDs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Example: does CID → Instructor hold for the following instance of Section?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634499"/>
              </p:ext>
            </p:extLst>
          </p:nvPr>
        </p:nvGraphicFramePr>
        <p:xfrm>
          <a:off x="2709604" y="3125625"/>
          <a:ext cx="3748346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93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0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/>
                      <a:r>
                        <a:rPr lang="en-US" sz="100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627758" y="2824121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8" name="Down Arrow 7"/>
          <p:cNvSpPr/>
          <p:nvPr/>
        </p:nvSpPr>
        <p:spPr>
          <a:xfrm>
            <a:off x="4131526" y="4387630"/>
            <a:ext cx="880947" cy="30952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284883"/>
              </p:ext>
            </p:extLst>
          </p:nvPr>
        </p:nvGraphicFramePr>
        <p:xfrm>
          <a:off x="3682766" y="4825301"/>
          <a:ext cx="1712801" cy="113385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33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 defTabSz="914400" rtl="0" eaLnBrk="1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0" algn="l" defTabSz="914400" rtl="0" eaLnBrk="1" latinLnBrk="0" hangingPunct="1"/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0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Multiply 9"/>
          <p:cNvSpPr/>
          <p:nvPr/>
        </p:nvSpPr>
        <p:spPr>
          <a:xfrm>
            <a:off x="2408664" y="1860935"/>
            <a:ext cx="5475248" cy="495199"/>
          </a:xfrm>
          <a:prstGeom prst="mathMultiply">
            <a:avLst>
              <a:gd name="adj1" fmla="val 114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19943" y="5038286"/>
            <a:ext cx="2209007" cy="707886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How about Instructor </a:t>
            </a:r>
            <a:r>
              <a:rPr lang="en-US" sz="2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→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CID?</a:t>
            </a:r>
          </a:p>
        </p:txBody>
      </p:sp>
    </p:spTree>
    <p:extLst>
      <p:ext uri="{BB962C8B-B14F-4D97-AF65-F5344CB8AC3E}">
        <p14:creationId xmlns:p14="http://schemas.microsoft.com/office/powerpoint/2010/main" val="169997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How to Infer FDs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5851"/>
          </a:xfrm>
        </p:spPr>
        <p:txBody>
          <a:bodyPr>
            <a:normAutofit fontScale="77500" lnSpcReduction="20000"/>
          </a:bodyPr>
          <a:lstStyle/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Easy-to-spot FDs: using key constraints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Refresher: a key of a relationship R is an irreducible subset of R’s attributes which uniquely identify each tuple in R</a:t>
            </a:r>
          </a:p>
          <a:p>
            <a:pPr marL="685800" lvl="2">
              <a:lnSpc>
                <a:spcPct val="12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i.e. the key </a:t>
            </a:r>
            <a:r>
              <a:rPr lang="en-US" sz="3000" i="1" dirty="0">
                <a:latin typeface="Calibri" pitchFamily="34" charset="0"/>
              </a:rPr>
              <a:t>determines</a:t>
            </a:r>
            <a:r>
              <a:rPr lang="en-US" sz="3000" dirty="0">
                <a:latin typeface="Calibri" pitchFamily="34" charset="0"/>
              </a:rPr>
              <a:t> all the other attributes of R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Example: </a:t>
            </a:r>
            <a:br>
              <a:rPr lang="en-US" sz="3400" dirty="0">
                <a:latin typeface="Calibri" pitchFamily="34" charset="0"/>
              </a:rPr>
            </a:br>
            <a:r>
              <a:rPr lang="en-US" sz="3400" dirty="0" err="1">
                <a:latin typeface="Calibri" pitchFamily="34" charset="0"/>
              </a:rPr>
              <a:t>SecID</a:t>
            </a:r>
            <a:r>
              <a:rPr lang="en-US" sz="3400" dirty="0">
                <a:latin typeface="Calibri" pitchFamily="34" charset="0"/>
              </a:rPr>
              <a:t> → CID, Semester, Year, Instructor</a:t>
            </a:r>
          </a:p>
          <a:p>
            <a:pPr marL="228600" lvl="1">
              <a:lnSpc>
                <a:spcPct val="12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From which we can also infer that</a:t>
            </a:r>
            <a:br>
              <a:rPr lang="en-US" sz="3400" dirty="0">
                <a:latin typeface="Calibri" pitchFamily="34" charset="0"/>
              </a:rPr>
            </a:br>
            <a:r>
              <a:rPr lang="en-US" sz="3400" dirty="0">
                <a:latin typeface="Calibri" pitchFamily="34" charset="0"/>
              </a:rPr>
              <a:t> </a:t>
            </a:r>
            <a:r>
              <a:rPr lang="en-US" sz="3400" dirty="0" err="1">
                <a:latin typeface="Calibri" pitchFamily="34" charset="0"/>
              </a:rPr>
              <a:t>SecID</a:t>
            </a:r>
            <a:r>
              <a:rPr lang="en-US" sz="3400" dirty="0">
                <a:latin typeface="Calibri" pitchFamily="34" charset="0"/>
              </a:rPr>
              <a:t> → CID / </a:t>
            </a:r>
            <a:r>
              <a:rPr lang="en-US" sz="3400" dirty="0" err="1">
                <a:latin typeface="Calibri" pitchFamily="34" charset="0"/>
              </a:rPr>
              <a:t>SecID</a:t>
            </a:r>
            <a:r>
              <a:rPr lang="en-US" sz="3400" dirty="0">
                <a:latin typeface="Calibri" pitchFamily="34" charset="0"/>
              </a:rPr>
              <a:t> → Semester /</a:t>
            </a:r>
            <a:br>
              <a:rPr lang="en-US" sz="3400" dirty="0">
                <a:latin typeface="Calibri" pitchFamily="34" charset="0"/>
              </a:rPr>
            </a:br>
            <a:r>
              <a:rPr lang="en-US" sz="3400" dirty="0">
                <a:latin typeface="Calibri" pitchFamily="34" charset="0"/>
              </a:rPr>
              <a:t> </a:t>
            </a:r>
            <a:r>
              <a:rPr lang="en-US" sz="3400" dirty="0" err="1">
                <a:latin typeface="Calibri" pitchFamily="34" charset="0"/>
              </a:rPr>
              <a:t>SecID</a:t>
            </a:r>
            <a:r>
              <a:rPr lang="en-US" sz="3400" dirty="0">
                <a:latin typeface="Calibri" pitchFamily="34" charset="0"/>
              </a:rPr>
              <a:t> → CID, Year / </a:t>
            </a:r>
            <a:r>
              <a:rPr lang="mr-IN" sz="3400" dirty="0">
                <a:latin typeface="Calibri" pitchFamily="34" charset="0"/>
              </a:rPr>
              <a:t>…</a:t>
            </a:r>
            <a:endParaRPr lang="en-US" sz="3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65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Closure of FD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More generally, given a set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dirty="0">
                <a:latin typeface="Calibri" pitchFamily="34" charset="0"/>
              </a:rPr>
              <a:t> of FDs, we want to know the set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i="1" baseline="30000" dirty="0">
                <a:latin typeface="Calibri" pitchFamily="34" charset="0"/>
              </a:rPr>
              <a:t>+</a:t>
            </a:r>
            <a:r>
              <a:rPr lang="en-US" sz="3400" i="1" dirty="0">
                <a:latin typeface="Calibri" pitchFamily="34" charset="0"/>
              </a:rPr>
              <a:t> </a:t>
            </a:r>
            <a:r>
              <a:rPr lang="en-US" sz="3400" dirty="0">
                <a:latin typeface="Calibri" pitchFamily="34" charset="0"/>
              </a:rPr>
              <a:t>of all the FDs that are logically implied by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dirty="0">
                <a:latin typeface="Calibri" pitchFamily="34" charset="0"/>
              </a:rPr>
              <a:t> 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We call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i="1" baseline="30000" dirty="0">
                <a:latin typeface="Calibri" pitchFamily="34" charset="0"/>
              </a:rPr>
              <a:t>+</a:t>
            </a:r>
            <a:r>
              <a:rPr lang="en-US" sz="3400" i="1" dirty="0">
                <a:latin typeface="Calibri" pitchFamily="34" charset="0"/>
              </a:rPr>
              <a:t> </a:t>
            </a:r>
            <a:r>
              <a:rPr lang="en-US" sz="3400" dirty="0">
                <a:latin typeface="Calibri" pitchFamily="34" charset="0"/>
              </a:rPr>
              <a:t>the </a:t>
            </a:r>
            <a:r>
              <a:rPr lang="en-US" sz="3400" i="1" dirty="0">
                <a:latin typeface="Calibri" pitchFamily="34" charset="0"/>
              </a:rPr>
              <a:t>closure </a:t>
            </a:r>
            <a:r>
              <a:rPr lang="en-US" sz="3400" dirty="0">
                <a:latin typeface="Calibri" pitchFamily="34" charset="0"/>
              </a:rPr>
              <a:t>of </a:t>
            </a:r>
            <a:r>
              <a:rPr lang="en-US" sz="3400" i="1" dirty="0">
                <a:latin typeface="Calibri" pitchFamily="34" charset="0"/>
              </a:rPr>
              <a:t>S</a:t>
            </a:r>
            <a:endParaRPr lang="en-US" sz="3400" dirty="0">
              <a:latin typeface="Calibri" pitchFamily="34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Given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dirty="0">
                <a:latin typeface="Calibri" pitchFamily="34" charset="0"/>
              </a:rPr>
              <a:t>, find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i="1" baseline="30000" dirty="0">
                <a:latin typeface="Calibri" pitchFamily="34" charset="0"/>
              </a:rPr>
              <a:t>+</a:t>
            </a:r>
            <a:r>
              <a:rPr lang="en-US" sz="3400" i="1" dirty="0">
                <a:latin typeface="Calibri" pitchFamily="34" charset="0"/>
              </a:rPr>
              <a:t> </a:t>
            </a:r>
            <a:r>
              <a:rPr lang="en-US" sz="3400" dirty="0">
                <a:latin typeface="Calibri" pitchFamily="34" charset="0"/>
              </a:rPr>
              <a:t>using </a:t>
            </a:r>
            <a:r>
              <a:rPr lang="en-US" sz="3400" i="1" dirty="0">
                <a:latin typeface="Calibri" pitchFamily="34" charset="0"/>
              </a:rPr>
              <a:t>Armstrong’s axioms</a:t>
            </a:r>
            <a:endParaRPr lang="en-US" sz="3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8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Armstrong’s 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11354"/>
            <a:ext cx="7886700" cy="4857226"/>
          </a:xfrm>
        </p:spPr>
        <p:txBody>
          <a:bodyPr>
            <a:normAutofit fontScale="92500" lnSpcReduction="20000"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Let X, Y and Z be three sets of attributes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Axiom 1 (</a:t>
            </a:r>
            <a:r>
              <a:rPr lang="en-US" sz="3400" b="1" dirty="0">
                <a:latin typeface="Calibri" pitchFamily="34" charset="0"/>
              </a:rPr>
              <a:t>Reflexivity Rule</a:t>
            </a:r>
            <a:r>
              <a:rPr lang="en-US" sz="3400" dirty="0">
                <a:latin typeface="Calibri" pitchFamily="34" charset="0"/>
              </a:rPr>
              <a:t>)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Y ⊆ X ⇒ X → Y (called a </a:t>
            </a:r>
            <a:r>
              <a:rPr lang="en-US" sz="3000" i="1" dirty="0">
                <a:latin typeface="Calibri" pitchFamily="34" charset="0"/>
              </a:rPr>
              <a:t>trivial FD</a:t>
            </a:r>
            <a:r>
              <a:rPr lang="en-US" sz="3000" dirty="0">
                <a:latin typeface="Calibri" pitchFamily="34" charset="0"/>
              </a:rPr>
              <a:t>)</a:t>
            </a: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endParaRPr lang="en-US" sz="3400" dirty="0">
              <a:latin typeface="Calibri" pitchFamily="34" charset="0"/>
            </a:endParaRPr>
          </a:p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Example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{Semester} ⊆ {Semester, Year} ⇒ </a:t>
            </a:r>
            <a:br>
              <a:rPr lang="en-US" sz="3000" dirty="0">
                <a:latin typeface="Calibri" pitchFamily="34" charset="0"/>
              </a:rPr>
            </a:br>
            <a:r>
              <a:rPr lang="en-US" sz="3000" dirty="0">
                <a:latin typeface="Calibri" pitchFamily="34" charset="0"/>
              </a:rPr>
              <a:t>{Semester, Year} → {Semester}</a:t>
            </a:r>
          </a:p>
          <a:p>
            <a:pPr marL="685800" lvl="2">
              <a:lnSpc>
                <a:spcPct val="11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As seen before, we usually write the above FD as Semester, Year → Semester</a:t>
            </a:r>
          </a:p>
          <a:p>
            <a:pPr marL="228600" lvl="1">
              <a:spcBef>
                <a:spcPts val="1000"/>
              </a:spcBef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4353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Calibri" pitchFamily="34" charset="0"/>
              </a:rPr>
              <a:t>Schema Refinement</a:t>
            </a:r>
            <a:br>
              <a:rPr lang="en-US" sz="6600" dirty="0">
                <a:latin typeface="Calibri" pitchFamily="34" charset="0"/>
              </a:rPr>
            </a:br>
            <a:r>
              <a:rPr lang="en-US" altLang="zh-CN" sz="6600" dirty="0">
                <a:latin typeface="Calibri" pitchFamily="34" charset="0"/>
              </a:rPr>
              <a:t> (Normalization): </a:t>
            </a:r>
            <a:r>
              <a:rPr lang="en-US" sz="6600" dirty="0">
                <a:latin typeface="Calibri" pitchFamily="34" charset="0"/>
              </a:rPr>
              <a:t> Escaping Data Traps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 fontScale="92500"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“Perfection is achieved not when there is nothing more to add,</a:t>
            </a:r>
          </a:p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but when there is nothing left to take away.”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					   - A. de Saint-Exupery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Armstrong’s Axioms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42662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Axiom 2 (</a:t>
            </a:r>
            <a:r>
              <a:rPr lang="en-US" sz="3400" b="1" dirty="0">
                <a:latin typeface="Calibri" pitchFamily="34" charset="0"/>
              </a:rPr>
              <a:t>Augmentation Rule</a:t>
            </a:r>
            <a:r>
              <a:rPr lang="en-US" sz="3400" dirty="0">
                <a:latin typeface="Calibri" pitchFamily="34" charset="0"/>
              </a:rPr>
              <a:t>)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X → Y ⇒ XZ → YZ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3400" dirty="0">
              <a:latin typeface="Calibri" pitchFamily="34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Example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 err="1">
                <a:latin typeface="Calibri" pitchFamily="34" charset="0"/>
              </a:rPr>
              <a:t>SecID</a:t>
            </a:r>
            <a:r>
              <a:rPr lang="en-US" sz="2400" dirty="0">
                <a:latin typeface="Calibri" pitchFamily="34" charset="0"/>
              </a:rPr>
              <a:t> → Instructor ⇒ 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 err="1">
                <a:latin typeface="Calibri" pitchFamily="34" charset="0"/>
              </a:rPr>
              <a:t>SecID</a:t>
            </a:r>
            <a:r>
              <a:rPr lang="en-US" sz="2400" dirty="0">
                <a:latin typeface="Calibri" pitchFamily="34" charset="0"/>
              </a:rPr>
              <a:t>, Semester, Year → Instructor, Semester, Year</a:t>
            </a:r>
            <a:endParaRPr lang="en-US" sz="3400" dirty="0"/>
          </a:p>
          <a:p>
            <a:pPr marL="228600" lvl="1">
              <a:spcBef>
                <a:spcPts val="1000"/>
              </a:spcBef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16134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Armstrong’s Axioms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Axiom 3 (</a:t>
            </a:r>
            <a:r>
              <a:rPr lang="en-US" sz="3400" b="1" dirty="0">
                <a:latin typeface="Calibri" pitchFamily="34" charset="0"/>
              </a:rPr>
              <a:t>Transitivity Rule</a:t>
            </a:r>
            <a:r>
              <a:rPr lang="en-US" sz="3400" dirty="0">
                <a:latin typeface="Calibri" pitchFamily="34" charset="0"/>
              </a:rPr>
              <a:t>)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X → Y and Y → Z ⇒ X → Z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3400" dirty="0">
              <a:latin typeface="Calibri" pitchFamily="34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Example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3000" dirty="0" err="1">
                <a:latin typeface="Calibri" pitchFamily="34" charset="0"/>
              </a:rPr>
              <a:t>SecID</a:t>
            </a:r>
            <a:r>
              <a:rPr lang="en-US" sz="3000" dirty="0">
                <a:latin typeface="Calibri" pitchFamily="34" charset="0"/>
              </a:rPr>
              <a:t> → CID and CID → Textbook ⇒</a:t>
            </a:r>
            <a:br>
              <a:rPr lang="en-US" sz="3000" dirty="0">
                <a:latin typeface="Calibri" pitchFamily="34" charset="0"/>
              </a:rPr>
            </a:br>
            <a:r>
              <a:rPr lang="en-US" sz="3000" dirty="0" err="1">
                <a:latin typeface="Calibri" pitchFamily="34" charset="0"/>
              </a:rPr>
              <a:t>SecID</a:t>
            </a:r>
            <a:r>
              <a:rPr lang="en-US" sz="3000" dirty="0">
                <a:latin typeface="Calibri" pitchFamily="34" charset="0"/>
              </a:rPr>
              <a:t> → Textbook</a:t>
            </a:r>
          </a:p>
          <a:p>
            <a:pPr marL="228600" lvl="1">
              <a:spcBef>
                <a:spcPts val="1000"/>
              </a:spcBef>
            </a:pPr>
            <a:endParaRPr lang="en-US" sz="3400" dirty="0"/>
          </a:p>
          <a:p>
            <a:pPr marL="228600" lvl="1">
              <a:spcBef>
                <a:spcPts val="1000"/>
              </a:spcBef>
            </a:pP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6215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Using Armstrong’s Axioms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6"/>
            <a:ext cx="8053956" cy="1177634"/>
          </a:xfrm>
        </p:spPr>
        <p:txBody>
          <a:bodyPr>
            <a:normAutofit/>
          </a:bodyPr>
          <a:lstStyle/>
          <a:p>
            <a:pPr marL="228600" lvl="1"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latin typeface="Calibri" pitchFamily="34" charset="0"/>
              </a:rPr>
              <a:t>Given a set 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</a:rPr>
              <a:t> of FDs, apply the three axioms above repeatedly to 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</a:rPr>
              <a:t> in order to obtain 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2800" i="1" baseline="30000" dirty="0">
                <a:latin typeface="Calibri" pitchFamily="34" charset="0"/>
              </a:rPr>
              <a:t>+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94817" y="3162650"/>
            <a:ext cx="6908948" cy="3120662"/>
          </a:xfrm>
          <a:prstGeom prst="rect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80000" lvl="1">
              <a:lnSpc>
                <a:spcPct val="110000"/>
              </a:lnSpc>
            </a:pP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S</a:t>
            </a:r>
            <a:r>
              <a:rPr lang="en-US" sz="2000" i="1" baseline="30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+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=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S</a:t>
            </a:r>
          </a:p>
          <a:p>
            <a:pPr marL="180000" lvl="1">
              <a:lnSpc>
                <a:spcPct val="11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loop</a:t>
            </a:r>
          </a:p>
          <a:p>
            <a:pPr marL="180000" lvl="1"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foreach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f in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S</a:t>
            </a:r>
            <a:r>
              <a:rPr lang="en-US" sz="2000" i="1" baseline="30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+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 marL="180000" lvl="1"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     Apply reflexivity and augmentation rules</a:t>
            </a:r>
          </a:p>
          <a:p>
            <a:pPr marL="180000" lvl="1"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     Add the new FDs to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S</a:t>
            </a:r>
            <a:r>
              <a:rPr lang="en-US" sz="2000" i="1" baseline="30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+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 marL="180000" lvl="1"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foreach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pair f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1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,f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of FDs in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 marL="180000" lvl="1"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     Apply the transitivity rule to f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1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,f</a:t>
            </a:r>
            <a:r>
              <a:rPr lang="en-US" sz="2000" baseline="-25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2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</a:t>
            </a:r>
          </a:p>
          <a:p>
            <a:pPr marL="180000" lvl="1">
              <a:lnSpc>
                <a:spcPct val="110000"/>
              </a:lnSpc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     Add the new FD to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S</a:t>
            </a:r>
            <a:r>
              <a:rPr lang="en-US" sz="2000" i="1" baseline="30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+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Consolas" pitchFamily="49" charset="0"/>
            </a:endParaRPr>
          </a:p>
          <a:p>
            <a:pPr marL="180000" lvl="1">
              <a:lnSpc>
                <a:spcPct val="110000"/>
              </a:lnSpc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until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S</a:t>
            </a:r>
            <a:r>
              <a:rPr lang="en-US" sz="2000" i="1" baseline="30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+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itchFamily="49" charset="0"/>
              </a:rPr>
              <a:t> 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105306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217152"/>
            <a:ext cx="8263155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Using Armstrong’s Axioms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Theorem: Armstrong’s axioms are </a:t>
            </a:r>
            <a:r>
              <a:rPr lang="en-US" sz="3400" i="1" dirty="0">
                <a:solidFill>
                  <a:srgbClr val="D90000"/>
                </a:solidFill>
                <a:latin typeface="Calibri" pitchFamily="34" charset="0"/>
              </a:rPr>
              <a:t>sound</a:t>
            </a:r>
            <a:r>
              <a:rPr lang="en-US" sz="3400" dirty="0">
                <a:solidFill>
                  <a:srgbClr val="D90000"/>
                </a:solidFill>
                <a:latin typeface="Calibri" pitchFamily="34" charset="0"/>
              </a:rPr>
              <a:t> and </a:t>
            </a:r>
            <a:r>
              <a:rPr lang="en-US" sz="3400" i="1" dirty="0">
                <a:solidFill>
                  <a:srgbClr val="D90000"/>
                </a:solidFill>
                <a:latin typeface="Calibri" pitchFamily="34" charset="0"/>
              </a:rPr>
              <a:t>complete</a:t>
            </a:r>
            <a:endParaRPr lang="en-US" sz="3400" dirty="0">
              <a:solidFill>
                <a:srgbClr val="D90000"/>
              </a:solidFill>
              <a:latin typeface="Calibri" pitchFamily="34" charset="0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D90000"/>
                </a:solidFill>
                <a:latin typeface="Calibri" pitchFamily="34" charset="0"/>
              </a:rPr>
              <a:t>Sound</a:t>
            </a:r>
            <a:r>
              <a:rPr lang="en-US" sz="3000" dirty="0">
                <a:latin typeface="Calibri" pitchFamily="34" charset="0"/>
              </a:rPr>
              <a:t>: any FD generated by applying these axioms to 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3000" dirty="0">
                <a:latin typeface="Calibri" pitchFamily="34" charset="0"/>
              </a:rPr>
              <a:t> holds for any relation satisfying FDs in </a:t>
            </a:r>
            <a:r>
              <a:rPr lang="en-US" sz="3000" i="1" dirty="0">
                <a:latin typeface="Calibri" pitchFamily="34" charset="0"/>
              </a:rPr>
              <a:t>S</a:t>
            </a:r>
            <a:endParaRPr lang="en-US" sz="3000" dirty="0">
              <a:latin typeface="Calibri" pitchFamily="34" charset="0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3000" dirty="0">
                <a:solidFill>
                  <a:srgbClr val="D90000"/>
                </a:solidFill>
                <a:latin typeface="Calibri" pitchFamily="34" charset="0"/>
              </a:rPr>
              <a:t>Complete</a:t>
            </a:r>
            <a:r>
              <a:rPr lang="en-US" sz="3000" dirty="0">
                <a:latin typeface="Calibri" pitchFamily="34" charset="0"/>
              </a:rPr>
              <a:t>: repeated application of the axioms on </a:t>
            </a:r>
            <a:r>
              <a:rPr lang="en-US" sz="3200" i="1" dirty="0">
                <a:latin typeface="Calibri" pitchFamily="34" charset="0"/>
              </a:rPr>
              <a:t>S </a:t>
            </a:r>
            <a:r>
              <a:rPr lang="en-US" sz="3000" dirty="0">
                <a:latin typeface="Calibri" pitchFamily="34" charset="0"/>
              </a:rPr>
              <a:t>will eventually generate all the FDs in 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2800" i="1" baseline="30000" dirty="0">
                <a:latin typeface="Calibri" pitchFamily="34" charset="0"/>
              </a:rPr>
              <a:t>+</a:t>
            </a:r>
          </a:p>
          <a:p>
            <a:pPr marL="685800" lvl="2">
              <a:spcBef>
                <a:spcPts val="1000"/>
              </a:spcBef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5376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Derived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Additional rules, which can be derived from Armstrong’s axioms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3400" dirty="0">
              <a:latin typeface="Calibri" pitchFamily="34" charset="0"/>
            </a:endParaRP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More convenient to use them than to derive them every time</a:t>
            </a:r>
          </a:p>
        </p:txBody>
      </p:sp>
    </p:spTree>
    <p:extLst>
      <p:ext uri="{BB962C8B-B14F-4D97-AF65-F5344CB8AC3E}">
        <p14:creationId xmlns:p14="http://schemas.microsoft.com/office/powerpoint/2010/main" val="6437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Derived Rules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2400"/>
              </a:spcBef>
            </a:pPr>
            <a:r>
              <a:rPr lang="en-US" sz="3400" b="1" dirty="0">
                <a:latin typeface="Calibri" pitchFamily="34" charset="0"/>
              </a:rPr>
              <a:t>Union Rule</a:t>
            </a:r>
          </a:p>
          <a:p>
            <a:pPr marL="685800" lvl="2">
              <a:lnSpc>
                <a:spcPct val="100000"/>
              </a:lnSpc>
              <a:spcBef>
                <a:spcPts val="1200"/>
              </a:spcBef>
            </a:pPr>
            <a:r>
              <a:rPr lang="is-IS" sz="3000" dirty="0">
                <a:latin typeface="Calibri" pitchFamily="34" charset="0"/>
              </a:rPr>
              <a:t>X → Y and X → Z  ⇒ X → YZ</a:t>
            </a:r>
          </a:p>
          <a:p>
            <a:pPr marL="228600" lvl="1">
              <a:lnSpc>
                <a:spcPct val="100000"/>
              </a:lnSpc>
              <a:spcBef>
                <a:spcPts val="2400"/>
              </a:spcBef>
            </a:pPr>
            <a:r>
              <a:rPr lang="en-US" sz="3400" b="1" dirty="0">
                <a:latin typeface="Calibri" pitchFamily="34" charset="0"/>
              </a:rPr>
              <a:t>Decomposition Rule</a:t>
            </a:r>
          </a:p>
          <a:p>
            <a:pPr marL="685800" lvl="2">
              <a:lnSpc>
                <a:spcPct val="100000"/>
              </a:lnSpc>
              <a:spcBef>
                <a:spcPts val="1200"/>
              </a:spcBef>
            </a:pPr>
            <a:r>
              <a:rPr lang="is-IS" sz="3000" dirty="0">
                <a:latin typeface="Calibri" pitchFamily="34" charset="0"/>
              </a:rPr>
              <a:t>X → YZ ⇒ X → Y and X → Z</a:t>
            </a:r>
          </a:p>
          <a:p>
            <a:pPr marL="228600" lvl="1">
              <a:lnSpc>
                <a:spcPct val="100000"/>
              </a:lnSpc>
              <a:spcBef>
                <a:spcPts val="2400"/>
              </a:spcBef>
            </a:pPr>
            <a:r>
              <a:rPr lang="is-IS" sz="3400" b="1" dirty="0">
                <a:latin typeface="Calibri" pitchFamily="34" charset="0"/>
              </a:rPr>
              <a:t>Pseudo-transitive Rule</a:t>
            </a:r>
          </a:p>
          <a:p>
            <a:pPr marL="685800" lvl="2">
              <a:lnSpc>
                <a:spcPct val="100000"/>
              </a:lnSpc>
              <a:spcBef>
                <a:spcPts val="1200"/>
              </a:spcBef>
            </a:pPr>
            <a:r>
              <a:rPr lang="is-IS" sz="3000" dirty="0">
                <a:latin typeface="Calibri" pitchFamily="34" charset="0"/>
              </a:rPr>
              <a:t>X → Y and YZ → U  ⇒ XZ → U</a:t>
            </a:r>
            <a:endParaRPr lang="en-US" sz="3000" dirty="0">
              <a:latin typeface="Calibri" pitchFamily="34" charset="0"/>
            </a:endParaRPr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609" y="2653215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883" y="2853603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Checking FDs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Let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dirty="0">
                <a:latin typeface="Calibri" pitchFamily="34" charset="0"/>
              </a:rPr>
              <a:t> be a set of FDs defined on the attributes in the set </a:t>
            </a:r>
            <a:r>
              <a:rPr lang="en-US" sz="3400" i="1" dirty="0">
                <a:latin typeface="Calibri" pitchFamily="34" charset="0"/>
              </a:rPr>
              <a:t>X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e.g. </a:t>
            </a:r>
            <a:r>
              <a:rPr lang="en-US" sz="3000" i="1" dirty="0">
                <a:latin typeface="Calibri" pitchFamily="34" charset="0"/>
              </a:rPr>
              <a:t>X </a:t>
            </a:r>
            <a:r>
              <a:rPr lang="en-US" sz="3000" dirty="0">
                <a:latin typeface="Calibri" pitchFamily="34" charset="0"/>
              </a:rPr>
              <a:t>= {SID, Name, SSN}, </a:t>
            </a:r>
            <a:br>
              <a:rPr lang="en-US" sz="3000" dirty="0">
                <a:latin typeface="Calibri" pitchFamily="34" charset="0"/>
              </a:rPr>
            </a:br>
            <a:r>
              <a:rPr lang="en-US" sz="3000" dirty="0">
                <a:latin typeface="Calibri" pitchFamily="34" charset="0"/>
              </a:rPr>
              <a:t>        </a:t>
            </a:r>
            <a:r>
              <a:rPr lang="en-US" sz="3000" i="1" dirty="0">
                <a:latin typeface="Calibri" pitchFamily="34" charset="0"/>
              </a:rPr>
              <a:t>S </a:t>
            </a:r>
            <a:r>
              <a:rPr lang="en-US" sz="3000" dirty="0">
                <a:latin typeface="Calibri" pitchFamily="34" charset="0"/>
              </a:rPr>
              <a:t>= {(SID</a:t>
            </a:r>
            <a:r>
              <a:rPr lang="is-IS" sz="3000" dirty="0">
                <a:latin typeface="Calibri" pitchFamily="34" charset="0"/>
              </a:rPr>
              <a:t> → Name, SSN), (SSN → SID)</a:t>
            </a:r>
            <a:r>
              <a:rPr lang="en-US" sz="3000" dirty="0">
                <a:latin typeface="Calibri" pitchFamily="34" charset="0"/>
              </a:rPr>
              <a:t>}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Question: is </a:t>
            </a:r>
            <a:r>
              <a:rPr lang="en-US" sz="3400" i="1" dirty="0">
                <a:latin typeface="Calibri" pitchFamily="34" charset="0"/>
              </a:rPr>
              <a:t>Y</a:t>
            </a:r>
            <a:r>
              <a:rPr lang="en-US" sz="3400" dirty="0">
                <a:latin typeface="Calibri" pitchFamily="34" charset="0"/>
              </a:rPr>
              <a:t> ⊆ </a:t>
            </a:r>
            <a:r>
              <a:rPr lang="en-US" sz="3400" i="1" dirty="0">
                <a:latin typeface="Calibri" pitchFamily="34" charset="0"/>
              </a:rPr>
              <a:t>X</a:t>
            </a:r>
            <a:r>
              <a:rPr lang="en-US" sz="3400" dirty="0">
                <a:latin typeface="Calibri" pitchFamily="34" charset="0"/>
              </a:rPr>
              <a:t> a superkey?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To answer this question among others, we find all the attribute sets that </a:t>
            </a:r>
            <a:r>
              <a:rPr lang="en-US" sz="3400" i="1" dirty="0">
                <a:latin typeface="Calibri" pitchFamily="34" charset="0"/>
              </a:rPr>
              <a:t>Y</a:t>
            </a:r>
            <a:r>
              <a:rPr lang="en-US" sz="3400" dirty="0">
                <a:latin typeface="Calibri" pitchFamily="34" charset="0"/>
              </a:rPr>
              <a:t> determines</a:t>
            </a:r>
          </a:p>
        </p:txBody>
      </p:sp>
    </p:spTree>
    <p:extLst>
      <p:ext uri="{BB962C8B-B14F-4D97-AF65-F5344CB8AC3E}">
        <p14:creationId xmlns:p14="http://schemas.microsoft.com/office/powerpoint/2010/main" val="50276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Attribute Set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Given a set </a:t>
            </a:r>
            <a:r>
              <a:rPr lang="en-US" sz="3400" i="1" dirty="0">
                <a:latin typeface="Calibri" pitchFamily="34" charset="0"/>
              </a:rPr>
              <a:t>X </a:t>
            </a:r>
            <a:r>
              <a:rPr lang="en-US" sz="3400" dirty="0">
                <a:latin typeface="Calibri" pitchFamily="34" charset="0"/>
              </a:rPr>
              <a:t>of attributes and a set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dirty="0">
                <a:latin typeface="Calibri" pitchFamily="34" charset="0"/>
              </a:rPr>
              <a:t> of FDs, the </a:t>
            </a:r>
            <a:r>
              <a:rPr lang="en-US" sz="3400" i="1" dirty="0">
                <a:latin typeface="Calibri" pitchFamily="34" charset="0"/>
              </a:rPr>
              <a:t>closure of Y</a:t>
            </a:r>
            <a:r>
              <a:rPr lang="en-US" sz="3400" dirty="0">
                <a:latin typeface="Calibri" pitchFamily="34" charset="0"/>
              </a:rPr>
              <a:t> ⊆ </a:t>
            </a:r>
            <a:r>
              <a:rPr lang="en-US" sz="3400" i="1" dirty="0">
                <a:latin typeface="Calibri" pitchFamily="34" charset="0"/>
              </a:rPr>
              <a:t>X </a:t>
            </a:r>
            <a:r>
              <a:rPr lang="en-US" sz="3400" dirty="0">
                <a:latin typeface="Calibri" pitchFamily="34" charset="0"/>
              </a:rPr>
              <a:t>(under </a:t>
            </a: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dirty="0">
                <a:latin typeface="Calibri" pitchFamily="34" charset="0"/>
              </a:rPr>
              <a:t>), called </a:t>
            </a:r>
            <a:r>
              <a:rPr lang="en-US" sz="3400" i="1" dirty="0">
                <a:latin typeface="Calibri" pitchFamily="34" charset="0"/>
              </a:rPr>
              <a:t>Y</a:t>
            </a:r>
            <a:r>
              <a:rPr lang="en-US" sz="3400" i="1" baseline="30000" dirty="0">
                <a:latin typeface="Calibri" pitchFamily="34" charset="0"/>
              </a:rPr>
              <a:t>+</a:t>
            </a:r>
            <a:r>
              <a:rPr lang="en-US" sz="3400" dirty="0">
                <a:latin typeface="Calibri" pitchFamily="34" charset="0"/>
              </a:rPr>
              <a:t>, is the set of all attributes </a:t>
            </a:r>
            <a:r>
              <a:rPr lang="en-US" sz="3400" i="1" dirty="0">
                <a:latin typeface="Calibri" pitchFamily="34" charset="0"/>
              </a:rPr>
              <a:t>Z</a:t>
            </a:r>
            <a:r>
              <a:rPr lang="en-US" sz="3400" dirty="0">
                <a:latin typeface="Calibri" pitchFamily="34" charset="0"/>
              </a:rPr>
              <a:t> </a:t>
            </a:r>
            <a:r>
              <a:rPr lang="en-US" sz="3400" dirty="0">
                <a:latin typeface="Calibri" pitchFamily="34" charset="0"/>
                <a:ea typeface="Courier New" charset="0"/>
                <a:cs typeface="Courier New" charset="0"/>
              </a:rPr>
              <a:t>∈</a:t>
            </a:r>
            <a:r>
              <a:rPr lang="en-US" sz="3400" dirty="0">
                <a:latin typeface="Calibri" pitchFamily="34" charset="0"/>
              </a:rPr>
              <a:t> </a:t>
            </a:r>
            <a:r>
              <a:rPr lang="en-US" sz="3400" i="1" dirty="0">
                <a:latin typeface="Calibri" pitchFamily="34" charset="0"/>
              </a:rPr>
              <a:t>X</a:t>
            </a:r>
            <a:r>
              <a:rPr lang="en-US" sz="3400" dirty="0">
                <a:latin typeface="Calibri" pitchFamily="34" charset="0"/>
              </a:rPr>
              <a:t> such that </a:t>
            </a:r>
            <a:r>
              <a:rPr lang="en-US" sz="3400" i="1" dirty="0">
                <a:latin typeface="Calibri" pitchFamily="34" charset="0"/>
              </a:rPr>
              <a:t>Y</a:t>
            </a:r>
            <a:r>
              <a:rPr lang="is-IS" sz="3600" dirty="0">
                <a:latin typeface="Calibri" pitchFamily="34" charset="0"/>
              </a:rPr>
              <a:t> → </a:t>
            </a:r>
            <a:r>
              <a:rPr lang="is-IS" sz="3600" i="1" dirty="0">
                <a:latin typeface="Calibri" pitchFamily="34" charset="0"/>
              </a:rPr>
              <a:t>Z</a:t>
            </a:r>
            <a:endParaRPr lang="is-IS" sz="3600" dirty="0">
              <a:latin typeface="Calibri" pitchFamily="34" charset="0"/>
            </a:endParaRP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dirty="0">
                <a:latin typeface="Calibri" pitchFamily="34" charset="0"/>
              </a:rPr>
              <a:t>e.g. </a:t>
            </a:r>
            <a:r>
              <a:rPr lang="en-US" sz="2400" i="1" dirty="0">
                <a:latin typeface="Calibri" pitchFamily="34" charset="0"/>
              </a:rPr>
              <a:t>X </a:t>
            </a:r>
            <a:r>
              <a:rPr lang="en-US" sz="2400" dirty="0">
                <a:latin typeface="Calibri" pitchFamily="34" charset="0"/>
              </a:rPr>
              <a:t>= {</a:t>
            </a:r>
            <a:r>
              <a:rPr lang="en-US" sz="2400" dirty="0" err="1">
                <a:latin typeface="Calibri" pitchFamily="34" charset="0"/>
              </a:rPr>
              <a:t>SecID</a:t>
            </a:r>
            <a:r>
              <a:rPr lang="en-US" sz="2400" dirty="0">
                <a:latin typeface="Calibri" pitchFamily="34" charset="0"/>
              </a:rPr>
              <a:t>, CID, </a:t>
            </a:r>
            <a:r>
              <a:rPr lang="en-US" sz="2400" dirty="0" err="1">
                <a:latin typeface="Calibri" pitchFamily="34" charset="0"/>
              </a:rPr>
              <a:t>CName</a:t>
            </a:r>
            <a:r>
              <a:rPr lang="en-US" sz="2400" dirty="0">
                <a:latin typeface="Calibri" pitchFamily="34" charset="0"/>
              </a:rPr>
              <a:t>, Year, Department}, 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   </a:t>
            </a:r>
            <a:r>
              <a:rPr lang="en-US" sz="2400" i="1" dirty="0">
                <a:latin typeface="Calibri" pitchFamily="34" charset="0"/>
              </a:rPr>
              <a:t>S </a:t>
            </a:r>
            <a:r>
              <a:rPr lang="en-US" sz="2400" dirty="0">
                <a:latin typeface="Calibri" pitchFamily="34" charset="0"/>
              </a:rPr>
              <a:t>= {(</a:t>
            </a:r>
            <a:r>
              <a:rPr lang="en-US" sz="2400" dirty="0" err="1">
                <a:latin typeface="Calibri" pitchFamily="34" charset="0"/>
              </a:rPr>
              <a:t>SecID</a:t>
            </a:r>
            <a:r>
              <a:rPr lang="is-IS" sz="2400" dirty="0">
                <a:latin typeface="Calibri" pitchFamily="34" charset="0"/>
              </a:rPr>
              <a:t> → </a:t>
            </a:r>
            <a:r>
              <a:rPr lang="en-US" sz="2400" dirty="0">
                <a:latin typeface="Calibri" pitchFamily="34" charset="0"/>
              </a:rPr>
              <a:t>CID, </a:t>
            </a:r>
            <a:r>
              <a:rPr lang="en-US" sz="2400" dirty="0" err="1">
                <a:latin typeface="Calibri" pitchFamily="34" charset="0"/>
              </a:rPr>
              <a:t>CName</a:t>
            </a:r>
            <a:r>
              <a:rPr lang="en-US" sz="2400" dirty="0">
                <a:latin typeface="Calibri" pitchFamily="34" charset="0"/>
              </a:rPr>
              <a:t>, Year, Department</a:t>
            </a:r>
            <a:r>
              <a:rPr lang="is-IS" sz="2400" dirty="0">
                <a:latin typeface="Calibri" pitchFamily="34" charset="0"/>
              </a:rPr>
              <a:t>),</a:t>
            </a:r>
            <a:br>
              <a:rPr lang="is-IS" sz="2400" dirty="0">
                <a:latin typeface="Calibri" pitchFamily="34" charset="0"/>
              </a:rPr>
            </a:br>
            <a:r>
              <a:rPr lang="is-IS" sz="2400" dirty="0">
                <a:latin typeface="Calibri" pitchFamily="34" charset="0"/>
              </a:rPr>
              <a:t>                (CID → Department)</a:t>
            </a:r>
            <a:r>
              <a:rPr lang="en-US" sz="2400" dirty="0">
                <a:latin typeface="Calibri" pitchFamily="34" charset="0"/>
              </a:rPr>
              <a:t>}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        </a:t>
            </a:r>
            <a:r>
              <a:rPr lang="en-US" sz="2400" i="1" dirty="0">
                <a:latin typeface="Calibri" pitchFamily="34" charset="0"/>
              </a:rPr>
              <a:t>Y </a:t>
            </a:r>
            <a:r>
              <a:rPr lang="en-US" sz="2400" dirty="0">
                <a:latin typeface="Calibri" pitchFamily="34" charset="0"/>
              </a:rPr>
              <a:t>= {</a:t>
            </a:r>
            <a:r>
              <a:rPr lang="en-US" sz="2400" dirty="0" err="1">
                <a:latin typeface="Calibri" pitchFamily="34" charset="0"/>
              </a:rPr>
              <a:t>CName</a:t>
            </a:r>
            <a:r>
              <a:rPr lang="en-US" sz="2400" dirty="0">
                <a:latin typeface="Calibri" pitchFamily="34" charset="0"/>
              </a:rPr>
              <a:t>, CID}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2400" i="1" dirty="0">
                <a:latin typeface="Calibri" pitchFamily="34" charset="0"/>
              </a:rPr>
              <a:t>Y</a:t>
            </a:r>
            <a:r>
              <a:rPr lang="en-US" sz="2400" i="1" baseline="30000" dirty="0">
                <a:latin typeface="Calibri" pitchFamily="34" charset="0"/>
              </a:rPr>
              <a:t>+ </a:t>
            </a:r>
            <a:r>
              <a:rPr lang="en-US" sz="2400" dirty="0">
                <a:latin typeface="Calibri" pitchFamily="34" charset="0"/>
              </a:rPr>
              <a:t>= {</a:t>
            </a:r>
            <a:r>
              <a:rPr lang="en-US" sz="2400" dirty="0" err="1">
                <a:latin typeface="Calibri" pitchFamily="34" charset="0"/>
              </a:rPr>
              <a:t>CName</a:t>
            </a:r>
            <a:r>
              <a:rPr lang="en-US" sz="2400" dirty="0">
                <a:latin typeface="Calibri" pitchFamily="34" charset="0"/>
              </a:rPr>
              <a:t>, CID, Department}</a:t>
            </a:r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1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Compute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Attribute Set Closures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61401" y="2160162"/>
            <a:ext cx="8053949" cy="2790508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80000" lvl="1">
              <a:spcBef>
                <a:spcPts val="1000"/>
              </a:spcBef>
            </a:pPr>
            <a:r>
              <a:rPr lang="en-US" sz="2800" i="1" dirty="0">
                <a:latin typeface="Consolas" pitchFamily="49" charset="0"/>
              </a:rPr>
              <a:t>Y</a:t>
            </a:r>
            <a:r>
              <a:rPr lang="en-US" sz="2800" i="1" baseline="30000" dirty="0">
                <a:latin typeface="Consolas" pitchFamily="49" charset="0"/>
              </a:rPr>
              <a:t>+</a:t>
            </a:r>
            <a:r>
              <a:rPr lang="en-US" sz="2800" dirty="0">
                <a:latin typeface="Consolas" pitchFamily="49" charset="0"/>
              </a:rPr>
              <a:t> = </a:t>
            </a:r>
            <a:r>
              <a:rPr lang="en-US" sz="2800" i="1" dirty="0">
                <a:latin typeface="Consolas" pitchFamily="49" charset="0"/>
              </a:rPr>
              <a:t>Y</a:t>
            </a:r>
          </a:p>
          <a:p>
            <a:pPr marL="180000" lvl="1">
              <a:spcBef>
                <a:spcPts val="1000"/>
              </a:spcBef>
            </a:pPr>
            <a:r>
              <a:rPr lang="en-US" sz="2800" b="1" dirty="0">
                <a:latin typeface="Consolas" pitchFamily="49" charset="0"/>
              </a:rPr>
              <a:t>loop</a:t>
            </a:r>
          </a:p>
          <a:p>
            <a:pPr marL="180000" lvl="1">
              <a:spcBef>
                <a:spcPts val="1000"/>
              </a:spcBef>
            </a:pPr>
            <a:r>
              <a:rPr lang="en-US" sz="2800" dirty="0">
                <a:latin typeface="Consolas" pitchFamily="49" charset="0"/>
              </a:rPr>
              <a:t>   </a:t>
            </a:r>
            <a:r>
              <a:rPr lang="en-US" sz="2800" b="1" dirty="0">
                <a:latin typeface="Consolas" pitchFamily="49" charset="0"/>
              </a:rPr>
              <a:t>if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  <a:ea typeface="Courier New" charset="0"/>
                <a:cs typeface="Courier New" charset="0"/>
              </a:rPr>
              <a:t>∃</a:t>
            </a:r>
            <a:r>
              <a:rPr lang="en-US" sz="2800" dirty="0">
                <a:latin typeface="Consolas" pitchFamily="49" charset="0"/>
              </a:rPr>
              <a:t> FD </a:t>
            </a:r>
            <a:r>
              <a:rPr lang="en-US" sz="2800" i="1" dirty="0">
                <a:latin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is-IS" sz="3000" dirty="0">
                <a:solidFill>
                  <a:prstClr val="black"/>
                </a:solidFill>
                <a:latin typeface="Consolas" pitchFamily="49" charset="0"/>
                <a:ea typeface="Linux Libertine" charset="0"/>
                <a:cs typeface="Linux Libertine" charset="0"/>
              </a:rPr>
              <a:t>→ </a:t>
            </a:r>
            <a:r>
              <a:rPr lang="en-US" sz="2800" i="1" dirty="0">
                <a:latin typeface="Consolas" pitchFamily="49" charset="0"/>
              </a:rPr>
              <a:t>T</a:t>
            </a:r>
            <a:r>
              <a:rPr lang="en-US" sz="2800" dirty="0">
                <a:latin typeface="Consolas" pitchFamily="49" charset="0"/>
              </a:rPr>
              <a:t> in </a:t>
            </a:r>
            <a:r>
              <a:rPr lang="en-US" sz="2800" i="1" dirty="0">
                <a:latin typeface="Consolas" pitchFamily="49" charset="0"/>
              </a:rPr>
              <a:t>S</a:t>
            </a:r>
            <a:r>
              <a:rPr lang="en-US" sz="2800" dirty="0">
                <a:latin typeface="Consolas" pitchFamily="49" charset="0"/>
              </a:rPr>
              <a:t> and </a:t>
            </a:r>
            <a:r>
              <a:rPr lang="en-US" sz="2800" i="1" dirty="0">
                <a:latin typeface="Consolas" pitchFamily="49" charset="0"/>
              </a:rPr>
              <a:t>Z</a:t>
            </a:r>
            <a:r>
              <a:rPr lang="en-US" sz="2800" dirty="0">
                <a:latin typeface="Consolas" pitchFamily="49" charset="0"/>
              </a:rPr>
              <a:t> ⊆ </a:t>
            </a:r>
            <a:r>
              <a:rPr lang="en-US" sz="2800" i="1" dirty="0">
                <a:latin typeface="Consolas" pitchFamily="49" charset="0"/>
              </a:rPr>
              <a:t>Y</a:t>
            </a:r>
            <a:r>
              <a:rPr lang="en-US" sz="2800" i="1" baseline="30000" dirty="0">
                <a:latin typeface="Consolas" pitchFamily="49" charset="0"/>
              </a:rPr>
              <a:t>+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b="1" dirty="0">
                <a:latin typeface="Consolas" pitchFamily="49" charset="0"/>
              </a:rPr>
              <a:t>then</a:t>
            </a:r>
          </a:p>
          <a:p>
            <a:pPr marL="180000" lvl="1">
              <a:spcBef>
                <a:spcPts val="1000"/>
              </a:spcBef>
            </a:pPr>
            <a:r>
              <a:rPr lang="en-US" sz="2800" dirty="0">
                <a:latin typeface="Consolas" pitchFamily="49" charset="0"/>
              </a:rPr>
              <a:t>      </a:t>
            </a:r>
            <a:r>
              <a:rPr lang="en-US" sz="2800" i="1" dirty="0">
                <a:latin typeface="Consolas" pitchFamily="49" charset="0"/>
              </a:rPr>
              <a:t>Y</a:t>
            </a:r>
            <a:r>
              <a:rPr lang="en-US" sz="2800" i="1" baseline="30000" dirty="0">
                <a:latin typeface="Consolas" pitchFamily="49" charset="0"/>
              </a:rPr>
              <a:t>+</a:t>
            </a:r>
            <a:r>
              <a:rPr lang="en-US" sz="2800" dirty="0">
                <a:latin typeface="Consolas" pitchFamily="49" charset="0"/>
              </a:rPr>
              <a:t> = </a:t>
            </a:r>
            <a:r>
              <a:rPr lang="en-US" sz="2800" i="1" dirty="0">
                <a:latin typeface="Consolas" pitchFamily="49" charset="0"/>
              </a:rPr>
              <a:t>Y</a:t>
            </a:r>
            <a:r>
              <a:rPr lang="en-US" sz="2800" i="1" baseline="30000" dirty="0">
                <a:latin typeface="Consolas" pitchFamily="49" charset="0"/>
              </a:rPr>
              <a:t>+</a:t>
            </a:r>
            <a:r>
              <a:rPr lang="en-US" sz="2800" dirty="0">
                <a:latin typeface="Consolas" pitchFamily="49" charset="0"/>
              </a:rPr>
              <a:t> ∪ </a:t>
            </a:r>
            <a:r>
              <a:rPr lang="en-US" sz="2800" i="1" dirty="0">
                <a:latin typeface="Consolas" pitchFamily="49" charset="0"/>
              </a:rPr>
              <a:t>T</a:t>
            </a:r>
            <a:endParaRPr lang="en-US" sz="2800" dirty="0">
              <a:latin typeface="Consolas" pitchFamily="49" charset="0"/>
            </a:endParaRPr>
          </a:p>
          <a:p>
            <a:pPr marL="180000" lvl="1">
              <a:spcBef>
                <a:spcPts val="1000"/>
              </a:spcBef>
            </a:pPr>
            <a:r>
              <a:rPr lang="en-US" sz="2800" b="1" dirty="0">
                <a:latin typeface="Consolas" pitchFamily="49" charset="0"/>
              </a:rPr>
              <a:t>until</a:t>
            </a:r>
            <a:r>
              <a:rPr lang="en-US" sz="2800" dirty="0">
                <a:latin typeface="Consolas" pitchFamily="49" charset="0"/>
              </a:rPr>
              <a:t> </a:t>
            </a:r>
            <a:r>
              <a:rPr lang="en-US" sz="2800" i="1" dirty="0">
                <a:latin typeface="Consolas" pitchFamily="49" charset="0"/>
              </a:rPr>
              <a:t>Y</a:t>
            </a:r>
            <a:r>
              <a:rPr lang="en-US" sz="2800" i="1" baseline="30000" dirty="0">
                <a:latin typeface="Consolas" pitchFamily="49" charset="0"/>
              </a:rPr>
              <a:t>+</a:t>
            </a:r>
            <a:r>
              <a:rPr lang="en-US" sz="2800" dirty="0">
                <a:latin typeface="Consolas" pitchFamily="49" charset="0"/>
              </a:rPr>
              <a:t> does not change any further</a:t>
            </a:r>
          </a:p>
        </p:txBody>
      </p:sp>
    </p:spTree>
    <p:extLst>
      <p:ext uri="{BB962C8B-B14F-4D97-AF65-F5344CB8AC3E}">
        <p14:creationId xmlns:p14="http://schemas.microsoft.com/office/powerpoint/2010/main" val="878715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561" y="217152"/>
            <a:ext cx="8028789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Use Attribute Set 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Test if </a:t>
            </a:r>
            <a:r>
              <a:rPr lang="en-US" sz="3400" i="1" dirty="0">
                <a:latin typeface="Calibri" pitchFamily="34" charset="0"/>
              </a:rPr>
              <a:t>Y </a:t>
            </a:r>
            <a:r>
              <a:rPr lang="en-US" sz="3400" dirty="0">
                <a:latin typeface="Calibri" pitchFamily="34" charset="0"/>
              </a:rPr>
              <a:t>is a superkey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Compute </a:t>
            </a:r>
            <a:r>
              <a:rPr lang="en-US" sz="3000" i="1" dirty="0">
                <a:latin typeface="Calibri" pitchFamily="34" charset="0"/>
              </a:rPr>
              <a:t>Y</a:t>
            </a:r>
            <a:r>
              <a:rPr lang="en-US" sz="3000" i="1" baseline="30000" dirty="0">
                <a:latin typeface="Calibri" pitchFamily="34" charset="0"/>
              </a:rPr>
              <a:t>+</a:t>
            </a:r>
            <a:r>
              <a:rPr lang="en-US" sz="3000" dirty="0">
                <a:latin typeface="Calibri" pitchFamily="34" charset="0"/>
              </a:rPr>
              <a:t> and check if </a:t>
            </a:r>
            <a:r>
              <a:rPr lang="en-US" sz="3000" i="1" dirty="0">
                <a:latin typeface="Calibri" pitchFamily="34" charset="0"/>
              </a:rPr>
              <a:t>Y</a:t>
            </a:r>
            <a:r>
              <a:rPr lang="en-US" sz="3000" i="1" baseline="30000" dirty="0">
                <a:latin typeface="Calibri" pitchFamily="34" charset="0"/>
              </a:rPr>
              <a:t>+ </a:t>
            </a:r>
            <a:r>
              <a:rPr lang="en-US" sz="3000" dirty="0">
                <a:latin typeface="Calibri" pitchFamily="34" charset="0"/>
              </a:rPr>
              <a:t>contains all the attributes of R</a:t>
            </a:r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Test if a given FD </a:t>
            </a:r>
            <a:r>
              <a:rPr lang="en-US" sz="3400" i="1" dirty="0">
                <a:latin typeface="Calibri" pitchFamily="34" charset="0"/>
              </a:rPr>
              <a:t>Y</a:t>
            </a:r>
            <a:r>
              <a:rPr lang="is-IS" sz="3200" dirty="0">
                <a:latin typeface="Calibri" pitchFamily="34" charset="0"/>
              </a:rPr>
              <a:t> → </a:t>
            </a:r>
            <a:r>
              <a:rPr lang="is-IS" sz="3200" i="1" dirty="0">
                <a:latin typeface="Calibri" pitchFamily="34" charset="0"/>
              </a:rPr>
              <a:t>Z</a:t>
            </a:r>
            <a:r>
              <a:rPr lang="is-IS" sz="3200" dirty="0">
                <a:latin typeface="Calibri" pitchFamily="34" charset="0"/>
              </a:rPr>
              <a:t> holds (without computing </a:t>
            </a:r>
            <a:r>
              <a:rPr lang="is-IS" sz="3200" i="1" dirty="0">
                <a:latin typeface="Calibri" pitchFamily="34" charset="0"/>
              </a:rPr>
              <a:t>S</a:t>
            </a:r>
            <a:r>
              <a:rPr lang="is-IS" sz="3200" i="1" baseline="30000" dirty="0">
                <a:latin typeface="Calibri" pitchFamily="34" charset="0"/>
              </a:rPr>
              <a:t>+</a:t>
            </a:r>
            <a:r>
              <a:rPr lang="is-IS" sz="3200" dirty="0">
                <a:latin typeface="Calibri" pitchFamily="34" charset="0"/>
              </a:rPr>
              <a:t>)</a:t>
            </a:r>
          </a:p>
          <a:p>
            <a:pPr marL="685800" lvl="2">
              <a:lnSpc>
                <a:spcPct val="100000"/>
              </a:lnSpc>
              <a:spcBef>
                <a:spcPts val="1000"/>
              </a:spcBef>
            </a:pPr>
            <a:r>
              <a:rPr lang="en-US" sz="3000" dirty="0">
                <a:latin typeface="Calibri" pitchFamily="34" charset="0"/>
              </a:rPr>
              <a:t>Compute </a:t>
            </a:r>
            <a:r>
              <a:rPr lang="en-US" sz="3000" i="1" dirty="0">
                <a:latin typeface="Calibri" pitchFamily="34" charset="0"/>
              </a:rPr>
              <a:t>Y</a:t>
            </a:r>
            <a:r>
              <a:rPr lang="en-US" sz="3000" i="1" baseline="30000" dirty="0">
                <a:latin typeface="Calibri" pitchFamily="34" charset="0"/>
              </a:rPr>
              <a:t>+</a:t>
            </a:r>
            <a:r>
              <a:rPr lang="en-US" sz="3000" dirty="0">
                <a:latin typeface="Calibri" pitchFamily="34" charset="0"/>
              </a:rPr>
              <a:t> and check if </a:t>
            </a:r>
            <a:r>
              <a:rPr lang="en-US" sz="3000" i="1" dirty="0">
                <a:latin typeface="Calibri" pitchFamily="34" charset="0"/>
              </a:rPr>
              <a:t>Z </a:t>
            </a:r>
            <a:r>
              <a:rPr lang="en-US" sz="3000" dirty="0">
                <a:latin typeface="Calibri" pitchFamily="34" charset="0"/>
              </a:rPr>
              <a:t>is in </a:t>
            </a:r>
            <a:r>
              <a:rPr lang="en-US" sz="3000" i="1" dirty="0">
                <a:latin typeface="Calibri" pitchFamily="34" charset="0"/>
              </a:rPr>
              <a:t>Y</a:t>
            </a:r>
            <a:r>
              <a:rPr lang="en-US" sz="3000" i="1" baseline="30000" dirty="0">
                <a:latin typeface="Calibri" pitchFamily="34" charset="0"/>
              </a:rPr>
              <a:t>+ </a:t>
            </a:r>
            <a:endParaRPr lang="en-US" sz="3000" dirty="0">
              <a:latin typeface="Calibri" pitchFamily="34" charset="0"/>
            </a:endParaRPr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Motivating Example</a:t>
            </a:r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2659115" y="4747140"/>
            <a:ext cx="3825769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Any problems with this design?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59114" y="5317623"/>
            <a:ext cx="3825769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NumEnrollments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is redundant. Why?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Student</a:t>
            </a:r>
            <a:r>
              <a:rPr lang="en-US" dirty="0">
                <a:latin typeface="Calibri" pitchFamily="34" charset="0"/>
              </a:rPr>
              <a:t>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Major: string)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41129" y="2187383"/>
            <a:ext cx="713652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Course</a:t>
            </a:r>
            <a:r>
              <a:rPr lang="en-US" dirty="0">
                <a:latin typeface="Calibri" pitchFamily="34" charset="0"/>
              </a:rPr>
              <a:t>(CID: string, Name: string, Credits: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Department: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9" y="2671198"/>
            <a:ext cx="625365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Section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SecID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CID: string, Semester: string, Year: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Instructor: string, </a:t>
            </a:r>
            <a:r>
              <a:rPr lang="en-US" dirty="0" err="1">
                <a:latin typeface="Calibri" pitchFamily="34" charset="0"/>
              </a:rPr>
              <a:t>NumEnrollments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944624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>
                <a:latin typeface="Calibri" pitchFamily="34" charset="0"/>
              </a:rPr>
              <a:t>GradeReport</a:t>
            </a:r>
            <a:r>
              <a:rPr lang="en-US" dirty="0">
                <a:latin typeface="Calibri" pitchFamily="34" charset="0"/>
              </a:rPr>
              <a:t>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SecID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Grade: string)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3462789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Prerequisite</a:t>
            </a:r>
            <a:r>
              <a:rPr lang="en-US" dirty="0">
                <a:latin typeface="Calibri" pitchFamily="34" charset="0"/>
              </a:rPr>
              <a:t>(CID: string, </a:t>
            </a:r>
            <a:r>
              <a:rPr lang="en-US" dirty="0" err="1">
                <a:latin typeface="Calibri" pitchFamily="34" charset="0"/>
              </a:rPr>
              <a:t>PrereqID</a:t>
            </a:r>
            <a:r>
              <a:rPr lang="en-US" dirty="0">
                <a:latin typeface="Calibri" pitchFamily="34" charset="0"/>
              </a:rPr>
              <a:t>: string)</a:t>
            </a:r>
          </a:p>
        </p:txBody>
      </p:sp>
    </p:spTree>
    <p:extLst>
      <p:ext uri="{BB962C8B-B14F-4D97-AF65-F5344CB8AC3E}">
        <p14:creationId xmlns:p14="http://schemas.microsoft.com/office/powerpoint/2010/main" val="107192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animBg="1"/>
      <p:bldP spid="8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Minimal Basis of FD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84232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1000"/>
              </a:spcBef>
            </a:pPr>
            <a:r>
              <a:rPr lang="en-US" sz="3400" dirty="0">
                <a:latin typeface="Calibri" pitchFamily="34" charset="0"/>
              </a:rPr>
              <a:t>Opposite of closure</a:t>
            </a:r>
          </a:p>
          <a:p>
            <a:pPr>
              <a:lnSpc>
                <a:spcPct val="100000"/>
              </a:lnSpc>
            </a:pPr>
            <a:r>
              <a:rPr lang="en-US" sz="3400" i="1" dirty="0">
                <a:latin typeface="Calibri" pitchFamily="34" charset="0"/>
              </a:rPr>
              <a:t>S</a:t>
            </a:r>
            <a:r>
              <a:rPr lang="en-US" sz="3400" dirty="0">
                <a:latin typeface="Calibri" pitchFamily="34" charset="0"/>
              </a:rPr>
              <a:t> is a </a:t>
            </a:r>
            <a:r>
              <a:rPr lang="en-US" sz="3400" i="1" dirty="0">
                <a:latin typeface="Calibri" pitchFamily="34" charset="0"/>
              </a:rPr>
              <a:t>minimal basis </a:t>
            </a:r>
            <a:r>
              <a:rPr lang="en-US" sz="3400" dirty="0">
                <a:latin typeface="Calibri" pitchFamily="34" charset="0"/>
              </a:rPr>
              <a:t>for a set </a:t>
            </a:r>
            <a:r>
              <a:rPr lang="en-US" sz="3400" i="1" dirty="0">
                <a:latin typeface="Calibri" pitchFamily="34" charset="0"/>
              </a:rPr>
              <a:t>F</a:t>
            </a:r>
            <a:r>
              <a:rPr lang="en-US" sz="3400" dirty="0">
                <a:latin typeface="Calibri" pitchFamily="34" charset="0"/>
              </a:rPr>
              <a:t> of FDs if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Calibri" pitchFamily="34" charset="0"/>
              </a:rPr>
              <a:t> 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2800" i="1" baseline="30000" dirty="0">
                <a:latin typeface="Calibri" pitchFamily="34" charset="0"/>
              </a:rPr>
              <a:t>+</a:t>
            </a:r>
            <a:r>
              <a:rPr lang="en-US" sz="2800" i="1" dirty="0">
                <a:latin typeface="Calibri" pitchFamily="34" charset="0"/>
              </a:rPr>
              <a:t> = F</a:t>
            </a:r>
            <a:r>
              <a:rPr lang="en-US" sz="2800" i="1" baseline="30000" dirty="0">
                <a:latin typeface="Calibri" pitchFamily="34" charset="0"/>
              </a:rPr>
              <a:t>+</a:t>
            </a:r>
            <a:endParaRPr lang="en-US" sz="2800" i="1" dirty="0">
              <a:latin typeface="Calibri" pitchFamily="34" charset="0"/>
            </a:endParaRP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Calibri" pitchFamily="34" charset="0"/>
              </a:rPr>
              <a:t>Every FD in 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</a:rPr>
              <a:t> has one attribute on the RHS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Calibri" pitchFamily="34" charset="0"/>
              </a:rPr>
              <a:t>If we remove any FD from 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</a:rPr>
              <a:t>, the closure would not be </a:t>
            </a:r>
            <a:r>
              <a:rPr lang="en-US" sz="2800" i="1" dirty="0">
                <a:latin typeface="Calibri" pitchFamily="34" charset="0"/>
              </a:rPr>
              <a:t>F</a:t>
            </a:r>
            <a:r>
              <a:rPr lang="en-US" sz="2800" i="1" baseline="30000" dirty="0">
                <a:latin typeface="Calibri" pitchFamily="34" charset="0"/>
              </a:rPr>
              <a:t>+</a:t>
            </a:r>
            <a:r>
              <a:rPr lang="en-US" sz="2800" i="1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anymore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Calibri" pitchFamily="34" charset="0"/>
              </a:rPr>
              <a:t>If for any FD in </a:t>
            </a:r>
            <a:r>
              <a:rPr lang="en-US" sz="2800" i="1" dirty="0">
                <a:latin typeface="Calibri" pitchFamily="34" charset="0"/>
              </a:rPr>
              <a:t>S</a:t>
            </a:r>
            <a:r>
              <a:rPr lang="en-US" sz="2800" dirty="0">
                <a:latin typeface="Calibri" pitchFamily="34" charset="0"/>
              </a:rPr>
              <a:t> we remove one or more attributes from the LHS, the closure would not be </a:t>
            </a:r>
            <a:r>
              <a:rPr lang="en-US" sz="2800" i="1" dirty="0">
                <a:latin typeface="Calibri" pitchFamily="34" charset="0"/>
              </a:rPr>
              <a:t>F</a:t>
            </a:r>
            <a:r>
              <a:rPr lang="en-US" sz="2800" i="1" baseline="30000" dirty="0">
                <a:latin typeface="Calibri" pitchFamily="34" charset="0"/>
              </a:rPr>
              <a:t>+</a:t>
            </a:r>
            <a:r>
              <a:rPr lang="en-US" sz="2800" i="1" dirty="0">
                <a:latin typeface="Calibri" pitchFamily="34" charset="0"/>
              </a:rPr>
              <a:t> </a:t>
            </a:r>
            <a:r>
              <a:rPr lang="en-US" sz="2800" dirty="0">
                <a:latin typeface="Calibri" pitchFamily="34" charset="0"/>
              </a:rPr>
              <a:t>anymore</a:t>
            </a:r>
            <a:endParaRPr lang="en-US" sz="2800" dirty="0">
              <a:solidFill>
                <a:srgbClr val="000000"/>
              </a:solidFill>
              <a:latin typeface="Calibri" pitchFamily="34" charset="0"/>
            </a:endParaRPr>
          </a:p>
          <a:p>
            <a:pPr marL="228600" lvl="1">
              <a:spcBef>
                <a:spcPts val="1000"/>
              </a:spcBef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93587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Minimal Basis of FD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153" y="1711354"/>
            <a:ext cx="8288847" cy="2008144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4400" i="1" dirty="0">
                <a:latin typeface="Calibri" pitchFamily="34" charset="0"/>
              </a:rPr>
              <a:t> </a:t>
            </a:r>
            <a:r>
              <a:rPr lang="en-US" sz="6000" i="1" dirty="0">
                <a:latin typeface="Calibri" pitchFamily="34" charset="0"/>
              </a:rPr>
              <a:t>S</a:t>
            </a:r>
            <a:r>
              <a:rPr lang="en-US" sz="6000" dirty="0">
                <a:latin typeface="Calibri" pitchFamily="34" charset="0"/>
              </a:rPr>
              <a:t> is a </a:t>
            </a:r>
            <a:r>
              <a:rPr lang="en-US" sz="6000" i="1" dirty="0">
                <a:latin typeface="Calibri" pitchFamily="34" charset="0"/>
              </a:rPr>
              <a:t>minimal basis </a:t>
            </a:r>
            <a:r>
              <a:rPr lang="en-US" sz="6000" dirty="0">
                <a:latin typeface="Calibri" pitchFamily="34" charset="0"/>
              </a:rPr>
              <a:t>for a set </a:t>
            </a:r>
            <a:r>
              <a:rPr lang="en-US" sz="6000" i="1" dirty="0">
                <a:latin typeface="Calibri" pitchFamily="34" charset="0"/>
              </a:rPr>
              <a:t>F</a:t>
            </a:r>
            <a:r>
              <a:rPr lang="en-US" sz="6000" dirty="0">
                <a:latin typeface="Calibri" pitchFamily="34" charset="0"/>
              </a:rPr>
              <a:t> of FDs if </a:t>
            </a:r>
          </a:p>
          <a:p>
            <a:pPr>
              <a:lnSpc>
                <a:spcPct val="120000"/>
              </a:lnSpc>
            </a:pPr>
            <a:r>
              <a:rPr lang="en-US" sz="4200" i="1" dirty="0">
                <a:latin typeface="Calibri" pitchFamily="34" charset="0"/>
              </a:rPr>
              <a:t>S</a:t>
            </a:r>
            <a:r>
              <a:rPr lang="en-US" sz="4200" i="1" baseline="30000" dirty="0">
                <a:latin typeface="Calibri" pitchFamily="34" charset="0"/>
              </a:rPr>
              <a:t>+</a:t>
            </a:r>
            <a:r>
              <a:rPr lang="en-US" sz="4200" i="1" dirty="0">
                <a:latin typeface="Calibri" pitchFamily="34" charset="0"/>
              </a:rPr>
              <a:t> = F</a:t>
            </a:r>
            <a:r>
              <a:rPr lang="en-US" sz="4200" i="1" baseline="30000" dirty="0">
                <a:latin typeface="Calibri" pitchFamily="34" charset="0"/>
              </a:rPr>
              <a:t>+</a:t>
            </a:r>
            <a:endParaRPr lang="en-US" sz="4200" i="1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200" dirty="0">
                <a:latin typeface="Calibri" pitchFamily="34" charset="0"/>
              </a:rPr>
              <a:t>Every FD in </a:t>
            </a:r>
            <a:r>
              <a:rPr lang="en-US" sz="4200" i="1" dirty="0">
                <a:latin typeface="Calibri" pitchFamily="34" charset="0"/>
              </a:rPr>
              <a:t>S</a:t>
            </a:r>
            <a:r>
              <a:rPr lang="en-US" sz="4200" dirty="0">
                <a:latin typeface="Calibri" pitchFamily="34" charset="0"/>
              </a:rPr>
              <a:t> has one attribute on the RHS</a:t>
            </a:r>
          </a:p>
          <a:p>
            <a:pPr>
              <a:lnSpc>
                <a:spcPct val="120000"/>
              </a:lnSpc>
            </a:pPr>
            <a:r>
              <a:rPr lang="en-US" sz="4200" dirty="0">
                <a:latin typeface="Calibri" pitchFamily="34" charset="0"/>
              </a:rPr>
              <a:t>If we remove any FD from </a:t>
            </a:r>
            <a:r>
              <a:rPr lang="en-US" sz="4200" i="1" dirty="0">
                <a:latin typeface="Calibri" pitchFamily="34" charset="0"/>
              </a:rPr>
              <a:t>S</a:t>
            </a:r>
            <a:r>
              <a:rPr lang="en-US" sz="4200" dirty="0">
                <a:latin typeface="Calibri" pitchFamily="34" charset="0"/>
              </a:rPr>
              <a:t>, the closure is not </a:t>
            </a:r>
            <a:r>
              <a:rPr lang="en-US" sz="4200" i="1" dirty="0">
                <a:latin typeface="Calibri" pitchFamily="34" charset="0"/>
              </a:rPr>
              <a:t>F</a:t>
            </a:r>
            <a:r>
              <a:rPr lang="en-US" sz="4200" i="1" baseline="30000" dirty="0">
                <a:latin typeface="Calibri" pitchFamily="34" charset="0"/>
              </a:rPr>
              <a:t>+</a:t>
            </a:r>
            <a:endParaRPr lang="en-US" sz="4200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200" dirty="0">
                <a:latin typeface="Calibri" pitchFamily="34" charset="0"/>
              </a:rPr>
              <a:t>If for any FD in </a:t>
            </a:r>
            <a:r>
              <a:rPr lang="en-US" sz="4200" i="1" dirty="0">
                <a:latin typeface="Calibri" pitchFamily="34" charset="0"/>
              </a:rPr>
              <a:t>S</a:t>
            </a:r>
            <a:r>
              <a:rPr lang="en-US" sz="4200" dirty="0">
                <a:latin typeface="Calibri" pitchFamily="34" charset="0"/>
              </a:rPr>
              <a:t> we remove one or more attributes from the LHS, the closure is not </a:t>
            </a:r>
            <a:r>
              <a:rPr lang="en-US" sz="4200" i="1" dirty="0">
                <a:latin typeface="Calibri" pitchFamily="34" charset="0"/>
              </a:rPr>
              <a:t>F</a:t>
            </a:r>
            <a:r>
              <a:rPr lang="en-US" sz="4200" i="1" baseline="30000" dirty="0">
                <a:latin typeface="Calibri" pitchFamily="34" charset="0"/>
              </a:rPr>
              <a:t>+</a:t>
            </a:r>
            <a:endParaRPr lang="en-US" sz="3300" dirty="0">
              <a:latin typeface="Calibri" pitchFamily="34" charset="0"/>
            </a:endParaRPr>
          </a:p>
        </p:txBody>
      </p:sp>
      <p:pic>
        <p:nvPicPr>
          <p:cNvPr id="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725623"/>
            <a:ext cx="411297" cy="308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926011"/>
            <a:ext cx="510023" cy="12404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2815" y="4051883"/>
            <a:ext cx="3709174" cy="260922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Example</a:t>
            </a:r>
          </a:p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               a ⟶ b </a:t>
            </a:r>
          </a:p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     </a:t>
            </a:r>
            <a:r>
              <a:rPr lang="en-US" sz="2400" dirty="0" err="1">
                <a:latin typeface="Calibri" pitchFamily="34" charset="0"/>
                <a:ea typeface="Linux Libertine" charset="0"/>
                <a:cs typeface="Linux Libertine" charset="0"/>
              </a:rPr>
              <a:t>a,b,c,d</a:t>
            </a: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⟶ e</a:t>
            </a:r>
          </a:p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            </a:t>
            </a:r>
            <a:r>
              <a:rPr lang="en-US" sz="2400" dirty="0" err="1">
                <a:latin typeface="Calibri" pitchFamily="34" charset="0"/>
                <a:ea typeface="Linux Libertine" charset="0"/>
                <a:cs typeface="Linux Libertine" charset="0"/>
              </a:rPr>
              <a:t>e,f</a:t>
            </a: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>
                <a:latin typeface="Calibri" pitchFamily="34" charset="0"/>
                <a:ea typeface="Linux Libertine" charset="0"/>
                <a:cs typeface="Linux Libertine" charset="0"/>
              </a:rPr>
              <a:t>g,h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err="1">
                <a:latin typeface="Calibri" pitchFamily="34" charset="0"/>
                <a:ea typeface="Linux Libertine" charset="0"/>
                <a:cs typeface="Linux Libertine" charset="0"/>
              </a:rPr>
              <a:t>a,c,d,f</a:t>
            </a: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 err="1">
                <a:latin typeface="Calibri" pitchFamily="34" charset="0"/>
                <a:ea typeface="Linux Libertine" charset="0"/>
                <a:cs typeface="Linux Libertine" charset="0"/>
              </a:rPr>
              <a:t>e,g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  <a:p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88338" y="405188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0650" indent="-1206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What is the minimal basis for the above FD set?</a:t>
            </a:r>
          </a:p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            a</a:t>
            </a:r>
            <a:r>
              <a:rPr lang="mr-IN" sz="2400" dirty="0">
                <a:latin typeface="Calibri" pitchFamily="34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b</a:t>
            </a:r>
            <a:endParaRPr lang="mr-IN" sz="2400" dirty="0">
              <a:latin typeface="Calibri" pitchFamily="34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 err="1">
                <a:latin typeface="Calibri" pitchFamily="34" charset="0"/>
                <a:ea typeface="Linux Libertine" charset="0"/>
                <a:cs typeface="Linux Libertine" charset="0"/>
              </a:rPr>
              <a:t>a,c,d</a:t>
            </a:r>
            <a:r>
              <a:rPr lang="mr-IN" sz="2400" dirty="0">
                <a:latin typeface="Calibri" pitchFamily="34" charset="0"/>
                <a:ea typeface="Linux Libertine" charset="0"/>
                <a:cs typeface="Linux Libertine" charset="0"/>
              </a:rPr>
              <a:t> ⟶ </a:t>
            </a: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e</a:t>
            </a:r>
            <a:endParaRPr lang="mr-IN" sz="2400" dirty="0">
              <a:latin typeface="Calibri" pitchFamily="34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err="1">
                <a:latin typeface="Calibri" pitchFamily="34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>
                <a:latin typeface="Calibri" pitchFamily="34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g</a:t>
            </a:r>
            <a:endParaRPr lang="mr-IN" sz="2400" dirty="0">
              <a:latin typeface="Calibri" pitchFamily="34" charset="0"/>
              <a:ea typeface="Linux Libertine" charset="0"/>
              <a:cs typeface="Linux Libertine" charset="0"/>
            </a:endParaRPr>
          </a:p>
          <a:p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 err="1">
                <a:latin typeface="Calibri" pitchFamily="34" charset="0"/>
                <a:ea typeface="Linux Libertine" charset="0"/>
                <a:cs typeface="Linux Libertine" charset="0"/>
              </a:rPr>
              <a:t>e,f</a:t>
            </a:r>
            <a:r>
              <a:rPr lang="mr-IN" sz="2400" dirty="0">
                <a:latin typeface="Calibri" pitchFamily="34" charset="0"/>
                <a:ea typeface="Linux Libertine" charset="0"/>
                <a:cs typeface="Linux Libertine" charset="0"/>
              </a:rPr>
              <a:t> ⟶</a:t>
            </a: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 h</a:t>
            </a:r>
            <a:r>
              <a:rPr lang="mr-IN" sz="2400" dirty="0">
                <a:latin typeface="Calibri" pitchFamily="34" charset="0"/>
                <a:ea typeface="Linux Libertine" charset="0"/>
                <a:cs typeface="Linux Libertine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549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Schema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171" y="1825625"/>
            <a:ext cx="8556770" cy="476812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3700" dirty="0">
                <a:latin typeface="Calibri" pitchFamily="34" charset="0"/>
              </a:rPr>
              <a:t>Redundancy causes various kinds of anomalies</a:t>
            </a:r>
          </a:p>
          <a:p>
            <a:pPr>
              <a:lnSpc>
                <a:spcPct val="110000"/>
              </a:lnSpc>
            </a:pPr>
            <a:r>
              <a:rPr lang="en-US" sz="3700" dirty="0">
                <a:latin typeface="Calibri" pitchFamily="34" charset="0"/>
              </a:rPr>
              <a:t>To refine schemas: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Detect anomalies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Find FDs in the relations’ schemas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Apply Armstrong’s axioms to expand these FDs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Use the FDs to find the anomalies in the schemas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Remove anomalies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Decompose the anomalous schemas</a:t>
            </a:r>
          </a:p>
        </p:txBody>
      </p:sp>
    </p:spTree>
    <p:extLst>
      <p:ext uri="{BB962C8B-B14F-4D97-AF65-F5344CB8AC3E}">
        <p14:creationId xmlns:p14="http://schemas.microsoft.com/office/powerpoint/2010/main" val="202146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SQL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9341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Write a SQL DDL command to create a view on Section which would automatically compute the </a:t>
            </a:r>
            <a:r>
              <a:rPr lang="en-US" dirty="0" err="1">
                <a:latin typeface="Calibri" pitchFamily="34" charset="0"/>
              </a:rPr>
              <a:t>NumEnrollments</a:t>
            </a:r>
            <a:r>
              <a:rPr lang="en-US" dirty="0">
                <a:latin typeface="Calibri" pitchFamily="34" charset="0"/>
              </a:rPr>
              <a:t> column based on the other tables.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951710" y="2105635"/>
            <a:ext cx="1563640" cy="146209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11547" y="4011419"/>
            <a:ext cx="6575103" cy="2136132"/>
            <a:chOff x="898866" y="4169545"/>
            <a:chExt cx="6575103" cy="2136132"/>
          </a:xfrm>
        </p:grpSpPr>
        <p:sp>
          <p:nvSpPr>
            <p:cNvPr id="9" name="Content Placeholder 2"/>
            <p:cNvSpPr txBox="1">
              <a:spLocks/>
            </p:cNvSpPr>
            <p:nvPr/>
          </p:nvSpPr>
          <p:spPr>
            <a:xfrm>
              <a:off x="898866" y="4169545"/>
              <a:ext cx="4769452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>
                  <a:latin typeface="Calibri" pitchFamily="34" charset="0"/>
                </a:rPr>
                <a:t>Student</a:t>
              </a:r>
              <a:r>
                <a:rPr lang="en-US" sz="1600" dirty="0">
                  <a:latin typeface="Calibri" pitchFamily="34" charset="0"/>
                </a:rPr>
                <a:t>(SID: </a:t>
              </a:r>
              <a:r>
                <a:rPr lang="en-US" sz="1600" dirty="0" err="1">
                  <a:latin typeface="Calibri" pitchFamily="34" charset="0"/>
                </a:rPr>
                <a:t>int</a:t>
              </a:r>
              <a:r>
                <a:rPr lang="en-US" sz="1600" dirty="0">
                  <a:latin typeface="Calibri" pitchFamily="34" charset="0"/>
                </a:rPr>
                <a:t>, Name: string, Age: </a:t>
              </a:r>
              <a:r>
                <a:rPr lang="en-US" sz="1600" dirty="0" err="1">
                  <a:latin typeface="Calibri" pitchFamily="34" charset="0"/>
                </a:rPr>
                <a:t>int</a:t>
              </a:r>
              <a:r>
                <a:rPr lang="en-US" sz="1600" dirty="0">
                  <a:latin typeface="Calibri" pitchFamily="34" charset="0"/>
                </a:rPr>
                <a:t>, Major: string)</a:t>
              </a:r>
            </a:p>
          </p:txBody>
        </p:sp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98867" y="4621732"/>
              <a:ext cx="5798876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>
                  <a:latin typeface="Calibri" pitchFamily="34" charset="0"/>
                </a:rPr>
                <a:t>Course</a:t>
              </a:r>
              <a:r>
                <a:rPr lang="en-US" sz="1600" dirty="0">
                  <a:latin typeface="Calibri" pitchFamily="34" charset="0"/>
                </a:rPr>
                <a:t>(CID: string, Name: string, Credits: </a:t>
              </a:r>
              <a:r>
                <a:rPr lang="en-US" sz="1600" dirty="0" err="1">
                  <a:latin typeface="Calibri" pitchFamily="34" charset="0"/>
                </a:rPr>
                <a:t>int</a:t>
              </a:r>
              <a:r>
                <a:rPr lang="en-US" sz="1600" dirty="0">
                  <a:latin typeface="Calibri" pitchFamily="34" charset="0"/>
                </a:rPr>
                <a:t>, Department: string)</a:t>
              </a: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898866" y="5070228"/>
              <a:ext cx="6575103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>
                  <a:latin typeface="Calibri" pitchFamily="34" charset="0"/>
                </a:rPr>
                <a:t>Section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SecID</a:t>
              </a:r>
              <a:r>
                <a:rPr lang="en-US" sz="1600" dirty="0">
                  <a:latin typeface="Calibri" pitchFamily="34" charset="0"/>
                </a:rPr>
                <a:t>: </a:t>
              </a:r>
              <a:r>
                <a:rPr lang="en-US" sz="1600" dirty="0" err="1">
                  <a:latin typeface="Calibri" pitchFamily="34" charset="0"/>
                </a:rPr>
                <a:t>int</a:t>
              </a:r>
              <a:r>
                <a:rPr lang="en-US" sz="1600" dirty="0">
                  <a:latin typeface="Calibri" pitchFamily="34" charset="0"/>
                </a:rPr>
                <a:t>, CID: string, Semester: string, Year: </a:t>
              </a:r>
              <a:r>
                <a:rPr lang="en-US" sz="1600" dirty="0" err="1">
                  <a:latin typeface="Calibri" pitchFamily="34" charset="0"/>
                </a:rPr>
                <a:t>int</a:t>
              </a:r>
              <a:r>
                <a:rPr lang="en-US" sz="1600" dirty="0">
                  <a:latin typeface="Calibri" pitchFamily="34" charset="0"/>
                </a:rPr>
                <a:t>, Instructor: string)</a:t>
              </a:r>
            </a:p>
          </p:txBody>
        </p: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898866" y="5967123"/>
              <a:ext cx="4260168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 err="1">
                  <a:latin typeface="Calibri" pitchFamily="34" charset="0"/>
                </a:rPr>
                <a:t>GradeReport</a:t>
              </a:r>
              <a:r>
                <a:rPr lang="en-US" sz="1600" dirty="0">
                  <a:latin typeface="Calibri" pitchFamily="34" charset="0"/>
                </a:rPr>
                <a:t>(SID: </a:t>
              </a:r>
              <a:r>
                <a:rPr lang="en-US" sz="1600" dirty="0" err="1">
                  <a:latin typeface="Calibri" pitchFamily="34" charset="0"/>
                </a:rPr>
                <a:t>int</a:t>
              </a:r>
              <a:r>
                <a:rPr lang="en-US" sz="1600" dirty="0">
                  <a:latin typeface="Calibri" pitchFamily="34" charset="0"/>
                </a:rPr>
                <a:t>, </a:t>
              </a:r>
              <a:r>
                <a:rPr lang="en-US" sz="1600" dirty="0" err="1">
                  <a:latin typeface="Calibri" pitchFamily="34" charset="0"/>
                </a:rPr>
                <a:t>SecID</a:t>
              </a:r>
              <a:r>
                <a:rPr lang="en-US" sz="1600" dirty="0">
                  <a:latin typeface="Calibri" pitchFamily="34" charset="0"/>
                </a:rPr>
                <a:t>: </a:t>
              </a:r>
              <a:r>
                <a:rPr lang="en-US" sz="1600" dirty="0" err="1">
                  <a:latin typeface="Calibri" pitchFamily="34" charset="0"/>
                </a:rPr>
                <a:t>int</a:t>
              </a:r>
              <a:r>
                <a:rPr lang="en-US" sz="1600" dirty="0">
                  <a:latin typeface="Calibri" pitchFamily="34" charset="0"/>
                </a:rPr>
                <a:t>, Grade: string)</a:t>
              </a: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898866" y="5518627"/>
              <a:ext cx="3820330" cy="338554"/>
            </a:xfrm>
            <a:prstGeom prst="rect">
              <a:avLst/>
            </a:prstGeom>
            <a:solidFill>
              <a:srgbClr val="E2E5FF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eaLnBrk="0" hangingPunct="0">
                <a:defRPr sz="2000">
                  <a:latin typeface="Linux Libertine" charset="0"/>
                  <a:ea typeface="Linux Libertine" charset="0"/>
                  <a:cs typeface="Linux Libertine" charset="0"/>
                </a:defRPr>
              </a:lvl1pPr>
            </a:lstStyle>
            <a:p>
              <a:r>
                <a:rPr lang="en-US" sz="1600" b="1" dirty="0">
                  <a:latin typeface="Calibri" pitchFamily="34" charset="0"/>
                </a:rPr>
                <a:t>Prerequisite</a:t>
              </a:r>
              <a:r>
                <a:rPr lang="en-US" sz="1600" dirty="0">
                  <a:latin typeface="Calibri" pitchFamily="34" charset="0"/>
                </a:rPr>
                <a:t>(CID: string, </a:t>
              </a:r>
              <a:r>
                <a:rPr lang="en-US" sz="1600" dirty="0" err="1">
                  <a:latin typeface="Calibri" pitchFamily="34" charset="0"/>
                </a:rPr>
                <a:t>PrereqID</a:t>
              </a:r>
              <a:r>
                <a:rPr lang="en-US" sz="1600" dirty="0">
                  <a:latin typeface="Calibri" pitchFamily="34" charset="0"/>
                </a:rPr>
                <a:t>: 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SQL Exercise Solution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450" y="1724628"/>
            <a:ext cx="8556770" cy="4452335"/>
          </a:xfrm>
        </p:spPr>
        <p:txBody>
          <a:bodyPr>
            <a:normAutofit/>
          </a:bodyPr>
          <a:lstStyle/>
          <a:p>
            <a:pPr marL="0" marR="0" lvl="0" indent="0" fontAlgn="auto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>
                <a:srgbClr val="92D050"/>
              </a:buClr>
              <a:buSzTx/>
              <a:buNone/>
              <a:tabLst/>
              <a:defRPr/>
            </a:pP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CREATE VIEW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SectionWithEnrollments</a:t>
            </a: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AS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 SELECT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E.SecID</a:t>
            </a: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, E.CID,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E.Semester</a:t>
            </a: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,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  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E.Year</a:t>
            </a: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,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E.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Instructor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,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   (SELECT COUNT(*)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    FROM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GradeReport</a:t>
            </a: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AS GR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    WHERE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GR.SecID</a:t>
            </a: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=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E.SecID</a:t>
            </a: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) AS </a:t>
            </a:r>
            <a:r>
              <a:rPr lang="en-US" sz="2400" dirty="0" err="1">
                <a:latin typeface="Consolas" pitchFamily="49" charset="0"/>
                <a:ea typeface="+mj-ea"/>
                <a:cs typeface="Courier New" pitchFamily="49" charset="0"/>
              </a:rPr>
              <a:t>NumEnrollments</a:t>
            </a:r>
            <a:endParaRPr lang="en-US" sz="2400" dirty="0">
              <a:latin typeface="Consolas" pitchFamily="49" charset="0"/>
              <a:ea typeface="+mj-ea"/>
              <a:cs typeface="Courier New" pitchFamily="49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>
                <a:srgbClr val="92D050"/>
              </a:buClr>
              <a:buNone/>
            </a:pPr>
            <a:r>
              <a:rPr lang="en-US" sz="2400" dirty="0">
                <a:latin typeface="Consolas" pitchFamily="49" charset="0"/>
                <a:ea typeface="+mj-ea"/>
                <a:cs typeface="Courier New" pitchFamily="49" charset="0"/>
              </a:rPr>
              <a:t>  FROM Section AS E;</a:t>
            </a:r>
          </a:p>
        </p:txBody>
      </p:sp>
    </p:spTree>
    <p:extLst>
      <p:ext uri="{BB962C8B-B14F-4D97-AF65-F5344CB8AC3E}">
        <p14:creationId xmlns:p14="http://schemas.microsoft.com/office/powerpoint/2010/main" val="32096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What’s Wrong with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7584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Redundant storage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Costs money!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Insert anomalies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Have to insert other data or deal with NULLs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Delete anomalies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May lose information by deleting all the copies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200" dirty="0">
                <a:latin typeface="Calibri" pitchFamily="34" charset="0"/>
              </a:rPr>
              <a:t>Update anomalies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If one copy is updated, an inconsistency is created unless all other copies are updated</a:t>
            </a:r>
          </a:p>
        </p:txBody>
      </p:sp>
    </p:spTree>
    <p:extLst>
      <p:ext uri="{BB962C8B-B14F-4D97-AF65-F5344CB8AC3E}">
        <p14:creationId xmlns:p14="http://schemas.microsoft.com/office/powerpoint/2010/main" val="61355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Motivating Example (Cont.)</a:t>
            </a:r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319515" y="4747140"/>
            <a:ext cx="5165370" cy="400110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types of anomaly might we have here?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319516" y="5317623"/>
            <a:ext cx="516536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Redundant storage and update anomaly.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Student</a:t>
            </a:r>
            <a:r>
              <a:rPr lang="en-US" dirty="0">
                <a:latin typeface="Calibri" pitchFamily="34" charset="0"/>
              </a:rPr>
              <a:t>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Major: string)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641129" y="2187383"/>
            <a:ext cx="713652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Course</a:t>
            </a:r>
            <a:r>
              <a:rPr lang="en-US" dirty="0">
                <a:latin typeface="Calibri" pitchFamily="34" charset="0"/>
              </a:rPr>
              <a:t>(CID: string, Name: string, Credits: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Department: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9" y="2671198"/>
            <a:ext cx="625365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Section</a:t>
            </a:r>
            <a:r>
              <a:rPr lang="en-US" dirty="0">
                <a:latin typeface="Calibri" pitchFamily="34" charset="0"/>
              </a:rPr>
              <a:t>(</a:t>
            </a:r>
            <a:r>
              <a:rPr lang="en-US" dirty="0" err="1">
                <a:latin typeface="Calibri" pitchFamily="34" charset="0"/>
              </a:rPr>
              <a:t>SecID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CID: string, Semester: string, Year: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Instructor: string, </a:t>
            </a:r>
            <a:r>
              <a:rPr lang="en-US" dirty="0" err="1">
                <a:latin typeface="Calibri" pitchFamily="34" charset="0"/>
              </a:rPr>
              <a:t>NumEnrollments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944624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>
                <a:latin typeface="Calibri" pitchFamily="34" charset="0"/>
              </a:rPr>
              <a:t>GradeReport</a:t>
            </a:r>
            <a:r>
              <a:rPr lang="en-US" dirty="0">
                <a:latin typeface="Calibri" pitchFamily="34" charset="0"/>
              </a:rPr>
              <a:t>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SecID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Grade: string)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3462789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Prerequisite</a:t>
            </a:r>
            <a:r>
              <a:rPr lang="en-US" dirty="0">
                <a:latin typeface="Calibri" pitchFamily="34" charset="0"/>
              </a:rPr>
              <a:t>(CID: string, </a:t>
            </a:r>
            <a:r>
              <a:rPr lang="en-US" dirty="0" err="1">
                <a:latin typeface="Calibri" pitchFamily="34" charset="0"/>
              </a:rPr>
              <a:t>PrereqID</a:t>
            </a:r>
            <a:r>
              <a:rPr lang="en-US" dirty="0">
                <a:latin typeface="Calibri" pitchFamily="34" charset="0"/>
              </a:rPr>
              <a:t>: string)</a:t>
            </a:r>
          </a:p>
        </p:txBody>
      </p:sp>
    </p:spTree>
    <p:extLst>
      <p:ext uri="{BB962C8B-B14F-4D97-AF65-F5344CB8AC3E}">
        <p14:creationId xmlns:p14="http://schemas.microsoft.com/office/powerpoint/2010/main" val="110271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Another Example</a:t>
            </a:r>
          </a:p>
        </p:txBody>
      </p:sp>
      <p:pic>
        <p:nvPicPr>
          <p:cNvPr id="6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4158630"/>
            <a:ext cx="411297" cy="308473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4359018"/>
            <a:ext cx="510023" cy="1240452"/>
          </a:xfrm>
          <a:prstGeom prst="rect">
            <a:avLst/>
          </a:prstGeom>
        </p:spPr>
      </p:pic>
      <p:sp>
        <p:nvSpPr>
          <p:cNvPr id="79" name="TextBox 78"/>
          <p:cNvSpPr txBox="1"/>
          <p:nvPr/>
        </p:nvSpPr>
        <p:spPr>
          <a:xfrm>
            <a:off x="1980428" y="4200562"/>
            <a:ext cx="1655177" cy="1015663"/>
          </a:xfrm>
          <a:prstGeom prst="rect">
            <a:avLst/>
          </a:prstGeom>
          <a:solidFill>
            <a:srgbClr val="AAB9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What is the source of the problem?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691852" y="4200562"/>
            <a:ext cx="3507125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The moment we know CID, the values of Name, Credits and Department are fixed.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641130" y="1707528"/>
            <a:ext cx="5896304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Student</a:t>
            </a:r>
            <a:r>
              <a:rPr lang="en-US" dirty="0">
                <a:latin typeface="Calibri" pitchFamily="34" charset="0"/>
              </a:rPr>
              <a:t>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Name: string, Age: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Major: string)</a:t>
            </a:r>
          </a:p>
        </p:txBody>
      </p:sp>
      <p:sp>
        <p:nvSpPr>
          <p:cNvPr id="83" name="Content Placeholder 2"/>
          <p:cNvSpPr txBox="1">
            <a:spLocks/>
          </p:cNvSpPr>
          <p:nvPr/>
        </p:nvSpPr>
        <p:spPr>
          <a:xfrm>
            <a:off x="641127" y="2189363"/>
            <a:ext cx="7462925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>
                <a:latin typeface="Calibri" pitchFamily="34" charset="0"/>
              </a:rPr>
              <a:t>CourseSection</a:t>
            </a:r>
            <a:r>
              <a:rPr lang="en-US" dirty="0">
                <a:latin typeface="Calibri" pitchFamily="34" charset="0"/>
              </a:rPr>
              <a:t>(CID: string, </a:t>
            </a:r>
            <a:r>
              <a:rPr lang="en-US" dirty="0" err="1">
                <a:latin typeface="Calibri" pitchFamily="34" charset="0"/>
              </a:rPr>
              <a:t>SecID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CourseName</a:t>
            </a:r>
            <a:r>
              <a:rPr lang="en-US" dirty="0">
                <a:latin typeface="Calibri" pitchFamily="34" charset="0"/>
              </a:rPr>
              <a:t>: string, Credits: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Department: string, Semester: string, Year: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Instructor: string)</a:t>
            </a:r>
          </a:p>
        </p:txBody>
      </p:sp>
      <p:sp>
        <p:nvSpPr>
          <p:cNvPr id="84" name="Content Placeholder 2"/>
          <p:cNvSpPr txBox="1">
            <a:spLocks/>
          </p:cNvSpPr>
          <p:nvPr/>
        </p:nvSpPr>
        <p:spPr>
          <a:xfrm>
            <a:off x="641128" y="3460297"/>
            <a:ext cx="526568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 err="1">
                <a:latin typeface="Calibri" pitchFamily="34" charset="0"/>
              </a:rPr>
              <a:t>GradeReport</a:t>
            </a:r>
            <a:r>
              <a:rPr lang="en-US" dirty="0">
                <a:latin typeface="Calibri" pitchFamily="34" charset="0"/>
              </a:rPr>
              <a:t>(SID: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SecID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err="1">
                <a:latin typeface="Calibri" pitchFamily="34" charset="0"/>
              </a:rPr>
              <a:t>int</a:t>
            </a:r>
            <a:r>
              <a:rPr lang="en-US" dirty="0">
                <a:latin typeface="Calibri" pitchFamily="34" charset="0"/>
              </a:rPr>
              <a:t>, Grade: string)</a:t>
            </a:r>
          </a:p>
        </p:txBody>
      </p:sp>
      <p:sp>
        <p:nvSpPr>
          <p:cNvPr id="85" name="Content Placeholder 2"/>
          <p:cNvSpPr txBox="1">
            <a:spLocks/>
          </p:cNvSpPr>
          <p:nvPr/>
        </p:nvSpPr>
        <p:spPr>
          <a:xfrm>
            <a:off x="641128" y="2978718"/>
            <a:ext cx="467710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b="1" dirty="0">
                <a:latin typeface="Calibri" pitchFamily="34" charset="0"/>
              </a:rPr>
              <a:t>Prerequisite</a:t>
            </a:r>
            <a:r>
              <a:rPr lang="en-US" dirty="0">
                <a:latin typeface="Calibri" pitchFamily="34" charset="0"/>
              </a:rPr>
              <a:t>(CID: string, </a:t>
            </a:r>
            <a:r>
              <a:rPr lang="en-US" dirty="0" err="1">
                <a:latin typeface="Calibri" pitchFamily="34" charset="0"/>
              </a:rPr>
              <a:t>PrereqID</a:t>
            </a:r>
            <a:r>
              <a:rPr lang="en-US" dirty="0">
                <a:latin typeface="Calibri" pitchFamily="34" charset="0"/>
              </a:rPr>
              <a:t>: string)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80427" y="5308310"/>
            <a:ext cx="5218549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i.e. there is a </a:t>
            </a:r>
            <a:r>
              <a:rPr lang="en-US" sz="2000" i="1" dirty="0">
                <a:latin typeface="Calibri" pitchFamily="34" charset="0"/>
                <a:ea typeface="Linux Libertine" charset="0"/>
                <a:cs typeface="Linux Libertine" charset="0"/>
              </a:rPr>
              <a:t>functional dependency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between some of the </a:t>
            </a:r>
            <a:r>
              <a:rPr lang="en-US" sz="2000" dirty="0" err="1">
                <a:latin typeface="Calibri" pitchFamily="34" charset="0"/>
                <a:ea typeface="Linux Libertine" charset="0"/>
                <a:cs typeface="Linux Libertine" charset="0"/>
              </a:rPr>
              <a:t>CourseSection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 non-key attributes.</a:t>
            </a:r>
          </a:p>
        </p:txBody>
      </p:sp>
    </p:spTree>
    <p:extLst>
      <p:ext uri="{BB962C8B-B14F-4D97-AF65-F5344CB8AC3E}">
        <p14:creationId xmlns:p14="http://schemas.microsoft.com/office/powerpoint/2010/main" val="131811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What is a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A functional dependency (FD) is a form of constraint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Generalizes the concept of key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Schema refinement (a.k.a. normalization) is the process of 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Detecting FDs that cause anomalies, and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Decomposing the relations to get rid of those anomalies</a:t>
            </a:r>
          </a:p>
        </p:txBody>
      </p:sp>
    </p:spTree>
    <p:extLst>
      <p:ext uri="{BB962C8B-B14F-4D97-AF65-F5344CB8AC3E}">
        <p14:creationId xmlns:p14="http://schemas.microsoft.com/office/powerpoint/2010/main" val="9875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56181</TotalTime>
  <Words>2234</Words>
  <Application>Microsoft Office PowerPoint</Application>
  <PresentationFormat>全屏显示(4:3)</PresentationFormat>
  <Paragraphs>295</Paragraphs>
  <Slides>32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Arial Unicode MS</vt:lpstr>
      <vt:lpstr>Linux Libertine</vt:lpstr>
      <vt:lpstr>Arial</vt:lpstr>
      <vt:lpstr>Calibri</vt:lpstr>
      <vt:lpstr>Calibri Light</vt:lpstr>
      <vt:lpstr>Comic Sans MS</vt:lpstr>
      <vt:lpstr>Consolas</vt:lpstr>
      <vt:lpstr>Courier New</vt:lpstr>
      <vt:lpstr>4by3DefaultTheme</vt:lpstr>
      <vt:lpstr>Database Systems</vt:lpstr>
      <vt:lpstr>Schema Refinement  (Normalization):  Escaping Data Traps</vt:lpstr>
      <vt:lpstr>Motivating Example</vt:lpstr>
      <vt:lpstr>SQL Exercise</vt:lpstr>
      <vt:lpstr>SQL Exercise Solution</vt:lpstr>
      <vt:lpstr>What’s Wrong with Redundancy</vt:lpstr>
      <vt:lpstr>Motivating Example (Cont.)</vt:lpstr>
      <vt:lpstr>Another Example</vt:lpstr>
      <vt:lpstr>What is a  Functional Dependency</vt:lpstr>
      <vt:lpstr>Schema Refinement (Normalization): An Outline</vt:lpstr>
      <vt:lpstr>Functional Dependency</vt:lpstr>
      <vt:lpstr>Functional Dependency: Example</vt:lpstr>
      <vt:lpstr>Functional Dependency: Example (Cont.)</vt:lpstr>
      <vt:lpstr>How to Infer FDs</vt:lpstr>
      <vt:lpstr>How to Infer FDs (Cont.)</vt:lpstr>
      <vt:lpstr>How to Infer FDs (Cont.)</vt:lpstr>
      <vt:lpstr>How to Infer FDs (Cont.)</vt:lpstr>
      <vt:lpstr>Closure of FD Set</vt:lpstr>
      <vt:lpstr>Armstrong’s Axioms</vt:lpstr>
      <vt:lpstr>Armstrong’s Axioms (Cont.)</vt:lpstr>
      <vt:lpstr>Armstrong’s Axioms (Cont.)</vt:lpstr>
      <vt:lpstr>Using Armstrong’s Axioms</vt:lpstr>
      <vt:lpstr>Using Armstrong’s Axioms (Cont.)</vt:lpstr>
      <vt:lpstr>Derived Rules</vt:lpstr>
      <vt:lpstr>Derived Rules (Cont.)</vt:lpstr>
      <vt:lpstr>Checking FDs</vt:lpstr>
      <vt:lpstr>Attribute Set Closures</vt:lpstr>
      <vt:lpstr>Compute  Attribute Set Closures</vt:lpstr>
      <vt:lpstr>Use Attribute Set Closures</vt:lpstr>
      <vt:lpstr>Minimal Basis of FD Sets</vt:lpstr>
      <vt:lpstr>Minimal Basis of FD Sets (Cont.)</vt:lpstr>
      <vt:lpstr>Recap: Schema Refinement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Hanrui Wu</cp:lastModifiedBy>
  <cp:revision>1019</cp:revision>
  <cp:lastPrinted>2023-10-23T07:10:42Z</cp:lastPrinted>
  <dcterms:created xsi:type="dcterms:W3CDTF">2017-08-17T19:27:17Z</dcterms:created>
  <dcterms:modified xsi:type="dcterms:W3CDTF">2023-10-23T08:20:29Z</dcterms:modified>
</cp:coreProperties>
</file>