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9"/>
  </p:notesMasterIdLst>
  <p:sldIdLst>
    <p:sldId id="345" r:id="rId2"/>
    <p:sldId id="346" r:id="rId3"/>
    <p:sldId id="307" r:id="rId4"/>
    <p:sldId id="302" r:id="rId5"/>
    <p:sldId id="308" r:id="rId6"/>
    <p:sldId id="305" r:id="rId7"/>
    <p:sldId id="306" r:id="rId8"/>
    <p:sldId id="309" r:id="rId9"/>
    <p:sldId id="311" r:id="rId10"/>
    <p:sldId id="310" r:id="rId11"/>
    <p:sldId id="312" r:id="rId12"/>
    <p:sldId id="313" r:id="rId13"/>
    <p:sldId id="314" r:id="rId14"/>
    <p:sldId id="315" r:id="rId15"/>
    <p:sldId id="317" r:id="rId16"/>
    <p:sldId id="316" r:id="rId17"/>
    <p:sldId id="318" r:id="rId18"/>
    <p:sldId id="319" r:id="rId19"/>
    <p:sldId id="320" r:id="rId20"/>
    <p:sldId id="321" r:id="rId21"/>
    <p:sldId id="322" r:id="rId22"/>
    <p:sldId id="339" r:id="rId23"/>
    <p:sldId id="348" r:id="rId24"/>
    <p:sldId id="326" r:id="rId25"/>
    <p:sldId id="327" r:id="rId26"/>
    <p:sldId id="328" r:id="rId27"/>
    <p:sldId id="329" r:id="rId28"/>
    <p:sldId id="331" r:id="rId29"/>
    <p:sldId id="330" r:id="rId30"/>
    <p:sldId id="332" r:id="rId31"/>
    <p:sldId id="335" r:id="rId32"/>
    <p:sldId id="336" r:id="rId33"/>
    <p:sldId id="333" r:id="rId34"/>
    <p:sldId id="334" r:id="rId35"/>
    <p:sldId id="337" r:id="rId36"/>
    <p:sldId id="347" r:id="rId37"/>
    <p:sldId id="272" r:id="rId38"/>
  </p:sldIdLst>
  <p:sldSz cx="9144000" cy="6858000" type="screen4x3"/>
  <p:notesSz cx="10021888" cy="688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7" id="{B03D0D13-5FFE-A84D-9439-5934219D1B86}">
          <p14:sldIdLst>
            <p14:sldId id="345"/>
            <p14:sldId id="346"/>
          </p14:sldIdLst>
        </p14:section>
        <p14:section name="Lecture 7 &gt; Functional Dependency" id="{C2F47D6A-E803-3B45-B503-4A99B620E69D}">
          <p14:sldIdLst/>
        </p14:section>
        <p14:section name="Lecture 7 &gt; Decomposition" id="{CC131172-861B-A244-A382-2BD9E285BA10}">
          <p14:sldIdLst>
            <p14:sldId id="307"/>
            <p14:sldId id="302"/>
            <p14:sldId id="308"/>
            <p14:sldId id="305"/>
            <p14:sldId id="306"/>
            <p14:sldId id="309"/>
            <p14:sldId id="311"/>
            <p14:sldId id="310"/>
            <p14:sldId id="312"/>
            <p14:sldId id="313"/>
            <p14:sldId id="314"/>
          </p14:sldIdLst>
        </p14:section>
        <p14:section name="Lecture 7 &gt; Normal Forms" id="{4B7BC59A-DF28-7A4B-BFA1-E6234A95AAFE}">
          <p14:sldIdLst>
            <p14:sldId id="315"/>
            <p14:sldId id="317"/>
            <p14:sldId id="316"/>
            <p14:sldId id="318"/>
            <p14:sldId id="319"/>
            <p14:sldId id="320"/>
            <p14:sldId id="321"/>
            <p14:sldId id="322"/>
            <p14:sldId id="339"/>
            <p14:sldId id="348"/>
            <p14:sldId id="326"/>
            <p14:sldId id="327"/>
            <p14:sldId id="328"/>
            <p14:sldId id="329"/>
            <p14:sldId id="331"/>
            <p14:sldId id="330"/>
            <p14:sldId id="332"/>
            <p14:sldId id="335"/>
            <p14:sldId id="336"/>
            <p14:sldId id="333"/>
            <p14:sldId id="334"/>
            <p14:sldId id="337"/>
            <p14:sldId id="347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56"/>
    <p:restoredTop sz="86401"/>
  </p:normalViewPr>
  <p:slideViewPr>
    <p:cSldViewPr snapToGrid="0" snapToObjects="1">
      <p:cViewPr varScale="1">
        <p:scale>
          <a:sx n="114" d="100"/>
          <a:sy n="114" d="100"/>
        </p:scale>
        <p:origin x="111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8D988CE0-5C07-A148-A19B-7D9A2B09F0BD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2013"/>
            <a:ext cx="3100388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189" y="3315691"/>
            <a:ext cx="8017510" cy="271284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751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74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91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82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0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60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9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2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59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1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7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29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96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82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28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03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7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27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94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8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1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7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3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670" y="1686188"/>
            <a:ext cx="8774884" cy="13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latin typeface="Calibri" pitchFamily="34" charset="0"/>
              </a:rPr>
              <a:t>Schema Refinement </a:t>
            </a:r>
          </a:p>
          <a:p>
            <a:pPr algn="ctr">
              <a:defRPr/>
            </a:pPr>
            <a:r>
              <a:rPr lang="en-US" altLang="zh-CN" sz="4400" dirty="0">
                <a:latin typeface="Calibri" pitchFamily="34" charset="0"/>
              </a:rPr>
              <a:t>(Normalization) II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98662B5-26CD-5262-7BDB-79400F494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Lossless Join Decomposition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Suppose you decompose relation schema 𝓡 into two schemas 𝓡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𝓡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If </a:t>
            </a:r>
            <a:r>
              <a:rPr lang="en-US" sz="3600" i="1" dirty="0">
                <a:latin typeface="Calibri" pitchFamily="34" charset="0"/>
              </a:rPr>
              <a:t>for any instance </a:t>
            </a:r>
            <a:r>
              <a:rPr lang="en-US" sz="3600" dirty="0">
                <a:latin typeface="Calibri" pitchFamily="34" charset="0"/>
              </a:rPr>
              <a:t>R (with schema 𝓡), you can decompose R into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(with schema 𝓡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)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(with schema 𝓡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) such that R can be recovered by joining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, then the decomposition is a lossless join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81160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Dependency-preserving Decomposition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58976"/>
              </p:ext>
            </p:extLst>
          </p:nvPr>
        </p:nvGraphicFramePr>
        <p:xfrm>
          <a:off x="2717712" y="1856291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84259" y="1542715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6340"/>
              </p:ext>
            </p:extLst>
          </p:nvPr>
        </p:nvGraphicFramePr>
        <p:xfrm>
          <a:off x="1724455" y="3328297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673949" y="2999758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12771"/>
              </p:ext>
            </p:extLst>
          </p:nvPr>
        </p:nvGraphicFramePr>
        <p:xfrm>
          <a:off x="6997191" y="3513977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927565" y="3207836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94202" y="2957421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82218" y="2957421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2237" y="1819826"/>
            <a:ext cx="2241394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 → Name,</a:t>
            </a:r>
          </a:p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 → Credits,</a:t>
            </a:r>
          </a:p>
          <a:p>
            <a:pPr eaLnBrk="0" hangingPunct="0"/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CID → DeptName</a:t>
            </a:r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 → DeptAddress,</a:t>
            </a:r>
          </a:p>
          <a:p>
            <a:pPr eaLnBrk="0" hangingPunct="0"/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DeptName → DeptAddress}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0824" y="4452613"/>
            <a:ext cx="224139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 → Name,</a:t>
            </a:r>
          </a:p>
          <a:p>
            <a:pPr eaLnBrk="0" hangingPunct="0"/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CID → DeptName</a:t>
            </a:r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 → DeptAddress,</a:t>
            </a:r>
          </a:p>
          <a:p>
            <a:pPr eaLnBrk="0" hangingPunct="0"/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DeptName → DeptAddress}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96373" y="4452613"/>
            <a:ext cx="653609" cy="30777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F={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}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77368" y="5542981"/>
            <a:ext cx="6789264" cy="677108"/>
          </a:xfrm>
          <a:prstGeom prst="rect">
            <a:avLst/>
          </a:prstGeom>
          <a:solidFill>
            <a:srgbClr val="D9BAD8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900" dirty="0">
                <a:latin typeface="Calibri" pitchFamily="34" charset="0"/>
                <a:ea typeface="Linux Libertine" charset="0"/>
                <a:cs typeface="Linux Libertine" charset="0"/>
              </a:rPr>
              <a:t>Semantic is lost, since if you are only given Course and </a:t>
            </a:r>
            <a:r>
              <a:rPr lang="en-US" sz="1900" dirty="0" err="1">
                <a:latin typeface="Calibri" pitchFamily="34" charset="0"/>
                <a:ea typeface="Linux Libertine" charset="0"/>
                <a:cs typeface="Linux Libertine" charset="0"/>
              </a:rPr>
              <a:t>DeptCreds</a:t>
            </a:r>
            <a:r>
              <a:rPr lang="en-US" sz="1900" dirty="0">
                <a:latin typeface="Calibri" pitchFamily="34" charset="0"/>
                <a:ea typeface="Linux Libertine" charset="0"/>
                <a:cs typeface="Linux Libertine" charset="0"/>
              </a:rPr>
              <a:t> there is no way to account for the FD:  CID</a:t>
            </a:r>
            <a:r>
              <a:rPr lang="is-IS" sz="1900" dirty="0">
                <a:latin typeface="Calibri" pitchFamily="34" charset="0"/>
                <a:ea typeface="Linux Libertine" charset="0"/>
                <a:cs typeface="Linux Libertine" charset="0"/>
              </a:rPr>
              <a:t> → Credits.</a:t>
            </a:r>
          </a:p>
        </p:txBody>
      </p:sp>
    </p:spTree>
    <p:extLst>
      <p:ext uri="{BB962C8B-B14F-4D97-AF65-F5344CB8AC3E}">
        <p14:creationId xmlns:p14="http://schemas.microsoft.com/office/powerpoint/2010/main" val="15556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Dependency-preserving Decomposition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Suppose you decompose relation schema 𝓡 with FD set F into two schemas 𝓡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𝓡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with FD sets F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F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respectively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If all the FDs inferable from F can also be inferred from the union of F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F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, we say that the decomposition is dependency preserving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sz="3200" dirty="0">
                <a:latin typeface="Calibri" pitchFamily="34" charset="0"/>
              </a:rPr>
              <a:t>i.e. if (F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  <a:ea typeface="Courier New" charset="0"/>
                <a:cs typeface="Courier New" charset="0"/>
              </a:rPr>
              <a:t>∪</a:t>
            </a:r>
            <a:r>
              <a:rPr lang="en-US" sz="3200" dirty="0">
                <a:latin typeface="Calibri" pitchFamily="34" charset="0"/>
              </a:rPr>
              <a:t>F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)</a:t>
            </a:r>
            <a:r>
              <a:rPr lang="en-US" sz="3200" baseline="30000" dirty="0">
                <a:latin typeface="Calibri" pitchFamily="34" charset="0"/>
              </a:rPr>
              <a:t>+</a:t>
            </a:r>
            <a:r>
              <a:rPr lang="en-US" sz="3200" dirty="0">
                <a:latin typeface="Calibri" pitchFamily="34" charset="0"/>
              </a:rPr>
              <a:t> = F</a:t>
            </a:r>
            <a:r>
              <a:rPr lang="en-US" sz="3200" baseline="30000" dirty="0">
                <a:latin typeface="Calibri" pitchFamily="34" charset="0"/>
              </a:rPr>
              <a:t>+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8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Decomposition Desiderata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9065"/>
          </a:xfrm>
        </p:spPr>
        <p:txBody>
          <a:bodyPr>
            <a:normAutofit fontScale="85000" lnSpcReduction="20000"/>
          </a:bodyPr>
          <a:lstStyle/>
          <a:p>
            <a:endParaRPr lang="en-US" sz="3600" dirty="0"/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" pitchFamily="34" charset="0"/>
              </a:rPr>
              <a:t>Example: let 𝓡(J, K, L) have FDs F={J</a:t>
            </a:r>
            <a:r>
              <a:rPr lang="is-IS" dirty="0">
                <a:latin typeface="Calibri" pitchFamily="34" charset="0"/>
              </a:rPr>
              <a:t> → K, KL → J}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is-IS" dirty="0">
                <a:latin typeface="Calibri" pitchFamily="34" charset="0"/>
              </a:rPr>
              <a:t>We cannot achieve all the three properties above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" pitchFamily="34" charset="0"/>
              </a:rPr>
              <a:t>𝓡</a:t>
            </a:r>
            <a:r>
              <a:rPr lang="en-US" baseline="-25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(J, K) and 𝓡</a:t>
            </a:r>
            <a:r>
              <a:rPr lang="en-US" baseline="-25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(K, L)</a:t>
            </a:r>
            <a:endParaRPr lang="is-IS" dirty="0">
              <a:latin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" pitchFamily="34" charset="0"/>
              </a:rPr>
              <a:t>𝓡</a:t>
            </a:r>
            <a:r>
              <a:rPr lang="en-US" baseline="-25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(J, L) and 𝓡</a:t>
            </a:r>
            <a:r>
              <a:rPr lang="en-US" baseline="-25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(K, L)</a:t>
            </a:r>
            <a:endParaRPr lang="is-IS" dirty="0">
              <a:latin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" pitchFamily="34" charset="0"/>
              </a:rPr>
              <a:t>𝓡</a:t>
            </a:r>
            <a:r>
              <a:rPr lang="en-US" baseline="-25000" dirty="0">
                <a:latin typeface="Calibri" pitchFamily="34" charset="0"/>
              </a:rPr>
              <a:t>1</a:t>
            </a:r>
            <a:r>
              <a:rPr lang="en-US" dirty="0">
                <a:latin typeface="Calibri" pitchFamily="34" charset="0"/>
              </a:rPr>
              <a:t>(J, K) and 𝓡</a:t>
            </a:r>
            <a:r>
              <a:rPr lang="en-US" baseline="-25000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(J, L), </a:t>
            </a:r>
            <a:r>
              <a:rPr lang="mr-IN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" pitchFamily="34" charset="0"/>
              </a:rPr>
              <a:t>If we want both lossless join and dependency preservation, we have to tolerate some redundancy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>
                <a:latin typeface="Calibri" pitchFamily="34" charset="0"/>
              </a:rPr>
              <a:t>Fortunately, these situations are rare in real-world</a:t>
            </a:r>
            <a:endParaRPr lang="is-IS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581" y="1825625"/>
            <a:ext cx="5856233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Is it always possible to find a redundancy-reducing, lossless join, dependency-preserving decomposition?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8811" y="1979513"/>
            <a:ext cx="94273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No.</a:t>
            </a:r>
          </a:p>
        </p:txBody>
      </p:sp>
    </p:spTree>
    <p:extLst>
      <p:ext uri="{BB962C8B-B14F-4D97-AF65-F5344CB8AC3E}">
        <p14:creationId xmlns:p14="http://schemas.microsoft.com/office/powerpoint/2010/main" val="165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To make anomaly detection and decomposition more systematic, we define </a:t>
            </a:r>
            <a:r>
              <a:rPr lang="en-US" sz="3600" i="1" dirty="0">
                <a:latin typeface="Calibri" pitchFamily="34" charset="0"/>
              </a:rPr>
              <a:t>normal forms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Informally, a relation is said to be in a particular normal form if it doesn’t have certain anomalies</a:t>
            </a:r>
          </a:p>
        </p:txBody>
      </p:sp>
    </p:spTree>
    <p:extLst>
      <p:ext uri="{BB962C8B-B14F-4D97-AF65-F5344CB8AC3E}">
        <p14:creationId xmlns:p14="http://schemas.microsoft.com/office/powerpoint/2010/main" val="8055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Normal Forms (Cont.)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latin typeface="Calibri" pitchFamily="34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1"/>
                </a:solidFill>
                <a:latin typeface="Calibri" pitchFamily="34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876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Boyce-</a:t>
            </a:r>
            <a:r>
              <a:rPr lang="en-US" dirty="0" err="1">
                <a:latin typeface="Calibri" pitchFamily="34" charset="0"/>
              </a:rPr>
              <a:t>Codd</a:t>
            </a:r>
            <a:r>
              <a:rPr lang="en-US" dirty="0">
                <a:latin typeface="Calibri" pitchFamily="34" charset="0"/>
              </a:rPr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003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One of the most commonly used normal forms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Let 𝓡 be a relation schema with the FD set F. 𝓡 is in BCNF if for every FD 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i="1" dirty="0">
                <a:latin typeface="Calibri" pitchFamily="34" charset="0"/>
              </a:rPr>
              <a:t>X</a:t>
            </a:r>
            <a:r>
              <a:rPr lang="is-IS" sz="3600" dirty="0">
                <a:latin typeface="Calibri" pitchFamily="34" charset="0"/>
              </a:rPr>
              <a:t> → </a:t>
            </a:r>
            <a:r>
              <a:rPr lang="is-IS" sz="3600" i="1" dirty="0">
                <a:latin typeface="Calibri" pitchFamily="34" charset="0"/>
              </a:rPr>
              <a:t>Y </a:t>
            </a:r>
            <a:r>
              <a:rPr lang="is-IS" sz="3600" dirty="0">
                <a:latin typeface="Calibri" pitchFamily="34" charset="0"/>
              </a:rPr>
              <a:t>in F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→ </a:t>
            </a:r>
            <a:r>
              <a:rPr lang="is-IS" sz="3200" i="1" dirty="0">
                <a:latin typeface="Calibri" pitchFamily="34" charset="0"/>
              </a:rPr>
              <a:t>Y</a:t>
            </a:r>
            <a:r>
              <a:rPr lang="is-IS" sz="3200" dirty="0">
                <a:latin typeface="Calibri" pitchFamily="34" charset="0"/>
              </a:rPr>
              <a:t> is trivial (i.e. </a:t>
            </a:r>
            <a:r>
              <a:rPr lang="en-US" sz="3200" dirty="0">
                <a:latin typeface="Calibri" pitchFamily="34" charset="0"/>
              </a:rPr>
              <a:t>Y ⊆ X), or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is-I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is a superkey of </a:t>
            </a:r>
            <a:r>
              <a:rPr lang="en-US" sz="3200" dirty="0">
                <a:latin typeface="Calibri" pitchFamily="34" charset="0"/>
              </a:rPr>
              <a:t>𝓡</a:t>
            </a:r>
            <a:endParaRPr lang="is-IS" sz="3200" i="1" dirty="0">
              <a:latin typeface="Calibri" pitchFamily="34" charset="0"/>
            </a:endParaRPr>
          </a:p>
          <a:p>
            <a:pPr lvl="1"/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7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454264" y="3164230"/>
            <a:ext cx="2187870" cy="116955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F={CID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→Name,</a:t>
            </a:r>
          </a:p>
          <a:p>
            <a:pPr eaLnBrk="0" hangingPunct="0"/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CID→ Credits,</a:t>
            </a:r>
          </a:p>
          <a:p>
            <a:pPr eaLnBrk="0" hangingPunct="0"/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CID→ DeptName</a:t>
            </a:r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,</a:t>
            </a:r>
          </a:p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CID</a:t>
            </a:r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→DeptAddress,</a:t>
            </a:r>
          </a:p>
          <a:p>
            <a:pPr eaLnBrk="0" hangingPunct="0"/>
            <a:r>
              <a:rPr lang="is-IS" sz="1400" dirty="0">
                <a:latin typeface="Calibri" pitchFamily="34" charset="0"/>
                <a:ea typeface="Linux Libertine" charset="0"/>
                <a:cs typeface="Linux Libertine" charset="0"/>
              </a:rPr>
              <a:t>DeptName→DeptAddress}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BCNF (Cont.)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22190"/>
              </p:ext>
            </p:extLst>
          </p:nvPr>
        </p:nvGraphicFramePr>
        <p:xfrm>
          <a:off x="2454264" y="1916625"/>
          <a:ext cx="554115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353904" y="1547293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4443"/>
              </p:ext>
            </p:extLst>
          </p:nvPr>
        </p:nvGraphicFramePr>
        <p:xfrm>
          <a:off x="1443185" y="4440028"/>
          <a:ext cx="4465069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42825" y="4070696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34879"/>
              </p:ext>
            </p:extLst>
          </p:nvPr>
        </p:nvGraphicFramePr>
        <p:xfrm>
          <a:off x="6296187" y="4727211"/>
          <a:ext cx="2029522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5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15410" y="436531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836019" y="3281996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18770" y="3281996"/>
            <a:ext cx="1427357" cy="9331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65051" y="1811099"/>
            <a:ext cx="1356268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Is this relation in BCNF?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2649" y="2927343"/>
            <a:ext cx="133867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No.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21319" y="5782385"/>
            <a:ext cx="3726537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Are these relations in BCNF?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6258" y="5782385"/>
            <a:ext cx="100247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Yes.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16258" y="3347361"/>
            <a:ext cx="2864568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Such a decomposition is called a </a:t>
            </a:r>
            <a:r>
              <a:rPr lang="en-US" i="1" dirty="0">
                <a:latin typeface="Calibri" pitchFamily="34" charset="0"/>
                <a:ea typeface="Linux Libertine" charset="0"/>
                <a:cs typeface="Linux Libertine" charset="0"/>
              </a:rPr>
              <a:t>BCNF decomposition.</a:t>
            </a:r>
            <a:endParaRPr lang="is-I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30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/>
      <p:bldP spid="11" grpId="0"/>
      <p:bldP spid="27" grpId="0" animBg="1"/>
      <p:bldP spid="29" grpId="0" animBg="1"/>
      <p:bldP spid="30" grpId="0" animBg="1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BCNF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Given a relation schema 𝓡(Z) with BCNF-violating FD 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is-IS" sz="3600" dirty="0">
                <a:latin typeface="Calibri" pitchFamily="34" charset="0"/>
              </a:rPr>
              <a:t> → </a:t>
            </a:r>
            <a:r>
              <a:rPr lang="is-IS" sz="3600" i="1" dirty="0">
                <a:latin typeface="Calibri" pitchFamily="34" charset="0"/>
              </a:rPr>
              <a:t>Y</a:t>
            </a:r>
            <a:r>
              <a:rPr lang="is-IS" sz="3600" dirty="0">
                <a:latin typeface="Calibri" pitchFamily="34" charset="0"/>
              </a:rPr>
              <a:t>, decompose </a:t>
            </a:r>
            <a:r>
              <a:rPr lang="en-US" sz="3600" dirty="0">
                <a:latin typeface="Calibri" pitchFamily="34" charset="0"/>
              </a:rPr>
              <a:t>𝓡 into 𝓡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(X, Y) and 𝓡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(Z</a:t>
            </a:r>
            <a:r>
              <a:rPr lang="en-US" sz="3600" dirty="0">
                <a:latin typeface="Calibri" pitchFamily="34" charset="0"/>
                <a:ea typeface="Courier New" charset="0"/>
                <a:cs typeface="Courier New" charset="0"/>
              </a:rPr>
              <a:t>∖</a:t>
            </a:r>
            <a:r>
              <a:rPr lang="en-US" sz="3600" dirty="0">
                <a:latin typeface="Calibri" pitchFamily="34" charset="0"/>
              </a:rPr>
              <a:t>Y)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Example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93610" y="4452885"/>
            <a:ext cx="4682232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Course(CID, Name, Credits, </a:t>
            </a:r>
            <a:r>
              <a:rPr lang="en-US" sz="1600" dirty="0" err="1">
                <a:latin typeface="Calibri" pitchFamily="34" charset="0"/>
              </a:rPr>
              <a:t>DeptName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DeptAddress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5570596"/>
            <a:ext cx="3489051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Course(CID, Name, Credits, </a:t>
            </a:r>
            <a:r>
              <a:rPr lang="en-US" sz="1600" dirty="0" err="1">
                <a:latin typeface="Calibri" pitchFamily="34" charset="0"/>
              </a:rPr>
              <a:t>DeptName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3086" y="5570596"/>
            <a:ext cx="3368594" cy="338554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Department(</a:t>
            </a:r>
            <a:r>
              <a:rPr lang="en-US" sz="1600" dirty="0" err="1">
                <a:latin typeface="Calibri" pitchFamily="34" charset="0"/>
              </a:rPr>
              <a:t>DeptName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DeptAddress</a:t>
            </a:r>
            <a:r>
              <a:rPr lang="en-US" sz="1600" dirty="0">
                <a:latin typeface="Calibri" pitchFamily="34" charset="0"/>
              </a:rPr>
              <a:t>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718139" y="4452885"/>
            <a:ext cx="255606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>
                <a:latin typeface="Calibri" pitchFamily="34" charset="0"/>
              </a:rPr>
              <a:t>DeptName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is-IS" sz="1600" dirty="0">
                <a:latin typeface="Calibri" pitchFamily="34" charset="0"/>
              </a:rPr>
              <a:t>→ </a:t>
            </a:r>
            <a:r>
              <a:rPr lang="en-US" sz="1600" dirty="0" err="1">
                <a:latin typeface="Calibri" pitchFamily="34" charset="0"/>
              </a:rPr>
              <a:t>DeptAddress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20899" y="4917688"/>
            <a:ext cx="479501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200400" y="4917688"/>
            <a:ext cx="3044283" cy="47352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7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BCNF Decomposition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559" y="1825625"/>
            <a:ext cx="8581937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Removes certain types of redundancy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See multivalued dependency for a type of redundancy BCNF decomposition does NOT remove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Is lossless join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Is NOT ALWAYS dependency preserving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As we saw before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4994" y="5770345"/>
            <a:ext cx="86908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No.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5893" y="5616457"/>
            <a:ext cx="3809534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Is it possible for a binary relation </a:t>
            </a:r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(x</a:t>
            </a:r>
            <a:r>
              <a:rPr lang="en-US" sz="2000" baseline="-25000" dirty="0">
                <a:latin typeface="Calibri" pitchFamily="34" charset="0"/>
                <a:ea typeface="Linux Libertine" charset="0"/>
                <a:cs typeface="Linux Libertine" charset="0"/>
              </a:rPr>
              <a:t>1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, x</a:t>
            </a:r>
            <a:r>
              <a:rPr lang="en-US" sz="2000" baseline="-25000" dirty="0"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) to be non-BCNF?</a:t>
            </a:r>
          </a:p>
        </p:txBody>
      </p:sp>
    </p:spTree>
    <p:extLst>
      <p:ext uri="{BB962C8B-B14F-4D97-AF65-F5344CB8AC3E}">
        <p14:creationId xmlns:p14="http://schemas.microsoft.com/office/powerpoint/2010/main" val="12180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Schema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71" y="1825625"/>
            <a:ext cx="8556770" cy="476812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700" dirty="0">
                <a:latin typeface="Calibri" pitchFamily="34" charset="0"/>
              </a:rPr>
              <a:t>Redundancy causes various kinds of anomalies</a:t>
            </a:r>
          </a:p>
          <a:p>
            <a:pPr>
              <a:lnSpc>
                <a:spcPct val="110000"/>
              </a:lnSpc>
            </a:pPr>
            <a:r>
              <a:rPr lang="en-US" sz="3700" dirty="0">
                <a:latin typeface="Calibri" pitchFamily="34" charset="0"/>
              </a:rPr>
              <a:t>To refine schemas: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Detect anomalies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Find FDs in the relations’ schemas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Apply Armstrong’s axioms to expand these FDs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Use the FDs to find the anomalies in the schemas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Remove anomalies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Decompose the anomalous schemas</a:t>
            </a:r>
          </a:p>
        </p:txBody>
      </p:sp>
    </p:spTree>
    <p:extLst>
      <p:ext uri="{BB962C8B-B14F-4D97-AF65-F5344CB8AC3E}">
        <p14:creationId xmlns:p14="http://schemas.microsoft.com/office/powerpoint/2010/main" val="202146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BCNF Decomposition Example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2088827"/>
            <a:ext cx="5830575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>
                <a:latin typeface="Calibri" pitchFamily="34" charset="0"/>
              </a:rPr>
              <a:t>Person(Name, SSN, Age, </a:t>
            </a:r>
            <a:r>
              <a:rPr lang="en-US" sz="2400" dirty="0" err="1">
                <a:latin typeface="Calibri" pitchFamily="34" charset="0"/>
              </a:rPr>
              <a:t>EyeColor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</a:rPr>
              <a:t>PhoneNo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973444" y="5158002"/>
            <a:ext cx="306658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Phone(SSN, </a:t>
            </a:r>
            <a:r>
              <a:rPr lang="en-US" altLang="zh-CN" dirty="0" err="1">
                <a:latin typeface="Calibri" pitchFamily="34" charset="0"/>
              </a:rPr>
              <a:t>PhoneNo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938215" y="5158002"/>
            <a:ext cx="381220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Person(Name, SSN, Age, </a:t>
            </a:r>
            <a:r>
              <a:rPr lang="en-US" dirty="0" err="1">
                <a:latin typeface="Calibri" pitchFamily="34" charset="0"/>
              </a:rPr>
              <a:t>EyeColor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618901"/>
            <a:ext cx="3867961" cy="46166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>
                <a:latin typeface="Calibri" pitchFamily="34" charset="0"/>
              </a:rPr>
              <a:t>SSN </a:t>
            </a:r>
            <a:r>
              <a:rPr lang="is-IS" sz="2400" dirty="0">
                <a:latin typeface="Calibri" pitchFamily="34" charset="0"/>
              </a:rPr>
              <a:t>→ </a:t>
            </a:r>
            <a:r>
              <a:rPr lang="en-US" sz="2400" dirty="0">
                <a:latin typeface="Calibri" pitchFamily="34" charset="0"/>
              </a:rPr>
              <a:t>Name, Age, </a:t>
            </a:r>
            <a:r>
              <a:rPr lang="en-US" sz="2400" dirty="0" err="1">
                <a:latin typeface="Calibri" pitchFamily="34" charset="0"/>
              </a:rPr>
              <a:t>EyeColor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862324" y="3245005"/>
            <a:ext cx="1810037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1" y="3245005"/>
            <a:ext cx="1713746" cy="173360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0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BCNF Decomposition Example (Cont.)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38215" y="1867268"/>
            <a:ext cx="7213326" cy="461665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>
                <a:latin typeface="Calibri" pitchFamily="34" charset="0"/>
              </a:rPr>
              <a:t>Person(Name, SSN, Age, </a:t>
            </a:r>
            <a:r>
              <a:rPr lang="en-US" sz="2400" dirty="0" err="1">
                <a:latin typeface="Calibri" pitchFamily="34" charset="0"/>
              </a:rPr>
              <a:t>EyeColor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</a:rPr>
              <a:t>PhoneNo</a:t>
            </a:r>
            <a:r>
              <a:rPr lang="en-US" sz="2400" dirty="0">
                <a:latin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</a:rPr>
              <a:t>CanDrink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597911" y="4148726"/>
            <a:ext cx="3100039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Phone(SSN, </a:t>
            </a:r>
            <a:r>
              <a:rPr lang="en-US" dirty="0" err="1">
                <a:latin typeface="Calibri" pitchFamily="34" charset="0"/>
              </a:rPr>
              <a:t>PhoneNumber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35261" y="4148726"/>
            <a:ext cx="496717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Person(Name, SSN, Age, </a:t>
            </a:r>
            <a:r>
              <a:rPr lang="en-US" dirty="0" err="1">
                <a:latin typeface="Calibri" pitchFamily="34" charset="0"/>
              </a:rPr>
              <a:t>EyeColor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CanDrink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938215" y="2452434"/>
            <a:ext cx="3867961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400" dirty="0">
                <a:latin typeface="Calibri" pitchFamily="34" charset="0"/>
              </a:rPr>
              <a:t>SSN </a:t>
            </a:r>
            <a:r>
              <a:rPr lang="is-IS" sz="2400" dirty="0">
                <a:latin typeface="Calibri" pitchFamily="34" charset="0"/>
              </a:rPr>
              <a:t>→ </a:t>
            </a:r>
            <a:r>
              <a:rPr lang="en-US" sz="2400" dirty="0">
                <a:latin typeface="Calibri" pitchFamily="34" charset="0"/>
              </a:rPr>
              <a:t>Name, Age, </a:t>
            </a:r>
            <a:r>
              <a:rPr lang="en-US" sz="2400" dirty="0" err="1">
                <a:latin typeface="Calibri" pitchFamily="34" charset="0"/>
              </a:rPr>
              <a:t>EyeColor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Age </a:t>
            </a:r>
            <a:r>
              <a:rPr lang="is-IS" sz="2400" dirty="0">
                <a:latin typeface="Calibri" pitchFamily="34" charset="0"/>
              </a:rPr>
              <a:t>→ CanDrink</a:t>
            </a:r>
            <a:endParaRPr lang="en-US" sz="2400" dirty="0">
              <a:latin typeface="Calibri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490332" y="3359014"/>
            <a:ext cx="118203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672362" y="3359014"/>
            <a:ext cx="925550" cy="533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535261" y="4694709"/>
            <a:ext cx="2638246" cy="584775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SSN </a:t>
            </a:r>
            <a:r>
              <a:rPr lang="is-IS" sz="1600" dirty="0">
                <a:latin typeface="Calibri" pitchFamily="34" charset="0"/>
              </a:rPr>
              <a:t>→ </a:t>
            </a:r>
            <a:r>
              <a:rPr lang="en-US" sz="1600" dirty="0">
                <a:latin typeface="Calibri" pitchFamily="34" charset="0"/>
              </a:rPr>
              <a:t>Name, Age, </a:t>
            </a:r>
            <a:r>
              <a:rPr lang="en-US" sz="1600" dirty="0" err="1">
                <a:latin typeface="Calibri" pitchFamily="34" charset="0"/>
              </a:rPr>
              <a:t>EyeColor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alibri" pitchFamily="34" charset="0"/>
              </a:rPr>
              <a:t>Age </a:t>
            </a:r>
            <a:r>
              <a:rPr lang="is-IS" sz="1600" dirty="0">
                <a:latin typeface="Calibri" pitchFamily="34" charset="0"/>
              </a:rPr>
              <a:t>→ CanDrink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6176" y="2390788"/>
            <a:ext cx="998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sz="4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⇒ </a:t>
            </a:r>
            <a:endParaRPr lang="en-US" sz="3600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97911" y="2714043"/>
            <a:ext cx="3180328" cy="30777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400" dirty="0">
                <a:latin typeface="Calibri" pitchFamily="34" charset="0"/>
              </a:rPr>
              <a:t>SSN </a:t>
            </a:r>
            <a:r>
              <a:rPr lang="is-IS" sz="1400" dirty="0">
                <a:latin typeface="Calibri" pitchFamily="34" charset="0"/>
              </a:rPr>
              <a:t>→ </a:t>
            </a:r>
            <a:r>
              <a:rPr lang="en-US" sz="1400" dirty="0">
                <a:latin typeface="Calibri" pitchFamily="34" charset="0"/>
              </a:rPr>
              <a:t>Name, Age, </a:t>
            </a:r>
            <a:r>
              <a:rPr lang="en-US" sz="1400" dirty="0" err="1">
                <a:latin typeface="Calibri" pitchFamily="34" charset="0"/>
              </a:rPr>
              <a:t>EyeColor</a:t>
            </a:r>
            <a:r>
              <a:rPr lang="en-US" sz="1400" dirty="0">
                <a:latin typeface="Calibri" pitchFamily="34" charset="0"/>
              </a:rPr>
              <a:t>, </a:t>
            </a:r>
            <a:r>
              <a:rPr lang="is-IS" sz="1400" dirty="0">
                <a:latin typeface="Calibri" pitchFamily="34" charset="0"/>
              </a:rPr>
              <a:t>CanDrink</a:t>
            </a:r>
            <a:endParaRPr lang="en-US" sz="1400" dirty="0">
              <a:latin typeface="Calibri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2588" y="5372069"/>
            <a:ext cx="1146362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28950" y="5372069"/>
            <a:ext cx="2568961" cy="38327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544649" y="5841670"/>
            <a:ext cx="382224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Person(Name, SSN, Age, </a:t>
            </a:r>
            <a:r>
              <a:rPr lang="en-US" dirty="0" err="1">
                <a:latin typeface="Calibri" pitchFamily="34" charset="0"/>
              </a:rPr>
              <a:t>EyeColor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572000" y="5855791"/>
            <a:ext cx="2614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Drink(Age, </a:t>
            </a:r>
            <a:r>
              <a:rPr lang="en-US" dirty="0" err="1">
                <a:latin typeface="Calibri" pitchFamily="34" charset="0"/>
              </a:rPr>
              <a:t>CanDrink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5954181" y="4949435"/>
            <a:ext cx="2561169" cy="49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B050"/>
                </a:solidFill>
                <a:latin typeface="Calibri" pitchFamily="34" charset="0"/>
              </a:rPr>
              <a:t>The final schemas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69169" y="5784215"/>
            <a:ext cx="3962982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507631" y="5784215"/>
            <a:ext cx="2743023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542158" y="4086300"/>
            <a:ext cx="3225324" cy="519766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353085" y="3161893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SSN is not a </a:t>
            </a:r>
            <a:r>
              <a:rPr lang="en-US" dirty="0" err="1">
                <a:latin typeface="Calibri" pitchFamily="34" charset="0"/>
                <a:ea typeface="Linux Libertine" charset="0"/>
                <a:cs typeface="Linux Libertine" charset="0"/>
              </a:rPr>
              <a:t>superkey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.</a:t>
            </a:r>
            <a:endParaRPr lang="is-I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98586" y="4690946"/>
            <a:ext cx="226713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Age is not a superkey.</a:t>
            </a:r>
            <a:endParaRPr lang="is-I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5" grpId="0" animBg="1"/>
      <p:bldP spid="9" grpId="0"/>
      <p:bldP spid="20" grpId="0" animBg="1"/>
      <p:bldP spid="23" grpId="0" animBg="1"/>
      <p:bldP spid="24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Schema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2550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3700" dirty="0">
                <a:latin typeface="Calibri" pitchFamily="34" charset="0"/>
              </a:rPr>
              <a:t>Redundancy causes various kinds of anomalies</a:t>
            </a:r>
          </a:p>
          <a:p>
            <a:pPr>
              <a:lnSpc>
                <a:spcPct val="120000"/>
              </a:lnSpc>
            </a:pPr>
            <a:r>
              <a:rPr lang="en-US" sz="3700" dirty="0">
                <a:latin typeface="Calibri" pitchFamily="34" charset="0"/>
              </a:rPr>
              <a:t>To refine schemas: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Detect anomalies</a:t>
            </a:r>
          </a:p>
          <a:p>
            <a:pPr lvl="2">
              <a:lnSpc>
                <a:spcPct val="120000"/>
              </a:lnSpc>
            </a:pPr>
            <a:r>
              <a:rPr lang="en-US" sz="2800" dirty="0">
                <a:latin typeface="Calibri" pitchFamily="34" charset="0"/>
              </a:rPr>
              <a:t>Find FDs in the relations’ schemas</a:t>
            </a:r>
          </a:p>
          <a:p>
            <a:pPr lvl="2">
              <a:lnSpc>
                <a:spcPct val="120000"/>
              </a:lnSpc>
            </a:pPr>
            <a:r>
              <a:rPr lang="en-US" sz="2800" dirty="0">
                <a:latin typeface="Calibri" pitchFamily="34" charset="0"/>
              </a:rPr>
              <a:t>Apply Armstrong’s axioms to expand these FDs</a:t>
            </a:r>
          </a:p>
          <a:p>
            <a:pPr lvl="2">
              <a:lnSpc>
                <a:spcPct val="120000"/>
              </a:lnSpc>
            </a:pPr>
            <a:r>
              <a:rPr lang="en-US" sz="2800" dirty="0">
                <a:latin typeface="Calibri" pitchFamily="34" charset="0"/>
              </a:rPr>
              <a:t>Use the FDs to find the anomalies in the schemas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Remove anomalies</a:t>
            </a:r>
          </a:p>
          <a:p>
            <a:pPr lvl="2">
              <a:lnSpc>
                <a:spcPct val="120000"/>
              </a:lnSpc>
            </a:pPr>
            <a:r>
              <a:rPr lang="en-US" sz="2800" dirty="0">
                <a:latin typeface="Calibri" pitchFamily="34" charset="0"/>
              </a:rPr>
              <a:t>Decompose the anomalous schemas (i.e. achieve desired normal forms)</a:t>
            </a:r>
          </a:p>
        </p:txBody>
      </p:sp>
    </p:spTree>
    <p:extLst>
      <p:ext uri="{BB962C8B-B14F-4D97-AF65-F5344CB8AC3E}">
        <p14:creationId xmlns:p14="http://schemas.microsoft.com/office/powerpoint/2010/main" val="502133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Normal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latin typeface="Calibri" pitchFamily="34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1"/>
                </a:solidFill>
                <a:latin typeface="Calibri" pitchFamily="34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8760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Third Normal Form (3NF)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Let 𝓡 be a relation schema with the FD set F. 𝓡 is in 3NF if for every FD 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i="1" dirty="0">
                <a:latin typeface="Calibri" pitchFamily="34" charset="0"/>
              </a:rPr>
              <a:t>X</a:t>
            </a:r>
            <a:r>
              <a:rPr lang="is-IS" sz="3600" dirty="0">
                <a:latin typeface="Calibri" pitchFamily="34" charset="0"/>
              </a:rPr>
              <a:t> → </a:t>
            </a:r>
            <a:r>
              <a:rPr lang="is-IS" sz="3600" i="1" dirty="0">
                <a:latin typeface="Calibri" pitchFamily="34" charset="0"/>
              </a:rPr>
              <a:t>Y </a:t>
            </a:r>
            <a:r>
              <a:rPr lang="is-IS" sz="3600" dirty="0">
                <a:latin typeface="Calibri" pitchFamily="34" charset="0"/>
              </a:rPr>
              <a:t>in F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→ </a:t>
            </a:r>
            <a:r>
              <a:rPr lang="is-IS" sz="3200" i="1" dirty="0">
                <a:latin typeface="Calibri" pitchFamily="34" charset="0"/>
              </a:rPr>
              <a:t>Y</a:t>
            </a:r>
            <a:r>
              <a:rPr lang="is-IS" sz="3200" dirty="0">
                <a:latin typeface="Calibri" pitchFamily="34" charset="0"/>
              </a:rPr>
              <a:t> is trivial (i.e. </a:t>
            </a:r>
            <a:r>
              <a:rPr lang="en-US" sz="3200" dirty="0">
                <a:latin typeface="Calibri" pitchFamily="34" charset="0"/>
              </a:rPr>
              <a:t>Y ⊆ X), or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is-I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is a superkey of </a:t>
            </a:r>
            <a:r>
              <a:rPr lang="en-US" sz="3200" dirty="0">
                <a:latin typeface="Calibri" pitchFamily="34" charset="0"/>
              </a:rPr>
              <a:t>𝓡, or</a:t>
            </a:r>
            <a:endParaRPr lang="is-IS" sz="3200" i="1" dirty="0">
              <a:latin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3200" i="1" dirty="0">
                <a:latin typeface="Calibri" pitchFamily="34" charset="0"/>
              </a:rPr>
              <a:t>Y</a:t>
            </a:r>
            <a:r>
              <a:rPr lang="en-US" sz="3200" dirty="0">
                <a:latin typeface="Calibri" pitchFamily="34" charset="0"/>
              </a:rPr>
              <a:t> is part of a key </a:t>
            </a:r>
            <a:r>
              <a:rPr lang="is-IS" sz="3200" dirty="0">
                <a:latin typeface="Calibri" pitchFamily="34" charset="0"/>
              </a:rPr>
              <a:t>of </a:t>
            </a:r>
            <a:r>
              <a:rPr lang="en-US" sz="3200" dirty="0">
                <a:latin typeface="Calibri" pitchFamily="34" charset="0"/>
              </a:rPr>
              <a:t>𝓡</a:t>
            </a:r>
            <a:endParaRPr lang="en-US" sz="3200" i="1" dirty="0">
              <a:latin typeface="Calibri" pitchFamily="34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If 𝓡 is in BCNF, then it certainly is in 3NF, but not necessarily the other way around</a:t>
            </a:r>
          </a:p>
        </p:txBody>
      </p:sp>
    </p:spTree>
    <p:extLst>
      <p:ext uri="{BB962C8B-B14F-4D97-AF65-F5344CB8AC3E}">
        <p14:creationId xmlns:p14="http://schemas.microsoft.com/office/powerpoint/2010/main" val="14766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3NF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A FD 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is-IS" sz="3600" dirty="0">
                <a:latin typeface="Calibri" pitchFamily="34" charset="0"/>
              </a:rPr>
              <a:t> → </a:t>
            </a:r>
            <a:r>
              <a:rPr lang="is-IS" sz="3600" i="1" dirty="0">
                <a:latin typeface="Calibri" pitchFamily="34" charset="0"/>
              </a:rPr>
              <a:t>Y </a:t>
            </a:r>
            <a:r>
              <a:rPr lang="is-IS" sz="3600" dirty="0">
                <a:latin typeface="Calibri" pitchFamily="34" charset="0"/>
              </a:rPr>
              <a:t>of </a:t>
            </a:r>
            <a:r>
              <a:rPr lang="en-US" sz="3600" dirty="0">
                <a:latin typeface="Calibri" pitchFamily="34" charset="0"/>
              </a:rPr>
              <a:t>𝓡 violates 3NF conditions if</a:t>
            </a:r>
          </a:p>
          <a:p>
            <a:pPr lvl="1"/>
            <a:r>
              <a:rPr lang="is-IS" sz="3200" dirty="0">
                <a:latin typeface="Calibri" pitchFamily="34" charset="0"/>
              </a:rPr>
              <a:t>either </a:t>
            </a:r>
            <a:r>
              <a:rPr lang="is-I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is a subset of some key</a:t>
            </a:r>
          </a:p>
          <a:p>
            <a:pPr lvl="1"/>
            <a:endParaRPr lang="is-IS" sz="3200" i="1" dirty="0">
              <a:latin typeface="Calibri" pitchFamily="34" charset="0"/>
            </a:endParaRPr>
          </a:p>
          <a:p>
            <a:pPr lvl="1"/>
            <a:endParaRPr lang="is-IS" sz="3200" i="1" dirty="0">
              <a:latin typeface="Calibri" pitchFamily="34" charset="0"/>
            </a:endParaRPr>
          </a:p>
          <a:p>
            <a:pPr lvl="1"/>
            <a:r>
              <a:rPr lang="is-IS" sz="3200" dirty="0">
                <a:latin typeface="Calibri" pitchFamily="34" charset="0"/>
              </a:rPr>
              <a:t>or </a:t>
            </a:r>
            <a:r>
              <a:rPr lang="is-I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is NOT a proper subset of any key</a:t>
            </a:r>
            <a:endParaRPr lang="en-US" sz="3200" dirty="0">
              <a:latin typeface="Calibri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890617" y="3535612"/>
            <a:ext cx="5623673" cy="847977"/>
            <a:chOff x="1736910" y="3482558"/>
            <a:chExt cx="5623673" cy="847977"/>
          </a:xfrm>
        </p:grpSpPr>
        <p:sp>
          <p:nvSpPr>
            <p:cNvPr id="6" name="Rounded Rectangle 5"/>
            <p:cNvSpPr/>
            <p:nvPr/>
          </p:nvSpPr>
          <p:spPr>
            <a:xfrm>
              <a:off x="4769783" y="3482558"/>
              <a:ext cx="1470552" cy="83034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750983" y="3529588"/>
              <a:ext cx="609600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Y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40805" y="3533379"/>
              <a:ext cx="928508" cy="3094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25788" y="3807315"/>
              <a:ext cx="70166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Key</a:t>
              </a:r>
              <a:endParaRPr lang="en-US" sz="2800" b="1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1736910" y="3647025"/>
              <a:ext cx="2953871" cy="4953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dirty="0">
                  <a:latin typeface="Calibri" pitchFamily="34" charset="0"/>
                  <a:ea typeface="Linux Libertine" charset="0"/>
                  <a:cs typeface="Linux Libertine" charset="0"/>
                </a:rPr>
                <a:t>Partial Dependency</a:t>
              </a:r>
            </a:p>
          </p:txBody>
        </p:sp>
        <p:cxnSp>
          <p:nvCxnSpPr>
            <p:cNvPr id="36" name="Straight Arrow Connector 35"/>
            <p:cNvCxnSpPr>
              <a:endCxn id="7" idx="1"/>
            </p:cNvCxnSpPr>
            <p:nvPr/>
          </p:nvCxnSpPr>
          <p:spPr>
            <a:xfrm>
              <a:off x="5969313" y="3684312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15666" y="5135798"/>
            <a:ext cx="7386182" cy="1161062"/>
            <a:chOff x="807177" y="5066722"/>
            <a:chExt cx="7386182" cy="1161062"/>
          </a:xfrm>
        </p:grpSpPr>
        <p:sp>
          <p:nvSpPr>
            <p:cNvPr id="13" name="Rounded Rectangle 12"/>
            <p:cNvSpPr/>
            <p:nvPr/>
          </p:nvSpPr>
          <p:spPr>
            <a:xfrm>
              <a:off x="3985028" y="5066722"/>
              <a:ext cx="1089552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Key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83759" y="5071475"/>
              <a:ext cx="609600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Y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59843" y="5066722"/>
              <a:ext cx="928508" cy="3060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3174" y="5669198"/>
              <a:ext cx="1370890" cy="5585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124051" y="5772594"/>
              <a:ext cx="699381" cy="3458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Y</a:t>
              </a:r>
              <a:endPara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80486" y="5534676"/>
              <a:ext cx="928508" cy="2982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9456" y="5676124"/>
              <a:ext cx="7016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Key</a:t>
              </a:r>
            </a:p>
          </p:txBody>
        </p:sp>
        <p:sp>
          <p:nvSpPr>
            <p:cNvPr id="24" name="Title 1"/>
            <p:cNvSpPr txBox="1">
              <a:spLocks/>
            </p:cNvSpPr>
            <p:nvPr/>
          </p:nvSpPr>
          <p:spPr>
            <a:xfrm>
              <a:off x="807177" y="5512983"/>
              <a:ext cx="3375126" cy="49770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buClr>
                  <a:srgbClr val="92D050"/>
                </a:buClr>
              </a:pPr>
              <a:r>
                <a:rPr lang="en-US" sz="2400" b="1" dirty="0">
                  <a:latin typeface="Calibri" pitchFamily="34" charset="0"/>
                  <a:ea typeface="Linux Libertine" charset="0"/>
                  <a:cs typeface="Linux Libertine" charset="0"/>
                </a:rPr>
                <a:t>Transitive Dependency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078173" y="5223488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802089" y="5224137"/>
              <a:ext cx="781670" cy="1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282005" y="5809129"/>
              <a:ext cx="398033" cy="19363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0" idx="3"/>
              <a:endCxn id="19" idx="1"/>
            </p:cNvCxnSpPr>
            <p:nvPr/>
          </p:nvCxnSpPr>
          <p:spPr>
            <a:xfrm>
              <a:off x="6608994" y="5683803"/>
              <a:ext cx="515057" cy="261708"/>
            </a:xfrm>
            <a:prstGeom prst="straightConnector1">
              <a:avLst/>
            </a:prstGeom>
            <a:ln w="41275"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965669" y="3484216"/>
            <a:ext cx="1236179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Redundant storage of (</a:t>
            </a:r>
            <a:r>
              <a:rPr lang="en-US" i="1" dirty="0">
                <a:latin typeface="Calibri" pitchFamily="34" charset="0"/>
                <a:ea typeface="Linux Libertine" charset="0"/>
                <a:cs typeface="Linux Libertine" charset="0"/>
              </a:rPr>
              <a:t>X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, </a:t>
            </a:r>
            <a:r>
              <a:rPr lang="en-US" i="1" dirty="0">
                <a:latin typeface="Calibri" pitchFamily="34" charset="0"/>
                <a:ea typeface="Linux Libertine" charset="0"/>
                <a:cs typeface="Linux Libertine" charset="0"/>
              </a:rPr>
              <a:t>Y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) pairs</a:t>
            </a:r>
            <a:endParaRPr lang="is-I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31917" y="4957421"/>
            <a:ext cx="1872603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Cannot store </a:t>
            </a:r>
            <a:r>
              <a:rPr lang="en-US" i="1" dirty="0">
                <a:latin typeface="Calibri" pitchFamily="34" charset="0"/>
                <a:ea typeface="Linux Libertine" charset="0"/>
                <a:cs typeface="Linux Libertine" charset="0"/>
              </a:rPr>
              <a:t>X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 without storing </a:t>
            </a:r>
            <a:r>
              <a:rPr lang="en-US" i="1" dirty="0">
                <a:latin typeface="Calibri" pitchFamily="34" charset="0"/>
                <a:ea typeface="Linux Libertine" charset="0"/>
                <a:cs typeface="Linux Libertine" charset="0"/>
              </a:rPr>
              <a:t>Y</a:t>
            </a:r>
            <a:endParaRPr lang="is-I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3NF Decomposition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30234"/>
              </p:ext>
            </p:extLst>
          </p:nvPr>
        </p:nvGraphicFramePr>
        <p:xfrm>
          <a:off x="729010" y="1912047"/>
          <a:ext cx="346157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     25 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   107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   107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    242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8650" y="1542715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84219" y="1912047"/>
            <a:ext cx="4178868" cy="1077218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>
                <a:latin typeface="Calibri" pitchFamily="34" charset="0"/>
              </a:rPr>
              <a:t>PropertyID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is-IS" sz="1600" dirty="0">
                <a:latin typeface="Calibri" pitchFamily="34" charset="0"/>
              </a:rPr>
              <a:t>→ </a:t>
            </a:r>
            <a:r>
              <a:rPr lang="en-US" sz="1600" dirty="0" err="1">
                <a:latin typeface="Calibri" pitchFamily="34" charset="0"/>
              </a:rPr>
              <a:t>CountyName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LotNo</a:t>
            </a:r>
            <a:r>
              <a:rPr lang="en-US" sz="1600" dirty="0">
                <a:latin typeface="Calibri" pitchFamily="34" charset="0"/>
              </a:rPr>
              <a:t>, Area, Price</a:t>
            </a:r>
          </a:p>
          <a:p>
            <a:r>
              <a:rPr lang="en-US" sz="1600" dirty="0" err="1">
                <a:latin typeface="Calibri" pitchFamily="34" charset="0"/>
              </a:rPr>
              <a:t>CountyName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LotNo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is-IS" sz="1600" dirty="0">
                <a:latin typeface="Calibri" pitchFamily="34" charset="0"/>
              </a:rPr>
              <a:t>→ PropertyID, Area, Price</a:t>
            </a:r>
          </a:p>
          <a:p>
            <a:r>
              <a:rPr lang="is-IS" sz="1600" dirty="0">
                <a:latin typeface="Calibri" pitchFamily="34" charset="0"/>
              </a:rPr>
              <a:t>Area → Price</a:t>
            </a:r>
          </a:p>
          <a:p>
            <a:r>
              <a:rPr lang="is-IS" sz="1600" dirty="0">
                <a:latin typeface="Calibri" pitchFamily="34" charset="0"/>
              </a:rPr>
              <a:t>Area → CountyName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162287" y="3149937"/>
            <a:ext cx="423092" cy="79531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85379" y="3149937"/>
            <a:ext cx="2309350" cy="858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90827"/>
              </p:ext>
            </p:extLst>
          </p:nvPr>
        </p:nvGraphicFramePr>
        <p:xfrm>
          <a:off x="628650" y="4124168"/>
          <a:ext cx="2912931" cy="1097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PropertyID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CountyName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LotNo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Dane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Milwaukee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565897" y="3760583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Lot</a:t>
            </a:r>
            <a:endParaRPr lang="en-US" sz="1200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3324"/>
              </p:ext>
            </p:extLst>
          </p:nvPr>
        </p:nvGraphicFramePr>
        <p:xfrm>
          <a:off x="5198576" y="4133132"/>
          <a:ext cx="1108407" cy="8778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Area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Price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110050" y="376058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1200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96616" y="5400367"/>
            <a:ext cx="4178868" cy="830997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err="1">
                <a:latin typeface="Calibri" pitchFamily="34" charset="0"/>
              </a:rPr>
              <a:t>PropertyID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is-IS" sz="1600" dirty="0">
                <a:latin typeface="Calibri" pitchFamily="34" charset="0"/>
              </a:rPr>
              <a:t>→ </a:t>
            </a:r>
            <a:r>
              <a:rPr lang="en-US" sz="1600" dirty="0" err="1">
                <a:latin typeface="Calibri" pitchFamily="34" charset="0"/>
              </a:rPr>
              <a:t>CountyName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LotNo</a:t>
            </a:r>
            <a:r>
              <a:rPr lang="en-US" sz="1600" dirty="0">
                <a:latin typeface="Calibri" pitchFamily="34" charset="0"/>
              </a:rPr>
              <a:t>, Area, Price</a:t>
            </a:r>
          </a:p>
          <a:p>
            <a:r>
              <a:rPr lang="en-US" sz="1600" dirty="0" err="1">
                <a:latin typeface="Calibri" pitchFamily="34" charset="0"/>
              </a:rPr>
              <a:t>CountyName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LotNo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is-IS" sz="1600" dirty="0">
                <a:latin typeface="Calibri" pitchFamily="34" charset="0"/>
              </a:rPr>
              <a:t>→ PropertyID, Area, Price</a:t>
            </a:r>
          </a:p>
          <a:p>
            <a:r>
              <a:rPr lang="is-IS" sz="1600" dirty="0">
                <a:latin typeface="Calibri" pitchFamily="34" charset="0"/>
              </a:rPr>
              <a:t>Area → CountyName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199539" y="5149526"/>
            <a:ext cx="1376016" cy="338554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s-IS" sz="1600" dirty="0">
                <a:latin typeface="Calibri" pitchFamily="34" charset="0"/>
              </a:rPr>
              <a:t>Area → Price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99164" y="5221448"/>
            <a:ext cx="91033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No. Why?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99610" y="4029280"/>
            <a:ext cx="1509443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Are these relations in BCNF?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62287" y="3231616"/>
            <a:ext cx="4518291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Problem: transitive dependency Area → Price </a:t>
            </a:r>
            <a:endParaRPr lang="is-I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66C92F-1E0A-1AAF-8646-0FD921844171}"/>
              </a:ext>
            </a:extLst>
          </p:cNvPr>
          <p:cNvSpPr/>
          <p:nvPr/>
        </p:nvSpPr>
        <p:spPr>
          <a:xfrm>
            <a:off x="5068047" y="5149526"/>
            <a:ext cx="71686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EC8C20-2725-3661-0387-D16ABBC4073C}"/>
              </a:ext>
            </a:extLst>
          </p:cNvPr>
          <p:cNvSpPr/>
          <p:nvPr/>
        </p:nvSpPr>
        <p:spPr>
          <a:xfrm>
            <a:off x="3447776" y="5392062"/>
            <a:ext cx="71686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7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 animBg="1"/>
      <p:bldP spid="20" grpId="0" animBg="1"/>
      <p:bldP spid="22" grpId="0" animBg="1"/>
      <p:bldP spid="23" grpId="0" animBg="1"/>
      <p:bldP spid="21" grpId="0" animBg="1"/>
      <p:bldP spid="21" grpId="1" animBg="1"/>
      <p:bldP spid="3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3NF Decomposition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08" y="1825625"/>
            <a:ext cx="7724800" cy="3308437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Follow the BCNF decomposition algorithm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Calibri" pitchFamily="34" charset="0"/>
              </a:rPr>
              <a:t>Typically, you can stop earlier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If losing FD 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is-IS" sz="3600" dirty="0">
                <a:latin typeface="Calibri" pitchFamily="34" charset="0"/>
              </a:rPr>
              <a:t> → </a:t>
            </a:r>
            <a:r>
              <a:rPr lang="en-US" sz="3600" i="1" dirty="0">
                <a:latin typeface="Calibri" pitchFamily="34" charset="0"/>
              </a:rPr>
              <a:t>Y</a:t>
            </a:r>
            <a:r>
              <a:rPr lang="en-US" sz="3600" dirty="0">
                <a:latin typeface="Calibri" pitchFamily="34" charset="0"/>
              </a:rPr>
              <a:t>, you can add a relation 𝓡</a:t>
            </a:r>
            <a:r>
              <a:rPr lang="en-US" sz="3600" baseline="-25000" dirty="0">
                <a:latin typeface="Calibri" pitchFamily="34" charset="0"/>
              </a:rPr>
              <a:t>3</a:t>
            </a:r>
            <a:r>
              <a:rPr lang="en-US" sz="3600" dirty="0">
                <a:latin typeface="Calibri" pitchFamily="34" charset="0"/>
              </a:rPr>
              <a:t>(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i="1" dirty="0">
                <a:latin typeface="Calibri" pitchFamily="34" charset="0"/>
              </a:rPr>
              <a:t>Y</a:t>
            </a:r>
            <a:r>
              <a:rPr lang="en-US" sz="36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Calibri" pitchFamily="34" charset="0"/>
              </a:rPr>
              <a:t>3NF allows this type of redundancy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1" y="5360565"/>
            <a:ext cx="7549157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Hence, it is </a:t>
            </a:r>
            <a:r>
              <a:rPr lang="en-US" sz="2800" i="1" dirty="0">
                <a:latin typeface="Calibri" pitchFamily="34" charset="0"/>
                <a:ea typeface="Linux Libertine" charset="0"/>
                <a:cs typeface="Linux Libertine" charset="0"/>
              </a:rPr>
              <a:t>always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 possible to find a lossless join, dependency-preserving 3NF decomposition.</a:t>
            </a:r>
            <a:endParaRPr lang="is-I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3NF Decomposition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Can make the algorithm more efficient by using the minimal basis of F instead of F</a:t>
            </a:r>
          </a:p>
          <a:p>
            <a:pPr marL="971550" lvl="1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Compute a minimal basis M for F</a:t>
            </a:r>
          </a:p>
          <a:p>
            <a:pPr marL="971550" lvl="1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Find a lossless join decomposition of 𝓡 (which might miss some FDs in M)</a:t>
            </a:r>
          </a:p>
          <a:p>
            <a:pPr marL="971550" lvl="1" indent="-5143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Add additional relations to cover any missing FDs</a:t>
            </a:r>
          </a:p>
        </p:txBody>
      </p:sp>
    </p:spTree>
    <p:extLst>
      <p:ext uri="{BB962C8B-B14F-4D97-AF65-F5344CB8AC3E}">
        <p14:creationId xmlns:p14="http://schemas.microsoft.com/office/powerpoint/2010/main" val="20098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Fourth Normal Form (4NF)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When there are no </a:t>
            </a:r>
            <a:r>
              <a:rPr lang="en-US" sz="3600" i="1" dirty="0">
                <a:latin typeface="Calibri" pitchFamily="34" charset="0"/>
              </a:rPr>
              <a:t>multivalued dependencies </a:t>
            </a:r>
            <a:r>
              <a:rPr lang="en-US" sz="3600" dirty="0">
                <a:latin typeface="Calibri" pitchFamily="34" charset="0"/>
              </a:rPr>
              <a:t>(MVDs) among the attributes in the schema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MVD: given a schema</a:t>
            </a:r>
            <a:r>
              <a:rPr lang="is-IS" sz="3600" dirty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𝓡(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i="1" dirty="0">
                <a:latin typeface="Calibri" pitchFamily="34" charset="0"/>
              </a:rPr>
              <a:t>Y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i="1" dirty="0">
                <a:latin typeface="Calibri" pitchFamily="34" charset="0"/>
              </a:rPr>
              <a:t>Z</a:t>
            </a:r>
            <a:r>
              <a:rPr lang="en-US" sz="3600" dirty="0">
                <a:latin typeface="Calibri" pitchFamily="34" charset="0"/>
              </a:rPr>
              <a:t>), there exists a MVD 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  <a:ea typeface="STIXGeneral" charset="0"/>
                <a:cs typeface="STIXGeneral" charset="0"/>
              </a:rPr>
              <a:t>↠ </a:t>
            </a:r>
            <a:r>
              <a:rPr lang="en-US" sz="3600" i="1" dirty="0">
                <a:latin typeface="Calibri" pitchFamily="34" charset="0"/>
              </a:rPr>
              <a:t>Y</a:t>
            </a:r>
            <a:r>
              <a:rPr lang="en-US" sz="3600" dirty="0">
                <a:latin typeface="Calibri" pitchFamily="34" charset="0"/>
              </a:rPr>
              <a:t> if for any value of 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en-US" sz="3600" dirty="0">
                <a:latin typeface="Calibri" pitchFamily="34" charset="0"/>
              </a:rPr>
              <a:t>, the set of values of </a:t>
            </a:r>
            <a:r>
              <a:rPr lang="en-US" sz="3600" i="1" dirty="0">
                <a:latin typeface="Calibri" pitchFamily="34" charset="0"/>
              </a:rPr>
              <a:t>Y</a:t>
            </a:r>
            <a:r>
              <a:rPr lang="en-US" sz="3600" dirty="0">
                <a:latin typeface="Calibri" pitchFamily="34" charset="0"/>
              </a:rPr>
              <a:t> is independent of </a:t>
            </a:r>
            <a:r>
              <a:rPr lang="en-US" sz="3600" i="1" dirty="0">
                <a:latin typeface="Calibri" pitchFamily="34" charset="0"/>
              </a:rPr>
              <a:t>Z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en-US" sz="3200" dirty="0">
                <a:latin typeface="Calibri" pitchFamily="34" charset="0"/>
              </a:rPr>
              <a:t>i.e. decomposition 𝓡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i="1" dirty="0">
                <a:latin typeface="Calibri" pitchFamily="34" charset="0"/>
              </a:rPr>
              <a:t>X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i="1" dirty="0">
                <a:latin typeface="Calibri" pitchFamily="34" charset="0"/>
              </a:rPr>
              <a:t>Y</a:t>
            </a:r>
            <a:r>
              <a:rPr lang="en-US" sz="3200" dirty="0">
                <a:latin typeface="Calibri" pitchFamily="34" charset="0"/>
              </a:rPr>
              <a:t>) and 𝓡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i="1" dirty="0">
                <a:latin typeface="Calibri" pitchFamily="34" charset="0"/>
              </a:rPr>
              <a:t>X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i="1" dirty="0">
                <a:latin typeface="Calibri" pitchFamily="34" charset="0"/>
              </a:rPr>
              <a:t>Z</a:t>
            </a:r>
            <a:r>
              <a:rPr lang="en-US" sz="3200" dirty="0">
                <a:latin typeface="Calibri" pitchFamily="34" charset="0"/>
              </a:rPr>
              <a:t>) is lossless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Any FD is a MVD as well</a:t>
            </a:r>
          </a:p>
        </p:txBody>
      </p:sp>
    </p:spTree>
    <p:extLst>
      <p:ext uri="{BB962C8B-B14F-4D97-AF65-F5344CB8AC3E}">
        <p14:creationId xmlns:p14="http://schemas.microsoft.com/office/powerpoint/2010/main" val="1099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Detect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Anomaly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80597"/>
              </p:ext>
            </p:extLst>
          </p:nvPr>
        </p:nvGraphicFramePr>
        <p:xfrm>
          <a:off x="1785192" y="2760582"/>
          <a:ext cx="5983013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84832" y="239125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4393593"/>
            <a:ext cx="3006955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is the source of redundancy in the above relation?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3774" y="4393593"/>
            <a:ext cx="3924431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The moment we know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, the value of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is fixed, i.e. the FD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DeptAddress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holds. But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DeptName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i</a:t>
            </a:r>
            <a:r>
              <a:rPr lang="en-US" altLang="zh-CN" sz="2000" dirty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not a superkey.</a:t>
            </a:r>
          </a:p>
        </p:txBody>
      </p:sp>
    </p:spTree>
    <p:extLst>
      <p:ext uri="{BB962C8B-B14F-4D97-AF65-F5344CB8AC3E}">
        <p14:creationId xmlns:p14="http://schemas.microsoft.com/office/powerpoint/2010/main" val="96039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MVD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51183"/>
              </p:ext>
            </p:extLst>
          </p:nvPr>
        </p:nvGraphicFramePr>
        <p:xfrm>
          <a:off x="1406741" y="2058893"/>
          <a:ext cx="3864505" cy="15544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8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283"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SSN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Phone</a:t>
                      </a:r>
                      <a:r>
                        <a:rPr lang="en-US" sz="1800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No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Course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(206) 572-4312</a:t>
                      </a:r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256">
                <a:tc>
                  <a:txBody>
                    <a:bodyPr/>
                    <a:lstStyle/>
                    <a:p>
                      <a:pPr algn="ctr"/>
                      <a:r>
                        <a:rPr lang="mr-IN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123-32-99</a:t>
                      </a:r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99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(206) 432-8954</a:t>
                      </a:r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06381" y="1597228"/>
            <a:ext cx="11448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Person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7421" y="4200032"/>
            <a:ext cx="754915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>
                <a:latin typeface="Calibri" pitchFamily="34" charset="0"/>
                <a:ea typeface="Linux Libertine" charset="0"/>
                <a:cs typeface="Linux Libertine" charset="0"/>
              </a:rPr>
              <a:t>Typically, MVD problems arise when two many-to-one relationships are mixed into one relation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22055" y="2482190"/>
            <a:ext cx="1989925" cy="707886"/>
          </a:xfrm>
          <a:prstGeom prst="rect">
            <a:avLst/>
          </a:prstGeom>
          <a:solidFill>
            <a:srgbClr val="F3CFF4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SSN </a:t>
            </a:r>
            <a:r>
              <a:rPr lang="en-US" dirty="0">
                <a:latin typeface="Calibri" pitchFamily="34" charset="0"/>
                <a:ea typeface="STIXGeneral" charset="0"/>
                <a:cs typeface="STIXGeneral" charset="0"/>
              </a:rPr>
              <a:t>↠ </a:t>
            </a:r>
            <a:r>
              <a:rPr lang="en-US" dirty="0" err="1">
                <a:latin typeface="Calibri" pitchFamily="34" charset="0"/>
              </a:rPr>
              <a:t>PhoneNo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r>
              <a:rPr lang="en-US" dirty="0">
                <a:latin typeface="Calibri" pitchFamily="34" charset="0"/>
              </a:rPr>
              <a:t>SSN </a:t>
            </a:r>
            <a:r>
              <a:rPr lang="en-US" dirty="0">
                <a:latin typeface="Calibri" pitchFamily="34" charset="0"/>
                <a:ea typeface="STIXGeneral" charset="0"/>
                <a:cs typeface="STIXGeneral" charset="0"/>
              </a:rPr>
              <a:t>↠ </a:t>
            </a:r>
            <a:r>
              <a:rPr lang="en-US" dirty="0">
                <a:latin typeface="Calibri" pitchFamily="34" charset="0"/>
              </a:rPr>
              <a:t>Course </a:t>
            </a:r>
          </a:p>
        </p:txBody>
      </p:sp>
    </p:spTree>
    <p:extLst>
      <p:ext uri="{BB962C8B-B14F-4D97-AF65-F5344CB8AC3E}">
        <p14:creationId xmlns:p14="http://schemas.microsoft.com/office/powerpoint/2010/main" val="6071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4NF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Let 𝓡 be a relation schema with the MVD set V. 𝓡 is in 4NF if for every MVD </a:t>
            </a:r>
            <a:r>
              <a:rPr lang="en-US" sz="3600" i="1" dirty="0">
                <a:latin typeface="Calibri" pitchFamily="34" charset="0"/>
              </a:rPr>
              <a:t>X</a:t>
            </a:r>
            <a:r>
              <a:rPr lang="is-IS" sz="3600" dirty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  <a:ea typeface="STIXGeneral" charset="0"/>
                <a:cs typeface="STIXGeneral" charset="0"/>
              </a:rPr>
              <a:t>↠ </a:t>
            </a:r>
            <a:r>
              <a:rPr lang="is-IS" sz="3600" i="1" dirty="0">
                <a:latin typeface="Calibri" pitchFamily="34" charset="0"/>
              </a:rPr>
              <a:t>Y </a:t>
            </a:r>
            <a:r>
              <a:rPr lang="is-IS" sz="3600" dirty="0">
                <a:latin typeface="Calibri" pitchFamily="34" charset="0"/>
              </a:rPr>
              <a:t>in V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ea typeface="STIXGeneral" charset="0"/>
                <a:cs typeface="STIXGeneral" charset="0"/>
              </a:rPr>
              <a:t>↠ </a:t>
            </a:r>
            <a:r>
              <a:rPr lang="is-IS" sz="3200" i="1" dirty="0">
                <a:latin typeface="Calibri" pitchFamily="34" charset="0"/>
              </a:rPr>
              <a:t>Y</a:t>
            </a:r>
            <a:r>
              <a:rPr lang="is-IS" sz="3200" dirty="0">
                <a:latin typeface="Calibri" pitchFamily="34" charset="0"/>
              </a:rPr>
              <a:t> is trivial (i.e. </a:t>
            </a:r>
            <a:r>
              <a:rPr lang="en-US" sz="3200" dirty="0">
                <a:latin typeface="Calibri" pitchFamily="34" charset="0"/>
              </a:rPr>
              <a:t>Y ⊆ X), or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is-IS" sz="3200" i="1" dirty="0">
                <a:latin typeface="Calibri" pitchFamily="34" charset="0"/>
              </a:rPr>
              <a:t>X</a:t>
            </a:r>
            <a:r>
              <a:rPr lang="is-IS" sz="3200" dirty="0">
                <a:latin typeface="Calibri" pitchFamily="34" charset="0"/>
              </a:rPr>
              <a:t> is a superkey of </a:t>
            </a:r>
            <a:r>
              <a:rPr lang="en-US" sz="3200" dirty="0">
                <a:latin typeface="Calibri" pitchFamily="34" charset="0"/>
              </a:rPr>
              <a:t>𝓡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endParaRPr lang="en-US" sz="3200" i="1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Same as BCNF definition, with FD replaced by MVD</a:t>
            </a:r>
            <a:endParaRPr lang="is-I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Fifth Normal Form (5NF)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Sometimes, a relation cannot be lossless join decomposed into two relations, but can be into three or more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5NF captures the idea that a relation schema must have some particular lossless join decomposition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Calibri" pitchFamily="34" charset="0"/>
              </a:rPr>
              <a:t>Concept of </a:t>
            </a:r>
            <a:r>
              <a:rPr lang="en-US" sz="3200" i="1" dirty="0">
                <a:latin typeface="Calibri" pitchFamily="34" charset="0"/>
              </a:rPr>
              <a:t>join dependency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Finding actual 5NF cases is difficult</a:t>
            </a:r>
          </a:p>
        </p:txBody>
      </p:sp>
    </p:spTree>
    <p:extLst>
      <p:ext uri="{BB962C8B-B14F-4D97-AF65-F5344CB8AC3E}">
        <p14:creationId xmlns:p14="http://schemas.microsoft.com/office/powerpoint/2010/main" val="16479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Refinement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Aim for all the relations to be in BCNF, settle for 3NF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In practice, when your relations are in BCNF, usually they are in 5NF as well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915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57" y="217152"/>
            <a:ext cx="8758106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Refinement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latin typeface="Calibri" pitchFamily="34" charset="0"/>
              </a:rPr>
              <a:t>Tradeoff between redundancy and query answering performance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Calibri" pitchFamily="34" charset="0"/>
              </a:rPr>
              <a:t>Normalization makes answering particular queries more difficult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800" dirty="0">
                <a:latin typeface="Calibri" pitchFamily="34" charset="0"/>
              </a:rPr>
              <a:t>e.g. queries involving many tables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200" dirty="0">
                <a:latin typeface="Calibri" pitchFamily="34" charset="0"/>
              </a:rPr>
              <a:t>So in “read-heavy” applications, you might decide to </a:t>
            </a:r>
            <a:r>
              <a:rPr lang="en-US" sz="3200" i="1" dirty="0" err="1">
                <a:latin typeface="Calibri" pitchFamily="34" charset="0"/>
              </a:rPr>
              <a:t>denormalize</a:t>
            </a:r>
            <a:r>
              <a:rPr lang="en-US" sz="3200" dirty="0">
                <a:latin typeface="Calibri" pitchFamily="34" charset="0"/>
              </a:rPr>
              <a:t> your schema in favor of answering queries faster</a:t>
            </a:r>
          </a:p>
        </p:txBody>
      </p:sp>
    </p:spTree>
    <p:extLst>
      <p:ext uri="{BB962C8B-B14F-4D97-AF65-F5344CB8AC3E}">
        <p14:creationId xmlns:p14="http://schemas.microsoft.com/office/powerpoint/2010/main" val="50038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Schema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4"/>
            <a:ext cx="8028788" cy="438222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Redundancy causes various kinds of anomalies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To refine schemas: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Detect anomalies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Find FDs , apply Armstrong’s axioms, find anomalies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Remove anomalies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Decompose the anomalous schemas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Desired decomposition properties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Redundancy reducing, lossless join, dependency preserving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Normal forms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3NF, BCNF, 4NF, </a:t>
            </a:r>
            <a:r>
              <a:rPr lang="mr-IN" sz="3200" dirty="0">
                <a:latin typeface="Calibri" pitchFamily="34" charset="0"/>
              </a:rPr>
              <a:t>…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3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Normal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52400" y="1621718"/>
            <a:ext cx="8839200" cy="46556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0635" y="1907468"/>
            <a:ext cx="8162731" cy="3742410"/>
          </a:xfrm>
          <a:prstGeom prst="round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633456" y="3949014"/>
            <a:ext cx="1877087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latin typeface="Calibri" pitchFamily="34" charset="0"/>
                <a:ea typeface="Linux Libertine" charset="0"/>
                <a:cs typeface="Linux Libertine" charset="0"/>
              </a:rPr>
              <a:t>BCNF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08180" y="2155118"/>
            <a:ext cx="7327641" cy="2865003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415143" y="2402768"/>
            <a:ext cx="6313714" cy="198759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821025" y="2593267"/>
            <a:ext cx="5501951" cy="122657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272004" y="2764718"/>
            <a:ext cx="4599992" cy="464381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753378" y="4540549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Third Normal Form  (3NF)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753378" y="5194446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Second Normal Form  (2NF)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753378" y="5811785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First Normal Form  (1NF)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753378" y="3326637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1"/>
                </a:solidFill>
                <a:latin typeface="Calibri" pitchFamily="34" charset="0"/>
                <a:ea typeface="Linux Libertine" charset="0"/>
                <a:cs typeface="Linux Libertine" charset="0"/>
              </a:rPr>
              <a:t>Fourth Normal Form  (4NF)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753378" y="2764718"/>
            <a:ext cx="5637244" cy="46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Linux Libertine" charset="0"/>
                <a:cs typeface="Linux Libertine" charset="0"/>
              </a:rPr>
              <a:t>Fifth Normal Form  (5NF)</a:t>
            </a:r>
          </a:p>
        </p:txBody>
      </p:sp>
    </p:spTree>
    <p:extLst>
      <p:ext uri="{BB962C8B-B14F-4D97-AF65-F5344CB8AC3E}">
        <p14:creationId xmlns:p14="http://schemas.microsoft.com/office/powerpoint/2010/main" val="208760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166180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34" charset="0"/>
              </a:rPr>
              <a:t>Relational Algebra: Foundations of Operating on Relational Data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Detect Anomalies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951" y="1694576"/>
            <a:ext cx="8380601" cy="490234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000" dirty="0">
                <a:latin typeface="Calibri" pitchFamily="34" charset="0"/>
              </a:rPr>
              <a:t>In general, when a non-trivial FD </a:t>
            </a:r>
            <a:r>
              <a:rPr lang="en-US" sz="3000" i="1" dirty="0">
                <a:latin typeface="Calibri" pitchFamily="34" charset="0"/>
              </a:rPr>
              <a:t>X</a:t>
            </a:r>
            <a:r>
              <a:rPr lang="en-US" sz="3000" dirty="0">
                <a:latin typeface="Calibri" pitchFamily="34" charset="0"/>
              </a:rPr>
              <a:t> → </a:t>
            </a:r>
            <a:r>
              <a:rPr lang="en-US" sz="3000" i="1" dirty="0">
                <a:latin typeface="Calibri" pitchFamily="34" charset="0"/>
              </a:rPr>
              <a:t>Y </a:t>
            </a:r>
            <a:r>
              <a:rPr lang="en-US" sz="3000" dirty="0">
                <a:latin typeface="Calibri" pitchFamily="34" charset="0"/>
              </a:rPr>
              <a:t>holds for relation R, but </a:t>
            </a:r>
            <a:r>
              <a:rPr lang="en-US" sz="3000" i="1" dirty="0">
                <a:latin typeface="Calibri" pitchFamily="34" charset="0"/>
              </a:rPr>
              <a:t>X</a:t>
            </a:r>
            <a:r>
              <a:rPr lang="en-US" sz="3000" dirty="0">
                <a:latin typeface="Calibri" pitchFamily="34" charset="0"/>
              </a:rPr>
              <a:t> is not a superkey, multiple tuples can have the same value(s) for attributes in </a:t>
            </a:r>
            <a:r>
              <a:rPr lang="en-US" sz="3000" i="1" dirty="0">
                <a:latin typeface="Calibri" pitchFamily="34" charset="0"/>
              </a:rPr>
              <a:t>X</a:t>
            </a:r>
            <a:r>
              <a:rPr lang="en-US" sz="3000" dirty="0">
                <a:latin typeface="Calibri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Calibri" pitchFamily="34" charset="0"/>
              </a:rPr>
              <a:t>Which automatically means than the same value(s) for attributes in </a:t>
            </a:r>
            <a:r>
              <a:rPr lang="en-US" sz="3000" i="1" dirty="0">
                <a:latin typeface="Calibri" pitchFamily="34" charset="0"/>
              </a:rPr>
              <a:t>Y</a:t>
            </a:r>
            <a:r>
              <a:rPr lang="en-US" sz="3000" dirty="0">
                <a:latin typeface="Calibri" pitchFamily="34" charset="0"/>
              </a:rPr>
              <a:t> would be repeated for those tuples, causing redundancy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latin typeface="Calibri" pitchFamily="34" charset="0"/>
              </a:rPr>
              <a:t>To deal with this situation, we </a:t>
            </a:r>
            <a:r>
              <a:rPr lang="en-US" sz="3000" i="1" dirty="0">
                <a:latin typeface="Calibri" pitchFamily="34" charset="0"/>
              </a:rPr>
              <a:t>decompose </a:t>
            </a:r>
            <a:r>
              <a:rPr lang="en-US" sz="3000" dirty="0">
                <a:latin typeface="Calibri" pitchFamily="34" charset="0"/>
              </a:rPr>
              <a:t>the anomalous relation schema</a:t>
            </a:r>
          </a:p>
        </p:txBody>
      </p:sp>
    </p:spTree>
    <p:extLst>
      <p:ext uri="{BB962C8B-B14F-4D97-AF65-F5344CB8AC3E}">
        <p14:creationId xmlns:p14="http://schemas.microsoft.com/office/powerpoint/2010/main" val="17621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Let 𝓡(</a:t>
            </a:r>
            <a:r>
              <a:rPr lang="en-US" sz="3600" i="1" dirty="0">
                <a:latin typeface="Calibri" pitchFamily="34" charset="0"/>
              </a:rPr>
              <a:t>A</a:t>
            </a:r>
            <a:r>
              <a:rPr lang="en-US" sz="3600" dirty="0">
                <a:latin typeface="Calibri" pitchFamily="34" charset="0"/>
              </a:rPr>
              <a:t>) be a relational schema with schema name 𝓡 and schema attribute set </a:t>
            </a:r>
            <a:r>
              <a:rPr lang="en-US" sz="3600" i="1" dirty="0">
                <a:latin typeface="Calibri" pitchFamily="34" charset="0"/>
              </a:rPr>
              <a:t>A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We can decompose 𝓡 into two schemas 𝓡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(</a:t>
            </a:r>
            <a:r>
              <a:rPr lang="en-US" sz="3600" i="1" dirty="0">
                <a:latin typeface="Calibri" pitchFamily="34" charset="0"/>
              </a:rPr>
              <a:t>B</a:t>
            </a:r>
            <a:r>
              <a:rPr lang="en-US" sz="3600" dirty="0">
                <a:latin typeface="Calibri" pitchFamily="34" charset="0"/>
              </a:rPr>
              <a:t>) and 𝓡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(</a:t>
            </a:r>
            <a:r>
              <a:rPr lang="en-US" sz="3600" i="1" dirty="0">
                <a:latin typeface="Calibri" pitchFamily="34" charset="0"/>
              </a:rPr>
              <a:t>C</a:t>
            </a:r>
            <a:r>
              <a:rPr lang="en-US" sz="3600" dirty="0">
                <a:latin typeface="Calibri" pitchFamily="34" charset="0"/>
              </a:rPr>
              <a:t>) such that </a:t>
            </a:r>
            <a:r>
              <a:rPr lang="en-US" sz="3600" i="1" dirty="0">
                <a:latin typeface="Calibri" pitchFamily="34" charset="0"/>
              </a:rPr>
              <a:t>B</a:t>
            </a:r>
            <a:r>
              <a:rPr lang="en-US" sz="3600" dirty="0">
                <a:latin typeface="Calibri" pitchFamily="34" charset="0"/>
                <a:ea typeface="Courier New" charset="0"/>
                <a:cs typeface="Courier New" charset="0"/>
              </a:rPr>
              <a:t>∪</a:t>
            </a:r>
            <a:r>
              <a:rPr lang="en-US" sz="3600" i="1" dirty="0">
                <a:latin typeface="Calibri" pitchFamily="34" charset="0"/>
              </a:rPr>
              <a:t>C</a:t>
            </a:r>
            <a:r>
              <a:rPr lang="en-US" sz="3600" dirty="0">
                <a:latin typeface="Calibri" pitchFamily="34" charset="0"/>
              </a:rPr>
              <a:t> = </a:t>
            </a:r>
            <a:r>
              <a:rPr lang="en-US" sz="3600" i="1" dirty="0">
                <a:latin typeface="Calibri" pitchFamily="34" charset="0"/>
              </a:rPr>
              <a:t>A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 case of the previously discussed anomaly, </a:t>
            </a:r>
            <a:r>
              <a:rPr lang="en-US" sz="3200" i="1" dirty="0">
                <a:latin typeface="Calibri" pitchFamily="34" charset="0"/>
              </a:rPr>
              <a:t>B </a:t>
            </a:r>
            <a:r>
              <a:rPr lang="en-US" sz="3200" dirty="0">
                <a:latin typeface="Calibri" pitchFamily="34" charset="0"/>
              </a:rPr>
              <a:t>= </a:t>
            </a:r>
            <a:r>
              <a:rPr lang="en-US" sz="3200" i="1" dirty="0">
                <a:latin typeface="Calibri" pitchFamily="34" charset="0"/>
              </a:rPr>
              <a:t>A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  <a:ea typeface="Courier New" charset="0"/>
                <a:cs typeface="Courier New" charset="0"/>
              </a:rPr>
              <a:t>∖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Y</a:t>
            </a:r>
            <a:r>
              <a:rPr lang="en-US" sz="3200" dirty="0">
                <a:latin typeface="Calibri" pitchFamily="34" charset="0"/>
              </a:rPr>
              <a:t> and </a:t>
            </a:r>
            <a:r>
              <a:rPr lang="en-US" sz="3200" i="1" dirty="0">
                <a:latin typeface="Calibri" pitchFamily="34" charset="0"/>
              </a:rPr>
              <a:t>C</a:t>
            </a:r>
            <a:r>
              <a:rPr lang="en-US" sz="3200" dirty="0">
                <a:latin typeface="Calibri" pitchFamily="34" charset="0"/>
              </a:rPr>
              <a:t> = </a:t>
            </a:r>
            <a:r>
              <a:rPr lang="en-US" sz="3200" i="1" dirty="0">
                <a:latin typeface="Calibri" pitchFamily="34" charset="0"/>
              </a:rPr>
              <a:t>X</a:t>
            </a:r>
            <a:r>
              <a:rPr lang="en-US" sz="3200" dirty="0">
                <a:latin typeface="Calibri" pitchFamily="34" charset="0"/>
                <a:ea typeface="Courier New" charset="0"/>
                <a:cs typeface="Courier New" charset="0"/>
              </a:rPr>
              <a:t>∪</a:t>
            </a:r>
            <a:r>
              <a:rPr lang="en-US" sz="3200" i="1" dirty="0">
                <a:latin typeface="Calibri" pitchFamily="34" charset="0"/>
              </a:rPr>
              <a:t>Y, </a:t>
            </a:r>
            <a:r>
              <a:rPr lang="en-US" sz="3200" dirty="0">
                <a:latin typeface="Calibri" pitchFamily="34" charset="0"/>
              </a:rPr>
              <a:t>where</a:t>
            </a:r>
            <a:r>
              <a:rPr lang="en-US" sz="3200" i="1" dirty="0">
                <a:latin typeface="Calibri" pitchFamily="34" charset="0"/>
              </a:rPr>
              <a:t> </a:t>
            </a:r>
            <a:r>
              <a:rPr lang="en-US" altLang="zh-CN" sz="3200" dirty="0">
                <a:latin typeface="Calibri" pitchFamily="34" charset="0"/>
              </a:rPr>
              <a:t>FD </a:t>
            </a:r>
            <a:r>
              <a:rPr lang="en-US" altLang="zh-CN" sz="3200" i="1" dirty="0">
                <a:latin typeface="Calibri" pitchFamily="34" charset="0"/>
              </a:rPr>
              <a:t>X</a:t>
            </a:r>
            <a:r>
              <a:rPr lang="en-US" altLang="zh-CN" sz="3200" dirty="0">
                <a:latin typeface="Calibri" pitchFamily="34" charset="0"/>
              </a:rPr>
              <a:t> → </a:t>
            </a:r>
            <a:r>
              <a:rPr lang="en-US" altLang="zh-CN" sz="3200" i="1" dirty="0">
                <a:latin typeface="Calibri" pitchFamily="34" charset="0"/>
              </a:rPr>
              <a:t>Y </a:t>
            </a:r>
            <a:r>
              <a:rPr lang="en-US" altLang="zh-CN" sz="3200" dirty="0">
                <a:latin typeface="Calibri" pitchFamily="34" charset="0"/>
              </a:rPr>
              <a:t>holds </a:t>
            </a:r>
            <a:endParaRPr lang="en-US" sz="3200" i="1" dirty="0">
              <a:latin typeface="Calibri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648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Decomposition: Example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246949"/>
              </p:ext>
            </p:extLst>
          </p:nvPr>
        </p:nvGraphicFramePr>
        <p:xfrm>
          <a:off x="1807494" y="1968844"/>
          <a:ext cx="5755388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3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7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20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07134" y="159951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59070"/>
              </p:ext>
            </p:extLst>
          </p:nvPr>
        </p:nvGraphicFramePr>
        <p:xfrm>
          <a:off x="796415" y="4492247"/>
          <a:ext cx="4622873" cy="11730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71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96055" y="4122915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14380"/>
              </p:ext>
            </p:extLst>
          </p:nvPr>
        </p:nvGraphicFramePr>
        <p:xfrm>
          <a:off x="6195826" y="4753321"/>
          <a:ext cx="2319523" cy="6583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89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DeptAddress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2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2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115050" y="4391424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2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189249" y="3334215"/>
            <a:ext cx="1382751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72000" y="3334215"/>
            <a:ext cx="1543050" cy="8363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1332175" y="1883103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>
                <a:solidFill>
                  <a:srgbClr val="00B0F0"/>
                </a:solidFill>
              </a:rPr>
              <a:t>A</a:t>
            </a:r>
            <a:endParaRPr lang="en-US" sz="2400" i="1" dirty="0">
              <a:solidFill>
                <a:srgbClr val="00B0F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807494" y="1974900"/>
            <a:ext cx="5541159" cy="186236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549822" y="1556317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419288" y="1938934"/>
            <a:ext cx="1038662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570158" y="156258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7030A0"/>
                </a:solidFill>
              </a:rPr>
              <a:t>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57950" y="1938934"/>
            <a:ext cx="1081670" cy="269007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03827" y="1447544"/>
            <a:ext cx="76815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3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→ </a:t>
            </a:r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21096" y="4411279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96414" y="4496883"/>
            <a:ext cx="4622873" cy="213890"/>
          </a:xfrm>
          <a:prstGeom prst="roundRect">
            <a:avLst>
              <a:gd name="adj" fmla="val 9696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5720508" y="4681416"/>
            <a:ext cx="475319" cy="407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195827" y="4756046"/>
            <a:ext cx="2319522" cy="239699"/>
          </a:xfrm>
          <a:prstGeom prst="roundRect">
            <a:avLst>
              <a:gd name="adj" fmla="val 9696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28424" y="3382938"/>
            <a:ext cx="1538754" cy="88537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B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Courier New" charset="0"/>
                <a:cs typeface="Courier New" charset="0"/>
              </a:rPr>
              <a:t>∩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=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Courier New" charset="0"/>
                <a:cs typeface="Courier New" charset="0"/>
              </a:rPr>
              <a:t>∖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= </a:t>
            </a:r>
            <a:r>
              <a:rPr lang="en-US" sz="2400" i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5503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/>
      <p:bldP spid="28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Decomposition Desiderata </a:t>
            </a:r>
            <a:r>
              <a:rPr lang="en-US" altLang="zh-CN" sz="3600" b="0" dirty="0"/>
              <a:t>(</a:t>
            </a:r>
            <a:r>
              <a:rPr lang="zh-CN" altLang="en-US" sz="3600" b="0" dirty="0">
                <a:latin typeface="黑体" pitchFamily="49" charset="-122"/>
                <a:ea typeface="黑体" pitchFamily="49" charset="-122"/>
              </a:rPr>
              <a:t>迫切需要得到之物</a:t>
            </a:r>
            <a:r>
              <a:rPr lang="en-US" altLang="zh-CN" b="0" dirty="0"/>
              <a:t>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Minimize redundancy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Avoid information loss (lossless join)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Preserve the FDs (dependency-preserving)</a:t>
            </a:r>
          </a:p>
          <a:p>
            <a:pPr marL="742950" indent="-742950">
              <a:lnSpc>
                <a:spcPct val="10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Ensure good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05168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Lossless Join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Join refresher: querying related tuples from two or more relations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600" dirty="0">
                <a:latin typeface="Calibri" pitchFamily="34" charset="0"/>
              </a:rPr>
              <a:t>Example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632" y="4051882"/>
            <a:ext cx="6552735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rgbClr val="92D050"/>
              </a:buClr>
            </a:pP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>
                <a:solidFill>
                  <a:srgbClr val="002060"/>
                </a:solidFill>
                <a:latin typeface="Consolas" pitchFamily="49" charset="0"/>
                <a:cs typeface="Courier New" pitchFamily="49" charset="0"/>
              </a:rPr>
              <a:t>D.Name</a:t>
            </a:r>
            <a:endParaRPr lang="en-US" sz="2400" dirty="0">
              <a:solidFill>
                <a:srgbClr val="002060"/>
              </a:solidFill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Clr>
                <a:srgbClr val="92D050"/>
              </a:buClr>
            </a:pP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urier New" pitchFamily="49" charset="0"/>
              </a:rPr>
              <a:t>FROM Student AS S, Department AS D</a:t>
            </a:r>
            <a:endParaRPr lang="en-US" sz="2400" b="1" dirty="0">
              <a:solidFill>
                <a:srgbClr val="002060"/>
              </a:solidFill>
              <a:latin typeface="Consolas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buClr>
                <a:srgbClr val="92D050"/>
              </a:buClr>
            </a:pP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err="1">
                <a:solidFill>
                  <a:srgbClr val="002060"/>
                </a:solidFill>
                <a:latin typeface="Consolas" pitchFamily="49" charset="0"/>
                <a:cs typeface="Courier New" pitchFamily="49" charset="0"/>
              </a:rPr>
              <a:t>S.Major</a:t>
            </a: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urier New" pitchFamily="49" charset="0"/>
              </a:rPr>
              <a:t> = D.DID AND </a:t>
            </a:r>
          </a:p>
          <a:p>
            <a:pPr>
              <a:lnSpc>
                <a:spcPct val="110000"/>
              </a:lnSpc>
              <a:buClr>
                <a:srgbClr val="92D050"/>
              </a:buClr>
            </a:pPr>
            <a:r>
              <a:rPr lang="en-US" sz="2400" dirty="0">
                <a:solidFill>
                  <a:srgbClr val="002060"/>
                </a:solidFill>
                <a:latin typeface="Consolas" pitchFamily="49" charset="0"/>
                <a:cs typeface="Courier New" pitchFamily="49" charset="0"/>
              </a:rPr>
              <a:t>      S.SID = 17;</a:t>
            </a:r>
            <a:endParaRPr lang="en-US" sz="2400" dirty="0">
              <a:solidFill>
                <a:srgbClr val="00206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itchFamily="34" charset="0"/>
              </a:rPr>
              <a:t>Lossy</a:t>
            </a:r>
            <a:r>
              <a:rPr lang="en-US" dirty="0">
                <a:latin typeface="Calibri" pitchFamily="34" charset="0"/>
              </a:rPr>
              <a:t> Join Decomposition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64141"/>
              </p:ext>
            </p:extLst>
          </p:nvPr>
        </p:nvGraphicFramePr>
        <p:xfrm>
          <a:off x="1952460" y="1811686"/>
          <a:ext cx="5541159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0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71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19007" y="14981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1905"/>
              </p:ext>
            </p:extLst>
          </p:nvPr>
        </p:nvGraphicFramePr>
        <p:xfrm>
          <a:off x="959203" y="3283692"/>
          <a:ext cx="4805978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08697" y="2955153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47368"/>
              </p:ext>
            </p:extLst>
          </p:nvPr>
        </p:nvGraphicFramePr>
        <p:xfrm>
          <a:off x="6231939" y="3469372"/>
          <a:ext cx="1651974" cy="78638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76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8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162313" y="3163231"/>
            <a:ext cx="10390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DeptCreds</a:t>
            </a:r>
            <a:endParaRPr lang="en-US" sz="1050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28950" y="291281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16966" y="2912816"/>
            <a:ext cx="1740984" cy="1696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769932" y="4391106"/>
            <a:ext cx="1688018" cy="177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28950" y="4395983"/>
            <a:ext cx="1746250" cy="176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063172"/>
              </p:ext>
            </p:extLst>
          </p:nvPr>
        </p:nvGraphicFramePr>
        <p:xfrm>
          <a:off x="1952460" y="4725806"/>
          <a:ext cx="5541159" cy="15727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4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</a:t>
                      </a:r>
                      <a:r>
                        <a:rPr lang="en-US" sz="1050" b="1" u="none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05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Charter St.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W. Dayton</a:t>
                      </a:r>
                      <a:r>
                        <a:rPr lang="en-US" sz="105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St.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875527" y="4422710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050" b="1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-195346" y="5407752"/>
            <a:ext cx="2385966" cy="1374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Extra data!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i.e. </a:t>
            </a:r>
            <a:r>
              <a:rPr lang="en-US" sz="2000" i="1" dirty="0" err="1">
                <a:solidFill>
                  <a:srgbClr val="C00000"/>
                </a:solidFill>
                <a:latin typeface="Calibri" pitchFamily="34" charset="0"/>
              </a:rPr>
              <a:t>lossy</a:t>
            </a: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 join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decomposition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856905" y="5634788"/>
            <a:ext cx="5703622" cy="732558"/>
          </a:xfrm>
          <a:prstGeom prst="roundRect">
            <a:avLst>
              <a:gd name="adj" fmla="val 9696"/>
            </a:avLst>
          </a:prstGeom>
          <a:noFill/>
          <a:ln w="50800">
            <a:solidFill>
              <a:srgbClr val="D9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00" y="4488890"/>
            <a:ext cx="411297" cy="30847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74" y="468927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1" grpId="0"/>
      <p:bldP spid="22" grpId="0"/>
      <p:bldP spid="23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56610</TotalTime>
  <Words>2645</Words>
  <Application>Microsoft Office PowerPoint</Application>
  <PresentationFormat>全屏显示(4:3)</PresentationFormat>
  <Paragraphs>652</Paragraphs>
  <Slides>37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 Unicode MS</vt:lpstr>
      <vt:lpstr>Linux Libertine</vt:lpstr>
      <vt:lpstr>黑体</vt:lpstr>
      <vt:lpstr>Arial</vt:lpstr>
      <vt:lpstr>Calibri</vt:lpstr>
      <vt:lpstr>Calibri Light</vt:lpstr>
      <vt:lpstr>Comic Sans MS</vt:lpstr>
      <vt:lpstr>Consolas</vt:lpstr>
      <vt:lpstr>Courier New</vt:lpstr>
      <vt:lpstr>4by3DefaultTheme</vt:lpstr>
      <vt:lpstr>Database Systems</vt:lpstr>
      <vt:lpstr>Recap: Schema Refinement</vt:lpstr>
      <vt:lpstr>Detect Anomalies</vt:lpstr>
      <vt:lpstr>Detect Anomalies (Cont.)</vt:lpstr>
      <vt:lpstr>Schema Decomposition</vt:lpstr>
      <vt:lpstr>Schema Decomposition: Example</vt:lpstr>
      <vt:lpstr>Schema Decomposition Desiderata (迫切需要得到之物)</vt:lpstr>
      <vt:lpstr>Lossless Join Decomposition</vt:lpstr>
      <vt:lpstr>Lossy Join Decomposition</vt:lpstr>
      <vt:lpstr>Lossless Join Decomposition (Cont.)</vt:lpstr>
      <vt:lpstr>Dependency-preserving Decomposition</vt:lpstr>
      <vt:lpstr>Dependency-preserving Decomposition (Cont.)</vt:lpstr>
      <vt:lpstr>Schema Decomposition Desiderata (Cont.)</vt:lpstr>
      <vt:lpstr>Normal Forms</vt:lpstr>
      <vt:lpstr>Normal Forms (Cont.)</vt:lpstr>
      <vt:lpstr>Boyce-Codd Normal Form (BCNF)</vt:lpstr>
      <vt:lpstr>BCNF (Cont.)</vt:lpstr>
      <vt:lpstr>BCNF Decomposition</vt:lpstr>
      <vt:lpstr>BCNF Decomposition Properties</vt:lpstr>
      <vt:lpstr>BCNF Decomposition Example</vt:lpstr>
      <vt:lpstr>BCNF Decomposition Example (Cont.)</vt:lpstr>
      <vt:lpstr>Recap: Schema Refinement</vt:lpstr>
      <vt:lpstr>Recap: Normal Forms</vt:lpstr>
      <vt:lpstr>Third Normal Form (3NF)</vt:lpstr>
      <vt:lpstr>3NF Violation</vt:lpstr>
      <vt:lpstr>3NF Decomposition</vt:lpstr>
      <vt:lpstr>3NF Decomposition (Cont.)</vt:lpstr>
      <vt:lpstr>3NF Decomposition (Cont.)</vt:lpstr>
      <vt:lpstr>Fourth Normal Form (4NF)</vt:lpstr>
      <vt:lpstr>MVD Example</vt:lpstr>
      <vt:lpstr>4NF (Cont.)</vt:lpstr>
      <vt:lpstr>Fifth Normal Form (5NF)</vt:lpstr>
      <vt:lpstr>Schema Refinement (Cont.)</vt:lpstr>
      <vt:lpstr>Schema Refinement in Practice</vt:lpstr>
      <vt:lpstr>Recap: Schema Refinement</vt:lpstr>
      <vt:lpstr>Recap: Normal Forms</vt:lpstr>
      <vt:lpstr>Relational Algebra: Foundations of Operating on Relational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Hanrui Wu</cp:lastModifiedBy>
  <cp:revision>1045</cp:revision>
  <cp:lastPrinted>2023-10-23T07:12:23Z</cp:lastPrinted>
  <dcterms:created xsi:type="dcterms:W3CDTF">2017-08-17T19:27:17Z</dcterms:created>
  <dcterms:modified xsi:type="dcterms:W3CDTF">2023-10-23T09:34:46Z</dcterms:modified>
</cp:coreProperties>
</file>