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420" r:id="rId2"/>
    <p:sldId id="269" r:id="rId3"/>
    <p:sldId id="413" r:id="rId4"/>
    <p:sldId id="417" r:id="rId5"/>
    <p:sldId id="412" r:id="rId6"/>
    <p:sldId id="339" r:id="rId7"/>
    <p:sldId id="340" r:id="rId8"/>
    <p:sldId id="276" r:id="rId9"/>
    <p:sldId id="414" r:id="rId10"/>
    <p:sldId id="341" r:id="rId11"/>
    <p:sldId id="343" r:id="rId12"/>
    <p:sldId id="344" r:id="rId13"/>
    <p:sldId id="345" r:id="rId14"/>
    <p:sldId id="342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418" r:id="rId26"/>
    <p:sldId id="357" r:id="rId27"/>
    <p:sldId id="358" r:id="rId28"/>
    <p:sldId id="359" r:id="rId29"/>
    <p:sldId id="382" r:id="rId30"/>
    <p:sldId id="360" r:id="rId31"/>
    <p:sldId id="361" r:id="rId32"/>
    <p:sldId id="362" r:id="rId33"/>
    <p:sldId id="365" r:id="rId34"/>
    <p:sldId id="419" r:id="rId35"/>
    <p:sldId id="416" r:id="rId36"/>
    <p:sldId id="363" r:id="rId37"/>
    <p:sldId id="367" r:id="rId38"/>
    <p:sldId id="364" r:id="rId39"/>
    <p:sldId id="369" r:id="rId40"/>
    <p:sldId id="370" r:id="rId41"/>
    <p:sldId id="371" r:id="rId42"/>
    <p:sldId id="372" r:id="rId43"/>
    <p:sldId id="373" r:id="rId44"/>
    <p:sldId id="374" r:id="rId45"/>
    <p:sldId id="415" r:id="rId46"/>
    <p:sldId id="379" r:id="rId47"/>
  </p:sldIdLst>
  <p:sldSz cx="9144000" cy="6858000" type="screen4x3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420"/>
          </p14:sldIdLst>
        </p14:section>
        <p14:section name="Lecture 8 &gt; Relational Algebra" id="{142615CA-BD94-7447-BECB-5A43967E34AA}">
          <p14:sldIdLst>
            <p14:sldId id="269"/>
            <p14:sldId id="413"/>
            <p14:sldId id="417"/>
            <p14:sldId id="412"/>
            <p14:sldId id="339"/>
            <p14:sldId id="340"/>
            <p14:sldId id="276"/>
            <p14:sldId id="414"/>
            <p14:sldId id="341"/>
            <p14:sldId id="343"/>
            <p14:sldId id="344"/>
            <p14:sldId id="345"/>
            <p14:sldId id="342"/>
          </p14:sldIdLst>
        </p14:section>
        <p14:section name="Lecture 8 &gt; Basic RA Ops" id="{C8FE2E06-3DE5-4146-B9C2-CEA7AE07F41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8"/>
            <p14:sldId id="357"/>
            <p14:sldId id="358"/>
            <p14:sldId id="359"/>
            <p14:sldId id="382"/>
          </p14:sldIdLst>
        </p14:section>
        <p14:section name="Lecture 8 &gt; Derived RA Ops" id="{392274FC-CB48-E546-8271-47443FB12243}">
          <p14:sldIdLst>
            <p14:sldId id="360"/>
            <p14:sldId id="361"/>
            <p14:sldId id="362"/>
            <p14:sldId id="365"/>
            <p14:sldId id="419"/>
            <p14:sldId id="416"/>
            <p14:sldId id="363"/>
            <p14:sldId id="367"/>
            <p14:sldId id="364"/>
            <p14:sldId id="369"/>
            <p14:sldId id="370"/>
            <p14:sldId id="371"/>
            <p14:sldId id="372"/>
            <p14:sldId id="373"/>
            <p14:sldId id="374"/>
            <p14:sldId id="415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D988CE0-5C07-A148-A19B-7D9A2B09F0BD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2013"/>
            <a:ext cx="3100388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5691"/>
            <a:ext cx="8017510" cy="271284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9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3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4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5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5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9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3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4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5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97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9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79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1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4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6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084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16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Relational Algebra: Foundations of Operating on Relational Data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2C38E0-C2CC-8E14-E935-6E9B4F26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16" y="217152"/>
            <a:ext cx="83889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Formal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523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Help fetching </a:t>
            </a:r>
            <a:r>
              <a:rPr lang="en-US" sz="3600" i="1" dirty="0">
                <a:latin typeface="Calibri" pitchFamily="34" charset="0"/>
              </a:rPr>
              <a:t>exactly the data we want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latin typeface="Calibri" pitchFamily="34" charset="0"/>
              </a:rPr>
              <a:t>Easy to specify matching conditions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latin typeface="Calibri" pitchFamily="34" charset="0"/>
              </a:rPr>
              <a:t>Easy to compose and construct complex queries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Declarative, i.e. specify </a:t>
            </a:r>
            <a:r>
              <a:rPr lang="en-US" sz="3600" i="1" dirty="0">
                <a:latin typeface="Calibri" pitchFamily="34" charset="0"/>
              </a:rPr>
              <a:t>what</a:t>
            </a:r>
            <a:r>
              <a:rPr lang="en-US" sz="3600" dirty="0">
                <a:latin typeface="Calibri" pitchFamily="34" charset="0"/>
              </a:rPr>
              <a:t> you want, not how to obtain it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Rich formal frameworks to enable composition/inference of operations on data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Two main formal relational query language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latin typeface="Calibri" pitchFamily="34" charset="0"/>
              </a:rPr>
              <a:t>Relational algebra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latin typeface="Calibri" pitchFamily="34" charset="0"/>
              </a:rPr>
              <a:t>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19929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Algebra (RA)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7798"/>
            <a:ext cx="8045567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Calibri" pitchFamily="34" charset="0"/>
              </a:rPr>
              <a:t>Most widely used formalization for manipulating structured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Calibri" pitchFamily="34" charset="0"/>
              </a:rPr>
              <a:t>Main components of an (abstract) algebra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latin typeface="Calibri" pitchFamily="34" charset="0"/>
              </a:rPr>
              <a:t>Operands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e.g. integers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latin typeface="Calibri" pitchFamily="34" charset="0"/>
              </a:rPr>
              <a:t>Operations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e.g. addition and multiplication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latin typeface="Calibri" pitchFamily="34" charset="0"/>
              </a:rPr>
              <a:t>Properties of operations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e.g. associativity and commutativity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200" dirty="0">
                <a:latin typeface="Calibri" pitchFamily="34" charset="0"/>
              </a:rPr>
              <a:t>Special elements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latin typeface="Calibri" pitchFamily="34" charset="0"/>
              </a:rPr>
              <a:t>e.g. identity elements for addition (0) and multiplication (1)</a:t>
            </a: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RA Operands: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Input and output of RA operations are relations (instances)</a:t>
            </a:r>
          </a:p>
          <a:p>
            <a:pPr lvl="1"/>
            <a:r>
              <a:rPr lang="en-US" sz="3200" dirty="0">
                <a:latin typeface="Calibri" pitchFamily="34" charset="0"/>
              </a:rPr>
              <a:t>i.e. sets of tuples</a:t>
            </a:r>
          </a:p>
          <a:p>
            <a:r>
              <a:rPr lang="en-US" sz="3600" dirty="0">
                <a:latin typeface="Calibri" pitchFamily="34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49602"/>
              </p:ext>
            </p:extLst>
          </p:nvPr>
        </p:nvGraphicFramePr>
        <p:xfrm>
          <a:off x="3660580" y="5542979"/>
          <a:ext cx="2296026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1418" y="529025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24132"/>
              </p:ext>
            </p:extLst>
          </p:nvPr>
        </p:nvGraphicFramePr>
        <p:xfrm>
          <a:off x="6142246" y="5538037"/>
          <a:ext cx="2272268" cy="6339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45768" y="529351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08384"/>
              </p:ext>
            </p:extLst>
          </p:nvPr>
        </p:nvGraphicFramePr>
        <p:xfrm>
          <a:off x="4727457" y="3627122"/>
          <a:ext cx="2243928" cy="9509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8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5204637" y="4794459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866789" y="4627031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57347" y="5202208"/>
            <a:ext cx="321934" cy="106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045768" y="5202208"/>
            <a:ext cx="359233" cy="913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 collection of actions to manipulate relations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e.g. ∪ in the previous example</a:t>
            </a:r>
          </a:p>
          <a:p>
            <a:r>
              <a:rPr lang="en-US" sz="3600" dirty="0">
                <a:latin typeface="Calibri" pitchFamily="34" charset="0"/>
              </a:rPr>
              <a:t>A query is a composition of relations using relational operations</a:t>
            </a:r>
          </a:p>
          <a:p>
            <a:r>
              <a:rPr lang="en-US" sz="3600" dirty="0">
                <a:latin typeface="Calibri" pitchFamily="34" charset="0"/>
              </a:rPr>
              <a:t>Two main categories</a:t>
            </a:r>
          </a:p>
          <a:p>
            <a:pPr lvl="1"/>
            <a:r>
              <a:rPr lang="en-US" sz="3200" dirty="0">
                <a:latin typeface="Calibri" pitchFamily="34" charset="0"/>
              </a:rPr>
              <a:t>Basic operations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Derived and auxiliary operations</a:t>
            </a:r>
          </a:p>
        </p:txBody>
      </p:sp>
    </p:spTree>
    <p:extLst>
      <p:ext uri="{BB962C8B-B14F-4D97-AF65-F5344CB8AC3E}">
        <p14:creationId xmlns:p14="http://schemas.microsoft.com/office/powerpoint/2010/main" val="1647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vs. Instance,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A query (in relational algebra or calculus) is applied to a database instance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The result (output) is also a database instance</a:t>
            </a:r>
          </a:p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Schema of the input is fixed for a query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Schema of the output is determined by the query specifics</a:t>
            </a:r>
          </a:p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Same query can be applied to </a:t>
            </a:r>
            <a:r>
              <a:rPr lang="en-US" sz="3700" i="1" dirty="0">
                <a:latin typeface="Calibri" pitchFamily="34" charset="0"/>
              </a:rPr>
              <a:t>different</a:t>
            </a:r>
            <a:r>
              <a:rPr lang="en-US" sz="3700" dirty="0">
                <a:latin typeface="Calibri" pitchFamily="34" charset="0"/>
              </a:rPr>
              <a:t> instances that have the </a:t>
            </a:r>
            <a:r>
              <a:rPr lang="en-US" sz="3700" i="1" dirty="0">
                <a:latin typeface="Calibri" pitchFamily="34" charset="0"/>
              </a:rPr>
              <a:t>same</a:t>
            </a:r>
            <a:r>
              <a:rPr lang="en-US" sz="3700" dirty="0">
                <a:latin typeface="Calibri" pitchFamily="34" charset="0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2878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Selection (𝜎)</a:t>
            </a:r>
          </a:p>
          <a:p>
            <a:r>
              <a:rPr lang="en-US" sz="3600" dirty="0">
                <a:latin typeface="Calibri" pitchFamily="34" charset="0"/>
              </a:rPr>
              <a:t>Projection (𝜋)</a:t>
            </a:r>
          </a:p>
          <a:p>
            <a:r>
              <a:rPr lang="en-US" sz="3600" dirty="0">
                <a:latin typeface="Calibri" pitchFamily="34" charset="0"/>
              </a:rPr>
              <a:t>Cartesian product (×)</a:t>
            </a:r>
            <a:endParaRPr lang="en-US" dirty="0">
              <a:latin typeface="Calibri" pitchFamily="34" charset="0"/>
            </a:endParaRPr>
          </a:p>
          <a:p>
            <a:r>
              <a:rPr lang="en-US" sz="3600" dirty="0">
                <a:latin typeface="Calibri" pitchFamily="34" charset="0"/>
              </a:rPr>
              <a:t>Set operations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Union (∪)</a:t>
            </a:r>
          </a:p>
          <a:p>
            <a:pPr lvl="1"/>
            <a:r>
              <a:rPr lang="en-US" sz="3200" dirty="0">
                <a:latin typeface="Calibri" pitchFamily="34" charset="0"/>
              </a:rPr>
              <a:t>Difference (- or ∖)</a:t>
            </a:r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62344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Return all rows that satisfy a condition</a:t>
            </a:r>
          </a:p>
          <a:p>
            <a:r>
              <a:rPr lang="en-US" sz="3600" dirty="0">
                <a:latin typeface="Calibri" pitchFamily="34" charset="0"/>
              </a:rPr>
              <a:t>Notation: 𝜎</a:t>
            </a:r>
            <a:r>
              <a:rPr lang="en-US" sz="3600" baseline="-25000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/>
            <a:r>
              <a:rPr lang="en-US" sz="3200" dirty="0">
                <a:latin typeface="Calibri" pitchFamily="34" charset="0"/>
              </a:rPr>
              <a:t>C: condition that output rows should satisfy</a:t>
            </a:r>
          </a:p>
          <a:p>
            <a:pPr lvl="2"/>
            <a:r>
              <a:rPr lang="en-US" sz="2800" dirty="0">
                <a:latin typeface="Calibri" pitchFamily="34" charset="0"/>
              </a:rPr>
              <a:t>=, &lt;, &gt;, ≥, ≤, ∧, ∨, ¬, </a:t>
            </a:r>
            <a:r>
              <a:rPr lang="mr-IN" sz="2800" dirty="0">
                <a:latin typeface="Calibri" pitchFamily="34" charset="0"/>
              </a:rPr>
              <a:t>…</a:t>
            </a:r>
            <a:endParaRPr lang="en-US" sz="2800" dirty="0">
              <a:latin typeface="Calibri" pitchFamily="34" charset="0"/>
            </a:endParaRPr>
          </a:p>
          <a:p>
            <a:pPr lvl="1"/>
            <a:r>
              <a:rPr lang="en-US" sz="3200" dirty="0">
                <a:latin typeface="Calibri" pitchFamily="34" charset="0"/>
              </a:rPr>
              <a:t>R: input relation</a:t>
            </a:r>
          </a:p>
          <a:p>
            <a:pPr lvl="1"/>
            <a:r>
              <a:rPr lang="en-US" sz="3200" dirty="0">
                <a:latin typeface="Calibri" pitchFamily="34" charset="0"/>
              </a:rPr>
              <a:t>Output schema: same as input schema (i.e. R’s schema)</a:t>
            </a:r>
            <a:endParaRPr lang="en-US" sz="3600" dirty="0">
              <a:latin typeface="Calibri" pitchFamily="34" charset="0"/>
            </a:endParaRPr>
          </a:p>
          <a:p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Selection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𝜎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Age &gt; 22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11606" y="3823134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Age &gt; 22</a:t>
            </a:r>
            <a:endParaRPr lang="en-US" sz="11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552032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325599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92708"/>
              </p:ext>
            </p:extLst>
          </p:nvPr>
        </p:nvGraphicFramePr>
        <p:xfrm>
          <a:off x="3464969" y="4729555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446645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52092"/>
              </p:ext>
            </p:extLst>
          </p:nvPr>
        </p:nvGraphicFramePr>
        <p:xfrm>
          <a:off x="3464969" y="2834926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9802"/>
            <a:ext cx="78867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Return specific attributes of all rows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𝜋</a:t>
            </a:r>
            <a:r>
              <a:rPr lang="is-IS" sz="3600" baseline="-25000" dirty="0">
                <a:latin typeface="Calibri" pitchFamily="34" charset="0"/>
              </a:rPr>
              <a:t>A1, …, An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schema: R(B1, 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is-IS" sz="3200" dirty="0">
                <a:latin typeface="Calibri" pitchFamily="34" charset="0"/>
              </a:rPr>
              <a:t>A1, …, An</a:t>
            </a:r>
            <a:r>
              <a:rPr lang="en-US" sz="3200" dirty="0">
                <a:latin typeface="Calibri" pitchFamily="34" charset="0"/>
              </a:rPr>
              <a:t>: list of attributes to project onto, </a:t>
            </a:r>
            <a:r>
              <a:rPr lang="en-US" sz="3200" dirty="0" err="1">
                <a:latin typeface="Calibri" pitchFamily="34" charset="0"/>
              </a:rPr>
              <a:t>s.t.</a:t>
            </a:r>
            <a:r>
              <a:rPr lang="en-US" sz="3200" dirty="0">
                <a:latin typeface="Calibri" pitchFamily="34" charset="0"/>
              </a:rPr>
              <a:t> {A1, 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 An} ⊆{B1, 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S(</a:t>
            </a:r>
            <a:r>
              <a:rPr lang="en-US" sz="3600" dirty="0">
                <a:latin typeface="Calibri" pitchFamily="34" charset="0"/>
              </a:rPr>
              <a:t>A1, </a:t>
            </a:r>
            <a:r>
              <a:rPr lang="mr-IN" sz="3600" dirty="0">
                <a:latin typeface="Calibri" pitchFamily="34" charset="0"/>
              </a:rPr>
              <a:t>…</a:t>
            </a:r>
            <a:r>
              <a:rPr lang="en-US" sz="3600" dirty="0">
                <a:latin typeface="Calibri" pitchFamily="34" charset="0"/>
              </a:rPr>
              <a:t>, An)</a:t>
            </a:r>
          </a:p>
          <a:p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Projection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𝜋</a:t>
            </a:r>
            <a:r>
              <a:rPr lang="en-US" sz="3600" baseline="-25000" dirty="0">
                <a:solidFill>
                  <a:sysClr val="windowText" lastClr="000000"/>
                </a:solidFill>
              </a:rPr>
              <a:t>Name, Major</a:t>
            </a:r>
            <a:r>
              <a:rPr lang="en-US" sz="3600" dirty="0">
                <a:solidFill>
                  <a:sysClr val="windowText" lastClr="000000"/>
                </a:solidFill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Major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3866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70663"/>
              </p:ext>
            </p:extLst>
          </p:nvPr>
        </p:nvGraphicFramePr>
        <p:xfrm>
          <a:off x="3900881" y="2737158"/>
          <a:ext cx="1172965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1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19504" y="4090966"/>
            <a:ext cx="198862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>
                <a:latin typeface="Calibri" pitchFamily="34" charset="0"/>
                <a:ea typeface="Linux Libertine" charset="0"/>
                <a:cs typeface="Linux Libertine" charset="0"/>
              </a:rPr>
              <a:t>Set semantics; i.e. eliminates duplicates</a:t>
            </a:r>
          </a:p>
        </p:txBody>
      </p:sp>
    </p:spTree>
    <p:extLst>
      <p:ext uri="{BB962C8B-B14F-4D97-AF65-F5344CB8AC3E}">
        <p14:creationId xmlns:p14="http://schemas.microsoft.com/office/powerpoint/2010/main" val="12228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34" charset="0"/>
              </a:rPr>
              <a:t>Relational Algebra: Foundations of Operating on Relational Data</a:t>
            </a:r>
            <a:endParaRPr lang="en-US" sz="66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“Art is fire plus algebra.”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					   - J. L. Borges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45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the concatenation of every tuple in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with every tuple in 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×R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schemas: 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,An),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Condition: 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,An}∩{B1,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}=∅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S(A1,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77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Cartesian Product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</a:t>
            </a:r>
            <a:r>
              <a:rPr lang="en-US" sz="3600" dirty="0" err="1">
                <a:solidFill>
                  <a:sysClr val="windowText" lastClr="000000"/>
                </a:solidFill>
                <a:latin typeface="Calibri" pitchFamily="34" charset="0"/>
              </a:rPr>
              <a:t>Student</a:t>
            </a:r>
            <a:r>
              <a:rPr lang="en-US" sz="3600" dirty="0" err="1">
                <a:latin typeface="Calibri" pitchFamily="34" charset="0"/>
              </a:rPr>
              <a:t>×Department</a:t>
            </a:r>
            <a:endParaRPr lang="en-US" sz="360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09848" y="43812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1999" y="40373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331779" y="4782207"/>
            <a:ext cx="1089933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9812"/>
              </p:ext>
            </p:extLst>
          </p:nvPr>
        </p:nvGraphicFramePr>
        <p:xfrm>
          <a:off x="2308831" y="5390579"/>
          <a:ext cx="2112880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218149" y="510766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5330"/>
              </p:ext>
            </p:extLst>
          </p:nvPr>
        </p:nvGraphicFramePr>
        <p:xfrm>
          <a:off x="2638095" y="2540019"/>
          <a:ext cx="3871754" cy="1376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3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2215"/>
              </p:ext>
            </p:extLst>
          </p:nvPr>
        </p:nvGraphicFramePr>
        <p:xfrm>
          <a:off x="4649483" y="5390579"/>
          <a:ext cx="2274299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05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i="0" u="sng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DName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4548566" y="5107044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727107" y="4782207"/>
            <a:ext cx="1169196" cy="324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3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33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the union of all the tuples in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∪R</a:t>
            </a:r>
            <a:r>
              <a:rPr lang="en-US" sz="3600" baseline="-25000" dirty="0">
                <a:latin typeface="Calibri" pitchFamily="34" charset="0"/>
              </a:rPr>
              <a:t>2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schemas: 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 have the same schema, with attributes 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</a:t>
            </a:r>
          </a:p>
          <a:p>
            <a:pPr lvl="2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i.e. </a:t>
            </a:r>
            <a:r>
              <a:rPr lang="en-US" sz="2800" i="1" dirty="0">
                <a:latin typeface="Calibri" pitchFamily="34" charset="0"/>
              </a:rPr>
              <a:t>union-compatible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the same as the input relations</a:t>
            </a:r>
          </a:p>
        </p:txBody>
      </p:sp>
    </p:spTree>
    <p:extLst>
      <p:ext uri="{BB962C8B-B14F-4D97-AF65-F5344CB8AC3E}">
        <p14:creationId xmlns:p14="http://schemas.microsoft.com/office/powerpoint/2010/main" val="116034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Union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77244" y="5157087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04891" y="482027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52876" y="5152145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7421" y="4823539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16347" y="2618847"/>
          <a:ext cx="3543717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125390" y="424975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∪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787542" y="4082324"/>
            <a:ext cx="1" cy="259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405352" y="4657501"/>
            <a:ext cx="1194682" cy="195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4562" y="4651749"/>
            <a:ext cx="1373686" cy="189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3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583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the the tuples in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that are not in 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-R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(or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∖R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schemas: 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 are union-compatible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the same as the input relations</a:t>
            </a:r>
          </a:p>
        </p:txBody>
      </p:sp>
    </p:spTree>
    <p:extLst>
      <p:ext uri="{BB962C8B-B14F-4D97-AF65-F5344CB8AC3E}">
        <p14:creationId xmlns:p14="http://schemas.microsoft.com/office/powerpoint/2010/main" val="13215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Difference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</a:t>
            </a:r>
            <a:endParaRPr lang="en-US" sz="32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05964" y="4594513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33611" y="425770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81596" y="4589571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6141" y="4260965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85844" y="2671857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43342" y="3703214"/>
            <a:ext cx="628722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-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757703" y="3463917"/>
            <a:ext cx="2" cy="239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375513" y="4065171"/>
            <a:ext cx="1159903" cy="241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979990" y="4065171"/>
            <a:ext cx="1338419" cy="229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 Queries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314498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WHERE Age &gt;= 20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     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45594" y="4324938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6666" y="5417291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66048" y="4787030"/>
            <a:ext cx="0" cy="63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460802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540345" y="2579883"/>
            <a:ext cx="2868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</a:t>
            </a:r>
          </a:p>
        </p:txBody>
      </p:sp>
    </p:spTree>
    <p:extLst>
      <p:ext uri="{BB962C8B-B14F-4D97-AF65-F5344CB8AC3E}">
        <p14:creationId xmlns:p14="http://schemas.microsoft.com/office/powerpoint/2010/main" val="1993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 Queries (Cont.)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908902"/>
            <a:ext cx="3131063" cy="13179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FROM User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WHERE Age &gt;= 20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alibri" pitchFamily="34" charset="0"/>
                <a:cs typeface="Courier New" pitchFamily="49" charset="0"/>
              </a:rPr>
              <a:t>              Age &lt; 30;</a:t>
            </a:r>
          </a:p>
        </p:txBody>
      </p:sp>
      <p:sp>
        <p:nvSpPr>
          <p:cNvPr id="8" name="Oval 7"/>
          <p:cNvSpPr/>
          <p:nvPr/>
        </p:nvSpPr>
        <p:spPr>
          <a:xfrm>
            <a:off x="4139106" y="4468073"/>
            <a:ext cx="840908" cy="5778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</a:t>
            </a:r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80178" y="5560426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4559560" y="5045915"/>
            <a:ext cx="0" cy="51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60773" y="2055206"/>
            <a:ext cx="1156138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9106" y="3606766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4559560" y="4068858"/>
            <a:ext cx="0" cy="39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304215" y="2266620"/>
            <a:ext cx="3211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≥ 20 ∧ Age &lt; 30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(User))</a:t>
            </a:r>
          </a:p>
        </p:txBody>
      </p:sp>
    </p:spTree>
    <p:extLst>
      <p:ext uri="{BB962C8B-B14F-4D97-AF65-F5344CB8AC3E}">
        <p14:creationId xmlns:p14="http://schemas.microsoft.com/office/powerpoint/2010/main" val="1772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 Queries (Cont.)</a:t>
            </a:r>
          </a:p>
        </p:txBody>
      </p:sp>
      <p:sp>
        <p:nvSpPr>
          <p:cNvPr id="8" name="Oval 7"/>
          <p:cNvSpPr/>
          <p:nvPr/>
        </p:nvSpPr>
        <p:spPr>
          <a:xfrm>
            <a:off x="6291278" y="3523523"/>
            <a:ext cx="840908" cy="4105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</a:t>
            </a:r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 ∧ Class = 21</a:t>
            </a:r>
            <a:endParaRPr lang="en-US" sz="20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88721" y="4270803"/>
            <a:ext cx="646022" cy="3674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×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8" idx="4"/>
            <a:endCxn id="12" idx="0"/>
          </p:cNvCxnSpPr>
          <p:nvPr/>
        </p:nvCxnSpPr>
        <p:spPr>
          <a:xfrm>
            <a:off x="6711732" y="3934046"/>
            <a:ext cx="0" cy="3367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 rot="5400000">
            <a:off x="1404977" y="4310076"/>
            <a:ext cx="831186" cy="946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91278" y="2779624"/>
            <a:ext cx="840908" cy="4620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stCxn id="17" idx="4"/>
            <a:endCxn id="8" idx="0"/>
          </p:cNvCxnSpPr>
          <p:nvPr/>
        </p:nvCxnSpPr>
        <p:spPr>
          <a:xfrm>
            <a:off x="6711732" y="3241716"/>
            <a:ext cx="0" cy="28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623790" y="2832112"/>
            <a:ext cx="3984522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000" dirty="0" err="1">
                <a:latin typeface="Consolas" pitchFamily="49" charset="0"/>
                <a:cs typeface="Courier New" pitchFamily="49" charset="0"/>
              </a:rPr>
              <a:t>DeptName</a:t>
            </a:r>
            <a:endParaRPr lang="en-US" sz="20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FROM Student, Department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WHERE Major = DID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000" dirty="0">
                <a:latin typeface="Consolas" pitchFamily="49" charset="0"/>
                <a:cs typeface="Courier New" pitchFamily="49" charset="0"/>
              </a:rPr>
              <a:t>Class = 21;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89361"/>
              </p:ext>
            </p:extLst>
          </p:nvPr>
        </p:nvGraphicFramePr>
        <p:xfrm>
          <a:off x="1147999" y="1886572"/>
          <a:ext cx="3465174" cy="83146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071605" y="1553369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14098"/>
              </p:ext>
            </p:extLst>
          </p:nvPr>
        </p:nvGraphicFramePr>
        <p:xfrm>
          <a:off x="4917688" y="1895551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829774" y="1558253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sp>
        <p:nvSpPr>
          <p:cNvPr id="21" name="Oval 20"/>
          <p:cNvSpPr/>
          <p:nvPr/>
        </p:nvSpPr>
        <p:spPr>
          <a:xfrm>
            <a:off x="5377374" y="4868482"/>
            <a:ext cx="1154976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11732" y="4868481"/>
            <a:ext cx="1536907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24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8" name="Straight Connector 37"/>
          <p:cNvCxnSpPr>
            <a:stCxn id="12" idx="5"/>
            <a:endCxn id="22" idx="0"/>
          </p:cNvCxnSpPr>
          <p:nvPr/>
        </p:nvCxnSpPr>
        <p:spPr>
          <a:xfrm>
            <a:off x="6940135" y="4584429"/>
            <a:ext cx="540051" cy="284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21" idx="0"/>
          </p:cNvCxnSpPr>
          <p:nvPr/>
        </p:nvCxnSpPr>
        <p:spPr>
          <a:xfrm flipH="1">
            <a:off x="5954862" y="4584429"/>
            <a:ext cx="528467" cy="28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730053" y="4331180"/>
            <a:ext cx="249035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Is this an efficient way of answering this query in practice?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0605" y="5456243"/>
            <a:ext cx="5830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0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20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Major = DID ∧ Class = 21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×</a:t>
            </a:r>
            <a:r>
              <a:rPr lang="en-US" sz="2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58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5" grpId="0" animBg="1"/>
      <p:bldP spid="17" grpId="0"/>
      <p:bldP spid="21" grpId="0"/>
      <p:bldP spid="22" grpId="0"/>
      <p:bldP spid="55" grpId="0" animBg="1"/>
      <p:bldP spid="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Basic 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Selection (𝜎)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Projection (𝜋)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Cartesian product (×)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Set operations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Union (∪)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Difference (- or ∖)</a:t>
            </a:r>
          </a:p>
        </p:txBody>
      </p:sp>
    </p:spTree>
    <p:extLst>
      <p:ext uri="{BB962C8B-B14F-4D97-AF65-F5344CB8AC3E}">
        <p14:creationId xmlns:p14="http://schemas.microsoft.com/office/powerpoint/2010/main" val="12293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Building a Data-Driven Application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70480" y="1704121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47697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Derived and Auxiliary 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Renaming (𝜌)</a:t>
            </a:r>
          </a:p>
          <a:p>
            <a:r>
              <a:rPr lang="en-US" sz="3600" dirty="0">
                <a:latin typeface="Calibri" pitchFamily="34" charset="0"/>
              </a:rPr>
              <a:t>Join (</a:t>
            </a:r>
            <a:r>
              <a:rPr lang="en-US" sz="3600" dirty="0">
                <a:latin typeface="Calibri" pitchFamily="34" charset="0"/>
                <a:ea typeface="Batang" pitchFamily="18" charset="-127"/>
                <a:cs typeface="Times New Roman" pitchFamily="18" charset="0"/>
              </a:rPr>
              <a:t>⨝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r>
              <a:rPr lang="en-US" sz="3600" dirty="0">
                <a:latin typeface="Calibri" pitchFamily="34" charset="0"/>
              </a:rPr>
              <a:t>Set operations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Intersection (∩)</a:t>
            </a:r>
          </a:p>
          <a:p>
            <a:pPr lvl="1"/>
            <a:r>
              <a:rPr lang="en-US" sz="3200" dirty="0">
                <a:latin typeface="Calibri" pitchFamily="34" charset="0"/>
              </a:rPr>
              <a:t>Division (/)</a:t>
            </a:r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Return the same relation instance with the attributes renamed</a:t>
            </a:r>
          </a:p>
          <a:p>
            <a:r>
              <a:rPr lang="en-US" sz="3600" dirty="0">
                <a:latin typeface="Calibri" pitchFamily="34" charset="0"/>
              </a:rPr>
              <a:t>Notation: 𝜌</a:t>
            </a:r>
            <a:r>
              <a:rPr lang="en-US" sz="3600" baseline="-25000" dirty="0">
                <a:latin typeface="Calibri" pitchFamily="34" charset="0"/>
              </a:rPr>
              <a:t>B1,</a:t>
            </a:r>
            <a:r>
              <a:rPr lang="mr-IN" sz="3600" baseline="-25000" dirty="0">
                <a:latin typeface="Calibri" pitchFamily="34" charset="0"/>
              </a:rPr>
              <a:t>…</a:t>
            </a:r>
            <a:r>
              <a:rPr lang="en-US" sz="3600" baseline="-25000" dirty="0">
                <a:latin typeface="Calibri" pitchFamily="34" charset="0"/>
              </a:rPr>
              <a:t>,</a:t>
            </a:r>
            <a:r>
              <a:rPr lang="en-US" sz="3600" baseline="-25000" dirty="0" err="1">
                <a:latin typeface="Calibri" pitchFamily="34" charset="0"/>
              </a:rPr>
              <a:t>Bn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/>
            <a:r>
              <a:rPr lang="en-US" sz="3200" dirty="0">
                <a:latin typeface="Calibri" pitchFamily="34" charset="0"/>
              </a:rPr>
              <a:t>Input schema: R(A1,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</a:t>
            </a:r>
          </a:p>
          <a:p>
            <a:pPr lvl="1"/>
            <a:r>
              <a:rPr lang="en-US" sz="3200" dirty="0">
                <a:latin typeface="Calibri" pitchFamily="34" charset="0"/>
              </a:rPr>
              <a:t>Output schema: S(B1,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Bn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r>
              <a:rPr lang="en-US" sz="3600" dirty="0">
                <a:latin typeface="Calibri" pitchFamily="34" charset="0"/>
              </a:rPr>
              <a:t>Another notation: 𝜌</a:t>
            </a:r>
            <a:r>
              <a:rPr lang="en-US" sz="3600" baseline="-25000" dirty="0">
                <a:latin typeface="Calibri" pitchFamily="34" charset="0"/>
              </a:rPr>
              <a:t>{Ai</a:t>
            </a:r>
            <a:r>
              <a:rPr lang="is-IS" sz="3600" baseline="-25000" dirty="0">
                <a:latin typeface="Calibri" pitchFamily="34" charset="0"/>
              </a:rPr>
              <a:t>➝</a:t>
            </a:r>
            <a:r>
              <a:rPr lang="en-US" sz="3600" baseline="-25000" dirty="0">
                <a:latin typeface="Calibri" pitchFamily="34" charset="0"/>
              </a:rPr>
              <a:t>Bi}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7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Renaming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204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𝜌</a:t>
            </a:r>
            <a:r>
              <a:rPr lang="en-US" sz="3600" baseline="-25000" dirty="0" err="1">
                <a:solidFill>
                  <a:sysClr val="windowText" lastClr="000000"/>
                </a:solidFill>
                <a:latin typeface="Calibri" pitchFamily="34" charset="0"/>
              </a:rPr>
              <a:t>StID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, </a:t>
            </a:r>
            <a:r>
              <a:rPr lang="en-US" sz="3600" baseline="-25000" dirty="0" err="1">
                <a:solidFill>
                  <a:sysClr val="windowText" lastClr="000000"/>
                </a:solidFill>
                <a:latin typeface="Calibri" pitchFamily="34" charset="0"/>
              </a:rPr>
              <a:t>StName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, </a:t>
            </a:r>
            <a:r>
              <a:rPr lang="en-US" sz="3600" baseline="-25000" dirty="0" err="1">
                <a:solidFill>
                  <a:sysClr val="windowText" lastClr="000000"/>
                </a:solidFill>
                <a:latin typeface="Calibri" pitchFamily="34" charset="0"/>
              </a:rPr>
              <a:t>StClass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, </a:t>
            </a:r>
            <a:r>
              <a:rPr lang="en-US" sz="3600" baseline="-25000" dirty="0" err="1">
                <a:solidFill>
                  <a:sysClr val="windowText" lastClr="000000"/>
                </a:solidFill>
                <a:latin typeface="Calibri" pitchFamily="34" charset="0"/>
              </a:rPr>
              <a:t>StMaj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01095" y="4287562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       </a:t>
            </a:r>
            <a:r>
              <a:rPr lang="en-US" sz="2400" dirty="0">
                <a:latin typeface="Calibri" pitchFamily="34" charset="0"/>
              </a:rPr>
              <a:t>𝜌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StID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StName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StClass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, </a:t>
            </a:r>
            <a:r>
              <a:rPr lang="en-US" sz="24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StMaj</a:t>
            </a:r>
            <a:endParaRPr lang="en-US" sz="9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63247" y="4016460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63247" y="4790027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10046"/>
              </p:ext>
            </p:extLst>
          </p:nvPr>
        </p:nvGraphicFramePr>
        <p:xfrm>
          <a:off x="3454458" y="5193983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63776" y="4911073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24418"/>
              </p:ext>
            </p:extLst>
          </p:nvPr>
        </p:nvGraphicFramePr>
        <p:xfrm>
          <a:off x="3406806" y="2826781"/>
          <a:ext cx="2112880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StID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StName</a:t>
                      </a:r>
                      <a:endParaRPr lang="en-US" sz="105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StClass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StMaj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45567" cy="460034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alibri" pitchFamily="34" charset="0"/>
              </a:rPr>
              <a:t>Return the intersection of tuples in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∩R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200" dirty="0">
                <a:latin typeface="Calibri" pitchFamily="34" charset="0"/>
              </a:rPr>
              <a:t>Input schemas: 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 are union-compatible</a:t>
            </a:r>
          </a:p>
          <a:p>
            <a:pPr lvl="1"/>
            <a:r>
              <a:rPr lang="en-US" sz="3200" dirty="0">
                <a:latin typeface="Calibri" pitchFamily="34" charset="0"/>
              </a:rPr>
              <a:t>Output schema: the same as the input relations</a:t>
            </a:r>
          </a:p>
          <a:p>
            <a:r>
              <a:rPr lang="en-US" sz="3600" dirty="0">
                <a:latin typeface="Calibri" pitchFamily="34" charset="0"/>
              </a:rPr>
              <a:t>Intersection is derived</a:t>
            </a:r>
          </a:p>
          <a:p>
            <a:pPr lvl="1"/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∩R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 = 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-(R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-R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38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Intersection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01008" y="4846181"/>
          <a:ext cx="3489994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28655" y="450937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76640" y="4841239"/>
          <a:ext cx="3345278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01185" y="4512633"/>
            <a:ext cx="966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05562" y="2747421"/>
          <a:ext cx="3543717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6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4488608" y="3894783"/>
            <a:ext cx="625154" cy="3329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latin typeface="Linux Libertine" charset="0"/>
                <a:ea typeface="Linux Libertine" charset="0"/>
                <a:cs typeface="Linux Libertine" charset="0"/>
              </a:rPr>
              <a:t>∩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endCxn id="13" idx="0"/>
          </p:cNvCxnSpPr>
          <p:nvPr/>
        </p:nvCxnSpPr>
        <p:spPr>
          <a:xfrm flipH="1">
            <a:off x="4801185" y="3636264"/>
            <a:ext cx="2" cy="258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3"/>
          </p:cNvCxnSpPr>
          <p:nvPr/>
        </p:nvCxnSpPr>
        <p:spPr>
          <a:xfrm flipH="1">
            <a:off x="3202733" y="4178989"/>
            <a:ext cx="1377427" cy="435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5022210" y="4178989"/>
            <a:ext cx="1459504" cy="456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7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Side Note: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Operations on Bags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101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Union:  {</a:t>
            </a:r>
            <a:r>
              <a:rPr lang="en-US" dirty="0" err="1">
                <a:latin typeface="Calibri" pitchFamily="34" charset="0"/>
              </a:rPr>
              <a:t>a,b,b,c</a:t>
            </a:r>
            <a:r>
              <a:rPr lang="en-US" dirty="0">
                <a:latin typeface="Calibri" pitchFamily="34" charset="0"/>
              </a:rPr>
              <a:t>}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∪ </a:t>
            </a:r>
            <a:r>
              <a:rPr lang="en-US" dirty="0">
                <a:latin typeface="Calibri" pitchFamily="34" charset="0"/>
              </a:rPr>
              <a:t>{</a:t>
            </a:r>
            <a:r>
              <a:rPr lang="en-US" dirty="0" err="1">
                <a:latin typeface="Calibri" pitchFamily="34" charset="0"/>
              </a:rPr>
              <a:t>a,b,b,b,e,f,f</a:t>
            </a:r>
            <a:r>
              <a:rPr lang="en-US" dirty="0">
                <a:latin typeface="Calibri" pitchFamily="34" charset="0"/>
              </a:rPr>
              <a:t>} = {</a:t>
            </a:r>
            <a:r>
              <a:rPr lang="en-US" dirty="0" err="1">
                <a:latin typeface="Calibri" pitchFamily="34" charset="0"/>
              </a:rPr>
              <a:t>a,a,b,b,b,b,b,c,e,f,f</a:t>
            </a:r>
            <a:r>
              <a:rPr lang="en-US" dirty="0">
                <a:latin typeface="Calibri" pitchFamily="34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Add the number of occurrences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Difference: {</a:t>
            </a:r>
            <a:r>
              <a:rPr lang="en-US" dirty="0" err="1">
                <a:latin typeface="Calibri" pitchFamily="34" charset="0"/>
              </a:rPr>
              <a:t>a,b,b,b,c,c</a:t>
            </a:r>
            <a:r>
              <a:rPr lang="en-US" dirty="0">
                <a:latin typeface="Calibri" pitchFamily="34" charset="0"/>
              </a:rPr>
              <a:t>} – {</a:t>
            </a:r>
            <a:r>
              <a:rPr lang="en-US" dirty="0" err="1">
                <a:latin typeface="Calibri" pitchFamily="34" charset="0"/>
              </a:rPr>
              <a:t>b,c,c,c,d</a:t>
            </a:r>
            <a:r>
              <a:rPr lang="en-US" dirty="0">
                <a:latin typeface="Calibri" pitchFamily="34" charset="0"/>
              </a:rPr>
              <a:t>} = {</a:t>
            </a:r>
            <a:r>
              <a:rPr lang="en-US">
                <a:latin typeface="Calibri" pitchFamily="34" charset="0"/>
              </a:rPr>
              <a:t>a,b,b}</a:t>
            </a:r>
            <a:endParaRPr lang="en-US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Subtract the number of occurrences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Intersection: {</a:t>
            </a:r>
            <a:r>
              <a:rPr lang="en-US" dirty="0" err="1">
                <a:latin typeface="Calibri" pitchFamily="34" charset="0"/>
              </a:rPr>
              <a:t>a,b,b,b,c,c</a:t>
            </a:r>
            <a:r>
              <a:rPr lang="en-US" dirty="0">
                <a:latin typeface="Calibri" pitchFamily="34" charset="0"/>
              </a:rPr>
              <a:t>}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∩ {</a:t>
            </a:r>
            <a:r>
              <a:rPr lang="en-US" dirty="0" err="1">
                <a:latin typeface="Calibri" pitchFamily="34" charset="0"/>
              </a:rPr>
              <a:t>b,b,c,c,c,c,d</a:t>
            </a:r>
            <a:r>
              <a:rPr lang="en-US" dirty="0">
                <a:latin typeface="Calibri" pitchFamily="34" charset="0"/>
              </a:rPr>
              <a:t>} = {</a:t>
            </a:r>
            <a:r>
              <a:rPr lang="en-US" dirty="0" err="1">
                <a:latin typeface="Calibri" pitchFamily="34" charset="0"/>
              </a:rPr>
              <a:t>b,b,c,c</a:t>
            </a:r>
            <a:r>
              <a:rPr lang="en-US" dirty="0">
                <a:latin typeface="Calibri" pitchFamily="34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Minimum of the two numbers of occurrences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Selection: preserve the number of occurrences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Projection: preserve the number of occurrences (no duplicate elimination)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Cartesian product, join: no duplicate elimination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04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One of the most important and well-studied operations in relational databases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Comes in various flavors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Theta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Natural join</a:t>
            </a:r>
          </a:p>
          <a:p>
            <a:pPr lvl="1">
              <a:lnSpc>
                <a:spcPct val="120000"/>
              </a:lnSpc>
            </a:pPr>
            <a:r>
              <a:rPr lang="en-US" sz="3200" dirty="0" err="1">
                <a:latin typeface="Calibri" pitchFamily="34" charset="0"/>
              </a:rPr>
              <a:t>Equi</a:t>
            </a:r>
            <a:r>
              <a:rPr lang="en-US" sz="3200" dirty="0">
                <a:latin typeface="Calibri" pitchFamily="34" charset="0"/>
              </a:rPr>
              <a:t>-join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Semi-join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Inner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Outer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Anti-join</a:t>
            </a:r>
          </a:p>
          <a:p>
            <a:pPr lvl="1">
              <a:lnSpc>
                <a:spcPct val="120000"/>
              </a:lnSpc>
            </a:pPr>
            <a:r>
              <a:rPr lang="mr-IN" sz="3200" dirty="0">
                <a:latin typeface="Calibri" pitchFamily="34" charset="0"/>
              </a:rPr>
              <a:t>…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79122" cy="46758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Return all the combinations of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tuples which satisfy the join condition 𝜃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⨝</a:t>
            </a:r>
            <a:r>
              <a:rPr lang="en-US" sz="3600" baseline="-25000" dirty="0">
                <a:latin typeface="Calibri" pitchFamily="34" charset="0"/>
              </a:rPr>
              <a:t>𝜃</a:t>
            </a:r>
            <a:r>
              <a:rPr lang="en-US" sz="3600" dirty="0">
                <a:latin typeface="Calibri" pitchFamily="34" charset="0"/>
              </a:rPr>
              <a:t>R</a:t>
            </a:r>
            <a:r>
              <a:rPr lang="en-US" sz="3600" baseline="-25000" dirty="0">
                <a:latin typeface="Calibri" pitchFamily="34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  <a:latin typeface="Calibri" pitchFamily="34" charset="0"/>
              </a:rPr>
              <a:t>𝜎</a:t>
            </a:r>
            <a:r>
              <a:rPr lang="en-US" sz="3200" baseline="-25000" dirty="0">
                <a:latin typeface="Calibri" pitchFamily="34" charset="0"/>
              </a:rPr>
              <a:t>𝜃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×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Condition 𝜃: a Boolean condition on 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Output schema: S(A1,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Theta Join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63012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  Student ⨝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Major=DID ∧ Class=21 </a:t>
            </a:r>
            <a:r>
              <a:rPr lang="en-US" sz="3600" dirty="0">
                <a:latin typeface="Calibri" pitchFamily="34" charset="0"/>
              </a:rPr>
              <a:t>Department</a:t>
            </a:r>
            <a:endParaRPr lang="en-US" sz="360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 ∧ Class=21</a:t>
            </a:r>
            <a:endParaRPr lang="en-US" sz="11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Natural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Return all the combinations of tuples of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which agree on the </a:t>
            </a:r>
            <a:r>
              <a:rPr lang="en-US" sz="3600" i="1" dirty="0">
                <a:latin typeface="Calibri" pitchFamily="34" charset="0"/>
              </a:rPr>
              <a:t>join attributes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⨝R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Join attributes: </a:t>
            </a:r>
            <a:r>
              <a:rPr lang="en-US" sz="2800" dirty="0">
                <a:latin typeface="Calibri" pitchFamily="34" charset="0"/>
              </a:rPr>
              <a:t>{A1,</a:t>
            </a:r>
            <a:r>
              <a:rPr lang="mr-IN" sz="2800" dirty="0">
                <a:latin typeface="Calibri" pitchFamily="34" charset="0"/>
              </a:rPr>
              <a:t>…</a:t>
            </a:r>
            <a:r>
              <a:rPr lang="en-US" sz="2800" dirty="0">
                <a:latin typeface="Calibri" pitchFamily="34" charset="0"/>
              </a:rPr>
              <a:t>,An}∩{B1,</a:t>
            </a:r>
            <a:r>
              <a:rPr lang="mr-IN" sz="2800" dirty="0">
                <a:latin typeface="Calibri" pitchFamily="34" charset="0"/>
              </a:rPr>
              <a:t>…</a:t>
            </a:r>
            <a:r>
              <a:rPr lang="en-US" sz="2800" dirty="0">
                <a:latin typeface="Calibri" pitchFamily="34" charset="0"/>
              </a:rPr>
              <a:t>,</a:t>
            </a:r>
            <a:r>
              <a:rPr lang="en-US" sz="2800" dirty="0" err="1">
                <a:latin typeface="Calibri" pitchFamily="34" charset="0"/>
              </a:rPr>
              <a:t>Bm</a:t>
            </a:r>
            <a:r>
              <a:rPr lang="en-US" sz="2800" dirty="0">
                <a:latin typeface="Calibri" pitchFamily="34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Output schema: S(C1,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Cp</a:t>
            </a:r>
            <a:r>
              <a:rPr lang="en-US" sz="3200" dirty="0">
                <a:latin typeface="Calibri" pitchFamily="34" charset="0"/>
              </a:rPr>
              <a:t>) </a:t>
            </a:r>
            <a:r>
              <a:rPr lang="en-US" sz="3200" dirty="0" err="1">
                <a:latin typeface="Calibri" pitchFamily="34" charset="0"/>
              </a:rPr>
              <a:t>s.t.</a:t>
            </a:r>
            <a:r>
              <a:rPr lang="en-US" sz="3200" dirty="0">
                <a:latin typeface="Calibri" pitchFamily="34" charset="0"/>
              </a:rPr>
              <a:t> {C1,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Cp</a:t>
            </a:r>
            <a:r>
              <a:rPr lang="en-US" sz="3200" dirty="0">
                <a:latin typeface="Calibri" pitchFamily="34" charset="0"/>
              </a:rPr>
              <a:t>}={A1,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,An}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∪</a:t>
            </a:r>
            <a:r>
              <a:rPr lang="en-US" sz="3200" dirty="0">
                <a:latin typeface="Calibri" pitchFamily="34" charset="0"/>
              </a:rPr>
              <a:t>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15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Building a Data-Driven Application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Query using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Create DB using SQL</a:t>
            </a: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Natural Join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Student ⨝ Department</a:t>
            </a:r>
            <a:b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</a:b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= </a:t>
            </a:r>
            <a:r>
              <a:rPr lang="en-US" dirty="0">
                <a:solidFill>
                  <a:sysClr val="windowText" lastClr="000000"/>
                </a:solidFill>
                <a:latin typeface="Calibri" pitchFamily="34" charset="0"/>
              </a:rPr>
              <a:t>π</a:t>
            </a:r>
            <a:r>
              <a:rPr lang="en-US" sz="1400" baseline="-25000" dirty="0" err="1">
                <a:solidFill>
                  <a:sysClr val="windowText" lastClr="000000"/>
                </a:solidFill>
                <a:latin typeface="Calibri" pitchFamily="34" charset="0"/>
              </a:rPr>
              <a:t>SID,SName,Class,DID,DeptName,Address</a:t>
            </a:r>
            <a:r>
              <a:rPr lang="en-US" dirty="0">
                <a:solidFill>
                  <a:sysClr val="windowText" lastClr="000000"/>
                </a:solidFill>
                <a:latin typeface="Calibri" pitchFamily="34" charset="0"/>
              </a:rPr>
              <a:t>(𝜎</a:t>
            </a:r>
            <a:r>
              <a:rPr lang="en-US" sz="1400" baseline="-25000" dirty="0">
                <a:latin typeface="Calibri" pitchFamily="34" charset="0"/>
              </a:rPr>
              <a:t>DID=DID2</a:t>
            </a:r>
            <a:r>
              <a:rPr lang="en-US" sz="2000" dirty="0">
                <a:solidFill>
                  <a:sysClr val="windowText" lastClr="000000"/>
                </a:solidFill>
                <a:latin typeface="Calibri" pitchFamily="34" charset="0"/>
              </a:rPr>
              <a:t>(Student</a:t>
            </a:r>
            <a:r>
              <a:rPr lang="en-US" sz="2000" dirty="0">
                <a:latin typeface="Calibri" pitchFamily="34" charset="0"/>
              </a:rPr>
              <a:t>×</a:t>
            </a:r>
            <a:r>
              <a:rPr lang="en-US" dirty="0">
                <a:latin typeface="Calibri" pitchFamily="34" charset="0"/>
              </a:rPr>
              <a:t>𝜌</a:t>
            </a:r>
            <a:r>
              <a:rPr lang="en-US" sz="1400" baseline="-25000" dirty="0">
                <a:solidFill>
                  <a:sysClr val="windowText" lastClr="000000"/>
                </a:solidFill>
                <a:latin typeface="Calibri" pitchFamily="34" charset="0"/>
              </a:rPr>
              <a:t>DID2,DeptName,Address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dirty="0">
                <a:solidFill>
                  <a:sysClr val="windowText" lastClr="000000"/>
                </a:solidFill>
                <a:latin typeface="Calibri" pitchFamily="34" charset="0"/>
              </a:rPr>
              <a:t>Department))</a:t>
            </a:r>
            <a:r>
              <a:rPr lang="en-US" dirty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7027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41789"/>
              </p:ext>
            </p:extLst>
          </p:nvPr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83"/>
              </p:ext>
            </p:extLst>
          </p:nvPr>
        </p:nvGraphicFramePr>
        <p:xfrm>
          <a:off x="2109852" y="3092939"/>
          <a:ext cx="483856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8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320194"/>
            <a:ext cx="625154" cy="4091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endParaRPr lang="en-US" sz="11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9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69457"/>
            <a:ext cx="593362" cy="218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69457"/>
            <a:ext cx="539314" cy="194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22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Equi</a:t>
            </a:r>
            <a:r>
              <a:rPr lang="en-US" dirty="0">
                <a:latin typeface="Calibri" pitchFamily="34" charset="0"/>
              </a:rPr>
              <a:t>-join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20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Return all the combinations of tuples of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which satisfy the equality condition C=D</a:t>
            </a:r>
          </a:p>
          <a:p>
            <a:pPr lvl="1">
              <a:lnSpc>
                <a:spcPct val="120000"/>
              </a:lnSpc>
            </a:pPr>
            <a:r>
              <a:rPr lang="en-US" sz="3200" dirty="0" err="1">
                <a:latin typeface="Calibri" pitchFamily="34" charset="0"/>
              </a:rPr>
              <a:t>Equi</a:t>
            </a:r>
            <a:r>
              <a:rPr lang="en-US" sz="3200" dirty="0">
                <a:latin typeface="Calibri" pitchFamily="34" charset="0"/>
              </a:rPr>
              <a:t>-join is a special case of theta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Natural join is a special case of </a:t>
            </a:r>
            <a:r>
              <a:rPr lang="en-US" sz="3200" dirty="0" err="1">
                <a:latin typeface="Calibri" pitchFamily="34" charset="0"/>
              </a:rPr>
              <a:t>equi</a:t>
            </a:r>
            <a:r>
              <a:rPr lang="en-US" sz="3200" dirty="0">
                <a:latin typeface="Calibri" pitchFamily="34" charset="0"/>
              </a:rPr>
              <a:t>-join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⨝</a:t>
            </a:r>
            <a:r>
              <a:rPr lang="en-US" sz="3600" baseline="-25000" dirty="0">
                <a:latin typeface="Calibri" pitchFamily="34" charset="0"/>
              </a:rPr>
              <a:t>C=D</a:t>
            </a:r>
            <a:r>
              <a:rPr lang="en-US" sz="3600" dirty="0">
                <a:latin typeface="Calibri" pitchFamily="34" charset="0"/>
              </a:rPr>
              <a:t>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  <a:latin typeface="Calibri" pitchFamily="34" charset="0"/>
              </a:rPr>
              <a:t>𝜎</a:t>
            </a:r>
            <a:r>
              <a:rPr lang="en-US" sz="3200" baseline="-25000" dirty="0">
                <a:latin typeface="Calibri" pitchFamily="34" charset="0"/>
              </a:rPr>
              <a:t>C=D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×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C⊆{A1,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,An} and D⊆{B1,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Output schema: S(A1,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000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Equi</a:t>
            </a:r>
            <a:r>
              <a:rPr lang="en-US" dirty="0">
                <a:latin typeface="Calibri" pitchFamily="34" charset="0"/>
              </a:rPr>
              <a:t>-join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Student ⨝</a:t>
            </a:r>
            <a:r>
              <a:rPr lang="en-US" sz="2400" baseline="-25000" dirty="0">
                <a:latin typeface="Calibri" pitchFamily="34" charset="0"/>
              </a:rPr>
              <a:t>Major=DID</a:t>
            </a:r>
            <a:r>
              <a:rPr lang="en-US" sz="3600" dirty="0">
                <a:latin typeface="Calibri" pitchFamily="34" charset="0"/>
              </a:rPr>
              <a:t> Department</a:t>
            </a:r>
            <a:b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5505"/>
              </p:ext>
            </p:extLst>
          </p:nvPr>
        </p:nvGraphicFramePr>
        <p:xfrm>
          <a:off x="955118" y="5192370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8724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24807" y="5201349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56122"/>
              </p:ext>
            </p:extLst>
          </p:nvPr>
        </p:nvGraphicFramePr>
        <p:xfrm>
          <a:off x="1873911" y="3096076"/>
          <a:ext cx="531044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7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6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048444"/>
            <a:ext cx="625154" cy="6809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     ⨝</a:t>
            </a:r>
            <a:r>
              <a:rPr lang="en-US" sz="20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endParaRPr lang="en-US" sz="11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29136" y="4021931"/>
            <a:ext cx="823" cy="17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29661"/>
            <a:ext cx="593362" cy="258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29661"/>
            <a:ext cx="539314" cy="234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0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Semi-join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5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all tuples of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which satisfy the natural join condition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⋉R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Equivalent expression: 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π</a:t>
            </a:r>
            <a:r>
              <a:rPr lang="en-US" sz="2800" baseline="-25000" dirty="0">
                <a:latin typeface="Calibri" pitchFamily="34" charset="0"/>
              </a:rPr>
              <a:t>A1,</a:t>
            </a:r>
            <a:r>
              <a:rPr lang="mr-IN" sz="2800" baseline="-25000" dirty="0">
                <a:latin typeface="Calibri" pitchFamily="34" charset="0"/>
              </a:rPr>
              <a:t>…</a:t>
            </a:r>
            <a:r>
              <a:rPr lang="en-US" sz="2800" baseline="-25000" dirty="0">
                <a:latin typeface="Calibri" pitchFamily="34" charset="0"/>
              </a:rPr>
              <a:t>,An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</a:rPr>
              <a:t>(R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en-US" sz="2800" dirty="0">
                <a:latin typeface="Calibri" pitchFamily="34" charset="0"/>
              </a:rPr>
              <a:t>⨝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</a:rPr>
              <a:t>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Join attributes: </a:t>
            </a:r>
            <a:r>
              <a:rPr lang="en-US" sz="3200" dirty="0">
                <a:latin typeface="Calibri" pitchFamily="34" charset="0"/>
              </a:rPr>
              <a:t>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,An}∩{B1,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S(A1,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</a:t>
            </a:r>
          </a:p>
        </p:txBody>
      </p:sp>
    </p:spTree>
    <p:extLst>
      <p:ext uri="{BB962C8B-B14F-4D97-AF65-F5344CB8AC3E}">
        <p14:creationId xmlns:p14="http://schemas.microsoft.com/office/powerpoint/2010/main" val="18705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Semi-join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Student ⋉ </a:t>
            </a:r>
            <a:r>
              <a:rPr lang="en-US" sz="3600" dirty="0" err="1">
                <a:solidFill>
                  <a:sysClr val="windowText" lastClr="000000"/>
                </a:solidFill>
                <a:latin typeface="Calibri" pitchFamily="34" charset="0"/>
              </a:rPr>
              <a:t>GradeReport</a:t>
            </a:r>
            <a:endParaRPr lang="en-US" sz="3600" dirty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16854"/>
              </p:ext>
            </p:extLst>
          </p:nvPr>
        </p:nvGraphicFramePr>
        <p:xfrm>
          <a:off x="2030006" y="5192370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950780" y="4859167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54315"/>
              </p:ext>
            </p:extLst>
          </p:nvPr>
        </p:nvGraphicFramePr>
        <p:xfrm>
          <a:off x="4724807" y="5201349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36893" y="4864051"/>
            <a:ext cx="13885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GradeReport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1015"/>
              </p:ext>
            </p:extLst>
          </p:nvPr>
        </p:nvGraphicFramePr>
        <p:xfrm>
          <a:off x="3350613" y="3188503"/>
          <a:ext cx="2357045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16560" y="4288220"/>
            <a:ext cx="625154" cy="4170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⋉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4529136" y="4021931"/>
            <a:ext cx="1" cy="266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3714750" y="4644221"/>
            <a:ext cx="593362" cy="2436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15" idx="0"/>
          </p:cNvCxnSpPr>
          <p:nvPr/>
        </p:nvCxnSpPr>
        <p:spPr>
          <a:xfrm>
            <a:off x="4750162" y="4644221"/>
            <a:ext cx="580992" cy="21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Anti-join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Return all tuples of R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which DONOT satisfy the natural join condition</a:t>
                </a:r>
                <a:endParaRPr lang="en-US" sz="3200" dirty="0"/>
              </a:p>
              <a:p>
                <a:r>
                  <a:rPr lang="en-US" sz="3600" dirty="0"/>
                  <a:t>Notation: R</a:t>
                </a:r>
                <a:r>
                  <a:rPr lang="en-US" sz="3600" baseline="-25000" dirty="0"/>
                  <a:t>1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/>
                  <a:t>R</a:t>
                </a:r>
                <a:r>
                  <a:rPr lang="en-US" sz="3600" baseline="-25000" dirty="0"/>
                  <a:t>2</a:t>
                </a:r>
                <a:endParaRPr lang="en-US" sz="3600" dirty="0"/>
              </a:p>
              <a:p>
                <a:pPr lvl="1"/>
                <a:r>
                  <a:rPr lang="en-US" sz="3200" dirty="0">
                    <a:solidFill>
                      <a:sysClr val="windowText" lastClr="000000"/>
                    </a:solidFill>
                  </a:rPr>
                  <a:t>Input schemas: </a:t>
                </a:r>
                <a:r>
                  <a:rPr lang="en-US" sz="3200" dirty="0"/>
                  <a:t>R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 and R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(B1,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/>
                  <a:t>)</a:t>
                </a:r>
              </a:p>
              <a:p>
                <a:pPr lvl="1"/>
                <a:r>
                  <a:rPr lang="en-US" sz="3600" dirty="0"/>
                  <a:t>Join attributes: </a:t>
                </a:r>
                <a:r>
                  <a:rPr lang="en-US" sz="3200" dirty="0"/>
                  <a:t>{A1,</a:t>
                </a:r>
                <a:r>
                  <a:rPr lang="mr-IN" sz="3200" dirty="0"/>
                  <a:t>…</a:t>
                </a:r>
                <a:r>
                  <a:rPr lang="en-US" sz="3200" dirty="0"/>
                  <a:t>,An}∩{B1,</a:t>
                </a:r>
                <a:r>
                  <a:rPr lang="mr-IN" sz="3200" dirty="0"/>
                  <a:t>…</a:t>
                </a:r>
                <a:r>
                  <a:rPr lang="en-US" sz="3200" dirty="0"/>
                  <a:t>,</a:t>
                </a:r>
                <a:r>
                  <a:rPr lang="en-US" sz="3200" dirty="0" err="1"/>
                  <a:t>Bm</a:t>
                </a:r>
                <a:r>
                  <a:rPr lang="en-US" sz="3200" dirty="0"/>
                  <a:t>}</a:t>
                </a:r>
              </a:p>
              <a:p>
                <a:pPr lvl="1"/>
                <a:r>
                  <a:rPr lang="en-US" sz="3200" dirty="0"/>
                  <a:t>Output schema: S(A1,</a:t>
                </a:r>
                <a:r>
                  <a:rPr lang="mr-IN" sz="3200" dirty="0"/>
                  <a:t>…</a:t>
                </a:r>
                <a:r>
                  <a:rPr lang="en-US" sz="3200" dirty="0"/>
                  <a:t>,An)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87" t="-3361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Anti-join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Example: 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barPr>
                      <m:e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</m:e>
                    </m:bar>
                  </m:oMath>
                </a14:m>
                <a:r>
                  <a:rPr lang="en-US" sz="3600" dirty="0"/>
                  <a:t> 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87" t="-3221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83317"/>
              </p:ext>
            </p:extLst>
          </p:nvPr>
        </p:nvGraphicFramePr>
        <p:xfrm>
          <a:off x="3703122" y="466640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623896" y="433320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77759"/>
              </p:ext>
            </p:extLst>
          </p:nvPr>
        </p:nvGraphicFramePr>
        <p:xfrm>
          <a:off x="6397923" y="467538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10009" y="433808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51807"/>
              </p:ext>
            </p:extLst>
          </p:nvPr>
        </p:nvGraphicFramePr>
        <p:xfrm>
          <a:off x="4920490" y="2770978"/>
          <a:ext cx="2542501" cy="4084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a:rPr lang="en-US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⋉</m:t>
                          </m:r>
                        </m:e>
                      </m:bar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676" y="3762254"/>
                <a:ext cx="625154" cy="4081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190593" y="3266207"/>
            <a:ext cx="1" cy="39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5387866" y="411059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6423278" y="411059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Schema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84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Redundancy causes various kinds of anomalies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To refine schemas: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Detect anomalies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Find FDs , apply Armstrong’s axioms, find anomalies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Remove anomalies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Decompose the anomalous schemas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Desired decomposition properties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Redundancy reducing, lossless join, dependency preserving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Normal forms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3NF, BCNF, 4NF, </a:t>
            </a:r>
            <a:r>
              <a:rPr lang="mr-IN" sz="3200" dirty="0">
                <a:latin typeface="Calibri" pitchFamily="34" charset="0"/>
              </a:rPr>
              <a:t>…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8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Processing Pipeline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SQL Query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Relational Algebra (RA) Plan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Optimized RA Plan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Execution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(from user)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Translate to relational algebra expression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-but more efficient- RA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Execute each operation of the optimized plan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05046" y="4389826"/>
            <a:ext cx="20026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 rough analogy: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9483" y="4917203"/>
            <a:ext cx="8249903" cy="1300804"/>
            <a:chOff x="479483" y="4917203"/>
            <a:chExt cx="8249903" cy="1300804"/>
          </a:xfrm>
        </p:grpSpPr>
        <p:sp>
          <p:nvSpPr>
            <p:cNvPr id="29" name="Right Arrow 28"/>
            <p:cNvSpPr/>
            <p:nvPr/>
          </p:nvSpPr>
          <p:spPr>
            <a:xfrm>
              <a:off x="2028313" y="505772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79483" y="4924125"/>
              <a:ext cx="1466567" cy="12938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Java Program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73706" y="4924125"/>
              <a:ext cx="1531130" cy="129388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Bytecode</a:t>
              </a: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224034" y="5054256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51690" y="4921358"/>
              <a:ext cx="1576460" cy="129388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Hotspot Detection &amp; Optimization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6547347" y="5054255"/>
              <a:ext cx="463130" cy="102668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29674" y="4917203"/>
              <a:ext cx="1599712" cy="12938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Processing Pipeline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Relational algebra gives us a precise and optimizable framework to execute declarative (SQL) queries.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SQL Query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Relational Algebra (RA) Plan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Optimized RA Plan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Execution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(from user)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Translate to relational algebra expression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-but more efficient- RA expression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Execute each operation of the optimized plan</a:t>
            </a:r>
          </a:p>
        </p:txBody>
      </p:sp>
    </p:spTree>
    <p:extLst>
      <p:ext uri="{BB962C8B-B14F-4D97-AF65-F5344CB8AC3E}">
        <p14:creationId xmlns:p14="http://schemas.microsoft.com/office/powerpoint/2010/main" val="68784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Major = DID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Age &gt; 22;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99378" y="4555787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>
            <a:stCxn id="8" idx="4"/>
            <a:endCxn id="10" idx="0"/>
          </p:cNvCxnSpPr>
          <p:nvPr/>
        </p:nvCxnSpPr>
        <p:spPr>
          <a:xfrm>
            <a:off x="4561530" y="4313931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514982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stCxn id="10" idx="4"/>
            <a:endCxn id="19" idx="0"/>
          </p:cNvCxnSpPr>
          <p:nvPr/>
        </p:nvCxnSpPr>
        <p:spPr>
          <a:xfrm>
            <a:off x="4561530" y="4859865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24" name="Oval 23"/>
          <p:cNvSpPr/>
          <p:nvPr/>
        </p:nvSpPr>
        <p:spPr>
          <a:xfrm>
            <a:off x="5325465" y="577079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</a:p>
        </p:txBody>
      </p:sp>
      <p:cxnSp>
        <p:nvCxnSpPr>
          <p:cNvPr id="25" name="Straight Connector 24"/>
          <p:cNvCxnSpPr>
            <a:endCxn id="23" idx="7"/>
          </p:cNvCxnSpPr>
          <p:nvPr/>
        </p:nvCxnSpPr>
        <p:spPr>
          <a:xfrm flipH="1">
            <a:off x="3846780" y="554282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54282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9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632" y="1646237"/>
            <a:ext cx="6552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Student.Name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Student, Department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Major = DID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Age &gt; 22;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88715" y="3388777"/>
            <a:ext cx="766568" cy="4005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99378" y="4020832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Student.Name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28950" y="5321652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22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710152" y="5655568"/>
            <a:ext cx="0" cy="193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899378" y="4694807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Major = DID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4561490" y="4383560"/>
            <a:ext cx="40" cy="3112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40556" y="5770792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</a:p>
        </p:txBody>
      </p:sp>
      <p:sp>
        <p:nvSpPr>
          <p:cNvPr id="24" name="Oval 23"/>
          <p:cNvSpPr/>
          <p:nvPr/>
        </p:nvSpPr>
        <p:spPr>
          <a:xfrm>
            <a:off x="5325465" y="5315779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27732" y="5082176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4" idx="1"/>
          </p:cNvCxnSpPr>
          <p:nvPr/>
        </p:nvCxnSpPr>
        <p:spPr>
          <a:xfrm>
            <a:off x="4769510" y="5087815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94" y="4298252"/>
            <a:ext cx="411297" cy="308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8" y="449864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58740</TotalTime>
  <Words>2834</Words>
  <Application>Microsoft Office PowerPoint</Application>
  <PresentationFormat>全屏显示(4:3)</PresentationFormat>
  <Paragraphs>1068</Paragraphs>
  <Slides>46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 Unicode MS</vt:lpstr>
      <vt:lpstr>Linux Libertine</vt:lpstr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4by3DefaultTheme</vt:lpstr>
      <vt:lpstr>Database Systems</vt:lpstr>
      <vt:lpstr>Relational Algebra: Foundations of Operating on Relational Data</vt:lpstr>
      <vt:lpstr>Building a Data-Driven Application</vt:lpstr>
      <vt:lpstr>Building a Data-Driven Application</vt:lpstr>
      <vt:lpstr>Recap: Schema Refinement</vt:lpstr>
      <vt:lpstr>Query Processing Pipeline</vt:lpstr>
      <vt:lpstr>Query Processing Pipeline</vt:lpstr>
      <vt:lpstr>Example</vt:lpstr>
      <vt:lpstr>Example</vt:lpstr>
      <vt:lpstr>Formal  Relational Query Languages</vt:lpstr>
      <vt:lpstr>Relational Algebra (RA)</vt:lpstr>
      <vt:lpstr>RA Operands: Relations</vt:lpstr>
      <vt:lpstr>Relational Operations</vt:lpstr>
      <vt:lpstr>Schema vs. Instance, Revisited</vt:lpstr>
      <vt:lpstr>Basic Relational Operations</vt:lpstr>
      <vt:lpstr>Selection</vt:lpstr>
      <vt:lpstr>Selection (Cont.)</vt:lpstr>
      <vt:lpstr>Projection</vt:lpstr>
      <vt:lpstr>Projection (Cont.)</vt:lpstr>
      <vt:lpstr>Cartesian Product</vt:lpstr>
      <vt:lpstr>Cartesian Product (Cont.)</vt:lpstr>
      <vt:lpstr>Union</vt:lpstr>
      <vt:lpstr>Union (Cont.)</vt:lpstr>
      <vt:lpstr>Difference</vt:lpstr>
      <vt:lpstr>Difference (Cont.)</vt:lpstr>
      <vt:lpstr>Example Queries</vt:lpstr>
      <vt:lpstr>Example Queries (Cont.)</vt:lpstr>
      <vt:lpstr>Example Queries (Cont.)</vt:lpstr>
      <vt:lpstr>Recap:  Basic Relational Operations</vt:lpstr>
      <vt:lpstr>Derived and Auxiliary Relational Operations</vt:lpstr>
      <vt:lpstr>Renaming</vt:lpstr>
      <vt:lpstr>Renaming (Cont.)</vt:lpstr>
      <vt:lpstr>Intersection</vt:lpstr>
      <vt:lpstr>Intersection (Cont.)</vt:lpstr>
      <vt:lpstr>Side Note: Operations on Bags</vt:lpstr>
      <vt:lpstr>Join</vt:lpstr>
      <vt:lpstr>Theta Join</vt:lpstr>
      <vt:lpstr>Theta Join (Cont.)</vt:lpstr>
      <vt:lpstr>Natural Join</vt:lpstr>
      <vt:lpstr>Natural Join (Cont.)</vt:lpstr>
      <vt:lpstr>Equi-join</vt:lpstr>
      <vt:lpstr>Equi-join (Cont.)</vt:lpstr>
      <vt:lpstr>Semi-join</vt:lpstr>
      <vt:lpstr>Semi-join (Cont.)</vt:lpstr>
      <vt:lpstr>Anti-join</vt:lpstr>
      <vt:lpstr>Anti-join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1220</cp:revision>
  <cp:lastPrinted>2023-10-30T06:44:56Z</cp:lastPrinted>
  <dcterms:created xsi:type="dcterms:W3CDTF">2017-08-17T19:27:17Z</dcterms:created>
  <dcterms:modified xsi:type="dcterms:W3CDTF">2023-10-30T07:27:43Z</dcterms:modified>
</cp:coreProperties>
</file>