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1"/>
  </p:notesMasterIdLst>
  <p:sldIdLst>
    <p:sldId id="424" r:id="rId2"/>
    <p:sldId id="425" r:id="rId3"/>
    <p:sldId id="426" r:id="rId4"/>
    <p:sldId id="427" r:id="rId5"/>
    <p:sldId id="343" r:id="rId6"/>
    <p:sldId id="346" r:id="rId7"/>
    <p:sldId id="360" r:id="rId8"/>
    <p:sldId id="363" r:id="rId9"/>
    <p:sldId id="428" r:id="rId10"/>
    <p:sldId id="429" r:id="rId11"/>
    <p:sldId id="274" r:id="rId12"/>
    <p:sldId id="377" r:id="rId13"/>
    <p:sldId id="378" r:id="rId14"/>
    <p:sldId id="380" r:id="rId15"/>
    <p:sldId id="423" r:id="rId16"/>
    <p:sldId id="383" r:id="rId17"/>
    <p:sldId id="368" r:id="rId18"/>
    <p:sldId id="384" r:id="rId19"/>
    <p:sldId id="385" r:id="rId20"/>
    <p:sldId id="386" r:id="rId21"/>
    <p:sldId id="389" r:id="rId22"/>
    <p:sldId id="390" r:id="rId23"/>
    <p:sldId id="418" r:id="rId24"/>
    <p:sldId id="419" r:id="rId25"/>
    <p:sldId id="420" r:id="rId26"/>
    <p:sldId id="421" r:id="rId27"/>
    <p:sldId id="392" r:id="rId28"/>
    <p:sldId id="393" r:id="rId29"/>
    <p:sldId id="394" r:id="rId30"/>
    <p:sldId id="399" r:id="rId31"/>
    <p:sldId id="401" r:id="rId32"/>
    <p:sldId id="400" r:id="rId33"/>
    <p:sldId id="402" r:id="rId34"/>
    <p:sldId id="403" r:id="rId35"/>
    <p:sldId id="404" r:id="rId36"/>
    <p:sldId id="405" r:id="rId37"/>
    <p:sldId id="406" r:id="rId38"/>
    <p:sldId id="409" r:id="rId39"/>
    <p:sldId id="272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ecture 8" id="{B03D0D13-5FFE-A84D-9439-5934219D1B86}">
          <p14:sldIdLst>
            <p14:sldId id="424"/>
            <p14:sldId id="425"/>
            <p14:sldId id="426"/>
            <p14:sldId id="427"/>
          </p14:sldIdLst>
        </p14:section>
        <p14:section name="Lecture 8 &gt; Relational Algebra" id="{142615CA-BD94-7447-BECB-5A43967E34AA}">
          <p14:sldIdLst>
            <p14:sldId id="343"/>
            <p14:sldId id="346"/>
            <p14:sldId id="360"/>
          </p14:sldIdLst>
        </p14:section>
        <p14:section name="Lecture 8 &gt; Derived RA Ops" id="{392274FC-CB48-E546-8271-47443FB12243}">
          <p14:sldIdLst>
            <p14:sldId id="363"/>
            <p14:sldId id="428"/>
            <p14:sldId id="429"/>
            <p14:sldId id="274"/>
            <p14:sldId id="377"/>
            <p14:sldId id="378"/>
            <p14:sldId id="380"/>
            <p14:sldId id="423"/>
            <p14:sldId id="383"/>
            <p14:sldId id="368"/>
          </p14:sldIdLst>
        </p14:section>
        <p14:section name="Lecture 8 &gt; Extended RA" id="{EA3C0188-96AC-224A-A6CD-ACDB7611124A}">
          <p14:sldIdLst>
            <p14:sldId id="384"/>
            <p14:sldId id="385"/>
            <p14:sldId id="386"/>
            <p14:sldId id="389"/>
            <p14:sldId id="390"/>
            <p14:sldId id="418"/>
            <p14:sldId id="419"/>
            <p14:sldId id="420"/>
            <p14:sldId id="421"/>
          </p14:sldIdLst>
        </p14:section>
        <p14:section name="Lecture 8 &gt; RA Queries" id="{6BF82F30-CFFB-D045-8891-ED60F2E1B652}">
          <p14:sldIdLst>
            <p14:sldId id="392"/>
            <p14:sldId id="393"/>
            <p14:sldId id="394"/>
            <p14:sldId id="399"/>
            <p14:sldId id="401"/>
            <p14:sldId id="400"/>
            <p14:sldId id="402"/>
            <p14:sldId id="403"/>
            <p14:sldId id="404"/>
            <p14:sldId id="405"/>
            <p14:sldId id="406"/>
          </p14:sldIdLst>
        </p14:section>
        <p14:section name="Lecture 8 &gt; Other Formal RA Langs" id="{73A72141-DC70-D348-A51C-6D78EA213D4E}">
          <p14:sldIdLst>
            <p14:sldId id="409"/>
            <p14:sldId id="27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FF1D"/>
    <a:srgbClr val="F3CFF4"/>
    <a:srgbClr val="D9BAD8"/>
    <a:srgbClr val="D90000"/>
    <a:srgbClr val="AAB9FF"/>
    <a:srgbClr val="B3A0C5"/>
    <a:srgbClr val="FA6EFF"/>
    <a:srgbClr val="A59790"/>
    <a:srgbClr val="E5D2C7"/>
    <a:srgbClr val="FAE4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18"/>
    <p:restoredTop sz="86401"/>
  </p:normalViewPr>
  <p:slideViewPr>
    <p:cSldViewPr snapToGrid="0" snapToObjects="1">
      <p:cViewPr varScale="1">
        <p:scale>
          <a:sx n="114" d="100"/>
          <a:sy n="114" d="100"/>
        </p:scale>
        <p:origin x="11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51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108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28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511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14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86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450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495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496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88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77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823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438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65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8689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121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135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5216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45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554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47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650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329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939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009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402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84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12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232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80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6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438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811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021DC-0885-1D4E-AFF9-606D9C7382F9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628650" y="151384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pPr/>
              <a:t>10/30/2023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gif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552" y="411061"/>
            <a:ext cx="8077200" cy="923330"/>
          </a:xfrm>
        </p:spPr>
        <p:txBody>
          <a:bodyPr/>
          <a:lstStyle/>
          <a:p>
            <a:pPr algn="ctr">
              <a:defRPr/>
            </a:pPr>
            <a:r>
              <a:rPr kumimoji="1" lang="en-US" altLang="zh-CN" sz="60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Database Systems</a:t>
            </a:r>
            <a:endParaRPr kumimoji="1" lang="zh-CN" altLang="en-US" sz="6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51670" y="1686188"/>
            <a:ext cx="8774884" cy="1343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altLang="zh-CN" sz="4400" dirty="0">
                <a:latin typeface="Calibri" pitchFamily="34" charset="0"/>
              </a:rPr>
              <a:t>Relational Algebra: Foundations of Operating on Relational Data II</a:t>
            </a:r>
            <a:endParaRPr kumimoji="1" lang="en-US" altLang="zh-CN" sz="4400" b="1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35285D5-0484-F487-71A4-DDB178ECE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598" y="3127399"/>
            <a:ext cx="8619108" cy="339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zh-CN" altLang="en-US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吴汉瑞 </a:t>
            </a:r>
            <a:r>
              <a:rPr kumimoji="1" lang="en-US" altLang="zh-CN" sz="2400" kern="0" dirty="0" err="1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Hanrui</a:t>
            </a:r>
            <a:r>
              <a:rPr kumimoji="1" lang="en-US" altLang="zh-CN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 Wu, Associated Professor</a:t>
            </a:r>
            <a:endParaRPr kumimoji="1"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Email: </a:t>
            </a:r>
            <a:r>
              <a:rPr kumimoji="1" lang="en-US" altLang="zh-CN" sz="2400" b="1" kern="0" dirty="0">
                <a:solidFill>
                  <a:srgbClr val="C00000"/>
                </a:solidFill>
                <a:latin typeface="Courier New" pitchFamily="49" charset="0"/>
                <a:ea typeface="黑体" pitchFamily="49" charset="-122"/>
              </a:rPr>
              <a:t>wuhanrui@jnu.edu.cn</a:t>
            </a:r>
            <a:r>
              <a:rPr kumimoji="1" lang="en-US" altLang="zh-CN" sz="2400" kern="0" dirty="0">
                <a:solidFill>
                  <a:srgbClr val="89898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endParaRPr kumimoji="1" lang="en-US" altLang="zh-CN" sz="2400" kern="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Research area: </a:t>
            </a:r>
            <a:r>
              <a:rPr kumimoji="1" lang="en-US" altLang="zh-CN" sz="2400" b="1" kern="0" dirty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machine learning, artificial intelligence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endParaRPr kumimoji="1" lang="en-US" altLang="zh-CN" sz="24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dirty="0">
                <a:latin typeface="Arial Unicode MS" pitchFamily="34" charset="-122"/>
                <a:ea typeface="黑体" pitchFamily="49" charset="-122"/>
              </a:rPr>
              <a:t>Contact me if you are interested in research or would like to be my postgraduate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Theta Join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8163012" cy="43513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Example: </a:t>
            </a:r>
            <a:br>
              <a:rPr lang="en-US" sz="3600" dirty="0">
                <a:latin typeface="Calibri" pitchFamily="34" charset="0"/>
              </a:rPr>
            </a:br>
            <a:r>
              <a:rPr lang="en-US" sz="3600" dirty="0">
                <a:latin typeface="Calibri" pitchFamily="34" charset="0"/>
              </a:rPr>
              <a:t>  Student ⨝</a:t>
            </a:r>
            <a:r>
              <a:rPr lang="en-US" sz="3600" baseline="-25000" dirty="0">
                <a:solidFill>
                  <a:sysClr val="windowText" lastClr="000000"/>
                </a:solidFill>
                <a:latin typeface="Calibri" pitchFamily="34" charset="0"/>
              </a:rPr>
              <a:t>Major=DID ∧ Class=21 </a:t>
            </a:r>
            <a:r>
              <a:rPr lang="en-US" sz="3600" dirty="0">
                <a:latin typeface="Calibri" pitchFamily="34" charset="0"/>
              </a:rPr>
              <a:t>Department</a:t>
            </a:r>
            <a:endParaRPr lang="en-US" sz="3600" dirty="0">
              <a:solidFill>
                <a:sysClr val="windowText" lastClr="000000"/>
              </a:solidFill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83497"/>
              </p:ext>
            </p:extLst>
          </p:nvPr>
        </p:nvGraphicFramePr>
        <p:xfrm>
          <a:off x="947974" y="5360099"/>
          <a:ext cx="3465174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896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64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71580" y="5026896"/>
            <a:ext cx="9012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380944"/>
              </p:ext>
            </p:extLst>
          </p:nvPr>
        </p:nvGraphicFramePr>
        <p:xfrm>
          <a:off x="4717663" y="5369078"/>
          <a:ext cx="3597662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99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5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3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960">
                <a:tc>
                  <a:txBody>
                    <a:bodyPr/>
                    <a:lstStyle/>
                    <a:p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Computer</a:t>
                      </a:r>
                      <a:r>
                        <a:rPr lang="en-US" sz="1100" baseline="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 Sciences</a:t>
                      </a:r>
                      <a:endParaRPr lang="en-US" sz="11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4629749" y="5031780"/>
            <a:ext cx="130516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Department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5717132"/>
              </p:ext>
            </p:extLst>
          </p:nvPr>
        </p:nvGraphicFramePr>
        <p:xfrm>
          <a:off x="2155163" y="3291028"/>
          <a:ext cx="4833674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13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57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25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880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26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1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DeptName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Address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Mathematics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Physics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ADD3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4252864" y="4186586"/>
            <a:ext cx="625154" cy="6658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     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Major=DID ∧ Class=21</a:t>
            </a:r>
            <a:endParaRPr lang="en-US" sz="1100" dirty="0">
              <a:solidFill>
                <a:sysClr val="windowText" lastClr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4564856" y="4014788"/>
            <a:ext cx="0" cy="3500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2966990" y="4754887"/>
            <a:ext cx="1377426" cy="3813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</p:cNvCxnSpPr>
          <p:nvPr/>
        </p:nvCxnSpPr>
        <p:spPr>
          <a:xfrm>
            <a:off x="4786466" y="4754887"/>
            <a:ext cx="1459504" cy="40233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05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Calibri" pitchFamily="34" charset="0"/>
              </a:rPr>
              <a:t>Review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3026979"/>
            <a:ext cx="7886700" cy="2249214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Given the above schema, write the following query in three forms:</a:t>
            </a:r>
          </a:p>
          <a:p>
            <a:pPr lvl="1"/>
            <a:r>
              <a:rPr lang="en-US" dirty="0">
                <a:latin typeface="Calibri" pitchFamily="34" charset="0"/>
              </a:rPr>
              <a:t>SQL</a:t>
            </a:r>
          </a:p>
          <a:p>
            <a:pPr lvl="1"/>
            <a:r>
              <a:rPr lang="en-US" dirty="0">
                <a:latin typeface="Calibri" pitchFamily="34" charset="0"/>
              </a:rPr>
              <a:t>RA using Cartesian product</a:t>
            </a:r>
          </a:p>
          <a:p>
            <a:pPr lvl="1"/>
            <a:r>
              <a:rPr lang="en-US" dirty="0">
                <a:latin typeface="Calibri" pitchFamily="34" charset="0"/>
              </a:rPr>
              <a:t>RA using theta join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24" t="417" r="6876" b="-1"/>
          <a:stretch/>
        </p:blipFill>
        <p:spPr>
          <a:xfrm>
            <a:off x="7038505" y="3706073"/>
            <a:ext cx="1476845" cy="13809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1372" y="344439"/>
            <a:ext cx="1903978" cy="1070988"/>
          </a:xfrm>
          <a:prstGeom prst="rect">
            <a:avLst/>
          </a:prstGeo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1992251" y="2543554"/>
            <a:ext cx="6107496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Rating(</a:t>
            </a:r>
            <a:r>
              <a:rPr lang="en-US" u="sng" dirty="0" err="1">
                <a:latin typeface="Calibri" pitchFamily="34" charset="0"/>
              </a:rPr>
              <a:t>RatingID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RUserID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RMovieID</a:t>
            </a:r>
            <a:r>
              <a:rPr lang="en-US" dirty="0">
                <a:latin typeface="Calibri" pitchFamily="34" charset="0"/>
              </a:rPr>
              <a:t>, Stars, Timestamp)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1992251" y="1626030"/>
            <a:ext cx="4069475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User(</a:t>
            </a:r>
            <a:r>
              <a:rPr lang="en-US" u="sng" dirty="0" err="1">
                <a:latin typeface="Calibri" pitchFamily="34" charset="0"/>
              </a:rPr>
              <a:t>UserID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UName</a:t>
            </a:r>
            <a:r>
              <a:rPr lang="en-US" dirty="0">
                <a:latin typeface="Calibri" pitchFamily="34" charset="0"/>
              </a:rPr>
              <a:t>, Age, </a:t>
            </a:r>
            <a:r>
              <a:rPr lang="en-US" dirty="0" err="1">
                <a:latin typeface="Calibri" pitchFamily="34" charset="0"/>
              </a:rPr>
              <a:t>JoinDate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1992251" y="2084792"/>
            <a:ext cx="447937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Movie(</a:t>
            </a:r>
            <a:r>
              <a:rPr lang="en-US" u="sng" dirty="0" err="1">
                <a:latin typeface="Calibri" pitchFamily="34" charset="0"/>
              </a:rPr>
              <a:t>MovieID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MName</a:t>
            </a:r>
            <a:r>
              <a:rPr lang="en-US" dirty="0">
                <a:latin typeface="Calibri" pitchFamily="34" charset="0"/>
              </a:rPr>
              <a:t>, Year, Director)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07325" y="5156022"/>
            <a:ext cx="6107496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Q: what are the Names and Ages of all Users who has given a Rating of at least 3 Stars to some Movie made before 1975?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70" r="26940"/>
          <a:stretch/>
        </p:blipFill>
        <p:spPr>
          <a:xfrm>
            <a:off x="912855" y="1626030"/>
            <a:ext cx="877330" cy="131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8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Inner vs.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Inner join: non-matching tuples from either side of the join are dropped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All of the join operations we have seen so far are examples of inner join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Outer join: non-matching tuples from one or both sides of the join are included in the results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Left/right/full outer join</a:t>
            </a:r>
          </a:p>
        </p:txBody>
      </p:sp>
    </p:spTree>
    <p:extLst>
      <p:ext uri="{BB962C8B-B14F-4D97-AF65-F5344CB8AC3E}">
        <p14:creationId xmlns:p14="http://schemas.microsoft.com/office/powerpoint/2010/main" val="131108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Left Outer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Example: S ⟕ G</a:t>
            </a:r>
            <a:endParaRPr lang="en-US" dirty="0">
              <a:latin typeface="Calibri" pitchFamily="34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451568"/>
              </p:ext>
            </p:extLst>
          </p:nvPr>
        </p:nvGraphicFramePr>
        <p:xfrm>
          <a:off x="3191334" y="5237243"/>
          <a:ext cx="2390285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85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81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17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17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3112108" y="4904040"/>
            <a:ext cx="2888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</a:t>
            </a:r>
            <a:endParaRPr lang="en-US" sz="1400" b="1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85922"/>
              </p:ext>
            </p:extLst>
          </p:nvPr>
        </p:nvGraphicFramePr>
        <p:xfrm>
          <a:off x="5886135" y="5246222"/>
          <a:ext cx="2117427" cy="61264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144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7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45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960">
                <a:tc>
                  <a:txBody>
                    <a:bodyPr/>
                    <a:lstStyle/>
                    <a:p>
                      <a:pPr algn="ctr"/>
                      <a:r>
                        <a:rPr lang="en-US" sz="110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09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AB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5798221" y="4908924"/>
            <a:ext cx="3401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G</a:t>
            </a:r>
            <a:endParaRPr lang="en-US" sz="1400" b="1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1904405"/>
              </p:ext>
            </p:extLst>
          </p:nvPr>
        </p:nvGraphicFramePr>
        <p:xfrm>
          <a:off x="3761649" y="3087562"/>
          <a:ext cx="3857629" cy="816864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35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95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5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75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75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 err="1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SName</a:t>
                      </a:r>
                      <a:endParaRPr lang="en-US" sz="1100" u="none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Grade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CS564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AB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CS367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NULL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Oval 16"/>
          <p:cNvSpPr/>
          <p:nvPr/>
        </p:nvSpPr>
        <p:spPr>
          <a:xfrm>
            <a:off x="5377888" y="4333094"/>
            <a:ext cx="625154" cy="40810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3200" dirty="0"/>
              <a:t>⟕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9" name="Straight Connector 18"/>
          <p:cNvCxnSpPr>
            <a:endCxn id="17" idx="0"/>
          </p:cNvCxnSpPr>
          <p:nvPr/>
        </p:nvCxnSpPr>
        <p:spPr>
          <a:xfrm>
            <a:off x="5690464" y="4066804"/>
            <a:ext cx="1" cy="2662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7" idx="3"/>
          </p:cNvCxnSpPr>
          <p:nvPr/>
        </p:nvCxnSpPr>
        <p:spPr>
          <a:xfrm flipH="1">
            <a:off x="4876078" y="4681431"/>
            <a:ext cx="593362" cy="25134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5"/>
          </p:cNvCxnSpPr>
          <p:nvPr/>
        </p:nvCxnSpPr>
        <p:spPr>
          <a:xfrm>
            <a:off x="5911490" y="4681431"/>
            <a:ext cx="718030" cy="2391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6693" y="2978874"/>
            <a:ext cx="1859007" cy="156966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Similarly, right (⟖) and full (⟗) outer joins</a:t>
            </a:r>
          </a:p>
        </p:txBody>
      </p:sp>
    </p:spTree>
    <p:extLst>
      <p:ext uri="{BB962C8B-B14F-4D97-AF65-F5344CB8AC3E}">
        <p14:creationId xmlns:p14="http://schemas.microsoft.com/office/powerpoint/2010/main" val="11976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590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Return every tuple in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 which “subsumes” every tuple of R</a:t>
            </a:r>
            <a:r>
              <a:rPr lang="en-US" sz="3600" baseline="-25000" dirty="0">
                <a:latin typeface="Calibri" pitchFamily="34" charset="0"/>
              </a:rPr>
              <a:t>2</a:t>
            </a:r>
            <a:endParaRPr lang="en-US" sz="36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Notation: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/R</a:t>
            </a:r>
            <a:r>
              <a:rPr lang="en-US" sz="3600" baseline="-25000" dirty="0">
                <a:latin typeface="Calibri" pitchFamily="34" charset="0"/>
              </a:rPr>
              <a:t>2</a:t>
            </a:r>
            <a:endParaRPr lang="en-US" sz="3600" dirty="0">
              <a:solidFill>
                <a:sysClr val="windowText" lastClr="000000"/>
              </a:solidFill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</a:rPr>
              <a:t>Input schemas: </a:t>
            </a:r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1</a:t>
            </a:r>
            <a:r>
              <a:rPr lang="en-US" sz="3200" dirty="0">
                <a:latin typeface="Calibri" pitchFamily="34" charset="0"/>
              </a:rPr>
              <a:t>(A1,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,An) and R</a:t>
            </a:r>
            <a:r>
              <a:rPr lang="en-US" sz="3200" baseline="-25000" dirty="0">
                <a:latin typeface="Calibri" pitchFamily="34" charset="0"/>
              </a:rPr>
              <a:t>2</a:t>
            </a:r>
            <a:r>
              <a:rPr lang="en-US" sz="3200" dirty="0">
                <a:latin typeface="Calibri" pitchFamily="34" charset="0"/>
              </a:rPr>
              <a:t>(B1,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Bm</a:t>
            </a:r>
            <a:r>
              <a:rPr lang="en-US" sz="3200" dirty="0">
                <a:latin typeface="Calibri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Requires </a:t>
            </a:r>
            <a:r>
              <a:rPr lang="en-US" sz="2800" dirty="0">
                <a:latin typeface="Calibri" pitchFamily="34" charset="0"/>
              </a:rPr>
              <a:t>{B1,</a:t>
            </a:r>
            <a:r>
              <a:rPr lang="mr-IN" sz="2800" dirty="0">
                <a:latin typeface="Calibri" pitchFamily="34" charset="0"/>
              </a:rPr>
              <a:t>…</a:t>
            </a:r>
            <a:r>
              <a:rPr lang="en-US" sz="2800" dirty="0">
                <a:latin typeface="Calibri" pitchFamily="34" charset="0"/>
              </a:rPr>
              <a:t>,</a:t>
            </a:r>
            <a:r>
              <a:rPr lang="en-US" sz="2800" dirty="0" err="1">
                <a:latin typeface="Calibri" pitchFamily="34" charset="0"/>
              </a:rPr>
              <a:t>Bm</a:t>
            </a:r>
            <a:r>
              <a:rPr lang="en-US" sz="2800" dirty="0">
                <a:latin typeface="Calibri" pitchFamily="34" charset="0"/>
              </a:rPr>
              <a:t>}⊆{A1,</a:t>
            </a:r>
            <a:r>
              <a:rPr lang="mr-IN" sz="2800" dirty="0">
                <a:latin typeface="Calibri" pitchFamily="34" charset="0"/>
              </a:rPr>
              <a:t>…</a:t>
            </a:r>
            <a:r>
              <a:rPr lang="en-US" sz="2800" dirty="0">
                <a:latin typeface="Calibri" pitchFamily="34" charset="0"/>
              </a:rPr>
              <a:t>,An}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Output schema: S(C1,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Cp</a:t>
            </a:r>
            <a:r>
              <a:rPr lang="en-US" sz="3200" dirty="0">
                <a:latin typeface="Calibri" pitchFamily="34" charset="0"/>
              </a:rPr>
              <a:t>) </a:t>
            </a:r>
            <a:r>
              <a:rPr lang="en-US" sz="3200" dirty="0" err="1">
                <a:latin typeface="Calibri" pitchFamily="34" charset="0"/>
              </a:rPr>
              <a:t>s.t.</a:t>
            </a:r>
            <a:r>
              <a:rPr lang="en-US" sz="3200" dirty="0">
                <a:latin typeface="Calibri" pitchFamily="34" charset="0"/>
              </a:rPr>
              <a:t> {C1,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Cp</a:t>
            </a:r>
            <a:r>
              <a:rPr lang="en-US" sz="3200" dirty="0">
                <a:latin typeface="Calibri" pitchFamily="34" charset="0"/>
              </a:rPr>
              <a:t>}={A1,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,An}</a:t>
            </a: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</a:rPr>
              <a:t>-</a:t>
            </a:r>
            <a:r>
              <a:rPr lang="en-US" sz="3200" dirty="0">
                <a:latin typeface="Calibri" pitchFamily="34" charset="0"/>
              </a:rPr>
              <a:t>{B1,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Bm</a:t>
            </a:r>
            <a:r>
              <a:rPr lang="en-US" sz="3200" dirty="0">
                <a:latin typeface="Calibr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73015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Division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Example: R / M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3313061" y="3509053"/>
          <a:ext cx="1435418" cy="10363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5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" name="Title 1"/>
          <p:cNvSpPr txBox="1">
            <a:spLocks/>
          </p:cNvSpPr>
          <p:nvPr/>
        </p:nvSpPr>
        <p:spPr>
          <a:xfrm>
            <a:off x="2823114" y="2967351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Movies (M)</a:t>
            </a:r>
            <a:endParaRPr lang="en-US" sz="2400" b="1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1136922" y="3502974"/>
          <a:ext cx="1942670" cy="259080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04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7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UserID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 err="1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123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101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191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210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Gravity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4" name="Title 1"/>
          <p:cNvSpPr txBox="1">
            <a:spLocks/>
          </p:cNvSpPr>
          <p:nvPr/>
        </p:nvSpPr>
        <p:spPr>
          <a:xfrm>
            <a:off x="628650" y="2955560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Ratings (R)</a:t>
            </a:r>
            <a:endParaRPr lang="en-US" sz="2400" b="1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3406684" y="5577212"/>
          <a:ext cx="1251268" cy="518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1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UserID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6" name="Title 1"/>
          <p:cNvSpPr txBox="1">
            <a:spLocks/>
          </p:cNvSpPr>
          <p:nvPr/>
        </p:nvSpPr>
        <p:spPr>
          <a:xfrm>
            <a:off x="2793436" y="5037108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T = R / M</a:t>
            </a:r>
            <a:endParaRPr lang="en-US" sz="2400" b="1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Title 1"/>
          <p:cNvSpPr txBox="1">
            <a:spLocks/>
          </p:cNvSpPr>
          <p:nvPr/>
        </p:nvSpPr>
        <p:spPr>
          <a:xfrm>
            <a:off x="4715803" y="2955560"/>
            <a:ext cx="856436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M’</a:t>
            </a:r>
            <a:endParaRPr lang="en-US" sz="2400" b="1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6" name="Title 1"/>
          <p:cNvSpPr txBox="1">
            <a:spLocks/>
          </p:cNvSpPr>
          <p:nvPr/>
        </p:nvSpPr>
        <p:spPr>
          <a:xfrm>
            <a:off x="6494664" y="2955560"/>
            <a:ext cx="856436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M”</a:t>
            </a:r>
            <a:endParaRPr lang="en-US" sz="2400" b="1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8" name="Title 1"/>
          <p:cNvSpPr txBox="1">
            <a:spLocks/>
          </p:cNvSpPr>
          <p:nvPr/>
        </p:nvSpPr>
        <p:spPr>
          <a:xfrm>
            <a:off x="4485216" y="4763676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T = R / M’</a:t>
            </a:r>
            <a:endParaRPr lang="en-US" sz="2400" b="1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1" name="Right Arrow 40"/>
          <p:cNvSpPr/>
          <p:nvPr/>
        </p:nvSpPr>
        <p:spPr>
          <a:xfrm rot="5400000">
            <a:off x="7153107" y="4164035"/>
            <a:ext cx="526895" cy="4572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4987361" y="3501227"/>
          <a:ext cx="1435418" cy="777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5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Avatar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/>
        </p:nvGraphicFramePr>
        <p:xfrm>
          <a:off x="6678492" y="3500346"/>
          <a:ext cx="1435418" cy="5181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435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 err="1">
                          <a:solidFill>
                            <a:sysClr val="windowText" lastClr="000000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MName</a:t>
                      </a:r>
                      <a:endParaRPr lang="en-US" sz="1100" kern="1200" dirty="0">
                        <a:solidFill>
                          <a:sysClr val="windowText" lastClr="000000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Inception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/>
        </p:nvGraphicFramePr>
        <p:xfrm>
          <a:off x="5079436" y="5316534"/>
          <a:ext cx="1251268" cy="777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12512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UserID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7" name="Title 1"/>
          <p:cNvSpPr txBox="1">
            <a:spLocks/>
          </p:cNvSpPr>
          <p:nvPr/>
        </p:nvSpPr>
        <p:spPr>
          <a:xfrm>
            <a:off x="6233095" y="4503715"/>
            <a:ext cx="2286000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T = R </a:t>
            </a:r>
            <a:r>
              <a:rPr lang="en-US" sz="2000" b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/ M’’</a:t>
            </a:r>
            <a:endParaRPr lang="en-US" sz="2400" b="1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8" name="Right Arrow 47"/>
          <p:cNvSpPr/>
          <p:nvPr/>
        </p:nvSpPr>
        <p:spPr>
          <a:xfrm rot="5400000">
            <a:off x="5439890" y="4431059"/>
            <a:ext cx="526895" cy="4572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49" name="Right Arrow 48"/>
          <p:cNvSpPr/>
          <p:nvPr/>
        </p:nvSpPr>
        <p:spPr>
          <a:xfrm rot="5400000">
            <a:off x="3763957" y="4694507"/>
            <a:ext cx="526895" cy="457200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79280" y="5505099"/>
            <a:ext cx="669516" cy="40011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000" b="1">
                <a:latin typeface="Linux Libertine" charset="0"/>
                <a:ea typeface="Linux Libertine" charset="0"/>
                <a:cs typeface="Linux Libertine" charset="0"/>
              </a:rPr>
              <a:t>?</a:t>
            </a:r>
            <a:endParaRPr lang="en-US" sz="20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402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6" grpId="0"/>
      <p:bldP spid="38" grpId="0"/>
      <p:bldP spid="41" grpId="0" animBg="1"/>
      <p:bldP spid="47" grpId="0"/>
      <p:bldP spid="48" grpId="0" animBg="1"/>
      <p:bldP spid="49" grpId="0" animBg="1"/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Recap: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Relational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862" y="2957466"/>
            <a:ext cx="3575488" cy="3153684"/>
          </a:xfrm>
        </p:spPr>
        <p:txBody>
          <a:bodyPr>
            <a:normAutofit/>
          </a:bodyPr>
          <a:lstStyle/>
          <a:p>
            <a:r>
              <a:rPr lang="en-US" sz="3200" dirty="0"/>
              <a:t>R</a:t>
            </a:r>
            <a:r>
              <a:rPr lang="en-US" sz="3200" dirty="0">
                <a:latin typeface="Calibri" pitchFamily="34" charset="0"/>
              </a:rPr>
              <a:t>enaming (𝜌)</a:t>
            </a:r>
          </a:p>
          <a:p>
            <a:r>
              <a:rPr lang="en-US" sz="3200" dirty="0">
                <a:latin typeface="Calibri" pitchFamily="34" charset="0"/>
              </a:rPr>
              <a:t>Join (⨝)</a:t>
            </a:r>
          </a:p>
          <a:p>
            <a:pPr lvl="1"/>
            <a:r>
              <a:rPr lang="en-US" sz="2800" dirty="0">
                <a:solidFill>
                  <a:prstClr val="black"/>
                </a:solidFill>
                <a:latin typeface="Calibri" pitchFamily="34" charset="0"/>
              </a:rPr>
              <a:t>Theta, natural, </a:t>
            </a:r>
            <a:r>
              <a:rPr lang="mr-IN" sz="2800" dirty="0">
                <a:solidFill>
                  <a:prstClr val="black"/>
                </a:solidFill>
                <a:latin typeface="Calibri" pitchFamily="34" charset="0"/>
              </a:rPr>
              <a:t>…</a:t>
            </a:r>
            <a:endParaRPr lang="en-US" dirty="0">
              <a:latin typeface="Calibri" pitchFamily="34" charset="0"/>
            </a:endParaRPr>
          </a:p>
          <a:p>
            <a:r>
              <a:rPr lang="en-US" sz="3200" dirty="0">
                <a:latin typeface="Calibri" pitchFamily="34" charset="0"/>
              </a:rPr>
              <a:t>Set operations</a:t>
            </a:r>
          </a:p>
          <a:p>
            <a:pPr lvl="1"/>
            <a:r>
              <a:rPr lang="en-US" sz="2800" dirty="0">
                <a:latin typeface="Calibri" pitchFamily="34" charset="0"/>
              </a:rPr>
              <a:t>Intersection (∩)</a:t>
            </a:r>
          </a:p>
          <a:p>
            <a:pPr lvl="1"/>
            <a:r>
              <a:rPr lang="en-US" sz="2800" dirty="0">
                <a:latin typeface="Calibri" pitchFamily="34" charset="0"/>
              </a:rPr>
              <a:t>Division (/)</a:t>
            </a:r>
          </a:p>
        </p:txBody>
      </p:sp>
      <p:sp>
        <p:nvSpPr>
          <p:cNvPr id="6" name="Rectangle 5"/>
          <p:cNvSpPr/>
          <p:nvPr/>
        </p:nvSpPr>
        <p:spPr>
          <a:xfrm>
            <a:off x="628650" y="2957466"/>
            <a:ext cx="4426826" cy="315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Selection (𝜎)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Projection (𝜋)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Cartesian product (×)</a:t>
            </a:r>
            <a:endParaRPr lang="en-US" sz="2400" dirty="0">
              <a:solidFill>
                <a:prstClr val="black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Set operations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Union (∪)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Difference (- or ∖)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1758157"/>
            <a:ext cx="36700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Basic </a:t>
            </a:r>
          </a:p>
          <a:p>
            <a:pPr algn="ctr"/>
            <a:r>
              <a:rPr lang="en-US" sz="2800" b="1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RA Operations</a:t>
            </a:r>
            <a:endParaRPr lang="en-US" sz="2800" b="1" dirty="0">
              <a:latin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0014" y="1758158"/>
            <a:ext cx="37751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Derived and Auxiliary RA Operations</a:t>
            </a:r>
            <a:endParaRPr lang="en-US" sz="2800" b="1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98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A Complete Set of RA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007" y="1825625"/>
            <a:ext cx="8330266" cy="46338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{𝜎, 𝜋, ×, ∪, -, 𝜌} is a complete set of RA operations; i.e. any other RA operation can be expressed as a sequence of operations form this set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However, there are some useful operations that cannot be expressed in RA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3600" dirty="0">
                <a:latin typeface="Calibri" pitchFamily="34" charset="0"/>
              </a:rPr>
              <a:t>Hence, </a:t>
            </a:r>
            <a:r>
              <a:rPr lang="en-US" sz="3600" i="1" dirty="0">
                <a:latin typeface="Calibri" pitchFamily="34" charset="0"/>
              </a:rPr>
              <a:t>extended RA operations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930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Extended RA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Some fancier operations that are not available in the original RA</a:t>
            </a:r>
          </a:p>
          <a:p>
            <a:endParaRPr lang="en-US" sz="3600" dirty="0">
              <a:latin typeface="Calibri" pitchFamily="34" charset="0"/>
            </a:endParaRPr>
          </a:p>
          <a:p>
            <a:r>
              <a:rPr lang="en-US" sz="3600" dirty="0">
                <a:latin typeface="Calibri" pitchFamily="34" charset="0"/>
              </a:rPr>
              <a:t>Aggregate functions and grouping</a:t>
            </a:r>
          </a:p>
          <a:p>
            <a:r>
              <a:rPr lang="en-US" sz="3600" dirty="0">
                <a:latin typeface="Calibri" pitchFamily="34" charset="0"/>
              </a:rPr>
              <a:t>Generalized projection</a:t>
            </a:r>
          </a:p>
          <a:p>
            <a:r>
              <a:rPr lang="en-US" sz="3600" dirty="0">
                <a:latin typeface="Calibri" pitchFamily="34" charset="0"/>
              </a:rPr>
              <a:t>Sort</a:t>
            </a:r>
          </a:p>
          <a:p>
            <a:r>
              <a:rPr lang="en-US" sz="3600" dirty="0">
                <a:latin typeface="Calibri" pitchFamily="34" charset="0"/>
              </a:rPr>
              <a:t>Duplicate elimination</a:t>
            </a:r>
          </a:p>
        </p:txBody>
      </p:sp>
    </p:spTree>
    <p:extLst>
      <p:ext uri="{BB962C8B-B14F-4D97-AF65-F5344CB8AC3E}">
        <p14:creationId xmlns:p14="http://schemas.microsoft.com/office/powerpoint/2010/main" val="1665814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13" y="217152"/>
            <a:ext cx="8867163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Aggregate Functions and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92751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latin typeface="Calibri" pitchFamily="34" charset="0"/>
              </a:rPr>
              <a:t>Return grouping attributes and the corresponding aggregated values </a:t>
            </a:r>
          </a:p>
          <a:p>
            <a:pPr>
              <a:lnSpc>
                <a:spcPct val="110000"/>
              </a:lnSpc>
            </a:pPr>
            <a:r>
              <a:rPr lang="en-US" sz="3600" dirty="0">
                <a:latin typeface="Calibri" pitchFamily="34" charset="0"/>
              </a:rPr>
              <a:t>Notation: 𝛾</a:t>
            </a:r>
            <a:r>
              <a:rPr lang="en-US" sz="3600" baseline="-25000" dirty="0">
                <a:latin typeface="Calibri" pitchFamily="34" charset="0"/>
              </a:rPr>
              <a:t>B1,</a:t>
            </a:r>
            <a:r>
              <a:rPr lang="mr-IN" sz="3600" baseline="-25000" dirty="0">
                <a:latin typeface="Calibri" pitchFamily="34" charset="0"/>
              </a:rPr>
              <a:t>…</a:t>
            </a:r>
            <a:r>
              <a:rPr lang="en-US" sz="3600" baseline="-25000" dirty="0">
                <a:latin typeface="Calibri" pitchFamily="34" charset="0"/>
              </a:rPr>
              <a:t>,</a:t>
            </a:r>
            <a:r>
              <a:rPr lang="en-US" sz="3600" baseline="-25000" dirty="0" err="1">
                <a:latin typeface="Calibri" pitchFamily="34" charset="0"/>
              </a:rPr>
              <a:t>Bm,Agg</a:t>
            </a:r>
            <a:r>
              <a:rPr lang="en-US" sz="3600" baseline="-25000" dirty="0">
                <a:latin typeface="Calibri" pitchFamily="34" charset="0"/>
              </a:rPr>
              <a:t>(A)</a:t>
            </a:r>
            <a:r>
              <a:rPr lang="en-US" sz="3600" dirty="0">
                <a:latin typeface="Calibri" pitchFamily="34" charset="0"/>
              </a:rPr>
              <a:t>(R)</a:t>
            </a:r>
          </a:p>
          <a:p>
            <a:pPr lvl="1"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Input schema: R(C1,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Cn)</a:t>
            </a:r>
          </a:p>
          <a:p>
            <a:pPr lvl="1"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Grouping attributes: {B1,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 err="1">
                <a:latin typeface="Calibri" pitchFamily="34" charset="0"/>
              </a:rPr>
              <a:t>Bm</a:t>
            </a:r>
            <a:r>
              <a:rPr lang="en-US" sz="3200" dirty="0">
                <a:latin typeface="Calibri" pitchFamily="34" charset="0"/>
              </a:rPr>
              <a:t>}⊆{C1,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Cn}</a:t>
            </a:r>
          </a:p>
          <a:p>
            <a:pPr lvl="1">
              <a:lnSpc>
                <a:spcPct val="110000"/>
              </a:lnSpc>
            </a:pPr>
            <a:r>
              <a:rPr lang="en-US" sz="3200" dirty="0" err="1">
                <a:latin typeface="Calibri" pitchFamily="34" charset="0"/>
              </a:rPr>
              <a:t>Agg</a:t>
            </a:r>
            <a:r>
              <a:rPr lang="en-US" sz="3200" dirty="0">
                <a:latin typeface="Calibri" pitchFamily="34" charset="0"/>
              </a:rPr>
              <a:t>: the aggregate function</a:t>
            </a:r>
          </a:p>
          <a:p>
            <a:pPr lvl="2">
              <a:lnSpc>
                <a:spcPct val="110000"/>
              </a:lnSpc>
            </a:pPr>
            <a:r>
              <a:rPr lang="en-US" sz="2800" dirty="0">
                <a:latin typeface="Calibri" pitchFamily="34" charset="0"/>
              </a:rPr>
              <a:t>e.g. SUM, COUNT, AVG, MIN and MAX</a:t>
            </a:r>
          </a:p>
          <a:p>
            <a:pPr lvl="1"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Output schema: 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Bm,Y</a:t>
            </a:r>
            <a:r>
              <a:rPr lang="en-US" sz="3200" dirty="0">
                <a:latin typeface="Calibri" pitchFamily="34" charset="0"/>
              </a:rPr>
              <a:t> where Y is an extra (numerical) attribute for the result of the 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120243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itchFamily="34" charset="0"/>
              </a:rPr>
              <a:t>Relational Algebra: Foundations of Operating on Relational Data</a:t>
            </a:r>
            <a:endParaRPr lang="en-US" sz="6600" dirty="0">
              <a:latin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pPr algn="ctr"/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“Art is fire plus algebra.”</a:t>
            </a:r>
          </a:p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					   - J. L. Borges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835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Aggregate Functions and Grouping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Example: 𝛾</a:t>
            </a:r>
            <a:r>
              <a:rPr lang="en-US" sz="3200" baseline="-25000" dirty="0" err="1">
                <a:latin typeface="Calibri" pitchFamily="34" charset="0"/>
              </a:rPr>
              <a:t>Major,AVG</a:t>
            </a:r>
            <a:r>
              <a:rPr lang="en-US" sz="3200" baseline="-25000" dirty="0">
                <a:latin typeface="Calibri" pitchFamily="34" charset="0"/>
              </a:rPr>
              <a:t>(Age)</a:t>
            </a:r>
            <a:r>
              <a:rPr lang="en-US" sz="3600" dirty="0">
                <a:latin typeface="Calibri" pitchFamily="34" charset="0"/>
              </a:rPr>
              <a:t>(Student)</a:t>
            </a:r>
          </a:p>
        </p:txBody>
      </p:sp>
      <p:sp>
        <p:nvSpPr>
          <p:cNvPr id="18" name="Oval 17"/>
          <p:cNvSpPr/>
          <p:nvPr/>
        </p:nvSpPr>
        <p:spPr>
          <a:xfrm>
            <a:off x="3822117" y="390178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</a:t>
            </a:r>
            <a:r>
              <a:rPr lang="en-US" sz="24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𝛾</a:t>
            </a:r>
            <a:r>
              <a:rPr lang="en-US" sz="2000" baseline="-25000" dirty="0" err="1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Major,AVG</a:t>
            </a:r>
            <a:r>
              <a:rPr lang="en-US" sz="2000" baseline="-25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(Age)</a:t>
            </a:r>
            <a:endParaRPr lang="en-US" sz="800" dirty="0">
              <a:solidFill>
                <a:sysClr val="windowText" lastClr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484269" y="3630678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4484269" y="4404245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634513"/>
              </p:ext>
            </p:extLst>
          </p:nvPr>
        </p:nvGraphicFramePr>
        <p:xfrm>
          <a:off x="3475480" y="4808201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Bakhtiari</a:t>
                      </a:r>
                      <a:endParaRPr lang="en-US" sz="105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3384798" y="4525291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180423"/>
              </p:ext>
            </p:extLst>
          </p:nvPr>
        </p:nvGraphicFramePr>
        <p:xfrm>
          <a:off x="3931831" y="2899435"/>
          <a:ext cx="1104874" cy="589788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22.5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2990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Generalized Projection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9195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Return specific attributes or functions of attributes of all rows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Notation: 𝜋</a:t>
            </a:r>
            <a:r>
              <a:rPr lang="is-IS" sz="3600" baseline="-25000" dirty="0">
                <a:latin typeface="Calibri" pitchFamily="34" charset="0"/>
              </a:rPr>
              <a:t>F1,...,Fn</a:t>
            </a:r>
            <a:r>
              <a:rPr lang="en-US" sz="3600" dirty="0">
                <a:latin typeface="Calibri" pitchFamily="34" charset="0"/>
              </a:rPr>
              <a:t>(R)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Input schema: R(B1,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Bm</a:t>
            </a:r>
            <a:r>
              <a:rPr lang="en-US" sz="3200" dirty="0">
                <a:latin typeface="Calibri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is-IS" sz="3200" dirty="0">
                <a:latin typeface="Calibri" pitchFamily="34" charset="0"/>
              </a:rPr>
              <a:t>F1,…,Fn</a:t>
            </a:r>
            <a:r>
              <a:rPr lang="en-US" sz="3200" dirty="0">
                <a:latin typeface="Calibri" pitchFamily="34" charset="0"/>
              </a:rPr>
              <a:t>: list of attributes or functions of attributes in {B1,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Bm</a:t>
            </a:r>
            <a:r>
              <a:rPr lang="en-US" sz="3200" dirty="0">
                <a:latin typeface="Calibri" pitchFamily="34" charset="0"/>
              </a:rPr>
              <a:t>} to project onto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Output schema: S(</a:t>
            </a:r>
            <a:r>
              <a:rPr lang="en-US" sz="3600" dirty="0">
                <a:latin typeface="Calibri" pitchFamily="34" charset="0"/>
              </a:rPr>
              <a:t>F1,</a:t>
            </a:r>
            <a:r>
              <a:rPr lang="mr-IN" sz="3600" dirty="0">
                <a:latin typeface="Calibri" pitchFamily="34" charset="0"/>
              </a:rPr>
              <a:t>…</a:t>
            </a:r>
            <a:r>
              <a:rPr lang="en-US" sz="3600" dirty="0">
                <a:latin typeface="Calibri" pitchFamily="34" charset="0"/>
              </a:rPr>
              <a:t>,</a:t>
            </a:r>
            <a:r>
              <a:rPr lang="en-US" sz="3600" dirty="0" err="1">
                <a:latin typeface="Calibri" pitchFamily="34" charset="0"/>
              </a:rPr>
              <a:t>Fn</a:t>
            </a:r>
            <a:r>
              <a:rPr lang="en-US" sz="3600" dirty="0">
                <a:latin typeface="Calibri" pitchFamily="34" charset="0"/>
              </a:rPr>
              <a:t>)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99724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Generalized Projection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Example: 𝜋</a:t>
            </a:r>
            <a:r>
              <a:rPr lang="en-US" sz="3600" baseline="-25000" dirty="0">
                <a:solidFill>
                  <a:sysClr val="windowText" lastClr="000000"/>
                </a:solidFill>
                <a:latin typeface="Calibri" pitchFamily="34" charset="0"/>
              </a:rPr>
              <a:t>Name, Age-20</a:t>
            </a:r>
            <a:r>
              <a:rPr lang="en-US" sz="3600" dirty="0">
                <a:solidFill>
                  <a:sysClr val="windowText" lastClr="000000"/>
                </a:solidFill>
                <a:latin typeface="Calibri" pitchFamily="34" charset="0"/>
              </a:rPr>
              <a:t>(Student)</a:t>
            </a:r>
          </a:p>
        </p:txBody>
      </p:sp>
      <p:sp>
        <p:nvSpPr>
          <p:cNvPr id="6" name="Oval 5"/>
          <p:cNvSpPr/>
          <p:nvPr/>
        </p:nvSpPr>
        <p:spPr>
          <a:xfrm>
            <a:off x="3811606" y="4090966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Name, Age-20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819864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593431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569663"/>
              </p:ext>
            </p:extLst>
          </p:nvPr>
        </p:nvGraphicFramePr>
        <p:xfrm>
          <a:off x="3464969" y="4997387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Age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19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4287" y="4714477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086038"/>
              </p:ext>
            </p:extLst>
          </p:nvPr>
        </p:nvGraphicFramePr>
        <p:xfrm>
          <a:off x="3921320" y="2559217"/>
          <a:ext cx="1104874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Age-20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-1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9483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Sort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9262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Return list of tuples sorted by value of particular attribute(s)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Notation: 𝜏</a:t>
            </a:r>
            <a:r>
              <a:rPr lang="is-IS" sz="3600" baseline="-25000" dirty="0">
                <a:latin typeface="Calibri" pitchFamily="34" charset="0"/>
              </a:rPr>
              <a:t>B1,...,Bm</a:t>
            </a:r>
            <a:r>
              <a:rPr lang="en-US" sz="3600" dirty="0">
                <a:latin typeface="Calibri" pitchFamily="34" charset="0"/>
              </a:rPr>
              <a:t>(R)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Input schema: R(A1,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,An)</a:t>
            </a:r>
          </a:p>
          <a:p>
            <a:pPr lvl="1">
              <a:lnSpc>
                <a:spcPct val="100000"/>
              </a:lnSpc>
            </a:pPr>
            <a:r>
              <a:rPr lang="is-IS" sz="3200" dirty="0">
                <a:latin typeface="Calibri" pitchFamily="34" charset="0"/>
              </a:rPr>
              <a:t>B1,...Bm</a:t>
            </a:r>
            <a:r>
              <a:rPr lang="en-US" sz="3200" dirty="0">
                <a:latin typeface="Calibri" pitchFamily="34" charset="0"/>
              </a:rPr>
              <a:t>: list of attributes used to sort R </a:t>
            </a:r>
            <a:r>
              <a:rPr lang="en-US" sz="3200" dirty="0" err="1">
                <a:latin typeface="Calibri" pitchFamily="34" charset="0"/>
              </a:rPr>
              <a:t>s.t.</a:t>
            </a:r>
            <a:r>
              <a:rPr lang="en-US" sz="3200" dirty="0">
                <a:latin typeface="Calibri" pitchFamily="34" charset="0"/>
              </a:rPr>
              <a:t> {B1,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 err="1">
                <a:latin typeface="Calibri" pitchFamily="34" charset="0"/>
              </a:rPr>
              <a:t>Bm</a:t>
            </a:r>
            <a:r>
              <a:rPr lang="en-US" sz="3200" dirty="0">
                <a:latin typeface="Calibri" pitchFamily="34" charset="0"/>
              </a:rPr>
              <a:t>}⊆{A1,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An}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Output schema: the same as the input relation</a:t>
            </a:r>
            <a:endParaRPr lang="en-US" sz="3600" dirty="0">
              <a:latin typeface="Calibri" pitchFamily="34" charset="0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54647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Sort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Example: 𝜏</a:t>
            </a:r>
            <a:r>
              <a:rPr lang="en-US" sz="3600" baseline="-25000" dirty="0">
                <a:solidFill>
                  <a:sysClr val="windowText" lastClr="000000"/>
                </a:solidFill>
                <a:latin typeface="Calibri" pitchFamily="34" charset="0"/>
              </a:rPr>
              <a:t>Name, SID</a:t>
            </a:r>
            <a:r>
              <a:rPr lang="en-US" sz="3600" dirty="0">
                <a:solidFill>
                  <a:sysClr val="windowText" lastClr="000000"/>
                </a:solidFill>
                <a:latin typeface="Calibri" pitchFamily="34" charset="0"/>
              </a:rPr>
              <a:t>(Student)</a:t>
            </a:r>
          </a:p>
        </p:txBody>
      </p:sp>
      <p:sp>
        <p:nvSpPr>
          <p:cNvPr id="6" name="Oval 5"/>
          <p:cNvSpPr/>
          <p:nvPr/>
        </p:nvSpPr>
        <p:spPr>
          <a:xfrm>
            <a:off x="3811606" y="4090966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𝜏</a:t>
            </a:r>
            <a:r>
              <a:rPr lang="en-US" sz="24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Name, SID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819864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593431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464969" y="4997387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374287" y="4714477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46169"/>
              </p:ext>
            </p:extLst>
          </p:nvPr>
        </p:nvGraphicFramePr>
        <p:xfrm>
          <a:off x="3464969" y="2561882"/>
          <a:ext cx="2112880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546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36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u="sng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SID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8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24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5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17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987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Duplicate Elimination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Eliminates the duplicates from a bag and returns a set as the result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Notation: 𝛿(R)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Output schema: the same as the input schema</a:t>
            </a:r>
            <a:endParaRPr lang="en-US" sz="3600" dirty="0">
              <a:latin typeface="Calibri" pitchFamily="34" charset="0"/>
            </a:endParaRP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5165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Duplicate Elimination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Example: 𝛿</a:t>
            </a:r>
            <a:r>
              <a:rPr lang="en-US" sz="3600" dirty="0">
                <a:solidFill>
                  <a:sysClr val="windowText" lastClr="000000"/>
                </a:solidFill>
                <a:latin typeface="Calibri" pitchFamily="34" charset="0"/>
              </a:rPr>
              <a:t>(Student)</a:t>
            </a:r>
          </a:p>
        </p:txBody>
      </p:sp>
      <p:sp>
        <p:nvSpPr>
          <p:cNvPr id="6" name="Oval 5"/>
          <p:cNvSpPr/>
          <p:nvPr/>
        </p:nvSpPr>
        <p:spPr>
          <a:xfrm>
            <a:off x="3811606" y="4279605"/>
            <a:ext cx="1324303" cy="23541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2400" dirty="0"/>
              <a:t>𝛿</a:t>
            </a:r>
            <a:endParaRPr lang="en-US" sz="11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4473758" y="3819864"/>
            <a:ext cx="1" cy="3629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473758" y="4593431"/>
            <a:ext cx="0" cy="3071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152847"/>
              </p:ext>
            </p:extLst>
          </p:nvPr>
        </p:nvGraphicFramePr>
        <p:xfrm>
          <a:off x="3690711" y="4997387"/>
          <a:ext cx="1566092" cy="117957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334">
                <a:tc>
                  <a:txBody>
                    <a:bodyPr/>
                    <a:lstStyle/>
                    <a:p>
                      <a:pPr algn="l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3595005" y="4703966"/>
            <a:ext cx="8082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Student</a:t>
            </a:r>
            <a:endParaRPr lang="en-US" sz="1200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244277"/>
              </p:ext>
            </p:extLst>
          </p:nvPr>
        </p:nvGraphicFramePr>
        <p:xfrm>
          <a:off x="3690711" y="2742413"/>
          <a:ext cx="1566092" cy="98298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6436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2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Name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Class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 u="none" dirty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Major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Smith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22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MATH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Brown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Moreno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21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PHYS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334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Boll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23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BIOL</a:t>
                      </a:r>
                    </a:p>
                  </a:txBody>
                  <a:tcPr marL="18288" marR="18288" marT="18288" marB="1828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9835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1348" y="812802"/>
            <a:ext cx="7886700" cy="285273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RA Queries</a:t>
            </a:r>
            <a:endParaRPr lang="en-US" sz="6600" dirty="0">
              <a:latin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8808" y="4162242"/>
            <a:ext cx="7886700" cy="150018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There is always an example the like of which you haven’t seen before. However, the more examples you see, the less likely you’d get caught surprised.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21348" y="3913890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214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Representing RA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A RA query is a composition of relations (instances) using relational operations</a:t>
            </a:r>
          </a:p>
          <a:p>
            <a:r>
              <a:rPr lang="en-US" sz="3600" dirty="0">
                <a:latin typeface="Calibri" pitchFamily="34" charset="0"/>
              </a:rPr>
              <a:t>Represent a RA query in three different ways</a:t>
            </a:r>
          </a:p>
          <a:p>
            <a:pPr lvl="1"/>
            <a:r>
              <a:rPr lang="en-US" sz="3200" dirty="0">
                <a:latin typeface="Calibri" pitchFamily="34" charset="0"/>
              </a:rPr>
              <a:t>Expressions with operators</a:t>
            </a:r>
          </a:p>
          <a:p>
            <a:pPr lvl="1"/>
            <a:r>
              <a:rPr lang="en-US" sz="3200" dirty="0">
                <a:latin typeface="Calibri" pitchFamily="34" charset="0"/>
              </a:rPr>
              <a:t>Sequence of assignment statements</a:t>
            </a:r>
          </a:p>
          <a:p>
            <a:pPr lvl="1"/>
            <a:r>
              <a:rPr lang="en-US" sz="3200" dirty="0">
                <a:latin typeface="Calibri" pitchFamily="34" charset="0"/>
              </a:rPr>
              <a:t>Expression tree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89684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Query Examples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740618"/>
            <a:ext cx="2671597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User(</a:t>
            </a:r>
            <a:r>
              <a:rPr lang="en-US" u="sng" dirty="0">
                <a:latin typeface="Calibri" pitchFamily="34" charset="0"/>
              </a:rPr>
              <a:t>UID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UName</a:t>
            </a:r>
            <a:r>
              <a:rPr lang="en-US" dirty="0">
                <a:latin typeface="Calibri" pitchFamily="34" charset="0"/>
              </a:rPr>
              <a:t>, Age)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Event(</a:t>
            </a:r>
            <a:r>
              <a:rPr lang="en-US" u="sng" dirty="0">
                <a:latin typeface="Calibri" pitchFamily="34" charset="0"/>
              </a:rPr>
              <a:t>EID</a:t>
            </a:r>
            <a:r>
              <a:rPr lang="en-US" dirty="0">
                <a:latin typeface="Calibri" pitchFamily="34" charset="0"/>
              </a:rPr>
              <a:t>, Name, Location, </a:t>
            </a:r>
            <a:r>
              <a:rPr lang="en-US" dirty="0" err="1">
                <a:latin typeface="Calibri" pitchFamily="34" charset="0"/>
              </a:rPr>
              <a:t>StartDT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EndDT</a:t>
            </a:r>
            <a:r>
              <a:rPr lang="en-US" dirty="0">
                <a:latin typeface="Calibri" pitchFamily="34" charset="0"/>
              </a:rPr>
              <a:t>, Description, </a:t>
            </a:r>
          </a:p>
          <a:p>
            <a:r>
              <a:rPr lang="en-US" dirty="0">
                <a:latin typeface="Calibri" pitchFamily="34" charset="0"/>
              </a:rPr>
              <a:t>          </a:t>
            </a:r>
            <a:r>
              <a:rPr lang="en-US" dirty="0" err="1">
                <a:latin typeface="Calibri" pitchFamily="34" charset="0"/>
              </a:rPr>
              <a:t>CreatorUID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CreateDT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3202802"/>
            <a:ext cx="7886700" cy="43088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>
                <a:latin typeface="Calibri" pitchFamily="34" charset="0"/>
                <a:ea typeface="Linux Libertine" charset="0"/>
                <a:cs typeface="Linux Libertine" charset="0"/>
              </a:rPr>
              <a:t>Q1: what are the Names of all Events whose creators are over 18?</a:t>
            </a:r>
          </a:p>
        </p:txBody>
      </p:sp>
      <p:sp>
        <p:nvSpPr>
          <p:cNvPr id="9" name="Rectangle 8"/>
          <p:cNvSpPr/>
          <p:nvPr/>
        </p:nvSpPr>
        <p:spPr>
          <a:xfrm>
            <a:off x="628650" y="3800815"/>
            <a:ext cx="53403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(</a:t>
            </a:r>
            <a:r>
              <a:rPr lang="en-US" sz="4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(</a:t>
            </a:r>
            <a:r>
              <a:rPr lang="en-US" sz="2800" dirty="0" err="1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User</a:t>
            </a:r>
            <a:r>
              <a:rPr lang="en-US" sz="2800" dirty="0" err="1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 err="1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UID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=</a:t>
            </a:r>
            <a:r>
              <a:rPr lang="en-US" sz="2400" baseline="-25000" dirty="0" err="1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Event</a:t>
            </a:r>
            <a:r>
              <a:rPr lang="en-US" sz="28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))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650" y="4675827"/>
            <a:ext cx="3694216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=</a:t>
            </a:r>
            <a:r>
              <a:rPr lang="en-US" sz="2800" dirty="0" err="1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User</a:t>
            </a:r>
            <a:r>
              <a:rPr lang="en-US" sz="2800" dirty="0" err="1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 err="1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UID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=</a:t>
            </a:r>
            <a:r>
              <a:rPr lang="en-US" sz="2400" baseline="-25000" dirty="0" err="1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Event</a:t>
            </a:r>
            <a:endParaRPr lang="en-US" sz="2800" dirty="0">
              <a:solidFill>
                <a:sysClr val="windowText" lastClr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  <a:p>
            <a:r>
              <a:rPr lang="en-US" sz="28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(R</a:t>
            </a:r>
            <a:r>
              <a:rPr lang="en-US" sz="2800" baseline="-25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)</a:t>
            </a:r>
          </a:p>
          <a:p>
            <a:r>
              <a:rPr lang="en-US" sz="28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R =</a:t>
            </a: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(R</a:t>
            </a:r>
            <a:r>
              <a:rPr lang="en-US" sz="2800" baseline="-250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)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57950" y="3912055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16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6457950" y="4447010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16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18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4" name="Straight Connector 13"/>
          <p:cNvCxnSpPr>
            <a:stCxn id="18" idx="4"/>
            <a:endCxn id="20" idx="0"/>
          </p:cNvCxnSpPr>
          <p:nvPr/>
        </p:nvCxnSpPr>
        <p:spPr>
          <a:xfrm>
            <a:off x="7120102" y="4205154"/>
            <a:ext cx="0" cy="241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6457950" y="5041043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⨝</a:t>
            </a:r>
            <a:r>
              <a:rPr lang="en-US" sz="1600" baseline="-250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UID=</a:t>
            </a:r>
            <a:r>
              <a:rPr lang="en-US" sz="1600" baseline="-25000" dirty="0" err="1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CreatorUID</a:t>
            </a:r>
            <a:endParaRPr lang="en-US" sz="1600" dirty="0">
              <a:solidFill>
                <a:sysClr val="windowText" lastClr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cxnSp>
        <p:nvCxnSpPr>
          <p:cNvPr id="16" name="Straight Connector 15"/>
          <p:cNvCxnSpPr>
            <a:stCxn id="20" idx="4"/>
          </p:cNvCxnSpPr>
          <p:nvPr/>
        </p:nvCxnSpPr>
        <p:spPr>
          <a:xfrm>
            <a:off x="7120102" y="4751088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099128" y="5662015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</a:p>
        </p:txBody>
      </p:sp>
      <p:sp>
        <p:nvSpPr>
          <p:cNvPr id="18" name="Oval 17"/>
          <p:cNvSpPr/>
          <p:nvPr/>
        </p:nvSpPr>
        <p:spPr>
          <a:xfrm>
            <a:off x="7884037" y="5662015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6405352" y="5434051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28082" y="5434051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24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2" grpId="0"/>
      <p:bldP spid="13" grpId="0"/>
      <p:bldP spid="15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Building a Data-Driven Application</a:t>
            </a:r>
          </a:p>
        </p:txBody>
      </p:sp>
      <p:grpSp>
        <p:nvGrpSpPr>
          <p:cNvPr id="3" name="Group 18"/>
          <p:cNvGrpSpPr/>
          <p:nvPr/>
        </p:nvGrpSpPr>
        <p:grpSpPr>
          <a:xfrm>
            <a:off x="946150" y="1677710"/>
            <a:ext cx="4165600" cy="4543645"/>
            <a:chOff x="2570480" y="1704121"/>
            <a:chExt cx="4165600" cy="4543645"/>
          </a:xfrm>
        </p:grpSpPr>
        <p:sp>
          <p:nvSpPr>
            <p:cNvPr id="7" name="Rounded Rectangle 6"/>
            <p:cNvSpPr/>
            <p:nvPr/>
          </p:nvSpPr>
          <p:spPr>
            <a:xfrm>
              <a:off x="2570480" y="170412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Requirement Analysis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570480" y="2509277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Conceptual Database Design</a:t>
              </a:r>
            </a:p>
          </p:txBody>
        </p:sp>
        <p:sp>
          <p:nvSpPr>
            <p:cNvPr id="9" name="Down Arrow 8"/>
            <p:cNvSpPr/>
            <p:nvPr/>
          </p:nvSpPr>
          <p:spPr>
            <a:xfrm>
              <a:off x="4120280" y="2279400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4120280" y="3081213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70480" y="330116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Logical Database Design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570480" y="4110213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Schema Refinement</a:t>
              </a:r>
            </a:p>
          </p:txBody>
        </p:sp>
        <p:sp>
          <p:nvSpPr>
            <p:cNvPr id="13" name="Down Arrow 12"/>
            <p:cNvSpPr/>
            <p:nvPr/>
          </p:nvSpPr>
          <p:spPr>
            <a:xfrm>
              <a:off x="4120280" y="38803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4" name="Down Arrow 13"/>
            <p:cNvSpPr/>
            <p:nvPr/>
          </p:nvSpPr>
          <p:spPr>
            <a:xfrm>
              <a:off x="4120280" y="4688236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570480" y="4912691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Physical Database Design</a:t>
              </a: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2570480" y="5718936"/>
              <a:ext cx="4165600" cy="528830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Calibri" pitchFamily="34" charset="0"/>
                  <a:ea typeface="Linux Libertine" charset="0"/>
                  <a:cs typeface="Linux Libertine" charset="0"/>
                </a:rPr>
                <a:t>Application Development</a:t>
              </a:r>
            </a:p>
          </p:txBody>
        </p:sp>
        <p:sp>
          <p:nvSpPr>
            <p:cNvPr id="17" name="Down Arrow 16"/>
            <p:cNvSpPr/>
            <p:nvPr/>
          </p:nvSpPr>
          <p:spPr>
            <a:xfrm>
              <a:off x="4120280" y="5489059"/>
              <a:ext cx="1066000" cy="176844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grpSp>
        <p:nvGrpSpPr>
          <p:cNvPr id="4" name="Group 19"/>
          <p:cNvGrpSpPr/>
          <p:nvPr/>
        </p:nvGrpSpPr>
        <p:grpSpPr>
          <a:xfrm>
            <a:off x="3847838" y="4671560"/>
            <a:ext cx="2717964" cy="147820"/>
            <a:chOff x="3530338" y="4705555"/>
            <a:chExt cx="2717964" cy="147820"/>
          </a:xfrm>
        </p:grpSpPr>
        <p:sp>
          <p:nvSpPr>
            <p:cNvPr id="22" name="Chevron 21"/>
            <p:cNvSpPr/>
            <p:nvPr/>
          </p:nvSpPr>
          <p:spPr>
            <a:xfrm>
              <a:off x="3530338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Chevron 22"/>
            <p:cNvSpPr/>
            <p:nvPr/>
          </p:nvSpPr>
          <p:spPr>
            <a:xfrm>
              <a:off x="4392972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Chevron 23"/>
            <p:cNvSpPr/>
            <p:nvPr/>
          </p:nvSpPr>
          <p:spPr>
            <a:xfrm>
              <a:off x="5255606" y="4705555"/>
              <a:ext cx="992696" cy="147820"/>
            </a:xfrm>
            <a:prstGeom prst="chevron">
              <a:avLst>
                <a:gd name="adj" fmla="val 12756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28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78" y="1762582"/>
            <a:ext cx="411297" cy="30847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252" y="1962970"/>
            <a:ext cx="510023" cy="1240452"/>
          </a:xfrm>
          <a:prstGeom prst="rect">
            <a:avLst/>
          </a:prstGeom>
        </p:spPr>
      </p:pic>
      <p:sp>
        <p:nvSpPr>
          <p:cNvPr id="30" name="Up-Down Arrow 29"/>
          <p:cNvSpPr/>
          <p:nvPr/>
        </p:nvSpPr>
        <p:spPr>
          <a:xfrm>
            <a:off x="6674307" y="3274752"/>
            <a:ext cx="1629434" cy="1013822"/>
          </a:xfrm>
          <a:prstGeom prst="upDownArrow">
            <a:avLst>
              <a:gd name="adj1" fmla="val 50000"/>
              <a:gd name="adj2" fmla="val 248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Query using SQL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41667" y="4585075"/>
            <a:ext cx="18478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itchFamily="34" charset="0"/>
                <a:ea typeface="Linux Libertine" charset="0"/>
                <a:cs typeface="Linux Libertine" charset="0"/>
              </a:rPr>
              <a:t>Create DB using SQL</a:t>
            </a:r>
          </a:p>
        </p:txBody>
      </p:sp>
      <p:sp>
        <p:nvSpPr>
          <p:cNvPr id="21" name="Can 20"/>
          <p:cNvSpPr/>
          <p:nvPr/>
        </p:nvSpPr>
        <p:spPr>
          <a:xfrm>
            <a:off x="6775450" y="4365075"/>
            <a:ext cx="1427148" cy="78562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21083139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Query Examples (Cont.)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1" y="1740618"/>
            <a:ext cx="2682108" cy="40011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User(</a:t>
            </a:r>
            <a:r>
              <a:rPr lang="en-US" u="sng" dirty="0">
                <a:latin typeface="Calibri" pitchFamily="34" charset="0"/>
              </a:rPr>
              <a:t>UID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UName</a:t>
            </a:r>
            <a:r>
              <a:rPr lang="en-US" dirty="0">
                <a:latin typeface="Calibri" pitchFamily="34" charset="0"/>
              </a:rPr>
              <a:t>, Age)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28650" y="2317822"/>
            <a:ext cx="6206490" cy="707886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dirty="0">
                <a:latin typeface="Calibri" pitchFamily="34" charset="0"/>
              </a:rPr>
              <a:t>Event(</a:t>
            </a:r>
            <a:r>
              <a:rPr lang="en-US" u="sng" dirty="0">
                <a:latin typeface="Calibri" pitchFamily="34" charset="0"/>
              </a:rPr>
              <a:t>EID</a:t>
            </a:r>
            <a:r>
              <a:rPr lang="en-US" dirty="0">
                <a:latin typeface="Calibri" pitchFamily="34" charset="0"/>
              </a:rPr>
              <a:t>, Name, Location, </a:t>
            </a:r>
            <a:r>
              <a:rPr lang="en-US" dirty="0" err="1">
                <a:latin typeface="Calibri" pitchFamily="34" charset="0"/>
              </a:rPr>
              <a:t>StartDT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EndDT</a:t>
            </a:r>
            <a:r>
              <a:rPr lang="en-US" dirty="0">
                <a:latin typeface="Calibri" pitchFamily="34" charset="0"/>
              </a:rPr>
              <a:t>, Description, </a:t>
            </a:r>
          </a:p>
          <a:p>
            <a:r>
              <a:rPr lang="en-US" dirty="0">
                <a:latin typeface="Calibri" pitchFamily="34" charset="0"/>
              </a:rPr>
              <a:t>          </a:t>
            </a:r>
            <a:r>
              <a:rPr lang="en-US" dirty="0" err="1">
                <a:latin typeface="Calibri" pitchFamily="34" charset="0"/>
              </a:rPr>
              <a:t>CreatorUID</a:t>
            </a:r>
            <a:r>
              <a:rPr lang="en-US" dirty="0">
                <a:latin typeface="Calibri" pitchFamily="34" charset="0"/>
              </a:rPr>
              <a:t>, </a:t>
            </a:r>
            <a:r>
              <a:rPr lang="en-US" dirty="0" err="1">
                <a:latin typeface="Calibri" pitchFamily="34" charset="0"/>
              </a:rPr>
              <a:t>CreateDT</a:t>
            </a:r>
            <a:r>
              <a:rPr lang="en-US" dirty="0">
                <a:latin typeface="Calibri" pitchFamily="34" charset="0"/>
              </a:rPr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3202802"/>
            <a:ext cx="7886700" cy="43088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>
                <a:latin typeface="Calibri" pitchFamily="34" charset="0"/>
                <a:ea typeface="Linux Libertine" charset="0"/>
                <a:cs typeface="Linux Libertine" charset="0"/>
              </a:rPr>
              <a:t>Q1: what are the Names of all Events whose creators are over 18?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8650" y="3800815"/>
            <a:ext cx="53403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(</a:t>
            </a:r>
            <a:r>
              <a:rPr lang="en-US" sz="4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𝜎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(</a:t>
            </a:r>
            <a:r>
              <a:rPr lang="en-US" sz="28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User)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UID=</a:t>
            </a:r>
            <a:r>
              <a:rPr lang="en-US" sz="2400" baseline="-25000" dirty="0" err="1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Event</a:t>
            </a:r>
            <a:r>
              <a:rPr lang="en-US" sz="28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)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28650" y="4675827"/>
            <a:ext cx="3418500" cy="15081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=</a:t>
            </a:r>
            <a:r>
              <a:rPr lang="en-US" sz="32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 𝜎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Age&gt;18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(User) </a:t>
            </a:r>
          </a:p>
          <a:p>
            <a:r>
              <a:rPr lang="en-US" sz="28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R</a:t>
            </a:r>
            <a:r>
              <a:rPr lang="en-US" sz="2800" baseline="-250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= R</a:t>
            </a:r>
            <a:r>
              <a:rPr lang="en-US" sz="2800" baseline="-250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1</a:t>
            </a:r>
            <a:r>
              <a:rPr lang="en-US" sz="28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⨝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UID=</a:t>
            </a:r>
            <a:r>
              <a:rPr lang="en-US" sz="2400" baseline="-25000" dirty="0" err="1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CreatorUID</a:t>
            </a:r>
            <a:r>
              <a:rPr lang="en-US" sz="2800" dirty="0" err="1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Event</a:t>
            </a:r>
            <a:endParaRPr lang="en-US" sz="2400" dirty="0">
              <a:solidFill>
                <a:prstClr val="black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  <a:p>
            <a:r>
              <a:rPr lang="en-US" sz="28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R = </a:t>
            </a: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π</a:t>
            </a:r>
            <a:r>
              <a:rPr lang="en-US" sz="2400" baseline="-25000" dirty="0">
                <a:solidFill>
                  <a:prstClr val="black"/>
                </a:solidFill>
                <a:latin typeface="Calibri" pitchFamily="34" charset="0"/>
                <a:ea typeface="Linux Libertine" charset="0"/>
                <a:cs typeface="Linux Libertine" charset="0"/>
              </a:rPr>
              <a:t>Name</a:t>
            </a:r>
            <a:r>
              <a:rPr lang="en-US" sz="28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(R</a:t>
            </a:r>
            <a:r>
              <a:rPr lang="en-US" sz="2800" baseline="-250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2</a:t>
            </a:r>
            <a:r>
              <a:rPr lang="en-US" sz="28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)</a:t>
            </a:r>
            <a:endParaRPr lang="en-US" sz="2800" dirty="0">
              <a:latin typeface="Calibri" pitchFamily="34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6457950" y="3912055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sz="16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120102" y="4205154"/>
            <a:ext cx="5912" cy="290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473872" y="440479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⨝</a:t>
            </a:r>
            <a:r>
              <a:rPr lang="en-US" sz="1600" baseline="-250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UID=</a:t>
            </a:r>
            <a:r>
              <a:rPr lang="en-US" sz="1600" baseline="-25000" dirty="0" err="1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CreatorUID</a:t>
            </a:r>
            <a:endParaRPr lang="en-US" sz="1600" dirty="0">
              <a:solidFill>
                <a:sysClr val="windowText" lastClr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177786" y="5648580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</a:p>
        </p:txBody>
      </p:sp>
      <p:sp>
        <p:nvSpPr>
          <p:cNvPr id="16" name="Oval 15"/>
          <p:cNvSpPr/>
          <p:nvPr/>
        </p:nvSpPr>
        <p:spPr>
          <a:xfrm>
            <a:off x="7899959" y="5025762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421274" y="4797798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344004" y="4797798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95017" y="5056813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sz="1600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18</a:t>
            </a:r>
            <a:endParaRPr lang="en-US" sz="1600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357168" y="5417968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5780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7655"/>
            <a:ext cx="7886700" cy="1408386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Alternative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2617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Various </a:t>
            </a:r>
            <a:r>
              <a:rPr lang="en-US" sz="3600" i="1" dirty="0">
                <a:latin typeface="Calibri" pitchFamily="34" charset="0"/>
              </a:rPr>
              <a:t>algebraic rewritings</a:t>
            </a:r>
            <a:r>
              <a:rPr lang="en-US" sz="3600" dirty="0">
                <a:latin typeface="Calibri" pitchFamily="34" charset="0"/>
              </a:rPr>
              <a:t> (or </a:t>
            </a:r>
            <a:r>
              <a:rPr lang="en-US" sz="3600" i="1" dirty="0">
                <a:latin typeface="Calibri" pitchFamily="34" charset="0"/>
              </a:rPr>
              <a:t>plans</a:t>
            </a:r>
            <a:r>
              <a:rPr lang="en-US" sz="3600" dirty="0">
                <a:latin typeface="Calibri" pitchFamily="34" charset="0"/>
              </a:rPr>
              <a:t>) of the same query</a:t>
            </a:r>
          </a:p>
          <a:p>
            <a:pPr lvl="1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Retrieve </a:t>
            </a:r>
            <a:r>
              <a:rPr lang="en-US" sz="3200" u="sng" dirty="0">
                <a:latin typeface="Calibri" pitchFamily="34" charset="0"/>
              </a:rPr>
              <a:t>exactly</a:t>
            </a:r>
            <a:r>
              <a:rPr lang="en-US" sz="3200" dirty="0">
                <a:latin typeface="Calibri" pitchFamily="34" charset="0"/>
              </a:rPr>
              <a:t> the same data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Use the last component of the (relational) algebra (properties of operations) to create alternative plans</a:t>
            </a:r>
          </a:p>
          <a:p>
            <a:pPr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Cost of answering a query using various plans may significantly vary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301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Alternative Plans (Cont.)</a:t>
            </a:r>
          </a:p>
        </p:txBody>
      </p:sp>
      <p:sp>
        <p:nvSpPr>
          <p:cNvPr id="12" name="Oval 11"/>
          <p:cNvSpPr/>
          <p:nvPr/>
        </p:nvSpPr>
        <p:spPr>
          <a:xfrm>
            <a:off x="6547227" y="1930515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7209379" y="2223614"/>
            <a:ext cx="5912" cy="29092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563149" y="2423250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sz="2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⨝</a:t>
            </a:r>
            <a:r>
              <a: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UID=</a:t>
            </a:r>
            <a:r>
              <a:rPr lang="en-US" baseline="-25000" dirty="0" err="1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CreatorUID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267063" y="3667040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</a:p>
        </p:txBody>
      </p:sp>
      <p:sp>
        <p:nvSpPr>
          <p:cNvPr id="16" name="Oval 15"/>
          <p:cNvSpPr/>
          <p:nvPr/>
        </p:nvSpPr>
        <p:spPr>
          <a:xfrm>
            <a:off x="7989236" y="3044222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6510551" y="2816258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433281" y="2816258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784294" y="3075273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68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6446445" y="3436428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083016" y="1917233"/>
            <a:ext cx="1324303" cy="29309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</a:t>
            </a:r>
            <a:r>
              <a: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𝜋</a:t>
            </a:r>
            <a:r>
              <a: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Name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2083016" y="2452188"/>
            <a:ext cx="1324303" cy="30407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           </a:t>
            </a:r>
            <a:r>
              <a:rPr lang="en-US" sz="24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𝜎</a:t>
            </a:r>
            <a:r>
              <a:rPr lang="en-US" baseline="-25000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Age &gt; 68</a:t>
            </a:r>
            <a:endParaRPr lang="en-US" dirty="0">
              <a:solidFill>
                <a:sysClr val="windowText" lastClr="00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>
            <a:off x="2745168" y="2210332"/>
            <a:ext cx="0" cy="2418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2083016" y="3046221"/>
            <a:ext cx="1324303" cy="42405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                  </a:t>
            </a:r>
            <a:r>
              <a:rPr lang="en-US" sz="20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⨝</a:t>
            </a:r>
            <a:r>
              <a:rPr lang="en-US" baseline="-250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UID=</a:t>
            </a:r>
            <a:r>
              <a:rPr lang="en-US" baseline="-25000" dirty="0" err="1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CreatorUID</a:t>
            </a:r>
            <a:endParaRPr lang="en-US" dirty="0">
              <a:solidFill>
                <a:sysClr val="windowText" lastClr="000000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cxnSp>
        <p:nvCxnSpPr>
          <p:cNvPr id="25" name="Straight Connector 24"/>
          <p:cNvCxnSpPr/>
          <p:nvPr/>
        </p:nvCxnSpPr>
        <p:spPr>
          <a:xfrm>
            <a:off x="2745168" y="2756266"/>
            <a:ext cx="0" cy="28995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724194" y="3667193"/>
            <a:ext cx="358764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User</a:t>
            </a:r>
          </a:p>
        </p:txBody>
      </p:sp>
      <p:sp>
        <p:nvSpPr>
          <p:cNvPr id="27" name="Oval 26"/>
          <p:cNvSpPr/>
          <p:nvPr/>
        </p:nvSpPr>
        <p:spPr>
          <a:xfrm>
            <a:off x="3509103" y="3667193"/>
            <a:ext cx="380391" cy="4159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  <a:latin typeface="Linux Libertine" charset="0"/>
                <a:ea typeface="Linux Libertine" charset="0"/>
                <a:cs typeface="Linux Libertine" charset="0"/>
              </a:rPr>
              <a:t>Event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2030418" y="3439229"/>
            <a:ext cx="50671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2953148" y="3439229"/>
            <a:ext cx="611662" cy="28888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28651" y="3695887"/>
            <a:ext cx="919778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100000 </a:t>
            </a:r>
          </a:p>
          <a:p>
            <a:pPr algn="ctr" eaLnBrk="0" hangingPunct="0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tuples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471230" y="3690511"/>
            <a:ext cx="821112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100</a:t>
            </a:r>
          </a:p>
          <a:p>
            <a:pPr algn="ctr" eaLnBrk="0" hangingPunct="0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tuples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4517" y="3093808"/>
            <a:ext cx="1766712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10</a:t>
            </a:r>
            <a:r>
              <a:rPr lang="en-US" baseline="30000" dirty="0">
                <a:latin typeface="Calibri" pitchFamily="34" charset="0"/>
                <a:ea typeface="Linux Libertine" charset="0"/>
                <a:cs typeface="Linux Libertine" charset="0"/>
              </a:rPr>
              <a:t>7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 comparisons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04517" y="2479976"/>
            <a:ext cx="1903033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15 </a:t>
            </a:r>
            <a:r>
              <a:rPr lang="en-US" dirty="0" err="1">
                <a:latin typeface="Calibri" pitchFamily="34" charset="0"/>
                <a:ea typeface="Linux Libertine" charset="0"/>
                <a:cs typeface="Linux Libertine" charset="0"/>
              </a:rPr>
              <a:t>tuples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 selected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00506" y="3503255"/>
            <a:ext cx="1021255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100000 </a:t>
            </a:r>
          </a:p>
          <a:p>
            <a:pPr algn="ctr" eaLnBrk="0" hangingPunct="0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tuples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583649" y="3497157"/>
            <a:ext cx="973388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100</a:t>
            </a:r>
          </a:p>
          <a:p>
            <a:pPr algn="ctr" eaLnBrk="0" hangingPunct="0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tuples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764947" y="2467222"/>
            <a:ext cx="2209433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1500 comparisons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392788" y="2989857"/>
            <a:ext cx="1903033" cy="369332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15 </a:t>
            </a:r>
            <a:r>
              <a:rPr lang="en-US" dirty="0" err="1">
                <a:latin typeface="Calibri" pitchFamily="34" charset="0"/>
                <a:ea typeface="Linux Libertine" charset="0"/>
                <a:cs typeface="Linux Libertine" charset="0"/>
              </a:rPr>
              <a:t>tuples</a:t>
            </a:r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 selected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154764" y="4675585"/>
            <a:ext cx="6834472" cy="110799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i="1" dirty="0">
                <a:latin typeface="Calibri" pitchFamily="34" charset="0"/>
                <a:ea typeface="Linux Libertine" charset="0"/>
                <a:cs typeface="Linux Libertine" charset="0"/>
              </a:rPr>
              <a:t>Query optimizers</a:t>
            </a:r>
            <a:r>
              <a:rPr lang="en-US" sz="2200" dirty="0">
                <a:latin typeface="Calibri" pitchFamily="34" charset="0"/>
                <a:ea typeface="Linux Libertine" charset="0"/>
                <a:cs typeface="Linux Libertine" charset="0"/>
              </a:rPr>
              <a:t> use rewriting rules (based on operations properties) to find better (i.e. faster) plans to answer any given query, i.e. optimize the query execution.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50319" y="5854522"/>
            <a:ext cx="2529112" cy="43088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200" dirty="0">
                <a:latin typeface="Calibri" pitchFamily="34" charset="0"/>
                <a:ea typeface="Linux Libertine" charset="0"/>
                <a:cs typeface="Linux Libertine" charset="0"/>
              </a:rPr>
              <a:t>More on this later </a:t>
            </a:r>
            <a:r>
              <a:rPr lang="mr-IN" sz="2200" dirty="0">
                <a:latin typeface="Calibri" pitchFamily="34" charset="0"/>
                <a:ea typeface="Linux Libertine" charset="0"/>
                <a:cs typeface="Linux Libertine" charset="0"/>
              </a:rPr>
              <a:t>…</a:t>
            </a:r>
            <a:endParaRPr lang="en-US" sz="22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056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/>
      <p:bldP spid="16" grpId="0"/>
      <p:bldP spid="19" grpId="0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Query Examples (Cont.)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991669"/>
            <a:ext cx="5206717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Q2: what are the SIDs of all Students who have taken Course “Computer Graphics” ever?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>
                <a:latin typeface="Calibri" pitchFamily="34" charset="0"/>
              </a:rPr>
              <a:t>Student</a:t>
            </a:r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u="sng" dirty="0">
                <a:latin typeface="Calibri" pitchFamily="34" charset="0"/>
              </a:rPr>
              <a:t>SID</a:t>
            </a:r>
            <a:r>
              <a:rPr lang="en-US" sz="1800" dirty="0">
                <a:latin typeface="Calibri" pitchFamily="34" charset="0"/>
              </a:rPr>
              <a:t>, Name, Age, Major)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>
                <a:latin typeface="Calibri" pitchFamily="34" charset="0"/>
              </a:rPr>
              <a:t>Course</a:t>
            </a:r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u="sng" dirty="0">
                <a:latin typeface="Calibri" pitchFamily="34" charset="0"/>
              </a:rPr>
              <a:t>CID</a:t>
            </a:r>
            <a:r>
              <a:rPr lang="en-US" sz="1800" dirty="0">
                <a:latin typeface="Calibri" pitchFamily="34" charset="0"/>
              </a:rPr>
              <a:t>, Name, Credits, Department)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>
                <a:latin typeface="Calibri" pitchFamily="34" charset="0"/>
              </a:rPr>
              <a:t>Section</a:t>
            </a:r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u="sng" dirty="0" err="1">
                <a:latin typeface="Calibri" pitchFamily="34" charset="0"/>
              </a:rPr>
              <a:t>SecID</a:t>
            </a:r>
            <a:r>
              <a:rPr lang="en-US" sz="1800" dirty="0">
                <a:latin typeface="Calibri" pitchFamily="34" charset="0"/>
              </a:rPr>
              <a:t>, CID, Semester, Year, Instructor)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>
                <a:latin typeface="Calibri" pitchFamily="34" charset="0"/>
              </a:rPr>
              <a:t>GradeReport</a:t>
            </a:r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u="sng" dirty="0">
                <a:latin typeface="Calibri" pitchFamily="34" charset="0"/>
              </a:rPr>
              <a:t>SID, </a:t>
            </a:r>
            <a:r>
              <a:rPr lang="en-US" sz="1800" u="sng" dirty="0" err="1">
                <a:latin typeface="Calibri" pitchFamily="34" charset="0"/>
              </a:rPr>
              <a:t>SecID</a:t>
            </a:r>
            <a:r>
              <a:rPr lang="en-US" sz="1800" dirty="0">
                <a:latin typeface="Calibri" pitchFamily="34" charset="0"/>
              </a:rPr>
              <a:t>, Grade)</a:t>
            </a:r>
          </a:p>
        </p:txBody>
      </p:sp>
      <p:sp>
        <p:nvSpPr>
          <p:cNvPr id="40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>
                <a:latin typeface="Calibri" pitchFamily="34" charset="0"/>
              </a:rPr>
              <a:t>Prerequisite</a:t>
            </a:r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u="sng" dirty="0">
                <a:latin typeface="Calibri" pitchFamily="34" charset="0"/>
              </a:rPr>
              <a:t>CID, </a:t>
            </a:r>
            <a:r>
              <a:rPr lang="en-US" sz="1800" u="sng" dirty="0" err="1">
                <a:latin typeface="Calibri" pitchFamily="34" charset="0"/>
              </a:rPr>
              <a:t>PrereqID</a:t>
            </a:r>
            <a:r>
              <a:rPr lang="en-US" sz="18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45009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Query Examples (Cont.)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28650" y="2991669"/>
            <a:ext cx="5206717" cy="707886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Q3: what are the Names of all Course which are prerequisites of “Computer Graphics”?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>
                <a:latin typeface="Calibri" pitchFamily="34" charset="0"/>
              </a:rPr>
              <a:t>Student</a:t>
            </a:r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u="sng" dirty="0">
                <a:latin typeface="Calibri" pitchFamily="34" charset="0"/>
              </a:rPr>
              <a:t>SID</a:t>
            </a:r>
            <a:r>
              <a:rPr lang="en-US" sz="1800" dirty="0">
                <a:latin typeface="Calibri" pitchFamily="34" charset="0"/>
              </a:rPr>
              <a:t>, Name, Age, Major)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>
                <a:latin typeface="Calibri" pitchFamily="34" charset="0"/>
              </a:rPr>
              <a:t>Course(CID, Name, Credits, Department)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>
                <a:latin typeface="Calibri" pitchFamily="34" charset="0"/>
              </a:rPr>
              <a:t>Section(</a:t>
            </a:r>
            <a:r>
              <a:rPr lang="en-US" sz="1800" b="1" dirty="0" err="1">
                <a:latin typeface="Calibri" pitchFamily="34" charset="0"/>
              </a:rPr>
              <a:t>SecID</a:t>
            </a:r>
            <a:r>
              <a:rPr lang="en-US" sz="1800" b="1" dirty="0">
                <a:latin typeface="Calibri" pitchFamily="34" charset="0"/>
              </a:rPr>
              <a:t>, CID, Semester, Year, Instructor)</a:t>
            </a: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>
                <a:latin typeface="Calibri" pitchFamily="34" charset="0"/>
              </a:rPr>
              <a:t>GradeReport</a:t>
            </a:r>
            <a:r>
              <a:rPr lang="en-US" sz="1800" b="1" dirty="0">
                <a:latin typeface="Calibri" pitchFamily="34" charset="0"/>
              </a:rPr>
              <a:t>(SID, </a:t>
            </a:r>
            <a:r>
              <a:rPr lang="en-US" sz="1800" b="1" dirty="0" err="1">
                <a:latin typeface="Calibri" pitchFamily="34" charset="0"/>
              </a:rPr>
              <a:t>SecID</a:t>
            </a:r>
            <a:r>
              <a:rPr lang="en-US" sz="1800" b="1" dirty="0">
                <a:latin typeface="Calibri" pitchFamily="34" charset="0"/>
              </a:rPr>
              <a:t>, Grade)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>
                <a:latin typeface="Calibri" pitchFamily="34" charset="0"/>
              </a:rPr>
              <a:t>Prerequisite(CID, </a:t>
            </a:r>
            <a:r>
              <a:rPr lang="en-US" sz="1800" b="1" dirty="0" err="1">
                <a:latin typeface="Calibri" pitchFamily="34" charset="0"/>
              </a:rPr>
              <a:t>PrereqID</a:t>
            </a:r>
            <a:r>
              <a:rPr lang="en-US" sz="1800" b="1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4664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Query Examples (Cont.)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8994" y="2991669"/>
            <a:ext cx="712601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Q4: what are the Names of all Students getting a Grade of 85 or more in CS564 who are not CS Majors?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>
                <a:latin typeface="Calibri" pitchFamily="34" charset="0"/>
              </a:rPr>
              <a:t>Student</a:t>
            </a:r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u="sng" dirty="0">
                <a:latin typeface="Calibri" pitchFamily="34" charset="0"/>
              </a:rPr>
              <a:t>SID</a:t>
            </a:r>
            <a:r>
              <a:rPr lang="en-US" sz="1800" dirty="0">
                <a:latin typeface="Calibri" pitchFamily="34" charset="0"/>
              </a:rPr>
              <a:t>, Name, Age, Major)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>
                <a:latin typeface="Calibri" pitchFamily="34" charset="0"/>
              </a:rPr>
              <a:t>Course(CID, Name, Credits, Department)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>
                <a:latin typeface="Calibri" pitchFamily="34" charset="0"/>
              </a:rPr>
              <a:t>Section(</a:t>
            </a:r>
            <a:r>
              <a:rPr lang="en-US" sz="1800" b="1" dirty="0" err="1">
                <a:latin typeface="Calibri" pitchFamily="34" charset="0"/>
              </a:rPr>
              <a:t>SecID</a:t>
            </a:r>
            <a:r>
              <a:rPr lang="en-US" sz="1800" b="1" dirty="0">
                <a:latin typeface="Calibri" pitchFamily="34" charset="0"/>
              </a:rPr>
              <a:t>, CID, Semester, Year, Instructor)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>
                <a:latin typeface="Calibri" pitchFamily="34" charset="0"/>
              </a:rPr>
              <a:t>GradeReport</a:t>
            </a:r>
            <a:r>
              <a:rPr lang="en-US" sz="1800" b="1" dirty="0">
                <a:latin typeface="Calibri" pitchFamily="34" charset="0"/>
              </a:rPr>
              <a:t>(SID, </a:t>
            </a:r>
            <a:r>
              <a:rPr lang="en-US" sz="1800" b="1" dirty="0" err="1">
                <a:latin typeface="Calibri" pitchFamily="34" charset="0"/>
              </a:rPr>
              <a:t>SecID</a:t>
            </a:r>
            <a:r>
              <a:rPr lang="en-US" sz="1800" b="1" dirty="0">
                <a:latin typeface="Calibri" pitchFamily="34" charset="0"/>
              </a:rPr>
              <a:t>, Grade)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>
                <a:latin typeface="Calibri" pitchFamily="34" charset="0"/>
              </a:rPr>
              <a:t>Prerequisite(CID, </a:t>
            </a:r>
            <a:r>
              <a:rPr lang="en-US" sz="1800" b="1" dirty="0" err="1">
                <a:latin typeface="Calibri" pitchFamily="34" charset="0"/>
              </a:rPr>
              <a:t>PrereqID</a:t>
            </a:r>
            <a:r>
              <a:rPr lang="en-US" sz="1800" b="1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81156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Query Examples (Cont.)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8994" y="2991669"/>
            <a:ext cx="712601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Q5: what are the Names of all Students who have either taken some CS course or are CS majors?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>
                <a:latin typeface="Calibri" pitchFamily="34" charset="0"/>
              </a:rPr>
              <a:t>Student</a:t>
            </a:r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u="sng" dirty="0">
                <a:latin typeface="Calibri" pitchFamily="34" charset="0"/>
              </a:rPr>
              <a:t>SID</a:t>
            </a:r>
            <a:r>
              <a:rPr lang="en-US" sz="1800" dirty="0">
                <a:latin typeface="Calibri" pitchFamily="34" charset="0"/>
              </a:rPr>
              <a:t>, Name, Age, Major)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>
                <a:latin typeface="Calibri" pitchFamily="34" charset="0"/>
              </a:rPr>
              <a:t>Course(CID, Name, Credits, Department)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>
                <a:latin typeface="Calibri" pitchFamily="34" charset="0"/>
              </a:rPr>
              <a:t>Section(</a:t>
            </a:r>
            <a:r>
              <a:rPr lang="en-US" sz="1800" b="1" dirty="0" err="1">
                <a:latin typeface="Calibri" pitchFamily="34" charset="0"/>
              </a:rPr>
              <a:t>SecID</a:t>
            </a:r>
            <a:r>
              <a:rPr lang="en-US" sz="1800" b="1" dirty="0">
                <a:latin typeface="Calibri" pitchFamily="34" charset="0"/>
              </a:rPr>
              <a:t>, CID, Semester, Year, Instructor)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>
                <a:latin typeface="Calibri" pitchFamily="34" charset="0"/>
              </a:rPr>
              <a:t>GradeReport</a:t>
            </a:r>
            <a:r>
              <a:rPr lang="en-US" sz="1800" b="1" dirty="0">
                <a:latin typeface="Calibri" pitchFamily="34" charset="0"/>
              </a:rPr>
              <a:t>(SID, </a:t>
            </a:r>
            <a:r>
              <a:rPr lang="en-US" sz="1800" b="1" dirty="0" err="1">
                <a:latin typeface="Calibri" pitchFamily="34" charset="0"/>
              </a:rPr>
              <a:t>SecID</a:t>
            </a:r>
            <a:r>
              <a:rPr lang="en-US" sz="1800" b="1" dirty="0">
                <a:latin typeface="Calibri" pitchFamily="34" charset="0"/>
              </a:rPr>
              <a:t>, Grade)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>
                <a:latin typeface="Calibri" pitchFamily="34" charset="0"/>
              </a:rPr>
              <a:t>Prerequisite(CID, </a:t>
            </a:r>
            <a:r>
              <a:rPr lang="en-US" sz="1800" b="1" dirty="0" err="1">
                <a:latin typeface="Calibri" pitchFamily="34" charset="0"/>
              </a:rPr>
              <a:t>PrereqID</a:t>
            </a:r>
            <a:r>
              <a:rPr lang="en-US" sz="1800" b="1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18459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Query Examples (Cont.)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08994" y="2991669"/>
            <a:ext cx="712601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Q6: what is the average Grade for each Section of any CS Course offered in the Fall of 2016?</a:t>
            </a:r>
          </a:p>
        </p:txBody>
      </p:sp>
      <p:sp>
        <p:nvSpPr>
          <p:cNvPr id="31" name="Content Placeholder 2"/>
          <p:cNvSpPr txBox="1">
            <a:spLocks/>
          </p:cNvSpPr>
          <p:nvPr/>
        </p:nvSpPr>
        <p:spPr>
          <a:xfrm>
            <a:off x="977462" y="1657289"/>
            <a:ext cx="3647090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>
                <a:latin typeface="Calibri" pitchFamily="34" charset="0"/>
              </a:rPr>
              <a:t>Student</a:t>
            </a:r>
            <a:r>
              <a:rPr lang="en-US" sz="1800" dirty="0">
                <a:latin typeface="Calibri" pitchFamily="34" charset="0"/>
              </a:rPr>
              <a:t>(</a:t>
            </a:r>
            <a:r>
              <a:rPr lang="en-US" sz="1800" u="sng" dirty="0">
                <a:latin typeface="Calibri" pitchFamily="34" charset="0"/>
              </a:rPr>
              <a:t>SID</a:t>
            </a:r>
            <a:r>
              <a:rPr lang="en-US" sz="1800" dirty="0">
                <a:latin typeface="Calibri" pitchFamily="34" charset="0"/>
              </a:rPr>
              <a:t>, Name, Age, Major)</a:t>
            </a:r>
          </a:p>
        </p:txBody>
      </p:sp>
      <p:sp>
        <p:nvSpPr>
          <p:cNvPr id="32" name="Content Placeholder 2"/>
          <p:cNvSpPr txBox="1">
            <a:spLocks/>
          </p:cNvSpPr>
          <p:nvPr/>
        </p:nvSpPr>
        <p:spPr>
          <a:xfrm>
            <a:off x="977462" y="2080406"/>
            <a:ext cx="4141076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>
                <a:latin typeface="Calibri" pitchFamily="34" charset="0"/>
              </a:rPr>
              <a:t>Course(CID, Name, Credits, Department)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>
          <a:xfrm>
            <a:off x="2265753" y="2509741"/>
            <a:ext cx="4717598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>
                <a:latin typeface="Calibri" pitchFamily="34" charset="0"/>
              </a:rPr>
              <a:t>Section(</a:t>
            </a:r>
            <a:r>
              <a:rPr lang="en-US" sz="1800" b="1" dirty="0" err="1">
                <a:latin typeface="Calibri" pitchFamily="34" charset="0"/>
              </a:rPr>
              <a:t>SecID</a:t>
            </a:r>
            <a:r>
              <a:rPr lang="en-US" sz="1800" b="1" dirty="0">
                <a:latin typeface="Calibri" pitchFamily="34" charset="0"/>
              </a:rPr>
              <a:t>, CID, Semester, Year, Instructor)</a:t>
            </a:r>
          </a:p>
        </p:txBody>
      </p:sp>
      <p:sp>
        <p:nvSpPr>
          <p:cNvPr id="34" name="Content Placeholder 2"/>
          <p:cNvSpPr txBox="1">
            <a:spLocks/>
          </p:cNvSpPr>
          <p:nvPr/>
        </p:nvSpPr>
        <p:spPr>
          <a:xfrm>
            <a:off x="4712035" y="1657289"/>
            <a:ext cx="3422971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 err="1">
                <a:latin typeface="Calibri" pitchFamily="34" charset="0"/>
              </a:rPr>
              <a:t>GradeReport</a:t>
            </a:r>
            <a:r>
              <a:rPr lang="en-US" sz="1800" b="1" dirty="0">
                <a:latin typeface="Calibri" pitchFamily="34" charset="0"/>
              </a:rPr>
              <a:t>(SID, </a:t>
            </a:r>
            <a:r>
              <a:rPr lang="en-US" sz="1800" b="1" dirty="0" err="1">
                <a:latin typeface="Calibri" pitchFamily="34" charset="0"/>
              </a:rPr>
              <a:t>SecID</a:t>
            </a:r>
            <a:r>
              <a:rPr lang="en-US" sz="1800" b="1" dirty="0">
                <a:latin typeface="Calibri" pitchFamily="34" charset="0"/>
              </a:rPr>
              <a:t>, Grade)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5194805" y="2076325"/>
            <a:ext cx="2940202" cy="369332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defRPr sz="2000"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en-US" sz="1800" b="1" dirty="0">
                <a:latin typeface="Calibri" pitchFamily="34" charset="0"/>
              </a:rPr>
              <a:t>Prerequisite(CID, </a:t>
            </a:r>
            <a:r>
              <a:rPr lang="en-US" sz="1800" b="1" dirty="0" err="1">
                <a:latin typeface="Calibri" pitchFamily="34" charset="0"/>
              </a:rPr>
              <a:t>PrereqID</a:t>
            </a:r>
            <a:r>
              <a:rPr lang="en-US" sz="1800" b="1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1678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/>
              <a:t>Recap: </a:t>
            </a:r>
            <a:br>
              <a:rPr lang="en-US" dirty="0"/>
            </a:br>
            <a:r>
              <a:rPr lang="en-US" dirty="0"/>
              <a:t>Relational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9862" y="2957466"/>
            <a:ext cx="3575488" cy="3153684"/>
          </a:xfrm>
        </p:spPr>
        <p:txBody>
          <a:bodyPr>
            <a:normAutofit/>
          </a:bodyPr>
          <a:lstStyle/>
          <a:p>
            <a:r>
              <a:rPr lang="en-US" sz="3200" dirty="0"/>
              <a:t>Renaming (𝜌)</a:t>
            </a:r>
          </a:p>
          <a:p>
            <a:r>
              <a:rPr lang="en-US" sz="3200" dirty="0"/>
              <a:t>Join (⨝)</a:t>
            </a:r>
          </a:p>
          <a:p>
            <a:pPr lvl="1"/>
            <a:r>
              <a:rPr lang="en-US" sz="2800" dirty="0">
                <a:solidFill>
                  <a:prstClr val="black"/>
                </a:solidFill>
              </a:rPr>
              <a:t>Theta, natural, </a:t>
            </a:r>
            <a:r>
              <a:rPr lang="mr-IN" sz="2800" dirty="0">
                <a:solidFill>
                  <a:prstClr val="black"/>
                </a:solidFill>
              </a:rPr>
              <a:t>…</a:t>
            </a:r>
            <a:endParaRPr lang="en-US" dirty="0"/>
          </a:p>
          <a:p>
            <a:r>
              <a:rPr lang="en-US" sz="3200" dirty="0"/>
              <a:t>Set operations</a:t>
            </a:r>
          </a:p>
          <a:p>
            <a:pPr lvl="1"/>
            <a:r>
              <a:rPr lang="en-US" sz="2800" dirty="0"/>
              <a:t>Intersection (∩)</a:t>
            </a:r>
          </a:p>
          <a:p>
            <a:pPr lvl="1"/>
            <a:r>
              <a:rPr lang="en-US" sz="2800" dirty="0"/>
              <a:t>Division (/)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CS 564 (Fall'17)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8650" y="2957466"/>
            <a:ext cx="4426826" cy="3153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Selection (𝜎)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Projection (𝜋)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Cartesian product (×)</a:t>
            </a:r>
            <a:endParaRPr lang="en-US" sz="2400" dirty="0">
              <a:solidFill>
                <a:prstClr val="black"/>
              </a:solidFill>
              <a:latin typeface="Linux Libertine" charset="0"/>
              <a:ea typeface="Linux Libertine" charset="0"/>
              <a:cs typeface="Linux Libertine" charset="0"/>
            </a:endParaRP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Set operations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Union (∪)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Difference (- or ∖)</a:t>
            </a:r>
          </a:p>
        </p:txBody>
      </p:sp>
      <p:sp>
        <p:nvSpPr>
          <p:cNvPr id="7" name="Rectangle 6"/>
          <p:cNvSpPr/>
          <p:nvPr/>
        </p:nvSpPr>
        <p:spPr>
          <a:xfrm>
            <a:off x="628650" y="1758157"/>
            <a:ext cx="367008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Basic </a:t>
            </a:r>
          </a:p>
          <a:p>
            <a:pPr algn="ctr"/>
            <a:r>
              <a:rPr lang="en-US" sz="28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RA Operations</a:t>
            </a:r>
            <a:endParaRPr lang="en-US" sz="2800" b="1" dirty="0"/>
          </a:p>
        </p:txBody>
      </p:sp>
      <p:sp>
        <p:nvSpPr>
          <p:cNvPr id="8" name="Rectangle 7"/>
          <p:cNvSpPr/>
          <p:nvPr/>
        </p:nvSpPr>
        <p:spPr>
          <a:xfrm>
            <a:off x="4840014" y="1758158"/>
            <a:ext cx="37751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Derived </a:t>
            </a:r>
            <a:r>
              <a:rPr lang="en-US" sz="2800" b="1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and Auxiliary RA </a:t>
            </a:r>
            <a:r>
              <a:rPr lang="en-US" sz="2800" b="1" dirty="0">
                <a:solidFill>
                  <a:prstClr val="black"/>
                </a:solidFill>
                <a:latin typeface="Linux Libertine" charset="0"/>
                <a:ea typeface="Linux Libertine" charset="0"/>
                <a:cs typeface="Linux Libertine" charset="0"/>
              </a:rPr>
              <a:t>Operations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85336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1166180"/>
            <a:ext cx="8867163" cy="2852737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More SQL and 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DBMS implementation!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31190" y="341265"/>
            <a:ext cx="7886700" cy="526716"/>
          </a:xfrm>
        </p:spPr>
        <p:txBody>
          <a:bodyPr>
            <a:noAutofit/>
          </a:bodyPr>
          <a:lstStyle/>
          <a:p>
            <a:pPr algn="ctr"/>
            <a:r>
              <a:rPr lang="en-US" sz="3600" dirty="0">
                <a:latin typeface="Calibri" pitchFamily="34" charset="0"/>
              </a:rPr>
              <a:t>Next Up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31190" y="1160057"/>
            <a:ext cx="788416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8650" y="4385267"/>
            <a:ext cx="7884160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57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5600" y="217152"/>
            <a:ext cx="84328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Query Processing Pipeline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835146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569950" y="1775140"/>
            <a:ext cx="1145999" cy="129388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SQL Query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2417474" y="1777907"/>
            <a:ext cx="1576458" cy="1293882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Relational Algebra (RA) Plan</a:t>
            </a:r>
          </a:p>
        </p:txBody>
      </p:sp>
      <p:sp>
        <p:nvSpPr>
          <p:cNvPr id="17" name="Right Arrow 16"/>
          <p:cNvSpPr/>
          <p:nvPr/>
        </p:nvSpPr>
        <p:spPr>
          <a:xfrm>
            <a:off x="4113130" y="1908038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695457" y="1775140"/>
            <a:ext cx="1621789" cy="129388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Optimized RA Plan</a:t>
            </a:r>
          </a:p>
        </p:txBody>
      </p:sp>
      <p:sp>
        <p:nvSpPr>
          <p:cNvPr id="19" name="Right Arrow 18"/>
          <p:cNvSpPr/>
          <p:nvPr/>
        </p:nvSpPr>
        <p:spPr>
          <a:xfrm>
            <a:off x="6436443" y="1908037"/>
            <a:ext cx="463130" cy="102668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7018770" y="1770985"/>
            <a:ext cx="1599712" cy="129388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Execution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9483" y="3169383"/>
            <a:ext cx="1326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Declarative query </a:t>
            </a:r>
          </a:p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(from user)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42446" y="3175152"/>
            <a:ext cx="1926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Translate to relational algebra expression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453334" y="3169383"/>
            <a:ext cx="209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Find </a:t>
            </a:r>
          </a:p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logically equivalent</a:t>
            </a:r>
          </a:p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-but more efficient- RA expression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45196" y="3175417"/>
            <a:ext cx="17468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  <a:ea typeface="Linux Libertine" charset="0"/>
                <a:cs typeface="Linux Libertine" charset="0"/>
              </a:rPr>
              <a:t>Execute each operation of the optimized plan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64276" y="4751392"/>
            <a:ext cx="7886700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Relational algebra gives us a precise and optimizable framework to execute declarative (SQL) queries.</a:t>
            </a:r>
          </a:p>
        </p:txBody>
      </p:sp>
    </p:spTree>
    <p:extLst>
      <p:ext uri="{BB962C8B-B14F-4D97-AF65-F5344CB8AC3E}">
        <p14:creationId xmlns:p14="http://schemas.microsoft.com/office/powerpoint/2010/main" val="57386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4" grpId="0"/>
      <p:bldP spid="25" grpId="0"/>
      <p:bldP spid="26" grpId="0"/>
      <p:bldP spid="27" grpId="0"/>
      <p:bldP spid="23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Relational Algebra (RA)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0873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Most widely used formalization for manipulating structured data</a:t>
            </a:r>
          </a:p>
          <a:p>
            <a:r>
              <a:rPr lang="en-US" sz="3600" dirty="0">
                <a:latin typeface="Calibri" pitchFamily="34" charset="0"/>
              </a:rPr>
              <a:t>Main components of RA</a:t>
            </a:r>
          </a:p>
          <a:p>
            <a:pPr lvl="1"/>
            <a:r>
              <a:rPr lang="en-US" sz="3200" dirty="0">
                <a:latin typeface="Calibri" pitchFamily="34" charset="0"/>
              </a:rPr>
              <a:t>Operands: relations</a:t>
            </a:r>
          </a:p>
          <a:p>
            <a:pPr lvl="1"/>
            <a:r>
              <a:rPr lang="en-US" sz="3200" dirty="0">
                <a:latin typeface="Calibri" pitchFamily="34" charset="0"/>
              </a:rPr>
              <a:t>Operations: basic, derived and auxiliary</a:t>
            </a:r>
          </a:p>
          <a:p>
            <a:pPr lvl="1"/>
            <a:r>
              <a:rPr lang="en-US" sz="3200" dirty="0">
                <a:latin typeface="Calibri" pitchFamily="34" charset="0"/>
              </a:rPr>
              <a:t>Properties of operations</a:t>
            </a:r>
            <a:endParaRPr lang="en-US" sz="2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33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Basic Relational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Selection (𝜎)</a:t>
            </a:r>
          </a:p>
          <a:p>
            <a:r>
              <a:rPr lang="en-US" sz="3600" dirty="0">
                <a:latin typeface="Calibri" pitchFamily="34" charset="0"/>
              </a:rPr>
              <a:t>Projection (𝜋)</a:t>
            </a:r>
          </a:p>
          <a:p>
            <a:r>
              <a:rPr lang="en-US" sz="3600" dirty="0">
                <a:latin typeface="Calibri" pitchFamily="34" charset="0"/>
              </a:rPr>
              <a:t>Cartesian product (×)</a:t>
            </a:r>
            <a:endParaRPr lang="en-US" dirty="0">
              <a:latin typeface="Calibri" pitchFamily="34" charset="0"/>
            </a:endParaRPr>
          </a:p>
          <a:p>
            <a:r>
              <a:rPr lang="en-US" sz="3600" dirty="0">
                <a:latin typeface="Calibri" pitchFamily="34" charset="0"/>
              </a:rPr>
              <a:t>Set operations</a:t>
            </a:r>
          </a:p>
          <a:p>
            <a:pPr lvl="1"/>
            <a:r>
              <a:rPr lang="en-US" sz="3200" dirty="0">
                <a:latin typeface="Calibri" pitchFamily="34" charset="0"/>
              </a:rPr>
              <a:t>Union (∪)</a:t>
            </a:r>
          </a:p>
          <a:p>
            <a:pPr lvl="1"/>
            <a:r>
              <a:rPr lang="en-US" sz="3200" dirty="0">
                <a:latin typeface="Calibri" pitchFamily="34" charset="0"/>
              </a:rPr>
              <a:t>Difference (- or ∖)</a:t>
            </a:r>
          </a:p>
        </p:txBody>
      </p:sp>
    </p:spTree>
    <p:extLst>
      <p:ext uri="{BB962C8B-B14F-4D97-AF65-F5344CB8AC3E}">
        <p14:creationId xmlns:p14="http://schemas.microsoft.com/office/powerpoint/2010/main" val="52226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Derived and Auxiliary Relational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6678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Renaming (𝜌)</a:t>
            </a:r>
          </a:p>
          <a:p>
            <a:r>
              <a:rPr lang="en-US" sz="3600" dirty="0">
                <a:latin typeface="Calibri" pitchFamily="34" charset="0"/>
              </a:rPr>
              <a:t>Join (⨝)</a:t>
            </a:r>
          </a:p>
          <a:p>
            <a:r>
              <a:rPr lang="en-US" sz="3600" dirty="0">
                <a:latin typeface="Calibri" pitchFamily="34" charset="0"/>
              </a:rPr>
              <a:t>Set operations</a:t>
            </a:r>
          </a:p>
          <a:p>
            <a:pPr lvl="1"/>
            <a:r>
              <a:rPr lang="en-US" sz="3200" dirty="0">
                <a:latin typeface="Calibri" pitchFamily="34" charset="0"/>
              </a:rPr>
              <a:t>Intersection (∩)</a:t>
            </a:r>
          </a:p>
          <a:p>
            <a:pPr lvl="1"/>
            <a:r>
              <a:rPr lang="en-US" sz="3200" dirty="0">
                <a:latin typeface="Calibri" pitchFamily="34" charset="0"/>
              </a:rPr>
              <a:t>Division (/)</a:t>
            </a:r>
          </a:p>
        </p:txBody>
      </p:sp>
    </p:spTree>
    <p:extLst>
      <p:ext uri="{BB962C8B-B14F-4D97-AF65-F5344CB8AC3E}">
        <p14:creationId xmlns:p14="http://schemas.microsoft.com/office/powerpoint/2010/main" val="136977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sz="3600" dirty="0">
                <a:latin typeface="Calibri" pitchFamily="34" charset="0"/>
              </a:rPr>
              <a:t>One of the most important and well-studied operations in relational databases</a:t>
            </a:r>
          </a:p>
          <a:p>
            <a:pPr>
              <a:lnSpc>
                <a:spcPct val="120000"/>
              </a:lnSpc>
            </a:pPr>
            <a:r>
              <a:rPr lang="en-US" sz="3600" dirty="0">
                <a:latin typeface="Calibri" pitchFamily="34" charset="0"/>
              </a:rPr>
              <a:t>Comes in various flavors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latin typeface="Calibri" pitchFamily="34" charset="0"/>
              </a:rPr>
              <a:t>Theta join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latin typeface="Calibri" pitchFamily="34" charset="0"/>
              </a:rPr>
              <a:t>Natural join</a:t>
            </a:r>
          </a:p>
          <a:p>
            <a:pPr lvl="1">
              <a:lnSpc>
                <a:spcPct val="120000"/>
              </a:lnSpc>
            </a:pPr>
            <a:r>
              <a:rPr lang="en-US" sz="3200" dirty="0" err="1">
                <a:latin typeface="Calibri" pitchFamily="34" charset="0"/>
              </a:rPr>
              <a:t>Equi</a:t>
            </a:r>
            <a:r>
              <a:rPr lang="en-US" sz="3200" dirty="0">
                <a:latin typeface="Calibri" pitchFamily="34" charset="0"/>
              </a:rPr>
              <a:t>-join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latin typeface="Calibri" pitchFamily="34" charset="0"/>
              </a:rPr>
              <a:t>Semi-join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latin typeface="Calibri" pitchFamily="34" charset="0"/>
              </a:rPr>
              <a:t>Inner join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latin typeface="Calibri" pitchFamily="34" charset="0"/>
              </a:rPr>
              <a:t>Outer join</a:t>
            </a:r>
          </a:p>
          <a:p>
            <a:pPr lvl="1">
              <a:lnSpc>
                <a:spcPct val="120000"/>
              </a:lnSpc>
            </a:pPr>
            <a:r>
              <a:rPr lang="en-US" sz="3200" dirty="0">
                <a:latin typeface="Calibri" pitchFamily="34" charset="0"/>
              </a:rPr>
              <a:t>Anti-join</a:t>
            </a:r>
          </a:p>
          <a:p>
            <a:pPr lvl="1">
              <a:lnSpc>
                <a:spcPct val="120000"/>
              </a:lnSpc>
            </a:pPr>
            <a:r>
              <a:rPr lang="mr-IN" sz="3200" dirty="0">
                <a:latin typeface="Calibri" pitchFamily="34" charset="0"/>
              </a:rPr>
              <a:t>…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71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itchFamily="34" charset="0"/>
              </a:rPr>
              <a:t>Theta Join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8079122" cy="467584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600" dirty="0">
                <a:latin typeface="Calibri" pitchFamily="34" charset="0"/>
              </a:rPr>
              <a:t>Return all the combinations of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 and R</a:t>
            </a:r>
            <a:r>
              <a:rPr lang="en-US" sz="3600" baseline="-25000" dirty="0">
                <a:latin typeface="Calibri" pitchFamily="34" charset="0"/>
              </a:rPr>
              <a:t>2</a:t>
            </a:r>
            <a:r>
              <a:rPr lang="en-US" sz="3600" dirty="0">
                <a:latin typeface="Calibri" pitchFamily="34" charset="0"/>
              </a:rPr>
              <a:t> tuples which satisfy the join condition 𝜃</a:t>
            </a:r>
          </a:p>
          <a:p>
            <a:pPr>
              <a:lnSpc>
                <a:spcPct val="110000"/>
              </a:lnSpc>
            </a:pPr>
            <a:r>
              <a:rPr lang="en-US" sz="3600" dirty="0">
                <a:latin typeface="Calibri" pitchFamily="34" charset="0"/>
              </a:rPr>
              <a:t>Notation: R</a:t>
            </a:r>
            <a:r>
              <a:rPr lang="en-US" sz="3600" baseline="-25000" dirty="0">
                <a:latin typeface="Calibri" pitchFamily="34" charset="0"/>
              </a:rPr>
              <a:t>1</a:t>
            </a:r>
            <a:r>
              <a:rPr lang="en-US" sz="3600" dirty="0">
                <a:latin typeface="Calibri" pitchFamily="34" charset="0"/>
              </a:rPr>
              <a:t>⨝</a:t>
            </a:r>
            <a:r>
              <a:rPr lang="en-US" sz="3600" baseline="-25000" dirty="0">
                <a:latin typeface="Calibri" pitchFamily="34" charset="0"/>
              </a:rPr>
              <a:t>𝜃</a:t>
            </a:r>
            <a:r>
              <a:rPr lang="en-US" sz="3600" dirty="0">
                <a:latin typeface="Calibri" pitchFamily="34" charset="0"/>
              </a:rPr>
              <a:t>R</a:t>
            </a:r>
            <a:r>
              <a:rPr lang="en-US" sz="3600" baseline="-25000" dirty="0">
                <a:latin typeface="Calibri" pitchFamily="34" charset="0"/>
              </a:rPr>
              <a:t>2</a:t>
            </a:r>
          </a:p>
          <a:p>
            <a:pPr lvl="1">
              <a:lnSpc>
                <a:spcPct val="110000"/>
              </a:lnSpc>
            </a:pP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</a:rPr>
              <a:t>Equivalent expression: </a:t>
            </a:r>
            <a:r>
              <a:rPr lang="en-US" sz="4000" dirty="0">
                <a:solidFill>
                  <a:sysClr val="windowText" lastClr="000000"/>
                </a:solidFill>
                <a:latin typeface="Calibri" pitchFamily="34" charset="0"/>
              </a:rPr>
              <a:t>𝜎</a:t>
            </a:r>
            <a:r>
              <a:rPr lang="en-US" sz="3200" baseline="-25000" dirty="0">
                <a:latin typeface="Calibri" pitchFamily="34" charset="0"/>
              </a:rPr>
              <a:t>𝜃</a:t>
            </a: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</a:rPr>
              <a:t>(R</a:t>
            </a:r>
            <a:r>
              <a:rPr lang="en-US" sz="3200" baseline="-25000" dirty="0">
                <a:solidFill>
                  <a:sysClr val="windowText" lastClr="000000"/>
                </a:solidFill>
                <a:latin typeface="Calibri" pitchFamily="34" charset="0"/>
              </a:rPr>
              <a:t>1</a:t>
            </a:r>
            <a:r>
              <a:rPr lang="en-US" sz="3200" dirty="0">
                <a:latin typeface="Calibri" pitchFamily="34" charset="0"/>
              </a:rPr>
              <a:t>×</a:t>
            </a: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</a:rPr>
              <a:t>R</a:t>
            </a:r>
            <a:r>
              <a:rPr lang="en-US" sz="3200" baseline="-25000" dirty="0">
                <a:solidFill>
                  <a:sysClr val="windowText" lastClr="000000"/>
                </a:solidFill>
                <a:latin typeface="Calibri" pitchFamily="34" charset="0"/>
              </a:rPr>
              <a:t>2</a:t>
            </a: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sz="3200" dirty="0">
                <a:solidFill>
                  <a:sysClr val="windowText" lastClr="000000"/>
                </a:solidFill>
                <a:latin typeface="Calibri" pitchFamily="34" charset="0"/>
              </a:rPr>
              <a:t>Input schemas: </a:t>
            </a:r>
            <a:r>
              <a:rPr lang="en-US" sz="3200" dirty="0">
                <a:latin typeface="Calibri" pitchFamily="34" charset="0"/>
              </a:rPr>
              <a:t>R</a:t>
            </a:r>
            <a:r>
              <a:rPr lang="en-US" sz="3200" baseline="-25000" dirty="0">
                <a:latin typeface="Calibri" pitchFamily="34" charset="0"/>
              </a:rPr>
              <a:t>1</a:t>
            </a:r>
            <a:r>
              <a:rPr lang="en-US" sz="3200" dirty="0">
                <a:latin typeface="Calibri" pitchFamily="34" charset="0"/>
              </a:rPr>
              <a:t>(A1,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,An) and R</a:t>
            </a:r>
            <a:r>
              <a:rPr lang="en-US" sz="3200" baseline="-25000" dirty="0">
                <a:latin typeface="Calibri" pitchFamily="34" charset="0"/>
              </a:rPr>
              <a:t>2</a:t>
            </a:r>
            <a:r>
              <a:rPr lang="en-US" sz="3200" dirty="0">
                <a:latin typeface="Calibri" pitchFamily="34" charset="0"/>
              </a:rPr>
              <a:t>(B1,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Bm</a:t>
            </a:r>
            <a:r>
              <a:rPr lang="en-US" sz="3200" dirty="0">
                <a:latin typeface="Calibri" pitchFamily="34" charset="0"/>
              </a:rPr>
              <a:t>)</a:t>
            </a:r>
            <a:endParaRPr lang="en-US" sz="2800" dirty="0">
              <a:latin typeface="Calibri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Condition 𝜃: a Boolean condition on 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,An,B1,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Bm</a:t>
            </a:r>
            <a:endParaRPr lang="en-US" sz="3200" dirty="0">
              <a:latin typeface="Calibri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Output schema: S(A1,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,An,B1,</a:t>
            </a:r>
            <a:r>
              <a:rPr lang="mr-IN" sz="3200" dirty="0">
                <a:latin typeface="Calibri" pitchFamily="34" charset="0"/>
              </a:rPr>
              <a:t>…</a:t>
            </a:r>
            <a:r>
              <a:rPr lang="en-US" sz="3200" dirty="0">
                <a:latin typeface="Calibri" pitchFamily="34" charset="0"/>
              </a:rPr>
              <a:t>,</a:t>
            </a:r>
            <a:r>
              <a:rPr lang="en-US" sz="3200" dirty="0" err="1">
                <a:latin typeface="Calibri" pitchFamily="34" charset="0"/>
              </a:rPr>
              <a:t>Bm</a:t>
            </a:r>
            <a:r>
              <a:rPr lang="en-US" sz="3200" dirty="0">
                <a:latin typeface="Calibri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946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65872</TotalTime>
  <Words>2306</Words>
  <Application>Microsoft Office PowerPoint</Application>
  <PresentationFormat>全屏显示(4:3)</PresentationFormat>
  <Paragraphs>612</Paragraphs>
  <Slides>39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7" baseType="lpstr">
      <vt:lpstr>Arial Unicode MS</vt:lpstr>
      <vt:lpstr>Linux Libertine</vt:lpstr>
      <vt:lpstr>Arial</vt:lpstr>
      <vt:lpstr>Calibri</vt:lpstr>
      <vt:lpstr>Calibri Light</vt:lpstr>
      <vt:lpstr>Comic Sans MS</vt:lpstr>
      <vt:lpstr>Courier New</vt:lpstr>
      <vt:lpstr>4by3DefaultTheme</vt:lpstr>
      <vt:lpstr>Database Systems</vt:lpstr>
      <vt:lpstr>Relational Algebra: Foundations of Operating on Relational Data</vt:lpstr>
      <vt:lpstr>Building a Data-Driven Application</vt:lpstr>
      <vt:lpstr>Query Processing Pipeline</vt:lpstr>
      <vt:lpstr>Relational Algebra (RA)</vt:lpstr>
      <vt:lpstr>Basic Relational Operations</vt:lpstr>
      <vt:lpstr>Derived and Auxiliary Relational Operations</vt:lpstr>
      <vt:lpstr>Join</vt:lpstr>
      <vt:lpstr>Theta Join</vt:lpstr>
      <vt:lpstr>Theta Join (Cont.)</vt:lpstr>
      <vt:lpstr>Review Exercise</vt:lpstr>
      <vt:lpstr>Inner vs. Outer Join</vt:lpstr>
      <vt:lpstr>Left Outer Join</vt:lpstr>
      <vt:lpstr>Division</vt:lpstr>
      <vt:lpstr>Division (Cont.)</vt:lpstr>
      <vt:lpstr>Recap:  Relational Operations</vt:lpstr>
      <vt:lpstr>A Complete Set of RA Operations</vt:lpstr>
      <vt:lpstr>Extended RA Operations</vt:lpstr>
      <vt:lpstr>Aggregate Functions and Grouping</vt:lpstr>
      <vt:lpstr>Aggregate Functions and Grouping (Cont.)</vt:lpstr>
      <vt:lpstr>Generalized Projection</vt:lpstr>
      <vt:lpstr>Generalized Projection (Cont.)</vt:lpstr>
      <vt:lpstr>Sort</vt:lpstr>
      <vt:lpstr>Sort (Cont.)</vt:lpstr>
      <vt:lpstr>Duplicate Elimination</vt:lpstr>
      <vt:lpstr>Duplicate Elimination (Cont.)</vt:lpstr>
      <vt:lpstr>RA Queries</vt:lpstr>
      <vt:lpstr>Representing RA Queries</vt:lpstr>
      <vt:lpstr>Query Examples</vt:lpstr>
      <vt:lpstr>Query Examples (Cont.)</vt:lpstr>
      <vt:lpstr>Alternative Plans</vt:lpstr>
      <vt:lpstr>Alternative Plans (Cont.)</vt:lpstr>
      <vt:lpstr>Query Examples (Cont.)</vt:lpstr>
      <vt:lpstr>Query Examples (Cont.)</vt:lpstr>
      <vt:lpstr>Query Examples (Cont.)</vt:lpstr>
      <vt:lpstr>Query Examples (Cont.)</vt:lpstr>
      <vt:lpstr>Query Examples (Cont.)</vt:lpstr>
      <vt:lpstr>Recap:  Relational Operations</vt:lpstr>
      <vt:lpstr>More SQL and  DBMS implementation!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Hanrui Wu</cp:lastModifiedBy>
  <cp:revision>1241</cp:revision>
  <cp:lastPrinted>2017-09-26T05:39:05Z</cp:lastPrinted>
  <dcterms:created xsi:type="dcterms:W3CDTF">2017-08-17T19:27:17Z</dcterms:created>
  <dcterms:modified xsi:type="dcterms:W3CDTF">2023-10-30T07:40:51Z</dcterms:modified>
</cp:coreProperties>
</file>