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0" r:id="rId1"/>
  </p:sldMasterIdLst>
  <p:notesMasterIdLst>
    <p:notesMasterId r:id="rId92"/>
  </p:notesMasterIdLst>
  <p:sldIdLst>
    <p:sldId id="444" r:id="rId2"/>
    <p:sldId id="309" r:id="rId3"/>
    <p:sldId id="445" r:id="rId4"/>
    <p:sldId id="315" r:id="rId5"/>
    <p:sldId id="446" r:id="rId6"/>
    <p:sldId id="447" r:id="rId7"/>
    <p:sldId id="448" r:id="rId8"/>
    <p:sldId id="449" r:id="rId9"/>
    <p:sldId id="450" r:id="rId10"/>
    <p:sldId id="451" r:id="rId11"/>
    <p:sldId id="452" r:id="rId12"/>
    <p:sldId id="453" r:id="rId13"/>
    <p:sldId id="454" r:id="rId14"/>
    <p:sldId id="455" r:id="rId15"/>
    <p:sldId id="456" r:id="rId16"/>
    <p:sldId id="457" r:id="rId17"/>
    <p:sldId id="458" r:id="rId18"/>
    <p:sldId id="459" r:id="rId19"/>
    <p:sldId id="461" r:id="rId20"/>
    <p:sldId id="532" r:id="rId21"/>
    <p:sldId id="533" r:id="rId22"/>
    <p:sldId id="534" r:id="rId23"/>
    <p:sldId id="463" r:id="rId24"/>
    <p:sldId id="464" r:id="rId25"/>
    <p:sldId id="465" r:id="rId26"/>
    <p:sldId id="466" r:id="rId27"/>
    <p:sldId id="467" r:id="rId28"/>
    <p:sldId id="468" r:id="rId29"/>
    <p:sldId id="469" r:id="rId30"/>
    <p:sldId id="470" r:id="rId31"/>
    <p:sldId id="471" r:id="rId32"/>
    <p:sldId id="472" r:id="rId33"/>
    <p:sldId id="473" r:id="rId34"/>
    <p:sldId id="474" r:id="rId35"/>
    <p:sldId id="475" r:id="rId36"/>
    <p:sldId id="476" r:id="rId37"/>
    <p:sldId id="477" r:id="rId38"/>
    <p:sldId id="478" r:id="rId39"/>
    <p:sldId id="479" r:id="rId40"/>
    <p:sldId id="480" r:id="rId41"/>
    <p:sldId id="481" r:id="rId42"/>
    <p:sldId id="483" r:id="rId43"/>
    <p:sldId id="484" r:id="rId44"/>
    <p:sldId id="485" r:id="rId45"/>
    <p:sldId id="486" r:id="rId46"/>
    <p:sldId id="487" r:id="rId47"/>
    <p:sldId id="488" r:id="rId48"/>
    <p:sldId id="489" r:id="rId49"/>
    <p:sldId id="490" r:id="rId50"/>
    <p:sldId id="491" r:id="rId51"/>
    <p:sldId id="492" r:id="rId52"/>
    <p:sldId id="493" r:id="rId53"/>
    <p:sldId id="494" r:id="rId54"/>
    <p:sldId id="495" r:id="rId55"/>
    <p:sldId id="496" r:id="rId56"/>
    <p:sldId id="497" r:id="rId57"/>
    <p:sldId id="498" r:id="rId58"/>
    <p:sldId id="499" r:id="rId59"/>
    <p:sldId id="500" r:id="rId60"/>
    <p:sldId id="501" r:id="rId61"/>
    <p:sldId id="502" r:id="rId62"/>
    <p:sldId id="503" r:id="rId63"/>
    <p:sldId id="504" r:id="rId64"/>
    <p:sldId id="505" r:id="rId65"/>
    <p:sldId id="506" r:id="rId66"/>
    <p:sldId id="507" r:id="rId67"/>
    <p:sldId id="508" r:id="rId68"/>
    <p:sldId id="509" r:id="rId69"/>
    <p:sldId id="510" r:id="rId70"/>
    <p:sldId id="511" r:id="rId71"/>
    <p:sldId id="512" r:id="rId72"/>
    <p:sldId id="513" r:id="rId73"/>
    <p:sldId id="514" r:id="rId74"/>
    <p:sldId id="515" r:id="rId75"/>
    <p:sldId id="516" r:id="rId76"/>
    <p:sldId id="517" r:id="rId77"/>
    <p:sldId id="518" r:id="rId78"/>
    <p:sldId id="519" r:id="rId79"/>
    <p:sldId id="520" r:id="rId80"/>
    <p:sldId id="521" r:id="rId81"/>
    <p:sldId id="522" r:id="rId82"/>
    <p:sldId id="523" r:id="rId83"/>
    <p:sldId id="524" r:id="rId84"/>
    <p:sldId id="525" r:id="rId85"/>
    <p:sldId id="526" r:id="rId86"/>
    <p:sldId id="527" r:id="rId87"/>
    <p:sldId id="528" r:id="rId88"/>
    <p:sldId id="529" r:id="rId89"/>
    <p:sldId id="530" r:id="rId90"/>
    <p:sldId id="531" r:id="rId9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5951"/>
    <a:srgbClr val="59305B"/>
    <a:srgbClr val="4578AF"/>
    <a:srgbClr val="3366FF"/>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316" autoAdjust="0"/>
  </p:normalViewPr>
  <p:slideViewPr>
    <p:cSldViewPr snapToGrid="0">
      <p:cViewPr>
        <p:scale>
          <a:sx n="64" d="100"/>
          <a:sy n="64" d="100"/>
        </p:scale>
        <p:origin x="-1476" y="-246"/>
      </p:cViewPr>
      <p:guideLst>
        <p:guide orient="horz" pos="2160"/>
        <p:guide pos="2880"/>
      </p:guideLst>
    </p:cSldViewPr>
  </p:slideViewPr>
  <p:outlineViewPr>
    <p:cViewPr>
      <p:scale>
        <a:sx n="33" d="100"/>
        <a:sy n="33" d="100"/>
      </p:scale>
      <p:origin x="0" y="6223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5121"/>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71683" name="Rectangle 512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71684" name="Rectangle 5123"/>
          <p:cNvSpPr>
            <a:spLocks noGrp="1" noRot="1" noChangeAspect="1" noChangeArrowheads="1" noTextEdit="1"/>
          </p:cNvSpPr>
          <p:nvPr>
            <p:ph type="sldImg" idx="2"/>
          </p:nvPr>
        </p:nvSpPr>
        <p:spPr bwMode="auto">
          <a:xfrm>
            <a:off x="1143000" y="685800"/>
            <a:ext cx="4572000" cy="3429000"/>
          </a:xfrm>
          <a:prstGeom prst="rect">
            <a:avLst/>
          </a:prstGeom>
          <a:noFill/>
          <a:ln w="9525" algn="ctr">
            <a:solidFill>
              <a:srgbClr val="000000"/>
            </a:solidFill>
            <a:miter lim="800000"/>
            <a:headEnd/>
            <a:tailEnd/>
          </a:ln>
        </p:spPr>
      </p:sp>
      <p:sp>
        <p:nvSpPr>
          <p:cNvPr id="5125" name="Notes Placeholder 5124"/>
          <p:cNvSpPr>
            <a:spLocks noGrp="1" noChangeArrowheads="1"/>
          </p:cNvSpPr>
          <p:nvPr>
            <p:ph type="body" sz="quarter" idx="3"/>
          </p:nvPr>
        </p:nvSpPr>
        <p:spPr bwMode="auto">
          <a:xfrm>
            <a:off x="685800" y="4343400"/>
            <a:ext cx="5486400" cy="411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1686" name="Rectangle 512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127" name="Slide Number Placeholder 5126"/>
          <p:cNvSpPr>
            <a:spLocks noGrp="1" noChangeArrowheads="1"/>
          </p:cNvSpPr>
          <p:nvPr>
            <p:ph type="sldNum" sz="quarter" idx="5"/>
          </p:nvPr>
        </p:nvSpPr>
        <p:spPr bwMode="auto">
          <a:xfrm>
            <a:off x="3884613" y="8685213"/>
            <a:ext cx="2971800" cy="4572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b" anchorCtr="0" compatLnSpc="1">
            <a:prstTxWarp prst="textNoShape">
              <a:avLst/>
            </a:prstTxWarp>
          </a:bodyPr>
          <a:lstStyle>
            <a:lvl1pPr algn="r">
              <a:defRPr sz="1200"/>
            </a:lvl1pPr>
          </a:lstStyle>
          <a:p>
            <a:fld id="{D96327A5-35F2-4371-8312-8F481B9D24F6}" type="slidenum">
              <a:rPr lang="en-US"/>
              <a:pPr/>
              <a:t>‹#›</a:t>
            </a:fld>
            <a:endParaRPr lang="en-US"/>
          </a:p>
        </p:txBody>
      </p:sp>
    </p:spTree>
    <p:extLst>
      <p:ext uri="{BB962C8B-B14F-4D97-AF65-F5344CB8AC3E}">
        <p14:creationId xmlns:p14="http://schemas.microsoft.com/office/powerpoint/2010/main" val="27996513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9EAEEF-EA87-45A5-AB17-DF2F4D00AFC7}" type="slidenum">
              <a:rPr lang="en-US" altLang="en-US" smtClean="0"/>
              <a:pPr/>
              <a:t>1</a:t>
            </a:fld>
            <a:endParaRPr lang="en-US" altLang="en-US" dirty="0"/>
          </a:p>
        </p:txBody>
      </p:sp>
    </p:spTree>
    <p:extLst>
      <p:ext uri="{BB962C8B-B14F-4D97-AF65-F5344CB8AC3E}">
        <p14:creationId xmlns:p14="http://schemas.microsoft.com/office/powerpoint/2010/main" val="1681122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hape 1"/>
          <p:cNvSpPr>
            <a:spLocks noGrp="1" noRot="1" noChangeAspect="1" noTextEdit="1"/>
          </p:cNvSpPr>
          <p:nvPr>
            <p:ph type="sldImg"/>
          </p:nvPr>
        </p:nvSpPr>
        <p:spPr>
          <a:noFill/>
          <a:ln cap="flat">
            <a:headEnd type="none" w="med" len="med"/>
            <a:tailEnd type="none" w="med" len="med"/>
          </a:ln>
        </p:spPr>
      </p:sp>
      <p:sp>
        <p:nvSpPr>
          <p:cNvPr id="73730"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9B733792-E8A1-45C1-BAB3-E89E1B641BD2}" type="slidenum">
              <a:rPr lang="en-US"/>
              <a:pPr/>
              <a:t>2</a:t>
            </a:fld>
            <a:endParaRPr lang="en-US" dirty="0"/>
          </a:p>
        </p:txBody>
      </p:sp>
    </p:spTree>
    <p:extLst>
      <p:ext uri="{BB962C8B-B14F-4D97-AF65-F5344CB8AC3E}">
        <p14:creationId xmlns:p14="http://schemas.microsoft.com/office/powerpoint/2010/main" val="1381061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hape 1"/>
          <p:cNvSpPr>
            <a:spLocks noGrp="1" noRot="1" noChangeAspect="1" noTextEdit="1"/>
          </p:cNvSpPr>
          <p:nvPr>
            <p:ph type="sldImg"/>
          </p:nvPr>
        </p:nvSpPr>
        <p:spPr>
          <a:noFill/>
          <a:ln cap="flat">
            <a:headEnd type="none" w="med" len="med"/>
            <a:tailEnd type="none" w="med" len="med"/>
          </a:ln>
        </p:spPr>
      </p:sp>
      <p:sp>
        <p:nvSpPr>
          <p:cNvPr id="73730"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9B733792-E8A1-45C1-BAB3-E89E1B641BD2}" type="slidenum">
              <a:rPr lang="en-US"/>
              <a:pPr/>
              <a:t>3</a:t>
            </a:fld>
            <a:endParaRPr lang="en-US" dirty="0"/>
          </a:p>
        </p:txBody>
      </p:sp>
    </p:spTree>
    <p:extLst>
      <p:ext uri="{BB962C8B-B14F-4D97-AF65-F5344CB8AC3E}">
        <p14:creationId xmlns:p14="http://schemas.microsoft.com/office/powerpoint/2010/main" val="1381061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4</a:t>
            </a:fld>
            <a:endParaRPr lang="en-US" dirty="0"/>
          </a:p>
        </p:txBody>
      </p:sp>
    </p:spTree>
    <p:extLst>
      <p:ext uri="{BB962C8B-B14F-4D97-AF65-F5344CB8AC3E}">
        <p14:creationId xmlns:p14="http://schemas.microsoft.com/office/powerpoint/2010/main" val="4070940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hape 1"/>
          <p:cNvSpPr>
            <a:spLocks noGrp="1" noRot="1" noChangeAspect="1" noTextEdit="1"/>
          </p:cNvSpPr>
          <p:nvPr>
            <p:ph type="sldImg"/>
          </p:nvPr>
        </p:nvSpPr>
        <p:spPr>
          <a:noFill/>
          <a:ln cap="flat">
            <a:headEnd type="none" w="med" len="med"/>
            <a:tailEnd type="none" w="med" len="med"/>
          </a:ln>
        </p:spPr>
      </p:sp>
      <p:sp>
        <p:nvSpPr>
          <p:cNvPr id="76802" name="Shape 2"/>
          <p:cNvSpPr>
            <a:spLocks noGrp="1"/>
          </p:cNvSpPr>
          <p:nvPr>
            <p:ph type="body" idx="1"/>
          </p:nvPr>
        </p:nvSpPr>
        <p:spPr>
          <a:noFill/>
          <a:ln/>
        </p:spPr>
        <p:txBody>
          <a:bodyPr/>
          <a:lstStyle/>
          <a:p>
            <a:pPr eaLnBrk="1" hangingPunct="1">
              <a:spcBef>
                <a:spcPct val="0"/>
              </a:spcBef>
            </a:pPr>
            <a:endParaRPr lang="en-US" dirty="0">
              <a:latin typeface="Calibri" pitchFamily="34" charset="0"/>
            </a:endParaRPr>
          </a:p>
        </p:txBody>
      </p:sp>
      <p:sp>
        <p:nvSpPr>
          <p:cNvPr id="4" name="Slide Number Placeholder 3"/>
          <p:cNvSpPr>
            <a:spLocks noGrp="1"/>
          </p:cNvSpPr>
          <p:nvPr>
            <p:ph type="sldNum" sz="quarter" idx="5"/>
          </p:nvPr>
        </p:nvSpPr>
        <p:spPr/>
        <p:txBody>
          <a:bodyPr/>
          <a:lstStyle/>
          <a:p>
            <a:fld id="{CEF15CFA-E19F-49B3-A548-61B5DC78689C}" type="slidenum">
              <a:rPr lang="en-US"/>
              <a:pPr/>
              <a:t>5</a:t>
            </a:fld>
            <a:endParaRPr lang="en-US" dirty="0"/>
          </a:p>
        </p:txBody>
      </p:sp>
    </p:spTree>
    <p:extLst>
      <p:ext uri="{BB962C8B-B14F-4D97-AF65-F5344CB8AC3E}">
        <p14:creationId xmlns:p14="http://schemas.microsoft.com/office/powerpoint/2010/main" val="4070940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hapter Opener">
    <p:spTree>
      <p:nvGrpSpPr>
        <p:cNvPr id="1" name=""/>
        <p:cNvGrpSpPr/>
        <p:nvPr/>
      </p:nvGrpSpPr>
      <p:grpSpPr>
        <a:xfrm>
          <a:off x="0" y="0"/>
          <a:ext cx="0" cy="0"/>
          <a:chOff x="0" y="0"/>
          <a:chExt cx="0" cy="0"/>
        </a:xfrm>
      </p:grpSpPr>
      <p:sp>
        <p:nvSpPr>
          <p:cNvPr id="16" name="Rectangle 15"/>
          <p:cNvSpPr/>
          <p:nvPr/>
        </p:nvSpPr>
        <p:spPr bwMode="white">
          <a:xfrm>
            <a:off x="0" y="0"/>
            <a:ext cx="9144000" cy="1371600"/>
          </a:xfrm>
          <a:prstGeom prst="rect">
            <a:avLst/>
          </a:prstGeom>
          <a:solidFill>
            <a:srgbClr val="845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p:cNvSpPr>
            <a:spLocks noGrp="1"/>
          </p:cNvSpPr>
          <p:nvPr>
            <p:ph type="title"/>
          </p:nvPr>
        </p:nvSpPr>
        <p:spPr>
          <a:xfrm>
            <a:off x="457200" y="228600"/>
            <a:ext cx="8229600" cy="622828"/>
          </a:xfrm>
        </p:spPr>
        <p:txBody>
          <a:bodyPr anchor="t">
            <a:noAutofit/>
          </a:bodyPr>
          <a:lstStyle>
            <a:lvl1pPr>
              <a:defRPr sz="3600">
                <a:latin typeface="Arial" pitchFamily="34" charset="0"/>
                <a:ea typeface="Verdana" pitchFamily="34" charset="0"/>
                <a:cs typeface="Arial" pitchFamily="34" charset="0"/>
              </a:defRPr>
            </a:lvl1pPr>
          </a:lstStyle>
          <a:p>
            <a:r>
              <a:rPr lang="en-US" smtClean="0"/>
              <a:t>Click to edit Master title style</a:t>
            </a:r>
            <a:endParaRPr lang="en-US" dirty="0"/>
          </a:p>
        </p:txBody>
      </p:sp>
      <p:sp>
        <p:nvSpPr>
          <p:cNvPr id="7" name="Conten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400">
                <a:solidFill>
                  <a:schemeClr val="bg1"/>
                </a:solidFill>
                <a:latin typeface="Arial" pitchFamily="34" charset="0"/>
                <a:ea typeface="Verdana" pitchFamily="34" charset="0"/>
                <a:cs typeface="Arial" pitchFamily="34" charset="0"/>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atin typeface="Arial" pitchFamily="34" charset="0"/>
                <a:ea typeface="Verdana" pitchFamily="34" charset="0"/>
                <a:cs typeface="Arial" pitchFamily="34" charset="0"/>
              </a:defRPr>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800">
                <a:latin typeface="Arial" pitchFamily="34" charset="0"/>
                <a:ea typeface="Verdana" pitchFamily="34" charset="0"/>
                <a:cs typeface="Arial" pitchFamily="34" charset="0"/>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3" name="Rectangle 12"/>
          <p:cNvSpPr/>
          <p:nvPr/>
        </p:nvSpPr>
        <p:spPr bwMode="white">
          <a:xfrm>
            <a:off x="-7938" y="6248400"/>
            <a:ext cx="9161464" cy="629874"/>
          </a:xfrm>
          <a:prstGeom prst="rect">
            <a:avLst/>
          </a:prstGeom>
          <a:solidFill>
            <a:srgbClr val="845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p:cNvSpPr>
            <a:spLocks noGrp="1"/>
          </p:cNvSpPr>
          <p:nvPr>
            <p:ph sz="quarter" idx="16"/>
          </p:nvPr>
        </p:nvSpPr>
        <p:spPr>
          <a:xfrm>
            <a:off x="1600200" y="6285230"/>
            <a:ext cx="7543800" cy="572770"/>
          </a:xfrm>
          <a:solidFill>
            <a:srgbClr val="845951"/>
          </a:solidFill>
        </p:spPr>
        <p:txBody>
          <a:bodyPr>
            <a:noAutofit/>
          </a:bodyPr>
          <a:lstStyle>
            <a:lvl1pPr algn="ctr">
              <a:defRPr sz="1100">
                <a:latin typeface="Arial" pitchFamily="34" charset="0"/>
                <a:cs typeface="Arial" pitchFamily="34" charset="0"/>
              </a:defRPr>
            </a:lvl1pPr>
            <a:lvl2pPr>
              <a:defRPr sz="1100">
                <a:latin typeface="Arial" pitchFamily="34" charset="0"/>
                <a:cs typeface="Arial" pitchFamily="34" charset="0"/>
              </a:defRPr>
            </a:lvl2pPr>
            <a:lvl3pPr>
              <a:defRPr sz="1100">
                <a:latin typeface="Arial" pitchFamily="34" charset="0"/>
                <a:cs typeface="Arial" pitchFamily="34" charset="0"/>
              </a:defRPr>
            </a:lvl3pPr>
            <a:lvl4pPr>
              <a:defRPr sz="1100">
                <a:latin typeface="Arial" pitchFamily="34" charset="0"/>
                <a:cs typeface="Arial" pitchFamily="34" charset="0"/>
              </a:defRPr>
            </a:lvl4pPr>
            <a:lvl5pPr>
              <a:defRPr sz="1100">
                <a:latin typeface="Arial" pitchFamily="34" charset="0"/>
                <a:cs typeface="Arial" pitchFamily="34" charset="0"/>
              </a:defRPr>
            </a:lvl5pPr>
          </a:lstStyle>
          <a:p>
            <a:pPr lvl="0"/>
            <a:r>
              <a:rPr lang="en-US" smtClean="0"/>
              <a:t>Click to edit Master text styles</a:t>
            </a:r>
          </a:p>
        </p:txBody>
      </p:sp>
    </p:spTree>
    <p:extLst>
      <p:ext uri="{BB962C8B-B14F-4D97-AF65-F5344CB8AC3E}">
        <p14:creationId xmlns:p14="http://schemas.microsoft.com/office/powerpoint/2010/main" val="824513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4" name="Content Placeholder 2"/>
          <p:cNvSpPr>
            <a:spLocks noGrp="1"/>
          </p:cNvSpPr>
          <p:nvPr>
            <p:ph idx="1"/>
          </p:nvPr>
        </p:nvSpPr>
        <p:spPr>
          <a:xfrm>
            <a:off x="228600" y="1295400"/>
            <a:ext cx="8763000" cy="4830763"/>
          </a:xfrm>
          <a:prstGeom prst="rect">
            <a:avLst/>
          </a:prstGeom>
        </p:spPr>
        <p:txBody>
          <a:bodyPr vert="horz" lIns="91440" tIns="45720" rIns="91440" bIns="45720" rtlCol="0">
            <a:normAutofit/>
          </a:bodyPr>
          <a:lstStyle>
            <a:lvl1pPr>
              <a:defRPr sz="2600"/>
            </a:lvl1pPr>
            <a:lvl3pPr>
              <a:defRPr sz="2200"/>
            </a:lvl3pPr>
            <a:lvl5pPr>
              <a:defRPr sz="1800"/>
            </a:lvl5pPr>
          </a:lstStyle>
          <a:p>
            <a:pPr marL="461963" lvl="0" indent="-461963">
              <a:buSzPct val="100000"/>
            </a:pPr>
            <a:r>
              <a:rPr lang="en-US" dirty="0" smtClean="0"/>
              <a:t>Click to edit Master text styles</a:t>
            </a:r>
          </a:p>
          <a:p>
            <a:pPr marL="914400" lvl="1" indent="-457200"/>
            <a:r>
              <a:rPr lang="en-US" dirty="0" smtClean="0"/>
              <a:t>Second level</a:t>
            </a:r>
          </a:p>
          <a:p>
            <a:pPr marL="1376363" lvl="2" indent="-461963"/>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igure + Caption Layout">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10" name="Title 1"/>
          <p:cNvSpPr>
            <a:spLocks noGrp="1"/>
          </p:cNvSpPr>
          <p:nvPr>
            <p:ph type="title"/>
          </p:nvPr>
        </p:nvSpPr>
        <p:spPr>
          <a:xfrm>
            <a:off x="519169" y="357626"/>
            <a:ext cx="8032638" cy="1004011"/>
          </a:xfrm>
        </p:spPr>
        <p:txBody>
          <a:bodyPr>
            <a:normAutofit/>
          </a:bodyPr>
          <a:lstStyle>
            <a:lvl1pPr algn="ctr">
              <a:defRPr sz="3600" b="0">
                <a:solidFill>
                  <a:schemeClr val="tx1"/>
                </a:solidFill>
              </a:defRPr>
            </a:lvl1pPr>
          </a:lstStyle>
          <a:p>
            <a:r>
              <a:rPr lang="en-US" smtClean="0"/>
              <a:t>Click to edit Master title style</a:t>
            </a:r>
            <a:endParaRPr lang="en-US" dirty="0"/>
          </a:p>
        </p:txBody>
      </p:sp>
      <p:sp>
        <p:nvSpPr>
          <p:cNvPr id="11" name="Text Placeholder 3"/>
          <p:cNvSpPr>
            <a:spLocks noGrp="1"/>
          </p:cNvSpPr>
          <p:nvPr>
            <p:ph type="body" sz="half" idx="2"/>
          </p:nvPr>
        </p:nvSpPr>
        <p:spPr>
          <a:xfrm>
            <a:off x="519169" y="5486400"/>
            <a:ext cx="8032638" cy="6651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p:nvPr/>
        </p:nvSpPr>
        <p:spPr bwMode="white">
          <a:xfrm>
            <a:off x="-7937" y="6248400"/>
            <a:ext cx="9151937" cy="617539"/>
          </a:xfrm>
          <a:prstGeom prst="rect">
            <a:avLst/>
          </a:prstGeom>
          <a:solidFill>
            <a:srgbClr val="84595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Copyright" descr="Pearson: Copyright 2015, 2012, 2009"/>
          <p:cNvSpPr txBox="1">
            <a:spLocks noChangeArrowheads="1"/>
          </p:cNvSpPr>
          <p:nvPr/>
        </p:nvSpPr>
        <p:spPr bwMode="auto">
          <a:xfrm>
            <a:off x="1524000" y="6398426"/>
            <a:ext cx="7012763" cy="347987"/>
          </a:xfrm>
          <a:prstGeom prst="rect">
            <a:avLst/>
          </a:prstGeom>
          <a:solidFill>
            <a:srgbClr val="845951"/>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marL="0" indent="0" algn="ctr">
              <a:buNone/>
              <a:defRPr/>
            </a:pPr>
            <a:r>
              <a:rPr lang="en-US" sz="1200" dirty="0" smtClean="0">
                <a:solidFill>
                  <a:schemeClr val="bg1"/>
                </a:solidFill>
              </a:rPr>
              <a:t>© 2019 Cengage. All rights reserved.</a:t>
            </a:r>
            <a:endParaRPr lang="en-US" sz="1200" dirty="0">
              <a:solidFill>
                <a:schemeClr val="bg1"/>
              </a:solidFill>
            </a:endParaRPr>
          </a:p>
        </p:txBody>
      </p:sp>
      <p:pic>
        <p:nvPicPr>
          <p:cNvPr id="9"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6407820"/>
            <a:ext cx="12858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6341659"/>
      </p:ext>
    </p:extLst>
  </p:cSld>
  <p:clrMapOvr>
    <a:masterClrMapping/>
  </p:clrMapOvr>
  <p:transition spd="slow"/>
  <p:timing>
    <p:tnLst>
      <p:par>
        <p:cTn id="1" dur="indefinite" restart="never" nodeType="tmRoot"/>
      </p:par>
    </p:tnLst>
  </p:timing>
  <p:hf sldNum="0"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type="title"/>
          </p:nvPr>
        </p:nvSpPr>
        <p:spPr>
          <a:xfrm>
            <a:off x="457200" y="27709"/>
            <a:ext cx="8229600" cy="1039091"/>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Content Placeholder 2"/>
          <p:cNvSpPr>
            <a:spLocks noGrp="1"/>
          </p:cNvSpPr>
          <p:nvPr>
            <p:ph type="body" idx="1"/>
          </p:nvPr>
        </p:nvSpPr>
        <p:spPr>
          <a:xfrm>
            <a:off x="228600" y="1295400"/>
            <a:ext cx="8763000" cy="4830763"/>
          </a:xfrm>
          <a:prstGeom prst="rect">
            <a:avLst/>
          </a:prstGeom>
        </p:spPr>
        <p:txBody>
          <a:bodyPr vert="horz" lIns="91440" tIns="45720" rIns="91440" bIns="45720" rtlCol="0">
            <a:normAutofit/>
          </a:bodyPr>
          <a:lstStyle/>
          <a:p>
            <a:pPr marL="461963" lvl="0" indent="-461963">
              <a:buSzPct val="100000"/>
            </a:pPr>
            <a:r>
              <a:rPr lang="en-US" dirty="0" smtClean="0"/>
              <a:t>Click to edit Master text styles</a:t>
            </a:r>
          </a:p>
          <a:p>
            <a:pPr marL="914400" lvl="1" indent="-457200"/>
            <a:r>
              <a:rPr lang="en-US" dirty="0" smtClean="0"/>
              <a:t>Second level</a:t>
            </a:r>
          </a:p>
          <a:p>
            <a:pPr marL="1376363" lvl="2" indent="-461963"/>
            <a:r>
              <a:rPr lang="en-US" dirty="0" smtClean="0"/>
              <a:t>Third level</a:t>
            </a:r>
          </a:p>
          <a:p>
            <a:pPr lvl="3"/>
            <a:r>
              <a:rPr lang="en-US" dirty="0" smtClean="0"/>
              <a:t>Fourth level</a:t>
            </a:r>
          </a:p>
          <a:p>
            <a:pPr lvl="4"/>
            <a:r>
              <a:rPr lang="en-US" dirty="0" smtClean="0"/>
              <a:t>Fifth level</a:t>
            </a:r>
            <a:endParaRPr lang="en-US" dirty="0"/>
          </a:p>
        </p:txBody>
      </p:sp>
      <p:sp>
        <p:nvSpPr>
          <p:cNvPr id="7" name="Rectangle 6"/>
          <p:cNvSpPr/>
          <p:nvPr/>
        </p:nvSpPr>
        <p:spPr bwMode="white">
          <a:xfrm>
            <a:off x="0" y="0"/>
            <a:ext cx="9144000" cy="1133554"/>
          </a:xfrm>
          <a:prstGeom prst="rect">
            <a:avLst/>
          </a:prstGeom>
          <a:solidFill>
            <a:srgbClr val="845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bwMode="white">
          <a:xfrm>
            <a:off x="-7938" y="6248400"/>
            <a:ext cx="9161464" cy="629874"/>
          </a:xfrm>
          <a:prstGeom prst="rect">
            <a:avLst/>
          </a:prstGeom>
          <a:solidFill>
            <a:srgbClr val="845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pyright" descr="Pearson: Copyright 2015, 2012, 2009"/>
          <p:cNvSpPr txBox="1">
            <a:spLocks noChangeArrowheads="1"/>
          </p:cNvSpPr>
          <p:nvPr/>
        </p:nvSpPr>
        <p:spPr bwMode="auto">
          <a:xfrm>
            <a:off x="1524000" y="6398426"/>
            <a:ext cx="7012763" cy="347987"/>
          </a:xfrm>
          <a:prstGeom prst="rect">
            <a:avLst/>
          </a:prstGeom>
          <a:solidFill>
            <a:srgbClr val="845951"/>
          </a:solid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marL="0" indent="0" algn="ctr">
              <a:buNone/>
              <a:defRPr/>
            </a:pPr>
            <a:r>
              <a:rPr lang="en-US" sz="1200" dirty="0" smtClean="0">
                <a:solidFill>
                  <a:schemeClr val="bg1"/>
                </a:solidFill>
              </a:rPr>
              <a:t>© 2019 Cengage. All rights reserved.</a:t>
            </a:r>
            <a:endParaRPr lang="en-US" sz="1200" dirty="0">
              <a:solidFill>
                <a:schemeClr val="bg1"/>
              </a:solidFill>
            </a:endParaRPr>
          </a:p>
        </p:txBody>
      </p:sp>
      <p:pic>
        <p:nvPicPr>
          <p:cNvPr id="2050"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0" y="6407820"/>
            <a:ext cx="12858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0483617"/>
      </p:ext>
    </p:extLst>
  </p:cSld>
  <p:clrMap bg1="lt1" tx1="dk1" bg2="lt2" tx2="dk2" accent1="accent1" accent2="accent2" accent3="accent3" accent4="accent4" accent5="accent5" accent6="accent6" hlink="hlink" folHlink="folHlink"/>
  <p:sldLayoutIdLst>
    <p:sldLayoutId id="2147483671" r:id="rId1"/>
    <p:sldLayoutId id="2147483675" r:id="rId2"/>
    <p:sldLayoutId id="2147483673" r:id="rId3"/>
  </p:sldLayoutIdLst>
  <p:timing>
    <p:tnLst>
      <p:par>
        <p:cTn id="1" dur="indefinite" restart="never" nodeType="tmRoot"/>
      </p:par>
    </p:tnLst>
  </p:timing>
  <p:hf sldNum="0" hdr="0" dt="0"/>
  <p:txStyles>
    <p:titleStyle>
      <a:lvl1pPr algn="ctr" defTabSz="914400" rtl="0" eaLnBrk="1" latinLnBrk="0" hangingPunct="1">
        <a:spcBef>
          <a:spcPct val="0"/>
        </a:spcBef>
        <a:buNone/>
        <a:defRPr sz="36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845951"/>
        </a:buClr>
        <a:buFont typeface="Arial" pitchFamily="34" charset="0"/>
        <a:buChar char="•"/>
        <a:defRPr lang="en-US" sz="2800" kern="1200" dirty="0" smtClean="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845951"/>
        </a:buClr>
        <a:buFont typeface="Arial" pitchFamily="34" charset="0"/>
        <a:buChar char="–"/>
        <a:defRPr lang="en-US" sz="2400" kern="1200" dirty="0" smtClean="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845951"/>
        </a:buClr>
        <a:buFont typeface="Wingdings" pitchFamily="2" charset="2"/>
        <a:buChar char="§"/>
        <a:defRPr lang="en-US" sz="2000" kern="1200" dirty="0" smtClean="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845951"/>
        </a:buClr>
        <a:buFont typeface="Courier New" pitchFamily="49" charset="0"/>
        <a:buChar char="o"/>
        <a:defRPr lang="en-US" sz="2000" kern="1200" dirty="0" smtClean="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845951"/>
        </a:buClr>
        <a:buFont typeface="Arial" pitchFamily="34" charset="0"/>
        <a:buChar char="»"/>
        <a:defRPr lang="en-US" sz="2000" kern="1200" dirty="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
            <a:ext cx="9143999" cy="1331258"/>
          </a:xfrm>
        </p:spPr>
        <p:txBody>
          <a:bodyPr anchor="ctr"/>
          <a:lstStyle/>
          <a:p>
            <a:pPr algn="l"/>
            <a:r>
              <a:rPr lang="en-US" sz="4400" dirty="0" smtClean="0"/>
              <a:t>Computer Concepts 2018</a:t>
            </a:r>
            <a:endParaRPr lang="en-US" sz="4400" dirty="0"/>
          </a:p>
        </p:txBody>
      </p:sp>
      <p:pic>
        <p:nvPicPr>
          <p:cNvPr id="1026" name="Picture 2" descr="Book cover reads title: Computer Concepts 2018: Comprehensive. An image on the cover page shows stack of wood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872" y="1436968"/>
            <a:ext cx="3613203" cy="4746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Placeholder 5"/>
          <p:cNvSpPr>
            <a:spLocks noGrp="1"/>
          </p:cNvSpPr>
          <p:nvPr>
            <p:ph type="body" sz="quarter" idx="14"/>
          </p:nvPr>
        </p:nvSpPr>
        <p:spPr>
          <a:xfrm>
            <a:off x="4491318" y="2487706"/>
            <a:ext cx="4155141" cy="2474258"/>
          </a:xfrm>
        </p:spPr>
        <p:txBody>
          <a:bodyPr anchor="ctr"/>
          <a:lstStyle/>
          <a:p>
            <a:pPr algn="ctr"/>
            <a:r>
              <a:rPr lang="en-IN" b="1" dirty="0"/>
              <a:t>Module</a:t>
            </a:r>
            <a:r>
              <a:rPr lang="en-US" b="1" dirty="0" smtClean="0"/>
              <a:t> </a:t>
            </a:r>
            <a:r>
              <a:rPr lang="en-US" b="1" dirty="0" smtClean="0"/>
              <a:t>7</a:t>
            </a:r>
          </a:p>
          <a:p>
            <a:pPr algn="ctr"/>
            <a:r>
              <a:rPr lang="en-US" dirty="0"/>
              <a:t>Digital Security</a:t>
            </a:r>
            <a:endParaRPr lang="en-US" b="1" dirty="0" smtClean="0"/>
          </a:p>
        </p:txBody>
      </p:sp>
      <p:pic>
        <p:nvPicPr>
          <p:cNvPr id="9" name="Picture 2" title="Cengage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6407820"/>
            <a:ext cx="12858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Placeholder 6"/>
          <p:cNvSpPr>
            <a:spLocks noGrp="1"/>
          </p:cNvSpPr>
          <p:nvPr>
            <p:ph sz="quarter" idx="16"/>
          </p:nvPr>
        </p:nvSpPr>
        <p:spPr/>
        <p:txBody>
          <a:bodyPr anchor="ctr"/>
          <a:lstStyle/>
          <a:p>
            <a:pPr marL="0" indent="0">
              <a:buNone/>
              <a:defRPr/>
            </a:pPr>
            <a:r>
              <a:rPr lang="en-US" sz="1200" dirty="0">
                <a:solidFill>
                  <a:schemeClr val="bg1"/>
                </a:solidFill>
              </a:rPr>
              <a:t>Copyright © 2019 Cengage. All rights reserved.</a:t>
            </a:r>
          </a:p>
        </p:txBody>
      </p:sp>
    </p:spTree>
    <p:extLst>
      <p:ext uri="{BB962C8B-B14F-4D97-AF65-F5344CB8AC3E}">
        <p14:creationId xmlns:p14="http://schemas.microsoft.com/office/powerpoint/2010/main" val="3753663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Authentication (2 of 4)</a:t>
            </a:r>
            <a:endParaRPr lang="en-US" dirty="0"/>
          </a:p>
        </p:txBody>
      </p:sp>
      <p:sp>
        <p:nvSpPr>
          <p:cNvPr id="3" name="Content Placeholder 2"/>
          <p:cNvSpPr>
            <a:spLocks noGrp="1"/>
          </p:cNvSpPr>
          <p:nvPr>
            <p:ph idx="1"/>
          </p:nvPr>
        </p:nvSpPr>
        <p:spPr/>
        <p:txBody>
          <a:bodyPr>
            <a:normAutofit/>
          </a:bodyPr>
          <a:lstStyle/>
          <a:p>
            <a:r>
              <a:rPr lang="en-US" dirty="0"/>
              <a:t>Android devices have an overwhelming number of security settings; Android devices do not automatically encrypt data stored on the device when a user activates the login password; configuring a password and activating encryption are two separate </a:t>
            </a:r>
            <a:r>
              <a:rPr lang="en-US" dirty="0" smtClean="0"/>
              <a:t>steps</a:t>
            </a:r>
            <a:endParaRPr lang="en-US" dirty="0"/>
          </a:p>
        </p:txBody>
      </p:sp>
    </p:spTree>
    <p:extLst>
      <p:ext uri="{BB962C8B-B14F-4D97-AF65-F5344CB8AC3E}">
        <p14:creationId xmlns:p14="http://schemas.microsoft.com/office/powerpoint/2010/main" val="2653671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69" y="116326"/>
            <a:ext cx="8032638" cy="1004011"/>
          </a:xfrm>
        </p:spPr>
        <p:txBody>
          <a:bodyPr/>
          <a:lstStyle/>
          <a:p>
            <a:r>
              <a:rPr lang="en-US" dirty="0" smtClean="0"/>
              <a:t>Authentication (3 of 4)</a:t>
            </a:r>
            <a:endParaRPr lang="en-US" dirty="0"/>
          </a:p>
        </p:txBody>
      </p:sp>
      <p:pic>
        <p:nvPicPr>
          <p:cNvPr id="6" name="Picture 5" descr="An illustration with two sections depicts the login password management on IOS devices. Section one depicts the screenshot of the screen of the iOS device. The window is titled “Passcode Lock” with the button “Settings” to the right. Below the title are two links “Turn Passcode Off” and “Change Passcode.” The supporting text pointing the link “Turn passcode off” reads “When the Passcode setting looks like this, a passcode is required and the data on the device is encrypted.” The supporting text pointing the link “Change Passcode” reads “Use this option and then select Passcode Options if you want a stronger passcode. For convenience, use an 8- to 14-digit number. For full strength security, use letters, numbers, and symbols.” Below the links are the options – Required passcode after 1, Voice dial, and Today view with the option “Voice dial” set on. &#10;Section two depicts the screenshot of the screen of the IOS device. The window is titled “Passcode Lock” with the button “Settings” to the left. Below the icon are the options – Allow access when locked: Today view, Notifications View, Siri, Reply with message, Home Control, Wallet, and Erase Data with all the options turned on. The supporting text pointing the option “Siri” reads “For maximum security, change these settings to off.” The supporting text pointing the option “Erase Data” reads “Hackers keep guessing passwords until they find the one that works. You can put an end to the guessing game with this setting. After ten failed login attempts, the device erases all the data it contains.” A message at the bottom of the window reads “Erase all data on this iPhone after 10 failed passcode attempt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271" y="1520652"/>
            <a:ext cx="8709457" cy="432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0214800"/>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Authentication (4 of 4)</a:t>
            </a:r>
            <a:endParaRPr lang="en-US" dirty="0"/>
          </a:p>
        </p:txBody>
      </p:sp>
      <p:sp>
        <p:nvSpPr>
          <p:cNvPr id="5" name="Content Placeholder 4"/>
          <p:cNvSpPr>
            <a:spLocks noGrp="1"/>
          </p:cNvSpPr>
          <p:nvPr>
            <p:ph idx="1"/>
          </p:nvPr>
        </p:nvSpPr>
        <p:spPr/>
        <p:txBody>
          <a:bodyPr>
            <a:normAutofit/>
          </a:bodyPr>
          <a:lstStyle/>
          <a:p>
            <a:r>
              <a:rPr lang="en-US" dirty="0"/>
              <a:t>Windows offers several password options that can be configured using the Accounts utility, which is accessed from the Start menu or Control panel; Windows devices can be encrypted using Microsoft’s BitLocker or </a:t>
            </a:r>
            <a:r>
              <a:rPr lang="en-US" dirty="0" smtClean="0"/>
              <a:t>third-party </a:t>
            </a:r>
            <a:r>
              <a:rPr lang="en-US" dirty="0"/>
              <a:t>utilities</a:t>
            </a:r>
          </a:p>
          <a:p>
            <a:r>
              <a:rPr lang="en-US" dirty="0"/>
              <a:t>Macs offer several password settings, which are accessed from the Security &amp; Privacy preferences; a feature called Automatic Login allows access to a device without a </a:t>
            </a:r>
            <a:r>
              <a:rPr lang="en-US" dirty="0" smtClean="0"/>
              <a:t>password</a:t>
            </a:r>
            <a:endParaRPr lang="en-US" dirty="0"/>
          </a:p>
        </p:txBody>
      </p:sp>
    </p:spTree>
    <p:extLst>
      <p:ext uri="{BB962C8B-B14F-4D97-AF65-F5344CB8AC3E}">
        <p14:creationId xmlns:p14="http://schemas.microsoft.com/office/powerpoint/2010/main" val="2825636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 </a:t>
            </a:r>
            <a:r>
              <a:rPr lang="en-US" dirty="0" smtClean="0"/>
              <a:t>Passwords (1 of 10)</a:t>
            </a:r>
            <a:endParaRPr lang="en-US" dirty="0"/>
          </a:p>
        </p:txBody>
      </p:sp>
      <p:sp>
        <p:nvSpPr>
          <p:cNvPr id="3" name="Content Placeholder 2"/>
          <p:cNvSpPr>
            <a:spLocks noGrp="1"/>
          </p:cNvSpPr>
          <p:nvPr>
            <p:ph idx="1"/>
          </p:nvPr>
        </p:nvSpPr>
        <p:spPr/>
        <p:txBody>
          <a:bodyPr/>
          <a:lstStyle/>
          <a:p>
            <a:r>
              <a:rPr lang="en-US" dirty="0"/>
              <a:t>A </a:t>
            </a:r>
            <a:r>
              <a:rPr lang="en-US" b="1" dirty="0"/>
              <a:t>strong password</a:t>
            </a:r>
            <a:r>
              <a:rPr lang="en-US" dirty="0"/>
              <a:t> is difficult to hack; conventional wisdom tells us that strong passwords are </a:t>
            </a:r>
            <a:r>
              <a:rPr lang="en-US" i="1" dirty="0"/>
              <a:t>at least eight characters </a:t>
            </a:r>
            <a:r>
              <a:rPr lang="en-US" dirty="0"/>
              <a:t>in length and include one or more </a:t>
            </a:r>
            <a:r>
              <a:rPr lang="en-US" i="1" dirty="0"/>
              <a:t>uppercase letters</a:t>
            </a:r>
            <a:r>
              <a:rPr lang="en-US" dirty="0"/>
              <a:t>, </a:t>
            </a:r>
            <a:r>
              <a:rPr lang="en-US" i="1" dirty="0"/>
              <a:t>numbers</a:t>
            </a:r>
            <a:r>
              <a:rPr lang="en-US" dirty="0"/>
              <a:t>, and </a:t>
            </a:r>
            <a:r>
              <a:rPr lang="en-US" i="1" dirty="0" smtClean="0"/>
              <a:t>symbols</a:t>
            </a:r>
            <a:endParaRPr lang="en-US" i="1" dirty="0"/>
          </a:p>
        </p:txBody>
      </p:sp>
    </p:spTree>
    <p:extLst>
      <p:ext uri="{BB962C8B-B14F-4D97-AF65-F5344CB8AC3E}">
        <p14:creationId xmlns:p14="http://schemas.microsoft.com/office/powerpoint/2010/main" val="1789470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09"/>
            <a:ext cx="8229600" cy="1039091"/>
          </a:xfrm>
        </p:spPr>
        <p:txBody>
          <a:bodyPr/>
          <a:lstStyle/>
          <a:p>
            <a:r>
              <a:rPr lang="en-US" dirty="0"/>
              <a:t>Strong </a:t>
            </a:r>
            <a:r>
              <a:rPr lang="en-US" dirty="0" smtClean="0"/>
              <a:t>Passwords (2 of 10)</a:t>
            </a:r>
            <a:endParaRPr lang="en-US" dirty="0"/>
          </a:p>
        </p:txBody>
      </p:sp>
      <p:sp>
        <p:nvSpPr>
          <p:cNvPr id="3" name="Content Placeholder 2"/>
          <p:cNvSpPr>
            <a:spLocks noGrp="1"/>
          </p:cNvSpPr>
          <p:nvPr>
            <p:ph idx="1"/>
          </p:nvPr>
        </p:nvSpPr>
        <p:spPr/>
        <p:txBody>
          <a:bodyPr>
            <a:normAutofit/>
          </a:bodyPr>
          <a:lstStyle/>
          <a:p>
            <a:r>
              <a:rPr lang="en-US" dirty="0"/>
              <a:t>A </a:t>
            </a:r>
            <a:r>
              <a:rPr lang="en-US" b="1" dirty="0"/>
              <a:t>brute force attack </a:t>
            </a:r>
            <a:r>
              <a:rPr lang="en-US" dirty="0"/>
              <a:t>uses password-cracking </a:t>
            </a:r>
            <a:r>
              <a:rPr lang="en-US" dirty="0" smtClean="0"/>
              <a:t>software </a:t>
            </a:r>
            <a:r>
              <a:rPr lang="en-US" dirty="0"/>
              <a:t>to generate every possible combination of letters, numerals, and symbols. </a:t>
            </a:r>
            <a:r>
              <a:rPr lang="en-US" dirty="0" smtClean="0"/>
              <a:t>Because </a:t>
            </a:r>
            <a:r>
              <a:rPr lang="en-US" dirty="0"/>
              <a:t>it exhausts all possible combinations to discover a password, it can run for days before a password is cracked</a:t>
            </a:r>
          </a:p>
          <a:p>
            <a:r>
              <a:rPr lang="en-US" dirty="0"/>
              <a:t>A </a:t>
            </a:r>
            <a:r>
              <a:rPr lang="en-US" b="1" dirty="0"/>
              <a:t>dictionary attack </a:t>
            </a:r>
            <a:r>
              <a:rPr lang="en-US" dirty="0"/>
              <a:t>helps hackers guess your password by stepping through a dictionary containing word lists in common languages such as English, Spanish, French, and </a:t>
            </a:r>
            <a:r>
              <a:rPr lang="en-US" dirty="0" smtClean="0"/>
              <a:t>German</a:t>
            </a:r>
            <a:endParaRPr lang="en-US" dirty="0"/>
          </a:p>
        </p:txBody>
      </p:sp>
    </p:spTree>
    <p:extLst>
      <p:ext uri="{BB962C8B-B14F-4D97-AF65-F5344CB8AC3E}">
        <p14:creationId xmlns:p14="http://schemas.microsoft.com/office/powerpoint/2010/main" val="986824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69" y="213137"/>
            <a:ext cx="8032638" cy="734574"/>
          </a:xfrm>
        </p:spPr>
        <p:txBody>
          <a:bodyPr/>
          <a:lstStyle/>
          <a:p>
            <a:r>
              <a:rPr lang="en-US" dirty="0"/>
              <a:t>Strong </a:t>
            </a:r>
            <a:r>
              <a:rPr lang="en-US" dirty="0" smtClean="0"/>
              <a:t>Passwords (3 of 10)</a:t>
            </a:r>
            <a:endParaRPr lang="en-US" dirty="0"/>
          </a:p>
        </p:txBody>
      </p:sp>
      <p:sp>
        <p:nvSpPr>
          <p:cNvPr id="5" name="Content Placeholder 4"/>
          <p:cNvSpPr>
            <a:spLocks noGrp="1"/>
          </p:cNvSpPr>
          <p:nvPr>
            <p:ph type="body" sz="half" idx="2"/>
          </p:nvPr>
        </p:nvSpPr>
        <p:spPr>
          <a:xfrm>
            <a:off x="194871" y="1244184"/>
            <a:ext cx="8694295" cy="1244183"/>
          </a:xfrm>
        </p:spPr>
        <p:txBody>
          <a:bodyPr>
            <a:noAutofit/>
          </a:bodyPr>
          <a:lstStyle/>
          <a:p>
            <a:pPr marL="457200" indent="-457200">
              <a:buFont typeface="Arial" pitchFamily="34" charset="0"/>
              <a:buChar char="•"/>
            </a:pPr>
            <a:r>
              <a:rPr lang="en-US" sz="2600" dirty="0"/>
              <a:t>Dictionary attacks are effective because many users choose passwords that are easy to remember and likely to be in the most commonly used </a:t>
            </a:r>
            <a:r>
              <a:rPr lang="en-US" sz="2600" dirty="0" smtClean="0"/>
              <a:t>list</a:t>
            </a:r>
            <a:endParaRPr lang="en-US" sz="2600" dirty="0"/>
          </a:p>
        </p:txBody>
      </p:sp>
      <p:graphicFrame>
        <p:nvGraphicFramePr>
          <p:cNvPr id="6" name="Table 5" descr="Alt Text will be entered here."/>
          <p:cNvGraphicFramePr>
            <a:graphicFrameLocks noGrp="1"/>
          </p:cNvGraphicFramePr>
          <p:nvPr>
            <p:extLst>
              <p:ext uri="{D42A27DB-BD31-4B8C-83A1-F6EECF244321}">
                <p14:modId xmlns:p14="http://schemas.microsoft.com/office/powerpoint/2010/main" val="3312168535"/>
              </p:ext>
            </p:extLst>
          </p:nvPr>
        </p:nvGraphicFramePr>
        <p:xfrm>
          <a:off x="1562100" y="2667000"/>
          <a:ext cx="6096000" cy="3337560"/>
        </p:xfrm>
        <a:graphic>
          <a:graphicData uri="http://schemas.openxmlformats.org/drawingml/2006/table">
            <a:tbl>
              <a:tblPr firstRow="1" bandRow="1">
                <a:tableStyleId>{5940675A-B579-460E-94D1-54222C63F5DA}</a:tableStyleId>
              </a:tblPr>
              <a:tblGrid>
                <a:gridCol w="1219200"/>
                <a:gridCol w="1219200"/>
                <a:gridCol w="1219200"/>
                <a:gridCol w="1219200"/>
                <a:gridCol w="1219200"/>
              </a:tblGrid>
              <a:tr h="370840">
                <a:tc>
                  <a:txBody>
                    <a:bodyPr/>
                    <a:lstStyle/>
                    <a:p>
                      <a:r>
                        <a:rPr lang="en-US" sz="1400" kern="1200" dirty="0" smtClean="0">
                          <a:solidFill>
                            <a:schemeClr val="tx1"/>
                          </a:solidFill>
                          <a:effectLst/>
                          <a:latin typeface="Arial" pitchFamily="34" charset="0"/>
                          <a:ea typeface="+mn-ea"/>
                          <a:cs typeface="Arial" pitchFamily="34" charset="0"/>
                        </a:rPr>
                        <a:t>12345</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000000</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buster</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coffee</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eeyore</a:t>
                      </a:r>
                      <a:endParaRPr lang="en-US" sz="1400" dirty="0">
                        <a:latin typeface="Arial" pitchFamily="34" charset="0"/>
                        <a:cs typeface="Arial" pitchFamily="34" charset="0"/>
                      </a:endParaRPr>
                    </a:p>
                  </a:txBody>
                  <a:tcPr/>
                </a:tc>
              </a:tr>
              <a:tr h="370840">
                <a:tc>
                  <a:txBody>
                    <a:bodyPr/>
                    <a:lstStyle/>
                    <a:p>
                      <a:r>
                        <a:rPr lang="en-US" sz="1400" kern="1200" dirty="0" smtClean="0">
                          <a:solidFill>
                            <a:schemeClr val="tx1"/>
                          </a:solidFill>
                          <a:effectLst/>
                          <a:latin typeface="Arial" pitchFamily="34" charset="0"/>
                          <a:ea typeface="+mn-ea"/>
                          <a:cs typeface="Arial" pitchFamily="34" charset="0"/>
                        </a:rPr>
                        <a:t>abc123</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money</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dragon</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dave</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fishing</a:t>
                      </a:r>
                      <a:endParaRPr lang="en-US" sz="1400" dirty="0">
                        <a:latin typeface="Arial" pitchFamily="34" charset="0"/>
                        <a:cs typeface="Arial" pitchFamily="34" charset="0"/>
                      </a:endParaRPr>
                    </a:p>
                  </a:txBody>
                  <a:tcPr/>
                </a:tc>
              </a:tr>
              <a:tr h="370840">
                <a:tc>
                  <a:txBody>
                    <a:bodyPr/>
                    <a:lstStyle/>
                    <a:p>
                      <a:r>
                        <a:rPr lang="en-US" sz="1400" kern="1200" dirty="0" smtClean="0">
                          <a:solidFill>
                            <a:schemeClr val="tx1"/>
                          </a:solidFill>
                          <a:effectLst/>
                          <a:latin typeface="Arial" pitchFamily="34" charset="0"/>
                          <a:ea typeface="+mn-ea"/>
                          <a:cs typeface="Arial" pitchFamily="34" charset="0"/>
                        </a:rPr>
                        <a:t>password</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carmen</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jordan</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falcon</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football</a:t>
                      </a:r>
                      <a:endParaRPr lang="en-US" sz="1400" dirty="0">
                        <a:latin typeface="Arial" pitchFamily="34" charset="0"/>
                        <a:cs typeface="Arial" pitchFamily="34" charset="0"/>
                      </a:endParaRPr>
                    </a:p>
                  </a:txBody>
                  <a:tcPr/>
                </a:tc>
              </a:tr>
              <a:tr h="370840">
                <a:tc>
                  <a:txBody>
                    <a:bodyPr/>
                    <a:lstStyle/>
                    <a:p>
                      <a:r>
                        <a:rPr lang="en-US" sz="1400" kern="1200" dirty="0" smtClean="0">
                          <a:solidFill>
                            <a:schemeClr val="tx1"/>
                          </a:solidFill>
                          <a:effectLst/>
                          <a:latin typeface="Arial" pitchFamily="34" charset="0"/>
                          <a:ea typeface="+mn-ea"/>
                          <a:cs typeface="Arial" pitchFamily="34" charset="0"/>
                        </a:rPr>
                        <a:t>p@sswOrd</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mickey</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michael</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freedom</a:t>
                      </a:r>
                      <a:endParaRPr lang="en-US" sz="1400" dirty="0">
                        <a:latin typeface="Arial" pitchFamily="34" charset="0"/>
                        <a:cs typeface="Arial" pitchFamily="34" charset="0"/>
                      </a:endParaRPr>
                    </a:p>
                  </a:txBody>
                  <a:tcPr/>
                </a:tc>
                <a:tc>
                  <a:txBody>
                    <a:bodyPr/>
                    <a:lstStyle/>
                    <a:p>
                      <a:pPr marL="114300" marR="0" indent="0">
                        <a:spcBef>
                          <a:spcPts val="0"/>
                        </a:spcBef>
                        <a:spcAft>
                          <a:spcPts val="0"/>
                        </a:spcAft>
                      </a:pPr>
                      <a:r>
                        <a:rPr lang="en-US" sz="1400" kern="1200" dirty="0" smtClean="0">
                          <a:solidFill>
                            <a:schemeClr val="tx1"/>
                          </a:solidFill>
                          <a:effectLst/>
                          <a:latin typeface="Arial" pitchFamily="34" charset="0"/>
                          <a:ea typeface="+mn-ea"/>
                          <a:cs typeface="Arial" pitchFamily="34" charset="0"/>
                        </a:rPr>
                        <a:t>george</a:t>
                      </a:r>
                      <a:endParaRPr lang="en-US" sz="1400" dirty="0">
                        <a:effectLst/>
                        <a:latin typeface="Arial" pitchFamily="34" charset="0"/>
                        <a:ea typeface="Calibri"/>
                        <a:cs typeface="Arial" pitchFamily="34" charset="0"/>
                      </a:endParaRPr>
                    </a:p>
                  </a:txBody>
                  <a:tcPr marL="0" marR="0" marT="0" marB="0" anchor="ctr"/>
                </a:tc>
              </a:tr>
              <a:tr h="370840">
                <a:tc>
                  <a:txBody>
                    <a:bodyPr/>
                    <a:lstStyle/>
                    <a:p>
                      <a:r>
                        <a:rPr lang="en-US" sz="1400" kern="1200" dirty="0" smtClean="0">
                          <a:solidFill>
                            <a:schemeClr val="tx1"/>
                          </a:solidFill>
                          <a:effectLst/>
                          <a:latin typeface="Arial" pitchFamily="34" charset="0"/>
                          <a:ea typeface="+mn-ea"/>
                          <a:cs typeface="Arial" pitchFamily="34" charset="0"/>
                        </a:rPr>
                        <a:t>Pa55word</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secret</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michelle</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gandalf</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happy</a:t>
                      </a:r>
                      <a:endParaRPr lang="en-US" sz="1400" dirty="0">
                        <a:latin typeface="Arial" pitchFamily="34" charset="0"/>
                        <a:cs typeface="Arial" pitchFamily="34" charset="0"/>
                      </a:endParaRPr>
                    </a:p>
                  </a:txBody>
                  <a:tcPr/>
                </a:tc>
              </a:tr>
              <a:tr h="370840">
                <a:tc>
                  <a:txBody>
                    <a:bodyPr/>
                    <a:lstStyle/>
                    <a:p>
                      <a:r>
                        <a:rPr lang="en-US" sz="1400" kern="1200" dirty="0" smtClean="0">
                          <a:solidFill>
                            <a:schemeClr val="tx1"/>
                          </a:solidFill>
                          <a:effectLst/>
                          <a:latin typeface="Arial" pitchFamily="34" charset="0"/>
                          <a:ea typeface="+mn-ea"/>
                          <a:cs typeface="Arial" pitchFamily="34" charset="0"/>
                        </a:rPr>
                        <a:t>passwordl</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summer</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mindy</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green</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iloveyou</a:t>
                      </a:r>
                      <a:endParaRPr lang="en-US" sz="1400" dirty="0">
                        <a:latin typeface="Arial" pitchFamily="34" charset="0"/>
                        <a:cs typeface="Arial" pitchFamily="34" charset="0"/>
                      </a:endParaRPr>
                    </a:p>
                  </a:txBody>
                  <a:tcPr/>
                </a:tc>
              </a:tr>
              <a:tr h="370840">
                <a:tc>
                  <a:txBody>
                    <a:bodyPr/>
                    <a:lstStyle/>
                    <a:p>
                      <a:r>
                        <a:rPr lang="en-US" sz="1400" kern="1200" dirty="0" smtClean="0">
                          <a:solidFill>
                            <a:schemeClr val="tx1"/>
                          </a:solidFill>
                          <a:effectLst/>
                          <a:latin typeface="Arial" pitchFamily="34" charset="0"/>
                          <a:ea typeface="+mn-ea"/>
                          <a:cs typeface="Arial" pitchFamily="34" charset="0"/>
                        </a:rPr>
                        <a:t>!qaz2wsx</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internet</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patrick</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helpme</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jennifer</a:t>
                      </a:r>
                      <a:endParaRPr lang="en-US" sz="1400" dirty="0">
                        <a:latin typeface="Arial" pitchFamily="34" charset="0"/>
                        <a:cs typeface="Arial" pitchFamily="34" charset="0"/>
                      </a:endParaRPr>
                    </a:p>
                  </a:txBody>
                  <a:tcPr/>
                </a:tc>
              </a:tr>
              <a:tr h="370840">
                <a:tc>
                  <a:txBody>
                    <a:bodyPr/>
                    <a:lstStyle/>
                    <a:p>
                      <a:r>
                        <a:rPr lang="en-US" sz="1400" kern="1200" dirty="0" smtClean="0">
                          <a:solidFill>
                            <a:schemeClr val="tx1"/>
                          </a:solidFill>
                          <a:effectLst/>
                          <a:latin typeface="Arial" pitchFamily="34" charset="0"/>
                          <a:ea typeface="+mn-ea"/>
                          <a:cs typeface="Arial" pitchFamily="34" charset="0"/>
                        </a:rPr>
                        <a:t>computer</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service</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123abc</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linda</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jonathan</a:t>
                      </a:r>
                      <a:endParaRPr lang="en-US" sz="1400" dirty="0">
                        <a:latin typeface="Arial" pitchFamily="34" charset="0"/>
                        <a:cs typeface="Arial" pitchFamily="34" charset="0"/>
                      </a:endParaRPr>
                    </a:p>
                  </a:txBody>
                  <a:tcPr/>
                </a:tc>
              </a:tr>
              <a:tr h="370840">
                <a:tc>
                  <a:txBody>
                    <a:bodyPr/>
                    <a:lstStyle/>
                    <a:p>
                      <a:r>
                        <a:rPr lang="en-US" sz="1800" kern="1200" dirty="0" smtClean="0">
                          <a:solidFill>
                            <a:schemeClr val="tx1"/>
                          </a:solidFill>
                          <a:effectLst/>
                          <a:latin typeface="+mn-lt"/>
                          <a:ea typeface="+mn-ea"/>
                          <a:cs typeface="+mn-cs"/>
                        </a:rPr>
                        <a:t>123456</a:t>
                      </a:r>
                      <a:endParaRPr lang="en-US" sz="1400" dirty="0">
                        <a:latin typeface="Arial" pitchFamily="34" charset="0"/>
                        <a:cs typeface="Arial" pitchFamily="34" charset="0"/>
                      </a:endParaRPr>
                    </a:p>
                  </a:txBody>
                  <a:tcPr/>
                </a:tc>
                <a:tc>
                  <a:txBody>
                    <a:bodyPr/>
                    <a:lstStyle/>
                    <a:p>
                      <a:r>
                        <a:rPr lang="en-US" sz="1800" kern="1200" dirty="0" smtClean="0">
                          <a:solidFill>
                            <a:schemeClr val="tx1"/>
                          </a:solidFill>
                          <a:effectLst/>
                          <a:latin typeface="+mn-lt"/>
                          <a:ea typeface="+mn-ea"/>
                          <a:cs typeface="+mn-cs"/>
                        </a:rPr>
                        <a:t>canada</a:t>
                      </a:r>
                      <a:endParaRPr lang="en-US" sz="1400" dirty="0">
                        <a:latin typeface="Arial" pitchFamily="34" charset="0"/>
                        <a:cs typeface="Arial" pitchFamily="34" charset="0"/>
                      </a:endParaRPr>
                    </a:p>
                  </a:txBody>
                  <a:tcPr/>
                </a:tc>
                <a:tc>
                  <a:txBody>
                    <a:bodyPr/>
                    <a:lstStyle/>
                    <a:p>
                      <a:r>
                        <a:rPr lang="en-US" sz="1800" kern="1200" dirty="0" smtClean="0">
                          <a:solidFill>
                            <a:schemeClr val="tx1"/>
                          </a:solidFill>
                          <a:effectLst/>
                          <a:latin typeface="+mn-lt"/>
                          <a:ea typeface="+mn-ea"/>
                          <a:cs typeface="+mn-cs"/>
                        </a:rPr>
                        <a:t>andrew</a:t>
                      </a:r>
                      <a:endParaRPr lang="en-US" sz="1400" dirty="0">
                        <a:latin typeface="Arial" pitchFamily="34" charset="0"/>
                        <a:cs typeface="Arial" pitchFamily="34" charset="0"/>
                      </a:endParaRPr>
                    </a:p>
                  </a:txBody>
                  <a:tcPr/>
                </a:tc>
                <a:tc>
                  <a:txBody>
                    <a:bodyPr/>
                    <a:lstStyle/>
                    <a:p>
                      <a:r>
                        <a:rPr lang="en-US" sz="1800" kern="1200" dirty="0" smtClean="0">
                          <a:solidFill>
                            <a:schemeClr val="tx1"/>
                          </a:solidFill>
                          <a:effectLst/>
                          <a:latin typeface="+mn-lt"/>
                          <a:ea typeface="+mn-ea"/>
                          <a:cs typeface="+mn-cs"/>
                        </a:rPr>
                        <a:t>magic</a:t>
                      </a:r>
                      <a:endParaRPr lang="en-US" sz="1400" dirty="0">
                        <a:latin typeface="Arial" pitchFamily="34" charset="0"/>
                        <a:cs typeface="Arial" pitchFamily="34" charset="0"/>
                      </a:endParaRPr>
                    </a:p>
                  </a:txBody>
                  <a:tcPr/>
                </a:tc>
                <a:tc>
                  <a:txBody>
                    <a:bodyPr/>
                    <a:lstStyle/>
                    <a:p>
                      <a:r>
                        <a:rPr lang="en-US" sz="1800" kern="1200" dirty="0" smtClean="0">
                          <a:solidFill>
                            <a:schemeClr val="tx1"/>
                          </a:solidFill>
                          <a:effectLst/>
                          <a:latin typeface="+mn-lt"/>
                          <a:ea typeface="+mn-ea"/>
                          <a:cs typeface="+mn-cs"/>
                        </a:rPr>
                        <a:t>love</a:t>
                      </a:r>
                      <a:endParaRPr lang="en-US" sz="1400" dirty="0">
                        <a:latin typeface="Arial" pitchFamily="34" charset="0"/>
                        <a:cs typeface="Arial" pitchFamily="34" charset="0"/>
                      </a:endParaRPr>
                    </a:p>
                  </a:txBody>
                  <a:tcPr/>
                </a:tc>
              </a:tr>
            </a:tbl>
          </a:graphicData>
        </a:graphic>
      </p:graphicFrame>
    </p:spTree>
    <p:extLst>
      <p:ext uri="{BB962C8B-B14F-4D97-AF65-F5344CB8AC3E}">
        <p14:creationId xmlns:p14="http://schemas.microsoft.com/office/powerpoint/2010/main" val="4183117530"/>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69" y="243117"/>
            <a:ext cx="8032638" cy="734574"/>
          </a:xfrm>
        </p:spPr>
        <p:txBody>
          <a:bodyPr/>
          <a:lstStyle/>
          <a:p>
            <a:r>
              <a:rPr lang="en-US" dirty="0"/>
              <a:t>Strong </a:t>
            </a:r>
            <a:r>
              <a:rPr lang="en-US" dirty="0" smtClean="0"/>
              <a:t>Passwords (4 of 10)</a:t>
            </a:r>
            <a:endParaRPr lang="en-US" dirty="0"/>
          </a:p>
        </p:txBody>
      </p:sp>
      <p:graphicFrame>
        <p:nvGraphicFramePr>
          <p:cNvPr id="6" name="Table 5" descr="Alt Text will be entered here."/>
          <p:cNvGraphicFramePr>
            <a:graphicFrameLocks noGrp="1"/>
          </p:cNvGraphicFramePr>
          <p:nvPr>
            <p:extLst>
              <p:ext uri="{D42A27DB-BD31-4B8C-83A1-F6EECF244321}">
                <p14:modId xmlns:p14="http://schemas.microsoft.com/office/powerpoint/2010/main" val="2977580450"/>
              </p:ext>
            </p:extLst>
          </p:nvPr>
        </p:nvGraphicFramePr>
        <p:xfrm>
          <a:off x="1498600" y="1455080"/>
          <a:ext cx="6096000" cy="4450080"/>
        </p:xfrm>
        <a:graphic>
          <a:graphicData uri="http://schemas.openxmlformats.org/drawingml/2006/table">
            <a:tbl>
              <a:tblPr firstRow="1" bandRow="1">
                <a:tableStyleId>{5940675A-B579-460E-94D1-54222C63F5DA}</a:tableStyleId>
              </a:tblPr>
              <a:tblGrid>
                <a:gridCol w="1384300"/>
                <a:gridCol w="1054100"/>
                <a:gridCol w="1219200"/>
                <a:gridCol w="1219200"/>
                <a:gridCol w="1219200"/>
              </a:tblGrid>
              <a:tr h="370840">
                <a:tc>
                  <a:txBody>
                    <a:bodyPr/>
                    <a:lstStyle/>
                    <a:p>
                      <a:r>
                        <a:rPr lang="en-US" sz="1400" kern="1200" dirty="0" smtClean="0">
                          <a:solidFill>
                            <a:schemeClr val="tx1"/>
                          </a:solidFill>
                          <a:effectLst/>
                          <a:latin typeface="Arial" pitchFamily="34" charset="0"/>
                          <a:ea typeface="+mn-ea"/>
                          <a:cs typeface="Arial" pitchFamily="34" charset="0"/>
                        </a:rPr>
                        <a:t>111111</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hello</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calvin</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merlin</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marina</a:t>
                      </a:r>
                      <a:endParaRPr lang="en-US" sz="1400" dirty="0">
                        <a:latin typeface="Arial" pitchFamily="34" charset="0"/>
                        <a:cs typeface="Arial" pitchFamily="34" charset="0"/>
                      </a:endParaRPr>
                    </a:p>
                  </a:txBody>
                  <a:tcPr/>
                </a:tc>
              </a:tr>
              <a:tr h="370840">
                <a:tc>
                  <a:txBody>
                    <a:bodyPr/>
                    <a:lstStyle/>
                    <a:p>
                      <a:r>
                        <a:rPr lang="en-US" sz="1400" kern="1200" dirty="0" smtClean="0">
                          <a:solidFill>
                            <a:schemeClr val="tx1"/>
                          </a:solidFill>
                          <a:effectLst/>
                          <a:latin typeface="Arial" pitchFamily="34" charset="0"/>
                          <a:ea typeface="+mn-ea"/>
                          <a:cs typeface="Arial" pitchFamily="34" charset="0"/>
                        </a:rPr>
                        <a:t>a1b2c3</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ranger</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changeme</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molson</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master</a:t>
                      </a:r>
                      <a:endParaRPr lang="en-US" sz="1400" dirty="0">
                        <a:latin typeface="Arial" pitchFamily="34" charset="0"/>
                        <a:cs typeface="Arial" pitchFamily="34" charset="0"/>
                      </a:endParaRPr>
                    </a:p>
                  </a:txBody>
                  <a:tcPr/>
                </a:tc>
              </a:tr>
              <a:tr h="370840">
                <a:tc>
                  <a:txBody>
                    <a:bodyPr/>
                    <a:lstStyle/>
                    <a:p>
                      <a:r>
                        <a:rPr lang="en-US" sz="1400" kern="1200" dirty="0" smtClean="0">
                          <a:solidFill>
                            <a:schemeClr val="tx1"/>
                          </a:solidFill>
                          <a:effectLst/>
                          <a:latin typeface="Arial" pitchFamily="34" charset="0"/>
                          <a:ea typeface="+mn-ea"/>
                          <a:cs typeface="Arial" pitchFamily="34" charset="0"/>
                        </a:rPr>
                        <a:t>qwerty</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shadow</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diamond</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newyork</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missy</a:t>
                      </a:r>
                      <a:endParaRPr lang="en-US" sz="1400" dirty="0">
                        <a:latin typeface="Arial" pitchFamily="34" charset="0"/>
                        <a:cs typeface="Arial" pitchFamily="34" charset="0"/>
                      </a:endParaRPr>
                    </a:p>
                  </a:txBody>
                  <a:tcPr/>
                </a:tc>
              </a:tr>
              <a:tr h="370840">
                <a:tc>
                  <a:txBody>
                    <a:bodyPr/>
                    <a:lstStyle/>
                    <a:p>
                      <a:r>
                        <a:rPr lang="en-US" sz="1400" kern="1200" dirty="0" smtClean="0">
                          <a:solidFill>
                            <a:schemeClr val="tx1"/>
                          </a:solidFill>
                          <a:effectLst/>
                          <a:latin typeface="Arial" pitchFamily="34" charset="0"/>
                          <a:ea typeface="+mn-ea"/>
                          <a:cs typeface="Arial" pitchFamily="34" charset="0"/>
                        </a:rPr>
                        <a:t>adobe123</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baseball</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matthew</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soccer</a:t>
                      </a:r>
                      <a:endParaRPr lang="en-US" sz="1400" dirty="0">
                        <a:latin typeface="Arial" pitchFamily="34" charset="0"/>
                        <a:cs typeface="Arial" pitchFamily="34" charset="0"/>
                      </a:endParaRPr>
                    </a:p>
                  </a:txBody>
                  <a:tcPr/>
                </a:tc>
                <a:tc>
                  <a:txBody>
                    <a:bodyPr/>
                    <a:lstStyle/>
                    <a:p>
                      <a:pPr marL="114300" indent="0"/>
                      <a:r>
                        <a:rPr lang="en-US" sz="1400" kern="1200" dirty="0" smtClean="0">
                          <a:solidFill>
                            <a:schemeClr val="tx1"/>
                          </a:solidFill>
                          <a:effectLst/>
                          <a:latin typeface="Arial" pitchFamily="34" charset="0"/>
                          <a:ea typeface="+mn-ea"/>
                          <a:cs typeface="Arial" pitchFamily="34" charset="0"/>
                        </a:rPr>
                        <a:t>monday</a:t>
                      </a:r>
                      <a:endParaRPr lang="en-US" sz="1400" dirty="0">
                        <a:latin typeface="Arial" pitchFamily="34" charset="0"/>
                        <a:cs typeface="Arial" pitchFamily="34" charset="0"/>
                      </a:endParaRPr>
                    </a:p>
                  </a:txBody>
                  <a:tcPr marL="0" marR="0" marT="0" marB="0" anchor="ctr"/>
                </a:tc>
              </a:tr>
              <a:tr h="370840">
                <a:tc>
                  <a:txBody>
                    <a:bodyPr/>
                    <a:lstStyle/>
                    <a:p>
                      <a:r>
                        <a:rPr lang="en-US" sz="1400" kern="1200" dirty="0" smtClean="0">
                          <a:solidFill>
                            <a:schemeClr val="tx1"/>
                          </a:solidFill>
                          <a:effectLst/>
                          <a:latin typeface="Arial" pitchFamily="34" charset="0"/>
                          <a:ea typeface="+mn-ea"/>
                          <a:cs typeface="Arial" pitchFamily="34" charset="0"/>
                        </a:rPr>
                        <a:t>123123</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donald</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miller</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thomas</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monkey</a:t>
                      </a:r>
                      <a:endParaRPr lang="en-US" sz="1400" dirty="0">
                        <a:latin typeface="Arial" pitchFamily="34" charset="0"/>
                        <a:cs typeface="Arial" pitchFamily="34" charset="0"/>
                      </a:endParaRPr>
                    </a:p>
                  </a:txBody>
                  <a:tcPr/>
                </a:tc>
              </a:tr>
              <a:tr h="370840">
                <a:tc>
                  <a:txBody>
                    <a:bodyPr/>
                    <a:lstStyle/>
                    <a:p>
                      <a:r>
                        <a:rPr lang="en-US" sz="1400" kern="1200" dirty="0" smtClean="0">
                          <a:solidFill>
                            <a:schemeClr val="tx1"/>
                          </a:solidFill>
                          <a:effectLst/>
                          <a:latin typeface="Arial" pitchFamily="34" charset="0"/>
                          <a:ea typeface="+mn-ea"/>
                          <a:cs typeface="Arial" pitchFamily="34" charset="0"/>
                        </a:rPr>
                        <a:t>admin</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harley</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ou812</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wizard</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natasha</a:t>
                      </a:r>
                      <a:endParaRPr lang="en-US" sz="1400" dirty="0">
                        <a:latin typeface="Arial" pitchFamily="34" charset="0"/>
                        <a:cs typeface="Arial" pitchFamily="34" charset="0"/>
                      </a:endParaRPr>
                    </a:p>
                  </a:txBody>
                  <a:tcPr/>
                </a:tc>
              </a:tr>
              <a:tr h="370840">
                <a:tc>
                  <a:txBody>
                    <a:bodyPr/>
                    <a:lstStyle/>
                    <a:p>
                      <a:r>
                        <a:rPr lang="en-US" sz="1400" kern="1200" dirty="0" smtClean="0">
                          <a:solidFill>
                            <a:schemeClr val="tx1"/>
                          </a:solidFill>
                          <a:effectLst/>
                          <a:latin typeface="Arial" pitchFamily="34" charset="0"/>
                          <a:ea typeface="+mn-ea"/>
                          <a:cs typeface="Arial" pitchFamily="34" charset="0"/>
                        </a:rPr>
                        <a:t>1234567890</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hockey</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tiger</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Monday</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ncc1701</a:t>
                      </a:r>
                      <a:endParaRPr lang="en-US" sz="1400" dirty="0">
                        <a:latin typeface="Arial" pitchFamily="34" charset="0"/>
                        <a:cs typeface="Arial" pitchFamily="34" charset="0"/>
                      </a:endParaRPr>
                    </a:p>
                  </a:txBody>
                  <a:tcPr/>
                </a:tc>
              </a:tr>
              <a:tr h="370840">
                <a:tc>
                  <a:txBody>
                    <a:bodyPr/>
                    <a:lstStyle/>
                    <a:p>
                      <a:r>
                        <a:rPr lang="en-US" sz="1400" kern="1200" dirty="0" smtClean="0">
                          <a:solidFill>
                            <a:schemeClr val="tx1"/>
                          </a:solidFill>
                          <a:effectLst/>
                          <a:latin typeface="Arial" pitchFamily="34" charset="0"/>
                          <a:ea typeface="+mn-ea"/>
                          <a:cs typeface="Arial" pitchFamily="34" charset="0"/>
                        </a:rPr>
                        <a:t>photoshop</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letmein</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12345678</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asdfgh</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newpass</a:t>
                      </a:r>
                      <a:endParaRPr lang="en-US" sz="1400" dirty="0">
                        <a:latin typeface="Arial" pitchFamily="34" charset="0"/>
                        <a:cs typeface="Arial" pitchFamily="34" charset="0"/>
                      </a:endParaRPr>
                    </a:p>
                  </a:txBody>
                  <a:tcPr/>
                </a:tc>
              </a:tr>
              <a:tr h="370840">
                <a:tc>
                  <a:txBody>
                    <a:bodyPr/>
                    <a:lstStyle/>
                    <a:p>
                      <a:r>
                        <a:rPr lang="en-US" sz="1400" kern="1200" dirty="0" smtClean="0">
                          <a:solidFill>
                            <a:schemeClr val="tx1"/>
                          </a:solidFill>
                          <a:effectLst/>
                          <a:latin typeface="Arial" pitchFamily="34" charset="0"/>
                          <a:ea typeface="+mn-ea"/>
                          <a:cs typeface="Arial" pitchFamily="34" charset="0"/>
                        </a:rPr>
                        <a:t>1234</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maggie</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apple</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bandit</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pamela</a:t>
                      </a:r>
                      <a:endParaRPr lang="en-US" sz="1400" dirty="0">
                        <a:latin typeface="Arial" pitchFamily="34" charset="0"/>
                        <a:cs typeface="Arial" pitchFamily="34" charset="0"/>
                      </a:endParaRPr>
                    </a:p>
                  </a:txBody>
                  <a:tcPr/>
                </a:tc>
              </a:tr>
              <a:tr h="370840">
                <a:tc>
                  <a:txBody>
                    <a:bodyPr/>
                    <a:lstStyle/>
                    <a:p>
                      <a:r>
                        <a:rPr lang="en-US" sz="1400" kern="1200" dirty="0" smtClean="0">
                          <a:solidFill>
                            <a:schemeClr val="tx1"/>
                          </a:solidFill>
                          <a:effectLst/>
                          <a:latin typeface="Arial" pitchFamily="34" charset="0"/>
                          <a:ea typeface="+mn-ea"/>
                          <a:cs typeface="Arial" pitchFamily="34" charset="0"/>
                        </a:rPr>
                        <a:t>sunshine</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mike</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avalon</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batman</a:t>
                      </a:r>
                      <a:endParaRPr lang="en-US" sz="1400" dirty="0">
                        <a:latin typeface="Arial" pitchFamily="34" charset="0"/>
                        <a:cs typeface="Arial" pitchFamily="34" charset="0"/>
                      </a:endParaRPr>
                    </a:p>
                  </a:txBody>
                  <a:tcPr/>
                </a:tc>
                <a:tc>
                  <a:txBody>
                    <a:bodyPr/>
                    <a:lstStyle/>
                    <a:p>
                      <a:endParaRPr lang="en-US" sz="1400" dirty="0">
                        <a:latin typeface="Arial" pitchFamily="34" charset="0"/>
                        <a:cs typeface="Arial" pitchFamily="34" charset="0"/>
                      </a:endParaRPr>
                    </a:p>
                  </a:txBody>
                  <a:tcPr/>
                </a:tc>
              </a:tr>
              <a:tr h="370840">
                <a:tc>
                  <a:txBody>
                    <a:bodyPr/>
                    <a:lstStyle/>
                    <a:p>
                      <a:r>
                        <a:rPr lang="en-US" sz="1400" kern="1200" dirty="0" smtClean="0">
                          <a:solidFill>
                            <a:schemeClr val="tx1"/>
                          </a:solidFill>
                          <a:effectLst/>
                          <a:latin typeface="Arial" pitchFamily="34" charset="0"/>
                          <a:ea typeface="+mn-ea"/>
                          <a:cs typeface="Arial" pitchFamily="34" charset="0"/>
                        </a:rPr>
                        <a:t>azerty</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mustang</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brandy</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boris</a:t>
                      </a:r>
                      <a:endParaRPr lang="en-US" sz="1400" dirty="0">
                        <a:latin typeface="Arial" pitchFamily="34" charset="0"/>
                        <a:cs typeface="Arial" pitchFamily="34" charset="0"/>
                      </a:endParaRPr>
                    </a:p>
                  </a:txBody>
                  <a:tcPr/>
                </a:tc>
                <a:tc>
                  <a:txBody>
                    <a:bodyPr/>
                    <a:lstStyle/>
                    <a:p>
                      <a:endParaRPr lang="en-US" sz="1400" dirty="0">
                        <a:latin typeface="Arial" pitchFamily="34" charset="0"/>
                        <a:cs typeface="Arial" pitchFamily="34" charset="0"/>
                      </a:endParaRPr>
                    </a:p>
                  </a:txBody>
                  <a:tcPr/>
                </a:tc>
              </a:tr>
              <a:tr h="370840">
                <a:tc>
                  <a:txBody>
                    <a:bodyPr/>
                    <a:lstStyle/>
                    <a:p>
                      <a:r>
                        <a:rPr lang="en-US" sz="1400" kern="1200" dirty="0" smtClean="0">
                          <a:solidFill>
                            <a:schemeClr val="tx1"/>
                          </a:solidFill>
                          <a:effectLst/>
                          <a:latin typeface="Arial" pitchFamily="34" charset="0"/>
                          <a:ea typeface="+mn-ea"/>
                          <a:cs typeface="Arial" pitchFamily="34" charset="0"/>
                        </a:rPr>
                        <a:t>trustno1</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snoopy</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chelsea</a:t>
                      </a:r>
                      <a:endParaRPr lang="en-US" sz="1400" dirty="0">
                        <a:latin typeface="Arial" pitchFamily="34" charset="0"/>
                        <a:cs typeface="Arial" pitchFamily="34" charset="0"/>
                      </a:endParaRPr>
                    </a:p>
                  </a:txBody>
                  <a:tcPr/>
                </a:tc>
                <a:tc>
                  <a:txBody>
                    <a:bodyPr/>
                    <a:lstStyle/>
                    <a:p>
                      <a:r>
                        <a:rPr lang="en-US" sz="1400" kern="1200" dirty="0" smtClean="0">
                          <a:solidFill>
                            <a:schemeClr val="tx1"/>
                          </a:solidFill>
                          <a:effectLst/>
                          <a:latin typeface="Arial" pitchFamily="34" charset="0"/>
                          <a:ea typeface="+mn-ea"/>
                          <a:cs typeface="Arial" pitchFamily="34" charset="0"/>
                        </a:rPr>
                        <a:t>dorothy</a:t>
                      </a:r>
                      <a:endParaRPr lang="en-US" sz="1400" dirty="0">
                        <a:latin typeface="Arial" pitchFamily="34" charset="0"/>
                        <a:cs typeface="Arial" pitchFamily="34" charset="0"/>
                      </a:endParaRPr>
                    </a:p>
                  </a:txBody>
                  <a:tcPr/>
                </a:tc>
                <a:tc>
                  <a:txBody>
                    <a:bodyPr/>
                    <a:lstStyle/>
                    <a:p>
                      <a:endParaRPr lang="en-US" sz="1400" dirty="0">
                        <a:latin typeface="Arial" pitchFamily="34" charset="0"/>
                        <a:cs typeface="Arial" pitchFamily="34" charset="0"/>
                      </a:endParaRPr>
                    </a:p>
                  </a:txBody>
                  <a:tcPr/>
                </a:tc>
              </a:tr>
            </a:tbl>
          </a:graphicData>
        </a:graphic>
      </p:graphicFrame>
    </p:spTree>
    <p:extLst>
      <p:ext uri="{BB962C8B-B14F-4D97-AF65-F5344CB8AC3E}">
        <p14:creationId xmlns:p14="http://schemas.microsoft.com/office/powerpoint/2010/main" val="1524363582"/>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Strong </a:t>
            </a:r>
            <a:r>
              <a:rPr lang="en-US" dirty="0" smtClean="0"/>
              <a:t>Passwords (5 of 10)</a:t>
            </a:r>
            <a:endParaRPr lang="en-US" dirty="0"/>
          </a:p>
        </p:txBody>
      </p:sp>
      <p:sp>
        <p:nvSpPr>
          <p:cNvPr id="5" name="Content Placeholder 4"/>
          <p:cNvSpPr>
            <a:spLocks noGrp="1"/>
          </p:cNvSpPr>
          <p:nvPr>
            <p:ph idx="1"/>
          </p:nvPr>
        </p:nvSpPr>
        <p:spPr/>
        <p:txBody>
          <a:bodyPr>
            <a:normAutofit/>
          </a:bodyPr>
          <a:lstStyle/>
          <a:p>
            <a:r>
              <a:rPr lang="en-US" dirty="0"/>
              <a:t>Many of the clever schemes users devise to create passwords are obvious to hackers and the programmers who create </a:t>
            </a:r>
            <a:r>
              <a:rPr lang="en-US" dirty="0" smtClean="0"/>
              <a:t>password-cracking </a:t>
            </a:r>
            <a:r>
              <a:rPr lang="en-US" dirty="0"/>
              <a:t>tools</a:t>
            </a:r>
          </a:p>
          <a:p>
            <a:r>
              <a:rPr lang="en-US" b="1" dirty="0"/>
              <a:t>Weak passwords include the following</a:t>
            </a:r>
            <a:r>
              <a:rPr lang="en-US" b="1" dirty="0" smtClean="0"/>
              <a:t>:</a:t>
            </a:r>
          </a:p>
          <a:p>
            <a:pPr lvl="1"/>
            <a:r>
              <a:rPr lang="en-US" dirty="0"/>
              <a:t>Words from a dictionary, including words that are in languages other than English</a:t>
            </a:r>
          </a:p>
          <a:p>
            <a:pPr lvl="1"/>
            <a:r>
              <a:rPr lang="en-US" dirty="0"/>
              <a:t>Doubled words such as </a:t>
            </a:r>
            <a:r>
              <a:rPr lang="en-US" dirty="0" err="1"/>
              <a:t>passpass</a:t>
            </a:r>
            <a:r>
              <a:rPr lang="en-US" dirty="0"/>
              <a:t> or </a:t>
            </a:r>
            <a:r>
              <a:rPr lang="en-US" dirty="0" err="1"/>
              <a:t>computercomputer</a:t>
            </a:r>
            <a:endParaRPr lang="en-US" dirty="0"/>
          </a:p>
          <a:p>
            <a:pPr lvl="1"/>
            <a:r>
              <a:rPr lang="en-US" dirty="0"/>
              <a:t>Default passwords such as password, admin, system, and </a:t>
            </a:r>
            <a:r>
              <a:rPr lang="en-US" dirty="0" smtClean="0"/>
              <a:t>guest</a:t>
            </a:r>
          </a:p>
          <a:p>
            <a:pPr lvl="1"/>
            <a:r>
              <a:rPr lang="en-US" dirty="0"/>
              <a:t>Sequences of numbers formatted as dates or telephone numbers, such as 01/01/2000 and </a:t>
            </a:r>
            <a:r>
              <a:rPr lang="en-US" dirty="0" smtClean="0"/>
              <a:t>888-5566</a:t>
            </a:r>
            <a:endParaRPr lang="en-US" dirty="0"/>
          </a:p>
        </p:txBody>
      </p:sp>
    </p:spTree>
    <p:extLst>
      <p:ext uri="{BB962C8B-B14F-4D97-AF65-F5344CB8AC3E}">
        <p14:creationId xmlns:p14="http://schemas.microsoft.com/office/powerpoint/2010/main" val="3899480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 </a:t>
            </a:r>
            <a:r>
              <a:rPr lang="en-US" dirty="0" smtClean="0"/>
              <a:t>Passwords (6 of 10)</a:t>
            </a:r>
            <a:endParaRPr lang="en-US" dirty="0"/>
          </a:p>
        </p:txBody>
      </p:sp>
      <p:sp>
        <p:nvSpPr>
          <p:cNvPr id="3" name="Content Placeholder 2"/>
          <p:cNvSpPr>
            <a:spLocks noGrp="1"/>
          </p:cNvSpPr>
          <p:nvPr>
            <p:ph idx="1"/>
          </p:nvPr>
        </p:nvSpPr>
        <p:spPr/>
        <p:txBody>
          <a:bodyPr>
            <a:noAutofit/>
          </a:bodyPr>
          <a:lstStyle/>
          <a:p>
            <a:pPr lvl="1"/>
            <a:r>
              <a:rPr lang="en-US" dirty="0" smtClean="0"/>
              <a:t>Words with a sequence of numbers at the end, such as Secret123 and Dolphins2018</a:t>
            </a:r>
          </a:p>
          <a:p>
            <a:pPr lvl="1"/>
            <a:r>
              <a:rPr lang="en-US" dirty="0" smtClean="0"/>
              <a:t>Words with symbol or numeric mutations, such as p@ssw0rd and V01dem0rt</a:t>
            </a:r>
          </a:p>
          <a:p>
            <a:pPr lvl="1"/>
            <a:r>
              <a:rPr lang="en-US" dirty="0"/>
              <a:t>Any sequence that includes a user name, such as BillMurray12345</a:t>
            </a:r>
          </a:p>
          <a:p>
            <a:pPr lvl="1"/>
            <a:r>
              <a:rPr lang="en-US" dirty="0"/>
              <a:t>Any sequence that uses conventional capitalization, such as Book34 and </a:t>
            </a:r>
            <a:r>
              <a:rPr lang="en-US" dirty="0" smtClean="0"/>
              <a:t>Savannah912</a:t>
            </a:r>
            <a:endParaRPr lang="en-US" dirty="0"/>
          </a:p>
        </p:txBody>
      </p:sp>
    </p:spTree>
    <p:extLst>
      <p:ext uri="{BB962C8B-B14F-4D97-AF65-F5344CB8AC3E}">
        <p14:creationId xmlns:p14="http://schemas.microsoft.com/office/powerpoint/2010/main" val="2052048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Strong </a:t>
            </a:r>
            <a:r>
              <a:rPr lang="en-US" dirty="0" smtClean="0"/>
              <a:t>Passwords (7 of 10)</a:t>
            </a:r>
            <a:endParaRPr lang="en-US" dirty="0"/>
          </a:p>
        </p:txBody>
      </p:sp>
      <p:sp>
        <p:nvSpPr>
          <p:cNvPr id="2" name="Content Placeholder 1"/>
          <p:cNvSpPr>
            <a:spLocks noGrp="1"/>
          </p:cNvSpPr>
          <p:nvPr>
            <p:ph idx="1"/>
          </p:nvPr>
        </p:nvSpPr>
        <p:spPr>
          <a:xfrm>
            <a:off x="74950" y="1199213"/>
            <a:ext cx="9009089" cy="5036695"/>
          </a:xfrm>
        </p:spPr>
        <p:txBody>
          <a:bodyPr>
            <a:normAutofit fontScale="55000" lnSpcReduction="20000"/>
          </a:bodyPr>
          <a:lstStyle/>
          <a:p>
            <a:pPr>
              <a:lnSpc>
                <a:spcPct val="120000"/>
              </a:lnSpc>
              <a:spcBef>
                <a:spcPts val="600"/>
              </a:spcBef>
            </a:pPr>
            <a:r>
              <a:rPr lang="en-US" sz="4700" b="1" dirty="0"/>
              <a:t>Start with a </a:t>
            </a:r>
            <a:r>
              <a:rPr lang="en-US" sz="4700" b="1" dirty="0" smtClean="0"/>
              <a:t>phrase. </a:t>
            </a:r>
            <a:r>
              <a:rPr lang="en-US" sz="4700" dirty="0" smtClean="0"/>
              <a:t>Base </a:t>
            </a:r>
            <a:r>
              <a:rPr lang="en-US" sz="4700" dirty="0"/>
              <a:t>your high-security password on the </a:t>
            </a:r>
            <a:r>
              <a:rPr lang="en-US" sz="4700" dirty="0" smtClean="0"/>
              <a:t>first letters </a:t>
            </a:r>
            <a:r>
              <a:rPr lang="en-US" sz="4700" dirty="0"/>
              <a:t>of a phrase that generates a password </a:t>
            </a:r>
            <a:r>
              <a:rPr lang="en-US" sz="4700" dirty="0" smtClean="0"/>
              <a:t>containing numbers and proper </a:t>
            </a:r>
            <a:r>
              <a:rPr lang="en-US" sz="4700" dirty="0"/>
              <a:t>nouns</a:t>
            </a:r>
            <a:r>
              <a:rPr lang="en-US" sz="4700" dirty="0" smtClean="0"/>
              <a:t>.</a:t>
            </a:r>
          </a:p>
          <a:p>
            <a:pPr lvl="1" indent="-398463">
              <a:lnSpc>
                <a:spcPct val="120000"/>
              </a:lnSpc>
              <a:spcBef>
                <a:spcPts val="600"/>
              </a:spcBef>
            </a:pPr>
            <a:r>
              <a:rPr lang="en-US" sz="4400" dirty="0" smtClean="0"/>
              <a:t>Aim </a:t>
            </a:r>
            <a:r>
              <a:rPr lang="en-US" sz="4400" dirty="0"/>
              <a:t>for a length of 8 to 12 characters because some sites </a:t>
            </a:r>
            <a:r>
              <a:rPr lang="en-US" sz="4400" dirty="0" smtClean="0"/>
              <a:t>limit password length.</a:t>
            </a:r>
          </a:p>
          <a:p>
            <a:pPr lvl="1" indent="-398463">
              <a:lnSpc>
                <a:spcPct val="120000"/>
              </a:lnSpc>
              <a:spcBef>
                <a:spcPts val="600"/>
              </a:spcBef>
            </a:pPr>
            <a:r>
              <a:rPr lang="en-US" sz="4400" dirty="0" smtClean="0"/>
              <a:t>Use </a:t>
            </a:r>
            <a:r>
              <a:rPr lang="en-US" sz="4400" dirty="0"/>
              <a:t>uppercase letters somewhere other than at the beginning </a:t>
            </a:r>
            <a:r>
              <a:rPr lang="en-US" sz="4400" dirty="0" smtClean="0"/>
              <a:t>of the password.</a:t>
            </a:r>
          </a:p>
          <a:p>
            <a:pPr lvl="1" indent="-398463">
              <a:lnSpc>
                <a:spcPct val="120000"/>
              </a:lnSpc>
              <a:spcBef>
                <a:spcPts val="600"/>
              </a:spcBef>
            </a:pPr>
            <a:r>
              <a:rPr lang="en-US" sz="4400" dirty="0" smtClean="0"/>
              <a:t>Use </a:t>
            </a:r>
            <a:r>
              <a:rPr lang="en-US" sz="4400" dirty="0"/>
              <a:t>numbers somewhere other than at the end of the </a:t>
            </a:r>
            <a:r>
              <a:rPr lang="en-US" sz="4400" dirty="0" smtClean="0"/>
              <a:t>password.</a:t>
            </a:r>
          </a:p>
          <a:p>
            <a:pPr lvl="1" indent="-398463">
              <a:lnSpc>
                <a:spcPct val="120000"/>
              </a:lnSpc>
              <a:spcBef>
                <a:spcPts val="600"/>
              </a:spcBef>
            </a:pPr>
            <a:r>
              <a:rPr lang="en-US" sz="4400" dirty="0" smtClean="0"/>
              <a:t>Some </a:t>
            </a:r>
            <a:r>
              <a:rPr lang="en-US" sz="4400" dirty="0"/>
              <a:t>sites do not allow symbols, so you may not want to </a:t>
            </a:r>
            <a:r>
              <a:rPr lang="en-US" sz="4400" dirty="0" smtClean="0"/>
              <a:t>use them in </a:t>
            </a:r>
            <a:r>
              <a:rPr lang="en-US" sz="4400" dirty="0"/>
              <a:t>a password that will be modified for use on many </a:t>
            </a:r>
            <a:r>
              <a:rPr lang="en-US" sz="4400" dirty="0" smtClean="0"/>
              <a:t>sites.</a:t>
            </a:r>
          </a:p>
        </p:txBody>
      </p:sp>
    </p:spTree>
    <p:extLst>
      <p:ext uri="{BB962C8B-B14F-4D97-AF65-F5344CB8AC3E}">
        <p14:creationId xmlns:p14="http://schemas.microsoft.com/office/powerpoint/2010/main" val="514515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a:t>
            </a:r>
            <a:r>
              <a:rPr lang="en-US" dirty="0" smtClean="0"/>
              <a:t> </a:t>
            </a:r>
            <a:r>
              <a:rPr lang="en-US" dirty="0"/>
              <a:t>Contents</a:t>
            </a:r>
          </a:p>
        </p:txBody>
      </p:sp>
      <p:sp>
        <p:nvSpPr>
          <p:cNvPr id="3" name="Content Placeholder 2"/>
          <p:cNvSpPr>
            <a:spLocks noGrp="1"/>
          </p:cNvSpPr>
          <p:nvPr>
            <p:ph type="body" idx="4294967295"/>
          </p:nvPr>
        </p:nvSpPr>
        <p:spPr>
          <a:xfrm>
            <a:off x="228600" y="1295400"/>
            <a:ext cx="8763000" cy="4830763"/>
          </a:xfrm>
        </p:spPr>
        <p:txBody>
          <a:bodyPr>
            <a:normAutofit/>
          </a:bodyPr>
          <a:lstStyle/>
          <a:p>
            <a:r>
              <a:rPr lang="en-US" sz="2600" dirty="0"/>
              <a:t>Section A: Basic </a:t>
            </a:r>
            <a:r>
              <a:rPr lang="en-US" sz="2600" dirty="0" smtClean="0"/>
              <a:t>Security</a:t>
            </a:r>
            <a:endParaRPr lang="en-US" sz="2600" dirty="0"/>
          </a:p>
          <a:p>
            <a:r>
              <a:rPr lang="en-US" sz="2600" dirty="0"/>
              <a:t>Section B: Malware</a:t>
            </a:r>
          </a:p>
          <a:p>
            <a:r>
              <a:rPr lang="en-US" sz="2600" dirty="0"/>
              <a:t>Section C: Online Intrusions</a:t>
            </a:r>
          </a:p>
          <a:p>
            <a:r>
              <a:rPr lang="en-US" sz="2600" dirty="0"/>
              <a:t>Section D: Interception</a:t>
            </a:r>
          </a:p>
          <a:p>
            <a:r>
              <a:rPr lang="en-US" sz="2600" dirty="0"/>
              <a:t>Section E: Social Engineering</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Strong </a:t>
            </a:r>
            <a:r>
              <a:rPr lang="en-US" dirty="0" smtClean="0"/>
              <a:t>Passwords (8 of 10)</a:t>
            </a:r>
            <a:endParaRPr lang="en-US" dirty="0"/>
          </a:p>
        </p:txBody>
      </p:sp>
      <p:sp>
        <p:nvSpPr>
          <p:cNvPr id="2" name="Content Placeholder 1"/>
          <p:cNvSpPr>
            <a:spLocks noGrp="1"/>
          </p:cNvSpPr>
          <p:nvPr>
            <p:ph idx="1"/>
          </p:nvPr>
        </p:nvSpPr>
        <p:spPr>
          <a:xfrm>
            <a:off x="89941" y="1199214"/>
            <a:ext cx="8889168" cy="4841822"/>
          </a:xfrm>
        </p:spPr>
        <p:txBody>
          <a:bodyPr>
            <a:normAutofit/>
          </a:bodyPr>
          <a:lstStyle/>
          <a:p>
            <a:pPr marL="457200" lvl="1" indent="0">
              <a:spcBef>
                <a:spcPts val="600"/>
              </a:spcBef>
              <a:buNone/>
            </a:pPr>
            <a:r>
              <a:rPr lang="en-US" sz="2600" dirty="0"/>
              <a:t>Here is an example of a phrase that produces a fairly secure password:</a:t>
            </a:r>
          </a:p>
          <a:p>
            <a:pPr marL="457200" lvl="1" indent="0">
              <a:spcBef>
                <a:spcPts val="600"/>
              </a:spcBef>
              <a:buNone/>
            </a:pPr>
            <a:r>
              <a:rPr lang="en-US" sz="2600" b="1" dirty="0"/>
              <a:t>I went to Detroit Michigan when I was 23 years old </a:t>
            </a:r>
            <a:r>
              <a:rPr lang="en-US" sz="2600" b="1" dirty="0" smtClean="0"/>
              <a:t>IwtDMwiw23yo</a:t>
            </a:r>
          </a:p>
          <a:p>
            <a:pPr marL="465138" lvl="1" indent="-465138">
              <a:spcBef>
                <a:spcPts val="600"/>
              </a:spcBef>
              <a:buFont typeface="Arial" pitchFamily="34" charset="0"/>
              <a:buChar char="•"/>
            </a:pPr>
            <a:r>
              <a:rPr lang="en-US" sz="2600" b="1" dirty="0" smtClean="0"/>
              <a:t>Add </a:t>
            </a:r>
            <a:r>
              <a:rPr lang="en-US" sz="2600" b="1" dirty="0"/>
              <a:t>the site name. </a:t>
            </a:r>
            <a:r>
              <a:rPr lang="en-US" sz="2600" dirty="0"/>
              <a:t>By inserting the name of the site, every </a:t>
            </a:r>
            <a:r>
              <a:rPr lang="en-US" sz="2600" dirty="0" smtClean="0"/>
              <a:t>password will </a:t>
            </a:r>
            <a:r>
              <a:rPr lang="en-US" sz="2600" dirty="0"/>
              <a:t>be unique and you will be able to remember the site on which it </a:t>
            </a:r>
            <a:r>
              <a:rPr lang="en-US" sz="2600" dirty="0" smtClean="0"/>
              <a:t>is used</a:t>
            </a:r>
            <a:r>
              <a:rPr lang="en-US" sz="2600" dirty="0"/>
              <a:t>, like </a:t>
            </a:r>
            <a:r>
              <a:rPr lang="en-US" sz="2600" dirty="0" smtClean="0"/>
              <a:t>this:</a:t>
            </a:r>
          </a:p>
          <a:p>
            <a:pPr marL="465138" lvl="1" indent="0">
              <a:spcBef>
                <a:spcPts val="600"/>
              </a:spcBef>
              <a:buNone/>
            </a:pPr>
            <a:r>
              <a:rPr lang="en-US" sz="2600" b="1" dirty="0" smtClean="0"/>
              <a:t>I </a:t>
            </a:r>
            <a:r>
              <a:rPr lang="en-US" sz="2600" b="1" dirty="0"/>
              <a:t>went to PayPal when I was 23 years </a:t>
            </a:r>
            <a:r>
              <a:rPr lang="en-US" sz="2600" b="1" dirty="0" smtClean="0"/>
              <a:t>old IwtPayPalwiw23yo</a:t>
            </a:r>
          </a:p>
        </p:txBody>
      </p:sp>
    </p:spTree>
    <p:extLst>
      <p:ext uri="{BB962C8B-B14F-4D97-AF65-F5344CB8AC3E}">
        <p14:creationId xmlns:p14="http://schemas.microsoft.com/office/powerpoint/2010/main" val="2747098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Strong </a:t>
            </a:r>
            <a:r>
              <a:rPr lang="en-US" dirty="0" smtClean="0"/>
              <a:t>Passwords (9 of 10)</a:t>
            </a:r>
            <a:endParaRPr lang="en-US" dirty="0"/>
          </a:p>
        </p:txBody>
      </p:sp>
      <p:sp>
        <p:nvSpPr>
          <p:cNvPr id="2" name="Content Placeholder 1"/>
          <p:cNvSpPr>
            <a:spLocks noGrp="1"/>
          </p:cNvSpPr>
          <p:nvPr>
            <p:ph idx="1"/>
          </p:nvPr>
        </p:nvSpPr>
        <p:spPr>
          <a:xfrm>
            <a:off x="89941" y="1199214"/>
            <a:ext cx="8889168" cy="4841822"/>
          </a:xfrm>
        </p:spPr>
        <p:txBody>
          <a:bodyPr>
            <a:normAutofit/>
          </a:bodyPr>
          <a:lstStyle/>
          <a:p>
            <a:pPr>
              <a:lnSpc>
                <a:spcPct val="110000"/>
              </a:lnSpc>
            </a:pPr>
            <a:r>
              <a:rPr lang="en-US" b="1" dirty="0" smtClean="0"/>
              <a:t>Make </a:t>
            </a:r>
            <a:r>
              <a:rPr lang="en-US" b="1" dirty="0"/>
              <a:t>a low-security password. </a:t>
            </a:r>
            <a:r>
              <a:rPr lang="en-US" dirty="0"/>
              <a:t>A password achieves pretty </a:t>
            </a:r>
            <a:r>
              <a:rPr lang="en-US" dirty="0" smtClean="0"/>
              <a:t>good entropy </a:t>
            </a:r>
            <a:r>
              <a:rPr lang="en-US" dirty="0"/>
              <a:t>when it is composed of four or more </a:t>
            </a:r>
            <a:r>
              <a:rPr lang="en-US" dirty="0" smtClean="0"/>
              <a:t>words. Create </a:t>
            </a:r>
            <a:r>
              <a:rPr lang="en-US" dirty="0"/>
              <a:t>an </a:t>
            </a:r>
            <a:r>
              <a:rPr lang="en-US" dirty="0" smtClean="0"/>
              <a:t>everyday password </a:t>
            </a:r>
            <a:r>
              <a:rPr lang="en-US" dirty="0"/>
              <a:t>using this method. Here is an </a:t>
            </a:r>
            <a:r>
              <a:rPr lang="en-US" dirty="0" smtClean="0"/>
              <a:t>example: </a:t>
            </a:r>
            <a:r>
              <a:rPr lang="en-US" b="1" dirty="0" err="1" smtClean="0"/>
              <a:t>SpaBraidAmazonNuit</a:t>
            </a:r>
            <a:endParaRPr lang="en-US" b="1" dirty="0" smtClean="0"/>
          </a:p>
          <a:p>
            <a:r>
              <a:rPr lang="en-US" b="1" dirty="0"/>
              <a:t>Be careful what you write. </a:t>
            </a:r>
            <a:r>
              <a:rPr lang="en-US" dirty="0"/>
              <a:t>If you have to write down your </a:t>
            </a:r>
            <a:r>
              <a:rPr lang="en-US" dirty="0" smtClean="0"/>
              <a:t>passwords to </a:t>
            </a:r>
            <a:r>
              <a:rPr lang="en-US" dirty="0"/>
              <a:t>remember them, keep them in a safe place that is not connected </a:t>
            </a:r>
            <a:r>
              <a:rPr lang="en-US" dirty="0" smtClean="0"/>
              <a:t>to your </a:t>
            </a:r>
            <a:r>
              <a:rPr lang="en-US" dirty="0"/>
              <a:t>digital device. If your device is stolen, the passwords should not </a:t>
            </a:r>
            <a:r>
              <a:rPr lang="en-US" dirty="0" smtClean="0"/>
              <a:t>be located </a:t>
            </a:r>
            <a:r>
              <a:rPr lang="en-US" dirty="0"/>
              <a:t>where they would also be stolen</a:t>
            </a:r>
            <a:r>
              <a:rPr lang="en-US" dirty="0" smtClean="0"/>
              <a:t>.</a:t>
            </a:r>
            <a:endParaRPr lang="en-US" dirty="0"/>
          </a:p>
        </p:txBody>
      </p:sp>
    </p:spTree>
    <p:extLst>
      <p:ext uri="{BB962C8B-B14F-4D97-AF65-F5344CB8AC3E}">
        <p14:creationId xmlns:p14="http://schemas.microsoft.com/office/powerpoint/2010/main" val="2875007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Strong </a:t>
            </a:r>
            <a:r>
              <a:rPr lang="en-US" dirty="0" smtClean="0"/>
              <a:t>Passwords (10 of 10)</a:t>
            </a:r>
            <a:endParaRPr lang="en-US" dirty="0"/>
          </a:p>
        </p:txBody>
      </p:sp>
      <p:sp>
        <p:nvSpPr>
          <p:cNvPr id="2" name="Content Placeholder 1"/>
          <p:cNvSpPr>
            <a:spLocks noGrp="1"/>
          </p:cNvSpPr>
          <p:nvPr>
            <p:ph idx="1"/>
          </p:nvPr>
        </p:nvSpPr>
        <p:spPr>
          <a:xfrm>
            <a:off x="89941" y="1199214"/>
            <a:ext cx="8889168" cy="4841822"/>
          </a:xfrm>
        </p:spPr>
        <p:txBody>
          <a:bodyPr>
            <a:normAutofit/>
          </a:bodyPr>
          <a:lstStyle/>
          <a:p>
            <a:r>
              <a:rPr lang="en-US" sz="2400" b="1" dirty="0"/>
              <a:t>Use encryption. </a:t>
            </a:r>
            <a:r>
              <a:rPr lang="en-US" sz="2400" dirty="0"/>
              <a:t>If you want to store passwords on your device, make sure to encrypt the file in which they are stored.</a:t>
            </a:r>
          </a:p>
          <a:p>
            <a:r>
              <a:rPr lang="en-US" sz="2400" b="1" dirty="0" smtClean="0"/>
              <a:t>Use </a:t>
            </a:r>
            <a:r>
              <a:rPr lang="en-US" sz="2400" b="1" dirty="0"/>
              <a:t>a password manager. </a:t>
            </a:r>
            <a:r>
              <a:rPr lang="en-US" sz="2400" dirty="0"/>
              <a:t>If you feel more secure with a totally </a:t>
            </a:r>
            <a:r>
              <a:rPr lang="en-US" sz="2400" dirty="0" smtClean="0"/>
              <a:t>random and </a:t>
            </a:r>
            <a:r>
              <a:rPr lang="en-US" sz="2400" dirty="0"/>
              <a:t>unique password for each of your logins, a </a:t>
            </a:r>
            <a:r>
              <a:rPr lang="en-US" sz="2400" dirty="0" smtClean="0"/>
              <a:t>password manager is </a:t>
            </a:r>
            <a:r>
              <a:rPr lang="en-US" sz="2400" dirty="0"/>
              <a:t>an excellent </a:t>
            </a:r>
            <a:r>
              <a:rPr lang="en-US" sz="2400" dirty="0" smtClean="0"/>
              <a:t>option. </a:t>
            </a:r>
            <a:endParaRPr lang="en-US" sz="2400" dirty="0"/>
          </a:p>
        </p:txBody>
      </p:sp>
    </p:spTree>
    <p:extLst>
      <p:ext uri="{BB962C8B-B14F-4D97-AF65-F5344CB8AC3E}">
        <p14:creationId xmlns:p14="http://schemas.microsoft.com/office/powerpoint/2010/main" val="3119652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Password </a:t>
            </a:r>
            <a:r>
              <a:rPr lang="en-US" dirty="0" smtClean="0"/>
              <a:t>Managers (1 of 2)</a:t>
            </a:r>
            <a:endParaRPr lang="en-US" dirty="0"/>
          </a:p>
        </p:txBody>
      </p:sp>
      <p:sp>
        <p:nvSpPr>
          <p:cNvPr id="5" name="Content Placeholder 4"/>
          <p:cNvSpPr>
            <a:spLocks noGrp="1"/>
          </p:cNvSpPr>
          <p:nvPr>
            <p:ph idx="1"/>
          </p:nvPr>
        </p:nvSpPr>
        <p:spPr/>
        <p:txBody>
          <a:bodyPr/>
          <a:lstStyle/>
          <a:p>
            <a:r>
              <a:rPr lang="en-US" dirty="0"/>
              <a:t>The core function of a </a:t>
            </a:r>
            <a:r>
              <a:rPr lang="en-US" b="1" dirty="0"/>
              <a:t>password manager </a:t>
            </a:r>
            <a:r>
              <a:rPr lang="en-US" dirty="0"/>
              <a:t>(sometimes called a keychain) is to store user IDs with their corresponding passwords</a:t>
            </a:r>
          </a:p>
          <a:p>
            <a:r>
              <a:rPr lang="en-US" dirty="0"/>
              <a:t>Password managers may also include a </a:t>
            </a:r>
            <a:r>
              <a:rPr lang="en-US" b="1" dirty="0"/>
              <a:t>strength meter </a:t>
            </a:r>
            <a:r>
              <a:rPr lang="en-US" dirty="0"/>
              <a:t>that indicates password security—a feature that is useful if you create a custom password rather than using one generated by the password </a:t>
            </a:r>
            <a:r>
              <a:rPr lang="en-US" dirty="0" smtClean="0"/>
              <a:t>manager</a:t>
            </a:r>
            <a:endParaRPr lang="en-US" dirty="0"/>
          </a:p>
        </p:txBody>
      </p:sp>
    </p:spTree>
    <p:extLst>
      <p:ext uri="{BB962C8B-B14F-4D97-AF65-F5344CB8AC3E}">
        <p14:creationId xmlns:p14="http://schemas.microsoft.com/office/powerpoint/2010/main" val="1701359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69" y="167126"/>
            <a:ext cx="8032638" cy="1004011"/>
          </a:xfrm>
        </p:spPr>
        <p:txBody>
          <a:bodyPr/>
          <a:lstStyle/>
          <a:p>
            <a:r>
              <a:rPr lang="en-US" dirty="0"/>
              <a:t>Password </a:t>
            </a:r>
            <a:r>
              <a:rPr lang="en-US" dirty="0" smtClean="0"/>
              <a:t>Managers (2 of 2)</a:t>
            </a:r>
            <a:endParaRPr lang="en-US" dirty="0"/>
          </a:p>
        </p:txBody>
      </p:sp>
      <p:pic>
        <p:nvPicPr>
          <p:cNvPr id="6" name="Picture 2" descr="A screenshot depicts the use of password manager window used to generate strong passwords. The left half of the window has two text boxes to enter the username and the password, under the heading “Create a new account.” A pop-up window titled “Generate” is shown below the text box to enter the password. The window has a text box labeled “Password” and the drop-down labeled “Password length.” At the bottom of the window is the cancel button. The supporting text pointing the text box labeled “Password” reads “A password meter indicates the strength of a password and its resistance to brute force and dictionary attacks.” The right half of the window shows two text boxes to enter the username and the password, under the heading Sign in. The button labeled “Login” is below the text boxes.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0947" y="1379585"/>
            <a:ext cx="6782106" cy="4540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052976"/>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Section B: Malware	</a:t>
            </a:r>
          </a:p>
        </p:txBody>
      </p:sp>
      <p:sp>
        <p:nvSpPr>
          <p:cNvPr id="5" name="Content Placeholder 4"/>
          <p:cNvSpPr>
            <a:spLocks noGrp="1"/>
          </p:cNvSpPr>
          <p:nvPr>
            <p:ph idx="1"/>
          </p:nvPr>
        </p:nvSpPr>
        <p:spPr/>
        <p:txBody>
          <a:bodyPr>
            <a:normAutofit/>
          </a:bodyPr>
          <a:lstStyle/>
          <a:p>
            <a:r>
              <a:rPr lang="en-US" dirty="0"/>
              <a:t>Malware Threats</a:t>
            </a:r>
          </a:p>
          <a:p>
            <a:r>
              <a:rPr lang="en-US" dirty="0"/>
              <a:t>Computer Viruses</a:t>
            </a:r>
          </a:p>
          <a:p>
            <a:r>
              <a:rPr lang="en-US" dirty="0"/>
              <a:t>Computer Worms</a:t>
            </a:r>
          </a:p>
          <a:p>
            <a:r>
              <a:rPr lang="en-US" dirty="0"/>
              <a:t>Trojans</a:t>
            </a:r>
          </a:p>
          <a:p>
            <a:r>
              <a:rPr lang="en-US" dirty="0"/>
              <a:t>Antivirus </a:t>
            </a:r>
            <a:r>
              <a:rPr lang="en-US" dirty="0" smtClean="0"/>
              <a:t>Software</a:t>
            </a:r>
            <a:endParaRPr lang="en-US" dirty="0"/>
          </a:p>
        </p:txBody>
      </p:sp>
    </p:spTree>
    <p:extLst>
      <p:ext uri="{BB962C8B-B14F-4D97-AF65-F5344CB8AC3E}">
        <p14:creationId xmlns:p14="http://schemas.microsoft.com/office/powerpoint/2010/main" val="1715037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B: </a:t>
            </a:r>
            <a:r>
              <a:rPr lang="en-US" dirty="0" smtClean="0"/>
              <a:t>Objectives (1 of 2)</a:t>
            </a:r>
            <a:r>
              <a:rPr lang="en-US" dirty="0"/>
              <a:t>	</a:t>
            </a:r>
          </a:p>
        </p:txBody>
      </p:sp>
      <p:sp>
        <p:nvSpPr>
          <p:cNvPr id="3" name="Content Placeholder 2"/>
          <p:cNvSpPr>
            <a:spLocks noGrp="1"/>
          </p:cNvSpPr>
          <p:nvPr>
            <p:ph idx="1"/>
          </p:nvPr>
        </p:nvSpPr>
        <p:spPr/>
        <p:txBody>
          <a:bodyPr>
            <a:noAutofit/>
          </a:bodyPr>
          <a:lstStyle/>
          <a:p>
            <a:r>
              <a:rPr lang="en-US" dirty="0"/>
              <a:t>List at least five examples of malware payloads</a:t>
            </a:r>
          </a:p>
          <a:p>
            <a:r>
              <a:rPr lang="en-US" dirty="0"/>
              <a:t>Describe the characteristics that differentiate computer viruses from other types of malware</a:t>
            </a:r>
          </a:p>
          <a:p>
            <a:r>
              <a:rPr lang="en-US" dirty="0"/>
              <a:t>Explain the purpose of a rootkit</a:t>
            </a:r>
          </a:p>
          <a:p>
            <a:r>
              <a:rPr lang="en-US" dirty="0"/>
              <a:t>Describe the characteristics of computer worms and list three common infection vectors</a:t>
            </a:r>
          </a:p>
          <a:p>
            <a:r>
              <a:rPr lang="en-US" dirty="0"/>
              <a:t>Explain the purpose of malware trojans and how they relate to droppers</a:t>
            </a:r>
          </a:p>
          <a:p>
            <a:r>
              <a:rPr lang="en-US" dirty="0"/>
              <a:t>List the two ways that antivirus software is able to detect </a:t>
            </a:r>
            <a:r>
              <a:rPr lang="en-US" dirty="0" smtClean="0"/>
              <a:t>viruses</a:t>
            </a:r>
            <a:endParaRPr lang="en-US" dirty="0"/>
          </a:p>
        </p:txBody>
      </p:sp>
    </p:spTree>
    <p:extLst>
      <p:ext uri="{BB962C8B-B14F-4D97-AF65-F5344CB8AC3E}">
        <p14:creationId xmlns:p14="http://schemas.microsoft.com/office/powerpoint/2010/main" val="2949787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B: </a:t>
            </a:r>
            <a:r>
              <a:rPr lang="en-US" dirty="0" smtClean="0"/>
              <a:t>Objectives (2 of 2)</a:t>
            </a:r>
            <a:r>
              <a:rPr lang="en-US" dirty="0"/>
              <a:t>	</a:t>
            </a:r>
          </a:p>
        </p:txBody>
      </p:sp>
      <p:sp>
        <p:nvSpPr>
          <p:cNvPr id="3" name="Content Placeholder 2"/>
          <p:cNvSpPr>
            <a:spLocks noGrp="1"/>
          </p:cNvSpPr>
          <p:nvPr>
            <p:ph idx="1"/>
          </p:nvPr>
        </p:nvSpPr>
        <p:spPr/>
        <p:txBody>
          <a:bodyPr>
            <a:noAutofit/>
          </a:bodyPr>
          <a:lstStyle/>
          <a:p>
            <a:r>
              <a:rPr lang="en-US" dirty="0"/>
              <a:t>Explain the three possible actions that antivirus software can take when a virus is detected</a:t>
            </a:r>
          </a:p>
          <a:p>
            <a:r>
              <a:rPr lang="en-US" dirty="0"/>
              <a:t>Explain the significance of false positives in the context of virus detection</a:t>
            </a:r>
          </a:p>
          <a:p>
            <a:r>
              <a:rPr lang="en-US" dirty="0"/>
              <a:t>Describe how to determine if an email warning about a virus is real or a hoax</a:t>
            </a:r>
          </a:p>
        </p:txBody>
      </p:sp>
    </p:spTree>
    <p:extLst>
      <p:ext uri="{BB962C8B-B14F-4D97-AF65-F5344CB8AC3E}">
        <p14:creationId xmlns:p14="http://schemas.microsoft.com/office/powerpoint/2010/main" val="99481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Malware </a:t>
            </a:r>
            <a:r>
              <a:rPr lang="en-US" dirty="0" smtClean="0"/>
              <a:t>Threats (1</a:t>
            </a:r>
            <a:r>
              <a:rPr lang="en-US" baseline="0" dirty="0" smtClean="0"/>
              <a:t> of 3)</a:t>
            </a:r>
            <a:endParaRPr lang="en-US" dirty="0"/>
          </a:p>
        </p:txBody>
      </p:sp>
      <p:sp>
        <p:nvSpPr>
          <p:cNvPr id="3" name="Content Placeholder 2"/>
          <p:cNvSpPr>
            <a:spLocks noGrp="1"/>
          </p:cNvSpPr>
          <p:nvPr>
            <p:ph idx="1"/>
          </p:nvPr>
        </p:nvSpPr>
        <p:spPr/>
        <p:txBody>
          <a:bodyPr/>
          <a:lstStyle/>
          <a:p>
            <a:r>
              <a:rPr lang="en-US" b="1" dirty="0"/>
              <a:t>Malware</a:t>
            </a:r>
            <a:r>
              <a:rPr lang="en-US" dirty="0"/>
              <a:t> refers to any computer program designed to surreptitiously enter a digital device</a:t>
            </a:r>
          </a:p>
          <a:p>
            <a:r>
              <a:rPr lang="en-US" dirty="0"/>
              <a:t>The action carried out by malware code is referred to as a </a:t>
            </a:r>
            <a:r>
              <a:rPr lang="en-US" b="1" dirty="0"/>
              <a:t>malware exploit </a:t>
            </a:r>
            <a:r>
              <a:rPr lang="en-US" dirty="0"/>
              <a:t>or </a:t>
            </a:r>
            <a:r>
              <a:rPr lang="en-US" b="1" dirty="0"/>
              <a:t>payload</a:t>
            </a:r>
          </a:p>
          <a:p>
            <a:r>
              <a:rPr lang="en-US" dirty="0"/>
              <a:t>Common classifications of malware include:	</a:t>
            </a:r>
          </a:p>
          <a:p>
            <a:pPr lvl="1"/>
            <a:r>
              <a:rPr lang="en-US" dirty="0"/>
              <a:t>Viruses</a:t>
            </a:r>
          </a:p>
          <a:p>
            <a:pPr lvl="1"/>
            <a:r>
              <a:rPr lang="en-US" dirty="0"/>
              <a:t>Worms</a:t>
            </a:r>
          </a:p>
          <a:p>
            <a:pPr lvl="1"/>
            <a:r>
              <a:rPr lang="en-US" dirty="0" smtClean="0"/>
              <a:t>Trojans</a:t>
            </a:r>
            <a:endParaRPr lang="en-US" dirty="0"/>
          </a:p>
        </p:txBody>
      </p:sp>
    </p:spTree>
    <p:extLst>
      <p:ext uri="{BB962C8B-B14F-4D97-AF65-F5344CB8AC3E}">
        <p14:creationId xmlns:p14="http://schemas.microsoft.com/office/powerpoint/2010/main" val="2817090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Malware </a:t>
            </a:r>
            <a:r>
              <a:rPr lang="en-US" dirty="0" smtClean="0"/>
              <a:t>Threats (2 of 3)</a:t>
            </a:r>
            <a:endParaRPr lang="en-US" dirty="0"/>
          </a:p>
        </p:txBody>
      </p:sp>
      <p:sp>
        <p:nvSpPr>
          <p:cNvPr id="3" name="Content Placeholder 2"/>
          <p:cNvSpPr>
            <a:spLocks noGrp="1"/>
          </p:cNvSpPr>
          <p:nvPr>
            <p:ph idx="1"/>
          </p:nvPr>
        </p:nvSpPr>
        <p:spPr>
          <a:xfrm>
            <a:off x="88900" y="1155701"/>
            <a:ext cx="8877300" cy="5105400"/>
          </a:xfrm>
        </p:spPr>
        <p:txBody>
          <a:bodyPr>
            <a:noAutofit/>
          </a:bodyPr>
          <a:lstStyle/>
          <a:p>
            <a:pPr fontAlgn="base"/>
            <a:r>
              <a:rPr lang="en-US" dirty="0" smtClean="0"/>
              <a:t>Display </a:t>
            </a:r>
            <a:r>
              <a:rPr lang="en-US" dirty="0"/>
              <a:t>irritating messages and pop-up ads Delete or modify your data</a:t>
            </a:r>
          </a:p>
          <a:p>
            <a:pPr lvl="0" fontAlgn="base"/>
            <a:r>
              <a:rPr lang="en-US" dirty="0"/>
              <a:t>Encrypt data and demand ransom for the encryption key</a:t>
            </a:r>
          </a:p>
          <a:p>
            <a:pPr lvl="0" fontAlgn="base"/>
            <a:r>
              <a:rPr lang="en-US" dirty="0"/>
              <a:t>Upload or download files</a:t>
            </a:r>
          </a:p>
          <a:p>
            <a:pPr lvl="0" fontAlgn="base"/>
            <a:r>
              <a:rPr lang="en-US" dirty="0"/>
              <a:t>Record keystrokes to steal passwords and credit card numbers</a:t>
            </a:r>
          </a:p>
          <a:p>
            <a:pPr lvl="0" fontAlgn="base"/>
            <a:r>
              <a:rPr lang="en-US" dirty="0"/>
              <a:t>Send messages containing malware and spam to everyone in an email address book or instant messaging buddy </a:t>
            </a:r>
            <a:r>
              <a:rPr lang="en-US" dirty="0" smtClean="0"/>
              <a:t>list</a:t>
            </a:r>
          </a:p>
          <a:p>
            <a:pPr fontAlgn="base"/>
            <a:r>
              <a:rPr lang="en-US" dirty="0"/>
              <a:t>Disable antivirus and firewall </a:t>
            </a:r>
            <a:r>
              <a:rPr lang="en-US" dirty="0" smtClean="0"/>
              <a:t>software</a:t>
            </a:r>
            <a:endParaRPr lang="en-US" dirty="0"/>
          </a:p>
        </p:txBody>
      </p:sp>
    </p:spTree>
    <p:extLst>
      <p:ext uri="{BB962C8B-B14F-4D97-AF65-F5344CB8AC3E}">
        <p14:creationId xmlns:p14="http://schemas.microsoft.com/office/powerpoint/2010/main" val="3977965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A: Unauthorized Use</a:t>
            </a:r>
          </a:p>
        </p:txBody>
      </p:sp>
      <p:sp>
        <p:nvSpPr>
          <p:cNvPr id="3" name="Content Placeholder 2"/>
          <p:cNvSpPr>
            <a:spLocks noGrp="1"/>
          </p:cNvSpPr>
          <p:nvPr>
            <p:ph type="body" idx="4294967295"/>
          </p:nvPr>
        </p:nvSpPr>
        <p:spPr>
          <a:xfrm>
            <a:off x="228600" y="1295400"/>
            <a:ext cx="8763000" cy="4830763"/>
          </a:xfrm>
        </p:spPr>
        <p:txBody>
          <a:bodyPr>
            <a:normAutofit/>
          </a:bodyPr>
          <a:lstStyle/>
          <a:p>
            <a:r>
              <a:rPr lang="en-US" sz="2600" dirty="0"/>
              <a:t>Encryption</a:t>
            </a:r>
          </a:p>
          <a:p>
            <a:r>
              <a:rPr lang="en-US" sz="2600" dirty="0"/>
              <a:t>Authentication</a:t>
            </a:r>
          </a:p>
          <a:p>
            <a:r>
              <a:rPr lang="en-US" sz="2600" dirty="0"/>
              <a:t>Passwords</a:t>
            </a:r>
          </a:p>
          <a:p>
            <a:r>
              <a:rPr lang="en-US" sz="2600" dirty="0"/>
              <a:t>Password Managers</a:t>
            </a:r>
          </a:p>
        </p:txBody>
      </p:sp>
    </p:spTree>
    <p:extLst>
      <p:ext uri="{BB962C8B-B14F-4D97-AF65-F5344CB8AC3E}">
        <p14:creationId xmlns:p14="http://schemas.microsoft.com/office/powerpoint/2010/main" val="8414822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Malware </a:t>
            </a:r>
            <a:r>
              <a:rPr lang="en-US" dirty="0" smtClean="0"/>
              <a:t>Threats (3 of 3)</a:t>
            </a:r>
            <a:endParaRPr lang="en-US" dirty="0"/>
          </a:p>
        </p:txBody>
      </p:sp>
      <p:sp>
        <p:nvSpPr>
          <p:cNvPr id="3" name="Content Placeholder 2"/>
          <p:cNvSpPr>
            <a:spLocks noGrp="1"/>
          </p:cNvSpPr>
          <p:nvPr>
            <p:ph idx="1"/>
          </p:nvPr>
        </p:nvSpPr>
        <p:spPr/>
        <p:txBody>
          <a:bodyPr>
            <a:noAutofit/>
          </a:bodyPr>
          <a:lstStyle/>
          <a:p>
            <a:pPr lvl="0" fontAlgn="base"/>
            <a:r>
              <a:rPr lang="en-US" dirty="0" smtClean="0"/>
              <a:t>Block </a:t>
            </a:r>
            <a:r>
              <a:rPr lang="en-US" dirty="0"/>
              <a:t>access to specific Web sites and redirect a browser to infected Web sites </a:t>
            </a:r>
            <a:r>
              <a:rPr lang="en-US" dirty="0" smtClean="0"/>
              <a:t>Cause </a:t>
            </a:r>
            <a:r>
              <a:rPr lang="en-US" dirty="0"/>
              <a:t>response time slowdowns</a:t>
            </a:r>
          </a:p>
          <a:p>
            <a:pPr lvl="0" fontAlgn="base"/>
            <a:r>
              <a:rPr lang="en-US" dirty="0"/>
              <a:t>Allow hackers to remotely access data stored on a device</a:t>
            </a:r>
          </a:p>
          <a:p>
            <a:pPr lvl="0" fontAlgn="base"/>
            <a:r>
              <a:rPr lang="en-US" dirty="0"/>
              <a:t>Allow hackers to take remote control of a device and turn it into a zombie</a:t>
            </a:r>
          </a:p>
          <a:p>
            <a:pPr lvl="0" fontAlgn="base"/>
            <a:r>
              <a:rPr lang="en-US" dirty="0"/>
              <a:t>Link a device to others in a botnet that can send millions of spam emails or wage denial-of-service attacks against Web </a:t>
            </a:r>
            <a:r>
              <a:rPr lang="en-US" dirty="0" smtClean="0"/>
              <a:t>sites</a:t>
            </a:r>
          </a:p>
          <a:p>
            <a:pPr lvl="0" fontAlgn="base"/>
            <a:r>
              <a:rPr lang="en-US" dirty="0"/>
              <a:t>Cause network traffic jams</a:t>
            </a:r>
          </a:p>
        </p:txBody>
      </p:sp>
    </p:spTree>
    <p:extLst>
      <p:ext uri="{BB962C8B-B14F-4D97-AF65-F5344CB8AC3E}">
        <p14:creationId xmlns:p14="http://schemas.microsoft.com/office/powerpoint/2010/main" val="3238825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t>
            </a:r>
            <a:r>
              <a:rPr lang="en-US" dirty="0" smtClean="0"/>
              <a:t>Viruses (1 of 3)</a:t>
            </a:r>
            <a:endParaRPr lang="en-US" dirty="0"/>
          </a:p>
        </p:txBody>
      </p:sp>
      <p:sp>
        <p:nvSpPr>
          <p:cNvPr id="3" name="Content Placeholder 2"/>
          <p:cNvSpPr>
            <a:spLocks noGrp="1"/>
          </p:cNvSpPr>
          <p:nvPr>
            <p:ph idx="1"/>
          </p:nvPr>
        </p:nvSpPr>
        <p:spPr/>
        <p:txBody>
          <a:bodyPr/>
          <a:lstStyle/>
          <a:p>
            <a:r>
              <a:rPr lang="en-US" dirty="0"/>
              <a:t>A </a:t>
            </a:r>
            <a:r>
              <a:rPr lang="en-US" b="1" dirty="0"/>
              <a:t>computer virus </a:t>
            </a:r>
            <a:r>
              <a:rPr lang="en-US" dirty="0"/>
              <a:t>is a set of self-replicating program instructions that surreptitiously attaches itself to a legitimate executable file on a host device</a:t>
            </a:r>
          </a:p>
          <a:p>
            <a:r>
              <a:rPr lang="en-US" dirty="0"/>
              <a:t>Today, viruses are a mild threat; they do not spread rapidly, and they are easily filtered out by antivirus software</a:t>
            </a:r>
          </a:p>
          <a:p>
            <a:r>
              <a:rPr lang="en-US" dirty="0"/>
              <a:t>Viruses reveal the basic techniques that are still used to inject third-party code into legitimate data streams</a:t>
            </a:r>
          </a:p>
          <a:p>
            <a:r>
              <a:rPr lang="en-US" b="1" dirty="0"/>
              <a:t>Code injection</a:t>
            </a:r>
            <a:r>
              <a:rPr lang="en-US" dirty="0"/>
              <a:t> is the process of modifying an executable file or data stream by adding additional </a:t>
            </a:r>
            <a:r>
              <a:rPr lang="en-US" dirty="0" smtClean="0"/>
              <a:t>commands</a:t>
            </a:r>
            <a:endParaRPr lang="en-US" dirty="0"/>
          </a:p>
        </p:txBody>
      </p:sp>
    </p:spTree>
    <p:extLst>
      <p:ext uri="{BB962C8B-B14F-4D97-AF65-F5344CB8AC3E}">
        <p14:creationId xmlns:p14="http://schemas.microsoft.com/office/powerpoint/2010/main" val="3168269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69" y="154427"/>
            <a:ext cx="8032638" cy="848874"/>
          </a:xfrm>
        </p:spPr>
        <p:txBody>
          <a:bodyPr/>
          <a:lstStyle/>
          <a:p>
            <a:r>
              <a:rPr lang="en-US" dirty="0"/>
              <a:t>Computer </a:t>
            </a:r>
            <a:r>
              <a:rPr lang="en-US" dirty="0" smtClean="0"/>
              <a:t>Viruses (2 of 3)</a:t>
            </a:r>
            <a:endParaRPr lang="en-US" dirty="0"/>
          </a:p>
        </p:txBody>
      </p:sp>
      <p:pic>
        <p:nvPicPr>
          <p:cNvPr id="6" name="Picture 2" descr="An illustration with two sections depicts the process of Code Injection. Section one depicts a syringe labeled as  bad stuff being injected into the folder with code. The supporting text associated with the illustration reads “Code for a virus or other malware can be injected into a legitimate file. When that file is executed, the virus code is executed, too.”  &#10;Section two depicts a syringe labeled as  bad stuff in the midst of the code being transferred in a data stream. The supporting text associated with the illustration reads “Malicious code can also be injected into a data stream as it travels from one device to another. After the altered data arrives, it is typically stored and eventually executed.”"/>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5464"/>
          <a:stretch/>
        </p:blipFill>
        <p:spPr bwMode="auto">
          <a:xfrm>
            <a:off x="1745110" y="1478946"/>
            <a:ext cx="5653781" cy="4521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2985056"/>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Computer </a:t>
            </a:r>
            <a:r>
              <a:rPr lang="en-US" dirty="0" smtClean="0"/>
              <a:t>Viruses (3 of 3)</a:t>
            </a:r>
            <a:endParaRPr lang="en-US" dirty="0"/>
          </a:p>
        </p:txBody>
      </p:sp>
      <p:sp>
        <p:nvSpPr>
          <p:cNvPr id="5" name="Content Placeholder 4"/>
          <p:cNvSpPr>
            <a:spLocks noGrp="1"/>
          </p:cNvSpPr>
          <p:nvPr>
            <p:ph idx="1"/>
          </p:nvPr>
        </p:nvSpPr>
        <p:spPr>
          <a:xfrm>
            <a:off x="228600" y="1295400"/>
            <a:ext cx="8763000" cy="4955498"/>
          </a:xfrm>
        </p:spPr>
        <p:txBody>
          <a:bodyPr>
            <a:noAutofit/>
          </a:bodyPr>
          <a:lstStyle/>
          <a:p>
            <a:r>
              <a:rPr lang="en-US" sz="2400" dirty="0"/>
              <a:t>Viruses spread when people exchange infected files on disks and CDs, as email attachments, and on file sharing networks; they can also be inadvertently obtained from unauthorized app stores</a:t>
            </a:r>
          </a:p>
          <a:p>
            <a:r>
              <a:rPr lang="en-US" sz="2400" dirty="0"/>
              <a:t>Through a process called </a:t>
            </a:r>
            <a:r>
              <a:rPr lang="en-US" sz="2400" b="1" dirty="0"/>
              <a:t>side-loading</a:t>
            </a:r>
            <a:r>
              <a:rPr lang="en-US" sz="2400" dirty="0"/>
              <a:t>, an app from a source other than an official app store is installed on a device</a:t>
            </a:r>
          </a:p>
          <a:p>
            <a:r>
              <a:rPr lang="en-US" sz="2400" dirty="0"/>
              <a:t>Any code that is designed to hide the existence of processes and privileges is referred to as a </a:t>
            </a:r>
            <a:r>
              <a:rPr lang="en-US" sz="2400" b="1" dirty="0"/>
              <a:t>rootkit</a:t>
            </a:r>
            <a:r>
              <a:rPr lang="en-US" sz="2400" dirty="0"/>
              <a:t>; these were originally designed to allow “root” or administrative access to digital devices and computer </a:t>
            </a:r>
            <a:r>
              <a:rPr lang="en-US" sz="2400" dirty="0" smtClean="0"/>
              <a:t>systems</a:t>
            </a:r>
            <a:endParaRPr lang="en-US" sz="2400" dirty="0"/>
          </a:p>
        </p:txBody>
      </p:sp>
    </p:spTree>
    <p:extLst>
      <p:ext uri="{BB962C8B-B14F-4D97-AF65-F5344CB8AC3E}">
        <p14:creationId xmlns:p14="http://schemas.microsoft.com/office/powerpoint/2010/main" val="913463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t>
            </a:r>
            <a:r>
              <a:rPr lang="en-US" dirty="0" smtClean="0"/>
              <a:t>Worms (1 of 2)</a:t>
            </a:r>
            <a:endParaRPr lang="en-US" dirty="0"/>
          </a:p>
        </p:txBody>
      </p:sp>
      <p:sp>
        <p:nvSpPr>
          <p:cNvPr id="3" name="Content Placeholder 2"/>
          <p:cNvSpPr>
            <a:spLocks noGrp="1"/>
          </p:cNvSpPr>
          <p:nvPr>
            <p:ph idx="1"/>
          </p:nvPr>
        </p:nvSpPr>
        <p:spPr/>
        <p:txBody>
          <a:bodyPr/>
          <a:lstStyle/>
          <a:p>
            <a:r>
              <a:rPr lang="en-US" dirty="0"/>
              <a:t>A </a:t>
            </a:r>
            <a:r>
              <a:rPr lang="en-US" b="1" dirty="0"/>
              <a:t>computer worm </a:t>
            </a:r>
            <a:r>
              <a:rPr lang="en-US" dirty="0"/>
              <a:t>is a self-replicating, self-distributing program designed to carry out unauthorized activity on a </a:t>
            </a:r>
            <a:r>
              <a:rPr lang="en-US" dirty="0" smtClean="0"/>
              <a:t>victim’s </a:t>
            </a:r>
            <a:r>
              <a:rPr lang="en-US" dirty="0"/>
              <a:t>device</a:t>
            </a:r>
          </a:p>
          <a:p>
            <a:r>
              <a:rPr lang="en-US" dirty="0"/>
              <a:t>A </a:t>
            </a:r>
            <a:r>
              <a:rPr lang="en-US" b="1" dirty="0"/>
              <a:t>mass-mailing worm </a:t>
            </a:r>
            <a:r>
              <a:rPr lang="en-US" dirty="0"/>
              <a:t>spreads by sending itself to every address in the address book of an infected device</a:t>
            </a:r>
          </a:p>
          <a:p>
            <a:r>
              <a:rPr lang="en-US" dirty="0"/>
              <a:t>An </a:t>
            </a:r>
            <a:r>
              <a:rPr lang="en-US" b="1" dirty="0"/>
              <a:t>internet worm </a:t>
            </a:r>
            <a:r>
              <a:rPr lang="en-US" dirty="0"/>
              <a:t>looks for vulnerabilities in operating systems, open communication ports, and JavaScripts on Web pages</a:t>
            </a:r>
          </a:p>
          <a:p>
            <a:r>
              <a:rPr lang="en-US" dirty="0"/>
              <a:t>A </a:t>
            </a:r>
            <a:r>
              <a:rPr lang="en-US" b="1" dirty="0"/>
              <a:t>file-sharing worm </a:t>
            </a:r>
            <a:r>
              <a:rPr lang="en-US" dirty="0"/>
              <a:t>copies itself into a shared folder under an innocuous </a:t>
            </a:r>
            <a:r>
              <a:rPr lang="en-US" dirty="0" smtClean="0"/>
              <a:t>name</a:t>
            </a:r>
            <a:endParaRPr lang="en-US" dirty="0"/>
          </a:p>
        </p:txBody>
      </p:sp>
    </p:spTree>
    <p:extLst>
      <p:ext uri="{BB962C8B-B14F-4D97-AF65-F5344CB8AC3E}">
        <p14:creationId xmlns:p14="http://schemas.microsoft.com/office/powerpoint/2010/main" val="3968758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69" y="129027"/>
            <a:ext cx="8032638" cy="886974"/>
          </a:xfrm>
        </p:spPr>
        <p:txBody>
          <a:bodyPr/>
          <a:lstStyle/>
          <a:p>
            <a:r>
              <a:rPr lang="en-US" dirty="0"/>
              <a:t>Computer </a:t>
            </a:r>
            <a:r>
              <a:rPr lang="en-US" dirty="0" smtClean="0"/>
              <a:t>Worms (2 of 2)</a:t>
            </a:r>
            <a:endParaRPr lang="en-US" dirty="0"/>
          </a:p>
        </p:txBody>
      </p:sp>
      <p:pic>
        <p:nvPicPr>
          <p:cNvPr id="6" name="Picture 5" descr="An illustration with three sections depicts how the computer worms spread. A computer with a worm represented on the screen is shown at the top. Section one depicts email messages attached with worms being directed to a computer. The supporting text associated with the email messages reads “The worm sends a copy of itself as an email attachment.” The supporting text associated with the computer reads “Open the attachment, and the worm is copied to your device.” Section two depicts web pages with worms being directed to a computer. The supporting text associated with the web pages reads “The worm scans the Web looking for exploitable HTML pages.” The supporting text associated with the computer reads “Visit the Web site, and the worm is downloaded to your device.” Section three depicts a network of computers with one of them representing worm on the screen being directed to a computer. The supporting text associated with the network of systems reads “The worm looks for open ports for file sharing in a LAN.” The supporting text associated with the computer reads “Connect to the network, and the worm is transmitted to your device.”"/>
          <p:cNvPicPr>
            <a:picLocks noChangeAspect="1"/>
          </p:cNvPicPr>
          <p:nvPr/>
        </p:nvPicPr>
        <p:blipFill>
          <a:blip r:embed="rId2" cstate="print"/>
          <a:stretch>
            <a:fillRect/>
          </a:stretch>
        </p:blipFill>
        <p:spPr>
          <a:xfrm>
            <a:off x="1524000" y="1311038"/>
            <a:ext cx="6705600" cy="4878626"/>
          </a:xfrm>
          <a:prstGeom prst="rect">
            <a:avLst/>
          </a:prstGeom>
        </p:spPr>
      </p:pic>
    </p:spTree>
    <p:extLst>
      <p:ext uri="{BB962C8B-B14F-4D97-AF65-F5344CB8AC3E}">
        <p14:creationId xmlns:p14="http://schemas.microsoft.com/office/powerpoint/2010/main" val="1289217179"/>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Trojans (1 of 2)</a:t>
            </a:r>
            <a:endParaRPr lang="en-US" dirty="0"/>
          </a:p>
        </p:txBody>
      </p:sp>
      <p:sp>
        <p:nvSpPr>
          <p:cNvPr id="5" name="Content Placeholder 4"/>
          <p:cNvSpPr>
            <a:spLocks noGrp="1"/>
          </p:cNvSpPr>
          <p:nvPr>
            <p:ph idx="1"/>
          </p:nvPr>
        </p:nvSpPr>
        <p:spPr/>
        <p:txBody>
          <a:bodyPr/>
          <a:lstStyle/>
          <a:p>
            <a:r>
              <a:rPr lang="en-US" dirty="0"/>
              <a:t>A </a:t>
            </a:r>
            <a:r>
              <a:rPr lang="en-US" b="1" dirty="0"/>
              <a:t>trojan</a:t>
            </a:r>
            <a:r>
              <a:rPr lang="en-US" dirty="0"/>
              <a:t> (sometimes called a “Trojan Horse”) is a computer program that seems to perform one function while actually doing something else. Most trojans are not designed to replicate themselves</a:t>
            </a:r>
          </a:p>
          <a:p>
            <a:r>
              <a:rPr lang="en-US" dirty="0"/>
              <a:t>A </a:t>
            </a:r>
            <a:r>
              <a:rPr lang="en-US" b="1" dirty="0"/>
              <a:t>dropper</a:t>
            </a:r>
            <a:r>
              <a:rPr lang="en-US" dirty="0"/>
              <a:t> is designed to deliver or “drop” malicious code into a device; they are usually the first phase of a sophisticated malware </a:t>
            </a:r>
            <a:r>
              <a:rPr lang="en-US" dirty="0" smtClean="0"/>
              <a:t>attack</a:t>
            </a:r>
            <a:endParaRPr lang="en-US" dirty="0"/>
          </a:p>
        </p:txBody>
      </p:sp>
    </p:spTree>
    <p:extLst>
      <p:ext uri="{BB962C8B-B14F-4D97-AF65-F5344CB8AC3E}">
        <p14:creationId xmlns:p14="http://schemas.microsoft.com/office/powerpoint/2010/main" val="41114028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69" y="230627"/>
            <a:ext cx="8032638" cy="886974"/>
          </a:xfrm>
        </p:spPr>
        <p:txBody>
          <a:bodyPr/>
          <a:lstStyle/>
          <a:p>
            <a:r>
              <a:rPr lang="en-US" dirty="0" smtClean="0"/>
              <a:t>Trojans (2 of 2)</a:t>
            </a:r>
            <a:endParaRPr lang="en-US" dirty="0"/>
          </a:p>
        </p:txBody>
      </p:sp>
      <p:pic>
        <p:nvPicPr>
          <p:cNvPr id="6" name="Picture 2" descr="An illustration of a computer with a USB flash drive being inserted into one of the ports depicts the step one of a Stuxnet attacking nuclear centrifuges.&#10;An illustration of a computer with a dropper dropping liquid and a drop represented on the computer screen depicts the step two of a Stuxnet attacking nuclear centrifuges. &#10;An illustration of a computer with a worm represented on the screen depicts the step three of a Stuxnet attacking nuclear centrifuges. &#10;An illustration of a network of computers with worm displayed on one of the computer screens depicts the step four of a Stuxnet attacking nuclear centrifuges. &#10;An illustration of a computer represented with multiple worms and a nuclear centrifuge depicts the step five of a Stuxnet attacking nuclear centrifuges&#10;An illustration of a nuclear centrifuge marked with a cross depicts the step six of a Stuxnet attacking nuclear centrifuges.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273" y="1614343"/>
            <a:ext cx="7481455" cy="4346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6780013"/>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Antivirus </a:t>
            </a:r>
            <a:r>
              <a:rPr lang="en-US" dirty="0" smtClean="0"/>
              <a:t>Software (1 of </a:t>
            </a:r>
            <a:r>
              <a:rPr lang="en-US" dirty="0"/>
              <a:t>8</a:t>
            </a:r>
            <a:r>
              <a:rPr lang="en-US" dirty="0" smtClean="0"/>
              <a:t>)</a:t>
            </a:r>
            <a:endParaRPr lang="en-US" dirty="0"/>
          </a:p>
        </p:txBody>
      </p:sp>
      <p:sp>
        <p:nvSpPr>
          <p:cNvPr id="5" name="Content Placeholder 4"/>
          <p:cNvSpPr>
            <a:spLocks noGrp="1"/>
          </p:cNvSpPr>
          <p:nvPr>
            <p:ph idx="1"/>
          </p:nvPr>
        </p:nvSpPr>
        <p:spPr/>
        <p:txBody>
          <a:bodyPr/>
          <a:lstStyle/>
          <a:p>
            <a:r>
              <a:rPr lang="en-US" b="1" dirty="0"/>
              <a:t>Antivirus software </a:t>
            </a:r>
            <a:r>
              <a:rPr lang="en-US" dirty="0"/>
              <a:t>is a type of utility software that looks for and eliminates viruses, trojans, worms, and other malware</a:t>
            </a:r>
          </a:p>
          <a:p>
            <a:r>
              <a:rPr lang="en-US" dirty="0"/>
              <a:t>A </a:t>
            </a:r>
            <a:r>
              <a:rPr lang="en-US" b="1" dirty="0"/>
              <a:t>virus signature </a:t>
            </a:r>
            <a:r>
              <a:rPr lang="en-US" dirty="0"/>
              <a:t>is a section of program code that contains a unique series of instructions known to be part of a malware exploit; they are discovered by security experts who examine the bit sequences contained in malware program </a:t>
            </a:r>
            <a:r>
              <a:rPr lang="en-US" dirty="0" smtClean="0"/>
              <a:t>code</a:t>
            </a:r>
            <a:endParaRPr lang="en-US" dirty="0"/>
          </a:p>
        </p:txBody>
      </p:sp>
    </p:spTree>
    <p:extLst>
      <p:ext uri="{BB962C8B-B14F-4D97-AF65-F5344CB8AC3E}">
        <p14:creationId xmlns:p14="http://schemas.microsoft.com/office/powerpoint/2010/main" val="2958851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Antivirus </a:t>
            </a:r>
            <a:r>
              <a:rPr lang="en-US" dirty="0" smtClean="0"/>
              <a:t>Software (2 of 8)</a:t>
            </a:r>
            <a:endParaRPr lang="en-US" dirty="0"/>
          </a:p>
        </p:txBody>
      </p:sp>
      <p:sp>
        <p:nvSpPr>
          <p:cNvPr id="3" name="Content Placeholder 2"/>
          <p:cNvSpPr>
            <a:spLocks noGrp="1"/>
          </p:cNvSpPr>
          <p:nvPr>
            <p:ph idx="1"/>
          </p:nvPr>
        </p:nvSpPr>
        <p:spPr/>
        <p:txBody>
          <a:bodyPr>
            <a:normAutofit/>
          </a:bodyPr>
          <a:lstStyle/>
          <a:p>
            <a:r>
              <a:rPr lang="en-US" dirty="0"/>
              <a:t>Antivirus software can use techniques called </a:t>
            </a:r>
            <a:r>
              <a:rPr lang="en-US" b="1" dirty="0"/>
              <a:t>heuristic analysis </a:t>
            </a:r>
            <a:r>
              <a:rPr lang="en-US" dirty="0"/>
              <a:t>to detect malware by analyzing the characteristics and behavior of suspicious files</a:t>
            </a:r>
          </a:p>
          <a:p>
            <a:r>
              <a:rPr lang="en-US" dirty="0"/>
              <a:t>Heuristics may produce </a:t>
            </a:r>
            <a:r>
              <a:rPr lang="en-US" b="1" dirty="0"/>
              <a:t>false positives </a:t>
            </a:r>
            <a:r>
              <a:rPr lang="en-US" dirty="0"/>
              <a:t>that mistakenly identify a legitimate file as </a:t>
            </a:r>
            <a:r>
              <a:rPr lang="en-US" dirty="0" smtClean="0"/>
              <a:t>malware</a:t>
            </a:r>
            <a:endParaRPr lang="en-US" dirty="0"/>
          </a:p>
        </p:txBody>
      </p:sp>
    </p:spTree>
    <p:extLst>
      <p:ext uri="{BB962C8B-B14F-4D97-AF65-F5344CB8AC3E}">
        <p14:creationId xmlns:p14="http://schemas.microsoft.com/office/powerpoint/2010/main" val="321450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A: </a:t>
            </a:r>
            <a:r>
              <a:rPr lang="en-US" dirty="0" smtClean="0"/>
              <a:t>Objectives (1 of 2)</a:t>
            </a:r>
            <a:endParaRPr lang="en-US" dirty="0"/>
          </a:p>
        </p:txBody>
      </p:sp>
      <p:sp>
        <p:nvSpPr>
          <p:cNvPr id="5" name="Content Placeholder 4"/>
          <p:cNvSpPr>
            <a:spLocks noGrp="1"/>
          </p:cNvSpPr>
          <p:nvPr>
            <p:ph idx="1"/>
          </p:nvPr>
        </p:nvSpPr>
        <p:spPr/>
        <p:txBody>
          <a:bodyPr>
            <a:noAutofit/>
          </a:bodyPr>
          <a:lstStyle/>
          <a:p>
            <a:r>
              <a:rPr lang="en-US" dirty="0"/>
              <a:t>List five examples in which digital data is encrypted for security purposes</a:t>
            </a:r>
          </a:p>
          <a:p>
            <a:r>
              <a:rPr lang="en-US" dirty="0"/>
              <a:t>Describe how two-factor authentication works when you log in to a Gmail account from a device you have never used before</a:t>
            </a:r>
          </a:p>
          <a:p>
            <a:r>
              <a:rPr lang="en-US" dirty="0"/>
              <a:t>Explain how encryption is linked to passcodes in some digital devices</a:t>
            </a:r>
          </a:p>
          <a:p>
            <a:r>
              <a:rPr lang="en-US" dirty="0"/>
              <a:t>Describe the advantages of encrypting an entire storage volume</a:t>
            </a:r>
          </a:p>
          <a:p>
            <a:r>
              <a:rPr lang="en-US" dirty="0"/>
              <a:t>Recite the basic rules for creating a strong </a:t>
            </a:r>
            <a:r>
              <a:rPr lang="en-US" dirty="0" smtClean="0"/>
              <a:t>password</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Antivirus </a:t>
            </a:r>
            <a:r>
              <a:rPr lang="en-US" dirty="0" smtClean="0"/>
              <a:t>Software (3 of 8)</a:t>
            </a:r>
            <a:endParaRPr lang="en-US" dirty="0"/>
          </a:p>
        </p:txBody>
      </p:sp>
      <p:sp>
        <p:nvSpPr>
          <p:cNvPr id="4" name="Content Placeholder 3"/>
          <p:cNvSpPr>
            <a:spLocks noGrp="1"/>
          </p:cNvSpPr>
          <p:nvPr>
            <p:ph idx="1"/>
          </p:nvPr>
        </p:nvSpPr>
        <p:spPr/>
        <p:txBody>
          <a:bodyPr>
            <a:noAutofit/>
          </a:bodyPr>
          <a:lstStyle/>
          <a:p>
            <a:r>
              <a:rPr lang="en-US" sz="2400" b="1" dirty="0"/>
              <a:t>Repair.</a:t>
            </a:r>
            <a:r>
              <a:rPr lang="en-US" sz="2400" dirty="0"/>
              <a:t> Antivirus software can sometimes remove the malware code from infected files. This strategy is benefi­cial for files containing important documents that have become infected. Many of today's malware exploits are embedded in executable files and are difficult to remove. When malware cannot be removed, the file should not be </a:t>
            </a:r>
            <a:r>
              <a:rPr lang="en-US" sz="2400" dirty="0" smtClean="0"/>
              <a:t>used.</a:t>
            </a:r>
          </a:p>
          <a:p>
            <a:r>
              <a:rPr lang="en-US" sz="2400" b="1" dirty="0"/>
              <a:t>Quarantine.</a:t>
            </a:r>
            <a:r>
              <a:rPr lang="en-US" sz="2400" dirty="0"/>
              <a:t> In the context of antivirus software, a </a:t>
            </a:r>
            <a:r>
              <a:rPr lang="en-US" sz="2400" b="1" dirty="0"/>
              <a:t>quarantined file</a:t>
            </a:r>
            <a:r>
              <a:rPr lang="en-US" sz="2400" dirty="0"/>
              <a:t> contains code that is suspected of being part of a virus. For your protection, most antivirus software encrypts the file's contents and isolates it in a quarantine folder so it can't be inadvertently opened or accessed by a hacker. </a:t>
            </a:r>
          </a:p>
        </p:txBody>
      </p:sp>
    </p:spTree>
    <p:extLst>
      <p:ext uri="{BB962C8B-B14F-4D97-AF65-F5344CB8AC3E}">
        <p14:creationId xmlns:p14="http://schemas.microsoft.com/office/powerpoint/2010/main" val="1445430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Antivirus </a:t>
            </a:r>
            <a:r>
              <a:rPr lang="en-US" dirty="0" smtClean="0"/>
              <a:t>Software (4 of 8)</a:t>
            </a:r>
            <a:endParaRPr lang="en-US" dirty="0"/>
          </a:p>
        </p:txBody>
      </p:sp>
      <p:sp>
        <p:nvSpPr>
          <p:cNvPr id="3" name="Content Placeholder 2"/>
          <p:cNvSpPr>
            <a:spLocks noGrp="1"/>
          </p:cNvSpPr>
          <p:nvPr>
            <p:ph idx="1"/>
          </p:nvPr>
        </p:nvSpPr>
        <p:spPr/>
        <p:txBody>
          <a:bodyPr>
            <a:noAutofit/>
          </a:bodyPr>
          <a:lstStyle/>
          <a:p>
            <a:pPr marL="344488" indent="0">
              <a:buNone/>
            </a:pPr>
            <a:r>
              <a:rPr lang="en-US" sz="2400" dirty="0" smtClean="0"/>
              <a:t>Quarantined files cannot be run, but they can be moved out of quarantine if they are later found to have been falsely identified as malware.</a:t>
            </a:r>
          </a:p>
          <a:p>
            <a:pPr marL="344488" indent="-344488"/>
            <a:r>
              <a:rPr lang="en-US" sz="2400" b="1" dirty="0" smtClean="0"/>
              <a:t>Delete</a:t>
            </a:r>
            <a:r>
              <a:rPr lang="en-US" sz="2400" b="1" dirty="0"/>
              <a:t>.</a:t>
            </a:r>
            <a:r>
              <a:rPr lang="en-US" sz="2400" dirty="0"/>
              <a:t> Quarantined files should eventually be deleted. Most antivirus software allows users to specify how long an infected file should remain in quarantine before it is deleted. Most users rarely retrieve files from quarantine because it is risky to work with files that are suspected of harboring malicious code. There is no need, therefore, to delay deletion for more than a few </a:t>
            </a:r>
            <a:r>
              <a:rPr lang="en-US" sz="2400" dirty="0" smtClean="0"/>
              <a:t>days.</a:t>
            </a:r>
          </a:p>
        </p:txBody>
      </p:sp>
    </p:spTree>
    <p:extLst>
      <p:ext uri="{BB962C8B-B14F-4D97-AF65-F5344CB8AC3E}">
        <p14:creationId xmlns:p14="http://schemas.microsoft.com/office/powerpoint/2010/main" val="2237787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Antivirus </a:t>
            </a:r>
            <a:r>
              <a:rPr lang="en-US" dirty="0" smtClean="0"/>
              <a:t>Software (5 of 8)</a:t>
            </a:r>
            <a:endParaRPr lang="en-US" dirty="0"/>
          </a:p>
        </p:txBody>
      </p:sp>
      <p:sp>
        <p:nvSpPr>
          <p:cNvPr id="5" name="Content Placeholder 4"/>
          <p:cNvSpPr>
            <a:spLocks noGrp="1"/>
          </p:cNvSpPr>
          <p:nvPr>
            <p:ph idx="1"/>
          </p:nvPr>
        </p:nvSpPr>
        <p:spPr/>
        <p:txBody>
          <a:bodyPr>
            <a:normAutofit/>
          </a:bodyPr>
          <a:lstStyle/>
          <a:p>
            <a:pPr>
              <a:spcBef>
                <a:spcPts val="24"/>
              </a:spcBef>
            </a:pPr>
            <a:r>
              <a:rPr lang="en-US" b="1" dirty="0"/>
              <a:t>For the most extensive protection from malware, you should look for and enable the following features of your antivirus software</a:t>
            </a:r>
            <a:r>
              <a:rPr lang="en-US" b="1" dirty="0" smtClean="0"/>
              <a:t>:</a:t>
            </a:r>
          </a:p>
          <a:p>
            <a:pPr marL="914400" lvl="0" indent="-393700" fontAlgn="base">
              <a:spcBef>
                <a:spcPts val="24"/>
              </a:spcBef>
              <a:buFont typeface="Arial" pitchFamily="34" charset="0"/>
              <a:buChar char="–"/>
            </a:pPr>
            <a:r>
              <a:rPr lang="en-US" sz="2400" dirty="0"/>
              <a:t>Start scanning when the device </a:t>
            </a:r>
            <a:r>
              <a:rPr lang="en-US" sz="2400" dirty="0" smtClean="0"/>
              <a:t>boots</a:t>
            </a:r>
            <a:endParaRPr lang="en-US" sz="2400" dirty="0"/>
          </a:p>
          <a:p>
            <a:pPr marL="914400" lvl="0" indent="-393700" fontAlgn="base">
              <a:spcBef>
                <a:spcPts val="24"/>
              </a:spcBef>
              <a:buFont typeface="Arial" pitchFamily="34" charset="0"/>
              <a:buChar char="–"/>
            </a:pPr>
            <a:r>
              <a:rPr lang="en-US" sz="2400" dirty="0"/>
              <a:t>Scan all programs when they are launched, and scan document files </a:t>
            </a:r>
            <a:r>
              <a:rPr lang="en-US" sz="2400" dirty="0" smtClean="0"/>
              <a:t>when they </a:t>
            </a:r>
            <a:r>
              <a:rPr lang="en-US" sz="2400" dirty="0"/>
              <a:t>are </a:t>
            </a:r>
            <a:r>
              <a:rPr lang="en-US" sz="2400" dirty="0" smtClean="0"/>
              <a:t>opened</a:t>
            </a:r>
            <a:endParaRPr lang="en-US" sz="2400" dirty="0"/>
          </a:p>
          <a:p>
            <a:pPr marL="914400" lvl="0" indent="-393700" fontAlgn="base">
              <a:spcBef>
                <a:spcPts val="24"/>
              </a:spcBef>
              <a:buFont typeface="Arial" pitchFamily="34" charset="0"/>
              <a:buChar char="–"/>
            </a:pPr>
            <a:r>
              <a:rPr lang="en-US" sz="2400" dirty="0"/>
              <a:t>Scan other types of files, such as graphics, if you engage in some </a:t>
            </a:r>
            <a:r>
              <a:rPr lang="en-US" sz="2400" dirty="0" smtClean="0"/>
              <a:t>risky computing behaviors and are not concerned with the extra time required to open files as they are scanned</a:t>
            </a:r>
          </a:p>
          <a:p>
            <a:pPr marL="914400" lvl="0" indent="-393700" fontAlgn="base">
              <a:buFont typeface="Arial" pitchFamily="34" charset="0"/>
              <a:buChar char="–"/>
            </a:pPr>
            <a:r>
              <a:rPr lang="en-US" sz="2400" dirty="0"/>
              <a:t>Scan incoming email and attachments</a:t>
            </a:r>
          </a:p>
          <a:p>
            <a:pPr marL="914400" lvl="0" indent="-393700" fontAlgn="base">
              <a:buFont typeface="Arial" pitchFamily="34" charset="0"/>
              <a:buChar char="–"/>
            </a:pPr>
            <a:r>
              <a:rPr lang="en-US" sz="2400" dirty="0"/>
              <a:t>Scan incoming instant message </a:t>
            </a:r>
            <a:r>
              <a:rPr lang="en-US" sz="2400" dirty="0" smtClean="0"/>
              <a:t>attachments</a:t>
            </a:r>
            <a:endParaRPr lang="en-US" sz="2400" dirty="0"/>
          </a:p>
        </p:txBody>
      </p:sp>
    </p:spTree>
    <p:extLst>
      <p:ext uri="{BB962C8B-B14F-4D97-AF65-F5344CB8AC3E}">
        <p14:creationId xmlns:p14="http://schemas.microsoft.com/office/powerpoint/2010/main" val="4136338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Antivirus </a:t>
            </a:r>
            <a:r>
              <a:rPr lang="en-US" dirty="0" smtClean="0"/>
              <a:t>Software (6 of 8)</a:t>
            </a:r>
            <a:endParaRPr lang="en-US" dirty="0"/>
          </a:p>
        </p:txBody>
      </p:sp>
      <p:sp>
        <p:nvSpPr>
          <p:cNvPr id="5" name="Content Placeholder 4"/>
          <p:cNvSpPr>
            <a:spLocks noGrp="1"/>
          </p:cNvSpPr>
          <p:nvPr>
            <p:ph idx="1"/>
          </p:nvPr>
        </p:nvSpPr>
        <p:spPr/>
        <p:txBody>
          <a:bodyPr>
            <a:normAutofit/>
          </a:bodyPr>
          <a:lstStyle/>
          <a:p>
            <a:pPr marL="914400" lvl="0" indent="-393700" fontAlgn="base">
              <a:buFont typeface="Arial" pitchFamily="34" charset="0"/>
              <a:buChar char="–"/>
            </a:pPr>
            <a:r>
              <a:rPr lang="en-US" sz="2400" dirty="0" smtClean="0"/>
              <a:t>Scan </a:t>
            </a:r>
            <a:r>
              <a:rPr lang="en-US" sz="2400" dirty="0"/>
              <a:t>outgoing email for worm activity such as mass-mailing </a:t>
            </a:r>
            <a:r>
              <a:rPr lang="en-US" sz="2400" dirty="0" smtClean="0"/>
              <a:t>worms</a:t>
            </a:r>
            <a:endParaRPr lang="en-US" sz="2400" dirty="0"/>
          </a:p>
          <a:p>
            <a:pPr marL="914400" lvl="0" indent="-393700" fontAlgn="base">
              <a:buFont typeface="Arial" pitchFamily="34" charset="0"/>
              <a:buChar char="–"/>
            </a:pPr>
            <a:r>
              <a:rPr lang="en-US" sz="2400" dirty="0"/>
              <a:t>Scan zipped (compressed) files.</a:t>
            </a:r>
          </a:p>
          <a:p>
            <a:pPr marL="914400" lvl="0" indent="-393700" fontAlgn="base">
              <a:buFont typeface="Arial" pitchFamily="34" charset="0"/>
              <a:buChar char="–"/>
            </a:pPr>
            <a:r>
              <a:rPr lang="en-US" sz="2400" dirty="0"/>
              <a:t>Scan for spyware and PUAs (potentially unwanted applications</a:t>
            </a:r>
            <a:r>
              <a:rPr lang="en-US" sz="2400" dirty="0" smtClean="0"/>
              <a:t>)</a:t>
            </a:r>
            <a:endParaRPr lang="en-US" sz="2400" dirty="0"/>
          </a:p>
          <a:p>
            <a:pPr marL="914400" lvl="0" indent="-393700" fontAlgn="base">
              <a:buFont typeface="Arial" pitchFamily="34" charset="0"/>
              <a:buChar char="–"/>
            </a:pPr>
            <a:r>
              <a:rPr lang="en-US" sz="2400" dirty="0"/>
              <a:t>Scan all files on the device's storage volume at least once a </a:t>
            </a:r>
            <a:r>
              <a:rPr lang="en-US" sz="2400" dirty="0" smtClean="0"/>
              <a:t>week</a:t>
            </a:r>
            <a:endParaRPr lang="en-US" sz="2400" dirty="0"/>
          </a:p>
        </p:txBody>
      </p:sp>
    </p:spTree>
    <p:extLst>
      <p:ext uri="{BB962C8B-B14F-4D97-AF65-F5344CB8AC3E}">
        <p14:creationId xmlns:p14="http://schemas.microsoft.com/office/powerpoint/2010/main" val="162934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Antivirus </a:t>
            </a:r>
            <a:r>
              <a:rPr lang="en-US" dirty="0" smtClean="0"/>
              <a:t>Software (7 of 8)</a:t>
            </a:r>
            <a:endParaRPr lang="en-US" dirty="0"/>
          </a:p>
        </p:txBody>
      </p:sp>
      <p:sp>
        <p:nvSpPr>
          <p:cNvPr id="3" name="Content Placeholder 2"/>
          <p:cNvSpPr>
            <a:spLocks noGrp="1"/>
          </p:cNvSpPr>
          <p:nvPr>
            <p:ph idx="1"/>
          </p:nvPr>
        </p:nvSpPr>
        <p:spPr/>
        <p:txBody>
          <a:bodyPr/>
          <a:lstStyle/>
          <a:p>
            <a:r>
              <a:rPr lang="en-US" dirty="0"/>
              <a:t>Some virus threats are very real, but you’re also likely to get email messages about so-called viruses that don’t really exist</a:t>
            </a:r>
          </a:p>
          <a:p>
            <a:r>
              <a:rPr lang="en-US" dirty="0"/>
              <a:t>A </a:t>
            </a:r>
            <a:r>
              <a:rPr lang="en-US" b="1" dirty="0"/>
              <a:t>virus hoax</a:t>
            </a:r>
            <a:r>
              <a:rPr lang="en-US" dirty="0"/>
              <a:t> usually arrives as an email message containing dire warnings about a supposedly new virus on the loose</a:t>
            </a:r>
          </a:p>
          <a:p>
            <a:r>
              <a:rPr lang="en-US" dirty="0"/>
              <a:t>Never forward a viral email to others, even if you think it’s just a virus </a:t>
            </a:r>
            <a:r>
              <a:rPr lang="en-US" dirty="0" smtClean="0"/>
              <a:t>hoax</a:t>
            </a:r>
            <a:endParaRPr lang="en-US" dirty="0"/>
          </a:p>
        </p:txBody>
      </p:sp>
    </p:spTree>
    <p:extLst>
      <p:ext uri="{BB962C8B-B14F-4D97-AF65-F5344CB8AC3E}">
        <p14:creationId xmlns:p14="http://schemas.microsoft.com/office/powerpoint/2010/main" val="35002653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69" y="243326"/>
            <a:ext cx="8032638" cy="1004011"/>
          </a:xfrm>
        </p:spPr>
        <p:txBody>
          <a:bodyPr/>
          <a:lstStyle/>
          <a:p>
            <a:r>
              <a:rPr lang="en-US" dirty="0"/>
              <a:t>Antivirus </a:t>
            </a:r>
            <a:r>
              <a:rPr lang="en-US" dirty="0" smtClean="0"/>
              <a:t>Software (8 of 8)</a:t>
            </a:r>
            <a:endParaRPr lang="en-US" dirty="0"/>
          </a:p>
        </p:txBody>
      </p:sp>
      <p:pic>
        <p:nvPicPr>
          <p:cNvPr id="6" name="Picture 5" descr="A screenshot of the Gmail web page depicts a message showcasing a typical virus hoax. The subject of the email is with text that reads “Good Times.” The text in the message reads “WARNING!!! A destructive virus is spreading fast. If you receive a message with GOOD TIMES in the subject line, DON’T DOWNLOAD THE FILE or your computer will get infected. Once a computer is infected, one of the several things can happen. If the computer contains a hard drive that will most likely be destroyed. If the program is not stopped, the computer’s processor will be placed in an nth-complexity infinite binary loop, which can severely damage the process if left running that way too long. ---“"/>
          <p:cNvPicPr>
            <a:picLocks noChangeAspect="1"/>
          </p:cNvPicPr>
          <p:nvPr/>
        </p:nvPicPr>
        <p:blipFill>
          <a:blip r:embed="rId2" cstate="print"/>
          <a:stretch>
            <a:fillRect/>
          </a:stretch>
        </p:blipFill>
        <p:spPr>
          <a:xfrm>
            <a:off x="1142419" y="1625778"/>
            <a:ext cx="7209315" cy="4279656"/>
          </a:xfrm>
          <a:prstGeom prst="rect">
            <a:avLst/>
          </a:prstGeom>
        </p:spPr>
      </p:pic>
    </p:spTree>
    <p:extLst>
      <p:ext uri="{BB962C8B-B14F-4D97-AF65-F5344CB8AC3E}">
        <p14:creationId xmlns:p14="http://schemas.microsoft.com/office/powerpoint/2010/main" val="214946129"/>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Section C: Online Intrusions</a:t>
            </a:r>
          </a:p>
        </p:txBody>
      </p:sp>
      <p:sp>
        <p:nvSpPr>
          <p:cNvPr id="5" name="Content Placeholder 4"/>
          <p:cNvSpPr>
            <a:spLocks noGrp="1"/>
          </p:cNvSpPr>
          <p:nvPr>
            <p:ph idx="1"/>
          </p:nvPr>
        </p:nvSpPr>
        <p:spPr/>
        <p:txBody>
          <a:bodyPr>
            <a:normAutofit/>
          </a:bodyPr>
          <a:lstStyle/>
          <a:p>
            <a:r>
              <a:rPr lang="en-US" dirty="0"/>
              <a:t>Intrusion Threats</a:t>
            </a:r>
          </a:p>
          <a:p>
            <a:r>
              <a:rPr lang="en-US" dirty="0"/>
              <a:t>Anti-exploit Software</a:t>
            </a:r>
          </a:p>
          <a:p>
            <a:r>
              <a:rPr lang="en-US" dirty="0"/>
              <a:t>Netstat</a:t>
            </a:r>
          </a:p>
          <a:p>
            <a:r>
              <a:rPr lang="en-US" dirty="0" smtClean="0"/>
              <a:t>Firewalls</a:t>
            </a:r>
            <a:endParaRPr lang="en-US" dirty="0"/>
          </a:p>
        </p:txBody>
      </p:sp>
    </p:spTree>
    <p:extLst>
      <p:ext uri="{BB962C8B-B14F-4D97-AF65-F5344CB8AC3E}">
        <p14:creationId xmlns:p14="http://schemas.microsoft.com/office/powerpoint/2010/main" val="1303139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C: </a:t>
            </a:r>
            <a:r>
              <a:rPr lang="en-US" dirty="0" smtClean="0"/>
              <a:t>Objectives (1</a:t>
            </a:r>
            <a:r>
              <a:rPr lang="en-US" baseline="0" dirty="0" smtClean="0"/>
              <a:t> of 2)</a:t>
            </a:r>
            <a:endParaRPr lang="en-US" dirty="0"/>
          </a:p>
        </p:txBody>
      </p:sp>
      <p:sp>
        <p:nvSpPr>
          <p:cNvPr id="3" name="Content Placeholder 2"/>
          <p:cNvSpPr>
            <a:spLocks noGrp="1"/>
          </p:cNvSpPr>
          <p:nvPr>
            <p:ph idx="1"/>
          </p:nvPr>
        </p:nvSpPr>
        <p:spPr/>
        <p:txBody>
          <a:bodyPr>
            <a:noAutofit/>
          </a:bodyPr>
          <a:lstStyle/>
          <a:p>
            <a:r>
              <a:rPr lang="en-US" dirty="0"/>
              <a:t>Provide an overview that describes how an online intrusion takes place.</a:t>
            </a:r>
          </a:p>
          <a:p>
            <a:r>
              <a:rPr lang="en-US" dirty="0"/>
              <a:t>List and describe at least seven types of online intrusions</a:t>
            </a:r>
          </a:p>
          <a:p>
            <a:r>
              <a:rPr lang="en-US" dirty="0"/>
              <a:t>Explain how a DDoS attack takes place</a:t>
            </a:r>
          </a:p>
          <a:p>
            <a:r>
              <a:rPr lang="en-US" dirty="0"/>
              <a:t>Describe the difference between an on-demand scan and on-access scanning</a:t>
            </a:r>
          </a:p>
          <a:p>
            <a:r>
              <a:rPr lang="en-US" dirty="0"/>
              <a:t>Summarize the significance of communications ports in online intrusions</a:t>
            </a:r>
          </a:p>
          <a:p>
            <a:r>
              <a:rPr lang="en-US" dirty="0"/>
              <a:t>State the purpose of a personal firewall and describe how one </a:t>
            </a:r>
            <a:r>
              <a:rPr lang="en-US" dirty="0" smtClean="0"/>
              <a:t>works</a:t>
            </a:r>
            <a:endParaRPr lang="en-US" dirty="0"/>
          </a:p>
        </p:txBody>
      </p:sp>
    </p:spTree>
    <p:extLst>
      <p:ext uri="{BB962C8B-B14F-4D97-AF65-F5344CB8AC3E}">
        <p14:creationId xmlns:p14="http://schemas.microsoft.com/office/powerpoint/2010/main" val="27054775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C: </a:t>
            </a:r>
            <a:r>
              <a:rPr lang="en-US" dirty="0" smtClean="0"/>
              <a:t>Objectives (2 of 2)</a:t>
            </a:r>
            <a:endParaRPr lang="en-US" dirty="0"/>
          </a:p>
        </p:txBody>
      </p:sp>
      <p:sp>
        <p:nvSpPr>
          <p:cNvPr id="3" name="Content Placeholder 2"/>
          <p:cNvSpPr>
            <a:spLocks noGrp="1"/>
          </p:cNvSpPr>
          <p:nvPr>
            <p:ph idx="1"/>
          </p:nvPr>
        </p:nvSpPr>
        <p:spPr/>
        <p:txBody>
          <a:bodyPr>
            <a:normAutofit/>
          </a:bodyPr>
          <a:lstStyle/>
          <a:p>
            <a:r>
              <a:rPr lang="en-US" dirty="0"/>
              <a:t>Explain how NAT works in conjunction with a router to provide a hardware firewall</a:t>
            </a:r>
          </a:p>
          <a:p>
            <a:r>
              <a:rPr lang="en-US" dirty="0"/>
              <a:t>Explain why security experts recommend using both NAT and a personal firewall</a:t>
            </a:r>
          </a:p>
          <a:p>
            <a:r>
              <a:rPr lang="en-US" dirty="0"/>
              <a:t>Describe the security vulnerability associated with remote access </a:t>
            </a:r>
            <a:r>
              <a:rPr lang="en-US" dirty="0" smtClean="0"/>
              <a:t>utilities</a:t>
            </a:r>
            <a:endParaRPr lang="en-US" dirty="0"/>
          </a:p>
        </p:txBody>
      </p:sp>
    </p:spTree>
    <p:extLst>
      <p:ext uri="{BB962C8B-B14F-4D97-AF65-F5344CB8AC3E}">
        <p14:creationId xmlns:p14="http://schemas.microsoft.com/office/powerpoint/2010/main" val="33392745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69" y="116327"/>
            <a:ext cx="8032638" cy="848874"/>
          </a:xfrm>
        </p:spPr>
        <p:txBody>
          <a:bodyPr/>
          <a:lstStyle/>
          <a:p>
            <a:r>
              <a:rPr lang="en-US" dirty="0"/>
              <a:t>Intrusion </a:t>
            </a:r>
            <a:r>
              <a:rPr lang="en-US" dirty="0" smtClean="0"/>
              <a:t>Threats (1</a:t>
            </a:r>
            <a:r>
              <a:rPr lang="en-US" baseline="0" dirty="0" smtClean="0"/>
              <a:t> of 3)</a:t>
            </a:r>
            <a:endParaRPr lang="en-US" dirty="0"/>
          </a:p>
        </p:txBody>
      </p:sp>
      <p:sp>
        <p:nvSpPr>
          <p:cNvPr id="5" name="Content Placeholder 4"/>
          <p:cNvSpPr>
            <a:spLocks noGrp="1"/>
          </p:cNvSpPr>
          <p:nvPr>
            <p:ph type="body" sz="half" idx="2"/>
          </p:nvPr>
        </p:nvSpPr>
        <p:spPr>
          <a:xfrm>
            <a:off x="269824" y="1259173"/>
            <a:ext cx="8619344" cy="1603947"/>
          </a:xfrm>
        </p:spPr>
        <p:txBody>
          <a:bodyPr>
            <a:noAutofit/>
          </a:bodyPr>
          <a:lstStyle/>
          <a:p>
            <a:pPr marL="457200" indent="-457200">
              <a:buFont typeface="Arial" pitchFamily="34" charset="0"/>
              <a:buChar char="•"/>
            </a:pPr>
            <a:r>
              <a:rPr lang="en-US" sz="2600" dirty="0"/>
              <a:t>An </a:t>
            </a:r>
            <a:r>
              <a:rPr lang="en-US" sz="2600" b="1" dirty="0"/>
              <a:t>online intrusion </a:t>
            </a:r>
            <a:r>
              <a:rPr lang="en-US" sz="2600" dirty="0"/>
              <a:t>takes place when an unauthorized person gains access to a digital device by using an Internet connection and exploiting vulnerabilities in hardware or </a:t>
            </a:r>
            <a:r>
              <a:rPr lang="en-US" sz="2600" dirty="0" smtClean="0"/>
              <a:t>software</a:t>
            </a:r>
            <a:endParaRPr lang="en-US" sz="2600" dirty="0"/>
          </a:p>
        </p:txBody>
      </p:sp>
      <p:pic>
        <p:nvPicPr>
          <p:cNvPr id="6" name="Picture 5" descr="An illustration depicts the steps of an online intrusion. Step one is illustrated by a worm and horse directed to a computer system. Step two is an illustration of a computer system that is labeled as “Infected” and sending out files to another computer. Step three and four is represented by an illustration of a computer labeled “Send out lots of spam” and a hacker. "/>
          <p:cNvPicPr>
            <a:picLocks noChangeAspect="1"/>
          </p:cNvPicPr>
          <p:nvPr/>
        </p:nvPicPr>
        <p:blipFill>
          <a:blip r:embed="rId2" cstate="print"/>
          <a:stretch>
            <a:fillRect/>
          </a:stretch>
        </p:blipFill>
        <p:spPr>
          <a:xfrm>
            <a:off x="1093355" y="3224800"/>
            <a:ext cx="7135091" cy="2890606"/>
          </a:xfrm>
          <a:prstGeom prst="rect">
            <a:avLst/>
          </a:prstGeom>
        </p:spPr>
      </p:pic>
    </p:spTree>
    <p:extLst>
      <p:ext uri="{BB962C8B-B14F-4D97-AF65-F5344CB8AC3E}">
        <p14:creationId xmlns:p14="http://schemas.microsoft.com/office/powerpoint/2010/main" val="130812756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A: </a:t>
            </a:r>
            <a:r>
              <a:rPr lang="en-US" dirty="0" smtClean="0"/>
              <a:t>Objectives (2 of 2)</a:t>
            </a:r>
            <a:endParaRPr lang="en-US" dirty="0"/>
          </a:p>
        </p:txBody>
      </p:sp>
      <p:sp>
        <p:nvSpPr>
          <p:cNvPr id="5" name="Content Placeholder 4"/>
          <p:cNvSpPr>
            <a:spLocks noGrp="1"/>
          </p:cNvSpPr>
          <p:nvPr>
            <p:ph idx="1"/>
          </p:nvPr>
        </p:nvSpPr>
        <p:spPr/>
        <p:txBody>
          <a:bodyPr>
            <a:noAutofit/>
          </a:bodyPr>
          <a:lstStyle/>
          <a:p>
            <a:r>
              <a:rPr lang="en-US" dirty="0"/>
              <a:t>List at least five characteristics of weak passwords</a:t>
            </a:r>
          </a:p>
          <a:p>
            <a:r>
              <a:rPr lang="en-US" dirty="0"/>
              <a:t>Recite the formula for calculating the number of possible passwords that can be generated using a four-digit PIN</a:t>
            </a:r>
          </a:p>
          <a:p>
            <a:r>
              <a:rPr lang="en-US" dirty="0"/>
              <a:t>Explain the concept of password entropy</a:t>
            </a:r>
          </a:p>
          <a:p>
            <a:r>
              <a:rPr lang="en-US" dirty="0"/>
              <a:t>Describe the advantages and disadvantages of local, cloud-based, and USB password managers</a:t>
            </a:r>
          </a:p>
        </p:txBody>
      </p:sp>
    </p:spTree>
    <p:extLst>
      <p:ext uri="{BB962C8B-B14F-4D97-AF65-F5344CB8AC3E}">
        <p14:creationId xmlns:p14="http://schemas.microsoft.com/office/powerpoint/2010/main" val="1905841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Intrusion </a:t>
            </a:r>
            <a:r>
              <a:rPr lang="en-US" dirty="0" smtClean="0"/>
              <a:t>Threats (2 of 3)</a:t>
            </a:r>
            <a:endParaRPr lang="en-US" dirty="0"/>
          </a:p>
        </p:txBody>
      </p:sp>
      <p:sp>
        <p:nvSpPr>
          <p:cNvPr id="5" name="Content Placeholder 4"/>
          <p:cNvSpPr>
            <a:spLocks noGrp="1"/>
          </p:cNvSpPr>
          <p:nvPr>
            <p:ph idx="1"/>
          </p:nvPr>
        </p:nvSpPr>
        <p:spPr/>
        <p:txBody>
          <a:bodyPr/>
          <a:lstStyle/>
          <a:p>
            <a:r>
              <a:rPr lang="en-US" b="1" dirty="0"/>
              <a:t>Different types of intrusions include:</a:t>
            </a:r>
          </a:p>
          <a:p>
            <a:pPr lvl="1" indent="-398463"/>
            <a:r>
              <a:rPr lang="en-US" b="1" dirty="0"/>
              <a:t>RATs </a:t>
            </a:r>
            <a:r>
              <a:rPr lang="en-US" dirty="0"/>
              <a:t>(Remote Access Trojan) – malware that arrives in a trojan disguised as a legitimate software; sets up a secret communication link with the hacker</a:t>
            </a:r>
          </a:p>
          <a:p>
            <a:pPr lvl="1" indent="-398463"/>
            <a:r>
              <a:rPr lang="en-US" b="1" dirty="0"/>
              <a:t>Backdoor </a:t>
            </a:r>
            <a:r>
              <a:rPr lang="en-US" dirty="0"/>
              <a:t>is an undocumented method of accessing a digital device</a:t>
            </a:r>
          </a:p>
          <a:p>
            <a:pPr lvl="1" indent="-398463"/>
            <a:r>
              <a:rPr lang="en-US" b="1" dirty="0"/>
              <a:t>Ransomware</a:t>
            </a:r>
            <a:r>
              <a:rPr lang="en-US" dirty="0"/>
              <a:t> – locks a device and then requests payment for an unlocking code; commonly exploits the Find My iPhone </a:t>
            </a:r>
            <a:r>
              <a:rPr lang="en-US" dirty="0" smtClean="0"/>
              <a:t>feature</a:t>
            </a:r>
            <a:endParaRPr lang="en-US" dirty="0"/>
          </a:p>
        </p:txBody>
      </p:sp>
    </p:spTree>
    <p:extLst>
      <p:ext uri="{BB962C8B-B14F-4D97-AF65-F5344CB8AC3E}">
        <p14:creationId xmlns:p14="http://schemas.microsoft.com/office/powerpoint/2010/main" val="1830700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Intrusion </a:t>
            </a:r>
            <a:r>
              <a:rPr lang="en-US" dirty="0" smtClean="0"/>
              <a:t>Threats (3 of 3)</a:t>
            </a:r>
            <a:endParaRPr lang="en-US" dirty="0"/>
          </a:p>
        </p:txBody>
      </p:sp>
      <p:sp>
        <p:nvSpPr>
          <p:cNvPr id="3" name="Content Placeholder 2"/>
          <p:cNvSpPr>
            <a:spLocks noGrp="1"/>
          </p:cNvSpPr>
          <p:nvPr>
            <p:ph idx="1"/>
          </p:nvPr>
        </p:nvSpPr>
        <p:spPr/>
        <p:txBody>
          <a:bodyPr>
            <a:normAutofit/>
          </a:bodyPr>
          <a:lstStyle/>
          <a:p>
            <a:pPr lvl="1" indent="-398463"/>
            <a:r>
              <a:rPr lang="en-US" b="1" dirty="0"/>
              <a:t>Botnets</a:t>
            </a:r>
            <a:r>
              <a:rPr lang="en-US" dirty="0"/>
              <a:t> – a client-server network created by hackers who gain control over several computers; this network is hidden from the victims, who continue to use their devices</a:t>
            </a:r>
          </a:p>
          <a:p>
            <a:pPr lvl="1" indent="-398463"/>
            <a:r>
              <a:rPr lang="en-US" b="1" dirty="0"/>
              <a:t>DDoS (distributed denial of service) </a:t>
            </a:r>
            <a:r>
              <a:rPr lang="en-US" dirty="0"/>
              <a:t>–</a:t>
            </a:r>
            <a:r>
              <a:rPr lang="en-US" b="1" dirty="0"/>
              <a:t> </a:t>
            </a:r>
            <a:r>
              <a:rPr lang="en-US" dirty="0"/>
              <a:t>attacks designed to flood a legitimate Web site or Internet router with so much traffic that it can no longer </a:t>
            </a:r>
            <a:r>
              <a:rPr lang="en-US" dirty="0" smtClean="0"/>
              <a:t>function</a:t>
            </a:r>
            <a:endParaRPr lang="en-US" dirty="0"/>
          </a:p>
        </p:txBody>
      </p:sp>
    </p:spTree>
    <p:extLst>
      <p:ext uri="{BB962C8B-B14F-4D97-AF65-F5344CB8AC3E}">
        <p14:creationId xmlns:p14="http://schemas.microsoft.com/office/powerpoint/2010/main" val="8779390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Anti-exploit Software</a:t>
            </a:r>
          </a:p>
        </p:txBody>
      </p:sp>
      <p:sp>
        <p:nvSpPr>
          <p:cNvPr id="3" name="Content Placeholder 2"/>
          <p:cNvSpPr>
            <a:spLocks noGrp="1"/>
          </p:cNvSpPr>
          <p:nvPr>
            <p:ph idx="1"/>
          </p:nvPr>
        </p:nvSpPr>
        <p:spPr/>
        <p:txBody>
          <a:bodyPr>
            <a:normAutofit/>
          </a:bodyPr>
          <a:lstStyle/>
          <a:p>
            <a:r>
              <a:rPr lang="en-US" dirty="0"/>
              <a:t>A </a:t>
            </a:r>
            <a:r>
              <a:rPr lang="en-US" b="1" dirty="0"/>
              <a:t>zero-day attack </a:t>
            </a:r>
            <a:r>
              <a:rPr lang="en-US" dirty="0"/>
              <a:t>exploits previously unknown vulnerabilities in software applications, hardware, and operating system program code</a:t>
            </a:r>
          </a:p>
          <a:p>
            <a:r>
              <a:rPr lang="en-US" dirty="0"/>
              <a:t>Anti-exploit security software offers an additional defense against zero-day attacks</a:t>
            </a:r>
          </a:p>
          <a:p>
            <a:r>
              <a:rPr lang="en-US" b="1" dirty="0"/>
              <a:t>Anti-exploit software</a:t>
            </a:r>
            <a:r>
              <a:rPr lang="en-US" dirty="0"/>
              <a:t> shields certain applications against behaviors commonly exhibited by intrusions and other </a:t>
            </a:r>
            <a:r>
              <a:rPr lang="en-US" dirty="0" smtClean="0"/>
              <a:t>exploits</a:t>
            </a:r>
            <a:endParaRPr lang="en-US" dirty="0"/>
          </a:p>
        </p:txBody>
      </p:sp>
    </p:spTree>
    <p:extLst>
      <p:ext uri="{BB962C8B-B14F-4D97-AF65-F5344CB8AC3E}">
        <p14:creationId xmlns:p14="http://schemas.microsoft.com/office/powerpoint/2010/main" val="40005711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Firewalls (1 of 3)</a:t>
            </a:r>
            <a:endParaRPr lang="en-US" dirty="0"/>
          </a:p>
        </p:txBody>
      </p:sp>
      <p:sp>
        <p:nvSpPr>
          <p:cNvPr id="3" name="Content Placeholder 2"/>
          <p:cNvSpPr>
            <a:spLocks noGrp="1"/>
          </p:cNvSpPr>
          <p:nvPr>
            <p:ph idx="1"/>
          </p:nvPr>
        </p:nvSpPr>
        <p:spPr/>
        <p:txBody>
          <a:bodyPr>
            <a:normAutofit/>
          </a:bodyPr>
          <a:lstStyle/>
          <a:p>
            <a:r>
              <a:rPr lang="en-US" dirty="0"/>
              <a:t>A </a:t>
            </a:r>
            <a:r>
              <a:rPr lang="en-US" b="1" dirty="0"/>
              <a:t>firewall</a:t>
            </a:r>
            <a:r>
              <a:rPr lang="en-US" dirty="0"/>
              <a:t> is a device or software that is designed to block unauthorized access while allowing authorized communications</a:t>
            </a:r>
          </a:p>
          <a:p>
            <a:r>
              <a:rPr lang="en-US" dirty="0"/>
              <a:t>A </a:t>
            </a:r>
            <a:r>
              <a:rPr lang="en-US" b="1" dirty="0"/>
              <a:t>personal firewall</a:t>
            </a:r>
            <a:r>
              <a:rPr lang="en-US" dirty="0"/>
              <a:t> uses a set of rules to block data or allow it to enter a digital device</a:t>
            </a:r>
          </a:p>
          <a:p>
            <a:r>
              <a:rPr lang="en-US" dirty="0"/>
              <a:t>Most personal firewalls are configured to block all communication unless an app and its corresponding communication port are on a list of allowed </a:t>
            </a:r>
            <a:r>
              <a:rPr lang="en-US" dirty="0" smtClean="0"/>
              <a:t>exceptions</a:t>
            </a:r>
            <a:endParaRPr lang="en-US" dirty="0"/>
          </a:p>
        </p:txBody>
      </p:sp>
    </p:spTree>
    <p:extLst>
      <p:ext uri="{BB962C8B-B14F-4D97-AF65-F5344CB8AC3E}">
        <p14:creationId xmlns:p14="http://schemas.microsoft.com/office/powerpoint/2010/main" val="42084711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69" y="141727"/>
            <a:ext cx="8032638" cy="836174"/>
          </a:xfrm>
        </p:spPr>
        <p:txBody>
          <a:bodyPr/>
          <a:lstStyle/>
          <a:p>
            <a:r>
              <a:rPr lang="en-US" dirty="0" smtClean="0"/>
              <a:t>Firewalls (2 of 3)</a:t>
            </a:r>
            <a:endParaRPr lang="en-US" dirty="0"/>
          </a:p>
        </p:txBody>
      </p:sp>
      <p:pic>
        <p:nvPicPr>
          <p:cNvPr id="6" name="Picture 5" descr="A screenshot of the window labeled “Windows Firewall” depicts the firewall configuration. The path indicated in the address bar at the top of the window reads “Control Panel, System and Security, Windows Firewall.” The left pane of the window depicts multiple options under the heading “Control Panel Home.” The heading at the top of the right pane reads “Help protect your PC with Windows Firewall.” Below it is the section labeled “Private networks.” The details indicated in the section read as follows: &#10;“Windows Firewall state: On&#10;Incoming connections: Block all connections to apps that are not on the list of allowed apps. &#10;Active private networks: Little WiFi. &#10;Notification state: Notify me when Windows Firewall blocks a new app.” &#10;The supporting text pointing the Windows firewall state reads “The firewall is on.” The supporting text pointing the Incoming connections reads “The firewall is blocking all inbound connections except those that are specifically allowed.” The supporting text pointing the Notification state reads “The firewall is configured to notify the user when a new app wants to establish an incoming or outgoing connection.”"/>
          <p:cNvPicPr>
            <a:picLocks noChangeAspect="1"/>
          </p:cNvPicPr>
          <p:nvPr/>
        </p:nvPicPr>
        <p:blipFill>
          <a:blip r:embed="rId2" cstate="print"/>
          <a:stretch>
            <a:fillRect/>
          </a:stretch>
        </p:blipFill>
        <p:spPr>
          <a:xfrm>
            <a:off x="1087975" y="1525371"/>
            <a:ext cx="7027498" cy="4599422"/>
          </a:xfrm>
          <a:prstGeom prst="rect">
            <a:avLst/>
          </a:prstGeom>
        </p:spPr>
      </p:pic>
    </p:spTree>
    <p:extLst>
      <p:ext uri="{BB962C8B-B14F-4D97-AF65-F5344CB8AC3E}">
        <p14:creationId xmlns:p14="http://schemas.microsoft.com/office/powerpoint/2010/main" val="795046837"/>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69" y="90927"/>
            <a:ext cx="8032638" cy="925074"/>
          </a:xfrm>
        </p:spPr>
        <p:txBody>
          <a:bodyPr/>
          <a:lstStyle/>
          <a:p>
            <a:r>
              <a:rPr lang="en-US" dirty="0" smtClean="0"/>
              <a:t>Firewalls (3 of 3)</a:t>
            </a:r>
            <a:endParaRPr lang="en-US" dirty="0"/>
          </a:p>
        </p:txBody>
      </p:sp>
      <p:pic>
        <p:nvPicPr>
          <p:cNvPr id="4" name="Picture 5" descr="An illustration depicts the router with NAT function as a hardware firewall centered with the illustration of a brick wall with a small hole labeled “Router using NAT as a firewall.” A request from the computer that reads “1. I want a Web page from Wikipedia” passes through the router using NAT as a firewall to a server. A callout pointing the router reads “2. I’ll get that page for you.” A callout pointing the server reads “3. Here is that page you requested.” The page is directed from the server to the router and the associated callout pointing the router reads “4. I remember that you requested that page. I’m letting it through.” A page is also sent from the server of the hacker to the router. A callout pointing the hacker server reads “5. Here’s that page you wanted” and the callout pointing the router reads “6. Uh, no one requested that page. I’m blocking it.”"/>
          <p:cNvPicPr>
            <a:picLocks noChangeAspect="1"/>
          </p:cNvPicPr>
          <p:nvPr/>
        </p:nvPicPr>
        <p:blipFill>
          <a:blip r:embed="rId2" cstate="print"/>
          <a:stretch>
            <a:fillRect/>
          </a:stretch>
        </p:blipFill>
        <p:spPr>
          <a:xfrm>
            <a:off x="1746259" y="1257301"/>
            <a:ext cx="6102342" cy="4800600"/>
          </a:xfrm>
          <a:prstGeom prst="rect">
            <a:avLst/>
          </a:prstGeom>
        </p:spPr>
      </p:pic>
    </p:spTree>
    <p:extLst>
      <p:ext uri="{BB962C8B-B14F-4D97-AF65-F5344CB8AC3E}">
        <p14:creationId xmlns:p14="http://schemas.microsoft.com/office/powerpoint/2010/main" val="1666805530"/>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Section D: Interception</a:t>
            </a:r>
          </a:p>
        </p:txBody>
      </p:sp>
      <p:sp>
        <p:nvSpPr>
          <p:cNvPr id="5" name="Content Placeholder 4"/>
          <p:cNvSpPr>
            <a:spLocks noGrp="1"/>
          </p:cNvSpPr>
          <p:nvPr>
            <p:ph idx="1"/>
          </p:nvPr>
        </p:nvSpPr>
        <p:spPr/>
        <p:txBody>
          <a:bodyPr>
            <a:normAutofit/>
          </a:bodyPr>
          <a:lstStyle/>
          <a:p>
            <a:r>
              <a:rPr lang="en-US" dirty="0"/>
              <a:t>Interception Basics</a:t>
            </a:r>
          </a:p>
          <a:p>
            <a:r>
              <a:rPr lang="en-US" dirty="0"/>
              <a:t>Evil Twins</a:t>
            </a:r>
          </a:p>
          <a:p>
            <a:r>
              <a:rPr lang="en-US" dirty="0"/>
              <a:t>Address Spoofing</a:t>
            </a:r>
          </a:p>
          <a:p>
            <a:r>
              <a:rPr lang="en-US" dirty="0"/>
              <a:t>Digital Certificate Hacks</a:t>
            </a:r>
          </a:p>
          <a:p>
            <a:r>
              <a:rPr lang="en-US" dirty="0"/>
              <a:t>IMSI </a:t>
            </a:r>
            <a:r>
              <a:rPr lang="en-US" dirty="0" smtClean="0"/>
              <a:t>Catchers</a:t>
            </a:r>
            <a:endParaRPr lang="en-US" dirty="0"/>
          </a:p>
        </p:txBody>
      </p:sp>
    </p:spTree>
    <p:extLst>
      <p:ext uri="{BB962C8B-B14F-4D97-AF65-F5344CB8AC3E}">
        <p14:creationId xmlns:p14="http://schemas.microsoft.com/office/powerpoint/2010/main" val="2950200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D: Objectives</a:t>
            </a:r>
          </a:p>
        </p:txBody>
      </p:sp>
      <p:sp>
        <p:nvSpPr>
          <p:cNvPr id="3" name="Content Placeholder 2"/>
          <p:cNvSpPr>
            <a:spLocks noGrp="1"/>
          </p:cNvSpPr>
          <p:nvPr>
            <p:ph idx="1"/>
          </p:nvPr>
        </p:nvSpPr>
        <p:spPr/>
        <p:txBody>
          <a:bodyPr>
            <a:noAutofit/>
          </a:bodyPr>
          <a:lstStyle/>
          <a:p>
            <a:r>
              <a:rPr lang="en-US" sz="2400" dirty="0"/>
              <a:t>List four types of intercept exploits</a:t>
            </a:r>
          </a:p>
          <a:p>
            <a:r>
              <a:rPr lang="en-US" sz="2400" dirty="0"/>
              <a:t>Draw a diagram illustrating a basic man-in-the-middle exploit</a:t>
            </a:r>
          </a:p>
          <a:p>
            <a:r>
              <a:rPr lang="en-US" sz="2400" dirty="0"/>
              <a:t>Describe the Evil Twin exploit and how to avoid it</a:t>
            </a:r>
          </a:p>
          <a:p>
            <a:r>
              <a:rPr lang="en-US" sz="2400" dirty="0"/>
              <a:t>List four types of address spoofs</a:t>
            </a:r>
          </a:p>
          <a:p>
            <a:r>
              <a:rPr lang="en-US" sz="2400" dirty="0"/>
              <a:t>List the three important security components of a digital certificate</a:t>
            </a:r>
          </a:p>
          <a:p>
            <a:r>
              <a:rPr lang="en-US" sz="2400" dirty="0"/>
              <a:t>Describe or diagram how a digital certificate encrypts the connection between a client and a server</a:t>
            </a:r>
          </a:p>
          <a:p>
            <a:r>
              <a:rPr lang="en-US" sz="2400" dirty="0"/>
              <a:t>Explain how a fake digital certificate can defeat encryption.</a:t>
            </a:r>
          </a:p>
          <a:p>
            <a:r>
              <a:rPr lang="en-US" sz="2400" dirty="0"/>
              <a:t>Describe how an IMSI catcher </a:t>
            </a:r>
            <a:r>
              <a:rPr lang="en-US" sz="2400" dirty="0" smtClean="0"/>
              <a:t>works</a:t>
            </a:r>
            <a:endParaRPr lang="en-US" sz="2400" dirty="0"/>
          </a:p>
        </p:txBody>
      </p:sp>
    </p:spTree>
    <p:extLst>
      <p:ext uri="{BB962C8B-B14F-4D97-AF65-F5344CB8AC3E}">
        <p14:creationId xmlns:p14="http://schemas.microsoft.com/office/powerpoint/2010/main" val="6331399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Interception </a:t>
            </a:r>
            <a:r>
              <a:rPr lang="en-US" dirty="0" smtClean="0"/>
              <a:t>Basics (1 of 3)</a:t>
            </a:r>
            <a:endParaRPr lang="en-US" dirty="0"/>
          </a:p>
        </p:txBody>
      </p:sp>
      <p:sp>
        <p:nvSpPr>
          <p:cNvPr id="3" name="Content Placeholder 2"/>
          <p:cNvSpPr>
            <a:spLocks noGrp="1"/>
          </p:cNvSpPr>
          <p:nvPr>
            <p:ph idx="1"/>
          </p:nvPr>
        </p:nvSpPr>
        <p:spPr/>
        <p:txBody>
          <a:bodyPr/>
          <a:lstStyle/>
          <a:p>
            <a:r>
              <a:rPr lang="en-US" dirty="0"/>
              <a:t>Interception exploits that are current threats to consumers include the following:</a:t>
            </a:r>
          </a:p>
          <a:p>
            <a:pPr lvl="1" indent="-398463"/>
            <a:r>
              <a:rPr lang="en-US" b="1" dirty="0"/>
              <a:t>Spyware</a:t>
            </a:r>
            <a:r>
              <a:rPr lang="en-US" dirty="0"/>
              <a:t> – any software that secretly gathers personal information without the victim’s knowledge</a:t>
            </a:r>
          </a:p>
          <a:p>
            <a:pPr lvl="1" indent="-398463"/>
            <a:r>
              <a:rPr lang="en-US" b="1" dirty="0"/>
              <a:t>Adware</a:t>
            </a:r>
            <a:r>
              <a:rPr lang="en-US" dirty="0"/>
              <a:t> – monitors Web browsing activity to supply ad-serving sites with data used to generate targeted </a:t>
            </a:r>
            <a:r>
              <a:rPr lang="en-US" dirty="0" smtClean="0"/>
              <a:t>ads</a:t>
            </a:r>
            <a:endParaRPr lang="en-US" dirty="0"/>
          </a:p>
        </p:txBody>
      </p:sp>
    </p:spTree>
    <p:extLst>
      <p:ext uri="{BB962C8B-B14F-4D97-AF65-F5344CB8AC3E}">
        <p14:creationId xmlns:p14="http://schemas.microsoft.com/office/powerpoint/2010/main" val="14856307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Interception </a:t>
            </a:r>
            <a:r>
              <a:rPr lang="en-US" dirty="0" smtClean="0"/>
              <a:t>Basics (2 of 3)</a:t>
            </a:r>
            <a:endParaRPr lang="en-US" dirty="0"/>
          </a:p>
        </p:txBody>
      </p:sp>
      <p:sp>
        <p:nvSpPr>
          <p:cNvPr id="3" name="Content Placeholder 2"/>
          <p:cNvSpPr>
            <a:spLocks noGrp="1"/>
          </p:cNvSpPr>
          <p:nvPr>
            <p:ph idx="1"/>
          </p:nvPr>
        </p:nvSpPr>
        <p:spPr/>
        <p:txBody>
          <a:bodyPr/>
          <a:lstStyle/>
          <a:p>
            <a:pPr lvl="1" indent="-398463"/>
            <a:r>
              <a:rPr lang="en-US" b="1" dirty="0" err="1" smtClean="0"/>
              <a:t>Keyloggers</a:t>
            </a:r>
            <a:r>
              <a:rPr lang="en-US" dirty="0" smtClean="0"/>
              <a:t> – a common type of spyware, it records keystrokes and sends them to a hacker who sifts out user passwords to access the victim’s accounts; often used by identity thieves and industrial spies</a:t>
            </a:r>
          </a:p>
          <a:p>
            <a:pPr lvl="1" indent="-398463"/>
            <a:r>
              <a:rPr lang="en-US" b="1" dirty="0" smtClean="0"/>
              <a:t>Man-in-the-Middle</a:t>
            </a:r>
            <a:r>
              <a:rPr lang="en-US" dirty="0" smtClean="0"/>
              <a:t> (MITM) – in the context of cyber security, it is an eavesdropping exploit; MITM attacks include Evil Twins, address spoofing, digital certificate hacks, and IMSI catchers</a:t>
            </a:r>
            <a:endParaRPr lang="en-US" dirty="0"/>
          </a:p>
        </p:txBody>
      </p:sp>
    </p:spTree>
    <p:extLst>
      <p:ext uri="{BB962C8B-B14F-4D97-AF65-F5344CB8AC3E}">
        <p14:creationId xmlns:p14="http://schemas.microsoft.com/office/powerpoint/2010/main" val="2319186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(1 of 3)</a:t>
            </a:r>
            <a:endParaRPr lang="en-US" dirty="0"/>
          </a:p>
        </p:txBody>
      </p:sp>
      <p:sp>
        <p:nvSpPr>
          <p:cNvPr id="3" name="Content Placeholder 2"/>
          <p:cNvSpPr>
            <a:spLocks noGrp="1"/>
          </p:cNvSpPr>
          <p:nvPr>
            <p:ph idx="1"/>
          </p:nvPr>
        </p:nvSpPr>
        <p:spPr/>
        <p:txBody>
          <a:bodyPr>
            <a:normAutofit/>
          </a:bodyPr>
          <a:lstStyle/>
          <a:p>
            <a:r>
              <a:rPr lang="en-US" b="1" dirty="0"/>
              <a:t>Encryption</a:t>
            </a:r>
            <a:r>
              <a:rPr lang="en-US" dirty="0"/>
              <a:t> transforms a message or data file in such a way that its contents are hidden from unauthorized readers</a:t>
            </a:r>
          </a:p>
          <a:p>
            <a:r>
              <a:rPr lang="en-US" dirty="0"/>
              <a:t>An original message or file that has not yet been encrypted is referred to as </a:t>
            </a:r>
            <a:r>
              <a:rPr lang="en-US" b="1" dirty="0"/>
              <a:t>plaintext</a:t>
            </a:r>
            <a:r>
              <a:rPr lang="en-US" dirty="0"/>
              <a:t> or cleartext</a:t>
            </a:r>
          </a:p>
          <a:p>
            <a:r>
              <a:rPr lang="en-US" dirty="0"/>
              <a:t>An encrypted message or file is referred to as </a:t>
            </a:r>
            <a:r>
              <a:rPr lang="en-US" b="1" dirty="0"/>
              <a:t>ciphertext</a:t>
            </a:r>
          </a:p>
          <a:p>
            <a:r>
              <a:rPr lang="en-US" dirty="0"/>
              <a:t>The process of converting plaintext into ciphertext is called encryption; the reverse process—converting ciphertext into plaintext—is called </a:t>
            </a:r>
            <a:r>
              <a:rPr lang="en-US" b="1" dirty="0" smtClean="0"/>
              <a:t>decryption</a:t>
            </a:r>
            <a:endParaRPr lang="en-US" b="1" dirty="0"/>
          </a:p>
        </p:txBody>
      </p:sp>
    </p:spTree>
    <p:extLst>
      <p:ext uri="{BB962C8B-B14F-4D97-AF65-F5344CB8AC3E}">
        <p14:creationId xmlns:p14="http://schemas.microsoft.com/office/powerpoint/2010/main" val="29096152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Interception </a:t>
            </a:r>
            <a:r>
              <a:rPr lang="en-US" dirty="0" smtClean="0"/>
              <a:t>Basics (3 of 3)</a:t>
            </a:r>
            <a:endParaRPr lang="en-US" dirty="0"/>
          </a:p>
        </p:txBody>
      </p:sp>
      <p:sp>
        <p:nvSpPr>
          <p:cNvPr id="3" name="Text Placeholder 2"/>
          <p:cNvSpPr>
            <a:spLocks noGrp="1"/>
          </p:cNvSpPr>
          <p:nvPr>
            <p:ph type="body" sz="half" idx="2"/>
          </p:nvPr>
        </p:nvSpPr>
        <p:spPr>
          <a:xfrm>
            <a:off x="369267" y="4991723"/>
            <a:ext cx="8489919" cy="1154243"/>
          </a:xfrm>
        </p:spPr>
        <p:txBody>
          <a:bodyPr>
            <a:noAutofit/>
          </a:bodyPr>
          <a:lstStyle/>
          <a:p>
            <a:r>
              <a:rPr lang="en-US" sz="2200" dirty="0"/>
              <a:t>In an MITM attack, two parties believe they are </a:t>
            </a:r>
            <a:r>
              <a:rPr lang="en-US" sz="2200" dirty="0" smtClean="0"/>
              <a:t>communicating directly </a:t>
            </a:r>
            <a:r>
              <a:rPr lang="en-US" sz="2200" dirty="0"/>
              <a:t>with each other when, in fact, they are </a:t>
            </a:r>
            <a:r>
              <a:rPr lang="en-US" sz="2200" dirty="0" smtClean="0"/>
              <a:t>communicating with </a:t>
            </a:r>
            <a:r>
              <a:rPr lang="en-US" sz="2200" dirty="0"/>
              <a:t>a third party</a:t>
            </a:r>
            <a:r>
              <a:rPr lang="en-US" sz="2200" dirty="0" smtClean="0"/>
              <a:t>.</a:t>
            </a:r>
            <a:endParaRPr lang="en-US" sz="2200" dirty="0"/>
          </a:p>
        </p:txBody>
      </p:sp>
      <p:pic>
        <p:nvPicPr>
          <p:cNvPr id="3074" name="Picture 2" descr="An illustration depicts the “Man-In-The-Middle” attack centered with the hacker. A callout pointing the hacker reads “Hi Sue! Meet me at 1:00 PM. Yours, Joe.” Connections are shown from the hacker to the users on either side and from the users to the hacker. A callout pointing the user on the left reads “Hi Sue! Meet me at 2:00 PM. Yours, Joe.” A callout pointing the user on the right reads “Okay, Joe! Sue” The supporting text associated with the illustration reads “In an MITM attack, two parties believe they are communicating directly with each other when, in fact, they are communicating with a third par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084" y="1817727"/>
            <a:ext cx="6655833" cy="3042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4462173"/>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Evil </a:t>
            </a:r>
            <a:r>
              <a:rPr lang="en-US" dirty="0" smtClean="0"/>
              <a:t>Twins (1 of 2)</a:t>
            </a:r>
            <a:endParaRPr lang="en-US" dirty="0"/>
          </a:p>
        </p:txBody>
      </p:sp>
      <p:sp>
        <p:nvSpPr>
          <p:cNvPr id="5" name="Content Placeholder 4"/>
          <p:cNvSpPr>
            <a:spLocks noGrp="1"/>
          </p:cNvSpPr>
          <p:nvPr>
            <p:ph idx="1"/>
          </p:nvPr>
        </p:nvSpPr>
        <p:spPr/>
        <p:txBody>
          <a:bodyPr>
            <a:normAutofit/>
          </a:bodyPr>
          <a:lstStyle/>
          <a:p>
            <a:r>
              <a:rPr lang="en-US" dirty="0"/>
              <a:t>An </a:t>
            </a:r>
            <a:r>
              <a:rPr lang="en-US" b="1" dirty="0"/>
              <a:t>Evil Twin </a:t>
            </a:r>
            <a:r>
              <a:rPr lang="en-US" dirty="0"/>
              <a:t>is a LAN server that is designed to look like a legitimate Wi-Fi hotspot</a:t>
            </a:r>
          </a:p>
          <a:p>
            <a:r>
              <a:rPr lang="en-US" dirty="0"/>
              <a:t>Evil Twins are difficult to detect; to avoid this exploit, refrain from entering sensitive data while using any questionable network, and avoid using unsecured </a:t>
            </a:r>
            <a:r>
              <a:rPr lang="en-US" dirty="0" smtClean="0"/>
              <a:t>networks</a:t>
            </a:r>
            <a:endParaRPr lang="en-US" dirty="0"/>
          </a:p>
        </p:txBody>
      </p:sp>
    </p:spTree>
    <p:extLst>
      <p:ext uri="{BB962C8B-B14F-4D97-AF65-F5344CB8AC3E}">
        <p14:creationId xmlns:p14="http://schemas.microsoft.com/office/powerpoint/2010/main" val="406446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69" y="222717"/>
            <a:ext cx="8130156" cy="781626"/>
          </a:xfrm>
        </p:spPr>
        <p:txBody>
          <a:bodyPr/>
          <a:lstStyle/>
          <a:p>
            <a:r>
              <a:rPr lang="en-US" dirty="0"/>
              <a:t>Evil </a:t>
            </a:r>
            <a:r>
              <a:rPr lang="en-US" dirty="0" smtClean="0"/>
              <a:t>Twins (2 of 2)</a:t>
            </a:r>
            <a:endParaRPr lang="en-US" dirty="0"/>
          </a:p>
        </p:txBody>
      </p:sp>
      <p:sp>
        <p:nvSpPr>
          <p:cNvPr id="2" name="Content  Placeholder 1"/>
          <p:cNvSpPr>
            <a:spLocks noGrp="1"/>
          </p:cNvSpPr>
          <p:nvPr>
            <p:ph type="body" sz="half" idx="2"/>
          </p:nvPr>
        </p:nvSpPr>
        <p:spPr>
          <a:xfrm>
            <a:off x="149904" y="4524815"/>
            <a:ext cx="8784234" cy="1651133"/>
          </a:xfrm>
        </p:spPr>
        <p:txBody>
          <a:bodyPr>
            <a:noAutofit/>
          </a:bodyPr>
          <a:lstStyle/>
          <a:p>
            <a:r>
              <a:rPr lang="en-US" sz="2000" dirty="0" smtClean="0"/>
              <a:t>Three </a:t>
            </a:r>
            <a:r>
              <a:rPr lang="en-US" sz="2000" dirty="0"/>
              <a:t>public Wi-Fi services appear to be offered at the LAX </a:t>
            </a:r>
            <a:r>
              <a:rPr lang="en-US" sz="2000" dirty="0" smtClean="0"/>
              <a:t>airport: </a:t>
            </a:r>
            <a:r>
              <a:rPr lang="en-US" sz="2000" dirty="0" err="1" smtClean="0"/>
              <a:t>FreeAirportInternet</a:t>
            </a:r>
            <a:r>
              <a:rPr lang="en-US" sz="2000" dirty="0"/>
              <a:t>, LAX-</a:t>
            </a:r>
            <a:r>
              <a:rPr lang="en-US" sz="2000" dirty="0" err="1"/>
              <a:t>WiFi</a:t>
            </a:r>
            <a:r>
              <a:rPr lang="en-US" sz="2000" dirty="0"/>
              <a:t>, and </a:t>
            </a:r>
            <a:r>
              <a:rPr lang="en-US" sz="2000" dirty="0" err="1"/>
              <a:t>Boingo</a:t>
            </a:r>
            <a:r>
              <a:rPr lang="en-US" sz="2000" dirty="0"/>
              <a:t>. </a:t>
            </a:r>
            <a:r>
              <a:rPr lang="en-US" sz="2000" dirty="0" smtClean="0"/>
              <a:t>The remaining </a:t>
            </a:r>
            <a:r>
              <a:rPr lang="en-US" sz="2000" dirty="0"/>
              <a:t>Wi-Fi hotspots are </a:t>
            </a:r>
            <a:r>
              <a:rPr lang="en-US" sz="2000" dirty="0" smtClean="0"/>
              <a:t>operated by </a:t>
            </a:r>
            <a:r>
              <a:rPr lang="en-US" sz="2000" dirty="0"/>
              <a:t>individuals using their phones as a tethering device. Of the three </a:t>
            </a:r>
            <a:r>
              <a:rPr lang="en-US" sz="2000" dirty="0" smtClean="0"/>
              <a:t>public Wi-Fi services</a:t>
            </a:r>
            <a:r>
              <a:rPr lang="en-US" sz="2000" dirty="0"/>
              <a:t>, </a:t>
            </a:r>
            <a:r>
              <a:rPr lang="en-US" sz="2000" dirty="0" err="1"/>
              <a:t>FreeAirportInternet</a:t>
            </a:r>
            <a:r>
              <a:rPr lang="en-US" sz="2000" dirty="0"/>
              <a:t> is not secured; therefore, it is most likely to be an </a:t>
            </a:r>
            <a:r>
              <a:rPr lang="en-US" sz="2000" dirty="0" smtClean="0"/>
              <a:t>Evil Twin</a:t>
            </a:r>
            <a:r>
              <a:rPr lang="en-US" sz="2000" dirty="0"/>
              <a:t>.</a:t>
            </a:r>
          </a:p>
        </p:txBody>
      </p:sp>
      <p:pic>
        <p:nvPicPr>
          <p:cNvPr id="1026" name="Picture 2" descr="An illustration shows three screenshots of the smartphone screen. Screenshot one depicts the Settings screen with WI-FI connection set to on. Below the title, is a list of networks – FreeAirportinternet, LAX-WiFi, Boingo, Cisco2700, PFIPRJDC, Droid, JackSmith, Other…. The networks “LAX-WiFi, Boingo, Cisco2700, and Droid” are with a lock symbol. &#10;Screenshot two depicts the web page “FreeAirportinternet.com” with the image of an airplane and a welcome message. Below the message is the button labeled “Internet Access Click to Connect.” At the end of the page are three links – Terms of Use, Privacy Policy, and Support. &#10;Screenshot three depicts the web page “LAX-WiFi.com/en” followed by the title “Los Angeles International Airport.” Below the title is the logo with message that reads “Wi-Fi Certified makes it Wi-Fi…” Below the logo is the different options to access the Wi-Fi Internet access. The supporting text associated with the illustration reads “Three public Wi-Fi services appear to be offered at the LAX airport: FreeAirportInternet, LAX-WiFi, and Boingo. The remaining Wi-Fi hotspots are operated by individuals using their phones as a tethering device. Of the three public Wi-Fi services, FreeAirportInternet is not secured; therefore, it is most likely to be an Evil Twi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0019" y="1313866"/>
            <a:ext cx="5624322" cy="3180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0257261"/>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Address </a:t>
            </a:r>
            <a:r>
              <a:rPr lang="en-US" dirty="0" smtClean="0"/>
              <a:t>Spoofing (1</a:t>
            </a:r>
            <a:r>
              <a:rPr lang="en-US" baseline="0" dirty="0" smtClean="0"/>
              <a:t> of 2)</a:t>
            </a:r>
            <a:endParaRPr lang="en-US" dirty="0"/>
          </a:p>
        </p:txBody>
      </p:sp>
      <p:sp>
        <p:nvSpPr>
          <p:cNvPr id="5" name="Content Placeholder 4"/>
          <p:cNvSpPr>
            <a:spLocks noGrp="1"/>
          </p:cNvSpPr>
          <p:nvPr>
            <p:ph idx="1"/>
          </p:nvPr>
        </p:nvSpPr>
        <p:spPr/>
        <p:txBody>
          <a:bodyPr/>
          <a:lstStyle/>
          <a:p>
            <a:r>
              <a:rPr lang="en-US" dirty="0"/>
              <a:t>Broadly speaking, </a:t>
            </a:r>
            <a:r>
              <a:rPr lang="en-US" b="1" dirty="0"/>
              <a:t>address spoofing</a:t>
            </a:r>
            <a:r>
              <a:rPr lang="en-US" dirty="0"/>
              <a:t> changes an originating address or a destination address to redirect the flow of data between two parties</a:t>
            </a:r>
          </a:p>
          <a:p>
            <a:r>
              <a:rPr lang="en-US" dirty="0"/>
              <a:t>In the context of security exploits, address spoofing can take place on various levels of </a:t>
            </a:r>
            <a:r>
              <a:rPr lang="en-US" dirty="0" smtClean="0"/>
              <a:t>communication</a:t>
            </a:r>
          </a:p>
          <a:p>
            <a:r>
              <a:rPr lang="en-US" b="1" dirty="0"/>
              <a:t>Email address spoof</a:t>
            </a:r>
          </a:p>
          <a:p>
            <a:pPr lvl="1"/>
            <a:r>
              <a:rPr lang="en-US" dirty="0"/>
              <a:t>Changes the sender’s address. The spoofed address masks the source of spam</a:t>
            </a:r>
            <a:r>
              <a:rPr lang="en-US" dirty="0" smtClean="0"/>
              <a:t>.</a:t>
            </a:r>
          </a:p>
          <a:p>
            <a:pPr marL="344488" lvl="1" indent="-344488">
              <a:buFont typeface="Arial" pitchFamily="34" charset="0"/>
              <a:buChar char="•"/>
            </a:pPr>
            <a:r>
              <a:rPr lang="en-US" sz="2600" b="1" dirty="0"/>
              <a:t>IP address spoof</a:t>
            </a:r>
          </a:p>
          <a:p>
            <a:pPr lvl="1"/>
            <a:r>
              <a:rPr lang="en-US" dirty="0"/>
              <a:t>Modifies the source IP address of data packets used in a denial-of-service attack</a:t>
            </a:r>
            <a:r>
              <a:rPr lang="en-US" dirty="0" smtClean="0"/>
              <a:t>.</a:t>
            </a:r>
            <a:endParaRPr lang="en-US" b="1" dirty="0"/>
          </a:p>
        </p:txBody>
      </p:sp>
    </p:spTree>
    <p:extLst>
      <p:ext uri="{BB962C8B-B14F-4D97-AF65-F5344CB8AC3E}">
        <p14:creationId xmlns:p14="http://schemas.microsoft.com/office/powerpoint/2010/main" val="3805662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Address </a:t>
            </a:r>
            <a:r>
              <a:rPr lang="en-US" dirty="0" smtClean="0"/>
              <a:t>Spoofing (2 of 2)</a:t>
            </a:r>
            <a:endParaRPr lang="en-US" dirty="0"/>
          </a:p>
        </p:txBody>
      </p:sp>
      <p:sp>
        <p:nvSpPr>
          <p:cNvPr id="2" name="Content Placeholder 1"/>
          <p:cNvSpPr>
            <a:spLocks noGrp="1"/>
          </p:cNvSpPr>
          <p:nvPr>
            <p:ph idx="1"/>
          </p:nvPr>
        </p:nvSpPr>
        <p:spPr>
          <a:xfrm>
            <a:off x="269823" y="1199214"/>
            <a:ext cx="8679305" cy="4976734"/>
          </a:xfrm>
        </p:spPr>
        <p:txBody>
          <a:bodyPr>
            <a:normAutofit/>
          </a:bodyPr>
          <a:lstStyle/>
          <a:p>
            <a:pPr marL="344488" lvl="1" indent="-344488">
              <a:lnSpc>
                <a:spcPct val="110000"/>
              </a:lnSpc>
              <a:buFont typeface="Arial" pitchFamily="34" charset="0"/>
              <a:buChar char="•"/>
            </a:pPr>
            <a:r>
              <a:rPr lang="en-US" sz="2600" b="1" dirty="0" smtClean="0"/>
              <a:t>DNS </a:t>
            </a:r>
            <a:r>
              <a:rPr lang="en-US" sz="2600" b="1" dirty="0"/>
              <a:t>address </a:t>
            </a:r>
            <a:r>
              <a:rPr lang="en-US" sz="2600" b="1" dirty="0" smtClean="0"/>
              <a:t>spoof</a:t>
            </a:r>
          </a:p>
          <a:p>
            <a:pPr marL="857250" lvl="2" indent="-457200">
              <a:lnSpc>
                <a:spcPct val="110000"/>
              </a:lnSpc>
              <a:buFont typeface="Verdana" pitchFamily="34" charset="0"/>
              <a:buChar char="–"/>
            </a:pPr>
            <a:r>
              <a:rPr lang="en-US" sz="2400" dirty="0" smtClean="0"/>
              <a:t>Changes </a:t>
            </a:r>
            <a:r>
              <a:rPr lang="en-US" sz="2400" dirty="0"/>
              <a:t>the IP address that </a:t>
            </a:r>
            <a:r>
              <a:rPr lang="en-US" sz="2400" dirty="0" smtClean="0"/>
              <a:t>corresponds to </a:t>
            </a:r>
            <a:r>
              <a:rPr lang="en-US" sz="2400" dirty="0"/>
              <a:t>a URL. The </a:t>
            </a:r>
            <a:r>
              <a:rPr lang="en-US" sz="2400" dirty="0" smtClean="0"/>
              <a:t>spoofed URL </a:t>
            </a:r>
            <a:r>
              <a:rPr lang="en-US" sz="2400" dirty="0"/>
              <a:t>directs victims to a </a:t>
            </a:r>
            <a:r>
              <a:rPr lang="en-US" sz="2400" dirty="0" smtClean="0"/>
              <a:t>fraudulent Web </a:t>
            </a:r>
            <a:r>
              <a:rPr lang="en-US" sz="2400" dirty="0"/>
              <a:t>site.</a:t>
            </a:r>
            <a:endParaRPr lang="en-US" sz="2400" b="1" dirty="0" smtClean="0"/>
          </a:p>
          <a:p>
            <a:pPr marL="344488" lvl="1" indent="-344488">
              <a:lnSpc>
                <a:spcPct val="110000"/>
              </a:lnSpc>
              <a:buFont typeface="Arial" pitchFamily="34" charset="0"/>
              <a:buChar char="•"/>
            </a:pPr>
            <a:r>
              <a:rPr lang="en-US" sz="2600" b="1" dirty="0"/>
              <a:t>ARP address </a:t>
            </a:r>
            <a:r>
              <a:rPr lang="en-US" sz="2600" b="1" dirty="0" smtClean="0"/>
              <a:t>spoof</a:t>
            </a:r>
          </a:p>
          <a:p>
            <a:pPr marL="857250" lvl="2" indent="-457200">
              <a:lnSpc>
                <a:spcPct val="110000"/>
              </a:lnSpc>
              <a:buFont typeface="Verdana" pitchFamily="34" charset="0"/>
              <a:buChar char="–"/>
            </a:pPr>
            <a:r>
              <a:rPr lang="en-US" sz="2400" dirty="0" smtClean="0"/>
              <a:t>Changes </a:t>
            </a:r>
            <a:r>
              <a:rPr lang="en-US" sz="2400" dirty="0"/>
              <a:t>the ARP (</a:t>
            </a:r>
            <a:r>
              <a:rPr lang="en-US" sz="2400" dirty="0" smtClean="0"/>
              <a:t>Address Resolution </a:t>
            </a:r>
            <a:r>
              <a:rPr lang="en-US" sz="2400" dirty="0"/>
              <a:t>Protocol) routing </a:t>
            </a:r>
            <a:r>
              <a:rPr lang="en-US" sz="2400" dirty="0" smtClean="0"/>
              <a:t>table on </a:t>
            </a:r>
            <a:r>
              <a:rPr lang="en-US" sz="2400" dirty="0"/>
              <a:t>a local area network. </a:t>
            </a:r>
            <a:r>
              <a:rPr lang="en-US" sz="2400" dirty="0" smtClean="0"/>
              <a:t>The spoofed </a:t>
            </a:r>
            <a:r>
              <a:rPr lang="en-US" sz="2400" dirty="0"/>
              <a:t>address redirects </a:t>
            </a:r>
            <a:r>
              <a:rPr lang="en-US" sz="2400" dirty="0" smtClean="0"/>
              <a:t>traffic through </a:t>
            </a:r>
            <a:r>
              <a:rPr lang="en-US" sz="2400" dirty="0"/>
              <a:t>a secondary, </a:t>
            </a:r>
            <a:r>
              <a:rPr lang="en-US" sz="2400" dirty="0" smtClean="0"/>
              <a:t>potentially malicious </a:t>
            </a:r>
            <a:r>
              <a:rPr lang="en-US" sz="2400" dirty="0"/>
              <a:t>device.</a:t>
            </a:r>
            <a:endParaRPr lang="en-US" sz="7200" dirty="0" smtClean="0"/>
          </a:p>
        </p:txBody>
      </p:sp>
    </p:spTree>
    <p:extLst>
      <p:ext uri="{BB962C8B-B14F-4D97-AF65-F5344CB8AC3E}">
        <p14:creationId xmlns:p14="http://schemas.microsoft.com/office/powerpoint/2010/main" val="36633741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Digital Certificate </a:t>
            </a:r>
            <a:r>
              <a:rPr lang="en-US" dirty="0" smtClean="0"/>
              <a:t>Hacks (1 of 3)</a:t>
            </a:r>
            <a:endParaRPr lang="en-US" dirty="0"/>
          </a:p>
        </p:txBody>
      </p:sp>
      <p:sp>
        <p:nvSpPr>
          <p:cNvPr id="5" name="Content Placeholder 4"/>
          <p:cNvSpPr>
            <a:spLocks noGrp="1"/>
          </p:cNvSpPr>
          <p:nvPr>
            <p:ph idx="1"/>
          </p:nvPr>
        </p:nvSpPr>
        <p:spPr/>
        <p:txBody>
          <a:bodyPr/>
          <a:lstStyle/>
          <a:p>
            <a:r>
              <a:rPr lang="en-US" dirty="0"/>
              <a:t>The current method of encrypting communication between a client and a server depends on a security protocol called </a:t>
            </a:r>
            <a:r>
              <a:rPr lang="en-US" b="1" dirty="0"/>
              <a:t>TLS</a:t>
            </a:r>
            <a:r>
              <a:rPr lang="en-US" dirty="0"/>
              <a:t> (Transport Layer Security)</a:t>
            </a:r>
          </a:p>
          <a:p>
            <a:r>
              <a:rPr lang="en-US" dirty="0"/>
              <a:t>TLS checks a </a:t>
            </a:r>
            <a:r>
              <a:rPr lang="en-US" b="1" dirty="0"/>
              <a:t>digital certificate</a:t>
            </a:r>
            <a:r>
              <a:rPr lang="en-US" dirty="0"/>
              <a:t> to verify a server’s identity and pass a public key to the client</a:t>
            </a:r>
          </a:p>
          <a:p>
            <a:r>
              <a:rPr lang="en-US" dirty="0"/>
              <a:t>The client then uses the public key to encrypt data that is sent to the </a:t>
            </a:r>
            <a:r>
              <a:rPr lang="en-US" dirty="0" smtClean="0"/>
              <a:t>server</a:t>
            </a:r>
            <a:endParaRPr lang="en-US" dirty="0"/>
          </a:p>
        </p:txBody>
      </p:sp>
    </p:spTree>
    <p:extLst>
      <p:ext uri="{BB962C8B-B14F-4D97-AF65-F5344CB8AC3E}">
        <p14:creationId xmlns:p14="http://schemas.microsoft.com/office/powerpoint/2010/main" val="2325613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69" y="141726"/>
            <a:ext cx="8032638" cy="1004011"/>
          </a:xfrm>
        </p:spPr>
        <p:txBody>
          <a:bodyPr/>
          <a:lstStyle/>
          <a:p>
            <a:r>
              <a:rPr lang="en-US" dirty="0"/>
              <a:t>Digital Certificate </a:t>
            </a:r>
            <a:r>
              <a:rPr lang="en-US" dirty="0" smtClean="0"/>
              <a:t>Hacks (2 of 3)</a:t>
            </a:r>
            <a:endParaRPr lang="en-US" dirty="0"/>
          </a:p>
        </p:txBody>
      </p:sp>
      <p:pic>
        <p:nvPicPr>
          <p:cNvPr id="6" name="Picture 5" descr="An illustration depicts how digital certificates work. Step one with text that reads “Client: Hello” is sent from client to server. Step two with text that reads “Server: Hello. Here is my certificate and your encryption key” is sent from server to client. Step three with text that reads “Client: Thanks. I’m using it now to send data” is sent from client to server. Step four with text that reads “Server: Go ahead” is sent from server to client. Step five with text that reads “Encrypted Data” is exchanged between client and server. "/>
          <p:cNvPicPr>
            <a:picLocks noChangeAspect="1"/>
          </p:cNvPicPr>
          <p:nvPr/>
        </p:nvPicPr>
        <p:blipFill>
          <a:blip r:embed="rId2" cstate="print"/>
          <a:stretch>
            <a:fillRect/>
          </a:stretch>
        </p:blipFill>
        <p:spPr>
          <a:xfrm>
            <a:off x="2148111" y="1264161"/>
            <a:ext cx="4775895" cy="4709216"/>
          </a:xfrm>
          <a:prstGeom prst="rect">
            <a:avLst/>
          </a:prstGeom>
        </p:spPr>
      </p:pic>
    </p:spTree>
    <p:extLst>
      <p:ext uri="{BB962C8B-B14F-4D97-AF65-F5344CB8AC3E}">
        <p14:creationId xmlns:p14="http://schemas.microsoft.com/office/powerpoint/2010/main" val="2219100814"/>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Certificate </a:t>
            </a:r>
            <a:r>
              <a:rPr lang="en-US" dirty="0" smtClean="0"/>
              <a:t>Hacks (3 of 3)</a:t>
            </a:r>
            <a:endParaRPr lang="en-US" dirty="0"/>
          </a:p>
        </p:txBody>
      </p:sp>
      <p:pic>
        <p:nvPicPr>
          <p:cNvPr id="4" name="Picture 5" descr="An illustration depicts how fake digital certificates defeat encryption. The messages are exchanged between client, interception proxy, and server. A message that reads “Client: Hello” is sent from a client to interception proxy. A message that reads “Fake server pretending to be client: Hello.” is sent from proxy server to the server. A message that reads “Real server: Hello. Here is my certificate and your encryption key” is sent from server to the proxy server. A message that reads “Fake server: Hello! Here is my (fake) certificate and your encryption key.” is sent from proxy server to the client. A message that reads “Client: I’ve got the key. I’m going to use it to send encrypted data.” is sent from client to proxy server. A message that reads “Fake server pretending to be client: Got it. I’m going to send data now.” is sent from proxy server to the server. A message that reads “Real server: Go ahead” is sent from server to the proxy server. A message that reads “Fake server: Go ahead.” is sent from proxy server to the client. A message with encrypted data is exchanged between the client and the proxy server. The proxy server exchanges politically correct queries with the server and the client. A message with encrypted data is exchanged between the server and the proxy server. "/>
          <p:cNvPicPr>
            <a:picLocks noChangeAspect="1"/>
          </p:cNvPicPr>
          <p:nvPr/>
        </p:nvPicPr>
        <p:blipFill>
          <a:blip r:embed="rId2" cstate="print"/>
          <a:stretch>
            <a:fillRect/>
          </a:stretch>
        </p:blipFill>
        <p:spPr>
          <a:xfrm>
            <a:off x="241300" y="1618295"/>
            <a:ext cx="8750300" cy="4400872"/>
          </a:xfrm>
          <a:prstGeom prst="rect">
            <a:avLst/>
          </a:prstGeom>
        </p:spPr>
      </p:pic>
    </p:spTree>
    <p:extLst>
      <p:ext uri="{BB962C8B-B14F-4D97-AF65-F5344CB8AC3E}">
        <p14:creationId xmlns:p14="http://schemas.microsoft.com/office/powerpoint/2010/main" val="2957448126"/>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IMSI </a:t>
            </a:r>
            <a:r>
              <a:rPr lang="en-US" dirty="0" smtClean="0"/>
              <a:t>Catchers (1 of 2)</a:t>
            </a:r>
            <a:endParaRPr lang="en-US" dirty="0"/>
          </a:p>
        </p:txBody>
      </p:sp>
      <p:sp>
        <p:nvSpPr>
          <p:cNvPr id="5" name="Content Placeholder 4"/>
          <p:cNvSpPr>
            <a:spLocks noGrp="1"/>
          </p:cNvSpPr>
          <p:nvPr>
            <p:ph idx="1"/>
          </p:nvPr>
        </p:nvSpPr>
        <p:spPr/>
        <p:txBody>
          <a:bodyPr/>
          <a:lstStyle/>
          <a:p>
            <a:r>
              <a:rPr lang="en-US" b="1" dirty="0"/>
              <a:t>IMSI</a:t>
            </a:r>
            <a:r>
              <a:rPr lang="en-US" dirty="0"/>
              <a:t> is an acronym for International Mobile Subscriber Identity</a:t>
            </a:r>
          </a:p>
          <a:p>
            <a:r>
              <a:rPr lang="en-US" dirty="0"/>
              <a:t>It is a 64-bit number that uniquely identifies a cellular device</a:t>
            </a:r>
          </a:p>
          <a:p>
            <a:r>
              <a:rPr lang="en-US" dirty="0"/>
              <a:t>An IMSI catcher is an eavesdropping device used for intercepting mobile phone signals and tracking the location of cellular devices</a:t>
            </a:r>
          </a:p>
          <a:p>
            <a:r>
              <a:rPr lang="en-US" dirty="0"/>
              <a:t>IMSI catchers are used for MITM </a:t>
            </a:r>
            <a:r>
              <a:rPr lang="en-US" dirty="0" smtClean="0"/>
              <a:t>attacks</a:t>
            </a:r>
            <a:endParaRPr lang="en-US" dirty="0"/>
          </a:p>
        </p:txBody>
      </p:sp>
    </p:spTree>
    <p:extLst>
      <p:ext uri="{BB962C8B-B14F-4D97-AF65-F5344CB8AC3E}">
        <p14:creationId xmlns:p14="http://schemas.microsoft.com/office/powerpoint/2010/main" val="1740010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69" y="154426"/>
            <a:ext cx="8032638" cy="1004011"/>
          </a:xfrm>
        </p:spPr>
        <p:txBody>
          <a:bodyPr/>
          <a:lstStyle/>
          <a:p>
            <a:r>
              <a:rPr lang="en-US" dirty="0"/>
              <a:t>IMSI </a:t>
            </a:r>
            <a:r>
              <a:rPr lang="en-US" dirty="0" smtClean="0"/>
              <a:t>Catchers (2 of 2)</a:t>
            </a:r>
            <a:endParaRPr lang="en-US" dirty="0"/>
          </a:p>
        </p:txBody>
      </p:sp>
      <p:pic>
        <p:nvPicPr>
          <p:cNvPr id="5" name="Picture 5" descr="An illustration depicts the basic IMSI catcher exploit. Step one with text that reads “Disable 3G and 4G service so that phones cannot authenticate the tower.” is represented by an illustration of IMSI catcher with 3G and 4G marked on either side. Step two with text that reads “Broadcast a 2G signal, which phones are forced to use when no 3G or 4G service is available.” is represented by an illustration of IMSI catcher broadcasting 2G signals. Step three with text that reads “Connect phones to an IMSI catcher using unauthenticated 2G.” is represented by an illustration of a smartphone. Step four with text that reads “Collect a copy of the caller’s ID, location, texts, and other data.” is represented with an illustration of a message card. Step five with text that reads “Pass the signal to a valid service provider so the caller does not notice a disruption in service.” is represented with a cell tower labeled “Verizon.” "/>
          <p:cNvPicPr>
            <a:picLocks noChangeAspect="1"/>
          </p:cNvPicPr>
          <p:nvPr/>
        </p:nvPicPr>
        <p:blipFill>
          <a:blip r:embed="rId2" cstate="print"/>
          <a:stretch>
            <a:fillRect/>
          </a:stretch>
        </p:blipFill>
        <p:spPr>
          <a:xfrm>
            <a:off x="2330852" y="1287376"/>
            <a:ext cx="4961031" cy="4665518"/>
          </a:xfrm>
          <a:prstGeom prst="rect">
            <a:avLst/>
          </a:prstGeom>
        </p:spPr>
      </p:pic>
    </p:spTree>
    <p:extLst>
      <p:ext uri="{BB962C8B-B14F-4D97-AF65-F5344CB8AC3E}">
        <p14:creationId xmlns:p14="http://schemas.microsoft.com/office/powerpoint/2010/main" val="4742964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(2 of 3)</a:t>
            </a:r>
            <a:endParaRPr lang="en-US" dirty="0"/>
          </a:p>
        </p:txBody>
      </p:sp>
      <p:sp>
        <p:nvSpPr>
          <p:cNvPr id="3" name="Content Placeholder 2"/>
          <p:cNvSpPr>
            <a:spLocks noGrp="1"/>
          </p:cNvSpPr>
          <p:nvPr>
            <p:ph idx="1"/>
          </p:nvPr>
        </p:nvSpPr>
        <p:spPr/>
        <p:txBody>
          <a:bodyPr>
            <a:normAutofit/>
          </a:bodyPr>
          <a:lstStyle/>
          <a:p>
            <a:r>
              <a:rPr lang="en-US" dirty="0"/>
              <a:t>Data is encrypted by using a cryptographic algorithm and a key</a:t>
            </a:r>
          </a:p>
          <a:p>
            <a:pPr lvl="1"/>
            <a:r>
              <a:rPr lang="en-US" dirty="0"/>
              <a:t>A </a:t>
            </a:r>
            <a:r>
              <a:rPr lang="en-US" b="1" dirty="0"/>
              <a:t>cryptographic algorithm</a:t>
            </a:r>
            <a:r>
              <a:rPr lang="en-US" dirty="0"/>
              <a:t> is a procedure for encryption or decryption</a:t>
            </a:r>
          </a:p>
          <a:p>
            <a:pPr lvl="1"/>
            <a:r>
              <a:rPr lang="en-US" dirty="0"/>
              <a:t>A </a:t>
            </a:r>
            <a:r>
              <a:rPr lang="en-US" b="1" dirty="0"/>
              <a:t>cryptographic key</a:t>
            </a:r>
            <a:r>
              <a:rPr lang="en-US" dirty="0"/>
              <a:t> (usually just called a key) is a word, number, or phrase that must be known to encrypt or decrypt data</a:t>
            </a:r>
          </a:p>
          <a:p>
            <a:pPr marL="457200" lvl="1" indent="-457200">
              <a:buFont typeface="Arial" pitchFamily="34" charset="0"/>
              <a:buChar char="•"/>
            </a:pPr>
            <a:r>
              <a:rPr lang="en-US" sz="2600" dirty="0"/>
              <a:t>There are various encryption methods, and some are more secure than others; </a:t>
            </a:r>
            <a:r>
              <a:rPr lang="en-US" sz="2600" b="1" dirty="0"/>
              <a:t>AES</a:t>
            </a:r>
            <a:r>
              <a:rPr lang="en-US" sz="2600" dirty="0"/>
              <a:t> (Advanced Encryption Standard) is the encryption standard currently used </a:t>
            </a:r>
            <a:r>
              <a:rPr lang="en-US" sz="2600" dirty="0" smtClean="0"/>
              <a:t>worldwide</a:t>
            </a:r>
            <a:endParaRPr lang="en-US" sz="2600" dirty="0"/>
          </a:p>
        </p:txBody>
      </p:sp>
    </p:spTree>
    <p:extLst>
      <p:ext uri="{BB962C8B-B14F-4D97-AF65-F5344CB8AC3E}">
        <p14:creationId xmlns:p14="http://schemas.microsoft.com/office/powerpoint/2010/main" val="39537834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E: Social Engineering</a:t>
            </a:r>
          </a:p>
        </p:txBody>
      </p:sp>
      <p:sp>
        <p:nvSpPr>
          <p:cNvPr id="4" name="Content Placeholder 3"/>
          <p:cNvSpPr>
            <a:spLocks noGrp="1"/>
          </p:cNvSpPr>
          <p:nvPr>
            <p:ph idx="1"/>
          </p:nvPr>
        </p:nvSpPr>
        <p:spPr/>
        <p:txBody>
          <a:bodyPr>
            <a:normAutofit/>
          </a:bodyPr>
          <a:lstStyle/>
          <a:p>
            <a:r>
              <a:rPr lang="en-US" dirty="0"/>
              <a:t>Social Engineering Basics</a:t>
            </a:r>
          </a:p>
          <a:p>
            <a:r>
              <a:rPr lang="en-US" dirty="0"/>
              <a:t>Spam</a:t>
            </a:r>
          </a:p>
          <a:p>
            <a:r>
              <a:rPr lang="en-US" dirty="0"/>
              <a:t>Phishing</a:t>
            </a:r>
          </a:p>
          <a:p>
            <a:r>
              <a:rPr lang="en-US" dirty="0"/>
              <a:t>Pharming</a:t>
            </a:r>
          </a:p>
          <a:p>
            <a:r>
              <a:rPr lang="en-US" dirty="0"/>
              <a:t>Rogue Antivirus</a:t>
            </a:r>
          </a:p>
          <a:p>
            <a:r>
              <a:rPr lang="en-US" dirty="0" smtClean="0"/>
              <a:t>PUAs</a:t>
            </a:r>
            <a:endParaRPr lang="en-US" dirty="0"/>
          </a:p>
        </p:txBody>
      </p:sp>
    </p:spTree>
    <p:extLst>
      <p:ext uri="{BB962C8B-B14F-4D97-AF65-F5344CB8AC3E}">
        <p14:creationId xmlns:p14="http://schemas.microsoft.com/office/powerpoint/2010/main" val="2554374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E: Objectives</a:t>
            </a:r>
          </a:p>
        </p:txBody>
      </p:sp>
      <p:sp>
        <p:nvSpPr>
          <p:cNvPr id="3" name="Content Placeholder 2"/>
          <p:cNvSpPr>
            <a:spLocks noGrp="1"/>
          </p:cNvSpPr>
          <p:nvPr>
            <p:ph idx="1"/>
          </p:nvPr>
        </p:nvSpPr>
        <p:spPr>
          <a:xfrm>
            <a:off x="127000" y="1295400"/>
            <a:ext cx="8928100" cy="4762500"/>
          </a:xfrm>
        </p:spPr>
        <p:txBody>
          <a:bodyPr>
            <a:noAutofit/>
          </a:bodyPr>
          <a:lstStyle/>
          <a:p>
            <a:r>
              <a:rPr lang="en-US" sz="2400" dirty="0"/>
              <a:t>Create a diagram that illustrates the six elements of a social engineering attack</a:t>
            </a:r>
          </a:p>
          <a:p>
            <a:r>
              <a:rPr lang="en-US" sz="2400" dirty="0"/>
              <a:t>Describe advance fee fraud and the stranded traveler scam</a:t>
            </a:r>
          </a:p>
          <a:p>
            <a:r>
              <a:rPr lang="en-US" sz="2400" dirty="0"/>
              <a:t>List the three limitations placed on spam by the CAN-SPAM Act of 2003</a:t>
            </a:r>
          </a:p>
          <a:p>
            <a:r>
              <a:rPr lang="en-US" sz="2400" dirty="0"/>
              <a:t>List at least six best practices for avoiding spam</a:t>
            </a:r>
          </a:p>
          <a:p>
            <a:r>
              <a:rPr lang="en-US" sz="2400" dirty="0"/>
              <a:t>Describe the four types of spam filters</a:t>
            </a:r>
          </a:p>
          <a:p>
            <a:r>
              <a:rPr lang="en-US" sz="2400" dirty="0"/>
              <a:t>Explain the difference between phishing and pharming attacks</a:t>
            </a:r>
          </a:p>
          <a:p>
            <a:r>
              <a:rPr lang="en-US" sz="2400" dirty="0"/>
              <a:t>Explain the purpose of Safe Browsing</a:t>
            </a:r>
          </a:p>
          <a:p>
            <a:r>
              <a:rPr lang="en-US" sz="2400" dirty="0"/>
              <a:t>Describe how a rogue antivirus exploit works</a:t>
            </a:r>
          </a:p>
          <a:p>
            <a:r>
              <a:rPr lang="en-US" sz="2400" dirty="0"/>
              <a:t>Give two examples of </a:t>
            </a:r>
            <a:r>
              <a:rPr lang="en-US" sz="2400" dirty="0" smtClean="0"/>
              <a:t>PUAs</a:t>
            </a:r>
            <a:endParaRPr lang="en-US" sz="2400" dirty="0"/>
          </a:p>
        </p:txBody>
      </p:sp>
    </p:spTree>
    <p:extLst>
      <p:ext uri="{BB962C8B-B14F-4D97-AF65-F5344CB8AC3E}">
        <p14:creationId xmlns:p14="http://schemas.microsoft.com/office/powerpoint/2010/main" val="6783854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Engineering </a:t>
            </a:r>
            <a:r>
              <a:rPr lang="en-US" dirty="0" smtClean="0"/>
              <a:t>Basics (1 of 3)</a:t>
            </a:r>
            <a:endParaRPr lang="en-US" dirty="0"/>
          </a:p>
        </p:txBody>
      </p:sp>
      <p:sp>
        <p:nvSpPr>
          <p:cNvPr id="3" name="Content Placeholder 2"/>
          <p:cNvSpPr>
            <a:spLocks noGrp="1"/>
          </p:cNvSpPr>
          <p:nvPr>
            <p:ph idx="1"/>
          </p:nvPr>
        </p:nvSpPr>
        <p:spPr/>
        <p:txBody>
          <a:bodyPr/>
          <a:lstStyle/>
          <a:p>
            <a:r>
              <a:rPr lang="en-US" dirty="0"/>
              <a:t>In the context of cyber security, </a:t>
            </a:r>
            <a:r>
              <a:rPr lang="en-US" b="1" dirty="0"/>
              <a:t>social engineering</a:t>
            </a:r>
            <a:r>
              <a:rPr lang="en-US" dirty="0"/>
              <a:t> (SE) is a deceptive practice that exploits human psychology by inducing victims to interact with a digital device in a way that is not in their best interest</a:t>
            </a:r>
          </a:p>
          <a:p>
            <a:r>
              <a:rPr lang="en-US" b="1" dirty="0"/>
              <a:t>Social engineer</a:t>
            </a:r>
            <a:r>
              <a:rPr lang="en-US" dirty="0"/>
              <a:t> is a judgment-neutral term for a person who devises and carries out a scam in order to accomplish a goal, such as financial gain or service disruption</a:t>
            </a:r>
          </a:p>
          <a:p>
            <a:r>
              <a:rPr lang="en-US" dirty="0"/>
              <a:t>The target of a social engineering exploit is an individual or organization that may be tricked into participating in the </a:t>
            </a:r>
            <a:r>
              <a:rPr lang="en-US" dirty="0" smtClean="0"/>
              <a:t>scam</a:t>
            </a:r>
            <a:endParaRPr lang="en-US" dirty="0"/>
          </a:p>
        </p:txBody>
      </p:sp>
    </p:spTree>
    <p:extLst>
      <p:ext uri="{BB962C8B-B14F-4D97-AF65-F5344CB8AC3E}">
        <p14:creationId xmlns:p14="http://schemas.microsoft.com/office/powerpoint/2010/main" val="5739966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Social Engineering </a:t>
            </a:r>
            <a:r>
              <a:rPr lang="en-US" dirty="0" smtClean="0"/>
              <a:t>Basics (2 of 3)</a:t>
            </a:r>
            <a:endParaRPr lang="en-US" dirty="0"/>
          </a:p>
        </p:txBody>
      </p:sp>
      <p:pic>
        <p:nvPicPr>
          <p:cNvPr id="2050" name="Picture 2" descr="An illustration depicts the different elements of a social engineering attack. The circle at the center is labeled “Social Engineering Attack.” The circles surrounding the Social Engineering Attack representing the elements of social engineering attack are labeled “Goal,” “Incentives,” “Target,” “Technique,” “Technology,” and “Social Engineer.” The supporting text associated with “Incentives” reads “Financial gain, Authority, Friendship, Commitment, Scarcity or urgency, Reciprocity, Social validation, Security.” The supporting text associated with “Target” reads “Individuals, Organizations, Government Agencies, Businesses” The supporting text associated with “Technique” reads “Pretexting, Phishing, Pharming, Spear phishing.” The supporting text associated with “Technology” reads “Email, SMS, IRC, Web page, Malware.” The supporting text associated with “Social Engineer” reads “Criminals, Hackers, Hoaxsters.” The supporting text associated with “Goal” reads “Unauthorized access, Financial gain, Service disrup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627" y="1423642"/>
            <a:ext cx="6730746" cy="4160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8191333"/>
      </p:ext>
    </p:extLst>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Engineering </a:t>
            </a:r>
            <a:r>
              <a:rPr lang="en-US" dirty="0" smtClean="0"/>
              <a:t>Basics (3 of 3)</a:t>
            </a:r>
            <a:endParaRPr lang="en-US" dirty="0"/>
          </a:p>
        </p:txBody>
      </p:sp>
      <p:sp>
        <p:nvSpPr>
          <p:cNvPr id="3" name="Content Placeholder 2"/>
          <p:cNvSpPr>
            <a:spLocks noGrp="1"/>
          </p:cNvSpPr>
          <p:nvPr>
            <p:ph type="body" sz="half" idx="2"/>
          </p:nvPr>
        </p:nvSpPr>
        <p:spPr>
          <a:xfrm>
            <a:off x="455669" y="1498600"/>
            <a:ext cx="3976631" cy="4457700"/>
          </a:xfrm>
        </p:spPr>
        <p:txBody>
          <a:bodyPr>
            <a:noAutofit/>
          </a:bodyPr>
          <a:lstStyle/>
          <a:p>
            <a:pPr marL="457200" indent="-457200">
              <a:buFont typeface="Arial" pitchFamily="34" charset="0"/>
              <a:buChar char="•"/>
            </a:pPr>
            <a:r>
              <a:rPr lang="en-US" sz="2600" dirty="0"/>
              <a:t>The poster child for social engineering scams is called </a:t>
            </a:r>
            <a:r>
              <a:rPr lang="en-US" sz="2600" b="1" dirty="0"/>
              <a:t>advance fee fraud</a:t>
            </a:r>
            <a:r>
              <a:rPr lang="en-US" sz="2600" dirty="0"/>
              <a:t>, in which the victim is promised a large sum of money in exchange for a bank account number from which a small advance fee is </a:t>
            </a:r>
            <a:r>
              <a:rPr lang="en-US" sz="2600" dirty="0" smtClean="0"/>
              <a:t>withdrawn</a:t>
            </a:r>
            <a:endParaRPr lang="en-US" sz="2600" dirty="0"/>
          </a:p>
        </p:txBody>
      </p:sp>
      <p:pic>
        <p:nvPicPr>
          <p:cNvPr id="4" name="Picture 3" descr="An illustration depicts the standard traveler scam. The text in the mail reads &#10;“FROM: dbrownpastor@stmatthews.org&#10;TO: SarahMaeSmith@gmail.com&#10;Need Assistance&#10;Dear Sarah,&#10;So sorry to bother you as I know you are quite busy this time of year. But my trip to the Philippines has turned into something of a disaster. Last night I was attacked and robbed. Thankfully, my injuries are minor and the hospital saw fit to release me this morning. The attackers got my wallet and phone, but I am glad that I locked my passport and airline ticket in the hotel safe. I am left without any funds to pay my hotel bill or meet expenses to return home. Could you see it in your heart to loan me $2,000 just until I can get back to the States, when I can immediately pay you back? If so, I can give you instructions for wiring the money. It should not be difficult. &#10;Sincerely,&#10;Donald Brown” "/>
          <p:cNvPicPr>
            <a:picLocks noChangeAspect="1"/>
          </p:cNvPicPr>
          <p:nvPr/>
        </p:nvPicPr>
        <p:blipFill>
          <a:blip r:embed="rId2" cstate="print"/>
          <a:stretch>
            <a:fillRect/>
          </a:stretch>
        </p:blipFill>
        <p:spPr>
          <a:xfrm>
            <a:off x="4479638" y="1532456"/>
            <a:ext cx="4502727" cy="4487107"/>
          </a:xfrm>
          <a:prstGeom prst="rect">
            <a:avLst/>
          </a:prstGeom>
        </p:spPr>
      </p:pic>
    </p:spTree>
    <p:extLst>
      <p:ext uri="{BB962C8B-B14F-4D97-AF65-F5344CB8AC3E}">
        <p14:creationId xmlns:p14="http://schemas.microsoft.com/office/powerpoint/2010/main" val="1917500241"/>
      </p:ext>
    </p:extLst>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Spam (1 of 8)</a:t>
            </a:r>
            <a:endParaRPr lang="en-US" dirty="0"/>
          </a:p>
        </p:txBody>
      </p:sp>
      <p:sp>
        <p:nvSpPr>
          <p:cNvPr id="5" name="Content Placeholder 4"/>
          <p:cNvSpPr>
            <a:spLocks noGrp="1"/>
          </p:cNvSpPr>
          <p:nvPr>
            <p:ph idx="1"/>
          </p:nvPr>
        </p:nvSpPr>
        <p:spPr/>
        <p:txBody>
          <a:bodyPr>
            <a:normAutofit/>
          </a:bodyPr>
          <a:lstStyle/>
          <a:p>
            <a:r>
              <a:rPr lang="en-US" b="1" dirty="0"/>
              <a:t>Spam</a:t>
            </a:r>
            <a:r>
              <a:rPr lang="en-US" dirty="0"/>
              <a:t> is defined as unsolicited messages that are usually sent in massive numbers using electronic mail systems; it accounts for approximately 70% of all email</a:t>
            </a:r>
          </a:p>
          <a:p>
            <a:r>
              <a:rPr lang="en-US" dirty="0"/>
              <a:t>Everyone gets spam; mass-mailing databases obtain millions of email addresses at low costs</a:t>
            </a:r>
          </a:p>
          <a:p>
            <a:r>
              <a:rPr lang="en-US" dirty="0"/>
              <a:t>In 2003, the U.S. Congress passed a so-called anti-spam law, the </a:t>
            </a:r>
            <a:r>
              <a:rPr lang="en-US" b="1" dirty="0"/>
              <a:t>CAN-SPAM Act </a:t>
            </a:r>
            <a:r>
              <a:rPr lang="en-US" dirty="0"/>
              <a:t>(Controlling the Assault of Non-Solicited Pornography And Marketing Act of 2003</a:t>
            </a:r>
            <a:r>
              <a:rPr lang="en-US" dirty="0" smtClean="0"/>
              <a:t>)</a:t>
            </a:r>
            <a:endParaRPr lang="en-US" dirty="0"/>
          </a:p>
        </p:txBody>
      </p:sp>
    </p:spTree>
    <p:extLst>
      <p:ext uri="{BB962C8B-B14F-4D97-AF65-F5344CB8AC3E}">
        <p14:creationId xmlns:p14="http://schemas.microsoft.com/office/powerpoint/2010/main" val="37858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Spam (2 of 8)</a:t>
            </a:r>
            <a:endParaRPr lang="en-US" dirty="0"/>
          </a:p>
        </p:txBody>
      </p:sp>
      <p:sp>
        <p:nvSpPr>
          <p:cNvPr id="3" name="Content Placeholder 2"/>
          <p:cNvSpPr>
            <a:spLocks noGrp="1"/>
          </p:cNvSpPr>
          <p:nvPr>
            <p:ph idx="1"/>
          </p:nvPr>
        </p:nvSpPr>
        <p:spPr/>
        <p:txBody>
          <a:bodyPr>
            <a:normAutofit/>
          </a:bodyPr>
          <a:lstStyle/>
          <a:p>
            <a:r>
              <a:rPr lang="en-US" dirty="0"/>
              <a:t>Most ISPs and email services use filtering techniques to block spam coming from IP addresses and senders that are </a:t>
            </a:r>
            <a:r>
              <a:rPr lang="en-US" dirty="0" smtClean="0"/>
              <a:t>known </a:t>
            </a:r>
            <a:r>
              <a:rPr lang="en-US" dirty="0"/>
              <a:t>to generate spam</a:t>
            </a:r>
          </a:p>
          <a:p>
            <a:r>
              <a:rPr lang="en-US" dirty="0"/>
              <a:t>Spammers have developed techniques to bypass these barriers, and spam continues to make its way into consumer mailboxes</a:t>
            </a:r>
          </a:p>
          <a:p>
            <a:r>
              <a:rPr lang="en-US" dirty="0"/>
              <a:t>Defending against spam requires careful Inbox </a:t>
            </a:r>
            <a:r>
              <a:rPr lang="en-US" dirty="0" smtClean="0"/>
              <a:t>management</a:t>
            </a:r>
            <a:endParaRPr lang="en-US" dirty="0"/>
          </a:p>
        </p:txBody>
      </p:sp>
    </p:spTree>
    <p:extLst>
      <p:ext uri="{BB962C8B-B14F-4D97-AF65-F5344CB8AC3E}">
        <p14:creationId xmlns:p14="http://schemas.microsoft.com/office/powerpoint/2010/main" val="27931304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Spam (3 of 8)</a:t>
            </a:r>
            <a:endParaRPr lang="en-US" dirty="0"/>
          </a:p>
        </p:txBody>
      </p:sp>
      <p:sp>
        <p:nvSpPr>
          <p:cNvPr id="3" name="Content Placeholder 2"/>
          <p:cNvSpPr>
            <a:spLocks noGrp="1"/>
          </p:cNvSpPr>
          <p:nvPr>
            <p:ph idx="1"/>
          </p:nvPr>
        </p:nvSpPr>
        <p:spPr/>
        <p:txBody>
          <a:bodyPr>
            <a:normAutofit/>
          </a:bodyPr>
          <a:lstStyle/>
          <a:p>
            <a:pPr marL="284163" lvl="1" indent="-284163" eaLnBrk="0">
              <a:spcBef>
                <a:spcPts val="600"/>
              </a:spcBef>
              <a:buFont typeface="Arial" pitchFamily="34" charset="0"/>
              <a:buChar char="•"/>
            </a:pPr>
            <a:r>
              <a:rPr lang="en-US" sz="2600" b="1" dirty="0" smtClean="0"/>
              <a:t>To </a:t>
            </a:r>
            <a:r>
              <a:rPr lang="en-US" sz="2600" b="1" dirty="0"/>
              <a:t>reduce the amount of spam you receive, consider the following recommendations</a:t>
            </a:r>
            <a:r>
              <a:rPr lang="en-US" sz="2600" b="1" dirty="0" smtClean="0"/>
              <a:t>:</a:t>
            </a:r>
            <a:endParaRPr lang="en-US" sz="2600" dirty="0"/>
          </a:p>
          <a:p>
            <a:pPr lvl="1" indent="-398463" eaLnBrk="0">
              <a:spcBef>
                <a:spcPts val="600"/>
              </a:spcBef>
            </a:pPr>
            <a:r>
              <a:rPr lang="en-US" dirty="0" smtClean="0"/>
              <a:t>Share </a:t>
            </a:r>
            <a:r>
              <a:rPr lang="en-US" dirty="0"/>
              <a:t>your primary email address only with people or businesses that you trust not to distribute it to others. Businesses sometimes </a:t>
            </a:r>
            <a:r>
              <a:rPr lang="en-US" dirty="0" smtClean="0"/>
              <a:t>share mailing </a:t>
            </a:r>
            <a:r>
              <a:rPr lang="en-US" dirty="0"/>
              <a:t>lists with affiliates, and lists may fall into the hands of </a:t>
            </a:r>
            <a:r>
              <a:rPr lang="en-US" dirty="0" smtClean="0"/>
              <a:t>illegitimate </a:t>
            </a:r>
            <a:r>
              <a:rPr lang="en-US" dirty="0"/>
              <a:t>spammers. Keeping your email address off one list can keep </a:t>
            </a:r>
            <a:r>
              <a:rPr lang="en-US" dirty="0" smtClean="0"/>
              <a:t>it from </a:t>
            </a:r>
            <a:r>
              <a:rPr lang="en-US" dirty="0"/>
              <a:t>propagating to multiple </a:t>
            </a:r>
            <a:r>
              <a:rPr lang="en-US" dirty="0" smtClean="0"/>
              <a:t>lists</a:t>
            </a:r>
          </a:p>
          <a:p>
            <a:pPr lvl="1" indent="-398463" eaLnBrk="0">
              <a:spcBef>
                <a:spcPts val="600"/>
              </a:spcBef>
            </a:pPr>
            <a:r>
              <a:rPr lang="en-US" dirty="0" smtClean="0"/>
              <a:t>Never reply to spam. Mailing lists contain a high percentage of invalid addresses</a:t>
            </a:r>
            <a:r>
              <a:rPr lang="en-US" dirty="0"/>
              <a:t>. Replying to a spam message marks your email address as valid, which only generates more unwanted </a:t>
            </a:r>
            <a:r>
              <a:rPr lang="en-US" dirty="0" smtClean="0"/>
              <a:t>mail</a:t>
            </a:r>
            <a:endParaRPr lang="en-US" dirty="0"/>
          </a:p>
        </p:txBody>
      </p:sp>
    </p:spTree>
    <p:extLst>
      <p:ext uri="{BB962C8B-B14F-4D97-AF65-F5344CB8AC3E}">
        <p14:creationId xmlns:p14="http://schemas.microsoft.com/office/powerpoint/2010/main" val="19570864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Spam (4 of 8)</a:t>
            </a:r>
            <a:endParaRPr lang="en-US" dirty="0"/>
          </a:p>
        </p:txBody>
      </p:sp>
      <p:sp>
        <p:nvSpPr>
          <p:cNvPr id="3" name="Content Placeholder 2"/>
          <p:cNvSpPr>
            <a:spLocks noGrp="1"/>
          </p:cNvSpPr>
          <p:nvPr>
            <p:ph idx="1"/>
          </p:nvPr>
        </p:nvSpPr>
        <p:spPr/>
        <p:txBody>
          <a:bodyPr>
            <a:normAutofit/>
          </a:bodyPr>
          <a:lstStyle/>
          <a:p>
            <a:pPr lvl="1" eaLnBrk="0"/>
            <a:r>
              <a:rPr lang="en-US" dirty="0"/>
              <a:t>Do not click links in spam messages. If you are curious about where a link might lead, hover over it with the pointer and look at the destination URL. Links in spam often are designed to direct victims to fake sites where malware is </a:t>
            </a:r>
            <a:r>
              <a:rPr lang="en-US" dirty="0" smtClean="0"/>
              <a:t>waiting</a:t>
            </a:r>
            <a:endParaRPr lang="en-US" dirty="0"/>
          </a:p>
          <a:p>
            <a:pPr lvl="1" eaLnBrk="0"/>
            <a:r>
              <a:rPr lang="en-US" dirty="0"/>
              <a:t>Do not open attachments in email messages unless you are certain that the sender is trusted and the attached file is </a:t>
            </a:r>
            <a:r>
              <a:rPr lang="en-US" dirty="0" smtClean="0"/>
              <a:t>expected</a:t>
            </a:r>
            <a:endParaRPr lang="en-US" dirty="0"/>
          </a:p>
          <a:p>
            <a:pPr lvl="1" eaLnBrk="0"/>
            <a:r>
              <a:rPr lang="en-US" dirty="0"/>
              <a:t>Use a complex email address with a user name that would not be found in a telephone directory. For example, add a number or symbol to your </a:t>
            </a:r>
            <a:r>
              <a:rPr lang="en-US" dirty="0" smtClean="0"/>
              <a:t>name</a:t>
            </a:r>
            <a:endParaRPr lang="en-US" dirty="0"/>
          </a:p>
        </p:txBody>
      </p:sp>
    </p:spTree>
    <p:extLst>
      <p:ext uri="{BB962C8B-B14F-4D97-AF65-F5344CB8AC3E}">
        <p14:creationId xmlns:p14="http://schemas.microsoft.com/office/powerpoint/2010/main" val="24108996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Spam (5 of 8)</a:t>
            </a:r>
            <a:endParaRPr lang="en-US" dirty="0"/>
          </a:p>
        </p:txBody>
      </p:sp>
      <p:sp>
        <p:nvSpPr>
          <p:cNvPr id="3" name="Content Placeholder 2"/>
          <p:cNvSpPr>
            <a:spLocks noGrp="1"/>
          </p:cNvSpPr>
          <p:nvPr>
            <p:ph idx="1"/>
          </p:nvPr>
        </p:nvSpPr>
        <p:spPr>
          <a:xfrm>
            <a:off x="59961" y="1199214"/>
            <a:ext cx="9009089" cy="5006714"/>
          </a:xfrm>
        </p:spPr>
        <p:txBody>
          <a:bodyPr>
            <a:noAutofit/>
          </a:bodyPr>
          <a:lstStyle/>
          <a:p>
            <a:pPr marL="793750" lvl="1" indent="-336550"/>
            <a:r>
              <a:rPr lang="en-US" dirty="0" smtClean="0"/>
              <a:t>Use </a:t>
            </a:r>
            <a:r>
              <a:rPr lang="en-US" dirty="0"/>
              <a:t>a disposable email address in situations where an email address is required but you don't want to receive solicitations. Disposable </a:t>
            </a:r>
            <a:r>
              <a:rPr lang="en-US" dirty="0" smtClean="0"/>
              <a:t>email addresses </a:t>
            </a:r>
            <a:r>
              <a:rPr lang="en-US" dirty="0"/>
              <a:t>are useful when registering to use Web apps and </a:t>
            </a:r>
            <a:r>
              <a:rPr lang="en-US" dirty="0" smtClean="0"/>
              <a:t>when signing </a:t>
            </a:r>
            <a:r>
              <a:rPr lang="en-US" dirty="0"/>
              <a:t>up for merchant loyalty </a:t>
            </a:r>
            <a:r>
              <a:rPr lang="en-US" dirty="0" smtClean="0"/>
              <a:t>programs</a:t>
            </a:r>
            <a:endParaRPr lang="en-US" dirty="0"/>
          </a:p>
          <a:p>
            <a:pPr marL="793750" lvl="1" indent="-336550"/>
            <a:r>
              <a:rPr lang="en-US" dirty="0" smtClean="0"/>
              <a:t>When </a:t>
            </a:r>
            <a:r>
              <a:rPr lang="en-US" dirty="0"/>
              <a:t>displaying your real email </a:t>
            </a:r>
            <a:r>
              <a:rPr lang="en-US" dirty="0" smtClean="0"/>
              <a:t>address</a:t>
            </a:r>
            <a:r>
              <a:rPr lang="en-US" dirty="0"/>
              <a:t>—</a:t>
            </a:r>
            <a:r>
              <a:rPr lang="en-US" dirty="0" smtClean="0"/>
              <a:t>for </a:t>
            </a:r>
            <a:r>
              <a:rPr lang="en-US" dirty="0"/>
              <a:t>example, on your </a:t>
            </a:r>
            <a:r>
              <a:rPr lang="en-US" dirty="0" smtClean="0"/>
              <a:t>Web</a:t>
            </a:r>
            <a:r>
              <a:rPr lang="en-US" dirty="0"/>
              <a:t> </a:t>
            </a:r>
            <a:r>
              <a:rPr lang="en-US" dirty="0" smtClean="0"/>
              <a:t>site—disguise </a:t>
            </a:r>
            <a:r>
              <a:rPr lang="en-US" dirty="0"/>
              <a:t>it by posting it as a graphic. You can create a graphic containing your email address by using graphics software, such </a:t>
            </a:r>
            <a:r>
              <a:rPr lang="en-US" dirty="0" smtClean="0"/>
              <a:t>as Paint</a:t>
            </a:r>
            <a:r>
              <a:rPr lang="en-US" dirty="0"/>
              <a:t>, typing your name, and saving it as a PNG </a:t>
            </a:r>
            <a:r>
              <a:rPr lang="en-US" dirty="0" smtClean="0"/>
              <a:t>file</a:t>
            </a:r>
          </a:p>
        </p:txBody>
      </p:sp>
    </p:spTree>
    <p:extLst>
      <p:ext uri="{BB962C8B-B14F-4D97-AF65-F5344CB8AC3E}">
        <p14:creationId xmlns:p14="http://schemas.microsoft.com/office/powerpoint/2010/main" val="4222021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69" y="243326"/>
            <a:ext cx="8032638" cy="1004011"/>
          </a:xfrm>
        </p:spPr>
        <p:txBody>
          <a:bodyPr/>
          <a:lstStyle/>
          <a:p>
            <a:r>
              <a:rPr lang="en-US" dirty="0" smtClean="0"/>
              <a:t>Encryption (3 of 3)</a:t>
            </a:r>
            <a:endParaRPr lang="en-US" dirty="0"/>
          </a:p>
        </p:txBody>
      </p:sp>
      <p:pic>
        <p:nvPicPr>
          <p:cNvPr id="6" name="Picture 5" descr="A screenshot of the Microsoft Word window depicts how to encrypt individual files with Microsoft Word. The window titled “X Genesis Book Proposal.docx” shows a list of options in the left pane with the option “Info” selected. The right pane titled “Info” shows the icon labeled “Protect Document” and the menu with the options “Mark as final,” “Encrypt with Password,” “Restrict Editing,” and “Add a digital signature” with the option “Encrypt with password” selected. The supporting text pointing the icon “Protect document” reads “After creating a document in Microsoft Word, select the FILE tab, and then use the Protect Document option.” A dialog box titled “Encrypt document” is overlapping on the word window. A text box to enter the password and two buttons labeled “OK” and “Cancel” are seen in the dialog box.  "/>
          <p:cNvPicPr>
            <a:picLocks noGrp="1" noChangeAspect="1"/>
          </p:cNvPicPr>
          <p:nvPr/>
        </p:nvPicPr>
        <p:blipFill>
          <a:blip r:embed="rId2" cstate="print"/>
          <a:stretch>
            <a:fillRect/>
          </a:stretch>
        </p:blipFill>
        <p:spPr bwMode="auto">
          <a:xfrm>
            <a:off x="1183271" y="1465015"/>
            <a:ext cx="6777459" cy="4588371"/>
          </a:xfrm>
          <a:prstGeom prst="rect">
            <a:avLst/>
          </a:prstGeom>
          <a:noFill/>
          <a:ln w="9525">
            <a:noFill/>
            <a:miter lim="800000"/>
            <a:headEnd/>
            <a:tailEnd/>
          </a:ln>
        </p:spPr>
      </p:pic>
    </p:spTree>
    <p:extLst>
      <p:ext uri="{BB962C8B-B14F-4D97-AF65-F5344CB8AC3E}">
        <p14:creationId xmlns:p14="http://schemas.microsoft.com/office/powerpoint/2010/main" val="4219881107"/>
      </p:ext>
    </p:extLst>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Spam (6 of</a:t>
            </a:r>
            <a:r>
              <a:rPr lang="en-US" baseline="0" dirty="0" smtClean="0"/>
              <a:t> 8)</a:t>
            </a:r>
            <a:endParaRPr lang="en-US" dirty="0"/>
          </a:p>
        </p:txBody>
      </p:sp>
      <p:sp>
        <p:nvSpPr>
          <p:cNvPr id="3" name="Content Placeholder 2"/>
          <p:cNvSpPr>
            <a:spLocks noGrp="1"/>
          </p:cNvSpPr>
          <p:nvPr>
            <p:ph idx="1"/>
          </p:nvPr>
        </p:nvSpPr>
        <p:spPr/>
        <p:txBody>
          <a:bodyPr>
            <a:normAutofit/>
          </a:bodyPr>
          <a:lstStyle/>
          <a:p>
            <a:pPr lvl="1" indent="-398463"/>
            <a:r>
              <a:rPr lang="en-US" dirty="0"/>
              <a:t>Use an opt-out link only if the email originated from a reputable national company. Before clicking the opt-out link, hover over it to make sure it leads to a legitimate URL</a:t>
            </a:r>
          </a:p>
          <a:p>
            <a:pPr lvl="1" indent="-398463"/>
            <a:r>
              <a:rPr lang="en-US" dirty="0" smtClean="0"/>
              <a:t>Remember </a:t>
            </a:r>
            <a:r>
              <a:rPr lang="en-US" dirty="0"/>
              <a:t>that if a deal seems too good to be true, it is probably a </a:t>
            </a:r>
            <a:r>
              <a:rPr lang="en-US" dirty="0" smtClean="0"/>
              <a:t>scam</a:t>
            </a:r>
            <a:endParaRPr lang="en-US" dirty="0"/>
          </a:p>
          <a:p>
            <a:pPr lvl="1" indent="-398463"/>
            <a:r>
              <a:rPr lang="en-US" dirty="0"/>
              <a:t>In iCloud, delete spam before opening it by using Mailto→Preferences</a:t>
            </a:r>
            <a:r>
              <a:rPr lang="en-US" dirty="0" smtClean="0"/>
              <a:t>→Viewing </a:t>
            </a:r>
            <a:r>
              <a:rPr lang="en-US" dirty="0"/>
              <a:t>and deselecting "Display remote images in HTML messages</a:t>
            </a:r>
            <a:r>
              <a:rPr lang="en-US" dirty="0" smtClean="0"/>
              <a:t>."</a:t>
            </a:r>
            <a:endParaRPr lang="en-US" dirty="0"/>
          </a:p>
        </p:txBody>
      </p:sp>
    </p:spTree>
    <p:extLst>
      <p:ext uri="{BB962C8B-B14F-4D97-AF65-F5344CB8AC3E}">
        <p14:creationId xmlns:p14="http://schemas.microsoft.com/office/powerpoint/2010/main" val="30210597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Spam (7 of 8)</a:t>
            </a:r>
            <a:endParaRPr lang="en-US" dirty="0"/>
          </a:p>
        </p:txBody>
      </p:sp>
      <p:sp>
        <p:nvSpPr>
          <p:cNvPr id="3" name="Content Placeholder 2"/>
          <p:cNvSpPr>
            <a:spLocks noGrp="1"/>
          </p:cNvSpPr>
          <p:nvPr>
            <p:ph idx="1"/>
          </p:nvPr>
        </p:nvSpPr>
        <p:spPr/>
        <p:txBody>
          <a:bodyPr>
            <a:normAutofit/>
          </a:bodyPr>
          <a:lstStyle/>
          <a:p>
            <a:pPr lvl="1" indent="-398463"/>
            <a:r>
              <a:rPr lang="en-US" dirty="0" smtClean="0"/>
              <a:t>Be </a:t>
            </a:r>
            <a:r>
              <a:rPr lang="en-US" dirty="0"/>
              <a:t>suspicious of shortened URLs that do not reveal the </a:t>
            </a:r>
            <a:r>
              <a:rPr lang="en-US" dirty="0" smtClean="0"/>
              <a:t>genuine domain</a:t>
            </a:r>
            <a:endParaRPr lang="en-US" dirty="0"/>
          </a:p>
          <a:p>
            <a:pPr lvl="1" indent="-398463"/>
            <a:r>
              <a:rPr lang="en-US" dirty="0" smtClean="0"/>
              <a:t>Be </a:t>
            </a:r>
            <a:r>
              <a:rPr lang="en-US" dirty="0"/>
              <a:t>wary of email messages addressed to "undisclosed recipients" </a:t>
            </a:r>
            <a:r>
              <a:rPr lang="en-US" dirty="0" smtClean="0"/>
              <a:t>or addressed </a:t>
            </a:r>
            <a:r>
              <a:rPr lang="en-US" dirty="0"/>
              <a:t>to numerous recipients that you don't </a:t>
            </a:r>
            <a:r>
              <a:rPr lang="en-US" dirty="0" smtClean="0"/>
              <a:t>know</a:t>
            </a:r>
            <a:endParaRPr lang="en-US" dirty="0"/>
          </a:p>
          <a:p>
            <a:pPr lvl="1" indent="-398463"/>
            <a:r>
              <a:rPr lang="en-US" dirty="0"/>
              <a:t>Be cautious of email messages addressed to your email user </a:t>
            </a:r>
            <a:r>
              <a:rPr lang="en-US" dirty="0" smtClean="0"/>
              <a:t>name rather </a:t>
            </a:r>
            <a:r>
              <a:rPr lang="en-US" dirty="0"/>
              <a:t>than your real </a:t>
            </a:r>
            <a:r>
              <a:rPr lang="en-US" dirty="0" smtClean="0"/>
              <a:t>name</a:t>
            </a:r>
            <a:endParaRPr lang="en-US" dirty="0"/>
          </a:p>
          <a:p>
            <a:pPr lvl="1" indent="-398463"/>
            <a:r>
              <a:rPr lang="en-US" dirty="0"/>
              <a:t>Use the spam filters provided by your email </a:t>
            </a:r>
            <a:r>
              <a:rPr lang="en-US" dirty="0" smtClean="0"/>
              <a:t>client</a:t>
            </a:r>
            <a:endParaRPr lang="en-US" dirty="0"/>
          </a:p>
        </p:txBody>
      </p:sp>
    </p:spTree>
    <p:extLst>
      <p:ext uri="{BB962C8B-B14F-4D97-AF65-F5344CB8AC3E}">
        <p14:creationId xmlns:p14="http://schemas.microsoft.com/office/powerpoint/2010/main" val="29214249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Spam (8 of 8)</a:t>
            </a:r>
            <a:endParaRPr lang="en-US" dirty="0"/>
          </a:p>
        </p:txBody>
      </p:sp>
      <p:sp>
        <p:nvSpPr>
          <p:cNvPr id="3" name="Content Placeholder 2"/>
          <p:cNvSpPr>
            <a:spLocks noGrp="1"/>
          </p:cNvSpPr>
          <p:nvPr>
            <p:ph idx="1"/>
          </p:nvPr>
        </p:nvSpPr>
        <p:spPr/>
        <p:txBody>
          <a:bodyPr>
            <a:normAutofit/>
          </a:bodyPr>
          <a:lstStyle/>
          <a:p>
            <a:r>
              <a:rPr lang="en-US" dirty="0"/>
              <a:t>A </a:t>
            </a:r>
            <a:r>
              <a:rPr lang="en-US" b="1" dirty="0"/>
              <a:t>spam filter </a:t>
            </a:r>
            <a:r>
              <a:rPr lang="en-US" dirty="0"/>
              <a:t>uses a set of rules to examine email messages and determine which are spam</a:t>
            </a:r>
          </a:p>
          <a:p>
            <a:pPr marL="793750" lvl="1" indent="-449263"/>
            <a:r>
              <a:rPr lang="en-US" dirty="0"/>
              <a:t>Content filters</a:t>
            </a:r>
          </a:p>
          <a:p>
            <a:pPr marL="793750" lvl="1" indent="-449263"/>
            <a:r>
              <a:rPr lang="en-US" dirty="0"/>
              <a:t>Header filters</a:t>
            </a:r>
          </a:p>
          <a:p>
            <a:pPr marL="793750" lvl="1" indent="-449263"/>
            <a:r>
              <a:rPr lang="en-US" dirty="0"/>
              <a:t>Blacklist filters</a:t>
            </a:r>
          </a:p>
          <a:p>
            <a:pPr marL="793750" lvl="1" indent="-449263"/>
            <a:r>
              <a:rPr lang="en-US" dirty="0"/>
              <a:t>Permission </a:t>
            </a:r>
            <a:r>
              <a:rPr lang="en-US" dirty="0" smtClean="0"/>
              <a:t>filters</a:t>
            </a:r>
            <a:endParaRPr lang="en-US" dirty="0"/>
          </a:p>
        </p:txBody>
      </p:sp>
    </p:spTree>
    <p:extLst>
      <p:ext uri="{BB962C8B-B14F-4D97-AF65-F5344CB8AC3E}">
        <p14:creationId xmlns:p14="http://schemas.microsoft.com/office/powerpoint/2010/main" val="161615607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Phishing</a:t>
            </a:r>
            <a:r>
              <a:rPr lang="en-US" baseline="0" dirty="0" smtClean="0"/>
              <a:t> (1 of 2)</a:t>
            </a:r>
            <a:endParaRPr lang="en-US" dirty="0"/>
          </a:p>
        </p:txBody>
      </p:sp>
      <p:sp>
        <p:nvSpPr>
          <p:cNvPr id="3" name="Content Placeholder 2"/>
          <p:cNvSpPr>
            <a:spLocks noGrp="1"/>
          </p:cNvSpPr>
          <p:nvPr>
            <p:ph idx="1"/>
          </p:nvPr>
        </p:nvSpPr>
        <p:spPr/>
        <p:txBody>
          <a:bodyPr>
            <a:normAutofit fontScale="92500"/>
          </a:bodyPr>
          <a:lstStyle/>
          <a:p>
            <a:r>
              <a:rPr lang="en-US" sz="2800" b="1" dirty="0"/>
              <a:t>Phishing</a:t>
            </a:r>
            <a:r>
              <a:rPr lang="en-US" sz="2800" dirty="0"/>
              <a:t> is an email scam that masquerades as a message from a legitimate company or agency of authority, such as the IRS</a:t>
            </a:r>
          </a:p>
          <a:p>
            <a:r>
              <a:rPr lang="en-US" sz="2800" dirty="0"/>
              <a:t>The goal of a phishing scam is to obtain private information such as passwords and bankcard numbers</a:t>
            </a:r>
          </a:p>
          <a:p>
            <a:r>
              <a:rPr lang="en-US" sz="2800" dirty="0"/>
              <a:t>A </a:t>
            </a:r>
            <a:r>
              <a:rPr lang="en-US" sz="2800" b="1" dirty="0"/>
              <a:t>spear phishing </a:t>
            </a:r>
            <a:r>
              <a:rPr lang="en-US" sz="2800" dirty="0"/>
              <a:t>attack is more targeted and typically sent only to members of a specific organization</a:t>
            </a:r>
          </a:p>
          <a:p>
            <a:r>
              <a:rPr lang="en-US" sz="2800" dirty="0"/>
              <a:t>Some of the most common attacks appear to originate from FedEx, UPS, DHL, or the U.S. Postal S</a:t>
            </a:r>
            <a:r>
              <a:rPr lang="en-US" sz="2800" dirty="0" smtClean="0"/>
              <a:t>ervice</a:t>
            </a:r>
            <a:endParaRPr lang="en-US" sz="2800" dirty="0"/>
          </a:p>
        </p:txBody>
      </p:sp>
    </p:spTree>
    <p:extLst>
      <p:ext uri="{BB962C8B-B14F-4D97-AF65-F5344CB8AC3E}">
        <p14:creationId xmlns:p14="http://schemas.microsoft.com/office/powerpoint/2010/main" val="8321133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69" y="2027"/>
            <a:ext cx="8032638" cy="950474"/>
          </a:xfrm>
        </p:spPr>
        <p:txBody>
          <a:bodyPr/>
          <a:lstStyle/>
          <a:p>
            <a:r>
              <a:rPr lang="en-US" dirty="0" smtClean="0"/>
              <a:t>Phishing (2 of 2)</a:t>
            </a:r>
            <a:endParaRPr lang="en-US" dirty="0"/>
          </a:p>
        </p:txBody>
      </p:sp>
      <p:pic>
        <p:nvPicPr>
          <p:cNvPr id="5" name="Picture 5" descr="An illustration of three screenshots depicts the phishing attacks originating from trusted businesses. Screenshot one depicts the web page titled “Bank of America” with an Online Banking alert. Screenshot two depicts the web page titled E-ZPass with a message to the customers. Screenshot three depicts the web page titled “CVS” with information about a deal. "/>
          <p:cNvPicPr>
            <a:picLocks noChangeAspect="1"/>
          </p:cNvPicPr>
          <p:nvPr/>
        </p:nvPicPr>
        <p:blipFill>
          <a:blip r:embed="rId2" cstate="print"/>
          <a:stretch>
            <a:fillRect/>
          </a:stretch>
        </p:blipFill>
        <p:spPr>
          <a:xfrm>
            <a:off x="1276657" y="1181100"/>
            <a:ext cx="6819286" cy="5031237"/>
          </a:xfrm>
          <a:prstGeom prst="rect">
            <a:avLst/>
          </a:prstGeom>
        </p:spPr>
      </p:pic>
    </p:spTree>
    <p:extLst>
      <p:ext uri="{BB962C8B-B14F-4D97-AF65-F5344CB8AC3E}">
        <p14:creationId xmlns:p14="http://schemas.microsoft.com/office/powerpoint/2010/main" val="1561348521"/>
      </p:ext>
    </p:extLst>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Pharming (1 of 2)</a:t>
            </a:r>
            <a:endParaRPr lang="en-US" dirty="0"/>
          </a:p>
        </p:txBody>
      </p:sp>
      <p:sp>
        <p:nvSpPr>
          <p:cNvPr id="5" name="Content Placeholder 4"/>
          <p:cNvSpPr>
            <a:spLocks noGrp="1"/>
          </p:cNvSpPr>
          <p:nvPr>
            <p:ph idx="1"/>
          </p:nvPr>
        </p:nvSpPr>
        <p:spPr/>
        <p:txBody>
          <a:bodyPr>
            <a:normAutofit/>
          </a:bodyPr>
          <a:lstStyle/>
          <a:p>
            <a:r>
              <a:rPr lang="en-US" b="1" dirty="0"/>
              <a:t>Pharming</a:t>
            </a:r>
            <a:r>
              <a:rPr lang="en-US" dirty="0"/>
              <a:t> redirects Web site traffic to fraudulent Web sites that distribute malware, collect personal data, and perpetrate other scams</a:t>
            </a:r>
          </a:p>
          <a:p>
            <a:r>
              <a:rPr lang="en-US" b="1" dirty="0"/>
              <a:t>Safe Browsing</a:t>
            </a:r>
            <a:r>
              <a:rPr lang="en-US" dirty="0"/>
              <a:t> is a service offered by Google that checks URLs against a list of suspicious Web site URLs</a:t>
            </a:r>
          </a:p>
          <a:p>
            <a:r>
              <a:rPr lang="en-US" dirty="0"/>
              <a:t>Chrome, Safari, and Firefox use Safe Browsing to alert users about sites to avoid; Microsoft offers a similar service called </a:t>
            </a:r>
            <a:r>
              <a:rPr lang="en-US" b="1" dirty="0"/>
              <a:t>SmartScreen </a:t>
            </a:r>
            <a:r>
              <a:rPr lang="en-US" b="1" dirty="0" smtClean="0"/>
              <a:t>Filter</a:t>
            </a:r>
            <a:endParaRPr lang="en-US" b="1" dirty="0"/>
          </a:p>
        </p:txBody>
      </p:sp>
    </p:spTree>
    <p:extLst>
      <p:ext uri="{BB962C8B-B14F-4D97-AF65-F5344CB8AC3E}">
        <p14:creationId xmlns:p14="http://schemas.microsoft.com/office/powerpoint/2010/main" val="921244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69" y="78226"/>
            <a:ext cx="8032638" cy="1004011"/>
          </a:xfrm>
        </p:spPr>
        <p:txBody>
          <a:bodyPr/>
          <a:lstStyle/>
          <a:p>
            <a:r>
              <a:rPr lang="en-US" dirty="0" smtClean="0"/>
              <a:t>Pharming (2 of 2)</a:t>
            </a:r>
            <a:endParaRPr lang="en-US" dirty="0"/>
          </a:p>
        </p:txBody>
      </p:sp>
      <p:pic>
        <p:nvPicPr>
          <p:cNvPr id="6" name="Picture 2" descr="A screenshot of the window depicts a warning message with a title that reads “This website has been reported as unsafe furniturerepair.net.” At the bottom of the window is the button labeled “Go to my home page instead.”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298700"/>
            <a:ext cx="4052648"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descr="An illustration with three screenshots depicts the steps to activate safe browsing. Screenshot one depicts the Safari window with the security option selected. The supporting text pointing the window reads “In Safari, access Preferences, choose Security, and then check the box for fraudulent sites.” &#10;Screenshot two depicts the settings window in chrome with the option that reads “Protect you and your device from dangerous sites” marked with a tick mark. The supporting text associated with the checkbox reads “In Chrome, select Settings, go to Advanced Settings, and in the Privacy section, check the option to enable phishing and malware protection.”&#10;Screenshot three depicts the Google window listing the advanced settings. The supporting text pointing the advanced setting “Help protect me from malicious sites and downloads with SmartScreen Filter” which is set to on, reads “In Microsoft Edge, select Settings, choose Advanced Settings, and then turn on the SmartScreen Fil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7582" y="1664276"/>
            <a:ext cx="4590189" cy="3758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8398095"/>
      </p:ext>
    </p:extLst>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Rogue </a:t>
            </a:r>
            <a:r>
              <a:rPr lang="en-US" dirty="0" smtClean="0"/>
              <a:t>Antivirus (1 of 2)</a:t>
            </a:r>
            <a:endParaRPr lang="en-US" dirty="0"/>
          </a:p>
        </p:txBody>
      </p:sp>
      <p:sp>
        <p:nvSpPr>
          <p:cNvPr id="5" name="Content Placeholder 4"/>
          <p:cNvSpPr>
            <a:spLocks noGrp="1"/>
          </p:cNvSpPr>
          <p:nvPr>
            <p:ph idx="1"/>
          </p:nvPr>
        </p:nvSpPr>
        <p:spPr/>
        <p:txBody>
          <a:bodyPr/>
          <a:lstStyle/>
          <a:p>
            <a:r>
              <a:rPr lang="en-US" dirty="0"/>
              <a:t>A </a:t>
            </a:r>
            <a:r>
              <a:rPr lang="en-US" b="1" dirty="0"/>
              <a:t>rogue antivirus exploit </a:t>
            </a:r>
            <a:r>
              <a:rPr lang="en-US" dirty="0"/>
              <a:t>usually begins with a virus warning and an offer to disinfect the infected device</a:t>
            </a:r>
          </a:p>
          <a:p>
            <a:r>
              <a:rPr lang="en-US" dirty="0"/>
              <a:t>The goal of this exploit is to trick consumers into clicking a link that downloads malware</a:t>
            </a:r>
          </a:p>
          <a:p>
            <a:r>
              <a:rPr lang="en-US" dirty="0"/>
              <a:t>Fake virus </a:t>
            </a:r>
            <a:r>
              <a:rPr lang="en-US" dirty="0" smtClean="0"/>
              <a:t>alerts</a:t>
            </a:r>
            <a:r>
              <a:rPr lang="en-US" dirty="0"/>
              <a:t>, which appear in pop-up windows, commonly appear when browsing the Web at slightly sketchy Web </a:t>
            </a:r>
            <a:r>
              <a:rPr lang="en-US" dirty="0" smtClean="0"/>
              <a:t>sites</a:t>
            </a:r>
            <a:endParaRPr lang="en-US" dirty="0"/>
          </a:p>
        </p:txBody>
      </p:sp>
    </p:spTree>
    <p:extLst>
      <p:ext uri="{BB962C8B-B14F-4D97-AF65-F5344CB8AC3E}">
        <p14:creationId xmlns:p14="http://schemas.microsoft.com/office/powerpoint/2010/main" val="812887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9169" y="217927"/>
            <a:ext cx="8032638" cy="734573"/>
          </a:xfrm>
        </p:spPr>
        <p:txBody>
          <a:bodyPr/>
          <a:lstStyle/>
          <a:p>
            <a:r>
              <a:rPr lang="en-US" dirty="0"/>
              <a:t>Rogue </a:t>
            </a:r>
            <a:r>
              <a:rPr lang="en-US" dirty="0" smtClean="0"/>
              <a:t>Antivirus (2 of 2)</a:t>
            </a:r>
            <a:endParaRPr lang="en-US" dirty="0"/>
          </a:p>
        </p:txBody>
      </p:sp>
      <p:pic>
        <p:nvPicPr>
          <p:cNvPr id="6" name="Picture 5" descr="An illustration with five screenshots depicts a set of malware alerts. Screenshot one depicts a pop-up window with a heading that reads “Warning! Your computer may be infected with spyware.” At the end of the window are the buttons “Cancel” and “Ok.” Screenshot two depicts an Avast Window with title “Infection blocked!” &#10;Screenshot three depicts a popup window with warning message titled “Systematic Endpoint protection alert.” At the end of the window are the buttons “No” and “Yes.” &#10;Screenshot four depicts a window with title “Warning! Malware detected on your computer” followed by a list of options. &#10;Screenshot five depicts a Malwarebytes Anti-Malware window with title “Scan Complete- Non Malware Detected.” At the bottom of the window is the link “Click here to view details. The supporting text associated with the illustration reads “Fake virus alerts can look realistic, so it is important to be familiar with the legitimate alerts displayed by your antivirus software. The two warnings on the left are fake. The three warnings on the right were produced by legitimate antivirus software.”"/>
          <p:cNvPicPr>
            <a:picLocks noChangeAspect="1"/>
          </p:cNvPicPr>
          <p:nvPr/>
        </p:nvPicPr>
        <p:blipFill>
          <a:blip r:embed="rId2" cstate="print"/>
          <a:stretch>
            <a:fillRect/>
          </a:stretch>
        </p:blipFill>
        <p:spPr>
          <a:xfrm>
            <a:off x="1655618" y="1197204"/>
            <a:ext cx="5680364" cy="4569751"/>
          </a:xfrm>
          <a:prstGeom prst="rect">
            <a:avLst/>
          </a:prstGeom>
        </p:spPr>
      </p:pic>
    </p:spTree>
    <p:extLst>
      <p:ext uri="{BB962C8B-B14F-4D97-AF65-F5344CB8AC3E}">
        <p14:creationId xmlns:p14="http://schemas.microsoft.com/office/powerpoint/2010/main" val="3010170473"/>
      </p:ext>
    </p:extLst>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PUAs (1 of 2)</a:t>
            </a:r>
            <a:endParaRPr lang="en-US" dirty="0"/>
          </a:p>
        </p:txBody>
      </p:sp>
      <p:sp>
        <p:nvSpPr>
          <p:cNvPr id="5" name="Content Placeholder 4"/>
          <p:cNvSpPr>
            <a:spLocks noGrp="1"/>
          </p:cNvSpPr>
          <p:nvPr>
            <p:ph idx="1"/>
          </p:nvPr>
        </p:nvSpPr>
        <p:spPr>
          <a:xfrm>
            <a:off x="74950" y="1199212"/>
            <a:ext cx="8991600" cy="4986911"/>
          </a:xfrm>
        </p:spPr>
        <p:txBody>
          <a:bodyPr>
            <a:normAutofit fontScale="92500" lnSpcReduction="20000"/>
          </a:bodyPr>
          <a:lstStyle/>
          <a:p>
            <a:pPr>
              <a:lnSpc>
                <a:spcPct val="120000"/>
              </a:lnSpc>
              <a:spcBef>
                <a:spcPts val="300"/>
              </a:spcBef>
            </a:pPr>
            <a:r>
              <a:rPr lang="en-US" sz="2800" dirty="0"/>
              <a:t>The acronym </a:t>
            </a:r>
            <a:r>
              <a:rPr lang="en-US" sz="2800" b="1" dirty="0"/>
              <a:t>PUP</a:t>
            </a:r>
            <a:r>
              <a:rPr lang="en-US" sz="2800" dirty="0"/>
              <a:t> stands for </a:t>
            </a:r>
            <a:r>
              <a:rPr lang="en-US" sz="2800" i="1" dirty="0"/>
              <a:t>potentially unwanted program</a:t>
            </a:r>
          </a:p>
          <a:p>
            <a:pPr>
              <a:lnSpc>
                <a:spcPct val="120000"/>
              </a:lnSpc>
              <a:spcBef>
                <a:spcPts val="300"/>
              </a:spcBef>
            </a:pPr>
            <a:r>
              <a:rPr lang="en-US" sz="2800" dirty="0"/>
              <a:t>The acronym </a:t>
            </a:r>
            <a:r>
              <a:rPr lang="en-US" sz="2800" b="1" dirty="0"/>
              <a:t>PUA</a:t>
            </a:r>
            <a:r>
              <a:rPr lang="en-US" sz="2800" dirty="0"/>
              <a:t> stands for </a:t>
            </a:r>
            <a:r>
              <a:rPr lang="en-US" sz="2800" i="1" dirty="0"/>
              <a:t>potentially unwanted application *</a:t>
            </a:r>
            <a:r>
              <a:rPr lang="en-US" sz="2800" dirty="0"/>
              <a:t>(both PUP and PUA are used interchangeably)</a:t>
            </a:r>
          </a:p>
          <a:p>
            <a:pPr>
              <a:lnSpc>
                <a:spcPct val="120000"/>
              </a:lnSpc>
              <a:spcBef>
                <a:spcPts val="300"/>
              </a:spcBef>
            </a:pPr>
            <a:r>
              <a:rPr lang="en-US" sz="2800" dirty="0"/>
              <a:t>If you suddenly notice that an odd browser has become the default on your device and your attempts to reset to Chrome, IE, or Safari fail, then your computer is likely to have a PUA</a:t>
            </a:r>
          </a:p>
          <a:p>
            <a:pPr>
              <a:lnSpc>
                <a:spcPct val="120000"/>
              </a:lnSpc>
              <a:spcBef>
                <a:spcPts val="300"/>
              </a:spcBef>
            </a:pPr>
            <a:r>
              <a:rPr lang="en-US" sz="2800" dirty="0"/>
              <a:t>PUAs are installed using social engineering techniques, such as hoping consumers will mistakenly accept a PUA application during software </a:t>
            </a:r>
            <a:r>
              <a:rPr lang="en-US" sz="2800" dirty="0" smtClean="0"/>
              <a:t>installation</a:t>
            </a:r>
            <a:endParaRPr lang="en-US" sz="2800" dirty="0"/>
          </a:p>
        </p:txBody>
      </p:sp>
    </p:spTree>
    <p:extLst>
      <p:ext uri="{BB962C8B-B14F-4D97-AF65-F5344CB8AC3E}">
        <p14:creationId xmlns:p14="http://schemas.microsoft.com/office/powerpoint/2010/main" val="1296162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Authentication (1 of 4)</a:t>
            </a:r>
            <a:endParaRPr lang="en-US" dirty="0"/>
          </a:p>
        </p:txBody>
      </p:sp>
      <p:sp>
        <p:nvSpPr>
          <p:cNvPr id="5" name="Content Placeholder 4"/>
          <p:cNvSpPr>
            <a:spLocks noGrp="1"/>
          </p:cNvSpPr>
          <p:nvPr>
            <p:ph idx="1"/>
          </p:nvPr>
        </p:nvSpPr>
        <p:spPr/>
        <p:txBody>
          <a:bodyPr>
            <a:noAutofit/>
          </a:bodyPr>
          <a:lstStyle/>
          <a:p>
            <a:r>
              <a:rPr lang="en-US" b="1" dirty="0"/>
              <a:t>Authentication protocols</a:t>
            </a:r>
            <a:r>
              <a:rPr lang="en-US" dirty="0"/>
              <a:t>, such as passwords, PINs, and fingerprint scans and facial recognition are the first line of defense against data thieves and snoopers</a:t>
            </a:r>
          </a:p>
          <a:p>
            <a:r>
              <a:rPr lang="en-US" dirty="0"/>
              <a:t>iPhones and iPads should be configured to require a login password, called a passcode, each time the device is used; the standard iOS security setting establishes a four-digit numeric passcode, similar to a PIN (personal identification number</a:t>
            </a:r>
            <a:r>
              <a:rPr lang="en-US" dirty="0" smtClean="0"/>
              <a:t>)</a:t>
            </a:r>
            <a:endParaRPr lang="en-US" dirty="0"/>
          </a:p>
        </p:txBody>
      </p:sp>
    </p:spTree>
    <p:extLst>
      <p:ext uri="{BB962C8B-B14F-4D97-AF65-F5344CB8AC3E}">
        <p14:creationId xmlns:p14="http://schemas.microsoft.com/office/powerpoint/2010/main" val="545157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PUAs (2 of 2)</a:t>
            </a:r>
            <a:endParaRPr lang="en-US" dirty="0"/>
          </a:p>
        </p:txBody>
      </p:sp>
      <p:pic>
        <p:nvPicPr>
          <p:cNvPr id="6" name="Picture 5" descr="A screenshot of the VLC Media Player window titled “Choose installation type to continue” with radio buttons – Quick Installation (Recommended) and Advanced installation. The Quick Installation radio button is selected. The supporting text pointing the radio button reads “Proceeding with the installation and using the default setting not only installs the VLC Media Player, but also installs an alternative browser that is difficult to remove using conventional uninstall procedures.”"/>
          <p:cNvPicPr>
            <a:picLocks noChangeAspect="1"/>
          </p:cNvPicPr>
          <p:nvPr/>
        </p:nvPicPr>
        <p:blipFill>
          <a:blip r:embed="rId2" cstate="print"/>
          <a:stretch>
            <a:fillRect/>
          </a:stretch>
        </p:blipFill>
        <p:spPr>
          <a:xfrm>
            <a:off x="1103177" y="1376434"/>
            <a:ext cx="6819381" cy="4668694"/>
          </a:xfrm>
          <a:prstGeom prst="rect">
            <a:avLst/>
          </a:prstGeom>
        </p:spPr>
      </p:pic>
    </p:spTree>
    <p:extLst>
      <p:ext uri="{BB962C8B-B14F-4D97-AF65-F5344CB8AC3E}">
        <p14:creationId xmlns:p14="http://schemas.microsoft.com/office/powerpoint/2010/main" val="3296420536"/>
      </p:ext>
    </p:extLst>
  </p:cSld>
  <p:clrMapOvr>
    <a:masterClrMapping/>
  </p:clrMapOvr>
  <p:transition spd="slow"/>
</p:sld>
</file>

<file path=ppt/theme/theme1.xml><?xml version="1.0" encoding="utf-8"?>
<a:theme xmlns:a="http://schemas.openxmlformats.org/drawingml/2006/main" name="Sa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4825</Words>
  <Application>Microsoft Office PowerPoint</Application>
  <PresentationFormat>On-screen Show (4:3)</PresentationFormat>
  <Paragraphs>449</Paragraphs>
  <Slides>90</Slides>
  <Notes>5</Notes>
  <HiddenSlides>0</HiddenSlides>
  <MMClips>0</MMClips>
  <ScaleCrop>false</ScaleCrop>
  <HeadingPairs>
    <vt:vector size="4" baseType="variant">
      <vt:variant>
        <vt:lpstr>Theme</vt:lpstr>
      </vt:variant>
      <vt:variant>
        <vt:i4>1</vt:i4>
      </vt:variant>
      <vt:variant>
        <vt:lpstr>Slide Titles</vt:lpstr>
      </vt:variant>
      <vt:variant>
        <vt:i4>90</vt:i4>
      </vt:variant>
    </vt:vector>
  </HeadingPairs>
  <TitlesOfParts>
    <vt:vector size="91" baseType="lpstr">
      <vt:lpstr>Sample</vt:lpstr>
      <vt:lpstr>Computer Concepts 2018</vt:lpstr>
      <vt:lpstr>Module Contents</vt:lpstr>
      <vt:lpstr>Section A: Unauthorized Use</vt:lpstr>
      <vt:lpstr>Section A: Objectives (1 of 2)</vt:lpstr>
      <vt:lpstr>Section A: Objectives (2 of 2)</vt:lpstr>
      <vt:lpstr>Encryption (1 of 3)</vt:lpstr>
      <vt:lpstr>Encryption (2 of 3)</vt:lpstr>
      <vt:lpstr>Encryption (3 of 3)</vt:lpstr>
      <vt:lpstr>Authentication (1 of 4)</vt:lpstr>
      <vt:lpstr>Authentication (2 of 4)</vt:lpstr>
      <vt:lpstr>Authentication (3 of 4)</vt:lpstr>
      <vt:lpstr>Authentication (4 of 4)</vt:lpstr>
      <vt:lpstr>Strong Passwords (1 of 10)</vt:lpstr>
      <vt:lpstr>Strong Passwords (2 of 10)</vt:lpstr>
      <vt:lpstr>Strong Passwords (3 of 10)</vt:lpstr>
      <vt:lpstr>Strong Passwords (4 of 10)</vt:lpstr>
      <vt:lpstr>Strong Passwords (5 of 10)</vt:lpstr>
      <vt:lpstr>Strong Passwords (6 of 10)</vt:lpstr>
      <vt:lpstr>Strong Passwords (7 of 10)</vt:lpstr>
      <vt:lpstr>Strong Passwords (8 of 10)</vt:lpstr>
      <vt:lpstr>Strong Passwords (9 of 10)</vt:lpstr>
      <vt:lpstr>Strong Passwords (10 of 10)</vt:lpstr>
      <vt:lpstr>Password Managers (1 of 2)</vt:lpstr>
      <vt:lpstr>Password Managers (2 of 2)</vt:lpstr>
      <vt:lpstr>Section B: Malware </vt:lpstr>
      <vt:lpstr>Section B: Objectives (1 of 2) </vt:lpstr>
      <vt:lpstr>Section B: Objectives (2 of 2) </vt:lpstr>
      <vt:lpstr>Malware Threats (1 of 3)</vt:lpstr>
      <vt:lpstr>Malware Threats (2 of 3)</vt:lpstr>
      <vt:lpstr>Malware Threats (3 of 3)</vt:lpstr>
      <vt:lpstr>Computer Viruses (1 of 3)</vt:lpstr>
      <vt:lpstr>Computer Viruses (2 of 3)</vt:lpstr>
      <vt:lpstr>Computer Viruses (3 of 3)</vt:lpstr>
      <vt:lpstr>Computer Worms (1 of 2)</vt:lpstr>
      <vt:lpstr>Computer Worms (2 of 2)</vt:lpstr>
      <vt:lpstr>Trojans (1 of 2)</vt:lpstr>
      <vt:lpstr>Trojans (2 of 2)</vt:lpstr>
      <vt:lpstr>Antivirus Software (1 of 8)</vt:lpstr>
      <vt:lpstr>Antivirus Software (2 of 8)</vt:lpstr>
      <vt:lpstr>Antivirus Software (3 of 8)</vt:lpstr>
      <vt:lpstr>Antivirus Software (4 of 8)</vt:lpstr>
      <vt:lpstr>Antivirus Software (5 of 8)</vt:lpstr>
      <vt:lpstr>Antivirus Software (6 of 8)</vt:lpstr>
      <vt:lpstr>Antivirus Software (7 of 8)</vt:lpstr>
      <vt:lpstr>Antivirus Software (8 of 8)</vt:lpstr>
      <vt:lpstr>Section C: Online Intrusions</vt:lpstr>
      <vt:lpstr>Section C: Objectives (1 of 2)</vt:lpstr>
      <vt:lpstr>Section C: Objectives (2 of 2)</vt:lpstr>
      <vt:lpstr>Intrusion Threats (1 of 3)</vt:lpstr>
      <vt:lpstr>Intrusion Threats (2 of 3)</vt:lpstr>
      <vt:lpstr>Intrusion Threats (3 of 3)</vt:lpstr>
      <vt:lpstr>Anti-exploit Software</vt:lpstr>
      <vt:lpstr>Firewalls (1 of 3)</vt:lpstr>
      <vt:lpstr>Firewalls (2 of 3)</vt:lpstr>
      <vt:lpstr>Firewalls (3 of 3)</vt:lpstr>
      <vt:lpstr>Section D: Interception</vt:lpstr>
      <vt:lpstr>Section D: Objectives</vt:lpstr>
      <vt:lpstr>Interception Basics (1 of 3)</vt:lpstr>
      <vt:lpstr>Interception Basics (2 of 3)</vt:lpstr>
      <vt:lpstr>Interception Basics (3 of 3)</vt:lpstr>
      <vt:lpstr>Evil Twins (1 of 2)</vt:lpstr>
      <vt:lpstr>Evil Twins (2 of 2)</vt:lpstr>
      <vt:lpstr>Address Spoofing (1 of 2)</vt:lpstr>
      <vt:lpstr>Address Spoofing (2 of 2)</vt:lpstr>
      <vt:lpstr>Digital Certificate Hacks (1 of 3)</vt:lpstr>
      <vt:lpstr>Digital Certificate Hacks (2 of 3)</vt:lpstr>
      <vt:lpstr>Digital Certificate Hacks (3 of 3)</vt:lpstr>
      <vt:lpstr>IMSI Catchers (1 of 2)</vt:lpstr>
      <vt:lpstr>IMSI Catchers (2 of 2)</vt:lpstr>
      <vt:lpstr>Section E: Social Engineering</vt:lpstr>
      <vt:lpstr>Section E: Objectives</vt:lpstr>
      <vt:lpstr>Social Engineering Basics (1 of 3)</vt:lpstr>
      <vt:lpstr>Social Engineering Basics (2 of 3)</vt:lpstr>
      <vt:lpstr>Social Engineering Basics (3 of 3)</vt:lpstr>
      <vt:lpstr>Spam (1 of 8)</vt:lpstr>
      <vt:lpstr>Spam (2 of 8)</vt:lpstr>
      <vt:lpstr>Spam (3 of 8)</vt:lpstr>
      <vt:lpstr>Spam (4 of 8)</vt:lpstr>
      <vt:lpstr>Spam (5 of 8)</vt:lpstr>
      <vt:lpstr>Spam (6 of 8)</vt:lpstr>
      <vt:lpstr>Spam (7 of 8)</vt:lpstr>
      <vt:lpstr>Spam (8 of 8)</vt:lpstr>
      <vt:lpstr>Phishing (1 of 2)</vt:lpstr>
      <vt:lpstr>Phishing (2 of 2)</vt:lpstr>
      <vt:lpstr>Pharming (1 of 2)</vt:lpstr>
      <vt:lpstr>Pharming (2 of 2)</vt:lpstr>
      <vt:lpstr>Rogue Antivirus (1 of 2)</vt:lpstr>
      <vt:lpstr>Rogue Antivirus (2 of 2)</vt:lpstr>
      <vt:lpstr>PUAs (1 of 2)</vt:lpstr>
      <vt:lpstr>PUAs (2 of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 Digital Security</dc:title>
  <dc:creator/>
  <cp:lastModifiedBy/>
  <cp:revision>1</cp:revision>
  <dcterms:created xsi:type="dcterms:W3CDTF">2015-05-25T16:21:36Z</dcterms:created>
  <dcterms:modified xsi:type="dcterms:W3CDTF">2017-09-22T11:37:29Z</dcterms:modified>
</cp:coreProperties>
</file>