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0" r:id="rId1"/>
  </p:sldMasterIdLst>
  <p:notesMasterIdLst>
    <p:notesMasterId r:id="rId87"/>
  </p:notesMasterIdLst>
  <p:sldIdLst>
    <p:sldId id="444" r:id="rId2"/>
    <p:sldId id="309" r:id="rId3"/>
    <p:sldId id="445" r:id="rId4"/>
    <p:sldId id="315"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 id="563" r:id="rId42"/>
    <p:sldId id="564" r:id="rId43"/>
    <p:sldId id="606" r:id="rId44"/>
    <p:sldId id="607" r:id="rId45"/>
    <p:sldId id="565" r:id="rId46"/>
    <p:sldId id="566" r:id="rId47"/>
    <p:sldId id="567" r:id="rId48"/>
    <p:sldId id="568" r:id="rId49"/>
    <p:sldId id="569" r:id="rId50"/>
    <p:sldId id="570" r:id="rId51"/>
    <p:sldId id="571" r:id="rId52"/>
    <p:sldId id="572" r:id="rId53"/>
    <p:sldId id="573" r:id="rId54"/>
    <p:sldId id="574" r:id="rId55"/>
    <p:sldId id="575" r:id="rId56"/>
    <p:sldId id="576" r:id="rId57"/>
    <p:sldId id="577" r:id="rId58"/>
    <p:sldId id="578" r:id="rId59"/>
    <p:sldId id="579" r:id="rId60"/>
    <p:sldId id="580" r:id="rId61"/>
    <p:sldId id="581" r:id="rId62"/>
    <p:sldId id="582" r:id="rId63"/>
    <p:sldId id="583" r:id="rId64"/>
    <p:sldId id="584" r:id="rId65"/>
    <p:sldId id="585" r:id="rId66"/>
    <p:sldId id="586" r:id="rId67"/>
    <p:sldId id="587" r:id="rId68"/>
    <p:sldId id="588" r:id="rId69"/>
    <p:sldId id="589" r:id="rId70"/>
    <p:sldId id="590" r:id="rId71"/>
    <p:sldId id="591" r:id="rId72"/>
    <p:sldId id="592" r:id="rId73"/>
    <p:sldId id="593" r:id="rId74"/>
    <p:sldId id="594" r:id="rId75"/>
    <p:sldId id="595" r:id="rId76"/>
    <p:sldId id="596" r:id="rId77"/>
    <p:sldId id="597" r:id="rId78"/>
    <p:sldId id="598" r:id="rId79"/>
    <p:sldId id="599" r:id="rId80"/>
    <p:sldId id="600" r:id="rId81"/>
    <p:sldId id="601" r:id="rId82"/>
    <p:sldId id="602" r:id="rId83"/>
    <p:sldId id="603" r:id="rId84"/>
    <p:sldId id="605" r:id="rId85"/>
    <p:sldId id="604" r:id="rId8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5951"/>
    <a:srgbClr val="59305B"/>
    <a:srgbClr val="4578AF"/>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9856" autoAdjust="0"/>
    <p:restoredTop sz="86267" autoAdjust="0"/>
  </p:normalViewPr>
  <p:slideViewPr>
    <p:cSldViewPr snapToGrid="0">
      <p:cViewPr>
        <p:scale>
          <a:sx n="66" d="100"/>
          <a:sy n="66" d="100"/>
        </p:scale>
        <p:origin x="-1188" y="-72"/>
      </p:cViewPr>
      <p:guideLst>
        <p:guide orient="horz" pos="2160"/>
        <p:guide pos="2880"/>
      </p:guideLst>
    </p:cSldViewPr>
  </p:slideViewPr>
  <p:outlineViewPr>
    <p:cViewPr>
      <p:scale>
        <a:sx n="33" d="100"/>
        <a:sy n="33" d="100"/>
      </p:scale>
      <p:origin x="0" y="62419"/>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683"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684"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D96327A5-35F2-4371-8312-8F481B9D24F6}" type="slidenum">
              <a:rPr lang="en-US"/>
              <a:pPr/>
              <a:t>‹#›</a:t>
            </a:fld>
            <a:endParaRPr lang="en-US"/>
          </a:p>
        </p:txBody>
      </p:sp>
    </p:spTree>
    <p:extLst>
      <p:ext uri="{BB962C8B-B14F-4D97-AF65-F5344CB8AC3E}">
        <p14:creationId xmlns:p14="http://schemas.microsoft.com/office/powerpoint/2010/main" val="2799651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73730"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9B733792-E8A1-45C1-BAB3-E89E1B641BD2}" type="slidenum">
              <a:rPr lang="en-US"/>
              <a:pPr/>
              <a:t>2</a:t>
            </a:fld>
            <a:endParaRPr lang="en-US" dirty="0"/>
          </a:p>
        </p:txBody>
      </p:sp>
    </p:spTree>
    <p:extLst>
      <p:ext uri="{BB962C8B-B14F-4D97-AF65-F5344CB8AC3E}">
        <p14:creationId xmlns:p14="http://schemas.microsoft.com/office/powerpoint/2010/main" val="1381061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73730"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9B733792-E8A1-45C1-BAB3-E89E1B641BD2}" type="slidenum">
              <a:rPr lang="en-US"/>
              <a:pPr/>
              <a:t>3</a:t>
            </a:fld>
            <a:endParaRPr lang="en-US" dirty="0"/>
          </a:p>
        </p:txBody>
      </p:sp>
    </p:spTree>
    <p:extLst>
      <p:ext uri="{BB962C8B-B14F-4D97-AF65-F5344CB8AC3E}">
        <p14:creationId xmlns:p14="http://schemas.microsoft.com/office/powerpoint/2010/main" val="1381061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79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85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9</a:t>
            </a:fld>
            <a:endParaRPr lang="en-US" dirty="0"/>
          </a:p>
        </p:txBody>
      </p:sp>
    </p:spTree>
    <p:extLst>
      <p:ext uri="{BB962C8B-B14F-4D97-AF65-F5344CB8AC3E}">
        <p14:creationId xmlns:p14="http://schemas.microsoft.com/office/powerpoint/2010/main" val="407094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3" name="Rectangle 12"/>
          <p:cNvSpPr/>
          <p:nvPr/>
        </p:nvSpPr>
        <p:spPr bwMode="white">
          <a:xfrm>
            <a:off x="-7938" y="6248400"/>
            <a:ext cx="9161464" cy="62987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6"/>
          </p:nvPr>
        </p:nvSpPr>
        <p:spPr>
          <a:xfrm>
            <a:off x="1600200" y="6285230"/>
            <a:ext cx="7543800" cy="572770"/>
          </a:xfrm>
          <a:solidFill>
            <a:srgbClr val="845951"/>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82451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4" name="Content Placeholder 2"/>
          <p:cNvSpPr>
            <a:spLocks noGrp="1"/>
          </p:cNvSpPr>
          <p:nvPr>
            <p:ph idx="1"/>
          </p:nvPr>
        </p:nvSpPr>
        <p:spPr>
          <a:xfrm>
            <a:off x="228600" y="1295400"/>
            <a:ext cx="8763000" cy="4830763"/>
          </a:xfrm>
          <a:prstGeom prst="rect">
            <a:avLst/>
          </a:prstGeom>
        </p:spPr>
        <p:txBody>
          <a:bodyPr vert="horz" lIns="91440" tIns="45720" rIns="91440" bIns="45720" rtlCol="0">
            <a:normAutofit/>
          </a:bodyPr>
          <a:lstStyle>
            <a:lvl1pPr>
              <a:defRPr sz="2600"/>
            </a:lvl1pPr>
            <a:lvl3pPr>
              <a:defRPr sz="2200"/>
            </a:lvl3pPr>
            <a:lvl5pPr>
              <a:defRPr sz="1800"/>
            </a:lvl5p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11" name="Conten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p:nvSpPr>
        <p:spPr bwMode="white">
          <a:xfrm>
            <a:off x="-7937" y="6248400"/>
            <a:ext cx="9151937" cy="617539"/>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Copyright" descr="Pearson: Copyright 2015, 2012, 2009"/>
          <p:cNvSpPr txBox="1">
            <a:spLocks noChangeArrowheads="1"/>
          </p:cNvSpPr>
          <p:nvPr/>
        </p:nvSpPr>
        <p:spPr bwMode="auto">
          <a:xfrm>
            <a:off x="1524000" y="6398426"/>
            <a:ext cx="7012763"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smtClean="0">
                <a:solidFill>
                  <a:schemeClr val="bg1"/>
                </a:solidFill>
              </a:rPr>
              <a:t>© 2019 Cengage. All rights reserved.</a:t>
            </a:r>
            <a:endParaRPr lang="en-US" sz="1200" dirty="0">
              <a:solidFill>
                <a:schemeClr val="bg1"/>
              </a:solidFill>
            </a:endParaRP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341659"/>
      </p:ext>
    </p:extLst>
  </p:cSld>
  <p:clrMapOvr>
    <a:masterClrMapping/>
  </p:clrMapOvr>
  <p:transition spd="slow"/>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pyright" descr="Pearson: Copyright 2015, 2012, 2009"/>
          <p:cNvSpPr txBox="1">
            <a:spLocks noChangeArrowheads="1"/>
          </p:cNvSpPr>
          <p:nvPr/>
        </p:nvSpPr>
        <p:spPr bwMode="auto">
          <a:xfrm>
            <a:off x="1669545" y="6398426"/>
            <a:ext cx="5795672"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smtClean="0">
                <a:solidFill>
                  <a:schemeClr val="bg1"/>
                </a:solidFill>
              </a:rPr>
              <a:t>© 2019 Cengage. All rights reserved.</a:t>
            </a:r>
            <a:endParaRPr lang="en-US" sz="1200" dirty="0">
              <a:solidFill>
                <a:schemeClr val="bg1"/>
              </a:solidFill>
            </a:endParaRPr>
          </a:p>
        </p:txBody>
      </p: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83617"/>
      </p:ext>
    </p:extLst>
  </p:cSld>
  <p:clrMap bg1="lt1" tx1="dk1" bg2="lt2" tx2="dk2" accent1="accent1" accent2="accent2" accent3="accent3" accent4="accent4" accent5="accent5" accent6="accent6" hlink="hlink" folHlink="folHlink"/>
  <p:sldLayoutIdLst>
    <p:sldLayoutId id="2147483671" r:id="rId1"/>
    <p:sldLayoutId id="2147483675" r:id="rId2"/>
    <p:sldLayoutId id="2147483673" r:id="rId3"/>
  </p:sldLayoutIdLst>
  <p:timing>
    <p:tnLst>
      <p:par>
        <p:cTn id="1" dur="indefinite" restart="never" nodeType="tmRoot"/>
      </p:par>
    </p:tnLst>
  </p:timing>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4595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4595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4595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4595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4595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3999" cy="1331258"/>
          </a:xfrm>
        </p:spPr>
        <p:txBody>
          <a:bodyPr anchor="ctr"/>
          <a:lstStyle/>
          <a:p>
            <a:pPr algn="l"/>
            <a:r>
              <a:rPr lang="en-US" sz="4400" dirty="0" smtClean="0"/>
              <a:t>Computer Concepts 2018</a:t>
            </a:r>
            <a:endParaRPr lang="en-US" sz="4400" dirty="0"/>
          </a:p>
        </p:txBody>
      </p:sp>
      <p:pic>
        <p:nvPicPr>
          <p:cNvPr id="1026" name="Picture 2" descr="Book cover reads title: Computer Concepts 2018: Comprehensive. An image on the cover page shows stack of wo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72" y="1436968"/>
            <a:ext cx="3613203" cy="47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14"/>
          </p:nvPr>
        </p:nvSpPr>
        <p:spPr>
          <a:xfrm>
            <a:off x="4491318" y="2487706"/>
            <a:ext cx="4155141" cy="2474258"/>
          </a:xfrm>
        </p:spPr>
        <p:txBody>
          <a:bodyPr anchor="ctr"/>
          <a:lstStyle/>
          <a:p>
            <a:pPr algn="ctr"/>
            <a:r>
              <a:rPr lang="en-IN" b="1" dirty="0"/>
              <a:t>Module</a:t>
            </a:r>
            <a:r>
              <a:rPr lang="en-US" b="1" dirty="0" smtClean="0"/>
              <a:t> </a:t>
            </a:r>
            <a:r>
              <a:rPr lang="en-US" b="1" dirty="0"/>
              <a:t>9</a:t>
            </a:r>
          </a:p>
          <a:p>
            <a:pPr algn="ctr"/>
            <a:r>
              <a:rPr lang="en-US" sz="4000" dirty="0"/>
              <a:t>Information Systems</a:t>
            </a:r>
            <a:endParaRPr lang="en-US" sz="3200" dirty="0"/>
          </a:p>
        </p:txBody>
      </p:sp>
      <p:pic>
        <p:nvPicPr>
          <p:cNvPr id="9" name="Picture 2" title="Cengag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sz="quarter" idx="16"/>
          </p:nvPr>
        </p:nvSpPr>
        <p:spPr>
          <a:xfrm>
            <a:off x="1803403" y="6285230"/>
            <a:ext cx="6234545" cy="572770"/>
          </a:xfrm>
        </p:spPr>
        <p:txBody>
          <a:bodyPr anchor="ctr"/>
          <a:lstStyle/>
          <a:p>
            <a:pPr marL="0" indent="0">
              <a:buNone/>
              <a:defRPr/>
            </a:pPr>
            <a:r>
              <a:rPr lang="en-US" sz="1200" dirty="0" smtClean="0">
                <a:solidFill>
                  <a:schemeClr val="bg1"/>
                </a:solidFill>
              </a:rPr>
              <a:t>© </a:t>
            </a:r>
            <a:r>
              <a:rPr lang="en-US" sz="1200" dirty="0">
                <a:solidFill>
                  <a:schemeClr val="bg1"/>
                </a:solidFill>
              </a:rPr>
              <a:t>2019 Cengage. All rights reserved.</a:t>
            </a:r>
          </a:p>
        </p:txBody>
      </p:sp>
    </p:spTree>
    <p:extLst>
      <p:ext uri="{BB962C8B-B14F-4D97-AF65-F5344CB8AC3E}">
        <p14:creationId xmlns:p14="http://schemas.microsoft.com/office/powerpoint/2010/main" val="375366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Basics </a:t>
            </a:r>
            <a:r>
              <a:rPr lang="en-US" dirty="0" smtClean="0"/>
              <a:t>(5 </a:t>
            </a:r>
            <a:r>
              <a:rPr lang="en-US" dirty="0"/>
              <a:t>of 6)</a:t>
            </a:r>
          </a:p>
        </p:txBody>
      </p:sp>
      <p:pic>
        <p:nvPicPr>
          <p:cNvPr id="6" name="Picture 5" descr="An illustration depicts the three phases of the Decision-Making process. Phase 1 that reads “Recognize a problem or a need to make a decision” is represented by a photo of an individual thinking with hand placed in the chin region. Phase 2 that reads “Devise and analyze possible solutions to the problem.” is represented by a photo of three people counting the cartons. Phase 3 that reads “Select an action or a solution.” is represented by a photo of a group of people discussing at a meet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14" y="2192232"/>
            <a:ext cx="8117573" cy="2473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53043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229638"/>
            <a:ext cx="8032638" cy="912737"/>
          </a:xfrm>
        </p:spPr>
        <p:txBody>
          <a:bodyPr/>
          <a:lstStyle/>
          <a:p>
            <a:r>
              <a:rPr lang="en-US" dirty="0"/>
              <a:t>Enterprise Basics </a:t>
            </a:r>
            <a:r>
              <a:rPr lang="en-US" dirty="0" smtClean="0"/>
              <a:t>(6 </a:t>
            </a:r>
            <a:r>
              <a:rPr lang="en-US" dirty="0"/>
              <a:t>of 6)</a:t>
            </a:r>
          </a:p>
        </p:txBody>
      </p:sp>
      <p:sp>
        <p:nvSpPr>
          <p:cNvPr id="3" name="Content Placeholder 2"/>
          <p:cNvSpPr>
            <a:spLocks noGrp="1"/>
          </p:cNvSpPr>
          <p:nvPr>
            <p:ph type="body" sz="half" idx="2"/>
          </p:nvPr>
        </p:nvSpPr>
        <p:spPr>
          <a:xfrm>
            <a:off x="225871" y="1164432"/>
            <a:ext cx="8659337" cy="814162"/>
          </a:xfrm>
        </p:spPr>
        <p:txBody>
          <a:bodyPr>
            <a:noAutofit/>
          </a:bodyPr>
          <a:lstStyle/>
          <a:p>
            <a:pPr marL="342900" indent="-342900">
              <a:buFont typeface="Arial" pitchFamily="34" charset="0"/>
              <a:buChar char="•"/>
            </a:pPr>
            <a:r>
              <a:rPr lang="en-US" sz="2200" dirty="0"/>
              <a:t>All can be classified into three types: structured, semi-structured, and </a:t>
            </a:r>
            <a:r>
              <a:rPr lang="en-US" sz="2200" dirty="0" smtClean="0"/>
              <a:t>unstructured</a:t>
            </a: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255613984"/>
              </p:ext>
            </p:extLst>
          </p:nvPr>
        </p:nvGraphicFramePr>
        <p:xfrm>
          <a:off x="327804" y="2074368"/>
          <a:ext cx="8436634" cy="4042996"/>
        </p:xfrm>
        <a:graphic>
          <a:graphicData uri="http://schemas.openxmlformats.org/drawingml/2006/table">
            <a:tbl>
              <a:tblPr firstRow="1" bandRow="1">
                <a:tableStyleId>{5940675A-B579-460E-94D1-54222C63F5DA}</a:tableStyleId>
              </a:tblPr>
              <a:tblGrid>
                <a:gridCol w="3705502"/>
                <a:gridCol w="1384083"/>
                <a:gridCol w="3347049"/>
              </a:tblGrid>
              <a:tr h="230488">
                <a:tc>
                  <a:txBody>
                    <a:bodyPr/>
                    <a:lstStyle/>
                    <a:p>
                      <a:pPr algn="ctr" fontAlgn="b"/>
                      <a:r>
                        <a:rPr lang="en-US" sz="1200" b="1" i="0" u="none" strike="noStrike" dirty="0" smtClean="0">
                          <a:solidFill>
                            <a:schemeClr val="bg1"/>
                          </a:solidFill>
                          <a:effectLst/>
                          <a:latin typeface="Arial" pitchFamily="34" charset="0"/>
                          <a:cs typeface="Arial" pitchFamily="34" charset="0"/>
                        </a:rPr>
                        <a:t>TYPE OF PROBLEM</a:t>
                      </a:r>
                      <a:endParaRPr lang="en-US" sz="1200" b="1" i="0" u="none" strike="noStrike" dirty="0">
                        <a:solidFill>
                          <a:schemeClr val="bg1"/>
                        </a:solidFill>
                        <a:effectLst/>
                        <a:latin typeface="Arial" pitchFamily="34" charset="0"/>
                        <a:cs typeface="Arial" pitchFamily="34" charset="0"/>
                      </a:endParaRPr>
                    </a:p>
                  </a:txBody>
                  <a:tcPr anchor="ctr">
                    <a:solidFill>
                      <a:srgbClr val="845951"/>
                    </a:solidFill>
                  </a:tcPr>
                </a:tc>
                <a:tc>
                  <a:txBody>
                    <a:bodyPr/>
                    <a:lstStyle/>
                    <a:p>
                      <a:pPr algn="ctr" fontAlgn="b"/>
                      <a:r>
                        <a:rPr lang="en-US" sz="1200" b="1" i="0" u="none" strike="noStrike" dirty="0" smtClean="0">
                          <a:solidFill>
                            <a:schemeClr val="bg1"/>
                          </a:solidFill>
                          <a:effectLst/>
                          <a:latin typeface="Arial" pitchFamily="34" charset="0"/>
                          <a:cs typeface="Arial" pitchFamily="34" charset="0"/>
                        </a:rPr>
                        <a:t>EXAMPLES</a:t>
                      </a:r>
                      <a:endParaRPr lang="en-US" sz="1200" b="1" i="0" u="none" strike="noStrike" dirty="0">
                        <a:solidFill>
                          <a:schemeClr val="bg1"/>
                        </a:solidFill>
                        <a:effectLst/>
                        <a:latin typeface="Arial" pitchFamily="34" charset="0"/>
                        <a:cs typeface="Arial" pitchFamily="34" charset="0"/>
                      </a:endParaRPr>
                    </a:p>
                  </a:txBody>
                  <a:tcPr anchor="ctr">
                    <a:solidFill>
                      <a:srgbClr val="845951"/>
                    </a:solidFill>
                  </a:tcPr>
                </a:tc>
                <a:tc>
                  <a:txBody>
                    <a:bodyPr/>
                    <a:lstStyle/>
                    <a:p>
                      <a:pPr algn="ctr" fontAlgn="b"/>
                      <a:r>
                        <a:rPr lang="en-US" sz="1200" b="1" i="0" u="none" strike="noStrike" dirty="0" smtClean="0">
                          <a:solidFill>
                            <a:schemeClr val="bg1"/>
                          </a:solidFill>
                          <a:effectLst/>
                          <a:latin typeface="Arial" pitchFamily="34" charset="0"/>
                          <a:cs typeface="Arial" pitchFamily="34" charset="0"/>
                        </a:rPr>
                        <a:t>METHODOLOGY</a:t>
                      </a:r>
                      <a:endParaRPr lang="en-US" sz="1200" b="1" i="0" u="none" strike="noStrike" dirty="0">
                        <a:solidFill>
                          <a:schemeClr val="bg1"/>
                        </a:solidFill>
                        <a:effectLst/>
                        <a:latin typeface="Arial" pitchFamily="34" charset="0"/>
                        <a:cs typeface="Arial" pitchFamily="34" charset="0"/>
                      </a:endParaRPr>
                    </a:p>
                  </a:txBody>
                  <a:tcPr anchor="ctr">
                    <a:solidFill>
                      <a:srgbClr val="845951"/>
                    </a:solidFill>
                  </a:tcPr>
                </a:tc>
              </a:tr>
              <a:tr h="1198538">
                <a:tc>
                  <a:txBody>
                    <a:bodyPr/>
                    <a:lstStyle/>
                    <a:p>
                      <a:pPr algn="l" fontAlgn="b"/>
                      <a:r>
                        <a:rPr lang="en-US" sz="1200" b="0" i="0" u="none" strike="noStrike" dirty="0">
                          <a:solidFill>
                            <a:srgbClr val="000000"/>
                          </a:solidFill>
                          <a:effectLst/>
                          <a:latin typeface="Arial" pitchFamily="34" charset="0"/>
                          <a:cs typeface="Arial" pitchFamily="34" charset="0"/>
                        </a:rPr>
                        <a:t>A structured problem is an everyday, run-of-the-mill, routine problem. When you make decisions in response to structured problems, the procedure for obtaining the best </a:t>
                      </a:r>
                      <a:r>
                        <a:rPr lang="en-US" sz="1200" b="0" i="0" u="none" strike="noStrike" dirty="0" smtClean="0">
                          <a:solidFill>
                            <a:srgbClr val="000000"/>
                          </a:solidFill>
                          <a:effectLst/>
                          <a:latin typeface="Arial" pitchFamily="34" charset="0"/>
                          <a:cs typeface="Arial" pitchFamily="34" charset="0"/>
                        </a:rPr>
                        <a:t>solution is known, the objective is clearly defined, and  </a:t>
                      </a:r>
                      <a:r>
                        <a:rPr lang="en-US" sz="1200" b="0" i="0" u="none" strike="noStrike" dirty="0">
                          <a:solidFill>
                            <a:srgbClr val="000000"/>
                          </a:solidFill>
                          <a:effectLst/>
                          <a:latin typeface="Arial" pitchFamily="34" charset="0"/>
                          <a:cs typeface="Arial" pitchFamily="34" charset="0"/>
                        </a:rPr>
                        <a:t>the information necessary to make the </a:t>
                      </a:r>
                      <a:r>
                        <a:rPr lang="en-US" sz="1200" b="0" i="0" u="none" strike="noStrike" dirty="0" smtClean="0">
                          <a:solidFill>
                            <a:srgbClr val="000000"/>
                          </a:solidFill>
                          <a:effectLst/>
                          <a:latin typeface="Arial" pitchFamily="34" charset="0"/>
                          <a:cs typeface="Arial" pitchFamily="34" charset="0"/>
                        </a:rPr>
                        <a:t>decision </a:t>
                      </a:r>
                      <a:r>
                        <a:rPr lang="en-US" sz="1200" b="0" i="0" u="none" strike="noStrike" dirty="0">
                          <a:solidFill>
                            <a:srgbClr val="000000"/>
                          </a:solidFill>
                          <a:effectLst/>
                          <a:latin typeface="Arial" pitchFamily="34" charset="0"/>
                          <a:cs typeface="Arial" pitchFamily="34" charset="0"/>
                        </a:rPr>
                        <a:t>is easy to identify. </a:t>
                      </a:r>
                    </a:p>
                  </a:txBody>
                  <a:tcPr anchor="ctr"/>
                </a:tc>
                <a:tc>
                  <a:txBody>
                    <a:bodyPr/>
                    <a:lstStyle/>
                    <a:p>
                      <a:pPr algn="l" fontAlgn="b"/>
                      <a:r>
                        <a:rPr lang="en-US" sz="1200" b="0" i="0" u="none" strike="noStrike" dirty="0">
                          <a:solidFill>
                            <a:srgbClr val="000000"/>
                          </a:solidFill>
                          <a:effectLst/>
                          <a:latin typeface="Arial" pitchFamily="34" charset="0"/>
                          <a:cs typeface="Arial" pitchFamily="34" charset="0"/>
                        </a:rPr>
                        <a:t>Which customers should receive over-due notices? </a:t>
                      </a:r>
                    </a:p>
                  </a:txBody>
                  <a:tcPr anchor="ctr"/>
                </a:tc>
                <a:tc>
                  <a:txBody>
                    <a:bodyPr/>
                    <a:lstStyle/>
                    <a:p>
                      <a:pPr algn="l" fontAlgn="b"/>
                      <a:r>
                        <a:rPr lang="en-US" sz="1200" b="0" i="0" u="none" strike="noStrike" dirty="0">
                          <a:solidFill>
                            <a:srgbClr val="000000"/>
                          </a:solidFill>
                          <a:effectLst/>
                          <a:latin typeface="Arial" pitchFamily="34" charset="0"/>
                          <a:cs typeface="Arial" pitchFamily="34" charset="0"/>
                        </a:rPr>
                        <a:t>The information for this decision is usually stored in a file cabinet or computer system. The method for reaching a solution is to look for customers with outstanding balances, and then check whether the due dates for their payments fall before today’s date. </a:t>
                      </a:r>
                    </a:p>
                  </a:txBody>
                  <a:tcPr anchor="ctr"/>
                </a:tc>
              </a:tr>
              <a:tr h="1198538">
                <a:tc>
                  <a:txBody>
                    <a:bodyPr/>
                    <a:lstStyle/>
                    <a:p>
                      <a:pPr algn="l" fontAlgn="b"/>
                      <a:r>
                        <a:rPr lang="en-US" sz="1200" b="0" i="0" u="none" strike="noStrike" dirty="0">
                          <a:solidFill>
                            <a:srgbClr val="000000"/>
                          </a:solidFill>
                          <a:effectLst/>
                          <a:latin typeface="Arial" pitchFamily="34" charset="0"/>
                          <a:cs typeface="Arial" pitchFamily="34" charset="0"/>
                        </a:rPr>
                        <a:t>A semi-structured problem has a known </a:t>
                      </a:r>
                      <a:r>
                        <a:rPr lang="en-US" sz="1200" b="0" i="0" u="none" strike="noStrike" dirty="0" smtClean="0">
                          <a:solidFill>
                            <a:srgbClr val="000000"/>
                          </a:solidFill>
                          <a:effectLst/>
                          <a:latin typeface="Arial" pitchFamily="34" charset="0"/>
                          <a:cs typeface="Arial" pitchFamily="34" charset="0"/>
                        </a:rPr>
                        <a:t>procedure </a:t>
                      </a:r>
                      <a:r>
                        <a:rPr lang="en-US" sz="1200" b="0" i="0" u="none" strike="noStrike" dirty="0">
                          <a:solidFill>
                            <a:srgbClr val="000000"/>
                          </a:solidFill>
                          <a:effectLst/>
                          <a:latin typeface="Arial" pitchFamily="34" charset="0"/>
                          <a:cs typeface="Arial" pitchFamily="34" charset="0"/>
                        </a:rPr>
                        <a:t>for arriving at a solution; however, the process might involve some degree of subjective judgment. Also, some of the information regarding the problem might not be available, might lack precision, or might be uncertain. </a:t>
                      </a:r>
                    </a:p>
                  </a:txBody>
                  <a:tcPr anchor="ctr"/>
                </a:tc>
                <a:tc>
                  <a:txBody>
                    <a:bodyPr/>
                    <a:lstStyle/>
                    <a:p>
                      <a:pPr algn="l" fontAlgn="b"/>
                      <a:r>
                        <a:rPr lang="en-US" sz="1200" b="0" i="0" u="none" strike="noStrike" dirty="0">
                          <a:solidFill>
                            <a:srgbClr val="000000"/>
                          </a:solidFill>
                          <a:effectLst/>
                          <a:latin typeface="Arial" pitchFamily="34" charset="0"/>
                          <a:cs typeface="Arial" pitchFamily="34" charset="0"/>
                        </a:rPr>
                        <a:t>How many mountain bikes should a store stock for the holidays? </a:t>
                      </a:r>
                    </a:p>
                  </a:txBody>
                  <a:tcPr anchor="ctr"/>
                </a:tc>
                <a:tc>
                  <a:txBody>
                    <a:bodyPr/>
                    <a:lstStyle/>
                    <a:p>
                      <a:pPr algn="l" fontAlgn="b"/>
                      <a:r>
                        <a:rPr lang="en-US" sz="1200" b="0" i="0" u="none" strike="noStrike" dirty="0">
                          <a:solidFill>
                            <a:srgbClr val="000000"/>
                          </a:solidFill>
                          <a:effectLst/>
                          <a:latin typeface="Arial" pitchFamily="34" charset="0"/>
                          <a:cs typeface="Arial" pitchFamily="34" charset="0"/>
                        </a:rPr>
                        <a:t>The decision can be based on the previous year’s sales; but because future consumer spending is uncertain, determining the appropriate amount of holiday inventory might require some guesswork. </a:t>
                      </a:r>
                    </a:p>
                  </a:txBody>
                  <a:tcPr anchor="ctr"/>
                </a:tc>
              </a:tr>
              <a:tr h="1198538">
                <a:tc>
                  <a:txBody>
                    <a:bodyPr/>
                    <a:lstStyle/>
                    <a:p>
                      <a:pPr algn="l" fontAlgn="b"/>
                      <a:r>
                        <a:rPr lang="en-US" sz="1200" b="0" i="0" u="none" strike="noStrike" dirty="0">
                          <a:solidFill>
                            <a:srgbClr val="000000"/>
                          </a:solidFill>
                          <a:effectLst/>
                          <a:latin typeface="Arial" pitchFamily="34" charset="0"/>
                          <a:cs typeface="Arial" pitchFamily="34" charset="0"/>
                        </a:rPr>
                        <a:t>An unstructured problem requires human intuition as the basis for finding a solution. Information relevant to the problem might be missing, and few parts of the solution can be tackled using concrete models. If experts are presented with a problem but they disagree on a solution, it is likely an unstructured problem. </a:t>
                      </a:r>
                    </a:p>
                  </a:txBody>
                  <a:tcPr anchor="ctr"/>
                </a:tc>
                <a:tc>
                  <a:txBody>
                    <a:bodyPr/>
                    <a:lstStyle/>
                    <a:p>
                      <a:pPr algn="l" fontAlgn="b"/>
                      <a:r>
                        <a:rPr lang="en-US" sz="1200" b="0" i="0" u="none" strike="noStrike" dirty="0">
                          <a:solidFill>
                            <a:srgbClr val="000000"/>
                          </a:solidFill>
                          <a:effectLst/>
                          <a:latin typeface="Arial" pitchFamily="34" charset="0"/>
                          <a:cs typeface="Arial" pitchFamily="34" charset="0"/>
                        </a:rPr>
                        <a:t>Should Saks Fifth Avenue stock Japanese-inspired evening gowns? </a:t>
                      </a:r>
                    </a:p>
                  </a:txBody>
                  <a:tcPr anchor="ctr"/>
                </a:tc>
                <a:tc>
                  <a:txBody>
                    <a:bodyPr/>
                    <a:lstStyle/>
                    <a:p>
                      <a:pPr algn="l" fontAlgn="b"/>
                      <a:r>
                        <a:rPr lang="en-US" sz="1200" b="0" i="0" u="none" strike="noStrike" dirty="0">
                          <a:solidFill>
                            <a:srgbClr val="000000"/>
                          </a:solidFill>
                          <a:effectLst/>
                          <a:latin typeface="Arial" pitchFamily="34" charset="0"/>
                          <a:cs typeface="Arial" pitchFamily="34" charset="0"/>
                        </a:rPr>
                        <a:t>The purchasing agent for women’s clothing makes this decision based on her intuition of customer taste and fashion trends. </a:t>
                      </a:r>
                    </a:p>
                  </a:txBody>
                  <a:tcPr anchor="ctr"/>
                </a:tc>
              </a:tr>
            </a:tbl>
          </a:graphicData>
        </a:graphic>
      </p:graphicFrame>
    </p:spTree>
    <p:extLst>
      <p:ext uri="{BB962C8B-B14F-4D97-AF65-F5344CB8AC3E}">
        <p14:creationId xmlns:p14="http://schemas.microsoft.com/office/powerpoint/2010/main" val="121666282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760"/>
            <a:ext cx="9144000" cy="1000664"/>
          </a:xfrm>
        </p:spPr>
        <p:txBody>
          <a:bodyPr>
            <a:noAutofit/>
          </a:bodyPr>
          <a:lstStyle/>
          <a:p>
            <a:r>
              <a:rPr lang="en-US" dirty="0"/>
              <a:t>Transaction Processing </a:t>
            </a:r>
            <a:r>
              <a:rPr lang="en-US" dirty="0" smtClean="0"/>
              <a:t>Systems (1 of 2)</a:t>
            </a:r>
            <a:endParaRPr lang="en-US" dirty="0"/>
          </a:p>
        </p:txBody>
      </p:sp>
      <p:sp>
        <p:nvSpPr>
          <p:cNvPr id="3" name="Content Placeholder 2"/>
          <p:cNvSpPr>
            <a:spLocks noGrp="1"/>
          </p:cNvSpPr>
          <p:nvPr>
            <p:ph idx="1"/>
          </p:nvPr>
        </p:nvSpPr>
        <p:spPr/>
        <p:txBody>
          <a:bodyPr>
            <a:noAutofit/>
          </a:bodyPr>
          <a:lstStyle/>
          <a:p>
            <a:r>
              <a:rPr lang="en-US" sz="2400" dirty="0"/>
              <a:t>In an information system context, a </a:t>
            </a:r>
            <a:r>
              <a:rPr lang="en-US" sz="2400" b="1" dirty="0"/>
              <a:t>transaction</a:t>
            </a:r>
            <a:r>
              <a:rPr lang="en-US" sz="2400" dirty="0"/>
              <a:t> is an exchange between two parties that is recorded and stored in a computer system</a:t>
            </a:r>
          </a:p>
          <a:p>
            <a:r>
              <a:rPr lang="en-US" sz="2400" dirty="0"/>
              <a:t>A </a:t>
            </a:r>
            <a:r>
              <a:rPr lang="en-US" sz="2400" b="1" dirty="0"/>
              <a:t>transaction processing system </a:t>
            </a:r>
            <a:r>
              <a:rPr lang="en-US" sz="2400" dirty="0"/>
              <a:t>(TPS) provides a way to collect, process, store, display, modify, or cancel transactions</a:t>
            </a:r>
          </a:p>
          <a:p>
            <a:r>
              <a:rPr lang="en-US" sz="2400" dirty="0"/>
              <a:t>Transaction processing systems, such as banking, use </a:t>
            </a:r>
            <a:r>
              <a:rPr lang="en-US" sz="2400" b="1" dirty="0"/>
              <a:t>online processing</a:t>
            </a:r>
            <a:r>
              <a:rPr lang="en-US" sz="2400" dirty="0"/>
              <a:t>—a real-time method in which each transaction is processed as it is entered; this system software is often referred to as an </a:t>
            </a:r>
            <a:r>
              <a:rPr lang="en-US" sz="2400" b="1" dirty="0"/>
              <a:t>OLTP</a:t>
            </a:r>
            <a:r>
              <a:rPr lang="en-US" sz="2400" dirty="0"/>
              <a:t> (online transaction processing) system</a:t>
            </a:r>
          </a:p>
          <a:p>
            <a:r>
              <a:rPr lang="en-US" sz="2400" b="1" dirty="0"/>
              <a:t>Detail reports</a:t>
            </a:r>
            <a:r>
              <a:rPr lang="en-US" sz="2400" dirty="0"/>
              <a:t> provide a basic record of complete transactions</a:t>
            </a:r>
          </a:p>
        </p:txBody>
      </p:sp>
    </p:spTree>
    <p:extLst>
      <p:ext uri="{BB962C8B-B14F-4D97-AF65-F5344CB8AC3E}">
        <p14:creationId xmlns:p14="http://schemas.microsoft.com/office/powerpoint/2010/main" val="4277333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357626"/>
            <a:ext cx="8548914" cy="1004011"/>
          </a:xfrm>
        </p:spPr>
        <p:txBody>
          <a:bodyPr>
            <a:noAutofit/>
          </a:bodyPr>
          <a:lstStyle/>
          <a:p>
            <a:r>
              <a:rPr lang="en-US" dirty="0"/>
              <a:t>Transaction Processing Systems </a:t>
            </a:r>
            <a:r>
              <a:rPr lang="en-US" dirty="0" smtClean="0"/>
              <a:t>(2 </a:t>
            </a:r>
            <a:r>
              <a:rPr lang="en-US" dirty="0"/>
              <a:t>of 2)</a:t>
            </a:r>
          </a:p>
        </p:txBody>
      </p:sp>
      <p:pic>
        <p:nvPicPr>
          <p:cNvPr id="1028" name="Picture 4" descr="An illustration of flowchart depicts the transaction processing systems starting with all the transactions directed to “Collect transaction data” from where it is transferred to “Store transaction data.” From the storage location, the data is branched into two - produce scheduled reports, transferred to a computer for display, modify, or cancel a transaction. The supporting text associated with the illustration reads “A transaction processing system is characterized by its ability to:&#10;Collect, display, and modify transactions&#10;Store transactions&#10;List trans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8" y="1569128"/>
            <a:ext cx="6516915" cy="255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type="body" sz="half" idx="2"/>
          </p:nvPr>
        </p:nvSpPr>
        <p:spPr>
          <a:xfrm>
            <a:off x="159656" y="4441371"/>
            <a:ext cx="8810172" cy="1712686"/>
          </a:xfrm>
        </p:spPr>
        <p:txBody>
          <a:bodyPr>
            <a:normAutofit fontScale="92500" lnSpcReduction="20000"/>
          </a:bodyPr>
          <a:lstStyle/>
          <a:p>
            <a:pPr marL="457200" indent="-457200">
              <a:buFont typeface="Arial" pitchFamily="34" charset="0"/>
              <a:buChar char="•"/>
            </a:pPr>
            <a:r>
              <a:rPr lang="en-US" sz="2600" dirty="0"/>
              <a:t>A transaction processing system is characterized by its ability to:</a:t>
            </a:r>
          </a:p>
          <a:p>
            <a:pPr marL="800100" lvl="1" indent="-342900">
              <a:buFont typeface="Arial" pitchFamily="34" charset="0"/>
              <a:buChar char="–"/>
            </a:pPr>
            <a:r>
              <a:rPr lang="en-US" sz="2400" dirty="0" smtClean="0"/>
              <a:t>Collect</a:t>
            </a:r>
            <a:r>
              <a:rPr lang="en-US" sz="2400" dirty="0"/>
              <a:t>, display, and modify transactions</a:t>
            </a:r>
          </a:p>
          <a:p>
            <a:pPr marL="800100" lvl="1" indent="-342900">
              <a:buFont typeface="Arial" pitchFamily="34" charset="0"/>
              <a:buChar char="–"/>
            </a:pPr>
            <a:r>
              <a:rPr lang="en-US" sz="2400" dirty="0" smtClean="0"/>
              <a:t>Store </a:t>
            </a:r>
            <a:r>
              <a:rPr lang="en-US" sz="2400" dirty="0"/>
              <a:t>transactions</a:t>
            </a:r>
          </a:p>
          <a:p>
            <a:pPr marL="800100" lvl="1" indent="-342900">
              <a:buFont typeface="Arial" pitchFamily="34" charset="0"/>
              <a:buChar char="–"/>
            </a:pPr>
            <a:r>
              <a:rPr lang="en-US" sz="2400" dirty="0" smtClean="0"/>
              <a:t>List transactions</a:t>
            </a:r>
            <a:endParaRPr lang="en-US" sz="2400" dirty="0"/>
          </a:p>
        </p:txBody>
      </p:sp>
    </p:spTree>
    <p:extLst>
      <p:ext uri="{BB962C8B-B14F-4D97-AF65-F5344CB8AC3E}">
        <p14:creationId xmlns:p14="http://schemas.microsoft.com/office/powerpoint/2010/main" val="84993898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62216"/>
            <a:ext cx="8850702" cy="972954"/>
          </a:xfrm>
        </p:spPr>
        <p:txBody>
          <a:bodyPr>
            <a:noAutofit/>
          </a:bodyPr>
          <a:lstStyle/>
          <a:p>
            <a:r>
              <a:rPr lang="en-US" dirty="0"/>
              <a:t>Management Information </a:t>
            </a:r>
            <a:r>
              <a:rPr lang="en-US" dirty="0" smtClean="0"/>
              <a:t>Systems (1 of 2)</a:t>
            </a:r>
            <a:endParaRPr lang="en-US" dirty="0"/>
          </a:p>
        </p:txBody>
      </p:sp>
      <p:sp>
        <p:nvSpPr>
          <p:cNvPr id="3" name="Content Placeholder 2"/>
          <p:cNvSpPr>
            <a:spLocks noGrp="1"/>
          </p:cNvSpPr>
          <p:nvPr>
            <p:ph idx="1"/>
          </p:nvPr>
        </p:nvSpPr>
        <p:spPr/>
        <p:txBody>
          <a:bodyPr>
            <a:noAutofit/>
          </a:bodyPr>
          <a:lstStyle/>
          <a:p>
            <a:r>
              <a:rPr lang="en-US" dirty="0"/>
              <a:t>The term </a:t>
            </a:r>
            <a:r>
              <a:rPr lang="en-US" b="1" dirty="0"/>
              <a:t>management information system </a:t>
            </a:r>
            <a:r>
              <a:rPr lang="en-US" dirty="0"/>
              <a:t>refers to any computer system that processes data and provides information within a business setting</a:t>
            </a:r>
          </a:p>
          <a:p>
            <a:r>
              <a:rPr lang="en-US" dirty="0"/>
              <a:t>Managers depend on these reports to make routine business decisions</a:t>
            </a:r>
          </a:p>
          <a:p>
            <a:r>
              <a:rPr lang="en-US" dirty="0"/>
              <a:t>A </a:t>
            </a:r>
            <a:r>
              <a:rPr lang="en-US" b="1" dirty="0"/>
              <a:t>summary report </a:t>
            </a:r>
            <a:r>
              <a:rPr lang="en-US" dirty="0"/>
              <a:t>combines, groups, or totals data</a:t>
            </a:r>
          </a:p>
          <a:p>
            <a:r>
              <a:rPr lang="en-US" dirty="0"/>
              <a:t>An </a:t>
            </a:r>
            <a:r>
              <a:rPr lang="en-US" b="1" dirty="0"/>
              <a:t>exception report </a:t>
            </a:r>
            <a:r>
              <a:rPr lang="en-US" dirty="0"/>
              <a:t>contains information that is outside of normal or acceptable ranges</a:t>
            </a:r>
          </a:p>
        </p:txBody>
      </p:sp>
    </p:spTree>
    <p:extLst>
      <p:ext uri="{BB962C8B-B14F-4D97-AF65-F5344CB8AC3E}">
        <p14:creationId xmlns:p14="http://schemas.microsoft.com/office/powerpoint/2010/main" val="281124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34" y="258793"/>
            <a:ext cx="8764437" cy="897148"/>
          </a:xfrm>
        </p:spPr>
        <p:txBody>
          <a:bodyPr>
            <a:noAutofit/>
          </a:bodyPr>
          <a:lstStyle/>
          <a:p>
            <a:r>
              <a:rPr lang="en-US" dirty="0"/>
              <a:t>Management Information Systems </a:t>
            </a:r>
            <a:r>
              <a:rPr lang="en-US" dirty="0" smtClean="0"/>
              <a:t>(2 </a:t>
            </a:r>
            <a:r>
              <a:rPr lang="en-US" dirty="0"/>
              <a:t>of 2)</a:t>
            </a:r>
          </a:p>
        </p:txBody>
      </p:sp>
      <p:pic>
        <p:nvPicPr>
          <p:cNvPr id="1026" name="Picture 2" descr="An illustration of flowchart depicts the management information systems starting with data from transaction processing systems which is transferred to managers to generate reports. From managers, the reports are categorized into three types labeled “Summary reports,” “Exception reports,” and “Adhoc reports.” The supporting text associated with the illustration reads “A management information system is characterized by its ability 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778" y="1482876"/>
            <a:ext cx="5174838" cy="22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type="body" sz="half" idx="2"/>
          </p:nvPr>
        </p:nvSpPr>
        <p:spPr>
          <a:xfrm>
            <a:off x="276046" y="3815117"/>
            <a:ext cx="8678174" cy="2367969"/>
          </a:xfrm>
        </p:spPr>
        <p:txBody>
          <a:bodyPr>
            <a:noAutofit/>
          </a:bodyPr>
          <a:lstStyle/>
          <a:p>
            <a:r>
              <a:rPr lang="en-US" sz="2400" dirty="0" smtClean="0"/>
              <a:t>A management information system is characterized by its ability to:</a:t>
            </a:r>
          </a:p>
          <a:p>
            <a:pPr marL="285750" indent="-285750">
              <a:buFont typeface="Arial" pitchFamily="34" charset="0"/>
              <a:buChar char="•"/>
            </a:pPr>
            <a:r>
              <a:rPr lang="en-US" sz="2200" dirty="0" smtClean="0"/>
              <a:t>Produce routine and on-demand reports</a:t>
            </a:r>
          </a:p>
          <a:p>
            <a:pPr marL="285750" indent="-285750">
              <a:buFont typeface="Arial" pitchFamily="34" charset="0"/>
              <a:buChar char="•"/>
            </a:pPr>
            <a:r>
              <a:rPr lang="en-US" sz="2200" dirty="0" smtClean="0"/>
              <a:t>Provide useful  information for managerial activities</a:t>
            </a:r>
          </a:p>
          <a:p>
            <a:pPr marL="285750" indent="-285750">
              <a:buFont typeface="Arial" pitchFamily="34" charset="0"/>
              <a:buChar char="•"/>
            </a:pPr>
            <a:r>
              <a:rPr lang="en-US" sz="2200" dirty="0" smtClean="0"/>
              <a:t>Increase managerial  efficiency</a:t>
            </a:r>
          </a:p>
          <a:p>
            <a:pPr marL="285750" indent="-285750">
              <a:buFont typeface="Arial" pitchFamily="34" charset="0"/>
              <a:buChar char="•"/>
            </a:pPr>
            <a:r>
              <a:rPr lang="en-US" sz="2200" dirty="0" smtClean="0"/>
              <a:t>Provide information used for structured, routine decisions</a:t>
            </a:r>
            <a:endParaRPr lang="en-US" sz="2200" dirty="0"/>
          </a:p>
        </p:txBody>
      </p:sp>
    </p:spTree>
    <p:extLst>
      <p:ext uri="{BB962C8B-B14F-4D97-AF65-F5344CB8AC3E}">
        <p14:creationId xmlns:p14="http://schemas.microsoft.com/office/powerpoint/2010/main" val="154957008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Support </a:t>
            </a:r>
            <a:r>
              <a:rPr lang="en-US" dirty="0" smtClean="0"/>
              <a:t>Systems (1 of 3)</a:t>
            </a:r>
            <a:endParaRPr lang="en-US" dirty="0"/>
          </a:p>
        </p:txBody>
      </p:sp>
      <p:sp>
        <p:nvSpPr>
          <p:cNvPr id="3" name="Content Placeholder 2"/>
          <p:cNvSpPr>
            <a:spLocks noGrp="1"/>
          </p:cNvSpPr>
          <p:nvPr>
            <p:ph idx="1"/>
          </p:nvPr>
        </p:nvSpPr>
        <p:spPr/>
        <p:txBody>
          <a:bodyPr>
            <a:noAutofit/>
          </a:bodyPr>
          <a:lstStyle/>
          <a:p>
            <a:r>
              <a:rPr lang="en-US" dirty="0"/>
              <a:t>A </a:t>
            </a:r>
            <a:r>
              <a:rPr lang="en-US" b="1" dirty="0"/>
              <a:t>decision support system </a:t>
            </a:r>
            <a:r>
              <a:rPr lang="en-US" dirty="0"/>
              <a:t>(DSS) helps people make decisions by directly manipulating data, accessing data from external sources, generating statistical projections, and creating data models of various scenarios</a:t>
            </a:r>
          </a:p>
          <a:p>
            <a:r>
              <a:rPr lang="en-US" dirty="0"/>
              <a:t>An </a:t>
            </a:r>
            <a:r>
              <a:rPr lang="en-US" b="1" dirty="0"/>
              <a:t>executive information system </a:t>
            </a:r>
            <a:r>
              <a:rPr lang="en-US" dirty="0"/>
              <a:t>(EIS) is a type of decision support system designed to provide senior managers with information relevant to strategic management </a:t>
            </a:r>
            <a:r>
              <a:rPr lang="en-US" dirty="0" smtClean="0"/>
              <a:t>activities</a:t>
            </a:r>
          </a:p>
        </p:txBody>
      </p:sp>
    </p:spTree>
    <p:extLst>
      <p:ext uri="{BB962C8B-B14F-4D97-AF65-F5344CB8AC3E}">
        <p14:creationId xmlns:p14="http://schemas.microsoft.com/office/powerpoint/2010/main" val="107710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Support Systems </a:t>
            </a:r>
            <a:r>
              <a:rPr lang="en-US" dirty="0" smtClean="0"/>
              <a:t>(2 </a:t>
            </a:r>
            <a:r>
              <a:rPr lang="en-US" dirty="0"/>
              <a:t>of 3)</a:t>
            </a:r>
          </a:p>
        </p:txBody>
      </p:sp>
      <p:sp>
        <p:nvSpPr>
          <p:cNvPr id="3" name="Content Placeholder 2"/>
          <p:cNvSpPr>
            <a:spLocks noGrp="1"/>
          </p:cNvSpPr>
          <p:nvPr>
            <p:ph idx="1"/>
          </p:nvPr>
        </p:nvSpPr>
        <p:spPr/>
        <p:txBody>
          <a:bodyPr>
            <a:noAutofit/>
          </a:bodyPr>
          <a:lstStyle/>
          <a:p>
            <a:r>
              <a:rPr lang="en-US" dirty="0" smtClean="0"/>
              <a:t>A </a:t>
            </a:r>
            <a:r>
              <a:rPr lang="en-US" b="1" dirty="0"/>
              <a:t>decision model </a:t>
            </a:r>
            <a:r>
              <a:rPr lang="en-US" dirty="0"/>
              <a:t>is a numerical representation of a realistic situation, such as a cash-flow model of a business that shows how income adds to cash accounts</a:t>
            </a:r>
          </a:p>
          <a:p>
            <a:r>
              <a:rPr lang="en-US" dirty="0"/>
              <a:t>A </a:t>
            </a:r>
            <a:r>
              <a:rPr lang="en-US" b="1" dirty="0"/>
              <a:t>decision query </a:t>
            </a:r>
            <a:r>
              <a:rPr lang="en-US" dirty="0"/>
              <a:t>is a question or a set of instructions describing data that must be gathered to make a </a:t>
            </a:r>
            <a:r>
              <a:rPr lang="en-US" dirty="0" smtClean="0"/>
              <a:t>decision</a:t>
            </a:r>
            <a:endParaRPr lang="en-US" dirty="0"/>
          </a:p>
        </p:txBody>
      </p:sp>
    </p:spTree>
    <p:extLst>
      <p:ext uri="{BB962C8B-B14F-4D97-AF65-F5344CB8AC3E}">
        <p14:creationId xmlns:p14="http://schemas.microsoft.com/office/powerpoint/2010/main" val="19922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Support Systems </a:t>
            </a:r>
            <a:r>
              <a:rPr lang="en-US" dirty="0" smtClean="0"/>
              <a:t>(3 </a:t>
            </a:r>
            <a:r>
              <a:rPr lang="en-US" dirty="0"/>
              <a:t>of 3)</a:t>
            </a:r>
          </a:p>
        </p:txBody>
      </p:sp>
      <p:pic>
        <p:nvPicPr>
          <p:cNvPr id="5122" name="Picture 2" descr="An illustration of flowchart depicts the decision support systems starting with external data that includes stock market, census bureau, weather bureau, United States Geological Survey and data from transaction processing system is directed to decision makers who use DSS tools to manipulate and model data. The results of queries and models from the DSS tools are directed to documents, graphs, and stor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63" y="1465467"/>
            <a:ext cx="7562674" cy="392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936920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a:t>
            </a:r>
            <a:r>
              <a:rPr lang="en-US" dirty="0" smtClean="0"/>
              <a:t>Systems (1 of 4)</a:t>
            </a:r>
            <a:endParaRPr lang="en-US" dirty="0"/>
          </a:p>
        </p:txBody>
      </p:sp>
      <p:sp>
        <p:nvSpPr>
          <p:cNvPr id="3" name="Content Placeholder 2"/>
          <p:cNvSpPr>
            <a:spLocks noGrp="1"/>
          </p:cNvSpPr>
          <p:nvPr>
            <p:ph idx="1"/>
          </p:nvPr>
        </p:nvSpPr>
        <p:spPr/>
        <p:txBody>
          <a:bodyPr>
            <a:noAutofit/>
          </a:bodyPr>
          <a:lstStyle/>
          <a:p>
            <a:r>
              <a:rPr lang="en-US" dirty="0"/>
              <a:t>An </a:t>
            </a:r>
            <a:r>
              <a:rPr lang="en-US" b="1" dirty="0"/>
              <a:t>expert system</a:t>
            </a:r>
            <a:r>
              <a:rPr lang="en-US" dirty="0"/>
              <a:t>, sometimes referred to as a knowledge-based system, is a computer system designed to analyze data and produce a recommendation, diagnosis, or decision based on a set of facts and rules</a:t>
            </a:r>
          </a:p>
          <a:p>
            <a:r>
              <a:rPr lang="en-US" dirty="0"/>
              <a:t>The facts and rules are incorporated into a </a:t>
            </a:r>
            <a:r>
              <a:rPr lang="en-US" b="1" dirty="0"/>
              <a:t>knowledge base</a:t>
            </a:r>
            <a:r>
              <a:rPr lang="en-US" dirty="0"/>
              <a:t> that is stored in a computer file and can be manipulated by software called an </a:t>
            </a:r>
            <a:r>
              <a:rPr lang="en-US" b="1" dirty="0"/>
              <a:t>inference engine</a:t>
            </a:r>
          </a:p>
          <a:p>
            <a:r>
              <a:rPr lang="en-US" dirty="0"/>
              <a:t>The process of designing, entering, and testing the rules in an expert system is referred to as </a:t>
            </a:r>
            <a:r>
              <a:rPr lang="en-US" b="1" dirty="0"/>
              <a:t>knowledge engineering</a:t>
            </a:r>
          </a:p>
        </p:txBody>
      </p:sp>
    </p:spTree>
    <p:extLst>
      <p:ext uri="{BB962C8B-B14F-4D97-AF65-F5344CB8AC3E}">
        <p14:creationId xmlns:p14="http://schemas.microsoft.com/office/powerpoint/2010/main" val="3702377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a:t>
            </a:r>
            <a:r>
              <a:rPr lang="en-US" dirty="0" smtClean="0"/>
              <a:t> </a:t>
            </a:r>
            <a:r>
              <a:rPr lang="en-US" dirty="0"/>
              <a:t>Contents</a:t>
            </a:r>
          </a:p>
        </p:txBody>
      </p:sp>
      <p:sp>
        <p:nvSpPr>
          <p:cNvPr id="3" name="Content Placeholder 2"/>
          <p:cNvSpPr>
            <a:spLocks noGrp="1"/>
          </p:cNvSpPr>
          <p:nvPr>
            <p:ph type="body" idx="4294967295"/>
          </p:nvPr>
        </p:nvSpPr>
        <p:spPr>
          <a:xfrm>
            <a:off x="228600" y="1295400"/>
            <a:ext cx="8763000" cy="4830763"/>
          </a:xfrm>
        </p:spPr>
        <p:txBody>
          <a:bodyPr>
            <a:normAutofit/>
          </a:bodyPr>
          <a:lstStyle/>
          <a:p>
            <a:r>
              <a:rPr lang="en-US" sz="2600" dirty="0"/>
              <a:t>Section A: Information System Basics</a:t>
            </a:r>
          </a:p>
          <a:p>
            <a:r>
              <a:rPr lang="en-US" sz="2600" dirty="0"/>
              <a:t>Section B: Enterprise Applications</a:t>
            </a:r>
          </a:p>
          <a:p>
            <a:r>
              <a:rPr lang="en-US" sz="2600" dirty="0"/>
              <a:t>Section C: Systems Analysis</a:t>
            </a:r>
          </a:p>
          <a:p>
            <a:r>
              <a:rPr lang="en-US" sz="2600" dirty="0"/>
              <a:t>Section D: Design and Implementation</a:t>
            </a:r>
          </a:p>
          <a:p>
            <a:r>
              <a:rPr lang="en-US" sz="2600" dirty="0"/>
              <a:t>Section E: System Security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Systems </a:t>
            </a:r>
            <a:r>
              <a:rPr lang="en-US" dirty="0" smtClean="0"/>
              <a:t>(2 </a:t>
            </a:r>
            <a:r>
              <a:rPr lang="en-US" dirty="0"/>
              <a:t>of 4)</a:t>
            </a:r>
          </a:p>
        </p:txBody>
      </p:sp>
      <p:pic>
        <p:nvPicPr>
          <p:cNvPr id="6146" name="Picture 2" descr="A photo of a system, keyboard, and mouse with a screen displaying a query and response depicts the facts and rules associated with the expert systems. The rules shown to the right of the photo read as follows: &#10;“RULE 1: IF you turn the key and there is no response, THEN the battery is dead and you should recharge the battery.&#10;RULE 2: IF you turn the key and the engine sputters, THEN you might be out of gas and you should check the fuel gauge.&#10;RULE 3: IF you turn the key and the engine sounds normal, THEN the transmission might be malfunctioning. Check the position of the shift lever.&#10;RULE 4: IF none of the above choices applies to the problem, THEN the expert system will ask additional 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94" y="1354999"/>
            <a:ext cx="7880213" cy="428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71747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Systems </a:t>
            </a:r>
            <a:r>
              <a:rPr lang="en-US" dirty="0" smtClean="0"/>
              <a:t>(3 </a:t>
            </a:r>
            <a:r>
              <a:rPr lang="en-US" dirty="0"/>
              <a:t>of 4)</a:t>
            </a:r>
          </a:p>
        </p:txBody>
      </p:sp>
      <p:sp>
        <p:nvSpPr>
          <p:cNvPr id="3" name="Content Placeholder 2"/>
          <p:cNvSpPr>
            <a:spLocks noGrp="1"/>
          </p:cNvSpPr>
          <p:nvPr>
            <p:ph idx="1"/>
          </p:nvPr>
        </p:nvSpPr>
        <p:spPr/>
        <p:txBody>
          <a:bodyPr>
            <a:noAutofit/>
          </a:bodyPr>
          <a:lstStyle/>
          <a:p>
            <a:r>
              <a:rPr lang="en-US" dirty="0"/>
              <a:t>An </a:t>
            </a:r>
            <a:r>
              <a:rPr lang="en-US" b="1" dirty="0"/>
              <a:t>expert system shell </a:t>
            </a:r>
            <a:r>
              <a:rPr lang="en-US" dirty="0"/>
              <a:t>is a software tool containing an inference engine and a user interface that developers use to enter facts and rules for a knowledge base</a:t>
            </a:r>
          </a:p>
          <a:p>
            <a:r>
              <a:rPr lang="en-US" dirty="0"/>
              <a:t>These systems are designed to deal with data that is imprecise or problematic; using a technique called </a:t>
            </a:r>
            <a:r>
              <a:rPr lang="en-US" b="1" dirty="0"/>
              <a:t>fuzzy logic</a:t>
            </a:r>
            <a:r>
              <a:rPr lang="en-US" dirty="0"/>
              <a:t>, an expert system can deal with this type of data by working with confidence levels</a:t>
            </a:r>
          </a:p>
        </p:txBody>
      </p:sp>
    </p:spTree>
    <p:extLst>
      <p:ext uri="{BB962C8B-B14F-4D97-AF65-F5344CB8AC3E}">
        <p14:creationId xmlns:p14="http://schemas.microsoft.com/office/powerpoint/2010/main" val="204260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Systems </a:t>
            </a:r>
            <a:r>
              <a:rPr lang="en-US" dirty="0" smtClean="0"/>
              <a:t>(4 </a:t>
            </a:r>
            <a:r>
              <a:rPr lang="en-US" dirty="0"/>
              <a:t>of 4)</a:t>
            </a:r>
          </a:p>
        </p:txBody>
      </p:sp>
      <p:pic>
        <p:nvPicPr>
          <p:cNvPr id="7170" name="Picture 2" descr="An illustration flowchart depicts the expert systems starting with a knowledge base of facts and rules, which transfers the facts and rules to an Inference engine to evaluate data using rules from the knowledge base. External data, data from transaction processing system, and data entered by the user in response to expert system’s questions are directed to the inference engine. From the Inference engine, the results of queries and models are transferred to a system to give a recommendation, inference, diagnosis, identification, and explanat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004" y="1406379"/>
            <a:ext cx="7373992" cy="425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21344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Enterprise Applications</a:t>
            </a:r>
          </a:p>
        </p:txBody>
      </p:sp>
      <p:sp>
        <p:nvSpPr>
          <p:cNvPr id="3" name="Content Placeholder 2"/>
          <p:cNvSpPr>
            <a:spLocks noGrp="1"/>
          </p:cNvSpPr>
          <p:nvPr>
            <p:ph idx="1"/>
          </p:nvPr>
        </p:nvSpPr>
        <p:spPr/>
        <p:txBody>
          <a:bodyPr>
            <a:noAutofit/>
          </a:bodyPr>
          <a:lstStyle/>
          <a:p>
            <a:r>
              <a:rPr lang="en-US" dirty="0"/>
              <a:t>Ecommerce</a:t>
            </a:r>
          </a:p>
          <a:p>
            <a:r>
              <a:rPr lang="en-US" dirty="0"/>
              <a:t>Supply Chain Management</a:t>
            </a:r>
          </a:p>
          <a:p>
            <a:r>
              <a:rPr lang="en-US" dirty="0"/>
              <a:t>Customer Relationship Management</a:t>
            </a:r>
          </a:p>
          <a:p>
            <a:r>
              <a:rPr lang="en-US" dirty="0"/>
              <a:t>Enterprise Resource </a:t>
            </a:r>
            <a:r>
              <a:rPr lang="en-US" dirty="0" smtClean="0"/>
              <a:t>Planning</a:t>
            </a:r>
            <a:endParaRPr lang="en-US" dirty="0"/>
          </a:p>
        </p:txBody>
      </p:sp>
    </p:spTree>
    <p:extLst>
      <p:ext uri="{BB962C8B-B14F-4D97-AF65-F5344CB8AC3E}">
        <p14:creationId xmlns:p14="http://schemas.microsoft.com/office/powerpoint/2010/main" val="210853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Objectives</a:t>
            </a:r>
          </a:p>
        </p:txBody>
      </p:sp>
      <p:sp>
        <p:nvSpPr>
          <p:cNvPr id="3" name="Content Placeholder 2"/>
          <p:cNvSpPr>
            <a:spLocks noGrp="1"/>
          </p:cNvSpPr>
          <p:nvPr>
            <p:ph idx="1"/>
          </p:nvPr>
        </p:nvSpPr>
        <p:spPr/>
        <p:txBody>
          <a:bodyPr>
            <a:noAutofit/>
          </a:bodyPr>
          <a:lstStyle/>
          <a:p>
            <a:r>
              <a:rPr lang="en-US" dirty="0"/>
              <a:t>Provide at least two examples of businesses that engage in each of the following types of ecommerce: B2C, B2B, C2C, and B2G</a:t>
            </a:r>
          </a:p>
          <a:p>
            <a:r>
              <a:rPr lang="en-US" dirty="0"/>
              <a:t>List the cookie-related events that occur during an online shopping session</a:t>
            </a:r>
          </a:p>
          <a:p>
            <a:r>
              <a:rPr lang="en-US" dirty="0"/>
              <a:t>Explain how just-in-time inventory is related to </a:t>
            </a:r>
            <a:r>
              <a:rPr lang="en-US" dirty="0" smtClean="0"/>
              <a:t>SCM</a:t>
            </a:r>
          </a:p>
          <a:p>
            <a:r>
              <a:rPr lang="en-US" dirty="0"/>
              <a:t>Draw a diagram of a supply chain</a:t>
            </a:r>
          </a:p>
          <a:p>
            <a:r>
              <a:rPr lang="en-US" dirty="0"/>
              <a:t>Describe how loyalty programs are related to CRM</a:t>
            </a:r>
          </a:p>
          <a:p>
            <a:r>
              <a:rPr lang="en-US" dirty="0"/>
              <a:t>List the six major components of an ERP application</a:t>
            </a:r>
          </a:p>
          <a:p>
            <a:r>
              <a:rPr lang="en-US" dirty="0"/>
              <a:t>List at least five benefits of ERP </a:t>
            </a:r>
            <a:r>
              <a:rPr lang="en-US" dirty="0" smtClean="0"/>
              <a:t>systems</a:t>
            </a:r>
            <a:endParaRPr lang="en-US" dirty="0"/>
          </a:p>
        </p:txBody>
      </p:sp>
    </p:spTree>
    <p:extLst>
      <p:ext uri="{BB962C8B-B14F-4D97-AF65-F5344CB8AC3E}">
        <p14:creationId xmlns:p14="http://schemas.microsoft.com/office/powerpoint/2010/main" val="332235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(1 of 3)</a:t>
            </a:r>
            <a:endParaRPr lang="en-US" dirty="0"/>
          </a:p>
        </p:txBody>
      </p:sp>
      <p:sp>
        <p:nvSpPr>
          <p:cNvPr id="3" name="Content Placeholder 2"/>
          <p:cNvSpPr>
            <a:spLocks noGrp="1"/>
          </p:cNvSpPr>
          <p:nvPr>
            <p:ph type="body" sz="half" idx="2"/>
          </p:nvPr>
        </p:nvSpPr>
        <p:spPr>
          <a:xfrm>
            <a:off x="258792" y="1677975"/>
            <a:ext cx="8695427" cy="978961"/>
          </a:xfrm>
        </p:spPr>
        <p:txBody>
          <a:bodyPr>
            <a:noAutofit/>
          </a:bodyPr>
          <a:lstStyle/>
          <a:p>
            <a:pPr marL="457200" indent="-457200">
              <a:buFont typeface="Arial" pitchFamily="34" charset="0"/>
              <a:buChar char="•"/>
            </a:pPr>
            <a:r>
              <a:rPr lang="en-US" sz="2600" b="1" dirty="0" smtClean="0"/>
              <a:t>Ecommerce</a:t>
            </a:r>
            <a:r>
              <a:rPr lang="en-US" sz="2600" dirty="0" smtClean="0"/>
              <a:t> </a:t>
            </a:r>
            <a:r>
              <a:rPr lang="en-US" sz="2600" dirty="0"/>
              <a:t>refers to business transactions that are conducted electronically over a computer network</a:t>
            </a:r>
          </a:p>
        </p:txBody>
      </p:sp>
      <p:pic>
        <p:nvPicPr>
          <p:cNvPr id="1026" name="Picture 2" descr="An illustration with three sections depicts the E-commerce Classifications. Section one labeled “B2C” represented by an illustration of a cart is associated with text that reads “Online storefronts such as Zappos, Amazon, and Dell offer merchandise and services to consumers.”&#10;Section two labeled “C2C” represented by an illustration of people is associated with text that reads “Consumers sell to each other at popular auction and list sites, such as eBay and Etsy.”&#10;Section three labeled “B2B and B2G” represented by an illustration of the dome shaped building is associated with text that reads “Web sites such as FedBid, Oracle, and Ingram sell goods and services to other businesses or to the gover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445" y="2753607"/>
            <a:ext cx="7140123" cy="317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645449"/>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a:t>
            </a:r>
            <a:r>
              <a:rPr lang="en-US" dirty="0" smtClean="0"/>
              <a:t>(2 </a:t>
            </a:r>
            <a:r>
              <a:rPr lang="en-US" dirty="0"/>
              <a:t>of 3)</a:t>
            </a:r>
          </a:p>
        </p:txBody>
      </p:sp>
      <p:sp>
        <p:nvSpPr>
          <p:cNvPr id="3" name="Content Placeholder 2"/>
          <p:cNvSpPr>
            <a:spLocks noGrp="1"/>
          </p:cNvSpPr>
          <p:nvPr>
            <p:ph idx="1"/>
          </p:nvPr>
        </p:nvSpPr>
        <p:spPr/>
        <p:txBody>
          <a:bodyPr>
            <a:noAutofit/>
          </a:bodyPr>
          <a:lstStyle/>
          <a:p>
            <a:r>
              <a:rPr lang="en-US" dirty="0"/>
              <a:t>An </a:t>
            </a:r>
            <a:r>
              <a:rPr lang="en-US" b="1" dirty="0"/>
              <a:t>ecommerce application</a:t>
            </a:r>
            <a:r>
              <a:rPr lang="en-US" dirty="0"/>
              <a:t> is the software that handles ecommerce transactions</a:t>
            </a:r>
          </a:p>
          <a:p>
            <a:r>
              <a:rPr lang="en-US" dirty="0"/>
              <a:t>Payment processing is based on an online </a:t>
            </a:r>
            <a:r>
              <a:rPr lang="en-US" b="1" dirty="0"/>
              <a:t>payment gateway</a:t>
            </a:r>
            <a:r>
              <a:rPr lang="en-US" dirty="0"/>
              <a:t> that authorizes credit and debit cards, PayPal, and Apple Pay transactions</a:t>
            </a:r>
          </a:p>
        </p:txBody>
      </p:sp>
    </p:spTree>
    <p:extLst>
      <p:ext uri="{BB962C8B-B14F-4D97-AF65-F5344CB8AC3E}">
        <p14:creationId xmlns:p14="http://schemas.microsoft.com/office/powerpoint/2010/main" val="39002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Ecommerce </a:t>
            </a:r>
            <a:r>
              <a:rPr lang="en-US" dirty="0" smtClean="0"/>
              <a:t>(3 </a:t>
            </a:r>
            <a:r>
              <a:rPr lang="en-US" dirty="0"/>
              <a:t>of 3)</a:t>
            </a:r>
          </a:p>
        </p:txBody>
      </p:sp>
      <p:pic>
        <p:nvPicPr>
          <p:cNvPr id="8194" name="Picture 2" descr="An illustration depicts the steps in online order processing system using a payment gateway. Step one represented by an illustration of a customer is associated with text that reads “Customer selects an item at an ecommerce site.” &#10;Step two represented by an illustration of a cart is associated with text that reads “Item number is recorded in the shopping cart.” The cart with item number is directed via the internet to step three and step six. &#10;Step three represented by an illustration of currency symbols is associated with text that reads “Customer proceeds to checkout.”&#10;Step four represented by an illustration of a card is associated with text that reads “Customer chooses a payment method.” Step four is directed to either step five represented by an illustration of a dome shaped building and associated with text that reads “Payment gateway contacts financial institution for authorization.” or the transaction is stated to be complete. &#10;Step six represented by an illustration of a truck is associated with text that reads “Order is transferred to warehouse for fulfill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227" y="1519138"/>
            <a:ext cx="6519547" cy="395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99391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 Management</a:t>
            </a:r>
          </a:p>
        </p:txBody>
      </p:sp>
      <p:sp>
        <p:nvSpPr>
          <p:cNvPr id="3" name="Content Placeholder 2"/>
          <p:cNvSpPr>
            <a:spLocks noGrp="1"/>
          </p:cNvSpPr>
          <p:nvPr>
            <p:ph idx="1"/>
          </p:nvPr>
        </p:nvSpPr>
        <p:spPr/>
        <p:txBody>
          <a:bodyPr>
            <a:noAutofit/>
          </a:bodyPr>
          <a:lstStyle/>
          <a:p>
            <a:r>
              <a:rPr lang="en-US" dirty="0"/>
              <a:t>A </a:t>
            </a:r>
            <a:r>
              <a:rPr lang="en-US" b="1" dirty="0"/>
              <a:t>supply chain </a:t>
            </a:r>
            <a:r>
              <a:rPr lang="en-US" dirty="0"/>
              <a:t>is the sequence of organizations, people, activities, information, and resources involved in moving a product or service from supplier to customer</a:t>
            </a:r>
          </a:p>
          <a:p>
            <a:r>
              <a:rPr lang="en-US" dirty="0"/>
              <a:t>Supply chains are complex, so businesses use </a:t>
            </a:r>
            <a:r>
              <a:rPr lang="en-US" b="1" dirty="0"/>
              <a:t>SCM</a:t>
            </a:r>
            <a:r>
              <a:rPr lang="en-US" dirty="0"/>
              <a:t> (supply chain management) to maximize efficiency and profitability</a:t>
            </a:r>
          </a:p>
        </p:txBody>
      </p:sp>
    </p:spTree>
    <p:extLst>
      <p:ext uri="{BB962C8B-B14F-4D97-AF65-F5344CB8AC3E}">
        <p14:creationId xmlns:p14="http://schemas.microsoft.com/office/powerpoint/2010/main" val="54904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32" y="69012"/>
            <a:ext cx="8126083" cy="1052422"/>
          </a:xfrm>
        </p:spPr>
        <p:txBody>
          <a:bodyPr>
            <a:noAutofit/>
          </a:bodyPr>
          <a:lstStyle/>
          <a:p>
            <a:r>
              <a:rPr lang="en-US" dirty="0"/>
              <a:t>Customer Relationship </a:t>
            </a:r>
            <a:r>
              <a:rPr lang="en-US" dirty="0" smtClean="0"/>
              <a:t>Management (1 of 2)</a:t>
            </a:r>
            <a:endParaRPr lang="en-US" dirty="0"/>
          </a:p>
        </p:txBody>
      </p:sp>
      <p:sp>
        <p:nvSpPr>
          <p:cNvPr id="3" name="Content Placeholder 2"/>
          <p:cNvSpPr>
            <a:spLocks noGrp="1"/>
          </p:cNvSpPr>
          <p:nvPr>
            <p:ph idx="1"/>
          </p:nvPr>
        </p:nvSpPr>
        <p:spPr/>
        <p:txBody>
          <a:bodyPr>
            <a:noAutofit/>
          </a:bodyPr>
          <a:lstStyle/>
          <a:p>
            <a:r>
              <a:rPr lang="en-US" dirty="0"/>
              <a:t>The acronym </a:t>
            </a:r>
            <a:r>
              <a:rPr lang="en-US" b="1" dirty="0"/>
              <a:t>CRM</a:t>
            </a:r>
            <a:r>
              <a:rPr lang="en-US" dirty="0"/>
              <a:t> stands for customer relationship management and refers to practices and technologies that companies use to analyze and improve interactions with customers</a:t>
            </a:r>
          </a:p>
          <a:p>
            <a:r>
              <a:rPr lang="en-US" dirty="0"/>
              <a:t>A major source of data for CRM is produced by </a:t>
            </a:r>
            <a:r>
              <a:rPr lang="en-US" b="1" dirty="0"/>
              <a:t>loyalty programs</a:t>
            </a:r>
            <a:r>
              <a:rPr lang="en-US" dirty="0"/>
              <a:t>, or a rewards program, which are </a:t>
            </a:r>
            <a:r>
              <a:rPr lang="en-US" dirty="0" smtClean="0"/>
              <a:t>marketing </a:t>
            </a:r>
            <a:r>
              <a:rPr lang="en-US" dirty="0"/>
              <a:t>efforts that provide customers with incentives for making purchases</a:t>
            </a:r>
          </a:p>
        </p:txBody>
      </p:sp>
    </p:spTree>
    <p:extLst>
      <p:ext uri="{BB962C8B-B14F-4D97-AF65-F5344CB8AC3E}">
        <p14:creationId xmlns:p14="http://schemas.microsoft.com/office/powerpoint/2010/main" val="574942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1"/>
            <a:ext cx="8305800" cy="1066800"/>
          </a:xfrm>
        </p:spPr>
        <p:txBody>
          <a:bodyPr/>
          <a:lstStyle/>
          <a:p>
            <a:r>
              <a:rPr lang="en-US" dirty="0"/>
              <a:t>Section A: Information Basics</a:t>
            </a:r>
          </a:p>
        </p:txBody>
      </p:sp>
      <p:sp>
        <p:nvSpPr>
          <p:cNvPr id="3" name="Content Placeholder 2"/>
          <p:cNvSpPr>
            <a:spLocks noGrp="1"/>
          </p:cNvSpPr>
          <p:nvPr>
            <p:ph type="body" idx="4294967295"/>
          </p:nvPr>
        </p:nvSpPr>
        <p:spPr>
          <a:xfrm>
            <a:off x="228600" y="1295400"/>
            <a:ext cx="8763000" cy="4830763"/>
          </a:xfrm>
        </p:spPr>
        <p:txBody>
          <a:bodyPr>
            <a:normAutofit/>
          </a:bodyPr>
          <a:lstStyle/>
          <a:p>
            <a:r>
              <a:rPr lang="en-US" sz="2600" dirty="0"/>
              <a:t>Enterprise Basics</a:t>
            </a:r>
          </a:p>
          <a:p>
            <a:r>
              <a:rPr lang="en-US" sz="2600" dirty="0"/>
              <a:t>Transaction Processing Systems</a:t>
            </a:r>
          </a:p>
          <a:p>
            <a:r>
              <a:rPr lang="en-US" sz="2600" dirty="0"/>
              <a:t>Management Information Systems</a:t>
            </a:r>
          </a:p>
          <a:p>
            <a:r>
              <a:rPr lang="en-US" sz="2600" dirty="0"/>
              <a:t>Decision Support Systems</a:t>
            </a:r>
          </a:p>
          <a:p>
            <a:r>
              <a:rPr lang="en-US" sz="2600" dirty="0"/>
              <a:t>Expert Systems</a:t>
            </a:r>
          </a:p>
        </p:txBody>
      </p:sp>
    </p:spTree>
    <p:extLst>
      <p:ext uri="{BB962C8B-B14F-4D97-AF65-F5344CB8AC3E}">
        <p14:creationId xmlns:p14="http://schemas.microsoft.com/office/powerpoint/2010/main" val="841482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34507"/>
            <a:ext cx="8022566" cy="1069674"/>
          </a:xfrm>
        </p:spPr>
        <p:txBody>
          <a:bodyPr>
            <a:noAutofit/>
          </a:bodyPr>
          <a:lstStyle/>
          <a:p>
            <a:r>
              <a:rPr lang="en-US" dirty="0"/>
              <a:t>Customer Relationship Management </a:t>
            </a:r>
            <a:r>
              <a:rPr lang="en-US" dirty="0" smtClean="0"/>
              <a:t>(2 </a:t>
            </a:r>
            <a:r>
              <a:rPr lang="en-US" dirty="0"/>
              <a:t>of 2)</a:t>
            </a:r>
          </a:p>
        </p:txBody>
      </p:sp>
      <p:sp>
        <p:nvSpPr>
          <p:cNvPr id="3" name="Content Placeholder 2"/>
          <p:cNvSpPr>
            <a:spLocks noGrp="1"/>
          </p:cNvSpPr>
          <p:nvPr>
            <p:ph idx="1"/>
          </p:nvPr>
        </p:nvSpPr>
        <p:spPr>
          <a:xfrm>
            <a:off x="120771" y="1191882"/>
            <a:ext cx="8885206" cy="4950126"/>
          </a:xfrm>
        </p:spPr>
        <p:txBody>
          <a:bodyPr>
            <a:noAutofit/>
          </a:bodyPr>
          <a:lstStyle/>
          <a:p>
            <a:r>
              <a:rPr lang="en-US" sz="2400" dirty="0" smtClean="0"/>
              <a:t>Customer Facing</a:t>
            </a:r>
          </a:p>
          <a:p>
            <a:pPr lvl="1"/>
            <a:r>
              <a:rPr lang="en-US" sz="2200" dirty="0" smtClean="0"/>
              <a:t>Enhance </a:t>
            </a:r>
            <a:r>
              <a:rPr lang="en-US" sz="2200" dirty="0"/>
              <a:t>the ecommerce site with search, </a:t>
            </a:r>
            <a:r>
              <a:rPr lang="en-US" sz="2200" dirty="0" smtClean="0"/>
              <a:t>recommendations</a:t>
            </a:r>
            <a:r>
              <a:rPr lang="en-US" sz="2200" dirty="0"/>
              <a:t>, and reviews. </a:t>
            </a:r>
            <a:endParaRPr lang="en-US" sz="2200" dirty="0" smtClean="0"/>
          </a:p>
          <a:p>
            <a:pPr lvl="1"/>
            <a:r>
              <a:rPr lang="en-US" sz="2200" dirty="0" smtClean="0"/>
              <a:t>Collect </a:t>
            </a:r>
            <a:r>
              <a:rPr lang="en-US" sz="2200" dirty="0"/>
              <a:t>customer email addresses from loyalty programs and build profiles in a database. </a:t>
            </a:r>
            <a:endParaRPr lang="en-US" sz="2200" dirty="0" smtClean="0"/>
          </a:p>
          <a:p>
            <a:pPr lvl="1"/>
            <a:r>
              <a:rPr lang="en-US" sz="2200" dirty="0" smtClean="0"/>
              <a:t>Target </a:t>
            </a:r>
            <a:r>
              <a:rPr lang="en-US" sz="2200" dirty="0"/>
              <a:t>customers in the database with email </a:t>
            </a:r>
            <a:r>
              <a:rPr lang="en-US" sz="2200" dirty="0" smtClean="0"/>
              <a:t>marketing.</a:t>
            </a:r>
          </a:p>
          <a:p>
            <a:pPr lvl="1"/>
            <a:r>
              <a:rPr lang="en-US" sz="2200" dirty="0" smtClean="0"/>
              <a:t>Provide </a:t>
            </a:r>
            <a:r>
              <a:rPr lang="en-US" sz="2200" dirty="0"/>
              <a:t>customer service through online chat and easy returns. </a:t>
            </a:r>
            <a:endParaRPr lang="en-US" sz="2200" dirty="0" smtClean="0"/>
          </a:p>
          <a:p>
            <a:pPr lvl="1"/>
            <a:r>
              <a:rPr lang="en-US" sz="2200" dirty="0" smtClean="0"/>
              <a:t>Promote </a:t>
            </a:r>
            <a:r>
              <a:rPr lang="en-US" sz="2200" dirty="0"/>
              <a:t>products in blogs and social media ads. </a:t>
            </a:r>
          </a:p>
          <a:p>
            <a:r>
              <a:rPr lang="en-US" sz="2400" dirty="0" smtClean="0"/>
              <a:t>Back Office</a:t>
            </a:r>
          </a:p>
          <a:p>
            <a:pPr lvl="1"/>
            <a:r>
              <a:rPr lang="en-US" sz="2200" dirty="0" smtClean="0"/>
              <a:t>Provide </a:t>
            </a:r>
            <a:r>
              <a:rPr lang="en-US" sz="2200" dirty="0"/>
              <a:t>analytics for back-office demand fore-casting and online metrics, such as the number of visitors, mentions, and likes</a:t>
            </a:r>
            <a:r>
              <a:rPr lang="en-US" sz="2200" dirty="0" smtClean="0"/>
              <a:t>.</a:t>
            </a:r>
            <a:endParaRPr lang="en-US" sz="2200" dirty="0"/>
          </a:p>
        </p:txBody>
      </p:sp>
    </p:spTree>
    <p:extLst>
      <p:ext uri="{BB962C8B-B14F-4D97-AF65-F5344CB8AC3E}">
        <p14:creationId xmlns:p14="http://schemas.microsoft.com/office/powerpoint/2010/main" val="3231558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Resource Planning </a:t>
            </a:r>
            <a:r>
              <a:rPr lang="en-US" dirty="0" smtClean="0"/>
              <a:t>(1 </a:t>
            </a:r>
            <a:r>
              <a:rPr lang="en-US" dirty="0"/>
              <a:t>of 3)</a:t>
            </a:r>
          </a:p>
        </p:txBody>
      </p:sp>
      <p:sp>
        <p:nvSpPr>
          <p:cNvPr id="3" name="Content Placeholder 2"/>
          <p:cNvSpPr>
            <a:spLocks noGrp="1"/>
          </p:cNvSpPr>
          <p:nvPr>
            <p:ph type="body" sz="half" idx="2"/>
          </p:nvPr>
        </p:nvSpPr>
        <p:spPr>
          <a:xfrm>
            <a:off x="139603" y="1690778"/>
            <a:ext cx="3914808" cy="4460798"/>
          </a:xfrm>
        </p:spPr>
        <p:txBody>
          <a:bodyPr>
            <a:normAutofit/>
          </a:bodyPr>
          <a:lstStyle/>
          <a:p>
            <a:pPr marL="285750" indent="-285750">
              <a:buFont typeface="Arial" pitchFamily="34" charset="0"/>
              <a:buChar char="•"/>
            </a:pPr>
            <a:r>
              <a:rPr lang="en-US" sz="2600" dirty="0"/>
              <a:t>The acronym </a:t>
            </a:r>
            <a:r>
              <a:rPr lang="en-US" sz="2600" b="1" dirty="0"/>
              <a:t>ERP</a:t>
            </a:r>
            <a:r>
              <a:rPr lang="en-US" sz="2600" dirty="0"/>
              <a:t> stands for enterprise resource planning; it is a suite of software modules that integrate major business activities; it is sometimes described as “the central nervous system of an enterprise</a:t>
            </a:r>
            <a:r>
              <a:rPr lang="en-US" sz="2600" dirty="0" smtClean="0"/>
              <a:t>”</a:t>
            </a:r>
            <a:endParaRPr lang="en-US" sz="2600" dirty="0"/>
          </a:p>
        </p:txBody>
      </p:sp>
      <p:pic>
        <p:nvPicPr>
          <p:cNvPr id="6" name="Picture 5" descr="An illustration depicts the ERP modules interacting with the central database. At the center of the illustration is the ERP Central database which is connected to modules labeled “Financial Management and Accounting,” “Supply Chain Management,” “Manufacturing Resource Planning,” “Customer Relationship Management,” and “Human Resource Management” that are represented on a ring around the ERP central database. "/>
          <p:cNvPicPr>
            <a:picLocks noChangeAspect="1"/>
          </p:cNvPicPr>
          <p:nvPr/>
        </p:nvPicPr>
        <p:blipFill>
          <a:blip r:embed="rId3" cstate="print"/>
          <a:stretch>
            <a:fillRect/>
          </a:stretch>
        </p:blipFill>
        <p:spPr>
          <a:xfrm>
            <a:off x="4114818" y="1412136"/>
            <a:ext cx="4572000" cy="4309776"/>
          </a:xfrm>
          <a:prstGeom prst="rect">
            <a:avLst/>
          </a:prstGeom>
        </p:spPr>
      </p:pic>
    </p:spTree>
    <p:extLst>
      <p:ext uri="{BB962C8B-B14F-4D97-AF65-F5344CB8AC3E}">
        <p14:creationId xmlns:p14="http://schemas.microsoft.com/office/powerpoint/2010/main" val="252598443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Resource </a:t>
            </a:r>
            <a:r>
              <a:rPr lang="en-US" dirty="0" smtClean="0"/>
              <a:t>Planning (2 of 3)</a:t>
            </a:r>
            <a:endParaRPr lang="en-US" dirty="0"/>
          </a:p>
        </p:txBody>
      </p:sp>
      <p:sp>
        <p:nvSpPr>
          <p:cNvPr id="3" name="Content Placeholder 2"/>
          <p:cNvSpPr>
            <a:spLocks noGrp="1"/>
          </p:cNvSpPr>
          <p:nvPr>
            <p:ph idx="1"/>
          </p:nvPr>
        </p:nvSpPr>
        <p:spPr/>
        <p:txBody>
          <a:bodyPr>
            <a:normAutofit/>
          </a:bodyPr>
          <a:lstStyle/>
          <a:p>
            <a:r>
              <a:rPr lang="en-US" dirty="0"/>
              <a:t>An ERP system can provide the following benefits to an enterprise</a:t>
            </a:r>
            <a:r>
              <a:rPr lang="en-US" dirty="0" smtClean="0"/>
              <a:t>:</a:t>
            </a:r>
          </a:p>
          <a:p>
            <a:pPr marL="514350" indent="-514350">
              <a:buFont typeface="+mj-lt"/>
              <a:buAutoNum type="arabicPeriod"/>
            </a:pPr>
            <a:r>
              <a:rPr lang="en-US" sz="2400" dirty="0" smtClean="0"/>
              <a:t>Improved overall performance by standardizing business processes based on best practices</a:t>
            </a:r>
          </a:p>
          <a:p>
            <a:pPr marL="514350" indent="-514350">
              <a:buFont typeface="+mj-lt"/>
              <a:buAutoNum type="arabicPeriod"/>
            </a:pPr>
            <a:r>
              <a:rPr lang="en-US" sz="2400" dirty="0" smtClean="0"/>
              <a:t>Minimized technology overhead for managers and other workers who interact with a single, centralized, and integrated set of software modules</a:t>
            </a:r>
          </a:p>
          <a:p>
            <a:pPr marL="514350" indent="-514350">
              <a:buFont typeface="+mj-lt"/>
              <a:buAutoNum type="arabicPeriod"/>
            </a:pPr>
            <a:r>
              <a:rPr lang="en-US" sz="2400" dirty="0" smtClean="0"/>
              <a:t>Increased efficiency and productivity from streamlined workflows</a:t>
            </a:r>
          </a:p>
          <a:p>
            <a:pPr marL="514350" indent="-514350">
              <a:buFont typeface="+mj-lt"/>
              <a:buAutoNum type="arabicPeriod"/>
            </a:pPr>
            <a:r>
              <a:rPr lang="en-US" sz="2400" dirty="0" smtClean="0"/>
              <a:t>Improved access to information from a single database</a:t>
            </a:r>
          </a:p>
        </p:txBody>
      </p:sp>
    </p:spTree>
    <p:extLst>
      <p:ext uri="{BB962C8B-B14F-4D97-AF65-F5344CB8AC3E}">
        <p14:creationId xmlns:p14="http://schemas.microsoft.com/office/powerpoint/2010/main" val="158307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Resource Planning </a:t>
            </a:r>
            <a:r>
              <a:rPr lang="en-US" dirty="0" smtClean="0"/>
              <a:t>(3 </a:t>
            </a:r>
            <a:r>
              <a:rPr lang="en-US" dirty="0"/>
              <a:t>of 3)</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sz="2400" dirty="0" smtClean="0"/>
              <a:t>Enhanced customer satisfaction based on efficient sales and distribution </a:t>
            </a:r>
          </a:p>
          <a:p>
            <a:pPr marL="514350" indent="-514350">
              <a:buFont typeface="+mj-lt"/>
              <a:buAutoNum type="arabicPeriod" startAt="5"/>
            </a:pPr>
            <a:r>
              <a:rPr lang="en-US" sz="2400" dirty="0" smtClean="0"/>
              <a:t>Reduced costs and errors when transferring data between systems, such as accounting and human resources</a:t>
            </a:r>
          </a:p>
          <a:p>
            <a:pPr marL="514350" indent="-514350">
              <a:buFont typeface="+mj-lt"/>
              <a:buAutoNum type="arabicPeriod" startAt="5"/>
            </a:pPr>
            <a:r>
              <a:rPr lang="en-US" sz="2400" dirty="0" smtClean="0"/>
              <a:t>Increased profitability from the ability to collect analytics all aspects of business operations</a:t>
            </a:r>
          </a:p>
          <a:p>
            <a:pPr marL="514350" indent="-514350">
              <a:buFont typeface="+mj-lt"/>
              <a:buAutoNum type="arabicPeriod" startAt="5"/>
            </a:pPr>
            <a:r>
              <a:rPr lang="en-US" sz="2400" dirty="0" smtClean="0"/>
              <a:t>Reduced inventory costs resulting from better planning, forecasting, modeling, and tracking</a:t>
            </a:r>
          </a:p>
        </p:txBody>
      </p:sp>
    </p:spTree>
    <p:extLst>
      <p:ext uri="{BB962C8B-B14F-4D97-AF65-F5344CB8AC3E}">
        <p14:creationId xmlns:p14="http://schemas.microsoft.com/office/powerpoint/2010/main" val="203569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 Systems Analysis</a:t>
            </a:r>
          </a:p>
        </p:txBody>
      </p:sp>
      <p:sp>
        <p:nvSpPr>
          <p:cNvPr id="3" name="Content Placeholder 2"/>
          <p:cNvSpPr>
            <a:spLocks noGrp="1"/>
          </p:cNvSpPr>
          <p:nvPr>
            <p:ph idx="1"/>
          </p:nvPr>
        </p:nvSpPr>
        <p:spPr/>
        <p:txBody>
          <a:bodyPr>
            <a:normAutofit/>
          </a:bodyPr>
          <a:lstStyle/>
          <a:p>
            <a:r>
              <a:rPr lang="en-US" dirty="0"/>
              <a:t>System Development Life Cycle</a:t>
            </a:r>
          </a:p>
          <a:p>
            <a:r>
              <a:rPr lang="en-US" dirty="0"/>
              <a:t>Planning Phase</a:t>
            </a:r>
          </a:p>
          <a:p>
            <a:r>
              <a:rPr lang="en-US" dirty="0"/>
              <a:t>Analysis Phase</a:t>
            </a:r>
          </a:p>
          <a:p>
            <a:r>
              <a:rPr lang="en-US" dirty="0"/>
              <a:t>Documentation </a:t>
            </a:r>
            <a:r>
              <a:rPr lang="en-US" dirty="0" smtClean="0"/>
              <a:t>Tools</a:t>
            </a:r>
            <a:endParaRPr lang="en-US" dirty="0"/>
          </a:p>
        </p:txBody>
      </p:sp>
    </p:spTree>
    <p:extLst>
      <p:ext uri="{BB962C8B-B14F-4D97-AF65-F5344CB8AC3E}">
        <p14:creationId xmlns:p14="http://schemas.microsoft.com/office/powerpoint/2010/main" val="25696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 Objectives</a:t>
            </a:r>
          </a:p>
        </p:txBody>
      </p:sp>
      <p:sp>
        <p:nvSpPr>
          <p:cNvPr id="3" name="Content Placeholder 2"/>
          <p:cNvSpPr>
            <a:spLocks noGrp="1"/>
          </p:cNvSpPr>
          <p:nvPr>
            <p:ph idx="1"/>
          </p:nvPr>
        </p:nvSpPr>
        <p:spPr/>
        <p:txBody>
          <a:bodyPr>
            <a:normAutofit/>
          </a:bodyPr>
          <a:lstStyle/>
          <a:p>
            <a:r>
              <a:rPr lang="en-US" dirty="0"/>
              <a:t>List the five phases of the SDLC</a:t>
            </a:r>
          </a:p>
          <a:p>
            <a:r>
              <a:rPr lang="en-US" dirty="0"/>
              <a:t>List five tasks that are completed during the planning phase</a:t>
            </a:r>
          </a:p>
          <a:p>
            <a:r>
              <a:rPr lang="en-US" dirty="0"/>
              <a:t>Draw a diagram of Michael Porter’s Five Forces model</a:t>
            </a:r>
          </a:p>
          <a:p>
            <a:r>
              <a:rPr lang="en-US" dirty="0"/>
              <a:t>Define BI, BPM, JIT, MRP, and </a:t>
            </a:r>
            <a:r>
              <a:rPr lang="en-US" dirty="0" smtClean="0"/>
              <a:t>TQM</a:t>
            </a:r>
          </a:p>
          <a:p>
            <a:r>
              <a:rPr lang="en-US" dirty="0"/>
              <a:t>Use PIECES to classify problems and opportunities</a:t>
            </a:r>
          </a:p>
          <a:p>
            <a:r>
              <a:rPr lang="en-US" dirty="0"/>
              <a:t>Describe the three activities that take place during the analysis phase</a:t>
            </a:r>
          </a:p>
          <a:p>
            <a:r>
              <a:rPr lang="en-US" dirty="0"/>
              <a:t>Briefly describe at least six tools used by systems </a:t>
            </a:r>
            <a:r>
              <a:rPr lang="en-US" dirty="0" smtClean="0"/>
              <a:t>analysts</a:t>
            </a:r>
            <a:endParaRPr lang="en-US" dirty="0"/>
          </a:p>
        </p:txBody>
      </p:sp>
    </p:spTree>
    <p:extLst>
      <p:ext uri="{BB962C8B-B14F-4D97-AF65-F5344CB8AC3E}">
        <p14:creationId xmlns:p14="http://schemas.microsoft.com/office/powerpoint/2010/main" val="387462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92" y="357627"/>
            <a:ext cx="8660921" cy="850071"/>
          </a:xfrm>
        </p:spPr>
        <p:txBody>
          <a:bodyPr>
            <a:noAutofit/>
          </a:bodyPr>
          <a:lstStyle/>
          <a:p>
            <a:r>
              <a:rPr lang="en-US" dirty="0"/>
              <a:t>System Development Life </a:t>
            </a:r>
            <a:r>
              <a:rPr lang="en-US" dirty="0" smtClean="0"/>
              <a:t>Cycle (1 of 2)</a:t>
            </a:r>
            <a:endParaRPr lang="en-US" dirty="0"/>
          </a:p>
        </p:txBody>
      </p:sp>
      <p:sp>
        <p:nvSpPr>
          <p:cNvPr id="3" name="Content Placeholder 2"/>
          <p:cNvSpPr>
            <a:spLocks noGrp="1"/>
          </p:cNvSpPr>
          <p:nvPr>
            <p:ph type="body" sz="half" idx="2"/>
          </p:nvPr>
        </p:nvSpPr>
        <p:spPr>
          <a:xfrm>
            <a:off x="310551" y="1328469"/>
            <a:ext cx="8591910" cy="1587259"/>
          </a:xfrm>
        </p:spPr>
        <p:txBody>
          <a:bodyPr>
            <a:noAutofit/>
          </a:bodyPr>
          <a:lstStyle/>
          <a:p>
            <a:pPr marL="457200" indent="-457200">
              <a:buFont typeface="Arial" pitchFamily="34" charset="0"/>
              <a:buChar char="•"/>
            </a:pPr>
            <a:r>
              <a:rPr lang="en-US" sz="2600" dirty="0"/>
              <a:t>An information system progresses through several phases as it is developed, used, and retired; these phases encompass as </a:t>
            </a:r>
            <a:r>
              <a:rPr lang="en-US" sz="2600" b="1" dirty="0"/>
              <a:t>system development life cycle</a:t>
            </a:r>
            <a:r>
              <a:rPr lang="en-US" sz="2600" dirty="0"/>
              <a:t> or SDLC</a:t>
            </a:r>
          </a:p>
        </p:txBody>
      </p:sp>
      <p:pic>
        <p:nvPicPr>
          <p:cNvPr id="1026" name="Picture 2" descr="An illustration represents the SDLC phases. The Planning phase is directed to Analysis phase and the text associated with the connector reads “Project development plan.” The Analysis phase is directed to the Design phase and the text associated with the connector reads “System Requirements Report.” The Design phase is directed to Implementation phase and the text associated with the connector reads “Application Specifications.” The Implementation phase is directed to Maintenance phase and the text associated with the connector reads “Working System.” The Maintenance phase is directed to planning phase completing the cycle and the text associated with the connector reads “Decommission or Replac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387" y="3417455"/>
            <a:ext cx="6979227" cy="256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008256"/>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51" y="27710"/>
            <a:ext cx="8695425" cy="1041966"/>
          </a:xfrm>
        </p:spPr>
        <p:txBody>
          <a:bodyPr>
            <a:noAutofit/>
          </a:bodyPr>
          <a:lstStyle/>
          <a:p>
            <a:r>
              <a:rPr lang="en-US" dirty="0"/>
              <a:t>System Development Life Cycle </a:t>
            </a:r>
            <a:r>
              <a:rPr lang="en-US" dirty="0" smtClean="0"/>
              <a:t>(2 </a:t>
            </a:r>
            <a:r>
              <a:rPr lang="en-US" dirty="0"/>
              <a:t>of 2)</a:t>
            </a:r>
          </a:p>
        </p:txBody>
      </p:sp>
      <p:sp>
        <p:nvSpPr>
          <p:cNvPr id="3" name="Content Placeholder 2"/>
          <p:cNvSpPr>
            <a:spLocks noGrp="1"/>
          </p:cNvSpPr>
          <p:nvPr>
            <p:ph idx="1"/>
          </p:nvPr>
        </p:nvSpPr>
        <p:spPr/>
        <p:txBody>
          <a:bodyPr>
            <a:normAutofit/>
          </a:bodyPr>
          <a:lstStyle/>
          <a:p>
            <a:r>
              <a:rPr lang="en-US" b="1" dirty="0"/>
              <a:t>Systems analysis and design</a:t>
            </a:r>
            <a:r>
              <a:rPr lang="en-US" dirty="0"/>
              <a:t> is a discipline that focuses on developing information systems according to the phases of an SDLC</a:t>
            </a:r>
          </a:p>
          <a:p>
            <a:r>
              <a:rPr lang="en-US" dirty="0"/>
              <a:t>The scope of systems analysis and design encompasses the people, procedures, computers, communications networks, and software involved with handling information in an organization</a:t>
            </a:r>
          </a:p>
        </p:txBody>
      </p:sp>
    </p:spTree>
    <p:extLst>
      <p:ext uri="{BB962C8B-B14F-4D97-AF65-F5344CB8AC3E}">
        <p14:creationId xmlns:p14="http://schemas.microsoft.com/office/powerpoint/2010/main" val="210552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t>
            </a:r>
            <a:r>
              <a:rPr lang="en-US" dirty="0" smtClean="0"/>
              <a:t>Phase (1 of 10)</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a:t>planning phase </a:t>
            </a:r>
            <a:r>
              <a:rPr lang="en-US" dirty="0"/>
              <a:t>for an information system project includes:</a:t>
            </a:r>
          </a:p>
          <a:p>
            <a:pPr lvl="1"/>
            <a:r>
              <a:rPr lang="en-US" dirty="0"/>
              <a:t>Assembling the project team</a:t>
            </a:r>
          </a:p>
          <a:p>
            <a:pPr lvl="1"/>
            <a:r>
              <a:rPr lang="en-US" dirty="0"/>
              <a:t>Justifying the project</a:t>
            </a:r>
          </a:p>
          <a:p>
            <a:pPr lvl="1"/>
            <a:r>
              <a:rPr lang="en-US" dirty="0"/>
              <a:t>Choosing a development methodology</a:t>
            </a:r>
          </a:p>
          <a:p>
            <a:pPr lvl="1"/>
            <a:r>
              <a:rPr lang="en-US" dirty="0"/>
              <a:t>Developing a project schedule</a:t>
            </a:r>
          </a:p>
          <a:p>
            <a:pPr lvl="1"/>
            <a:r>
              <a:rPr lang="en-US" dirty="0"/>
              <a:t>Producing a project development plan</a:t>
            </a:r>
          </a:p>
        </p:txBody>
      </p:sp>
    </p:spTree>
    <p:extLst>
      <p:ext uri="{BB962C8B-B14F-4D97-AF65-F5344CB8AC3E}">
        <p14:creationId xmlns:p14="http://schemas.microsoft.com/office/powerpoint/2010/main" val="615058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(2 </a:t>
            </a:r>
            <a:r>
              <a:rPr lang="en-US" dirty="0"/>
              <a:t>of </a:t>
            </a:r>
            <a:r>
              <a:rPr lang="en-US" dirty="0" smtClean="0"/>
              <a:t>10)</a:t>
            </a:r>
            <a:endParaRPr lang="en-US" dirty="0"/>
          </a:p>
        </p:txBody>
      </p:sp>
      <p:sp>
        <p:nvSpPr>
          <p:cNvPr id="3" name="Content Placeholder 2"/>
          <p:cNvSpPr>
            <a:spLocks noGrp="1"/>
          </p:cNvSpPr>
          <p:nvPr>
            <p:ph idx="1"/>
          </p:nvPr>
        </p:nvSpPr>
        <p:spPr/>
        <p:txBody>
          <a:bodyPr>
            <a:normAutofit/>
          </a:bodyPr>
          <a:lstStyle/>
          <a:p>
            <a:r>
              <a:rPr lang="en-US" dirty="0"/>
              <a:t>The goal of these activities is to create a </a:t>
            </a:r>
            <a:r>
              <a:rPr lang="en-US" b="1" dirty="0"/>
              <a:t>project development plan</a:t>
            </a:r>
            <a:r>
              <a:rPr lang="en-US" dirty="0"/>
              <a:t>;</a:t>
            </a:r>
            <a:r>
              <a:rPr lang="en-US" b="1" dirty="0"/>
              <a:t> </a:t>
            </a:r>
            <a:r>
              <a:rPr lang="en-US" dirty="0"/>
              <a:t>this planning document includes:</a:t>
            </a:r>
          </a:p>
          <a:p>
            <a:pPr lvl="1"/>
            <a:r>
              <a:rPr lang="en-US" dirty="0"/>
              <a:t>A short description of the project including its scope</a:t>
            </a:r>
          </a:p>
          <a:p>
            <a:pPr lvl="1"/>
            <a:r>
              <a:rPr lang="en-US" dirty="0"/>
              <a:t>An estimate of the project costs and potential financial benefits</a:t>
            </a:r>
          </a:p>
          <a:p>
            <a:pPr lvl="1"/>
            <a:r>
              <a:rPr lang="en-US" dirty="0"/>
              <a:t>A list of project team participants</a:t>
            </a:r>
          </a:p>
          <a:p>
            <a:pPr lvl="1"/>
            <a:r>
              <a:rPr lang="en-US" dirty="0"/>
              <a:t>A schedule for the project, including an outline of its phases</a:t>
            </a:r>
          </a:p>
        </p:txBody>
      </p:sp>
    </p:spTree>
    <p:extLst>
      <p:ext uri="{BB962C8B-B14F-4D97-AF65-F5344CB8AC3E}">
        <p14:creationId xmlns:p14="http://schemas.microsoft.com/office/powerpoint/2010/main" val="1726164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a:t>
            </a:r>
            <a:r>
              <a:rPr lang="en-US" dirty="0" smtClean="0"/>
              <a:t>Objectives (1 of 2)</a:t>
            </a:r>
            <a:endParaRPr lang="en-US" dirty="0"/>
          </a:p>
        </p:txBody>
      </p:sp>
      <p:sp>
        <p:nvSpPr>
          <p:cNvPr id="5" name="Content Placeholder 4"/>
          <p:cNvSpPr>
            <a:spLocks noGrp="1"/>
          </p:cNvSpPr>
          <p:nvPr>
            <p:ph idx="1"/>
          </p:nvPr>
        </p:nvSpPr>
        <p:spPr/>
        <p:txBody>
          <a:bodyPr>
            <a:noAutofit/>
          </a:bodyPr>
          <a:lstStyle/>
          <a:p>
            <a:r>
              <a:rPr lang="en-US" dirty="0"/>
              <a:t>Explain the relationship between an organization, its mission, and its information system</a:t>
            </a:r>
          </a:p>
          <a:p>
            <a:r>
              <a:rPr lang="en-US" dirty="0"/>
              <a:t>Provide examples of vertical and horizontal market applications</a:t>
            </a:r>
          </a:p>
          <a:p>
            <a:r>
              <a:rPr lang="en-US" dirty="0"/>
              <a:t>Match strategic, tactical, and operational planning needs to employees at each level of an organizational chart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(3 </a:t>
            </a:r>
            <a:r>
              <a:rPr lang="en-US" dirty="0"/>
              <a:t>of </a:t>
            </a:r>
            <a:r>
              <a:rPr lang="en-US" dirty="0" smtClean="0"/>
              <a:t>10)</a:t>
            </a:r>
            <a:endParaRPr lang="en-US" dirty="0"/>
          </a:p>
        </p:txBody>
      </p:sp>
      <p:sp>
        <p:nvSpPr>
          <p:cNvPr id="3" name="Content Placeholder 2"/>
          <p:cNvSpPr>
            <a:spLocks noGrp="1"/>
          </p:cNvSpPr>
          <p:nvPr>
            <p:ph idx="1"/>
          </p:nvPr>
        </p:nvSpPr>
        <p:spPr/>
        <p:txBody>
          <a:bodyPr>
            <a:normAutofit/>
          </a:bodyPr>
          <a:lstStyle/>
          <a:p>
            <a:r>
              <a:rPr lang="en-US" dirty="0"/>
              <a:t>To be successful, an enterprise has a choice of three fundamental responses:</a:t>
            </a:r>
          </a:p>
          <a:p>
            <a:pPr lvl="1"/>
            <a:r>
              <a:rPr lang="en-US" dirty="0"/>
              <a:t>Make improvements</a:t>
            </a:r>
          </a:p>
          <a:p>
            <a:pPr lvl="1"/>
            <a:r>
              <a:rPr lang="en-US" dirty="0"/>
              <a:t>Change the industry </a:t>
            </a:r>
          </a:p>
          <a:p>
            <a:pPr lvl="1"/>
            <a:r>
              <a:rPr lang="en-US" dirty="0"/>
              <a:t>Create new products</a:t>
            </a:r>
          </a:p>
        </p:txBody>
      </p:sp>
    </p:spTree>
    <p:extLst>
      <p:ext uri="{BB962C8B-B14F-4D97-AF65-F5344CB8AC3E}">
        <p14:creationId xmlns:p14="http://schemas.microsoft.com/office/powerpoint/2010/main" val="103715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(4 </a:t>
            </a:r>
            <a:r>
              <a:rPr lang="en-US" dirty="0"/>
              <a:t>of </a:t>
            </a:r>
            <a:r>
              <a:rPr lang="en-US" dirty="0" smtClean="0"/>
              <a:t>10)</a:t>
            </a:r>
            <a:endParaRPr lang="en-US" dirty="0"/>
          </a:p>
        </p:txBody>
      </p:sp>
      <p:sp>
        <p:nvSpPr>
          <p:cNvPr id="3" name="Content Placeholder 2"/>
          <p:cNvSpPr>
            <a:spLocks noGrp="1"/>
          </p:cNvSpPr>
          <p:nvPr>
            <p:ph idx="1"/>
          </p:nvPr>
        </p:nvSpPr>
        <p:spPr/>
        <p:txBody>
          <a:bodyPr>
            <a:normAutofit/>
          </a:bodyPr>
          <a:lstStyle/>
          <a:p>
            <a:r>
              <a:rPr lang="en-US" dirty="0"/>
              <a:t>Project team members can identify problems and opportunities using a variety of techniques, such as interviews and data analysis</a:t>
            </a:r>
          </a:p>
          <a:p>
            <a:r>
              <a:rPr lang="en-US" dirty="0"/>
              <a:t>The </a:t>
            </a:r>
            <a:r>
              <a:rPr lang="en-US" b="1" dirty="0"/>
              <a:t>PIECES framework </a:t>
            </a:r>
            <a:r>
              <a:rPr lang="en-US" dirty="0"/>
              <a:t>helps classify problems in an information system; each letter of </a:t>
            </a:r>
            <a:r>
              <a:rPr lang="en-US" i="1" dirty="0"/>
              <a:t>PIECES</a:t>
            </a:r>
            <a:r>
              <a:rPr lang="en-US" dirty="0"/>
              <a:t> stands for a potential problem</a:t>
            </a:r>
          </a:p>
        </p:txBody>
      </p:sp>
    </p:spTree>
    <p:extLst>
      <p:ext uri="{BB962C8B-B14F-4D97-AF65-F5344CB8AC3E}">
        <p14:creationId xmlns:p14="http://schemas.microsoft.com/office/powerpoint/2010/main" val="166421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(5 </a:t>
            </a:r>
            <a:r>
              <a:rPr lang="en-US" dirty="0"/>
              <a:t>of </a:t>
            </a:r>
            <a:r>
              <a:rPr lang="en-US" dirty="0" smtClean="0"/>
              <a:t>10)</a:t>
            </a:r>
            <a:endParaRPr lang="en-US" dirty="0"/>
          </a:p>
        </p:txBody>
      </p:sp>
      <p:sp>
        <p:nvSpPr>
          <p:cNvPr id="3" name="Content Placeholder 2"/>
          <p:cNvSpPr>
            <a:spLocks noGrp="1"/>
          </p:cNvSpPr>
          <p:nvPr>
            <p:ph idx="1"/>
          </p:nvPr>
        </p:nvSpPr>
        <p:spPr/>
        <p:txBody>
          <a:bodyPr>
            <a:noAutofit/>
          </a:bodyPr>
          <a:lstStyle/>
          <a:p>
            <a:r>
              <a:rPr lang="en-US" dirty="0"/>
              <a:t>BI (Business Intelligence): An integrated set of technologies and procedures used to collect and analyze data pertaining to sales, production, and other internal operations of a business in order to make better business decisions.</a:t>
            </a:r>
          </a:p>
          <a:p>
            <a:r>
              <a:rPr lang="en-US" dirty="0"/>
              <a:t>BPM (Business Process Management): A structured methodology for improving business performance by monitoring, measuring, and modifying processes that support the people, systems, and goals in an enterprise</a:t>
            </a:r>
            <a:r>
              <a:rPr lang="en-US" dirty="0" smtClean="0"/>
              <a:t>.</a:t>
            </a:r>
            <a:endParaRPr lang="en-US" dirty="0"/>
          </a:p>
        </p:txBody>
      </p:sp>
    </p:spTree>
    <p:extLst>
      <p:ext uri="{BB962C8B-B14F-4D97-AF65-F5344CB8AC3E}">
        <p14:creationId xmlns:p14="http://schemas.microsoft.com/office/powerpoint/2010/main" val="1186149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(6 </a:t>
            </a:r>
            <a:r>
              <a:rPr lang="en-US" dirty="0"/>
              <a:t>of </a:t>
            </a:r>
            <a:r>
              <a:rPr lang="en-US" dirty="0" smtClean="0"/>
              <a:t>10)</a:t>
            </a:r>
            <a:endParaRPr lang="en-US" dirty="0"/>
          </a:p>
        </p:txBody>
      </p:sp>
      <p:sp>
        <p:nvSpPr>
          <p:cNvPr id="3" name="Content Placeholder 2"/>
          <p:cNvSpPr>
            <a:spLocks noGrp="1"/>
          </p:cNvSpPr>
          <p:nvPr>
            <p:ph idx="1"/>
          </p:nvPr>
        </p:nvSpPr>
        <p:spPr/>
        <p:txBody>
          <a:bodyPr>
            <a:noAutofit/>
          </a:bodyPr>
          <a:lstStyle/>
          <a:p>
            <a:r>
              <a:rPr lang="en-US" dirty="0" smtClean="0"/>
              <a:t>JIT </a:t>
            </a:r>
            <a:r>
              <a:rPr lang="en-US" dirty="0"/>
              <a:t>(Just In Time): A manufacturing system in which the parts needed to construct a finished product are produced or arrive at the assembly site just when they are needed. JIT tends to reduce costs by eliminating substantial warehousing expenses and </a:t>
            </a:r>
            <a:r>
              <a:rPr lang="en-US" dirty="0" smtClean="0"/>
              <a:t>obsolete </a:t>
            </a:r>
            <a:r>
              <a:rPr lang="en-US" dirty="0"/>
              <a:t>parts.</a:t>
            </a:r>
          </a:p>
          <a:p>
            <a:r>
              <a:rPr lang="en-US" dirty="0"/>
              <a:t>MRP (Manufacturing Resource Planning): Calculates and </a:t>
            </a:r>
            <a:r>
              <a:rPr lang="en-US" dirty="0" smtClean="0"/>
              <a:t>maintains </a:t>
            </a:r>
            <a:r>
              <a:rPr lang="en-US" dirty="0"/>
              <a:t>an optimum manufacturing plan based on master production schedules, sales forecasts, inventory status, open orders, and invoices. If properly implemented, it improves cash flow and increases profitability. MRP provides businesses with the ability </a:t>
            </a:r>
            <a:r>
              <a:rPr lang="en-US" dirty="0" smtClean="0"/>
              <a:t>to</a:t>
            </a:r>
            <a:endParaRPr lang="en-US" dirty="0"/>
          </a:p>
        </p:txBody>
      </p:sp>
    </p:spTree>
    <p:extLst>
      <p:ext uri="{BB962C8B-B14F-4D97-AF65-F5344CB8AC3E}">
        <p14:creationId xmlns:p14="http://schemas.microsoft.com/office/powerpoint/2010/main" val="419838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(7 </a:t>
            </a:r>
            <a:r>
              <a:rPr lang="en-US" dirty="0"/>
              <a:t>of </a:t>
            </a:r>
            <a:r>
              <a:rPr lang="en-US" dirty="0" smtClean="0"/>
              <a:t>10)</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be </a:t>
            </a:r>
            <a:r>
              <a:rPr lang="en-US" dirty="0"/>
              <a:t>proactive rather than reactive for the management of their inventory levels and material flow.</a:t>
            </a:r>
          </a:p>
          <a:p>
            <a:r>
              <a:rPr lang="en-US" dirty="0"/>
              <a:t>TQM (Total Quality Management): A technique initiated by top management that involves all employees and all departments, and focuses on quality assurance in every product and service offered to customers</a:t>
            </a:r>
            <a:r>
              <a:rPr lang="en-US" dirty="0" smtClean="0"/>
              <a:t>.</a:t>
            </a:r>
            <a:endParaRPr lang="en-US" dirty="0"/>
          </a:p>
        </p:txBody>
      </p:sp>
    </p:spTree>
    <p:extLst>
      <p:ext uri="{BB962C8B-B14F-4D97-AF65-F5344CB8AC3E}">
        <p14:creationId xmlns:p14="http://schemas.microsoft.com/office/powerpoint/2010/main" val="1115071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(8 </a:t>
            </a:r>
            <a:r>
              <a:rPr lang="en-US" dirty="0"/>
              <a:t>of </a:t>
            </a:r>
            <a:r>
              <a:rPr lang="en-US" dirty="0" smtClean="0"/>
              <a:t>10)</a:t>
            </a:r>
            <a:endParaRPr lang="en-US" dirty="0"/>
          </a:p>
        </p:txBody>
      </p:sp>
      <p:pic>
        <p:nvPicPr>
          <p:cNvPr id="9218" name="Picture 2" descr="An illustration depicts the pieces framework centered with the text “PIECES” represented in a bigger font. The supporting text associated with the letter “P” reads “Performance: A performance problem means that an information system does not respond quickly enough to users or takes too long to complete processing tasks.” The supporting text associated with the letter “I” reads “Information: An information problem means that users don’t receive the right information at the right time in a usable format. ”The supporting text associated with the letter “E” reads “Economics: An economics problem means that the system costs too much to operate or use.” The supporting text associated with the letter “C” reads “Control: A control problem means that information is available to unauthorized users or that authorized users are not given the authority to make decisions based on the information they receive.” The supporting text associated with the letter “E” reads “Efficiency: An efficiency problem means that too many resources are used to collect, process, store, and distribute information.” The supporting text associated with the letter “S” reads “Service: A service problem means that the system is too difficult or inconvenient to us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760" y="1365719"/>
            <a:ext cx="5614480" cy="440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9210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(9 </a:t>
            </a:r>
            <a:r>
              <a:rPr lang="en-US" dirty="0"/>
              <a:t>of </a:t>
            </a:r>
            <a:r>
              <a:rPr lang="en-US" dirty="0" smtClean="0"/>
              <a:t>10)</a:t>
            </a:r>
            <a:endParaRPr lang="en-US" dirty="0"/>
          </a:p>
        </p:txBody>
      </p:sp>
      <p:sp>
        <p:nvSpPr>
          <p:cNvPr id="3" name="Content Placeholder 2"/>
          <p:cNvSpPr>
            <a:spLocks noGrp="1"/>
          </p:cNvSpPr>
          <p:nvPr>
            <p:ph idx="1"/>
          </p:nvPr>
        </p:nvSpPr>
        <p:spPr/>
        <p:txBody>
          <a:bodyPr>
            <a:normAutofit/>
          </a:bodyPr>
          <a:lstStyle/>
          <a:p>
            <a:r>
              <a:rPr lang="en-US" dirty="0"/>
              <a:t>There are many standard system development methodologies:</a:t>
            </a:r>
          </a:p>
          <a:p>
            <a:pPr lvl="1"/>
            <a:r>
              <a:rPr lang="en-US" b="1" dirty="0"/>
              <a:t>Structured methodology </a:t>
            </a:r>
            <a:r>
              <a:rPr lang="en-US" dirty="0"/>
              <a:t>focuses on the processes that take place within an information system</a:t>
            </a:r>
          </a:p>
          <a:p>
            <a:pPr lvl="1"/>
            <a:r>
              <a:rPr lang="en-US" b="1" dirty="0"/>
              <a:t>Information engineering methodology </a:t>
            </a:r>
            <a:r>
              <a:rPr lang="en-US" dirty="0"/>
              <a:t>focuses on the data an information system collects before working out ways to process that data</a:t>
            </a:r>
          </a:p>
          <a:p>
            <a:pPr lvl="1"/>
            <a:r>
              <a:rPr lang="en-US" b="1" dirty="0"/>
              <a:t>Object-oriented methodology </a:t>
            </a:r>
            <a:r>
              <a:rPr lang="en-US" dirty="0"/>
              <a:t>treats an information system as a collection of objects that interact to accomplish tasks</a:t>
            </a:r>
          </a:p>
        </p:txBody>
      </p:sp>
    </p:spTree>
    <p:extLst>
      <p:ext uri="{BB962C8B-B14F-4D97-AF65-F5344CB8AC3E}">
        <p14:creationId xmlns:p14="http://schemas.microsoft.com/office/powerpoint/2010/main" val="143368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 </a:t>
            </a:r>
            <a:r>
              <a:rPr lang="en-US" dirty="0" smtClean="0"/>
              <a:t>(10 </a:t>
            </a:r>
            <a:r>
              <a:rPr lang="en-US" dirty="0"/>
              <a:t>of </a:t>
            </a:r>
            <a:r>
              <a:rPr lang="en-US" dirty="0" smtClean="0"/>
              <a:t>10)</a:t>
            </a:r>
            <a:endParaRPr lang="en-US" dirty="0"/>
          </a:p>
        </p:txBody>
      </p:sp>
      <p:sp>
        <p:nvSpPr>
          <p:cNvPr id="3" name="Content Placeholder 2"/>
          <p:cNvSpPr>
            <a:spLocks noGrp="1"/>
          </p:cNvSpPr>
          <p:nvPr>
            <p:ph idx="1"/>
          </p:nvPr>
        </p:nvSpPr>
        <p:spPr/>
        <p:txBody>
          <a:bodyPr>
            <a:normAutofit/>
          </a:bodyPr>
          <a:lstStyle/>
          <a:p>
            <a:r>
              <a:rPr lang="en-US" b="1" dirty="0"/>
              <a:t>Project management software </a:t>
            </a:r>
            <a:r>
              <a:rPr lang="en-US" dirty="0"/>
              <a:t>is an effective tool for planning and scheduling</a:t>
            </a:r>
          </a:p>
          <a:p>
            <a:r>
              <a:rPr lang="en-US" dirty="0"/>
              <a:t>Industry standard tools for scheduling and project management include:</a:t>
            </a:r>
          </a:p>
          <a:p>
            <a:pPr lvl="1"/>
            <a:r>
              <a:rPr lang="en-US" b="1" dirty="0"/>
              <a:t>PERT</a:t>
            </a:r>
            <a:r>
              <a:rPr lang="en-US" dirty="0"/>
              <a:t> (Program Evaluation and Review Technique) – used for analyzing the time needed to complete each project task</a:t>
            </a:r>
          </a:p>
          <a:p>
            <a:pPr lvl="1"/>
            <a:r>
              <a:rPr lang="en-US" b="1" dirty="0"/>
              <a:t>WBS</a:t>
            </a:r>
            <a:r>
              <a:rPr lang="en-US" dirty="0"/>
              <a:t> (work breakdown structure) – breaks a complete task into a series of subtasks</a:t>
            </a:r>
          </a:p>
          <a:p>
            <a:pPr lvl="1"/>
            <a:r>
              <a:rPr lang="en-US" b="1" dirty="0"/>
              <a:t>Gantt charts</a:t>
            </a:r>
            <a:r>
              <a:rPr lang="en-US" dirty="0"/>
              <a:t> – shows the duration of development tasks as they occur over time</a:t>
            </a:r>
          </a:p>
        </p:txBody>
      </p:sp>
    </p:spTree>
    <p:extLst>
      <p:ext uri="{BB962C8B-B14F-4D97-AF65-F5344CB8AC3E}">
        <p14:creationId xmlns:p14="http://schemas.microsoft.com/office/powerpoint/2010/main" val="345736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smtClean="0"/>
              <a:t>Phase (1 of 2)</a:t>
            </a:r>
            <a:endParaRPr lang="en-US" dirty="0"/>
          </a:p>
        </p:txBody>
      </p:sp>
      <p:sp>
        <p:nvSpPr>
          <p:cNvPr id="3" name="Content Placeholder 2"/>
          <p:cNvSpPr>
            <a:spLocks noGrp="1"/>
          </p:cNvSpPr>
          <p:nvPr>
            <p:ph idx="1"/>
          </p:nvPr>
        </p:nvSpPr>
        <p:spPr/>
        <p:txBody>
          <a:bodyPr>
            <a:normAutofit/>
          </a:bodyPr>
          <a:lstStyle/>
          <a:p>
            <a:r>
              <a:rPr lang="en-US" dirty="0"/>
              <a:t>The goal of the </a:t>
            </a:r>
            <a:r>
              <a:rPr lang="en-US" b="1" dirty="0"/>
              <a:t>analysis phase</a:t>
            </a:r>
            <a:r>
              <a:rPr lang="en-US" dirty="0"/>
              <a:t> is to produce a list of requirements for a new or revised information system; tasks for this phase include:</a:t>
            </a:r>
          </a:p>
          <a:p>
            <a:pPr lvl="1"/>
            <a:r>
              <a:rPr lang="en-US" dirty="0"/>
              <a:t>Studying the current system</a:t>
            </a:r>
          </a:p>
          <a:p>
            <a:pPr lvl="1"/>
            <a:r>
              <a:rPr lang="en-US" dirty="0"/>
              <a:t>Determining system requirements</a:t>
            </a:r>
          </a:p>
          <a:p>
            <a:pPr lvl="1"/>
            <a:r>
              <a:rPr lang="en-US" dirty="0"/>
              <a:t>Writing a requirements report</a:t>
            </a:r>
          </a:p>
        </p:txBody>
      </p:sp>
    </p:spTree>
    <p:extLst>
      <p:ext uri="{BB962C8B-B14F-4D97-AF65-F5344CB8AC3E}">
        <p14:creationId xmlns:p14="http://schemas.microsoft.com/office/powerpoint/2010/main" val="320135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Phase </a:t>
            </a:r>
            <a:r>
              <a:rPr lang="en-US" dirty="0" smtClean="0"/>
              <a:t>(2 </a:t>
            </a:r>
            <a:r>
              <a:rPr lang="en-US" dirty="0"/>
              <a:t>of 2)</a:t>
            </a:r>
          </a:p>
        </p:txBody>
      </p:sp>
      <p:sp>
        <p:nvSpPr>
          <p:cNvPr id="3" name="Content Placeholder 2"/>
          <p:cNvSpPr>
            <a:spLocks noGrp="1"/>
          </p:cNvSpPr>
          <p:nvPr>
            <p:ph idx="1"/>
          </p:nvPr>
        </p:nvSpPr>
        <p:spPr/>
        <p:txBody>
          <a:bodyPr>
            <a:normAutofit/>
          </a:bodyPr>
          <a:lstStyle/>
          <a:p>
            <a:r>
              <a:rPr lang="en-US" b="1" dirty="0"/>
              <a:t>System requirements</a:t>
            </a:r>
            <a:r>
              <a:rPr lang="en-US" dirty="0"/>
              <a:t> are the criteria for successfully solving problems identified in an information system</a:t>
            </a:r>
          </a:p>
          <a:p>
            <a:r>
              <a:rPr lang="en-US" dirty="0"/>
              <a:t>They also serve as an evaluation checklist at the end of a project, so they are sometimes referred to as </a:t>
            </a:r>
            <a:r>
              <a:rPr lang="en-US" b="1" dirty="0"/>
              <a:t>success factors</a:t>
            </a:r>
          </a:p>
          <a:p>
            <a:r>
              <a:rPr lang="en-US" dirty="0"/>
              <a:t>System requirements are incorporated into a document called a </a:t>
            </a:r>
            <a:r>
              <a:rPr lang="en-US" b="1" dirty="0"/>
              <a:t>system requirements report</a:t>
            </a:r>
            <a:r>
              <a:rPr lang="en-US" dirty="0"/>
              <a:t> that describes the objectives for the information system</a:t>
            </a:r>
          </a:p>
        </p:txBody>
      </p:sp>
    </p:spTree>
    <p:extLst>
      <p:ext uri="{BB962C8B-B14F-4D97-AF65-F5344CB8AC3E}">
        <p14:creationId xmlns:p14="http://schemas.microsoft.com/office/powerpoint/2010/main" val="424085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Objectives </a:t>
            </a:r>
            <a:r>
              <a:rPr lang="en-US" dirty="0" smtClean="0"/>
              <a:t>(2 </a:t>
            </a:r>
            <a:r>
              <a:rPr lang="en-US" dirty="0"/>
              <a:t>of 2)</a:t>
            </a:r>
          </a:p>
        </p:txBody>
      </p:sp>
      <p:sp>
        <p:nvSpPr>
          <p:cNvPr id="5" name="Content Placeholder 4"/>
          <p:cNvSpPr>
            <a:spLocks noGrp="1"/>
          </p:cNvSpPr>
          <p:nvPr>
            <p:ph idx="1"/>
          </p:nvPr>
        </p:nvSpPr>
        <p:spPr/>
        <p:txBody>
          <a:bodyPr>
            <a:noAutofit/>
          </a:bodyPr>
          <a:lstStyle/>
          <a:p>
            <a:r>
              <a:rPr lang="en-US" dirty="0"/>
              <a:t>Describe three classifications of problems</a:t>
            </a:r>
          </a:p>
          <a:p>
            <a:r>
              <a:rPr lang="en-US" dirty="0"/>
              <a:t>Describe the characteristics of TPS, MIS, DSS, and expert systems</a:t>
            </a:r>
          </a:p>
          <a:p>
            <a:r>
              <a:rPr lang="en-US" dirty="0"/>
              <a:t>Use the terms </a:t>
            </a:r>
            <a:r>
              <a:rPr lang="en-US" i="1" dirty="0"/>
              <a:t>decision model </a:t>
            </a:r>
            <a:r>
              <a:rPr lang="en-US" dirty="0"/>
              <a:t>and </a:t>
            </a:r>
            <a:r>
              <a:rPr lang="en-US" i="1" dirty="0"/>
              <a:t>decision query </a:t>
            </a:r>
            <a:r>
              <a:rPr lang="en-US" dirty="0"/>
              <a:t>in a sentence</a:t>
            </a:r>
          </a:p>
          <a:p>
            <a:r>
              <a:rPr lang="en-US" dirty="0"/>
              <a:t>Explain how fuzzy logic is used by expert systems</a:t>
            </a:r>
          </a:p>
        </p:txBody>
      </p:sp>
    </p:spTree>
    <p:extLst>
      <p:ext uri="{BB962C8B-B14F-4D97-AF65-F5344CB8AC3E}">
        <p14:creationId xmlns:p14="http://schemas.microsoft.com/office/powerpoint/2010/main" val="325931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Documentation </a:t>
            </a:r>
            <a:r>
              <a:rPr lang="en-US" dirty="0" smtClean="0"/>
              <a:t>Tools (1 of 6)</a:t>
            </a:r>
            <a:endParaRPr lang="en-US" dirty="0"/>
          </a:p>
        </p:txBody>
      </p:sp>
      <p:sp>
        <p:nvSpPr>
          <p:cNvPr id="3" name="Content Placeholder 2"/>
          <p:cNvSpPr>
            <a:spLocks noGrp="1"/>
          </p:cNvSpPr>
          <p:nvPr>
            <p:ph idx="1"/>
          </p:nvPr>
        </p:nvSpPr>
        <p:spPr>
          <a:xfrm>
            <a:off x="69010" y="1190446"/>
            <a:ext cx="8988725" cy="4951562"/>
          </a:xfrm>
        </p:spPr>
        <p:txBody>
          <a:bodyPr>
            <a:normAutofit fontScale="92500"/>
          </a:bodyPr>
          <a:lstStyle/>
          <a:p>
            <a:pPr>
              <a:lnSpc>
                <a:spcPct val="110000"/>
              </a:lnSpc>
            </a:pPr>
            <a:r>
              <a:rPr lang="en-US" dirty="0"/>
              <a:t>The core documentation tool for project teams using structured methodology is the </a:t>
            </a:r>
            <a:r>
              <a:rPr lang="en-US" b="1" dirty="0"/>
              <a:t>data flow diagram </a:t>
            </a:r>
            <a:r>
              <a:rPr lang="en-US" dirty="0"/>
              <a:t>(DFD), which graphically illustrates how data moves through an information system</a:t>
            </a:r>
          </a:p>
          <a:p>
            <a:pPr>
              <a:lnSpc>
                <a:spcPct val="110000"/>
              </a:lnSpc>
            </a:pPr>
            <a:r>
              <a:rPr lang="en-US" dirty="0"/>
              <a:t>In DFD terminology: </a:t>
            </a:r>
          </a:p>
          <a:p>
            <a:pPr lvl="1">
              <a:lnSpc>
                <a:spcPct val="110000"/>
              </a:lnSpc>
            </a:pPr>
            <a:r>
              <a:rPr lang="en-US" dirty="0"/>
              <a:t>An </a:t>
            </a:r>
            <a:r>
              <a:rPr lang="en-US" b="1" dirty="0"/>
              <a:t>external entity </a:t>
            </a:r>
            <a:r>
              <a:rPr lang="en-US" dirty="0"/>
              <a:t>is a person, organization, or device used outside the information system that originates or receives data</a:t>
            </a:r>
          </a:p>
          <a:p>
            <a:pPr lvl="1">
              <a:lnSpc>
                <a:spcPct val="110000"/>
              </a:lnSpc>
            </a:pPr>
            <a:r>
              <a:rPr lang="en-US" dirty="0"/>
              <a:t>A </a:t>
            </a:r>
            <a:r>
              <a:rPr lang="en-US" b="1" dirty="0"/>
              <a:t>data store</a:t>
            </a:r>
            <a:r>
              <a:rPr lang="en-US" dirty="0"/>
              <a:t> is a medium that holds data</a:t>
            </a:r>
          </a:p>
          <a:p>
            <a:pPr lvl="1">
              <a:lnSpc>
                <a:spcPct val="110000"/>
              </a:lnSpc>
            </a:pPr>
            <a:r>
              <a:rPr lang="en-US" dirty="0"/>
              <a:t>A </a:t>
            </a:r>
            <a:r>
              <a:rPr lang="en-US" b="1" dirty="0"/>
              <a:t>process</a:t>
            </a:r>
            <a:r>
              <a:rPr lang="en-US" dirty="0"/>
              <a:t> is a routine that changes data by performing a calculation </a:t>
            </a:r>
          </a:p>
          <a:p>
            <a:pPr lvl="1">
              <a:lnSpc>
                <a:spcPct val="110000"/>
              </a:lnSpc>
            </a:pPr>
            <a:r>
              <a:rPr lang="en-US" dirty="0"/>
              <a:t>An arrow symbolizes a </a:t>
            </a:r>
            <a:r>
              <a:rPr lang="en-US" b="1" dirty="0"/>
              <a:t>data flow</a:t>
            </a:r>
            <a:r>
              <a:rPr lang="en-US" dirty="0"/>
              <a:t> and indicates how data travels</a:t>
            </a:r>
          </a:p>
        </p:txBody>
      </p:sp>
    </p:spTree>
    <p:extLst>
      <p:ext uri="{BB962C8B-B14F-4D97-AF65-F5344CB8AC3E}">
        <p14:creationId xmlns:p14="http://schemas.microsoft.com/office/powerpoint/2010/main" val="2023057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Tools </a:t>
            </a:r>
            <a:r>
              <a:rPr lang="en-US" dirty="0" smtClean="0"/>
              <a:t>(2 </a:t>
            </a:r>
            <a:r>
              <a:rPr lang="en-US" dirty="0"/>
              <a:t>of 6)</a:t>
            </a:r>
          </a:p>
        </p:txBody>
      </p:sp>
      <p:pic>
        <p:nvPicPr>
          <p:cNvPr id="10242" name="Picture 2" descr="An illustration with four sections depicts the symbols used in Data Flow Diagrams. Section one is represented by an illustration of a Square labeled “Student” and the associated text reads “An external entity is represented by a square labeled with a noun.” Section two depicts an illustration of a rounded rectangle divided into two with the smaller top portion representing a number “2” and the bottom larger portion representing the action “Enroll Student” and the associated text reads “A process is represented by a rounded rectangle, which is numbered and labeled with a verb phrase.” Section three depicts a open rectangle labeled “Workshop enrollment” and the associated text reads “A data store is represented by an open rectangle labeled with the name of a data file.” section four depicts an illustration of a forward arrow labeled “Workshop title” and the associated section reads “A data flow is represented by an arrow labeled with a description of the dat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93" y="1680228"/>
            <a:ext cx="7731415" cy="34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605865"/>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Tools </a:t>
            </a:r>
            <a:r>
              <a:rPr lang="en-US" dirty="0" smtClean="0"/>
              <a:t>(3 </a:t>
            </a:r>
            <a:r>
              <a:rPr lang="en-US" dirty="0"/>
              <a:t>of 6)</a:t>
            </a:r>
          </a:p>
        </p:txBody>
      </p:sp>
      <p:sp>
        <p:nvSpPr>
          <p:cNvPr id="3" name="Content Placeholder 2"/>
          <p:cNvSpPr>
            <a:spLocks noGrp="1"/>
          </p:cNvSpPr>
          <p:nvPr>
            <p:ph idx="1"/>
          </p:nvPr>
        </p:nvSpPr>
        <p:spPr/>
        <p:txBody>
          <a:bodyPr>
            <a:normAutofit/>
          </a:bodyPr>
          <a:lstStyle/>
          <a:p>
            <a:r>
              <a:rPr lang="en-US" dirty="0"/>
              <a:t>The current standard for object-oriented documentation is referred to as </a:t>
            </a:r>
            <a:r>
              <a:rPr lang="en-US" b="1" dirty="0"/>
              <a:t>UML</a:t>
            </a:r>
            <a:r>
              <a:rPr lang="en-US" dirty="0"/>
              <a:t> (Unified Modeling Language)</a:t>
            </a:r>
          </a:p>
          <a:p>
            <a:r>
              <a:rPr lang="en-US" dirty="0"/>
              <a:t>Three of the most frequently used UML tools include use case diagrams, sequence diagrams, and class diagrams</a:t>
            </a:r>
          </a:p>
          <a:p>
            <a:r>
              <a:rPr lang="en-US" dirty="0"/>
              <a:t>A </a:t>
            </a:r>
            <a:r>
              <a:rPr lang="en-US" b="1" dirty="0"/>
              <a:t>use case diagram</a:t>
            </a:r>
            <a:r>
              <a:rPr lang="en-US" dirty="0"/>
              <a:t> documents the users of an information system and the functions they perform</a:t>
            </a:r>
          </a:p>
          <a:p>
            <a:r>
              <a:rPr lang="en-US" dirty="0"/>
              <a:t>In object-oriented jargon, the people who use the system are called </a:t>
            </a:r>
            <a:r>
              <a:rPr lang="en-US" b="1" dirty="0"/>
              <a:t>actors</a:t>
            </a:r>
            <a:r>
              <a:rPr lang="en-US" dirty="0"/>
              <a:t>; any task an actor performs is called a </a:t>
            </a:r>
            <a:r>
              <a:rPr lang="en-US" b="1" dirty="0"/>
              <a:t>use </a:t>
            </a:r>
            <a:r>
              <a:rPr lang="en-US" b="1" dirty="0" smtClean="0"/>
              <a:t>case</a:t>
            </a:r>
            <a:endParaRPr lang="en-US" b="1" dirty="0"/>
          </a:p>
        </p:txBody>
      </p:sp>
    </p:spTree>
    <p:extLst>
      <p:ext uri="{BB962C8B-B14F-4D97-AF65-F5344CB8AC3E}">
        <p14:creationId xmlns:p14="http://schemas.microsoft.com/office/powerpoint/2010/main" val="13768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Tools </a:t>
            </a:r>
            <a:r>
              <a:rPr lang="en-US" dirty="0" smtClean="0"/>
              <a:t>(4 </a:t>
            </a:r>
            <a:r>
              <a:rPr lang="en-US" dirty="0"/>
              <a:t>of 6)</a:t>
            </a:r>
          </a:p>
        </p:txBody>
      </p:sp>
      <p:pic>
        <p:nvPicPr>
          <p:cNvPr id="11266" name="Picture 2" descr="An illustration depicts the Use Case diagram with an illustration of the student. Two arrows from the student point to two use cases that read “Enroll in a workshop” and “Drop a Workshop.” The supporting text associated with the illustration reads “A use case diagram for a workshop registration system depicts two use cases—one in which a student (actor) enrolls in a workshop (use case 1), and one in which the student drops the workshop (use case 2).” Supporting text reads: A use case diagram for a workshop registration system depicts two use cases--one in which a student (actor) enrolls in a workshope (use case 1), and one in which the student drops the workshop (use cas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993" y="1448287"/>
            <a:ext cx="5905942" cy="337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type="body" sz="half" idx="2"/>
          </p:nvPr>
        </p:nvSpPr>
        <p:spPr>
          <a:xfrm>
            <a:off x="517585" y="4933518"/>
            <a:ext cx="7867290" cy="1260248"/>
          </a:xfrm>
        </p:spPr>
        <p:txBody>
          <a:bodyPr>
            <a:noAutofit/>
          </a:bodyPr>
          <a:lstStyle/>
          <a:p>
            <a:r>
              <a:rPr lang="en-US" sz="2000" dirty="0" smtClean="0"/>
              <a:t>A use case diagram for a workshop registration system depicts two use cases—one in which a student (actor)b enrolls in a workshop (use case 1), and one in which the student drops the workshops  (use case 2).</a:t>
            </a:r>
            <a:endParaRPr lang="en-US" sz="2000" dirty="0"/>
          </a:p>
        </p:txBody>
      </p:sp>
    </p:spTree>
    <p:extLst>
      <p:ext uri="{BB962C8B-B14F-4D97-AF65-F5344CB8AC3E}">
        <p14:creationId xmlns:p14="http://schemas.microsoft.com/office/powerpoint/2010/main" val="1412813090"/>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Tools </a:t>
            </a:r>
            <a:r>
              <a:rPr lang="en-US" dirty="0" smtClean="0"/>
              <a:t>(5 </a:t>
            </a:r>
            <a:r>
              <a:rPr lang="en-US" dirty="0"/>
              <a:t>of 6)</a:t>
            </a:r>
          </a:p>
        </p:txBody>
      </p:sp>
      <p:sp>
        <p:nvSpPr>
          <p:cNvPr id="3" name="Content Placeholder 2"/>
          <p:cNvSpPr>
            <a:spLocks noGrp="1"/>
          </p:cNvSpPr>
          <p:nvPr>
            <p:ph idx="1"/>
          </p:nvPr>
        </p:nvSpPr>
        <p:spPr/>
        <p:txBody>
          <a:bodyPr>
            <a:normAutofit/>
          </a:bodyPr>
          <a:lstStyle/>
          <a:p>
            <a:r>
              <a:rPr lang="en-US" dirty="0"/>
              <a:t>A </a:t>
            </a:r>
            <a:r>
              <a:rPr lang="en-US" b="1" dirty="0"/>
              <a:t>class diagram </a:t>
            </a:r>
            <a:r>
              <a:rPr lang="en-US" dirty="0"/>
              <a:t>provides the name of each object, a list of each object’s attributes, a list of methods, and an indication of the associations between objects</a:t>
            </a:r>
          </a:p>
          <a:p>
            <a:r>
              <a:rPr lang="en-US" dirty="0"/>
              <a:t>A </a:t>
            </a:r>
            <a:r>
              <a:rPr lang="en-US" b="1" dirty="0"/>
              <a:t>sequence diagram </a:t>
            </a:r>
            <a:r>
              <a:rPr lang="en-US" dirty="0"/>
              <a:t>depicts the detailed sequence of interactions that take place for a use case</a:t>
            </a:r>
          </a:p>
          <a:p>
            <a:r>
              <a:rPr lang="en-US" dirty="0"/>
              <a:t>A </a:t>
            </a:r>
            <a:r>
              <a:rPr lang="en-US" b="1" dirty="0"/>
              <a:t>CASE tool </a:t>
            </a:r>
            <a:r>
              <a:rPr lang="en-US" dirty="0"/>
              <a:t>(computer-aided software engineering tool) is a software application designed for documenting system requirements, diagramming current and proposed information systems, scheduling development tasks, and developing computer programs</a:t>
            </a:r>
          </a:p>
        </p:txBody>
      </p:sp>
    </p:spTree>
    <p:extLst>
      <p:ext uri="{BB962C8B-B14F-4D97-AF65-F5344CB8AC3E}">
        <p14:creationId xmlns:p14="http://schemas.microsoft.com/office/powerpoint/2010/main" val="101732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Tools </a:t>
            </a:r>
            <a:r>
              <a:rPr lang="en-US" dirty="0" smtClean="0"/>
              <a:t>(6 </a:t>
            </a:r>
            <a:r>
              <a:rPr lang="en-US" dirty="0"/>
              <a:t>of 6)</a:t>
            </a:r>
          </a:p>
        </p:txBody>
      </p:sp>
      <p:pic>
        <p:nvPicPr>
          <p:cNvPr id="12290" name="Picture 2" descr="A screenshot of the CASE software window is shown. At the top of the window is a title bar followed by a menu bar with multiple options. Below the menu is multiple icons. The supporting text pointing the icons reads “CASE software provides tools for diagramming.” Below the icons, the left pane of the window gives the list of classes and the associated attributes. The right pane of the window gives the relationships between classes. The supporting text pointing the class diagram represented in the right pane reads “CASE software tracks variables, attributes, and methods to ensure that they are used consistently.” Below the class diagram, the screen is divided into two sections. The supporting text pointing the left section reads “Tools also help analysts identify errors and omissions in their docu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340" y="1433963"/>
            <a:ext cx="5855320" cy="440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431469"/>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 Design and Implementation</a:t>
            </a:r>
          </a:p>
        </p:txBody>
      </p:sp>
      <p:sp>
        <p:nvSpPr>
          <p:cNvPr id="3" name="Content Placeholder 2"/>
          <p:cNvSpPr>
            <a:spLocks noGrp="1"/>
          </p:cNvSpPr>
          <p:nvPr>
            <p:ph idx="1"/>
          </p:nvPr>
        </p:nvSpPr>
        <p:spPr/>
        <p:txBody>
          <a:bodyPr>
            <a:normAutofit/>
          </a:bodyPr>
          <a:lstStyle/>
          <a:p>
            <a:r>
              <a:rPr lang="en-US" dirty="0"/>
              <a:t>Design Phase</a:t>
            </a:r>
          </a:p>
          <a:p>
            <a:r>
              <a:rPr lang="en-US" dirty="0"/>
              <a:t>Evaluation and Selection</a:t>
            </a:r>
          </a:p>
          <a:p>
            <a:r>
              <a:rPr lang="en-US" dirty="0"/>
              <a:t>Application Specifications</a:t>
            </a:r>
          </a:p>
          <a:p>
            <a:r>
              <a:rPr lang="en-US" dirty="0"/>
              <a:t>Implementation Phase</a:t>
            </a:r>
          </a:p>
          <a:p>
            <a:r>
              <a:rPr lang="en-US" dirty="0"/>
              <a:t>Documentation and Training</a:t>
            </a:r>
          </a:p>
          <a:p>
            <a:r>
              <a:rPr lang="en-US" dirty="0"/>
              <a:t>Conversion and Cutover</a:t>
            </a:r>
          </a:p>
          <a:p>
            <a:r>
              <a:rPr lang="en-US" dirty="0"/>
              <a:t>Maintenance </a:t>
            </a:r>
            <a:r>
              <a:rPr lang="en-US" dirty="0" smtClean="0"/>
              <a:t>Phase</a:t>
            </a:r>
            <a:endParaRPr lang="en-US" dirty="0"/>
          </a:p>
        </p:txBody>
      </p:sp>
    </p:spTree>
    <p:extLst>
      <p:ext uri="{BB962C8B-B14F-4D97-AF65-F5344CB8AC3E}">
        <p14:creationId xmlns:p14="http://schemas.microsoft.com/office/powerpoint/2010/main" val="24499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 Objectives (1 of 2)</a:t>
            </a:r>
          </a:p>
        </p:txBody>
      </p:sp>
      <p:sp>
        <p:nvSpPr>
          <p:cNvPr id="3" name="Content Placeholder 2"/>
          <p:cNvSpPr>
            <a:spLocks noGrp="1"/>
          </p:cNvSpPr>
          <p:nvPr>
            <p:ph idx="1"/>
          </p:nvPr>
        </p:nvSpPr>
        <p:spPr/>
        <p:txBody>
          <a:bodyPr>
            <a:normAutofit/>
          </a:bodyPr>
          <a:lstStyle/>
          <a:p>
            <a:pPr>
              <a:lnSpc>
                <a:spcPct val="110000"/>
              </a:lnSpc>
            </a:pPr>
            <a:r>
              <a:rPr lang="en-US" dirty="0"/>
              <a:t>List five activities that take place in the design phase of system development</a:t>
            </a:r>
          </a:p>
          <a:p>
            <a:pPr>
              <a:lnSpc>
                <a:spcPct val="110000"/>
              </a:lnSpc>
            </a:pPr>
            <a:r>
              <a:rPr lang="en-US" dirty="0"/>
              <a:t>Compare and contrast the four categories of software solutions that are available to the design team</a:t>
            </a:r>
          </a:p>
          <a:p>
            <a:pPr>
              <a:lnSpc>
                <a:spcPct val="110000"/>
              </a:lnSpc>
            </a:pPr>
            <a:r>
              <a:rPr lang="en-US" dirty="0"/>
              <a:t>Explain why some projects have a detailed design phase while other projects do not</a:t>
            </a:r>
          </a:p>
          <a:p>
            <a:pPr>
              <a:lnSpc>
                <a:spcPct val="110000"/>
              </a:lnSpc>
            </a:pPr>
            <a:r>
              <a:rPr lang="en-US" dirty="0"/>
              <a:t>Describe the significance of feature </a:t>
            </a:r>
            <a:r>
              <a:rPr lang="en-US" dirty="0" smtClean="0"/>
              <a:t>creep</a:t>
            </a:r>
          </a:p>
        </p:txBody>
      </p:sp>
    </p:spTree>
    <p:extLst>
      <p:ext uri="{BB962C8B-B14F-4D97-AF65-F5344CB8AC3E}">
        <p14:creationId xmlns:p14="http://schemas.microsoft.com/office/powerpoint/2010/main" val="114024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 Objectives </a:t>
            </a:r>
            <a:r>
              <a:rPr lang="en-US" dirty="0" smtClean="0"/>
              <a:t>(2 </a:t>
            </a:r>
            <a:r>
              <a:rPr lang="en-US" dirty="0"/>
              <a:t>of 2)</a:t>
            </a:r>
          </a:p>
        </p:txBody>
      </p:sp>
      <p:sp>
        <p:nvSpPr>
          <p:cNvPr id="3" name="Content Placeholder 2"/>
          <p:cNvSpPr>
            <a:spLocks noGrp="1"/>
          </p:cNvSpPr>
          <p:nvPr>
            <p:ph idx="1"/>
          </p:nvPr>
        </p:nvSpPr>
        <p:spPr/>
        <p:txBody>
          <a:bodyPr>
            <a:normAutofit/>
          </a:bodyPr>
          <a:lstStyle/>
          <a:p>
            <a:pPr>
              <a:lnSpc>
                <a:spcPct val="110000"/>
              </a:lnSpc>
            </a:pPr>
            <a:r>
              <a:rPr lang="en-US" dirty="0" smtClean="0"/>
              <a:t>List </a:t>
            </a:r>
            <a:r>
              <a:rPr lang="en-US" dirty="0"/>
              <a:t>at least five activities that take place in the implementation phase</a:t>
            </a:r>
          </a:p>
          <a:p>
            <a:pPr>
              <a:lnSpc>
                <a:spcPct val="110000"/>
              </a:lnSpc>
            </a:pPr>
            <a:r>
              <a:rPr lang="en-US" dirty="0"/>
              <a:t>Describe five types of testing that take place in the implementation phase</a:t>
            </a:r>
          </a:p>
          <a:p>
            <a:r>
              <a:rPr lang="en-US" dirty="0" smtClean="0"/>
              <a:t>Describe four cutover methods</a:t>
            </a:r>
          </a:p>
          <a:p>
            <a:r>
              <a:rPr lang="en-US" dirty="0" smtClean="0"/>
              <a:t>List and describe six QoS metrics</a:t>
            </a:r>
            <a:endParaRPr lang="en-US" dirty="0"/>
          </a:p>
        </p:txBody>
      </p:sp>
    </p:spTree>
    <p:extLst>
      <p:ext uri="{BB962C8B-B14F-4D97-AF65-F5344CB8AC3E}">
        <p14:creationId xmlns:p14="http://schemas.microsoft.com/office/powerpoint/2010/main" val="428284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Phase (1 of 2)</a:t>
            </a:r>
            <a:endParaRPr lang="en-US" dirty="0"/>
          </a:p>
        </p:txBody>
      </p:sp>
      <p:sp>
        <p:nvSpPr>
          <p:cNvPr id="3" name="Content Placeholder 2"/>
          <p:cNvSpPr>
            <a:spLocks noGrp="1"/>
          </p:cNvSpPr>
          <p:nvPr>
            <p:ph idx="1"/>
          </p:nvPr>
        </p:nvSpPr>
        <p:spPr/>
        <p:txBody>
          <a:bodyPr/>
          <a:lstStyle/>
          <a:p>
            <a:r>
              <a:rPr lang="en-US" dirty="0"/>
              <a:t>In the </a:t>
            </a:r>
            <a:r>
              <a:rPr lang="en-US" b="1" dirty="0"/>
              <a:t>design phase </a:t>
            </a:r>
            <a:r>
              <a:rPr lang="en-US" dirty="0"/>
              <a:t>of the SDLC, the project team must figure out how the new system will fulfill the requirements specified in the system requirements report</a:t>
            </a:r>
          </a:p>
          <a:p>
            <a:r>
              <a:rPr lang="en-US" b="1" dirty="0"/>
              <a:t>Activities that take place during the design phase:</a:t>
            </a:r>
          </a:p>
          <a:p>
            <a:pPr lvl="1"/>
            <a:r>
              <a:rPr lang="en-US" dirty="0"/>
              <a:t>Identify potential solutions</a:t>
            </a:r>
          </a:p>
          <a:p>
            <a:pPr lvl="1"/>
            <a:r>
              <a:rPr lang="en-US" dirty="0"/>
              <a:t>Evaluate solutions and select the best one</a:t>
            </a:r>
          </a:p>
          <a:p>
            <a:pPr lvl="1"/>
            <a:r>
              <a:rPr lang="en-US" dirty="0"/>
              <a:t>Select hardware and software</a:t>
            </a:r>
          </a:p>
          <a:p>
            <a:pPr lvl="1"/>
            <a:r>
              <a:rPr lang="en-US" dirty="0"/>
              <a:t>Develop application specifications</a:t>
            </a:r>
          </a:p>
          <a:p>
            <a:pPr lvl="1"/>
            <a:r>
              <a:rPr lang="en-US" dirty="0"/>
              <a:t>Obtain approval</a:t>
            </a:r>
          </a:p>
        </p:txBody>
      </p:sp>
    </p:spTree>
    <p:extLst>
      <p:ext uri="{BB962C8B-B14F-4D97-AF65-F5344CB8AC3E}">
        <p14:creationId xmlns:p14="http://schemas.microsoft.com/office/powerpoint/2010/main" val="279584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t>
            </a:r>
            <a:r>
              <a:rPr lang="en-US" dirty="0" smtClean="0"/>
              <a:t>Basics (1 of 6)</a:t>
            </a:r>
            <a:endParaRPr lang="en-US" dirty="0"/>
          </a:p>
        </p:txBody>
      </p:sp>
      <p:sp>
        <p:nvSpPr>
          <p:cNvPr id="5" name="Content Placeholder 4"/>
          <p:cNvSpPr>
            <a:spLocks noGrp="1"/>
          </p:cNvSpPr>
          <p:nvPr>
            <p:ph idx="1"/>
          </p:nvPr>
        </p:nvSpPr>
        <p:spPr/>
        <p:txBody>
          <a:bodyPr>
            <a:noAutofit/>
          </a:bodyPr>
          <a:lstStyle/>
          <a:p>
            <a:r>
              <a:rPr lang="en-US" dirty="0"/>
              <a:t>An </a:t>
            </a:r>
            <a:r>
              <a:rPr lang="en-US" b="1" dirty="0"/>
              <a:t>information system </a:t>
            </a:r>
            <a:r>
              <a:rPr lang="en-US" dirty="0"/>
              <a:t>collects, stores, and processes data to provide useful, accurate, and timely information, typically within the context of an organization</a:t>
            </a:r>
          </a:p>
          <a:p>
            <a:r>
              <a:rPr lang="en-US" dirty="0"/>
              <a:t>An </a:t>
            </a:r>
            <a:r>
              <a:rPr lang="en-US" b="1" dirty="0"/>
              <a:t>organization</a:t>
            </a:r>
            <a:r>
              <a:rPr lang="en-US" dirty="0"/>
              <a:t> is a group of people working together to accomplish a goal</a:t>
            </a:r>
          </a:p>
          <a:p>
            <a:r>
              <a:rPr lang="en-US" dirty="0"/>
              <a:t>Any organization that seeks profit by providing goods and services is called a business or an </a:t>
            </a:r>
            <a:r>
              <a:rPr lang="en-US" b="1" dirty="0"/>
              <a:t>enterprise</a:t>
            </a:r>
          </a:p>
          <a:p>
            <a:r>
              <a:rPr lang="en-US" dirty="0"/>
              <a:t>An organization’s goal or plan is referred to as its </a:t>
            </a:r>
            <a:r>
              <a:rPr lang="en-US" b="1" dirty="0" smtClean="0"/>
              <a:t>mission</a:t>
            </a:r>
            <a:r>
              <a:rPr lang="en-US" dirty="0" smtClean="0"/>
              <a:t>;</a:t>
            </a:r>
            <a:r>
              <a:rPr lang="en-US" b="1" dirty="0" smtClean="0"/>
              <a:t> </a:t>
            </a:r>
            <a:r>
              <a:rPr lang="en-US" dirty="0"/>
              <a:t>its </a:t>
            </a:r>
            <a:r>
              <a:rPr lang="en-US" b="1" dirty="0"/>
              <a:t>mission statement </a:t>
            </a:r>
            <a:r>
              <a:rPr lang="en-US" dirty="0"/>
              <a:t>describes not only an organization’s goals, but also the way in which those goals will be accomplished</a:t>
            </a:r>
          </a:p>
        </p:txBody>
      </p:sp>
    </p:spTree>
    <p:extLst>
      <p:ext uri="{BB962C8B-B14F-4D97-AF65-F5344CB8AC3E}">
        <p14:creationId xmlns:p14="http://schemas.microsoft.com/office/powerpoint/2010/main" val="236131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Phase </a:t>
            </a:r>
            <a:r>
              <a:rPr lang="en-US" dirty="0" smtClean="0"/>
              <a:t>(2 </a:t>
            </a:r>
            <a:r>
              <a:rPr lang="en-US" dirty="0"/>
              <a:t>of </a:t>
            </a:r>
            <a:r>
              <a:rPr lang="en-US" dirty="0" smtClean="0"/>
              <a:t>2)</a:t>
            </a:r>
            <a:endParaRPr lang="en-US" dirty="0"/>
          </a:p>
        </p:txBody>
      </p:sp>
      <p:sp>
        <p:nvSpPr>
          <p:cNvPr id="3" name="Content Placeholder 2"/>
          <p:cNvSpPr>
            <a:spLocks noGrp="1"/>
          </p:cNvSpPr>
          <p:nvPr>
            <p:ph idx="1"/>
          </p:nvPr>
        </p:nvSpPr>
        <p:spPr/>
        <p:txBody>
          <a:bodyPr/>
          <a:lstStyle/>
          <a:p>
            <a:r>
              <a:rPr lang="en-US" dirty="0"/>
              <a:t>The project team has to consider the </a:t>
            </a:r>
            <a:r>
              <a:rPr lang="en-US" dirty="0" smtClean="0"/>
              <a:t>overall architecture </a:t>
            </a:r>
            <a:r>
              <a:rPr lang="en-US" dirty="0"/>
              <a:t>based on:</a:t>
            </a:r>
          </a:p>
          <a:p>
            <a:pPr lvl="1"/>
            <a:r>
              <a:rPr lang="en-US" dirty="0"/>
              <a:t>Device requirements</a:t>
            </a:r>
          </a:p>
          <a:p>
            <a:pPr lvl="1"/>
            <a:r>
              <a:rPr lang="en-US" dirty="0"/>
              <a:t>Network technology</a:t>
            </a:r>
          </a:p>
          <a:p>
            <a:pPr lvl="1"/>
            <a:r>
              <a:rPr lang="en-US" dirty="0"/>
              <a:t>Cloud hosting</a:t>
            </a:r>
          </a:p>
          <a:p>
            <a:pPr lvl="1"/>
            <a:r>
              <a:rPr lang="en-US" dirty="0"/>
              <a:t>Level of automation</a:t>
            </a:r>
          </a:p>
        </p:txBody>
      </p:sp>
    </p:spTree>
    <p:extLst>
      <p:ext uri="{BB962C8B-B14F-4D97-AF65-F5344CB8AC3E}">
        <p14:creationId xmlns:p14="http://schemas.microsoft.com/office/powerpoint/2010/main" val="3834823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Selection</a:t>
            </a:r>
            <a:endParaRPr lang="en-US" dirty="0"/>
          </a:p>
        </p:txBody>
      </p:sp>
      <p:sp>
        <p:nvSpPr>
          <p:cNvPr id="3" name="Content Placeholder 2"/>
          <p:cNvSpPr>
            <a:spLocks noGrp="1"/>
          </p:cNvSpPr>
          <p:nvPr>
            <p:ph type="body" sz="half" idx="2"/>
          </p:nvPr>
        </p:nvSpPr>
        <p:spPr>
          <a:xfrm>
            <a:off x="346639" y="1435000"/>
            <a:ext cx="3587005" cy="3746463"/>
          </a:xfrm>
        </p:spPr>
        <p:txBody>
          <a:bodyPr>
            <a:normAutofit/>
          </a:bodyPr>
          <a:lstStyle/>
          <a:p>
            <a:pPr marL="457200" indent="-457200">
              <a:buFont typeface="Arial" pitchFamily="34" charset="0"/>
              <a:buChar char="•"/>
            </a:pPr>
            <a:r>
              <a:rPr lang="en-US" sz="2600" dirty="0"/>
              <a:t>Using a </a:t>
            </a:r>
            <a:r>
              <a:rPr lang="en-US" sz="2600" b="1" dirty="0"/>
              <a:t>decision support worksheet</a:t>
            </a:r>
            <a:r>
              <a:rPr lang="en-US" sz="2600" dirty="0"/>
              <a:t>, the project team can assign scores to each criterion, weigh them, and compare totals for all solutions</a:t>
            </a:r>
          </a:p>
        </p:txBody>
      </p:sp>
      <p:pic>
        <p:nvPicPr>
          <p:cNvPr id="4" name="Picture 3" descr="A screenshot of the decision support worksheet with four columns is shown. The columns are labeled “Criterion,” “Weight,” “Solution 1” “Solution 2.” The columns solution 1 and solution 2 have two sub-columns labeled “Raw Score” and “Weighted Score.” At the end of the sheet is the row titled “Total.” The supporting text pointing the column labeled “Criterion” reads “A list of criteria includes features and factors that are important to the success of the information system.” The supporting text pointing the column labeled “Weight” reads “The highest weights indicate the most important criteria.” The supporting text pointing the total in the weighted score column of solution one reads “The solution with the highest total is the best choice.” The supporting text pointing the raw score column of solution two reads “Raw scores indicate how well each solution meets each criterion.” The supporting text pointing the weighted score column of solution two reads “Weighted scores are obtained by multiplying the weight by the raw score.”"/>
          <p:cNvPicPr>
            <a:picLocks noChangeAspect="1"/>
          </p:cNvPicPr>
          <p:nvPr/>
        </p:nvPicPr>
        <p:blipFill>
          <a:blip r:embed="rId3" cstate="print"/>
          <a:stretch>
            <a:fillRect/>
          </a:stretch>
        </p:blipFill>
        <p:spPr>
          <a:xfrm>
            <a:off x="4177250" y="1521266"/>
            <a:ext cx="4723141" cy="3642944"/>
          </a:xfrm>
          <a:prstGeom prst="rect">
            <a:avLst/>
          </a:prstGeom>
        </p:spPr>
      </p:pic>
    </p:spTree>
    <p:extLst>
      <p:ext uri="{BB962C8B-B14F-4D97-AF65-F5344CB8AC3E}">
        <p14:creationId xmlns:p14="http://schemas.microsoft.com/office/powerpoint/2010/main" val="2029331751"/>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Specifications (1 of 2)</a:t>
            </a:r>
            <a:endParaRPr lang="en-US" dirty="0"/>
          </a:p>
        </p:txBody>
      </p:sp>
      <p:sp>
        <p:nvSpPr>
          <p:cNvPr id="3" name="Content Placeholder 2"/>
          <p:cNvSpPr>
            <a:spLocks noGrp="1"/>
          </p:cNvSpPr>
          <p:nvPr>
            <p:ph idx="1"/>
          </p:nvPr>
        </p:nvSpPr>
        <p:spPr/>
        <p:txBody>
          <a:bodyPr>
            <a:normAutofit/>
          </a:bodyPr>
          <a:lstStyle/>
          <a:p>
            <a:r>
              <a:rPr lang="en-US" dirty="0"/>
              <a:t>The team’s systems analysts will create a set of </a:t>
            </a:r>
            <a:r>
              <a:rPr lang="en-US" b="1" dirty="0"/>
              <a:t>application specifications</a:t>
            </a:r>
            <a:r>
              <a:rPr lang="en-US" dirty="0"/>
              <a:t> that describe the way information system’s software should interact with users, store data, process data, and format reports</a:t>
            </a:r>
          </a:p>
          <a:p>
            <a:r>
              <a:rPr lang="en-US" dirty="0"/>
              <a:t>The goal of the </a:t>
            </a:r>
            <a:r>
              <a:rPr lang="en-US" b="1" dirty="0"/>
              <a:t>detailed design phase</a:t>
            </a:r>
            <a:r>
              <a:rPr lang="en-US" dirty="0"/>
              <a:t> is to create very detailed specifications for the complete information system</a:t>
            </a:r>
          </a:p>
        </p:txBody>
      </p:sp>
    </p:spTree>
    <p:extLst>
      <p:ext uri="{BB962C8B-B14F-4D97-AF65-F5344CB8AC3E}">
        <p14:creationId xmlns:p14="http://schemas.microsoft.com/office/powerpoint/2010/main" val="168307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Specifications </a:t>
            </a:r>
            <a:r>
              <a:rPr lang="en-US" dirty="0" smtClean="0"/>
              <a:t>(2 </a:t>
            </a:r>
            <a:r>
              <a:rPr lang="en-US" dirty="0"/>
              <a:t>of 2)</a:t>
            </a:r>
          </a:p>
        </p:txBody>
      </p:sp>
      <p:sp>
        <p:nvSpPr>
          <p:cNvPr id="3" name="Content Placeholder 2"/>
          <p:cNvSpPr>
            <a:spLocks noGrp="1"/>
          </p:cNvSpPr>
          <p:nvPr>
            <p:ph idx="1"/>
          </p:nvPr>
        </p:nvSpPr>
        <p:spPr/>
        <p:txBody>
          <a:bodyPr>
            <a:normAutofit/>
          </a:bodyPr>
          <a:lstStyle/>
          <a:p>
            <a:r>
              <a:rPr lang="en-US" dirty="0"/>
              <a:t>Some projects fail because of constant, unmanaged demand for changes, even before the system is implemented. This failure to constrain change is often referred to as </a:t>
            </a:r>
            <a:r>
              <a:rPr lang="en-US" b="1" dirty="0"/>
              <a:t>feature creep</a:t>
            </a:r>
          </a:p>
          <a:p>
            <a:r>
              <a:rPr lang="en-US" dirty="0"/>
              <a:t>Proposed changes should be managed within a formal process that includes written </a:t>
            </a:r>
            <a:r>
              <a:rPr lang="en-US" b="1" dirty="0"/>
              <a:t>change requests</a:t>
            </a:r>
            <a:r>
              <a:rPr lang="en-US" dirty="0"/>
              <a:t>, which detail the scope of a proposed change and can be evaluated by project team members</a:t>
            </a:r>
          </a:p>
        </p:txBody>
      </p:sp>
    </p:spTree>
    <p:extLst>
      <p:ext uri="{BB962C8B-B14F-4D97-AF65-F5344CB8AC3E}">
        <p14:creationId xmlns:p14="http://schemas.microsoft.com/office/powerpoint/2010/main" val="428665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Phase (1 of 3)</a:t>
            </a:r>
            <a:endParaRPr lang="en-US" dirty="0"/>
          </a:p>
        </p:txBody>
      </p:sp>
      <p:sp>
        <p:nvSpPr>
          <p:cNvPr id="3" name="Content Placeholder 2"/>
          <p:cNvSpPr>
            <a:spLocks noGrp="1"/>
          </p:cNvSpPr>
          <p:nvPr>
            <p:ph idx="1"/>
          </p:nvPr>
        </p:nvSpPr>
        <p:spPr/>
        <p:txBody>
          <a:bodyPr>
            <a:normAutofit/>
          </a:bodyPr>
          <a:lstStyle/>
          <a:p>
            <a:r>
              <a:rPr lang="en-US" sz="2400" dirty="0"/>
              <a:t>During the </a:t>
            </a:r>
            <a:r>
              <a:rPr lang="en-US" sz="2400" b="1" dirty="0"/>
              <a:t>implementation phase</a:t>
            </a:r>
            <a:r>
              <a:rPr lang="en-US" sz="2400" dirty="0"/>
              <a:t> of the SDLC, the project team supervises the tasks necessary to construct the new information system</a:t>
            </a:r>
          </a:p>
          <a:p>
            <a:r>
              <a:rPr lang="en-US" sz="2400" dirty="0"/>
              <a:t>Tasks that take place during this phase include:</a:t>
            </a:r>
          </a:p>
          <a:p>
            <a:pPr lvl="1"/>
            <a:r>
              <a:rPr lang="en-US" sz="2200" dirty="0"/>
              <a:t>Purchase or contract for hardware/software</a:t>
            </a:r>
          </a:p>
          <a:p>
            <a:pPr lvl="1"/>
            <a:r>
              <a:rPr lang="en-US" sz="2200" dirty="0"/>
              <a:t>Create applications</a:t>
            </a:r>
          </a:p>
          <a:p>
            <a:pPr lvl="1"/>
            <a:r>
              <a:rPr lang="en-US" sz="2200" dirty="0"/>
              <a:t>Test applications</a:t>
            </a:r>
          </a:p>
          <a:p>
            <a:pPr lvl="1"/>
            <a:r>
              <a:rPr lang="en-US" sz="2200" dirty="0"/>
              <a:t>Finalize documentation</a:t>
            </a:r>
          </a:p>
          <a:p>
            <a:pPr lvl="1"/>
            <a:r>
              <a:rPr lang="en-US" sz="2200" dirty="0"/>
              <a:t>Train users</a:t>
            </a:r>
          </a:p>
          <a:p>
            <a:pPr lvl="1"/>
            <a:r>
              <a:rPr lang="en-US" sz="2200" dirty="0"/>
              <a:t>Convert data</a:t>
            </a:r>
          </a:p>
          <a:p>
            <a:pPr lvl="1"/>
            <a:r>
              <a:rPr lang="en-US" sz="2200" dirty="0"/>
              <a:t>Initiate new system</a:t>
            </a:r>
          </a:p>
        </p:txBody>
      </p:sp>
    </p:spTree>
    <p:extLst>
      <p:ext uri="{BB962C8B-B14F-4D97-AF65-F5344CB8AC3E}">
        <p14:creationId xmlns:p14="http://schemas.microsoft.com/office/powerpoint/2010/main" val="735657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Phase </a:t>
            </a:r>
            <a:r>
              <a:rPr lang="en-US" dirty="0" smtClean="0"/>
              <a:t>(2 </a:t>
            </a:r>
            <a:r>
              <a:rPr lang="en-US" dirty="0"/>
              <a:t>of 3)</a:t>
            </a:r>
          </a:p>
        </p:txBody>
      </p:sp>
      <p:sp>
        <p:nvSpPr>
          <p:cNvPr id="3" name="Content Placeholder 2"/>
          <p:cNvSpPr>
            <a:spLocks noGrp="1"/>
          </p:cNvSpPr>
          <p:nvPr>
            <p:ph idx="1"/>
          </p:nvPr>
        </p:nvSpPr>
        <p:spPr/>
        <p:txBody>
          <a:bodyPr>
            <a:normAutofit/>
          </a:bodyPr>
          <a:lstStyle/>
          <a:p>
            <a:r>
              <a:rPr lang="en-US" sz="2400" b="1" dirty="0"/>
              <a:t>Software customization </a:t>
            </a:r>
            <a:r>
              <a:rPr lang="en-US" sz="2400" dirty="0"/>
              <a:t>is the process of modifying a commercial application to reflect an organization’s needs</a:t>
            </a:r>
          </a:p>
          <a:p>
            <a:r>
              <a:rPr lang="en-US" sz="2400" b="1" dirty="0"/>
              <a:t>Application testing </a:t>
            </a:r>
            <a:r>
              <a:rPr lang="en-US" sz="2400" dirty="0"/>
              <a:t>is the process of trying out various sequences of input values and checking the results to verify that the application works as it was designed</a:t>
            </a:r>
          </a:p>
          <a:p>
            <a:pPr lvl="1"/>
            <a:r>
              <a:rPr lang="en-US" sz="2200" dirty="0"/>
              <a:t>As each application module is completed, it undergoes </a:t>
            </a:r>
            <a:r>
              <a:rPr lang="en-US" sz="2200" b="1" dirty="0"/>
              <a:t>unit testing</a:t>
            </a:r>
            <a:r>
              <a:rPr lang="en-US" sz="2200" dirty="0"/>
              <a:t> to ensure that it operates reliably and correctly</a:t>
            </a:r>
          </a:p>
          <a:p>
            <a:pPr lvl="1"/>
            <a:r>
              <a:rPr lang="en-US" sz="2200" dirty="0"/>
              <a:t>When all modules have been completed and tested, </a:t>
            </a:r>
            <a:r>
              <a:rPr lang="en-US" sz="2200" b="1" dirty="0"/>
              <a:t>integration testing</a:t>
            </a:r>
            <a:r>
              <a:rPr lang="en-US" sz="2200" dirty="0"/>
              <a:t> is performed to ensure that the modules operate together correctly</a:t>
            </a:r>
          </a:p>
          <a:p>
            <a:pPr lvl="1"/>
            <a:r>
              <a:rPr lang="en-US" sz="2200" b="1" dirty="0"/>
              <a:t>System testing </a:t>
            </a:r>
            <a:r>
              <a:rPr lang="en-US" sz="2200" dirty="0"/>
              <a:t>ensures that all the hardware and software components work together</a:t>
            </a:r>
          </a:p>
        </p:txBody>
      </p:sp>
    </p:spTree>
    <p:extLst>
      <p:ext uri="{BB962C8B-B14F-4D97-AF65-F5344CB8AC3E}">
        <p14:creationId xmlns:p14="http://schemas.microsoft.com/office/powerpoint/2010/main" val="297050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Phase </a:t>
            </a:r>
            <a:r>
              <a:rPr lang="en-US" dirty="0" smtClean="0"/>
              <a:t>(3 </a:t>
            </a:r>
            <a:r>
              <a:rPr lang="en-US" dirty="0"/>
              <a:t>of 3)</a:t>
            </a:r>
          </a:p>
        </p:txBody>
      </p:sp>
      <p:pic>
        <p:nvPicPr>
          <p:cNvPr id="13314" name="Picture 2" descr="An illustration with three sections depicts the stages of application testing. Section one depicts three modules labeled “Module A,” “Module B,” and “Module C.” The supporting text associated with this section reads “Unit testing ensures that each module of the application software works correctly.”&#10;Section two shows three modules A, B, and C that are interconnected. The supporting text associated with this section reads “Integration testing ensures that all the modules work together correctly.”&#10;Section three depicts three modules A, B, and C interconnected to the existing module represented as a system. The supporting text associated with this section reads “System testing ensures that new modules work with the rest of the system hardware and softwa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83" y="1657199"/>
            <a:ext cx="7624035" cy="368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359912"/>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and Training</a:t>
            </a:r>
          </a:p>
        </p:txBody>
      </p:sp>
      <p:sp>
        <p:nvSpPr>
          <p:cNvPr id="3" name="Content Placeholder 2"/>
          <p:cNvSpPr>
            <a:spLocks noGrp="1"/>
          </p:cNvSpPr>
          <p:nvPr>
            <p:ph idx="1"/>
          </p:nvPr>
        </p:nvSpPr>
        <p:spPr/>
        <p:txBody>
          <a:bodyPr>
            <a:normAutofit/>
          </a:bodyPr>
          <a:lstStyle/>
          <a:p>
            <a:r>
              <a:rPr lang="en-US" b="1" dirty="0"/>
              <a:t>System documentation</a:t>
            </a:r>
            <a:r>
              <a:rPr lang="en-US" dirty="0"/>
              <a:t> describes a system’s features, hardware architecture, and programming</a:t>
            </a:r>
          </a:p>
          <a:p>
            <a:r>
              <a:rPr lang="en-US" b="1" dirty="0"/>
              <a:t>User documentation </a:t>
            </a:r>
            <a:r>
              <a:rPr lang="en-US" dirty="0"/>
              <a:t>describes how to interact with the system to accomplish specific tasks</a:t>
            </a:r>
          </a:p>
          <a:p>
            <a:r>
              <a:rPr lang="en-US" dirty="0"/>
              <a:t>A </a:t>
            </a:r>
            <a:r>
              <a:rPr lang="en-US" b="1" dirty="0"/>
              <a:t>procedure handbook </a:t>
            </a:r>
            <a:r>
              <a:rPr lang="en-US" dirty="0"/>
              <a:t>is a type of user documentation that contains step-by-step instructions for performing tasks</a:t>
            </a:r>
          </a:p>
        </p:txBody>
      </p:sp>
    </p:spTree>
    <p:extLst>
      <p:ext uri="{BB962C8B-B14F-4D97-AF65-F5344CB8AC3E}">
        <p14:creationId xmlns:p14="http://schemas.microsoft.com/office/powerpoint/2010/main" val="297930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and Cutover</a:t>
            </a:r>
          </a:p>
        </p:txBody>
      </p:sp>
      <p:sp>
        <p:nvSpPr>
          <p:cNvPr id="3" name="Content Placeholder 2"/>
          <p:cNvSpPr>
            <a:spLocks noGrp="1"/>
          </p:cNvSpPr>
          <p:nvPr>
            <p:ph idx="1"/>
          </p:nvPr>
        </p:nvSpPr>
        <p:spPr/>
        <p:txBody>
          <a:bodyPr>
            <a:normAutofit/>
          </a:bodyPr>
          <a:lstStyle/>
          <a:p>
            <a:r>
              <a:rPr lang="en-US" b="1" dirty="0"/>
              <a:t>System conversion </a:t>
            </a:r>
            <a:r>
              <a:rPr lang="en-US" dirty="0"/>
              <a:t>refers to the process of deactivating an old information system and activating a new one; it is also referred to as a “cutover” or “to go live”</a:t>
            </a:r>
          </a:p>
          <a:p>
            <a:r>
              <a:rPr lang="en-US" b="1" dirty="0"/>
              <a:t>Acceptance testing </a:t>
            </a:r>
            <a:r>
              <a:rPr lang="en-US" dirty="0"/>
              <a:t>is designed to verify that the new information system works as required</a:t>
            </a:r>
          </a:p>
        </p:txBody>
      </p:sp>
    </p:spTree>
    <p:extLst>
      <p:ext uri="{BB962C8B-B14F-4D97-AF65-F5344CB8AC3E}">
        <p14:creationId xmlns:p14="http://schemas.microsoft.com/office/powerpoint/2010/main" val="264415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a:t>
            </a:r>
            <a:r>
              <a:rPr lang="en-US" dirty="0" smtClean="0"/>
              <a:t>Phase (1 of 3)</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a:t>maintenance phase </a:t>
            </a:r>
            <a:r>
              <a:rPr lang="en-US" dirty="0"/>
              <a:t>of the SDLC involves the day-to-day operation of the system, making modifications to improve performance, and correcting problems</a:t>
            </a:r>
          </a:p>
          <a:p>
            <a:r>
              <a:rPr lang="en-US" dirty="0"/>
              <a:t>Changes during the maintenance phase can include the following:</a:t>
            </a:r>
          </a:p>
          <a:p>
            <a:pPr lvl="1"/>
            <a:r>
              <a:rPr lang="en-US" dirty="0"/>
              <a:t>Updates to the operating system and application software</a:t>
            </a:r>
          </a:p>
          <a:p>
            <a:pPr lvl="1"/>
            <a:r>
              <a:rPr lang="en-US" dirty="0"/>
              <a:t>User interface revisions to make the system easier to use</a:t>
            </a:r>
          </a:p>
          <a:p>
            <a:pPr lvl="1"/>
            <a:r>
              <a:rPr lang="en-US" dirty="0"/>
              <a:t>Hardware replacements necessary to retire defective equipment or enhance performance</a:t>
            </a:r>
          </a:p>
          <a:p>
            <a:pPr lvl="1"/>
            <a:r>
              <a:rPr lang="en-US" dirty="0"/>
              <a:t>Security upgrades</a:t>
            </a:r>
          </a:p>
          <a:p>
            <a:pPr lvl="1"/>
            <a:r>
              <a:rPr lang="en-US" dirty="0"/>
              <a:t>Quality-of-service enhancements</a:t>
            </a:r>
          </a:p>
        </p:txBody>
      </p:sp>
    </p:spTree>
    <p:extLst>
      <p:ext uri="{BB962C8B-B14F-4D97-AF65-F5344CB8AC3E}">
        <p14:creationId xmlns:p14="http://schemas.microsoft.com/office/powerpoint/2010/main" val="333967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Basics </a:t>
            </a:r>
            <a:r>
              <a:rPr lang="en-US" dirty="0" smtClean="0"/>
              <a:t>(2 </a:t>
            </a:r>
            <a:r>
              <a:rPr lang="en-US" dirty="0"/>
              <a:t>of 6)</a:t>
            </a:r>
          </a:p>
        </p:txBody>
      </p:sp>
      <p:pic>
        <p:nvPicPr>
          <p:cNvPr id="3074" name="Picture 2" descr="An illustration depicts the scope of information systems represented in the form of a cycle. The hardware represented by a computer is connected to software represented by documents. The software is connected to people, which in turn, are connected to Procedures and Policies. The procedures and Policies are connected to hardware. At the center of the circle is a large disc labeled “Communication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52" y="1504514"/>
            <a:ext cx="5968697" cy="3848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00145"/>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Phase </a:t>
            </a:r>
            <a:r>
              <a:rPr lang="en-US" dirty="0" smtClean="0"/>
              <a:t>(2 </a:t>
            </a:r>
            <a:r>
              <a:rPr lang="en-US" dirty="0"/>
              <a:t>of 3)</a:t>
            </a:r>
          </a:p>
        </p:txBody>
      </p:sp>
      <p:sp>
        <p:nvSpPr>
          <p:cNvPr id="3" name="Content Placeholder 2"/>
          <p:cNvSpPr>
            <a:spLocks noGrp="1"/>
          </p:cNvSpPr>
          <p:nvPr>
            <p:ph idx="1"/>
          </p:nvPr>
        </p:nvSpPr>
        <p:spPr/>
        <p:txBody>
          <a:bodyPr>
            <a:normAutofit/>
          </a:bodyPr>
          <a:lstStyle/>
          <a:p>
            <a:r>
              <a:rPr lang="en-US" dirty="0"/>
              <a:t>The term </a:t>
            </a:r>
            <a:r>
              <a:rPr lang="en-US" b="1" dirty="0"/>
              <a:t>quality of service </a:t>
            </a:r>
            <a:r>
              <a:rPr lang="en-US" dirty="0"/>
              <a:t>(QoS) refers to the level of performance a computer system provides</a:t>
            </a:r>
          </a:p>
          <a:p>
            <a:r>
              <a:rPr lang="en-US" dirty="0"/>
              <a:t>A </a:t>
            </a:r>
            <a:r>
              <a:rPr lang="en-US" b="1" dirty="0"/>
              <a:t>quality-of-service metric </a:t>
            </a:r>
            <a:r>
              <a:rPr lang="en-US" dirty="0"/>
              <a:t>is a technique used for measuring a specific QoS characteristic</a:t>
            </a:r>
          </a:p>
          <a:p>
            <a:r>
              <a:rPr lang="en-US" dirty="0"/>
              <a:t>Many organizations establish a </a:t>
            </a:r>
            <a:r>
              <a:rPr lang="en-US" b="1" dirty="0"/>
              <a:t>help desk </a:t>
            </a:r>
            <a:r>
              <a:rPr lang="en-US" dirty="0"/>
              <a:t>to handle end-user problems; it is staffed by technical support specialists</a:t>
            </a:r>
          </a:p>
        </p:txBody>
      </p:sp>
    </p:spTree>
    <p:extLst>
      <p:ext uri="{BB962C8B-B14F-4D97-AF65-F5344CB8AC3E}">
        <p14:creationId xmlns:p14="http://schemas.microsoft.com/office/powerpoint/2010/main" val="70081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Phase </a:t>
            </a:r>
            <a:r>
              <a:rPr lang="en-US" dirty="0" smtClean="0"/>
              <a:t>(3 </a:t>
            </a:r>
            <a:r>
              <a:rPr lang="en-US" dirty="0"/>
              <a:t>of 3)</a:t>
            </a:r>
          </a:p>
        </p:txBody>
      </p:sp>
      <p:graphicFrame>
        <p:nvGraphicFramePr>
          <p:cNvPr id="3" name="Table 2"/>
          <p:cNvGraphicFramePr>
            <a:graphicFrameLocks noGrp="1"/>
          </p:cNvGraphicFramePr>
          <p:nvPr>
            <p:extLst>
              <p:ext uri="{D42A27DB-BD31-4B8C-83A1-F6EECF244321}">
                <p14:modId xmlns:p14="http://schemas.microsoft.com/office/powerpoint/2010/main" val="1594650117"/>
              </p:ext>
            </p:extLst>
          </p:nvPr>
        </p:nvGraphicFramePr>
        <p:xfrm>
          <a:off x="586598" y="2000855"/>
          <a:ext cx="7746520" cy="3495196"/>
        </p:xfrm>
        <a:graphic>
          <a:graphicData uri="http://schemas.openxmlformats.org/drawingml/2006/table">
            <a:tbl>
              <a:tblPr firstRow="1" bandRow="1">
                <a:tableStyleId>{5940675A-B579-460E-94D1-54222C63F5DA}</a:tableStyleId>
              </a:tblPr>
              <a:tblGrid>
                <a:gridCol w="1637000"/>
                <a:gridCol w="6109520"/>
              </a:tblGrid>
              <a:tr h="452760">
                <a:tc>
                  <a:txBody>
                    <a:bodyPr/>
                    <a:lstStyle/>
                    <a:p>
                      <a:pPr algn="ctr" fontAlgn="b"/>
                      <a:r>
                        <a:rPr lang="en-US" sz="1600" b="1" i="0" u="none" strike="noStrike" dirty="0" smtClean="0">
                          <a:solidFill>
                            <a:schemeClr val="bg1"/>
                          </a:solidFill>
                          <a:effectLst/>
                          <a:latin typeface="Arial"/>
                        </a:rPr>
                        <a:t>QOS METRIC</a:t>
                      </a:r>
                      <a:endParaRPr lang="en-US" sz="1600" b="1" i="0" u="none" strike="noStrike" dirty="0">
                        <a:solidFill>
                          <a:schemeClr val="bg1"/>
                        </a:solidFill>
                        <a:effectLst/>
                        <a:latin typeface="Arial"/>
                      </a:endParaRPr>
                    </a:p>
                  </a:txBody>
                  <a:tcPr anchor="ctr">
                    <a:solidFill>
                      <a:srgbClr val="845951"/>
                    </a:solidFill>
                  </a:tcPr>
                </a:tc>
                <a:tc>
                  <a:txBody>
                    <a:bodyPr/>
                    <a:lstStyle/>
                    <a:p>
                      <a:pPr algn="ctr" fontAlgn="b"/>
                      <a:r>
                        <a:rPr lang="en-US" sz="1600" b="1" i="0" u="none" strike="noStrike" dirty="0" smtClean="0">
                          <a:solidFill>
                            <a:schemeClr val="bg1"/>
                          </a:solidFill>
                          <a:effectLst/>
                          <a:latin typeface="Arial"/>
                        </a:rPr>
                        <a:t>DESCRIPTION</a:t>
                      </a:r>
                      <a:endParaRPr lang="en-US" sz="1600" b="1" i="0" u="none" strike="noStrike" dirty="0">
                        <a:solidFill>
                          <a:schemeClr val="bg1"/>
                        </a:solidFill>
                        <a:effectLst/>
                        <a:latin typeface="Arial"/>
                      </a:endParaRPr>
                    </a:p>
                  </a:txBody>
                  <a:tcPr anchor="ctr">
                    <a:solidFill>
                      <a:srgbClr val="845951"/>
                    </a:solidFill>
                  </a:tcPr>
                </a:tc>
              </a:tr>
              <a:tr h="452760">
                <a:tc>
                  <a:txBody>
                    <a:bodyPr/>
                    <a:lstStyle/>
                    <a:p>
                      <a:pPr algn="l" fontAlgn="b"/>
                      <a:r>
                        <a:rPr lang="en-US" sz="1600" b="0" i="0" u="none" strike="noStrike" dirty="0">
                          <a:solidFill>
                            <a:srgbClr val="000000"/>
                          </a:solidFill>
                          <a:effectLst/>
                          <a:latin typeface="Arial"/>
                        </a:rPr>
                        <a:t>Throughput </a:t>
                      </a:r>
                    </a:p>
                  </a:txBody>
                  <a:tcPr anchor="ctr"/>
                </a:tc>
                <a:tc>
                  <a:txBody>
                    <a:bodyPr/>
                    <a:lstStyle/>
                    <a:p>
                      <a:pPr algn="l" fontAlgn="b"/>
                      <a:r>
                        <a:rPr lang="en-US" sz="1600" b="0" i="0" u="none" strike="noStrike" dirty="0">
                          <a:solidFill>
                            <a:srgbClr val="000000"/>
                          </a:solidFill>
                          <a:effectLst/>
                          <a:latin typeface="Arial"/>
                        </a:rPr>
                        <a:t>Amount of data processed in a particular time interval </a:t>
                      </a:r>
                    </a:p>
                  </a:txBody>
                  <a:tcPr anchor="ctr"/>
                </a:tc>
              </a:tr>
              <a:tr h="541929">
                <a:tc>
                  <a:txBody>
                    <a:bodyPr/>
                    <a:lstStyle/>
                    <a:p>
                      <a:pPr algn="l" fontAlgn="b"/>
                      <a:r>
                        <a:rPr lang="en-US" sz="1600" b="0" i="0" u="none" strike="noStrike">
                          <a:solidFill>
                            <a:srgbClr val="000000"/>
                          </a:solidFill>
                          <a:effectLst/>
                          <a:latin typeface="Arial"/>
                        </a:rPr>
                        <a:t>Accuracy </a:t>
                      </a:r>
                    </a:p>
                  </a:txBody>
                  <a:tcPr anchor="ctr"/>
                </a:tc>
                <a:tc>
                  <a:txBody>
                    <a:bodyPr/>
                    <a:lstStyle/>
                    <a:p>
                      <a:pPr algn="l" fontAlgn="b"/>
                      <a:r>
                        <a:rPr lang="en-US" sz="1600" b="0" i="0" u="none" strike="noStrike" dirty="0">
                          <a:solidFill>
                            <a:srgbClr val="000000"/>
                          </a:solidFill>
                          <a:effectLst/>
                          <a:latin typeface="Arial"/>
                        </a:rPr>
                        <a:t>Number of errors occurring in a particular time interval for a particular function </a:t>
                      </a:r>
                    </a:p>
                  </a:txBody>
                  <a:tcPr anchor="ctr"/>
                </a:tc>
              </a:tr>
              <a:tr h="452760">
                <a:tc>
                  <a:txBody>
                    <a:bodyPr/>
                    <a:lstStyle/>
                    <a:p>
                      <a:pPr algn="l" fontAlgn="b"/>
                      <a:r>
                        <a:rPr lang="en-US" sz="1600" b="0" i="0" u="none" strike="noStrike">
                          <a:solidFill>
                            <a:srgbClr val="000000"/>
                          </a:solidFill>
                          <a:effectLst/>
                          <a:latin typeface="Arial"/>
                        </a:rPr>
                        <a:t>Downtime </a:t>
                      </a:r>
                    </a:p>
                  </a:txBody>
                  <a:tcPr anchor="ctr"/>
                </a:tc>
                <a:tc>
                  <a:txBody>
                    <a:bodyPr/>
                    <a:lstStyle/>
                    <a:p>
                      <a:pPr algn="l" fontAlgn="b"/>
                      <a:r>
                        <a:rPr lang="en-US" sz="1600" b="0" i="0" u="none" strike="noStrike" dirty="0">
                          <a:solidFill>
                            <a:srgbClr val="000000"/>
                          </a:solidFill>
                          <a:effectLst/>
                          <a:latin typeface="Arial"/>
                        </a:rPr>
                        <a:t>Amount of time a system is not available for processing </a:t>
                      </a:r>
                    </a:p>
                  </a:txBody>
                  <a:tcPr anchor="ctr"/>
                </a:tc>
              </a:tr>
              <a:tr h="541929">
                <a:tc>
                  <a:txBody>
                    <a:bodyPr/>
                    <a:lstStyle/>
                    <a:p>
                      <a:pPr algn="l" fontAlgn="b"/>
                      <a:r>
                        <a:rPr lang="en-US" sz="1600" b="0" i="0" u="none" strike="noStrike">
                          <a:solidFill>
                            <a:srgbClr val="000000"/>
                          </a:solidFill>
                          <a:effectLst/>
                          <a:latin typeface="Arial"/>
                        </a:rPr>
                        <a:t>Capacity </a:t>
                      </a:r>
                    </a:p>
                  </a:txBody>
                  <a:tcPr anchor="ctr"/>
                </a:tc>
                <a:tc>
                  <a:txBody>
                    <a:bodyPr/>
                    <a:lstStyle/>
                    <a:p>
                      <a:pPr algn="l" fontAlgn="b"/>
                      <a:r>
                        <a:rPr lang="en-US" sz="1600" b="0" i="0" u="none" strike="noStrike" dirty="0">
                          <a:solidFill>
                            <a:srgbClr val="000000"/>
                          </a:solidFill>
                          <a:effectLst/>
                          <a:latin typeface="Arial"/>
                        </a:rPr>
                        <a:t>Available storage space, number of users, number of </a:t>
                      </a:r>
                      <a:r>
                        <a:rPr lang="en-US" sz="1600" b="0" i="0" u="none" strike="noStrike" dirty="0" smtClean="0">
                          <a:solidFill>
                            <a:srgbClr val="000000"/>
                          </a:solidFill>
                          <a:effectLst/>
                          <a:latin typeface="Arial"/>
                        </a:rPr>
                        <a:t>connections</a:t>
                      </a:r>
                      <a:r>
                        <a:rPr lang="en-US" sz="1600" b="0" i="0" u="none" strike="noStrike" dirty="0">
                          <a:solidFill>
                            <a:srgbClr val="000000"/>
                          </a:solidFill>
                          <a:effectLst/>
                          <a:latin typeface="Arial"/>
                        </a:rPr>
                        <a:t>, or number of packets </a:t>
                      </a:r>
                    </a:p>
                  </a:txBody>
                  <a:tcPr anchor="ctr"/>
                </a:tc>
              </a:tr>
              <a:tr h="313748">
                <a:tc>
                  <a:txBody>
                    <a:bodyPr/>
                    <a:lstStyle/>
                    <a:p>
                      <a:pPr algn="l" fontAlgn="b"/>
                      <a:r>
                        <a:rPr lang="en-US" sz="1600" b="0" i="0" u="none" strike="noStrike">
                          <a:solidFill>
                            <a:srgbClr val="000000"/>
                          </a:solidFill>
                          <a:effectLst/>
                          <a:latin typeface="Arial"/>
                        </a:rPr>
                        <a:t>User levels </a:t>
                      </a:r>
                    </a:p>
                  </a:txBody>
                  <a:tcPr anchor="ctr"/>
                </a:tc>
                <a:tc>
                  <a:txBody>
                    <a:bodyPr/>
                    <a:lstStyle/>
                    <a:p>
                      <a:pPr algn="l" fontAlgn="b"/>
                      <a:r>
                        <a:rPr lang="en-US" sz="1600" b="0" i="0" u="none" strike="noStrike" dirty="0">
                          <a:solidFill>
                            <a:srgbClr val="000000"/>
                          </a:solidFill>
                          <a:effectLst/>
                          <a:latin typeface="Arial"/>
                        </a:rPr>
                        <a:t>Number of users at peak, average, and low times </a:t>
                      </a:r>
                    </a:p>
                  </a:txBody>
                  <a:tcPr anchor="ctr"/>
                </a:tc>
              </a:tr>
              <a:tr h="643396">
                <a:tc>
                  <a:txBody>
                    <a:bodyPr/>
                    <a:lstStyle/>
                    <a:p>
                      <a:pPr algn="l" fontAlgn="b"/>
                      <a:r>
                        <a:rPr lang="en-US" sz="1600" b="0" i="0" u="none" strike="noStrike">
                          <a:solidFill>
                            <a:srgbClr val="000000"/>
                          </a:solidFill>
                          <a:effectLst/>
                          <a:latin typeface="Arial"/>
                        </a:rPr>
                        <a:t>Response time </a:t>
                      </a:r>
                    </a:p>
                  </a:txBody>
                  <a:tcPr anchor="ctr"/>
                </a:tc>
                <a:tc>
                  <a:txBody>
                    <a:bodyPr/>
                    <a:lstStyle/>
                    <a:p>
                      <a:pPr algn="l" fontAlgn="b"/>
                      <a:r>
                        <a:rPr lang="en-US" sz="1600" b="0" i="0" u="none" strike="noStrike" dirty="0">
                          <a:solidFill>
                            <a:srgbClr val="000000"/>
                          </a:solidFill>
                          <a:effectLst/>
                          <a:latin typeface="Arial"/>
                        </a:rPr>
                        <a:t>Time period between when a user initiates a request for information and when the request is fulfilled </a:t>
                      </a:r>
                    </a:p>
                  </a:txBody>
                  <a:tcPr anchor="ctr"/>
                </a:tc>
              </a:tr>
            </a:tbl>
          </a:graphicData>
        </a:graphic>
      </p:graphicFrame>
    </p:spTree>
    <p:extLst>
      <p:ext uri="{BB962C8B-B14F-4D97-AF65-F5344CB8AC3E}">
        <p14:creationId xmlns:p14="http://schemas.microsoft.com/office/powerpoint/2010/main" val="1868913464"/>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E: System Security</a:t>
            </a:r>
          </a:p>
        </p:txBody>
      </p:sp>
      <p:sp>
        <p:nvSpPr>
          <p:cNvPr id="3" name="Content Placeholder 2"/>
          <p:cNvSpPr>
            <a:spLocks noGrp="1"/>
          </p:cNvSpPr>
          <p:nvPr>
            <p:ph idx="1"/>
          </p:nvPr>
        </p:nvSpPr>
        <p:spPr/>
        <p:txBody>
          <a:bodyPr>
            <a:normAutofit/>
          </a:bodyPr>
          <a:lstStyle/>
          <a:p>
            <a:r>
              <a:rPr lang="en-US" dirty="0"/>
              <a:t>Systems at Risk</a:t>
            </a:r>
          </a:p>
          <a:p>
            <a:r>
              <a:rPr lang="en-US" dirty="0"/>
              <a:t>Data Centers</a:t>
            </a:r>
          </a:p>
          <a:p>
            <a:r>
              <a:rPr lang="en-US" dirty="0"/>
              <a:t>Disaster Recovery Planning</a:t>
            </a:r>
          </a:p>
          <a:p>
            <a:r>
              <a:rPr lang="en-US" dirty="0"/>
              <a:t>Data Breaches</a:t>
            </a:r>
          </a:p>
          <a:p>
            <a:r>
              <a:rPr lang="en-US" dirty="0"/>
              <a:t>Security Measures</a:t>
            </a:r>
          </a:p>
        </p:txBody>
      </p:sp>
    </p:spTree>
    <p:extLst>
      <p:ext uri="{BB962C8B-B14F-4D97-AF65-F5344CB8AC3E}">
        <p14:creationId xmlns:p14="http://schemas.microsoft.com/office/powerpoint/2010/main" val="3173095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E: Objectives</a:t>
            </a:r>
          </a:p>
        </p:txBody>
      </p:sp>
      <p:sp>
        <p:nvSpPr>
          <p:cNvPr id="3" name="Content Placeholder 2"/>
          <p:cNvSpPr>
            <a:spLocks noGrp="1"/>
          </p:cNvSpPr>
          <p:nvPr>
            <p:ph idx="1"/>
          </p:nvPr>
        </p:nvSpPr>
        <p:spPr/>
        <p:txBody>
          <a:bodyPr>
            <a:normAutofit lnSpcReduction="10000"/>
          </a:bodyPr>
          <a:lstStyle/>
          <a:p>
            <a:r>
              <a:rPr lang="en-US" sz="2400" dirty="0"/>
              <a:t>List at least five kinds of disasters that put information systems at risk</a:t>
            </a:r>
          </a:p>
          <a:p>
            <a:r>
              <a:rPr lang="en-US" sz="2400" dirty="0"/>
              <a:t>Explain three ways that a data center can reduce the risk of disasters that destroy data</a:t>
            </a:r>
          </a:p>
          <a:p>
            <a:r>
              <a:rPr lang="en-US" sz="2400" dirty="0"/>
              <a:t>Describe the elements of a disaster recovery plan</a:t>
            </a:r>
          </a:p>
          <a:p>
            <a:r>
              <a:rPr lang="en-US" sz="2400" dirty="0"/>
              <a:t>Name five things that can trigger a data </a:t>
            </a:r>
            <a:r>
              <a:rPr lang="en-US" sz="2400" dirty="0" smtClean="0"/>
              <a:t>breach</a:t>
            </a:r>
          </a:p>
          <a:p>
            <a:r>
              <a:rPr lang="en-US" sz="2400" dirty="0"/>
              <a:t>Describe how identity thieves use stolen data</a:t>
            </a:r>
          </a:p>
          <a:p>
            <a:r>
              <a:rPr lang="en-US" sz="2400" dirty="0"/>
              <a:t>Explain four security measures that protect data from breaches</a:t>
            </a:r>
          </a:p>
          <a:p>
            <a:r>
              <a:rPr lang="en-US" sz="2400" dirty="0"/>
              <a:t>Describe consumer notification laws in education, health care, and banking</a:t>
            </a:r>
          </a:p>
          <a:p>
            <a:r>
              <a:rPr lang="en-US" sz="2400" dirty="0"/>
              <a:t>List five steps that data breach victims should </a:t>
            </a:r>
            <a:r>
              <a:rPr lang="en-US" sz="2400" dirty="0" smtClean="0"/>
              <a:t>follow</a:t>
            </a:r>
            <a:endParaRPr lang="en-US" sz="2400" dirty="0"/>
          </a:p>
        </p:txBody>
      </p:sp>
    </p:spTree>
    <p:extLst>
      <p:ext uri="{BB962C8B-B14F-4D97-AF65-F5344CB8AC3E}">
        <p14:creationId xmlns:p14="http://schemas.microsoft.com/office/powerpoint/2010/main" val="2727855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at Risk</a:t>
            </a:r>
          </a:p>
        </p:txBody>
      </p:sp>
      <p:sp>
        <p:nvSpPr>
          <p:cNvPr id="3" name="Content Placeholder 2"/>
          <p:cNvSpPr>
            <a:spLocks noGrp="1"/>
          </p:cNvSpPr>
          <p:nvPr>
            <p:ph idx="1"/>
          </p:nvPr>
        </p:nvSpPr>
        <p:spPr/>
        <p:txBody>
          <a:bodyPr>
            <a:normAutofit/>
          </a:bodyPr>
          <a:lstStyle/>
          <a:p>
            <a:r>
              <a:rPr lang="en-US" dirty="0"/>
              <a:t>The kinds of disasters that put information systems at risk include:</a:t>
            </a:r>
          </a:p>
          <a:p>
            <a:pPr lvl="1"/>
            <a:r>
              <a:rPr lang="en-US" dirty="0" smtClean="0"/>
              <a:t>Natural disasters</a:t>
            </a:r>
          </a:p>
          <a:p>
            <a:pPr lvl="1"/>
            <a:r>
              <a:rPr lang="en-US" dirty="0" smtClean="0"/>
              <a:t>Power </a:t>
            </a:r>
            <a:r>
              <a:rPr lang="en-US" dirty="0"/>
              <a:t>outages</a:t>
            </a:r>
          </a:p>
          <a:p>
            <a:pPr lvl="1"/>
            <a:r>
              <a:rPr lang="en-US" dirty="0"/>
              <a:t>Equipment failures</a:t>
            </a:r>
          </a:p>
          <a:p>
            <a:pPr lvl="1"/>
            <a:r>
              <a:rPr lang="en-US" dirty="0"/>
              <a:t>Human errors</a:t>
            </a:r>
          </a:p>
          <a:p>
            <a:pPr lvl="1"/>
            <a:r>
              <a:rPr lang="en-US" dirty="0"/>
              <a:t>Software failures</a:t>
            </a:r>
          </a:p>
          <a:p>
            <a:pPr lvl="1"/>
            <a:r>
              <a:rPr lang="en-US" dirty="0"/>
              <a:t>Acts of war</a:t>
            </a:r>
          </a:p>
          <a:p>
            <a:pPr lvl="1"/>
            <a:r>
              <a:rPr lang="en-US" dirty="0"/>
              <a:t>Security vulnerabilities</a:t>
            </a:r>
          </a:p>
        </p:txBody>
      </p:sp>
    </p:spTree>
    <p:extLst>
      <p:ext uri="{BB962C8B-B14F-4D97-AF65-F5344CB8AC3E}">
        <p14:creationId xmlns:p14="http://schemas.microsoft.com/office/powerpoint/2010/main" val="207271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Centers (1 of 4)</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data center </a:t>
            </a:r>
            <a:r>
              <a:rPr lang="en-US" dirty="0"/>
              <a:t>is a specialized facility designed to hold and protect computer systems and data</a:t>
            </a:r>
          </a:p>
          <a:p>
            <a:r>
              <a:rPr lang="en-US" dirty="0"/>
              <a:t>These centers may be dedicated to information systems for a single company, or they may be a </a:t>
            </a:r>
            <a:r>
              <a:rPr lang="en-US" b="1" dirty="0"/>
              <a:t>colocation center </a:t>
            </a:r>
            <a:r>
              <a:rPr lang="en-US" dirty="0"/>
              <a:t>in which several corporations lease space and equipment</a:t>
            </a:r>
          </a:p>
          <a:p>
            <a:r>
              <a:rPr lang="en-US" b="1" dirty="0"/>
              <a:t>Lights-out management </a:t>
            </a:r>
            <a:r>
              <a:rPr lang="en-US" dirty="0"/>
              <a:t>(LOM) allows system administrators to monitor and manage servers using remote control software</a:t>
            </a:r>
          </a:p>
        </p:txBody>
      </p:sp>
    </p:spTree>
    <p:extLst>
      <p:ext uri="{BB962C8B-B14F-4D97-AF65-F5344CB8AC3E}">
        <p14:creationId xmlns:p14="http://schemas.microsoft.com/office/powerpoint/2010/main" val="2846603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Centers </a:t>
            </a:r>
            <a:r>
              <a:rPr lang="en-US" dirty="0" smtClean="0"/>
              <a:t>(2 </a:t>
            </a:r>
            <a:r>
              <a:rPr lang="en-US" dirty="0"/>
              <a:t>of 4)</a:t>
            </a:r>
          </a:p>
        </p:txBody>
      </p:sp>
      <p:pic>
        <p:nvPicPr>
          <p:cNvPr id="14338" name="Picture 2" descr="An illustration depicts the different data center components. The components listed read as follows:&#10;CCTV monitoring represented by an illustration of CCTV camera, Fire Suppression System represented by an illustration of fire extinguisher, Security alarm represented by a speaker, Environmental monitoring represented by an illustration of barometer, Biometric premises security represented by an illustration of a palm, Backup power represented by an illustration of plug, and Servers represented by an illustration of huge black 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94" y="1439748"/>
            <a:ext cx="7424612" cy="415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730204"/>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Centers </a:t>
            </a:r>
            <a:r>
              <a:rPr lang="en-US" dirty="0" smtClean="0"/>
              <a:t>(3 </a:t>
            </a:r>
            <a:r>
              <a:rPr lang="en-US" dirty="0"/>
              <a:t>of 4)</a:t>
            </a:r>
          </a:p>
        </p:txBody>
      </p:sp>
      <p:pic>
        <p:nvPicPr>
          <p:cNvPr id="2050" name="Picture 2" descr="An illustration depicts where not to put a data center. Each option is associated with an illustration. The options and the associated illustration are listed as follows:&#10;An illustration of water with a cross marked on it and the associated text reads “Below sea level or in a floodplain”&#10;An illustration of wind symbol marked with a cross and the associated text reads “In a location that is prone to hurricanes, tornadoes, or earthquakes.”&#10;An illustration of a fan marked with a cross and the associated text reads “Near hazardous materials manufacturing, storage, or transport facilities.” &#10;An illustration of a telephone marked with a cross and the associated text reads “In an area without world-class telecommunications infrastructure.”&#10;An illustration of huge buildings marked with a cross and the associated text reads “In large metropolitan areas where accidents and violence put people and equipment at risk.” &#10;An illustration of an airplane marked with a cross and the associated text reads “Near an airport flight path.”&#10;An illustration of a thunder symbol marked with a cross and the associated text reads “In locations where power is expensive or unrel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34" y="2130830"/>
            <a:ext cx="7547333" cy="269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613832"/>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150590"/>
            <a:ext cx="8032638" cy="1004011"/>
          </a:xfrm>
        </p:spPr>
        <p:txBody>
          <a:bodyPr/>
          <a:lstStyle/>
          <a:p>
            <a:r>
              <a:rPr lang="en-US" dirty="0"/>
              <a:t>Data Centers </a:t>
            </a:r>
            <a:r>
              <a:rPr lang="en-US" dirty="0" smtClean="0"/>
              <a:t>(4 </a:t>
            </a:r>
            <a:r>
              <a:rPr lang="en-US" dirty="0"/>
              <a:t>of 4)</a:t>
            </a:r>
          </a:p>
        </p:txBody>
      </p:sp>
      <p:pic>
        <p:nvPicPr>
          <p:cNvPr id="2050" name="Picture 2" descr="A photo shows a huge data center which is considered as World's most secure data center. The supporting text reads as follows; Bahnhof Pionen is located 100 feet beneath Stockholm, Sweden, and sometimes called the “James Bond” data center.&#10;Iron Mountain is located 220 feet underground in a limestone cave near Pittsburgh.&#10;Smartbunker runs on wind power and is housed in a former NATO command bunker in the Lincolnshire Wolds, U.K.&#10;InfoBunker is a 65,000-square-foot data center built in a decommissioned Air Force bunker designed to survive a 20-megaton nuclear blas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22" y="2457265"/>
            <a:ext cx="30480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type="body" sz="half" idx="2"/>
          </p:nvPr>
        </p:nvSpPr>
        <p:spPr>
          <a:xfrm>
            <a:off x="3243564" y="1190445"/>
            <a:ext cx="5762414" cy="4934309"/>
          </a:xfrm>
        </p:spPr>
        <p:txBody>
          <a:bodyPr>
            <a:noAutofit/>
          </a:bodyPr>
          <a:lstStyle/>
          <a:p>
            <a:pPr marL="285750" indent="-285750">
              <a:spcBef>
                <a:spcPts val="600"/>
              </a:spcBef>
              <a:buFont typeface="Arial" pitchFamily="34" charset="0"/>
              <a:buChar char="•"/>
            </a:pPr>
            <a:r>
              <a:rPr lang="en-US" sz="2200" b="1" dirty="0"/>
              <a:t>Bahnhof Pionen </a:t>
            </a:r>
            <a:r>
              <a:rPr lang="en-US" sz="2200" dirty="0"/>
              <a:t>is located 100 feet beneath </a:t>
            </a:r>
            <a:r>
              <a:rPr lang="en-US" sz="2200" dirty="0" smtClean="0"/>
              <a:t>Stockholm, Sweden</a:t>
            </a:r>
            <a:r>
              <a:rPr lang="en-US" sz="2200" dirty="0"/>
              <a:t>,</a:t>
            </a:r>
            <a:r>
              <a:rPr lang="en-US" sz="2200" dirty="0" smtClean="0"/>
              <a:t> </a:t>
            </a:r>
            <a:r>
              <a:rPr lang="en-US" sz="2200" dirty="0"/>
              <a:t>and sometimes called the 'James Bond" data center.</a:t>
            </a:r>
          </a:p>
          <a:p>
            <a:pPr marL="285750" indent="-285750">
              <a:spcBef>
                <a:spcPts val="600"/>
              </a:spcBef>
              <a:buFont typeface="Arial" pitchFamily="34" charset="0"/>
              <a:buChar char="•"/>
            </a:pPr>
            <a:r>
              <a:rPr lang="en-US" sz="2200" b="1" dirty="0"/>
              <a:t>Iron Mountain </a:t>
            </a:r>
            <a:r>
              <a:rPr lang="en-US" sz="2200" dirty="0"/>
              <a:t>us located 220 feet underground in a limestone cave near Pittsburgh.</a:t>
            </a:r>
          </a:p>
          <a:p>
            <a:pPr marL="285750" indent="-285750">
              <a:spcBef>
                <a:spcPts val="600"/>
              </a:spcBef>
              <a:buFont typeface="Arial" pitchFamily="34" charset="0"/>
              <a:buChar char="•"/>
            </a:pPr>
            <a:r>
              <a:rPr lang="en-US" sz="2200" b="1" dirty="0" smtClean="0"/>
              <a:t>Smartbunker</a:t>
            </a:r>
            <a:r>
              <a:rPr lang="en-US" sz="2200" b="1" dirty="0"/>
              <a:t> </a:t>
            </a:r>
            <a:r>
              <a:rPr lang="en-US" sz="2200" dirty="0" smtClean="0"/>
              <a:t>runs</a:t>
            </a:r>
            <a:r>
              <a:rPr lang="en-US" sz="2200" b="1" dirty="0" smtClean="0"/>
              <a:t> </a:t>
            </a:r>
            <a:r>
              <a:rPr lang="en-US" sz="2200" dirty="0"/>
              <a:t>on wind power and </a:t>
            </a:r>
            <a:r>
              <a:rPr lang="en-US" sz="2200" dirty="0" smtClean="0"/>
              <a:t>is </a:t>
            </a:r>
            <a:r>
              <a:rPr lang="en-US" sz="2200" dirty="0"/>
              <a:t>housed in a former NATO </a:t>
            </a:r>
            <a:r>
              <a:rPr lang="en-US" sz="2200" dirty="0" smtClean="0"/>
              <a:t>command bunker </a:t>
            </a:r>
            <a:r>
              <a:rPr lang="en-US" sz="2200" dirty="0"/>
              <a:t>in the Lincolnshire Welds. U.K.</a:t>
            </a:r>
          </a:p>
          <a:p>
            <a:pPr marL="285750" indent="-285750">
              <a:spcBef>
                <a:spcPts val="600"/>
              </a:spcBef>
              <a:buFont typeface="Arial" pitchFamily="34" charset="0"/>
              <a:buChar char="•"/>
            </a:pPr>
            <a:r>
              <a:rPr lang="en-US" sz="2200" b="1" dirty="0"/>
              <a:t>InfoBunker</a:t>
            </a:r>
            <a:r>
              <a:rPr lang="en-US" sz="2200" dirty="0"/>
              <a:t> is </a:t>
            </a:r>
            <a:r>
              <a:rPr lang="en-US" sz="2200" dirty="0" smtClean="0"/>
              <a:t>a 65,000-square-foot </a:t>
            </a:r>
            <a:r>
              <a:rPr lang="en-US" sz="2200" dirty="0"/>
              <a:t>data center built in </a:t>
            </a:r>
            <a:r>
              <a:rPr lang="en-US" sz="2200" dirty="0" smtClean="0"/>
              <a:t>a decommissioned </a:t>
            </a:r>
            <a:r>
              <a:rPr lang="en-US" sz="2200" dirty="0"/>
              <a:t>Air Force bunker designed to survive a </a:t>
            </a:r>
            <a:r>
              <a:rPr lang="en-US" sz="2200" dirty="0" smtClean="0"/>
              <a:t>20-megaton </a:t>
            </a:r>
            <a:r>
              <a:rPr lang="en-US" sz="2200" dirty="0"/>
              <a:t>nuclear </a:t>
            </a:r>
            <a:r>
              <a:rPr lang="en-US" sz="2200" dirty="0" smtClean="0"/>
              <a:t>blast</a:t>
            </a:r>
            <a:endParaRPr lang="en-US" sz="2200" dirty="0"/>
          </a:p>
        </p:txBody>
      </p:sp>
    </p:spTree>
    <p:extLst>
      <p:ext uri="{BB962C8B-B14F-4D97-AF65-F5344CB8AC3E}">
        <p14:creationId xmlns:p14="http://schemas.microsoft.com/office/powerpoint/2010/main" val="1094750801"/>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 Planning</a:t>
            </a:r>
          </a:p>
        </p:txBody>
      </p:sp>
      <p:sp>
        <p:nvSpPr>
          <p:cNvPr id="3" name="Content Placeholder 2"/>
          <p:cNvSpPr>
            <a:spLocks noGrp="1"/>
          </p:cNvSpPr>
          <p:nvPr>
            <p:ph idx="1"/>
          </p:nvPr>
        </p:nvSpPr>
        <p:spPr/>
        <p:txBody>
          <a:bodyPr>
            <a:normAutofit/>
          </a:bodyPr>
          <a:lstStyle/>
          <a:p>
            <a:r>
              <a:rPr lang="en-US" sz="2400" dirty="0"/>
              <a:t>A </a:t>
            </a:r>
            <a:r>
              <a:rPr lang="en-US" sz="2400" b="1" dirty="0"/>
              <a:t>disaster recovery plan </a:t>
            </a:r>
            <a:r>
              <a:rPr lang="en-US" sz="2400" dirty="0"/>
              <a:t>is a step-by-step description of the methods used to secure data against disaster and a set of guidelines for how an organization will recover lost data and resume operations if and when a disaster occurs</a:t>
            </a:r>
          </a:p>
          <a:p>
            <a:r>
              <a:rPr lang="en-US" sz="2400" b="1" dirty="0"/>
              <a:t>Disaster recovery plans should:</a:t>
            </a:r>
          </a:p>
          <a:p>
            <a:pPr lvl="1"/>
            <a:r>
              <a:rPr lang="en-US" sz="2200" dirty="0"/>
              <a:t>Ensure the safety of people on the premises at the time of a disaster Continue critical business operations</a:t>
            </a:r>
          </a:p>
          <a:p>
            <a:pPr lvl="1"/>
            <a:r>
              <a:rPr lang="en-US" sz="2200" dirty="0" smtClean="0"/>
              <a:t>Minimize the </a:t>
            </a:r>
            <a:r>
              <a:rPr lang="en-US" sz="2200" dirty="0"/>
              <a:t>duration of a serious disruption to operations</a:t>
            </a:r>
          </a:p>
          <a:p>
            <a:pPr lvl="1"/>
            <a:r>
              <a:rPr lang="en-US" sz="2200" dirty="0"/>
              <a:t>Minimize immediate damage and prevent additional losses</a:t>
            </a:r>
          </a:p>
          <a:p>
            <a:pPr lvl="1"/>
            <a:r>
              <a:rPr lang="en-US" sz="2200" dirty="0" smtClean="0"/>
              <a:t>Establish management </a:t>
            </a:r>
            <a:r>
              <a:rPr lang="en-US" sz="2200" dirty="0"/>
              <a:t>succession and emergency powers </a:t>
            </a:r>
          </a:p>
          <a:p>
            <a:pPr lvl="1"/>
            <a:r>
              <a:rPr lang="en-US" sz="2200" dirty="0"/>
              <a:t>Facilitate effective </a:t>
            </a:r>
            <a:r>
              <a:rPr lang="en-US" sz="2200" dirty="0" smtClean="0"/>
              <a:t>coordination of </a:t>
            </a:r>
            <a:r>
              <a:rPr lang="en-US" sz="2200" dirty="0"/>
              <a:t>recovery tasks </a:t>
            </a:r>
          </a:p>
        </p:txBody>
      </p:sp>
    </p:spTree>
    <p:extLst>
      <p:ext uri="{BB962C8B-B14F-4D97-AF65-F5344CB8AC3E}">
        <p14:creationId xmlns:p14="http://schemas.microsoft.com/office/powerpoint/2010/main" val="3310706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Basics </a:t>
            </a:r>
            <a:r>
              <a:rPr lang="en-US" dirty="0" smtClean="0"/>
              <a:t>(3 </a:t>
            </a:r>
            <a:r>
              <a:rPr lang="en-US" dirty="0"/>
              <a:t>of 6)</a:t>
            </a:r>
          </a:p>
        </p:txBody>
      </p:sp>
      <p:sp>
        <p:nvSpPr>
          <p:cNvPr id="5" name="Content Placeholder 4"/>
          <p:cNvSpPr>
            <a:spLocks noGrp="1"/>
          </p:cNvSpPr>
          <p:nvPr>
            <p:ph idx="1"/>
          </p:nvPr>
        </p:nvSpPr>
        <p:spPr/>
        <p:txBody>
          <a:bodyPr>
            <a:noAutofit/>
          </a:bodyPr>
          <a:lstStyle/>
          <a:p>
            <a:r>
              <a:rPr lang="en-US" b="1" dirty="0"/>
              <a:t>Vertical market</a:t>
            </a:r>
            <a:r>
              <a:rPr lang="en-US" dirty="0"/>
              <a:t> software is designed for a specific industry or enterprise; the software that controls touchscreen order entry at fast-food restaurants is an example of software designed for vertical markets</a:t>
            </a:r>
          </a:p>
          <a:p>
            <a:r>
              <a:rPr lang="en-US" b="1" dirty="0"/>
              <a:t>Horizontal market</a:t>
            </a:r>
            <a:r>
              <a:rPr lang="en-US" dirty="0"/>
              <a:t> software is designed for common elements of many businesses</a:t>
            </a:r>
          </a:p>
        </p:txBody>
      </p:sp>
    </p:spTree>
    <p:extLst>
      <p:ext uri="{BB962C8B-B14F-4D97-AF65-F5344CB8AC3E}">
        <p14:creationId xmlns:p14="http://schemas.microsoft.com/office/powerpoint/2010/main" val="259769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Breaches (1 of 2)</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data breach </a:t>
            </a:r>
            <a:r>
              <a:rPr lang="en-US" dirty="0"/>
              <a:t>is an incident in which personal data is viewed, accessed, or retrieved without authorization</a:t>
            </a:r>
          </a:p>
          <a:p>
            <a:r>
              <a:rPr lang="en-US" dirty="0"/>
              <a:t>Data breaches can be caused by the following:</a:t>
            </a:r>
          </a:p>
          <a:p>
            <a:pPr lvl="1"/>
            <a:r>
              <a:rPr lang="en-US" dirty="0"/>
              <a:t>Malware attacks</a:t>
            </a:r>
          </a:p>
          <a:p>
            <a:pPr lvl="1"/>
            <a:r>
              <a:rPr lang="en-US" dirty="0"/>
              <a:t>Employee negligence</a:t>
            </a:r>
          </a:p>
          <a:p>
            <a:pPr lvl="1"/>
            <a:r>
              <a:rPr lang="en-US" dirty="0"/>
              <a:t>Insider </a:t>
            </a:r>
            <a:r>
              <a:rPr lang="en-US" dirty="0" smtClean="0"/>
              <a:t>theft</a:t>
            </a:r>
          </a:p>
          <a:p>
            <a:pPr lvl="1"/>
            <a:r>
              <a:rPr lang="en-US" dirty="0" smtClean="0"/>
              <a:t>Device theft</a:t>
            </a:r>
          </a:p>
          <a:p>
            <a:pPr lvl="1"/>
            <a:r>
              <a:rPr lang="en-US" dirty="0" smtClean="0"/>
              <a:t>System glitches</a:t>
            </a:r>
            <a:endParaRPr lang="en-US" dirty="0"/>
          </a:p>
        </p:txBody>
      </p:sp>
    </p:spTree>
    <p:extLst>
      <p:ext uri="{BB962C8B-B14F-4D97-AF65-F5344CB8AC3E}">
        <p14:creationId xmlns:p14="http://schemas.microsoft.com/office/powerpoint/2010/main" val="330264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Breaches </a:t>
            </a:r>
            <a:r>
              <a:rPr lang="en-US" dirty="0" smtClean="0"/>
              <a:t>(2 </a:t>
            </a:r>
            <a:r>
              <a:rPr lang="en-US" dirty="0"/>
              <a:t>of 2)</a:t>
            </a:r>
          </a:p>
        </p:txBody>
      </p:sp>
      <p:sp>
        <p:nvSpPr>
          <p:cNvPr id="3" name="Content Placeholder 2"/>
          <p:cNvSpPr>
            <a:spLocks noGrp="1"/>
          </p:cNvSpPr>
          <p:nvPr>
            <p:ph idx="1"/>
          </p:nvPr>
        </p:nvSpPr>
        <p:spPr/>
        <p:txBody>
          <a:bodyPr>
            <a:normAutofit/>
          </a:bodyPr>
          <a:lstStyle/>
          <a:p>
            <a:r>
              <a:rPr lang="en-US" b="1" dirty="0"/>
              <a:t>Identity theft </a:t>
            </a:r>
            <a:r>
              <a:rPr lang="en-US" dirty="0"/>
              <a:t>is the fraudulent use of someone’s personal information to carry out transactions, such as applying for loans, making purchases, collecting tax refunds, or obtaining false identity documents</a:t>
            </a:r>
          </a:p>
        </p:txBody>
      </p:sp>
    </p:spTree>
    <p:extLst>
      <p:ext uri="{BB962C8B-B14F-4D97-AF65-F5344CB8AC3E}">
        <p14:creationId xmlns:p14="http://schemas.microsoft.com/office/powerpoint/2010/main" val="136496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smtClean="0"/>
              <a:t>Measures (1 of 4)</a:t>
            </a:r>
            <a:endParaRPr lang="en-US" dirty="0"/>
          </a:p>
        </p:txBody>
      </p:sp>
      <p:sp>
        <p:nvSpPr>
          <p:cNvPr id="3" name="Content Placeholder 2"/>
          <p:cNvSpPr>
            <a:spLocks noGrp="1"/>
          </p:cNvSpPr>
          <p:nvPr>
            <p:ph idx="1"/>
          </p:nvPr>
        </p:nvSpPr>
        <p:spPr>
          <a:xfrm>
            <a:off x="381000" y="1259457"/>
            <a:ext cx="8262668" cy="4901212"/>
          </a:xfrm>
        </p:spPr>
        <p:txBody>
          <a:bodyPr>
            <a:normAutofit/>
          </a:bodyPr>
          <a:lstStyle/>
          <a:p>
            <a:pPr marL="465138" indent="-465138">
              <a:spcBef>
                <a:spcPts val="600"/>
              </a:spcBef>
            </a:pPr>
            <a:r>
              <a:rPr lang="en-US" dirty="0"/>
              <a:t>Measures that protect information systems can be grouped into four categories: </a:t>
            </a:r>
            <a:r>
              <a:rPr lang="en-US" b="1" dirty="0"/>
              <a:t>deterrents</a:t>
            </a:r>
            <a:r>
              <a:rPr lang="en-US" dirty="0"/>
              <a:t>, </a:t>
            </a:r>
            <a:r>
              <a:rPr lang="en-US" b="1" dirty="0"/>
              <a:t>preventative countermeasures</a:t>
            </a:r>
            <a:r>
              <a:rPr lang="en-US" dirty="0"/>
              <a:t>, </a:t>
            </a:r>
            <a:r>
              <a:rPr lang="en-US" b="1" dirty="0"/>
              <a:t>corrective procedures</a:t>
            </a:r>
            <a:r>
              <a:rPr lang="en-US" dirty="0"/>
              <a:t>, and </a:t>
            </a:r>
            <a:r>
              <a:rPr lang="en-US" b="1" dirty="0"/>
              <a:t>detection </a:t>
            </a:r>
            <a:r>
              <a:rPr lang="en-US" b="1" dirty="0" smtClean="0"/>
              <a:t>activities</a:t>
            </a:r>
          </a:p>
          <a:p>
            <a:pPr marL="914400" lvl="1" indent="-457200">
              <a:spcBef>
                <a:spcPts val="600"/>
              </a:spcBef>
            </a:pPr>
            <a:r>
              <a:rPr lang="en-US" b="1" dirty="0" smtClean="0"/>
              <a:t>Deterrents </a:t>
            </a:r>
            <a:r>
              <a:rPr lang="en-US" dirty="0"/>
              <a:t>reduce the likelihood of a deliberate attack. Physical </a:t>
            </a:r>
            <a:r>
              <a:rPr lang="en-US" dirty="0" smtClean="0"/>
              <a:t>deterrents, such </a:t>
            </a:r>
            <a:r>
              <a:rPr lang="en-US" dirty="0"/>
              <a:t>as limiting access to critical servers, fall under this category. </a:t>
            </a:r>
            <a:r>
              <a:rPr lang="en-US" dirty="0" smtClean="0"/>
              <a:t>Common deterrents </a:t>
            </a:r>
            <a:r>
              <a:rPr lang="en-US" dirty="0"/>
              <a:t>also include security features such as multi-level </a:t>
            </a:r>
            <a:r>
              <a:rPr lang="en-US" dirty="0" smtClean="0"/>
              <a:t>authentication, password </a:t>
            </a:r>
            <a:r>
              <a:rPr lang="en-US" dirty="0"/>
              <a:t>protection, and biometric </a:t>
            </a:r>
            <a:r>
              <a:rPr lang="en-US" dirty="0" smtClean="0"/>
              <a:t>identification.</a:t>
            </a:r>
          </a:p>
        </p:txBody>
      </p:sp>
    </p:spTree>
    <p:extLst>
      <p:ext uri="{BB962C8B-B14F-4D97-AF65-F5344CB8AC3E}">
        <p14:creationId xmlns:p14="http://schemas.microsoft.com/office/powerpoint/2010/main" val="2284755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Measures </a:t>
            </a:r>
            <a:r>
              <a:rPr lang="en-US" dirty="0" smtClean="0"/>
              <a:t>(2 </a:t>
            </a:r>
            <a:r>
              <a:rPr lang="en-US" dirty="0"/>
              <a:t>of 4)</a:t>
            </a:r>
          </a:p>
        </p:txBody>
      </p:sp>
      <p:sp>
        <p:nvSpPr>
          <p:cNvPr id="5" name="Content Placeholder 4"/>
          <p:cNvSpPr>
            <a:spLocks noGrp="1"/>
          </p:cNvSpPr>
          <p:nvPr>
            <p:ph idx="1"/>
          </p:nvPr>
        </p:nvSpPr>
        <p:spPr>
          <a:xfrm>
            <a:off x="258793" y="1242202"/>
            <a:ext cx="8626416" cy="4865299"/>
          </a:xfrm>
        </p:spPr>
        <p:txBody>
          <a:bodyPr>
            <a:noAutofit/>
          </a:bodyPr>
          <a:lstStyle/>
          <a:p>
            <a:pPr marL="914400" lvl="1" indent="-457200">
              <a:spcBef>
                <a:spcPts val="600"/>
              </a:spcBef>
            </a:pPr>
            <a:r>
              <a:rPr lang="en-US" b="1" dirty="0"/>
              <a:t>Preventive countermeasures </a:t>
            </a:r>
            <a:r>
              <a:rPr lang="en-US" dirty="0"/>
              <a:t>shield vulnerabilities to render an attack unsuccessful or reduce its impact. Firewalls that prevent unauthorized access to a system and encryption that makes stolen data indecipherable are examples of preventive </a:t>
            </a:r>
            <a:r>
              <a:rPr lang="en-US" dirty="0" smtClean="0"/>
              <a:t>countermeasures.</a:t>
            </a:r>
          </a:p>
          <a:p>
            <a:pPr marL="914400" lvl="1" indent="-457200">
              <a:spcBef>
                <a:spcPts val="600"/>
              </a:spcBef>
            </a:pPr>
            <a:r>
              <a:rPr lang="en-US" b="1" dirty="0" smtClean="0"/>
              <a:t>Corrective </a:t>
            </a:r>
            <a:r>
              <a:rPr lang="en-US" b="1" dirty="0"/>
              <a:t>procedures </a:t>
            </a:r>
            <a:r>
              <a:rPr lang="en-US" dirty="0"/>
              <a:t>reduce the effect of an attack. Data </a:t>
            </a:r>
            <a:r>
              <a:rPr lang="en-US" dirty="0" smtClean="0"/>
              <a:t>backups, disaster </a:t>
            </a:r>
            <a:r>
              <a:rPr lang="en-US" dirty="0"/>
              <a:t>recovery plans, and the availability of redundant </a:t>
            </a:r>
            <a:r>
              <a:rPr lang="en-US" dirty="0" smtClean="0"/>
              <a:t>hardware devices</a:t>
            </a:r>
            <a:r>
              <a:rPr lang="en-US" dirty="0"/>
              <a:t> </a:t>
            </a:r>
            <a:r>
              <a:rPr lang="en-US" dirty="0" smtClean="0"/>
              <a:t>all </a:t>
            </a:r>
            <a:r>
              <a:rPr lang="en-US" dirty="0"/>
              <a:t>are examples of corrective procedures</a:t>
            </a:r>
            <a:r>
              <a:rPr lang="en-US" dirty="0" smtClean="0"/>
              <a:t>.</a:t>
            </a:r>
            <a:endParaRPr lang="en-US" dirty="0"/>
          </a:p>
        </p:txBody>
      </p:sp>
    </p:spTree>
    <p:extLst>
      <p:ext uri="{BB962C8B-B14F-4D97-AF65-F5344CB8AC3E}">
        <p14:creationId xmlns:p14="http://schemas.microsoft.com/office/powerpoint/2010/main" val="3328403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Measures </a:t>
            </a:r>
            <a:r>
              <a:rPr lang="en-US" dirty="0" smtClean="0"/>
              <a:t>(3 </a:t>
            </a:r>
            <a:r>
              <a:rPr lang="en-US" dirty="0"/>
              <a:t>of 4)</a:t>
            </a:r>
          </a:p>
        </p:txBody>
      </p:sp>
      <p:sp>
        <p:nvSpPr>
          <p:cNvPr id="5" name="Content Placeholder 4"/>
          <p:cNvSpPr>
            <a:spLocks noGrp="1"/>
          </p:cNvSpPr>
          <p:nvPr>
            <p:ph idx="1"/>
          </p:nvPr>
        </p:nvSpPr>
        <p:spPr>
          <a:xfrm>
            <a:off x="258791" y="1242205"/>
            <a:ext cx="8522899" cy="4520241"/>
          </a:xfrm>
        </p:spPr>
        <p:txBody>
          <a:bodyPr>
            <a:noAutofit/>
          </a:bodyPr>
          <a:lstStyle/>
          <a:p>
            <a:pPr marL="914400" lvl="1" indent="-457200" fontAlgn="base">
              <a:spcBef>
                <a:spcPts val="600"/>
              </a:spcBef>
            </a:pPr>
            <a:r>
              <a:rPr lang="en-US" b="1" dirty="0" smtClean="0"/>
              <a:t>Detection </a:t>
            </a:r>
            <a:r>
              <a:rPr lang="en-US" b="1" dirty="0"/>
              <a:t>activities </a:t>
            </a:r>
            <a:r>
              <a:rPr lang="en-US" dirty="0"/>
              <a:t>recognize attacks and trigger </a:t>
            </a:r>
            <a:r>
              <a:rPr lang="en-US" dirty="0" smtClean="0"/>
              <a:t>preventive countermeasures or corrective procedures. For example, antivirus software detects viruses </a:t>
            </a:r>
            <a:r>
              <a:rPr lang="en-US" dirty="0"/>
              <a:t>entering a system and can be configured to perform corrective </a:t>
            </a:r>
            <a:r>
              <a:rPr lang="en-US" dirty="0" smtClean="0"/>
              <a:t>procedures </a:t>
            </a:r>
            <a:r>
              <a:rPr lang="en-US" dirty="0"/>
              <a:t>such as removing the virus and quarantining infected files. </a:t>
            </a:r>
            <a:r>
              <a:rPr lang="en-US" dirty="0" smtClean="0"/>
              <a:t>Theft or </a:t>
            </a:r>
            <a:r>
              <a:rPr lang="en-US" dirty="0"/>
              <a:t>vandalism can be detected by periodic hardware inventories. The use </a:t>
            </a:r>
            <a:r>
              <a:rPr lang="en-US" dirty="0" smtClean="0"/>
              <a:t>of monitoring </a:t>
            </a:r>
            <a:r>
              <a:rPr lang="en-US" dirty="0"/>
              <a:t>software to track users, file updates, and changes to critical </a:t>
            </a:r>
            <a:r>
              <a:rPr lang="en-US" dirty="0" smtClean="0"/>
              <a:t>systems </a:t>
            </a:r>
            <a:r>
              <a:rPr lang="en-US" dirty="0"/>
              <a:t>can also help detect anomalies that indicate an intrusion or a threat</a:t>
            </a:r>
            <a:r>
              <a:rPr lang="en-US" dirty="0" smtClean="0"/>
              <a:t>.</a:t>
            </a:r>
            <a:endParaRPr lang="en-US" dirty="0"/>
          </a:p>
        </p:txBody>
      </p:sp>
    </p:spTree>
    <p:extLst>
      <p:ext uri="{BB962C8B-B14F-4D97-AF65-F5344CB8AC3E}">
        <p14:creationId xmlns:p14="http://schemas.microsoft.com/office/powerpoint/2010/main" val="66081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1"/>
            <a:ext cx="8229600" cy="1039091"/>
          </a:xfrm>
        </p:spPr>
        <p:txBody>
          <a:bodyPr/>
          <a:lstStyle/>
          <a:p>
            <a:r>
              <a:rPr lang="en-US" dirty="0"/>
              <a:t>Security Measures </a:t>
            </a:r>
            <a:r>
              <a:rPr lang="en-US" dirty="0" smtClean="0"/>
              <a:t>(4 </a:t>
            </a:r>
            <a:r>
              <a:rPr lang="en-US" dirty="0"/>
              <a:t>of 4)</a:t>
            </a:r>
          </a:p>
        </p:txBody>
      </p:sp>
      <p:sp>
        <p:nvSpPr>
          <p:cNvPr id="5" name="Content Placeholder 4"/>
          <p:cNvSpPr>
            <a:spLocks noGrp="1"/>
          </p:cNvSpPr>
          <p:nvPr>
            <p:ph idx="1"/>
          </p:nvPr>
        </p:nvSpPr>
        <p:spPr/>
        <p:txBody>
          <a:bodyPr/>
          <a:lstStyle/>
          <a:p>
            <a:r>
              <a:rPr lang="en-US" dirty="0"/>
              <a:t>To minimize the risk of identify theft, customers should be vigilant about the information they divulge, for example:</a:t>
            </a:r>
          </a:p>
          <a:p>
            <a:pPr marL="915988" lvl="1" indent="-450850"/>
            <a:r>
              <a:rPr lang="en-US" dirty="0"/>
              <a:t>Know when data is being collected</a:t>
            </a:r>
          </a:p>
          <a:p>
            <a:pPr marL="915988" lvl="1" indent="-450850"/>
            <a:r>
              <a:rPr lang="en-US" dirty="0"/>
              <a:t>Find out how data is being used</a:t>
            </a:r>
          </a:p>
          <a:p>
            <a:pPr marL="915988" lvl="1" indent="-450850"/>
            <a:r>
              <a:rPr lang="en-US" dirty="0"/>
              <a:t>Find out what data is retained</a:t>
            </a:r>
          </a:p>
          <a:p>
            <a:pPr marL="915988" lvl="1" indent="-450850"/>
            <a:r>
              <a:rPr lang="en-US" dirty="0"/>
              <a:t>Don’t trade your </a:t>
            </a:r>
            <a:r>
              <a:rPr lang="en-US" dirty="0" smtClean="0"/>
              <a:t>privacy</a:t>
            </a:r>
          </a:p>
        </p:txBody>
      </p:sp>
    </p:spTree>
    <p:extLst>
      <p:ext uri="{BB962C8B-B14F-4D97-AF65-F5344CB8AC3E}">
        <p14:creationId xmlns:p14="http://schemas.microsoft.com/office/powerpoint/2010/main" val="57153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Basics </a:t>
            </a:r>
            <a:r>
              <a:rPr lang="en-US" dirty="0" smtClean="0"/>
              <a:t>(4 </a:t>
            </a:r>
            <a:r>
              <a:rPr lang="en-US" dirty="0"/>
              <a:t>of 6)</a:t>
            </a:r>
          </a:p>
        </p:txBody>
      </p:sp>
      <p:sp>
        <p:nvSpPr>
          <p:cNvPr id="5" name="Content Placeholder 4"/>
          <p:cNvSpPr>
            <a:spLocks noGrp="1"/>
          </p:cNvSpPr>
          <p:nvPr>
            <p:ph idx="1"/>
          </p:nvPr>
        </p:nvSpPr>
        <p:spPr/>
        <p:txBody>
          <a:bodyPr>
            <a:noAutofit/>
          </a:bodyPr>
          <a:lstStyle/>
          <a:p>
            <a:r>
              <a:rPr lang="en-US" sz="2400" dirty="0"/>
              <a:t>An </a:t>
            </a:r>
            <a:r>
              <a:rPr lang="en-US" sz="2400" b="1" dirty="0"/>
              <a:t>organizational chart </a:t>
            </a:r>
            <a:r>
              <a:rPr lang="en-US" sz="2400" dirty="0"/>
              <a:t>depicts the hierarchy of employees in an organization</a:t>
            </a:r>
          </a:p>
          <a:p>
            <a:r>
              <a:rPr lang="en-US" sz="2400" b="1" dirty="0"/>
              <a:t>Workers</a:t>
            </a:r>
            <a:r>
              <a:rPr lang="en-US" sz="2400" dirty="0"/>
              <a:t> are the people who directly carry out the organization’s mission</a:t>
            </a:r>
          </a:p>
          <a:p>
            <a:r>
              <a:rPr lang="en-US" sz="2400" b="1" dirty="0"/>
              <a:t>Managers</a:t>
            </a:r>
            <a:r>
              <a:rPr lang="en-US" sz="2400" dirty="0"/>
              <a:t> determine organizational goals and plan how to achieve those goals; managers use the following methods:</a:t>
            </a:r>
          </a:p>
          <a:p>
            <a:pPr lvl="1"/>
            <a:r>
              <a:rPr lang="en-US" sz="2200" b="1" dirty="0"/>
              <a:t>Strategic planning </a:t>
            </a:r>
            <a:r>
              <a:rPr lang="en-US" sz="2200" dirty="0"/>
              <a:t>– emphasis on long-range and future goals</a:t>
            </a:r>
          </a:p>
          <a:p>
            <a:pPr lvl="1"/>
            <a:r>
              <a:rPr lang="en-US" sz="2200" b="1" dirty="0"/>
              <a:t>Tactical planning </a:t>
            </a:r>
            <a:r>
              <a:rPr lang="en-US" sz="2200" dirty="0"/>
              <a:t>– setting incremental goals that can be achieved in a year or less</a:t>
            </a:r>
          </a:p>
          <a:p>
            <a:pPr lvl="1"/>
            <a:r>
              <a:rPr lang="en-US" sz="2200" b="1" dirty="0"/>
              <a:t>Operational planning </a:t>
            </a:r>
            <a:r>
              <a:rPr lang="en-US" sz="2200" dirty="0"/>
              <a:t>– covers activities that make day-to-day operations run smoothly</a:t>
            </a:r>
          </a:p>
        </p:txBody>
      </p:sp>
    </p:spTree>
    <p:extLst>
      <p:ext uri="{BB962C8B-B14F-4D97-AF65-F5344CB8AC3E}">
        <p14:creationId xmlns:p14="http://schemas.microsoft.com/office/powerpoint/2010/main" val="4212473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4651</Words>
  <Application>Microsoft Office PowerPoint</Application>
  <PresentationFormat>On-screen Show (4:3)</PresentationFormat>
  <Paragraphs>472</Paragraphs>
  <Slides>85</Slides>
  <Notes>85</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Sample</vt:lpstr>
      <vt:lpstr>Computer Concepts 2018</vt:lpstr>
      <vt:lpstr>Module Contents</vt:lpstr>
      <vt:lpstr>Section A: Information Basics</vt:lpstr>
      <vt:lpstr>Section A: Objectives (1 of 2)</vt:lpstr>
      <vt:lpstr>Section A: Objectives (2 of 2)</vt:lpstr>
      <vt:lpstr>Enterprise Basics (1 of 6)</vt:lpstr>
      <vt:lpstr>Enterprise Basics (2 of 6)</vt:lpstr>
      <vt:lpstr>Enterprise Basics (3 of 6)</vt:lpstr>
      <vt:lpstr>Enterprise Basics (4 of 6)</vt:lpstr>
      <vt:lpstr>Enterprise Basics (5 of 6)</vt:lpstr>
      <vt:lpstr>Enterprise Basics (6 of 6)</vt:lpstr>
      <vt:lpstr>Transaction Processing Systems (1 of 2)</vt:lpstr>
      <vt:lpstr>Transaction Processing Systems (2 of 2)</vt:lpstr>
      <vt:lpstr>Management Information Systems (1 of 2)</vt:lpstr>
      <vt:lpstr>Management Information Systems (2 of 2)</vt:lpstr>
      <vt:lpstr>Decision Support Systems (1 of 3)</vt:lpstr>
      <vt:lpstr>Decision Support Systems (2 of 3)</vt:lpstr>
      <vt:lpstr>Decision Support Systems (3 of 3)</vt:lpstr>
      <vt:lpstr>Expert Systems (1 of 4)</vt:lpstr>
      <vt:lpstr>Expert Systems (2 of 4)</vt:lpstr>
      <vt:lpstr>Expert Systems (3 of 4)</vt:lpstr>
      <vt:lpstr>Expert Systems (4 of 4)</vt:lpstr>
      <vt:lpstr>Section B: Enterprise Applications</vt:lpstr>
      <vt:lpstr>Section B: Objectives</vt:lpstr>
      <vt:lpstr>Ecommerce (1 of 3)</vt:lpstr>
      <vt:lpstr>Ecommerce (2 of 3)</vt:lpstr>
      <vt:lpstr>Ecommerce (3 of 3)</vt:lpstr>
      <vt:lpstr>Supply Chain Management</vt:lpstr>
      <vt:lpstr>Customer Relationship Management (1 of 2)</vt:lpstr>
      <vt:lpstr>Customer Relationship Management (2 of 2)</vt:lpstr>
      <vt:lpstr>Enterprise Resource Planning (1 of 3)</vt:lpstr>
      <vt:lpstr>Enterprise Resource Planning (2 of 3)</vt:lpstr>
      <vt:lpstr>Enterprise Resource Planning (3 of 3)</vt:lpstr>
      <vt:lpstr>Section C: Systems Analysis</vt:lpstr>
      <vt:lpstr>Section C: Objectives</vt:lpstr>
      <vt:lpstr>System Development Life Cycle (1 of 2)</vt:lpstr>
      <vt:lpstr>System Development Life Cycle (2 of 2)</vt:lpstr>
      <vt:lpstr>Planning Phase (1 of 10)</vt:lpstr>
      <vt:lpstr>Planning Phase (2 of 10)</vt:lpstr>
      <vt:lpstr>Planning Phase (3 of 10)</vt:lpstr>
      <vt:lpstr>Planning Phase (4 of 10)</vt:lpstr>
      <vt:lpstr>Planning Phase (5 of 10)</vt:lpstr>
      <vt:lpstr>Planning Phase (6 of 10)</vt:lpstr>
      <vt:lpstr>Planning Phase (7 of 10)</vt:lpstr>
      <vt:lpstr>Planning Phase (8 of 10)</vt:lpstr>
      <vt:lpstr>Planning Phase (9 of 10)</vt:lpstr>
      <vt:lpstr>Planning Phase (10 of 10)</vt:lpstr>
      <vt:lpstr>Analysis Phase (1 of 2)</vt:lpstr>
      <vt:lpstr>Analysis Phase (2 of 2)</vt:lpstr>
      <vt:lpstr>Documentation Tools (1 of 6)</vt:lpstr>
      <vt:lpstr>Documentation Tools (2 of 6)</vt:lpstr>
      <vt:lpstr>Documentation Tools (3 of 6)</vt:lpstr>
      <vt:lpstr>Documentation Tools (4 of 6)</vt:lpstr>
      <vt:lpstr>Documentation Tools (5 of 6)</vt:lpstr>
      <vt:lpstr>Documentation Tools (6 of 6)</vt:lpstr>
      <vt:lpstr>Section D: Design and Implementation</vt:lpstr>
      <vt:lpstr>Section D: Objectives (1 of 2)</vt:lpstr>
      <vt:lpstr>Section D: Objectives (2 of 2)</vt:lpstr>
      <vt:lpstr>Design Phase (1 of 2)</vt:lpstr>
      <vt:lpstr>Design Phase (2 of 2)</vt:lpstr>
      <vt:lpstr>Evaluation and Selection</vt:lpstr>
      <vt:lpstr>Application Specifications (1 of 2)</vt:lpstr>
      <vt:lpstr>Application Specifications (2 of 2)</vt:lpstr>
      <vt:lpstr>Implementation Phase (1 of 3)</vt:lpstr>
      <vt:lpstr>Implementation Phase (2 of 3)</vt:lpstr>
      <vt:lpstr>Implementation Phase (3 of 3)</vt:lpstr>
      <vt:lpstr>Documentation and Training</vt:lpstr>
      <vt:lpstr>Conversion and Cutover</vt:lpstr>
      <vt:lpstr>Maintenance Phase (1 of 3)</vt:lpstr>
      <vt:lpstr>Maintenance Phase (2 of 3)</vt:lpstr>
      <vt:lpstr>Maintenance Phase (3 of 3)</vt:lpstr>
      <vt:lpstr>Section E: System Security</vt:lpstr>
      <vt:lpstr>Section E: Objectives</vt:lpstr>
      <vt:lpstr>Systems at Risk</vt:lpstr>
      <vt:lpstr>Data Centers (1 of 4)</vt:lpstr>
      <vt:lpstr>Data Centers (2 of 4)</vt:lpstr>
      <vt:lpstr>Data Centers (3 of 4)</vt:lpstr>
      <vt:lpstr>Data Centers (4 of 4)</vt:lpstr>
      <vt:lpstr>Disaster Recovery Planning</vt:lpstr>
      <vt:lpstr>Data Breaches (1 of 2)</vt:lpstr>
      <vt:lpstr>Data Breaches (2 of 2)</vt:lpstr>
      <vt:lpstr>Security Measures (1 of 4)</vt:lpstr>
      <vt:lpstr>Security Measures (2 of 4)</vt:lpstr>
      <vt:lpstr>Security Measures (3 of 4)</vt:lpstr>
      <vt:lpstr>Security Measures (4 of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Information Systems</dc:title>
  <dc:creator/>
  <cp:lastModifiedBy/>
  <cp:revision>1</cp:revision>
  <dcterms:created xsi:type="dcterms:W3CDTF">2015-05-25T16:21:36Z</dcterms:created>
  <dcterms:modified xsi:type="dcterms:W3CDTF">2017-09-22T11:39:35Z</dcterms:modified>
</cp:coreProperties>
</file>