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70" r:id="rId1"/>
  </p:sldMasterIdLst>
  <p:notesMasterIdLst>
    <p:notesMasterId r:id="rId93"/>
  </p:notesMasterIdLst>
  <p:sldIdLst>
    <p:sldId id="444" r:id="rId2"/>
    <p:sldId id="309" r:id="rId3"/>
    <p:sldId id="445" r:id="rId4"/>
    <p:sldId id="315" r:id="rId5"/>
    <p:sldId id="527" r:id="rId6"/>
    <p:sldId id="446" r:id="rId7"/>
    <p:sldId id="530" r:id="rId8"/>
    <p:sldId id="531" r:id="rId9"/>
    <p:sldId id="447" r:id="rId10"/>
    <p:sldId id="448" r:id="rId11"/>
    <p:sldId id="449" r:id="rId12"/>
    <p:sldId id="450" r:id="rId13"/>
    <p:sldId id="451" r:id="rId14"/>
    <p:sldId id="452" r:id="rId15"/>
    <p:sldId id="453" r:id="rId16"/>
    <p:sldId id="454" r:id="rId17"/>
    <p:sldId id="455" r:id="rId18"/>
    <p:sldId id="456" r:id="rId19"/>
    <p:sldId id="457" r:id="rId20"/>
    <p:sldId id="458" r:id="rId21"/>
    <p:sldId id="459" r:id="rId22"/>
    <p:sldId id="460" r:id="rId23"/>
    <p:sldId id="461" r:id="rId24"/>
    <p:sldId id="462" r:id="rId25"/>
    <p:sldId id="463" r:id="rId26"/>
    <p:sldId id="464" r:id="rId27"/>
    <p:sldId id="465" r:id="rId28"/>
    <p:sldId id="466" r:id="rId29"/>
    <p:sldId id="528" r:id="rId30"/>
    <p:sldId id="467" r:id="rId31"/>
    <p:sldId id="468" r:id="rId32"/>
    <p:sldId id="469" r:id="rId33"/>
    <p:sldId id="470" r:id="rId34"/>
    <p:sldId id="471" r:id="rId35"/>
    <p:sldId id="472" r:id="rId36"/>
    <p:sldId id="473" r:id="rId37"/>
    <p:sldId id="474" r:id="rId38"/>
    <p:sldId id="475" r:id="rId39"/>
    <p:sldId id="476" r:id="rId40"/>
    <p:sldId id="477" r:id="rId41"/>
    <p:sldId id="478" r:id="rId42"/>
    <p:sldId id="479" r:id="rId43"/>
    <p:sldId id="480" r:id="rId44"/>
    <p:sldId id="481" r:id="rId45"/>
    <p:sldId id="482" r:id="rId46"/>
    <p:sldId id="483" r:id="rId47"/>
    <p:sldId id="484" r:id="rId48"/>
    <p:sldId id="529" r:id="rId49"/>
    <p:sldId id="485" r:id="rId50"/>
    <p:sldId id="486" r:id="rId51"/>
    <p:sldId id="487" r:id="rId52"/>
    <p:sldId id="488" r:id="rId53"/>
    <p:sldId id="489" r:id="rId54"/>
    <p:sldId id="490" r:id="rId55"/>
    <p:sldId id="491" r:id="rId56"/>
    <p:sldId id="493" r:id="rId57"/>
    <p:sldId id="494" r:id="rId58"/>
    <p:sldId id="495" r:id="rId59"/>
    <p:sldId id="492" r:id="rId60"/>
    <p:sldId id="496" r:id="rId61"/>
    <p:sldId id="497" r:id="rId62"/>
    <p:sldId id="498" r:id="rId63"/>
    <p:sldId id="499" r:id="rId64"/>
    <p:sldId id="500" r:id="rId65"/>
    <p:sldId id="501" r:id="rId66"/>
    <p:sldId id="502" r:id="rId67"/>
    <p:sldId id="503" r:id="rId68"/>
    <p:sldId id="504" r:id="rId69"/>
    <p:sldId id="505" r:id="rId70"/>
    <p:sldId id="506" r:id="rId71"/>
    <p:sldId id="507" r:id="rId72"/>
    <p:sldId id="508" r:id="rId73"/>
    <p:sldId id="509" r:id="rId74"/>
    <p:sldId id="510" r:id="rId75"/>
    <p:sldId id="511" r:id="rId76"/>
    <p:sldId id="512" r:id="rId77"/>
    <p:sldId id="513" r:id="rId78"/>
    <p:sldId id="514" r:id="rId79"/>
    <p:sldId id="515" r:id="rId80"/>
    <p:sldId id="516" r:id="rId81"/>
    <p:sldId id="517" r:id="rId82"/>
    <p:sldId id="518" r:id="rId83"/>
    <p:sldId id="519" r:id="rId84"/>
    <p:sldId id="520" r:id="rId85"/>
    <p:sldId id="532" r:id="rId86"/>
    <p:sldId id="521" r:id="rId87"/>
    <p:sldId id="522" r:id="rId88"/>
    <p:sldId id="523" r:id="rId89"/>
    <p:sldId id="524" r:id="rId90"/>
    <p:sldId id="533" r:id="rId91"/>
    <p:sldId id="526" r:id="rId9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45951"/>
    <a:srgbClr val="59305B"/>
    <a:srgbClr val="4578AF"/>
    <a:srgbClr val="3366FF"/>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6" autoAdjust="0"/>
    <p:restoredTop sz="94297" autoAdjust="0"/>
  </p:normalViewPr>
  <p:slideViewPr>
    <p:cSldViewPr snapToGrid="0">
      <p:cViewPr>
        <p:scale>
          <a:sx n="66" d="100"/>
          <a:sy n="66" d="100"/>
        </p:scale>
        <p:origin x="-1434" y="-2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5121"/>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endParaRPr lang="en-US" dirty="0"/>
          </a:p>
        </p:txBody>
      </p:sp>
      <p:sp>
        <p:nvSpPr>
          <p:cNvPr id="71683" name="Rectangle 5122"/>
          <p:cNvSpPr>
            <a:spLocks noGrp="1" noChangeArrowheads="1"/>
          </p:cNvSpPr>
          <p:nvPr>
            <p:ph type="dt" idx="1"/>
          </p:nvPr>
        </p:nvSpPr>
        <p:spPr bwMode="auto">
          <a:xfrm>
            <a:off x="3884613"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endParaRPr lang="en-US" dirty="0"/>
          </a:p>
        </p:txBody>
      </p:sp>
      <p:sp>
        <p:nvSpPr>
          <p:cNvPr id="71684" name="Rectangle 5123"/>
          <p:cNvSpPr>
            <a:spLocks noGrp="1" noRot="1" noChangeAspect="1" noChangeArrowheads="1" noTextEdit="1"/>
          </p:cNvSpPr>
          <p:nvPr>
            <p:ph type="sldImg" idx="2"/>
          </p:nvPr>
        </p:nvSpPr>
        <p:spPr bwMode="auto">
          <a:xfrm>
            <a:off x="1143000" y="685800"/>
            <a:ext cx="4572000" cy="3429000"/>
          </a:xfrm>
          <a:prstGeom prst="rect">
            <a:avLst/>
          </a:prstGeom>
          <a:noFill/>
          <a:ln w="9525" algn="ctr">
            <a:solidFill>
              <a:srgbClr val="000000"/>
            </a:solidFill>
            <a:miter lim="800000"/>
            <a:headEnd/>
            <a:tailEnd/>
          </a:ln>
        </p:spPr>
      </p:sp>
      <p:sp>
        <p:nvSpPr>
          <p:cNvPr id="5125" name="Notes Placeholder 5124"/>
          <p:cNvSpPr>
            <a:spLocks noGrp="1" noChangeArrowheads="1"/>
          </p:cNvSpPr>
          <p:nvPr>
            <p:ph type="body" sz="quarter" idx="3"/>
          </p:nvPr>
        </p:nvSpPr>
        <p:spPr bwMode="auto">
          <a:xfrm>
            <a:off x="685800" y="4343400"/>
            <a:ext cx="5486400" cy="411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1686" name="Rectangle 5125"/>
          <p:cNvSpPr>
            <a:spLocks noGrp="1" noChangeArrowheads="1"/>
          </p:cNvSpPr>
          <p:nvPr>
            <p:ph type="ftr" sz="quarter" idx="4"/>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endParaRPr lang="en-US" dirty="0"/>
          </a:p>
        </p:txBody>
      </p:sp>
      <p:sp>
        <p:nvSpPr>
          <p:cNvPr id="5127" name="Slide Number Placeholder 5126"/>
          <p:cNvSpPr>
            <a:spLocks noGrp="1" noChangeArrowheads="1"/>
          </p:cNvSpPr>
          <p:nvPr>
            <p:ph type="sldNum" sz="quarter" idx="5"/>
          </p:nvPr>
        </p:nvSpPr>
        <p:spPr bwMode="auto">
          <a:xfrm>
            <a:off x="3884613" y="8685213"/>
            <a:ext cx="2971800" cy="4572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b" anchorCtr="0" compatLnSpc="1">
            <a:prstTxWarp prst="textNoShape">
              <a:avLst/>
            </a:prstTxWarp>
          </a:bodyPr>
          <a:lstStyle>
            <a:lvl1pPr algn="r">
              <a:defRPr sz="1200"/>
            </a:lvl1pPr>
          </a:lstStyle>
          <a:p>
            <a:fld id="{D96327A5-35F2-4371-8312-8F481B9D24F6}" type="slidenum">
              <a:rPr lang="en-US"/>
              <a:pPr/>
              <a:t>‹#›</a:t>
            </a:fld>
            <a:endParaRPr lang="en-US" dirty="0"/>
          </a:p>
        </p:txBody>
      </p:sp>
    </p:spTree>
    <p:extLst>
      <p:ext uri="{BB962C8B-B14F-4D97-AF65-F5344CB8AC3E}">
        <p14:creationId xmlns:p14="http://schemas.microsoft.com/office/powerpoint/2010/main" val="27996513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9EAEEF-EA87-45A5-AB17-DF2F4D00AFC7}" type="slidenum">
              <a:rPr lang="en-US" altLang="en-US" smtClean="0"/>
              <a:pPr/>
              <a:t>1</a:t>
            </a:fld>
            <a:endParaRPr lang="en-US" altLang="en-US" dirty="0"/>
          </a:p>
        </p:txBody>
      </p:sp>
    </p:spTree>
    <p:extLst>
      <p:ext uri="{BB962C8B-B14F-4D97-AF65-F5344CB8AC3E}">
        <p14:creationId xmlns:p14="http://schemas.microsoft.com/office/powerpoint/2010/main" val="16811224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12</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13</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14</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16</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17</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18</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19</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20</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21</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22</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hape 1"/>
          <p:cNvSpPr>
            <a:spLocks noGrp="1" noRot="1" noChangeAspect="1" noTextEdit="1"/>
          </p:cNvSpPr>
          <p:nvPr>
            <p:ph type="sldImg"/>
          </p:nvPr>
        </p:nvSpPr>
        <p:spPr>
          <a:noFill/>
          <a:ln cap="flat">
            <a:headEnd type="none" w="med" len="med"/>
            <a:tailEnd type="none" w="med" len="med"/>
          </a:ln>
        </p:spPr>
      </p:sp>
      <p:sp>
        <p:nvSpPr>
          <p:cNvPr id="73730"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9B733792-E8A1-45C1-BAB3-E89E1B641BD2}" type="slidenum">
              <a:rPr lang="en-US"/>
              <a:pPr/>
              <a:t>2</a:t>
            </a:fld>
            <a:endParaRPr lang="en-US" dirty="0"/>
          </a:p>
        </p:txBody>
      </p:sp>
    </p:spTree>
    <p:extLst>
      <p:ext uri="{BB962C8B-B14F-4D97-AF65-F5344CB8AC3E}">
        <p14:creationId xmlns:p14="http://schemas.microsoft.com/office/powerpoint/2010/main" val="13810618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23</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24</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25</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26</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27</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28</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29</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30</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31</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32</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hape 1"/>
          <p:cNvSpPr>
            <a:spLocks noGrp="1" noRot="1" noChangeAspect="1" noTextEdit="1"/>
          </p:cNvSpPr>
          <p:nvPr>
            <p:ph type="sldImg"/>
          </p:nvPr>
        </p:nvSpPr>
        <p:spPr>
          <a:noFill/>
          <a:ln cap="flat">
            <a:headEnd type="none" w="med" len="med"/>
            <a:tailEnd type="none" w="med" len="med"/>
          </a:ln>
        </p:spPr>
      </p:sp>
      <p:sp>
        <p:nvSpPr>
          <p:cNvPr id="73730"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9B733792-E8A1-45C1-BAB3-E89E1B641BD2}" type="slidenum">
              <a:rPr lang="en-US"/>
              <a:pPr/>
              <a:t>3</a:t>
            </a:fld>
            <a:endParaRPr lang="en-US" dirty="0"/>
          </a:p>
        </p:txBody>
      </p:sp>
    </p:spTree>
    <p:extLst>
      <p:ext uri="{BB962C8B-B14F-4D97-AF65-F5344CB8AC3E}">
        <p14:creationId xmlns:p14="http://schemas.microsoft.com/office/powerpoint/2010/main" val="13810618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33</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34</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35</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36</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38</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39</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4</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5</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6</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9</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10</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11</a:t>
            </a:fld>
            <a:endParaRPr lang="en-US" dirty="0"/>
          </a:p>
        </p:txBody>
      </p:sp>
    </p:spTree>
    <p:extLst>
      <p:ext uri="{BB962C8B-B14F-4D97-AF65-F5344CB8AC3E}">
        <p14:creationId xmlns:p14="http://schemas.microsoft.com/office/powerpoint/2010/main" val="4070940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hapter Opener">
    <p:spTree>
      <p:nvGrpSpPr>
        <p:cNvPr id="1" name=""/>
        <p:cNvGrpSpPr/>
        <p:nvPr/>
      </p:nvGrpSpPr>
      <p:grpSpPr>
        <a:xfrm>
          <a:off x="0" y="0"/>
          <a:ext cx="0" cy="0"/>
          <a:chOff x="0" y="0"/>
          <a:chExt cx="0" cy="0"/>
        </a:xfrm>
      </p:grpSpPr>
      <p:sp>
        <p:nvSpPr>
          <p:cNvPr id="16" name="Rectangle 15"/>
          <p:cNvSpPr/>
          <p:nvPr/>
        </p:nvSpPr>
        <p:spPr bwMode="white">
          <a:xfrm>
            <a:off x="0" y="0"/>
            <a:ext cx="9144000" cy="1371600"/>
          </a:xfrm>
          <a:prstGeom prst="rect">
            <a:avLst/>
          </a:prstGeom>
          <a:solidFill>
            <a:srgbClr val="845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0"/>
          <p:cNvSpPr>
            <a:spLocks noGrp="1"/>
          </p:cNvSpPr>
          <p:nvPr>
            <p:ph type="title"/>
          </p:nvPr>
        </p:nvSpPr>
        <p:spPr>
          <a:xfrm>
            <a:off x="457200" y="228600"/>
            <a:ext cx="8229600" cy="622828"/>
          </a:xfrm>
        </p:spPr>
        <p:txBody>
          <a:bodyPr anchor="t">
            <a:noAutofit/>
          </a:bodyPr>
          <a:lstStyle>
            <a:lvl1pPr>
              <a:defRPr sz="3600">
                <a:latin typeface="Arial" pitchFamily="34" charset="0"/>
                <a:ea typeface="Verdana" pitchFamily="34" charset="0"/>
                <a:cs typeface="Arial" pitchFamily="34" charset="0"/>
              </a:defRPr>
            </a:lvl1pPr>
          </a:lstStyle>
          <a:p>
            <a:r>
              <a:rPr lang="en-US" smtClean="0"/>
              <a:t>Click to edit Master title style</a:t>
            </a:r>
            <a:endParaRPr lang="en-US" dirty="0"/>
          </a:p>
        </p:txBody>
      </p:sp>
      <p:sp>
        <p:nvSpPr>
          <p:cNvPr id="7" name="Conten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400">
                <a:solidFill>
                  <a:schemeClr val="bg1"/>
                </a:solidFill>
                <a:latin typeface="Arial" pitchFamily="34" charset="0"/>
                <a:ea typeface="Verdana" pitchFamily="34" charset="0"/>
                <a:cs typeface="Arial" pitchFamily="34" charset="0"/>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4400" baseline="0">
                <a:latin typeface="Arial" pitchFamily="34" charset="0"/>
                <a:ea typeface="Verdana" pitchFamily="34" charset="0"/>
                <a:cs typeface="Arial" pitchFamily="34" charset="0"/>
              </a:defRPr>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800">
                <a:latin typeface="Arial" pitchFamily="34" charset="0"/>
                <a:ea typeface="Verdana" pitchFamily="34" charset="0"/>
                <a:cs typeface="Arial" pitchFamily="34" charset="0"/>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3" name="Rectangle 12"/>
          <p:cNvSpPr/>
          <p:nvPr/>
        </p:nvSpPr>
        <p:spPr bwMode="white">
          <a:xfrm>
            <a:off x="-7938" y="6248400"/>
            <a:ext cx="9161464" cy="629874"/>
          </a:xfrm>
          <a:prstGeom prst="rect">
            <a:avLst/>
          </a:prstGeom>
          <a:solidFill>
            <a:srgbClr val="845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ontent Placeholder 4"/>
          <p:cNvSpPr>
            <a:spLocks noGrp="1"/>
          </p:cNvSpPr>
          <p:nvPr>
            <p:ph sz="quarter" idx="16"/>
          </p:nvPr>
        </p:nvSpPr>
        <p:spPr>
          <a:xfrm>
            <a:off x="1600200" y="6285230"/>
            <a:ext cx="7543800" cy="572770"/>
          </a:xfrm>
          <a:solidFill>
            <a:srgbClr val="845951"/>
          </a:solidFill>
        </p:spPr>
        <p:txBody>
          <a:bodyPr>
            <a:noAutofit/>
          </a:bodyPr>
          <a:lstStyle>
            <a:lvl1pPr algn="ctr">
              <a:defRPr sz="1100">
                <a:latin typeface="Arial" pitchFamily="34" charset="0"/>
                <a:cs typeface="Arial" pitchFamily="34" charset="0"/>
              </a:defRPr>
            </a:lvl1pPr>
            <a:lvl2pPr>
              <a:defRPr sz="1100">
                <a:latin typeface="Arial" pitchFamily="34" charset="0"/>
                <a:cs typeface="Arial" pitchFamily="34" charset="0"/>
              </a:defRPr>
            </a:lvl2pPr>
            <a:lvl3pPr>
              <a:defRPr sz="1100">
                <a:latin typeface="Arial" pitchFamily="34" charset="0"/>
                <a:cs typeface="Arial" pitchFamily="34" charset="0"/>
              </a:defRPr>
            </a:lvl3pPr>
            <a:lvl4pPr>
              <a:defRPr sz="1100">
                <a:latin typeface="Arial" pitchFamily="34" charset="0"/>
                <a:cs typeface="Arial" pitchFamily="34" charset="0"/>
              </a:defRPr>
            </a:lvl4pPr>
            <a:lvl5pPr>
              <a:defRPr sz="1100">
                <a:latin typeface="Arial" pitchFamily="34" charset="0"/>
                <a:cs typeface="Arial" pitchFamily="34" charset="0"/>
              </a:defRPr>
            </a:lvl5pPr>
          </a:lstStyle>
          <a:p>
            <a:pPr lvl="0"/>
            <a:r>
              <a:rPr lang="en-US" smtClean="0"/>
              <a:t>Click to edit Master text styles</a:t>
            </a:r>
          </a:p>
        </p:txBody>
      </p:sp>
    </p:spTree>
    <p:extLst>
      <p:ext uri="{BB962C8B-B14F-4D97-AF65-F5344CB8AC3E}">
        <p14:creationId xmlns:p14="http://schemas.microsoft.com/office/powerpoint/2010/main" val="8245134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a:t>Click to edit Master title style</a:t>
            </a:r>
          </a:p>
        </p:txBody>
      </p:sp>
      <p:sp>
        <p:nvSpPr>
          <p:cNvPr id="4" name="Content Placeholder 2"/>
          <p:cNvSpPr>
            <a:spLocks noGrp="1"/>
          </p:cNvSpPr>
          <p:nvPr>
            <p:ph idx="1"/>
          </p:nvPr>
        </p:nvSpPr>
        <p:spPr>
          <a:xfrm>
            <a:off x="228600" y="1295400"/>
            <a:ext cx="8763000" cy="4830763"/>
          </a:xfrm>
          <a:prstGeom prst="rect">
            <a:avLst/>
          </a:prstGeom>
        </p:spPr>
        <p:txBody>
          <a:bodyPr vert="horz" lIns="91440" tIns="45720" rIns="91440" bIns="45720" rtlCol="0">
            <a:normAutofit/>
          </a:bodyPr>
          <a:lstStyle>
            <a:lvl1pPr>
              <a:defRPr sz="2600"/>
            </a:lvl1pPr>
            <a:lvl3pPr>
              <a:defRPr sz="2200"/>
            </a:lvl3pPr>
            <a:lvl5pPr>
              <a:defRPr sz="1800"/>
            </a:lvl5pPr>
          </a:lstStyle>
          <a:p>
            <a:pPr marL="461963" lvl="0" indent="-461963">
              <a:buSzPct val="100000"/>
            </a:pPr>
            <a:r>
              <a:rPr lang="en-US" dirty="0" smtClean="0"/>
              <a:t>Click to edit Master text styles</a:t>
            </a:r>
          </a:p>
          <a:p>
            <a:pPr marL="914400" lvl="1" indent="-457200"/>
            <a:r>
              <a:rPr lang="en-US" dirty="0" smtClean="0"/>
              <a:t>Second level</a:t>
            </a:r>
          </a:p>
          <a:p>
            <a:pPr marL="1376363" lvl="2" indent="-461963"/>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Figure + Caption Layout">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10" name="Title 1"/>
          <p:cNvSpPr>
            <a:spLocks noGrp="1"/>
          </p:cNvSpPr>
          <p:nvPr>
            <p:ph type="title"/>
          </p:nvPr>
        </p:nvSpPr>
        <p:spPr>
          <a:xfrm>
            <a:off x="519169" y="357626"/>
            <a:ext cx="8032638" cy="1004011"/>
          </a:xfrm>
        </p:spPr>
        <p:txBody>
          <a:bodyPr>
            <a:normAutofit/>
          </a:bodyPr>
          <a:lstStyle>
            <a:lvl1pPr algn="ctr">
              <a:defRPr sz="3600" b="0">
                <a:solidFill>
                  <a:schemeClr val="tx1"/>
                </a:solidFill>
              </a:defRPr>
            </a:lvl1pPr>
          </a:lstStyle>
          <a:p>
            <a:r>
              <a:rPr lang="en-US" smtClean="0"/>
              <a:t>Click to edit Master title style</a:t>
            </a:r>
            <a:endParaRPr lang="en-US" dirty="0"/>
          </a:p>
        </p:txBody>
      </p:sp>
      <p:sp>
        <p:nvSpPr>
          <p:cNvPr id="11" name="Text Placeholder 3"/>
          <p:cNvSpPr>
            <a:spLocks noGrp="1"/>
          </p:cNvSpPr>
          <p:nvPr>
            <p:ph type="body" sz="half" idx="2"/>
          </p:nvPr>
        </p:nvSpPr>
        <p:spPr>
          <a:xfrm>
            <a:off x="519169" y="5486400"/>
            <a:ext cx="8032638" cy="6651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Rectangle 5"/>
          <p:cNvSpPr/>
          <p:nvPr/>
        </p:nvSpPr>
        <p:spPr bwMode="white">
          <a:xfrm>
            <a:off x="-7937" y="6248400"/>
            <a:ext cx="9151937" cy="617539"/>
          </a:xfrm>
          <a:prstGeom prst="rect">
            <a:avLst/>
          </a:prstGeom>
          <a:solidFill>
            <a:srgbClr val="84595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8" name="Copyright" descr="Pearson: Copyright 2015, 2012, 2009"/>
          <p:cNvSpPr txBox="1">
            <a:spLocks noChangeArrowheads="1"/>
          </p:cNvSpPr>
          <p:nvPr/>
        </p:nvSpPr>
        <p:spPr bwMode="auto">
          <a:xfrm>
            <a:off x="2357675" y="6398426"/>
            <a:ext cx="4789812" cy="347987"/>
          </a:xfrm>
          <a:prstGeom prst="rect">
            <a:avLst/>
          </a:prstGeom>
          <a:solidFill>
            <a:srgbClr val="845951"/>
          </a:solid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marL="0" indent="0" algn="ctr">
              <a:buNone/>
              <a:defRPr/>
            </a:pPr>
            <a:r>
              <a:rPr lang="en-US" sz="1200" dirty="0" smtClean="0">
                <a:solidFill>
                  <a:schemeClr val="bg1"/>
                </a:solidFill>
              </a:rPr>
              <a:t>© 2019 Cengage. All rights reserved.</a:t>
            </a:r>
            <a:endParaRPr lang="en-US" sz="1200" dirty="0">
              <a:solidFill>
                <a:schemeClr val="bg1"/>
              </a:solidFill>
            </a:endParaRPr>
          </a:p>
        </p:txBody>
      </p:sp>
      <p:pic>
        <p:nvPicPr>
          <p:cNvPr id="9"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6407820"/>
            <a:ext cx="12858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6341659"/>
      </p:ext>
    </p:extLst>
  </p:cSld>
  <p:clrMapOvr>
    <a:masterClrMapping/>
  </p:clrMapOvr>
  <p:transition spd="slow"/>
  <p:timing>
    <p:tnLst>
      <p:par>
        <p:cTn id="1" dur="indefinite" restart="never" nodeType="tmRoot"/>
      </p:par>
    </p:tnLst>
  </p:timing>
  <p:hf sldNum="0" hd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Content Placeholder 1"/>
          <p:cNvSpPr>
            <a:spLocks noGrp="1"/>
          </p:cNvSpPr>
          <p:nvPr>
            <p:ph type="title"/>
          </p:nvPr>
        </p:nvSpPr>
        <p:spPr>
          <a:xfrm>
            <a:off x="457200" y="27709"/>
            <a:ext cx="8229600" cy="1039091"/>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Content Placeholder 2"/>
          <p:cNvSpPr>
            <a:spLocks noGrp="1"/>
          </p:cNvSpPr>
          <p:nvPr>
            <p:ph type="body" idx="1"/>
          </p:nvPr>
        </p:nvSpPr>
        <p:spPr>
          <a:xfrm>
            <a:off x="228600" y="1295400"/>
            <a:ext cx="8763000" cy="4830763"/>
          </a:xfrm>
          <a:prstGeom prst="rect">
            <a:avLst/>
          </a:prstGeom>
        </p:spPr>
        <p:txBody>
          <a:bodyPr vert="horz" lIns="91440" tIns="45720" rIns="91440" bIns="45720" rtlCol="0">
            <a:normAutofit/>
          </a:bodyPr>
          <a:lstStyle/>
          <a:p>
            <a:pPr marL="461963" lvl="0" indent="-461963">
              <a:buSzPct val="100000"/>
            </a:pPr>
            <a:r>
              <a:rPr lang="en-US" dirty="0" smtClean="0"/>
              <a:t>Click to edit Master text styles</a:t>
            </a:r>
          </a:p>
          <a:p>
            <a:pPr marL="914400" lvl="1" indent="-457200"/>
            <a:r>
              <a:rPr lang="en-US" dirty="0" smtClean="0"/>
              <a:t>Second level</a:t>
            </a:r>
          </a:p>
          <a:p>
            <a:pPr marL="1376363" lvl="2" indent="-461963"/>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bwMode="white">
          <a:xfrm>
            <a:off x="0" y="0"/>
            <a:ext cx="9144000" cy="1133554"/>
          </a:xfrm>
          <a:prstGeom prst="rect">
            <a:avLst/>
          </a:prstGeom>
          <a:solidFill>
            <a:srgbClr val="845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bwMode="white">
          <a:xfrm>
            <a:off x="-7938" y="6248400"/>
            <a:ext cx="9161464" cy="629874"/>
          </a:xfrm>
          <a:prstGeom prst="rect">
            <a:avLst/>
          </a:prstGeom>
          <a:solidFill>
            <a:srgbClr val="845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pyright" descr="Pearson: Copyright 2015, 2012, 2009"/>
          <p:cNvSpPr txBox="1">
            <a:spLocks noChangeArrowheads="1"/>
          </p:cNvSpPr>
          <p:nvPr/>
        </p:nvSpPr>
        <p:spPr bwMode="auto">
          <a:xfrm>
            <a:off x="1877895" y="6398426"/>
            <a:ext cx="5795672" cy="347987"/>
          </a:xfrm>
          <a:prstGeom prst="rect">
            <a:avLst/>
          </a:prstGeom>
          <a:solidFill>
            <a:srgbClr val="845951"/>
          </a:solid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marL="0" indent="0" algn="ctr">
              <a:buNone/>
              <a:defRPr/>
            </a:pPr>
            <a:r>
              <a:rPr lang="en-US" sz="1200" dirty="0" smtClean="0">
                <a:solidFill>
                  <a:schemeClr val="bg1"/>
                </a:solidFill>
              </a:rPr>
              <a:t>© 2019 Cengage. All rights reserved.</a:t>
            </a:r>
            <a:endParaRPr lang="en-US" sz="1200" dirty="0">
              <a:solidFill>
                <a:schemeClr val="bg1"/>
              </a:solidFill>
            </a:endParaRPr>
          </a:p>
        </p:txBody>
      </p:sp>
      <p:pic>
        <p:nvPicPr>
          <p:cNvPr id="2050"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0" y="6407820"/>
            <a:ext cx="12858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0483617"/>
      </p:ext>
    </p:extLst>
  </p:cSld>
  <p:clrMap bg1="lt1" tx1="dk1" bg2="lt2" tx2="dk2" accent1="accent1" accent2="accent2" accent3="accent3" accent4="accent4" accent5="accent5" accent6="accent6" hlink="hlink" folHlink="folHlink"/>
  <p:sldLayoutIdLst>
    <p:sldLayoutId id="2147483671" r:id="rId1"/>
    <p:sldLayoutId id="2147483675" r:id="rId2"/>
    <p:sldLayoutId id="2147483673" r:id="rId3"/>
  </p:sldLayoutIdLst>
  <p:timing>
    <p:tnLst>
      <p:par>
        <p:cTn id="1" dur="indefinite" restart="never" nodeType="tmRoot"/>
      </p:par>
    </p:tnLst>
  </p:timing>
  <p:hf sldNum="0" hdr="0" dt="0"/>
  <p:txStyles>
    <p:titleStyle>
      <a:lvl1pPr algn="ctr" defTabSz="914400" rtl="0" eaLnBrk="1" latinLnBrk="0" hangingPunct="1">
        <a:spcBef>
          <a:spcPct val="0"/>
        </a:spcBef>
        <a:buNone/>
        <a:defRPr sz="3600"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rgbClr val="845951"/>
        </a:buClr>
        <a:buFont typeface="Arial" pitchFamily="34" charset="0"/>
        <a:buChar char="•"/>
        <a:defRPr lang="en-US" sz="2800" kern="1200" dirty="0" smtClean="0">
          <a:solidFill>
            <a:schemeClr val="tx1"/>
          </a:solidFill>
          <a:latin typeface="Arial" pitchFamily="34" charset="0"/>
          <a:ea typeface="Verdana" pitchFamily="34" charset="0"/>
          <a:cs typeface="Arial" pitchFamily="34" charset="0"/>
        </a:defRPr>
      </a:lvl1pPr>
      <a:lvl2pPr marL="742950" indent="-285750" algn="l" defTabSz="914400" rtl="0" eaLnBrk="1" latinLnBrk="0" hangingPunct="1">
        <a:spcBef>
          <a:spcPct val="20000"/>
        </a:spcBef>
        <a:buClr>
          <a:srgbClr val="845951"/>
        </a:buClr>
        <a:buFont typeface="Arial" pitchFamily="34" charset="0"/>
        <a:buChar char="–"/>
        <a:defRPr lang="en-US" sz="2400" kern="1200" dirty="0" smtClean="0">
          <a:solidFill>
            <a:schemeClr val="tx1"/>
          </a:solidFill>
          <a:latin typeface="Arial" pitchFamily="34" charset="0"/>
          <a:ea typeface="Verdana" pitchFamily="34" charset="0"/>
          <a:cs typeface="Arial" pitchFamily="34" charset="0"/>
        </a:defRPr>
      </a:lvl2pPr>
      <a:lvl3pPr marL="1143000" indent="-228600" algn="l" defTabSz="914400" rtl="0" eaLnBrk="1" latinLnBrk="0" hangingPunct="1">
        <a:spcBef>
          <a:spcPct val="20000"/>
        </a:spcBef>
        <a:buClr>
          <a:srgbClr val="845951"/>
        </a:buClr>
        <a:buFont typeface="Wingdings" pitchFamily="2" charset="2"/>
        <a:buChar char="§"/>
        <a:defRPr lang="en-US" sz="2000" kern="1200" dirty="0" smtClean="0">
          <a:solidFill>
            <a:schemeClr val="tx1"/>
          </a:solidFill>
          <a:latin typeface="Arial" pitchFamily="34" charset="0"/>
          <a:ea typeface="Verdana" pitchFamily="34" charset="0"/>
          <a:cs typeface="Arial" pitchFamily="34" charset="0"/>
        </a:defRPr>
      </a:lvl3pPr>
      <a:lvl4pPr marL="1600200" indent="-228600" algn="l" defTabSz="914400" rtl="0" eaLnBrk="1" latinLnBrk="0" hangingPunct="1">
        <a:spcBef>
          <a:spcPct val="20000"/>
        </a:spcBef>
        <a:buClr>
          <a:srgbClr val="845951"/>
        </a:buClr>
        <a:buFont typeface="Courier New" pitchFamily="49" charset="0"/>
        <a:buChar char="o"/>
        <a:defRPr lang="en-US" sz="2000" kern="1200" dirty="0" smtClean="0">
          <a:solidFill>
            <a:schemeClr val="tx1"/>
          </a:solidFill>
          <a:latin typeface="Arial" pitchFamily="34" charset="0"/>
          <a:ea typeface="Verdana" pitchFamily="34" charset="0"/>
          <a:cs typeface="Arial" pitchFamily="34" charset="0"/>
        </a:defRPr>
      </a:lvl4pPr>
      <a:lvl5pPr marL="2057400" indent="-228600" algn="l" defTabSz="914400" rtl="0" eaLnBrk="1" latinLnBrk="0" hangingPunct="1">
        <a:spcBef>
          <a:spcPct val="20000"/>
        </a:spcBef>
        <a:buClr>
          <a:srgbClr val="845951"/>
        </a:buClr>
        <a:buFont typeface="Arial" pitchFamily="34" charset="0"/>
        <a:buChar char="»"/>
        <a:defRPr lang="en-US" sz="2000" kern="1200" dirty="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9143999" cy="1331258"/>
          </a:xfrm>
        </p:spPr>
        <p:txBody>
          <a:bodyPr anchor="ctr"/>
          <a:lstStyle/>
          <a:p>
            <a:pPr algn="l"/>
            <a:r>
              <a:rPr lang="en-US" sz="4400" dirty="0" smtClean="0"/>
              <a:t>Computer Concepts 2018</a:t>
            </a:r>
            <a:endParaRPr lang="en-US" sz="4400" dirty="0"/>
          </a:p>
        </p:txBody>
      </p:sp>
      <p:pic>
        <p:nvPicPr>
          <p:cNvPr id="1026" name="Picture 2" descr="Book cover reads title: Computer Concepts 2018: Comprehensive. An image on the cover page shows stack of wood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872" y="1436968"/>
            <a:ext cx="3613203" cy="4746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 Placeholder 5"/>
          <p:cNvSpPr>
            <a:spLocks noGrp="1"/>
          </p:cNvSpPr>
          <p:nvPr>
            <p:ph type="body" sz="quarter" idx="14"/>
          </p:nvPr>
        </p:nvSpPr>
        <p:spPr>
          <a:xfrm>
            <a:off x="4491318" y="2487706"/>
            <a:ext cx="4155141" cy="2474258"/>
          </a:xfrm>
        </p:spPr>
        <p:txBody>
          <a:bodyPr anchor="ctr"/>
          <a:lstStyle/>
          <a:p>
            <a:pPr algn="ctr"/>
            <a:r>
              <a:rPr lang="en-IN" b="1" dirty="0"/>
              <a:t>Module</a:t>
            </a:r>
            <a:r>
              <a:rPr lang="en-US" b="1" dirty="0" smtClean="0"/>
              <a:t> </a:t>
            </a:r>
            <a:r>
              <a:rPr lang="en-US" b="1" dirty="0" smtClean="0"/>
              <a:t>11</a:t>
            </a:r>
            <a:endParaRPr lang="en-US" b="1" dirty="0"/>
          </a:p>
          <a:p>
            <a:pPr algn="ctr"/>
            <a:r>
              <a:rPr lang="en-US" sz="4000" dirty="0"/>
              <a:t>Programming</a:t>
            </a:r>
            <a:endParaRPr lang="en-US" sz="3200" dirty="0"/>
          </a:p>
        </p:txBody>
      </p:sp>
      <p:pic>
        <p:nvPicPr>
          <p:cNvPr id="9" name="Picture 2" title="Cengage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6407820"/>
            <a:ext cx="12858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Placeholder 6"/>
          <p:cNvSpPr>
            <a:spLocks noGrp="1"/>
          </p:cNvSpPr>
          <p:nvPr>
            <p:ph sz="quarter" idx="16"/>
          </p:nvPr>
        </p:nvSpPr>
        <p:spPr>
          <a:xfrm>
            <a:off x="1689890" y="6285230"/>
            <a:ext cx="6944810" cy="572770"/>
          </a:xfrm>
        </p:spPr>
        <p:txBody>
          <a:bodyPr anchor="ctr"/>
          <a:lstStyle/>
          <a:p>
            <a:pPr marL="0" indent="0">
              <a:buNone/>
              <a:defRPr/>
            </a:pPr>
            <a:r>
              <a:rPr lang="en-US" sz="1200" dirty="0" smtClean="0">
                <a:solidFill>
                  <a:schemeClr val="bg1"/>
                </a:solidFill>
              </a:rPr>
              <a:t>© </a:t>
            </a:r>
            <a:r>
              <a:rPr lang="en-US" sz="1200" dirty="0">
                <a:solidFill>
                  <a:schemeClr val="bg1"/>
                </a:solidFill>
              </a:rPr>
              <a:t>2019 Cengage. All rights reserved.</a:t>
            </a:r>
          </a:p>
        </p:txBody>
      </p:sp>
    </p:spTree>
    <p:extLst>
      <p:ext uri="{BB962C8B-B14F-4D97-AF65-F5344CB8AC3E}">
        <p14:creationId xmlns:p14="http://schemas.microsoft.com/office/powerpoint/2010/main" val="3753663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Planning </a:t>
            </a:r>
            <a:r>
              <a:rPr lang="en-US" dirty="0" smtClean="0"/>
              <a:t>(2 </a:t>
            </a:r>
            <a:r>
              <a:rPr lang="en-US" dirty="0"/>
              <a:t>of 3)</a:t>
            </a:r>
          </a:p>
        </p:txBody>
      </p:sp>
      <p:sp>
        <p:nvSpPr>
          <p:cNvPr id="5" name="Content Placeholder 4"/>
          <p:cNvSpPr>
            <a:spLocks noGrp="1"/>
          </p:cNvSpPr>
          <p:nvPr>
            <p:ph idx="1"/>
          </p:nvPr>
        </p:nvSpPr>
        <p:spPr/>
        <p:txBody>
          <a:bodyPr>
            <a:normAutofit/>
          </a:bodyPr>
          <a:lstStyle/>
          <a:p>
            <a:r>
              <a:rPr lang="en-US" dirty="0"/>
              <a:t>In a problem statement, an </a:t>
            </a:r>
            <a:r>
              <a:rPr lang="en-US" b="1" dirty="0"/>
              <a:t>assumption</a:t>
            </a:r>
            <a:r>
              <a:rPr lang="en-US" dirty="0"/>
              <a:t> is something you accept as true in order to proceed with program planning</a:t>
            </a:r>
          </a:p>
          <a:p>
            <a:r>
              <a:rPr lang="en-US" dirty="0"/>
              <a:t>The </a:t>
            </a:r>
            <a:r>
              <a:rPr lang="en-US" b="1" dirty="0"/>
              <a:t>known information</a:t>
            </a:r>
            <a:r>
              <a:rPr lang="en-US" dirty="0"/>
              <a:t> in a problem statement is the information that is supplied to the computer to help it solve a problem</a:t>
            </a:r>
          </a:p>
          <a:p>
            <a:r>
              <a:rPr lang="en-US" dirty="0"/>
              <a:t>After identifying the known information, a programmer must specify how to determine when the problem has been solved</a:t>
            </a:r>
          </a:p>
        </p:txBody>
      </p:sp>
    </p:spTree>
    <p:extLst>
      <p:ext uri="{BB962C8B-B14F-4D97-AF65-F5344CB8AC3E}">
        <p14:creationId xmlns:p14="http://schemas.microsoft.com/office/powerpoint/2010/main" val="22636793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Planning </a:t>
            </a:r>
            <a:r>
              <a:rPr lang="en-US" dirty="0" smtClean="0"/>
              <a:t>(3 </a:t>
            </a:r>
            <a:r>
              <a:rPr lang="en-US" dirty="0"/>
              <a:t>of 3)</a:t>
            </a:r>
          </a:p>
        </p:txBody>
      </p:sp>
      <p:sp>
        <p:nvSpPr>
          <p:cNvPr id="5" name="Content Placeholder 4"/>
          <p:cNvSpPr>
            <a:spLocks noGrp="1"/>
          </p:cNvSpPr>
          <p:nvPr>
            <p:ph idx="1"/>
          </p:nvPr>
        </p:nvSpPr>
        <p:spPr/>
        <p:txBody>
          <a:bodyPr>
            <a:normAutofit/>
          </a:bodyPr>
          <a:lstStyle/>
          <a:p>
            <a:r>
              <a:rPr lang="en-US" dirty="0"/>
              <a:t>Several software development methodologies exist to help program designers and coders plan, execute, and test software</a:t>
            </a:r>
          </a:p>
          <a:p>
            <a:r>
              <a:rPr lang="en-US" dirty="0"/>
              <a:t>Methodologies can be classified as </a:t>
            </a:r>
            <a:r>
              <a:rPr lang="en-US" i="1" dirty="0"/>
              <a:t>predictive</a:t>
            </a:r>
            <a:r>
              <a:rPr lang="en-US" dirty="0"/>
              <a:t> or </a:t>
            </a:r>
            <a:r>
              <a:rPr lang="en-US" i="1" dirty="0"/>
              <a:t>agile</a:t>
            </a:r>
          </a:p>
          <a:p>
            <a:pPr lvl="1"/>
            <a:r>
              <a:rPr lang="en-US" dirty="0"/>
              <a:t>A </a:t>
            </a:r>
            <a:r>
              <a:rPr lang="en-US" b="1" dirty="0"/>
              <a:t>predictive methodology</a:t>
            </a:r>
            <a:r>
              <a:rPr lang="en-US" dirty="0"/>
              <a:t> requires extensive planning and documentation up front; it’s used to construct buildings and assemble cars—tasks that are well defined and predictable</a:t>
            </a:r>
          </a:p>
          <a:p>
            <a:pPr lvl="1"/>
            <a:r>
              <a:rPr lang="en-US" dirty="0"/>
              <a:t>An </a:t>
            </a:r>
            <a:r>
              <a:rPr lang="en-US" b="1" dirty="0"/>
              <a:t>agile methodology </a:t>
            </a:r>
            <a:r>
              <a:rPr lang="en-US" dirty="0"/>
              <a:t>focuses on flexible development and specifications that evolve as the project </a:t>
            </a:r>
            <a:r>
              <a:rPr lang="en-US" dirty="0" smtClean="0"/>
              <a:t>progresses</a:t>
            </a:r>
            <a:endParaRPr lang="en-US" dirty="0"/>
          </a:p>
        </p:txBody>
      </p:sp>
    </p:spTree>
    <p:extLst>
      <p:ext uri="{BB962C8B-B14F-4D97-AF65-F5344CB8AC3E}">
        <p14:creationId xmlns:p14="http://schemas.microsoft.com/office/powerpoint/2010/main" val="356154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a:t>
            </a:r>
            <a:r>
              <a:rPr lang="en-US" dirty="0" smtClean="0"/>
              <a:t>Coding (1 of 6)</a:t>
            </a:r>
            <a:endParaRPr lang="en-US" dirty="0"/>
          </a:p>
        </p:txBody>
      </p:sp>
      <p:sp>
        <p:nvSpPr>
          <p:cNvPr id="5" name="Content Placeholder 4"/>
          <p:cNvSpPr>
            <a:spLocks noGrp="1"/>
          </p:cNvSpPr>
          <p:nvPr>
            <p:ph idx="1"/>
          </p:nvPr>
        </p:nvSpPr>
        <p:spPr/>
        <p:txBody>
          <a:bodyPr>
            <a:normAutofit/>
          </a:bodyPr>
          <a:lstStyle/>
          <a:p>
            <a:r>
              <a:rPr lang="en-US" dirty="0"/>
              <a:t>The core of a computer program is a sequence of instructions</a:t>
            </a:r>
          </a:p>
          <a:p>
            <a:r>
              <a:rPr lang="en-US" dirty="0"/>
              <a:t>A </a:t>
            </a:r>
            <a:r>
              <a:rPr lang="en-US" b="1" dirty="0"/>
              <a:t>keyword</a:t>
            </a:r>
            <a:r>
              <a:rPr lang="en-US" dirty="0"/>
              <a:t>, or command, is a word with a predefined meaning</a:t>
            </a:r>
          </a:p>
          <a:p>
            <a:r>
              <a:rPr lang="en-US" dirty="0"/>
              <a:t>Keywords differ depending on the programming language; there is a basic vocabulary that covers most necessary tasks</a:t>
            </a:r>
          </a:p>
        </p:txBody>
      </p:sp>
    </p:spTree>
    <p:extLst>
      <p:ext uri="{BB962C8B-B14F-4D97-AF65-F5344CB8AC3E}">
        <p14:creationId xmlns:p14="http://schemas.microsoft.com/office/powerpoint/2010/main" val="263014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Coding </a:t>
            </a:r>
            <a:r>
              <a:rPr lang="en-US" dirty="0" smtClean="0"/>
              <a:t>(2 </a:t>
            </a:r>
            <a:r>
              <a:rPr lang="en-US" dirty="0"/>
              <a:t>of 6)</a:t>
            </a:r>
          </a:p>
        </p:txBody>
      </p:sp>
      <p:graphicFrame>
        <p:nvGraphicFramePr>
          <p:cNvPr id="4" name="Table 3"/>
          <p:cNvGraphicFramePr>
            <a:graphicFrameLocks noGrp="1"/>
          </p:cNvGraphicFramePr>
          <p:nvPr>
            <p:extLst>
              <p:ext uri="{D42A27DB-BD31-4B8C-83A1-F6EECF244321}">
                <p14:modId xmlns:p14="http://schemas.microsoft.com/office/powerpoint/2010/main" val="2272169343"/>
              </p:ext>
            </p:extLst>
          </p:nvPr>
        </p:nvGraphicFramePr>
        <p:xfrm>
          <a:off x="740224" y="1629224"/>
          <a:ext cx="7605486" cy="4135672"/>
        </p:xfrm>
        <a:graphic>
          <a:graphicData uri="http://schemas.openxmlformats.org/drawingml/2006/table">
            <a:tbl>
              <a:tblPr firstRow="1" bandRow="1">
                <a:tableStyleId>{5940675A-B579-460E-94D1-54222C63F5DA}</a:tableStyleId>
              </a:tblPr>
              <a:tblGrid>
                <a:gridCol w="1376231"/>
                <a:gridCol w="6229255"/>
              </a:tblGrid>
              <a:tr h="0">
                <a:tc>
                  <a:txBody>
                    <a:bodyPr/>
                    <a:lstStyle/>
                    <a:p>
                      <a:r>
                        <a:rPr lang="en-US" dirty="0" smtClean="0">
                          <a:latin typeface="Arial" pitchFamily="34" charset="0"/>
                          <a:cs typeface="Arial" pitchFamily="34" charset="0"/>
                        </a:rPr>
                        <a:t>input </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Collection information</a:t>
                      </a:r>
                      <a:r>
                        <a:rPr lang="en-US" baseline="0" dirty="0" smtClean="0">
                          <a:latin typeface="Arial" pitchFamily="34" charset="0"/>
                          <a:cs typeface="Arial" pitchFamily="34" charset="0"/>
                        </a:rPr>
                        <a:t> from the program’s user.</a:t>
                      </a:r>
                      <a:endParaRPr lang="en-US" dirty="0">
                        <a:latin typeface="Arial" pitchFamily="34" charset="0"/>
                        <a:cs typeface="Arial" pitchFamily="34" charset="0"/>
                      </a:endParaRPr>
                    </a:p>
                  </a:txBody>
                  <a:tcPr/>
                </a:tc>
              </a:tr>
              <a:tr h="131271">
                <a:tc>
                  <a:txBody>
                    <a:bodyPr/>
                    <a:lstStyle/>
                    <a:p>
                      <a:r>
                        <a:rPr lang="en-US" dirty="0" smtClean="0">
                          <a:latin typeface="Arial" pitchFamily="34" charset="0"/>
                          <a:cs typeface="Arial" pitchFamily="34" charset="0"/>
                        </a:rPr>
                        <a:t>print</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Display</a:t>
                      </a:r>
                      <a:r>
                        <a:rPr lang="en-US" baseline="0" dirty="0" smtClean="0">
                          <a:latin typeface="Arial" pitchFamily="34" charset="0"/>
                          <a:cs typeface="Arial" pitchFamily="34" charset="0"/>
                        </a:rPr>
                        <a:t> information on the screen.</a:t>
                      </a:r>
                      <a:endParaRPr lang="en-US" dirty="0">
                        <a:latin typeface="Arial" pitchFamily="34" charset="0"/>
                        <a:cs typeface="Arial" pitchFamily="34" charset="0"/>
                      </a:endParaRPr>
                    </a:p>
                  </a:txBody>
                  <a:tcPr/>
                </a:tc>
              </a:tr>
              <a:tr h="382456">
                <a:tc>
                  <a:txBody>
                    <a:bodyPr/>
                    <a:lstStyle/>
                    <a:p>
                      <a:r>
                        <a:rPr lang="en-US" dirty="0" smtClean="0">
                          <a:latin typeface="Arial" pitchFamily="34" charset="0"/>
                          <a:cs typeface="Arial" pitchFamily="34" charset="0"/>
                        </a:rPr>
                        <a:t>while</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Begin</a:t>
                      </a:r>
                      <a:r>
                        <a:rPr lang="en-US" baseline="0" dirty="0" smtClean="0">
                          <a:latin typeface="Arial" pitchFamily="34" charset="0"/>
                          <a:cs typeface="Arial" pitchFamily="34" charset="0"/>
                        </a:rPr>
                        <a:t> a series of commands that will be repeated in a loop.</a:t>
                      </a:r>
                      <a:endParaRPr lang="en-US" dirty="0">
                        <a:latin typeface="Arial" pitchFamily="34" charset="0"/>
                        <a:cs typeface="Arial" pitchFamily="34" charset="0"/>
                      </a:endParaRPr>
                    </a:p>
                  </a:txBody>
                  <a:tcPr/>
                </a:tc>
              </a:tr>
              <a:tr h="310425">
                <a:tc>
                  <a:txBody>
                    <a:bodyPr/>
                    <a:lstStyle/>
                    <a:p>
                      <a:r>
                        <a:rPr lang="en-US" dirty="0" smtClean="0">
                          <a:latin typeface="Arial" pitchFamily="34" charset="0"/>
                          <a:cs typeface="Arial" pitchFamily="34" charset="0"/>
                        </a:rPr>
                        <a:t>break</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Terminate</a:t>
                      </a:r>
                      <a:r>
                        <a:rPr lang="en-US" baseline="0" dirty="0" smtClean="0">
                          <a:latin typeface="Arial" pitchFamily="34" charset="0"/>
                          <a:cs typeface="Arial" pitchFamily="34" charset="0"/>
                        </a:rPr>
                        <a:t> a loop.</a:t>
                      </a:r>
                      <a:endParaRPr lang="en-US" dirty="0">
                        <a:latin typeface="Arial" pitchFamily="34" charset="0"/>
                        <a:cs typeface="Arial" pitchFamily="34" charset="0"/>
                      </a:endParaRPr>
                    </a:p>
                  </a:txBody>
                  <a:tcPr/>
                </a:tc>
              </a:tr>
              <a:tr h="405421">
                <a:tc>
                  <a:txBody>
                    <a:bodyPr/>
                    <a:lstStyle/>
                    <a:p>
                      <a:r>
                        <a:rPr lang="en-US" dirty="0" smtClean="0">
                          <a:latin typeface="Arial" pitchFamily="34" charset="0"/>
                          <a:cs typeface="Arial" pitchFamily="34" charset="0"/>
                        </a:rPr>
                        <a:t>if</a:t>
                      </a:r>
                      <a:r>
                        <a:rPr lang="en-US" baseline="0" dirty="0" smtClean="0">
                          <a:latin typeface="Arial" pitchFamily="34" charset="0"/>
                          <a:cs typeface="Arial" pitchFamily="34" charset="0"/>
                        </a:rPr>
                        <a:t> </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Execute</a:t>
                      </a:r>
                      <a:r>
                        <a:rPr lang="en-US" baseline="0" dirty="0" smtClean="0">
                          <a:latin typeface="Arial" pitchFamily="34" charset="0"/>
                          <a:cs typeface="Arial" pitchFamily="34" charset="0"/>
                        </a:rPr>
                        <a:t> one or more instructions only if a specified condition is true.</a:t>
                      </a:r>
                      <a:endParaRPr lang="en-US" dirty="0">
                        <a:latin typeface="Arial" pitchFamily="34" charset="0"/>
                        <a:cs typeface="Arial" pitchFamily="34" charset="0"/>
                      </a:endParaRPr>
                    </a:p>
                  </a:txBody>
                  <a:tcPr/>
                </a:tc>
              </a:tr>
              <a:tr h="172965">
                <a:tc>
                  <a:txBody>
                    <a:bodyPr/>
                    <a:lstStyle/>
                    <a:p>
                      <a:r>
                        <a:rPr lang="en-US" dirty="0" smtClean="0">
                          <a:latin typeface="Arial" pitchFamily="34" charset="0"/>
                          <a:cs typeface="Arial" pitchFamily="34" charset="0"/>
                        </a:rPr>
                        <a:t>else</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Add more options to extend the if command.</a:t>
                      </a:r>
                      <a:endParaRPr lang="en-US" dirty="0">
                        <a:latin typeface="Arial" pitchFamily="34" charset="0"/>
                        <a:cs typeface="Arial" pitchFamily="34" charset="0"/>
                      </a:endParaRPr>
                    </a:p>
                  </a:txBody>
                  <a:tcPr/>
                </a:tc>
              </a:tr>
              <a:tr h="380082">
                <a:tc>
                  <a:txBody>
                    <a:bodyPr/>
                    <a:lstStyle/>
                    <a:p>
                      <a:r>
                        <a:rPr lang="en-US" dirty="0" smtClean="0">
                          <a:latin typeface="Arial" pitchFamily="34" charset="0"/>
                          <a:cs typeface="Arial" pitchFamily="34" charset="0"/>
                        </a:rPr>
                        <a:t>def</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Define a series of instructions that  become a unit</a:t>
                      </a:r>
                      <a:r>
                        <a:rPr lang="en-US" baseline="0" dirty="0" smtClean="0">
                          <a:latin typeface="Arial" pitchFamily="34" charset="0"/>
                          <a:cs typeface="Arial" pitchFamily="34" charset="0"/>
                        </a:rPr>
                        <a:t> called a function.</a:t>
                      </a:r>
                      <a:endParaRPr lang="en-US" dirty="0">
                        <a:latin typeface="Arial" pitchFamily="34" charset="0"/>
                        <a:cs typeface="Arial" pitchFamily="34" charset="0"/>
                      </a:endParaRPr>
                    </a:p>
                  </a:txBody>
                  <a:tcPr/>
                </a:tc>
              </a:tr>
              <a:tr h="423048">
                <a:tc>
                  <a:txBody>
                    <a:bodyPr/>
                    <a:lstStyle/>
                    <a:p>
                      <a:r>
                        <a:rPr lang="en-US" dirty="0" smtClean="0">
                          <a:latin typeface="Arial" pitchFamily="34" charset="0"/>
                          <a:cs typeface="Arial" pitchFamily="34" charset="0"/>
                        </a:rPr>
                        <a:t>return</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Transfer data from a function to some other part</a:t>
                      </a:r>
                      <a:r>
                        <a:rPr lang="en-US" baseline="0" dirty="0" smtClean="0">
                          <a:latin typeface="Arial" pitchFamily="34" charset="0"/>
                          <a:cs typeface="Arial" pitchFamily="34" charset="0"/>
                        </a:rPr>
                        <a:t> of the program.</a:t>
                      </a:r>
                      <a:endParaRPr lang="en-US" dirty="0">
                        <a:latin typeface="Arial" pitchFamily="34" charset="0"/>
                        <a:cs typeface="Arial" pitchFamily="34" charset="0"/>
                      </a:endParaRPr>
                    </a:p>
                  </a:txBody>
                  <a:tcPr/>
                </a:tc>
              </a:tr>
              <a:tr h="369936">
                <a:tc>
                  <a:txBody>
                    <a:bodyPr/>
                    <a:lstStyle/>
                    <a:p>
                      <a:r>
                        <a:rPr lang="en-US" dirty="0" smtClean="0">
                          <a:latin typeface="Arial" pitchFamily="34" charset="0"/>
                          <a:cs typeface="Arial" pitchFamily="34" charset="0"/>
                        </a:rPr>
                        <a:t>class</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Define an object as</a:t>
                      </a:r>
                      <a:r>
                        <a:rPr lang="en-US" baseline="0" dirty="0" smtClean="0">
                          <a:latin typeface="Arial" pitchFamily="34" charset="0"/>
                          <a:cs typeface="Arial" pitchFamily="34" charset="0"/>
                        </a:rPr>
                        <a:t> a set of attributes and methods.</a:t>
                      </a:r>
                      <a:endParaRPr lang="en-US" dirty="0">
                        <a:latin typeface="Arial" pitchFamily="34" charset="0"/>
                        <a:cs typeface="Arial" pitchFamily="34" charset="0"/>
                      </a:endParaRPr>
                    </a:p>
                  </a:txBody>
                  <a:tcPr/>
                </a:tc>
              </a:tr>
            </a:tbl>
          </a:graphicData>
        </a:graphic>
      </p:graphicFrame>
    </p:spTree>
    <p:extLst>
      <p:ext uri="{BB962C8B-B14F-4D97-AF65-F5344CB8AC3E}">
        <p14:creationId xmlns:p14="http://schemas.microsoft.com/office/powerpoint/2010/main" val="4177115122"/>
      </p:ext>
    </p:ext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Coding </a:t>
            </a:r>
            <a:r>
              <a:rPr lang="en-US" dirty="0" smtClean="0"/>
              <a:t>(3 </a:t>
            </a:r>
            <a:r>
              <a:rPr lang="en-US" dirty="0"/>
              <a:t>of 6)</a:t>
            </a:r>
          </a:p>
        </p:txBody>
      </p:sp>
      <p:sp>
        <p:nvSpPr>
          <p:cNvPr id="5" name="Content Placeholder 4"/>
          <p:cNvSpPr>
            <a:spLocks noGrp="1"/>
          </p:cNvSpPr>
          <p:nvPr>
            <p:ph idx="1"/>
          </p:nvPr>
        </p:nvSpPr>
        <p:spPr/>
        <p:txBody>
          <a:bodyPr>
            <a:normAutofit/>
          </a:bodyPr>
          <a:lstStyle/>
          <a:p>
            <a:r>
              <a:rPr lang="en-US" dirty="0"/>
              <a:t>Keywords can be combined with specific </a:t>
            </a:r>
            <a:r>
              <a:rPr lang="en-US" b="1" dirty="0"/>
              <a:t>parameters</a:t>
            </a:r>
            <a:r>
              <a:rPr lang="en-US" dirty="0"/>
              <a:t>, which provide more detailed instructions for the computer to carry out</a:t>
            </a:r>
          </a:p>
          <a:p>
            <a:r>
              <a:rPr lang="en-US" dirty="0"/>
              <a:t>These parameters include </a:t>
            </a:r>
            <a:r>
              <a:rPr lang="en-US" i="1" dirty="0"/>
              <a:t>variables</a:t>
            </a:r>
            <a:r>
              <a:rPr lang="en-US" dirty="0"/>
              <a:t> and </a:t>
            </a:r>
            <a:r>
              <a:rPr lang="en-US" i="1" dirty="0"/>
              <a:t>constants</a:t>
            </a:r>
          </a:p>
          <a:p>
            <a:pPr lvl="1"/>
            <a:r>
              <a:rPr lang="en-US" dirty="0"/>
              <a:t>A </a:t>
            </a:r>
            <a:r>
              <a:rPr lang="en-US" b="1" dirty="0"/>
              <a:t>variable</a:t>
            </a:r>
            <a:r>
              <a:rPr lang="en-US" dirty="0"/>
              <a:t> represents a value that can change</a:t>
            </a:r>
          </a:p>
          <a:p>
            <a:pPr lvl="1"/>
            <a:r>
              <a:rPr lang="en-US" dirty="0"/>
              <a:t>A </a:t>
            </a:r>
            <a:r>
              <a:rPr lang="en-US" b="1" dirty="0"/>
              <a:t>constant</a:t>
            </a:r>
            <a:r>
              <a:rPr lang="en-US" dirty="0"/>
              <a:t> is a factor that remains the same throughout a program</a:t>
            </a:r>
          </a:p>
        </p:txBody>
      </p:sp>
    </p:spTree>
    <p:extLst>
      <p:ext uri="{BB962C8B-B14F-4D97-AF65-F5344CB8AC3E}">
        <p14:creationId xmlns:p14="http://schemas.microsoft.com/office/powerpoint/2010/main" val="39289808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Program Coding </a:t>
            </a:r>
            <a:r>
              <a:rPr lang="en-US" dirty="0" smtClean="0"/>
              <a:t>(4 </a:t>
            </a:r>
            <a:r>
              <a:rPr lang="en-US" dirty="0"/>
              <a:t>of 6)</a:t>
            </a:r>
          </a:p>
        </p:txBody>
      </p:sp>
      <p:sp>
        <p:nvSpPr>
          <p:cNvPr id="5" name="Content Placeholder 4"/>
          <p:cNvSpPr>
            <a:spLocks noGrp="1"/>
          </p:cNvSpPr>
          <p:nvPr>
            <p:ph type="body" sz="half" idx="2"/>
          </p:nvPr>
        </p:nvSpPr>
        <p:spPr>
          <a:xfrm>
            <a:off x="214155" y="1466022"/>
            <a:ext cx="8770257" cy="1328936"/>
          </a:xfrm>
        </p:spPr>
        <p:txBody>
          <a:bodyPr>
            <a:noAutofit/>
          </a:bodyPr>
          <a:lstStyle/>
          <a:p>
            <a:pPr marL="285750" indent="-285750">
              <a:buFont typeface="Arial" pitchFamily="34" charset="0"/>
              <a:buChar char="•"/>
            </a:pPr>
            <a:r>
              <a:rPr lang="en-US" sz="2600" dirty="0"/>
              <a:t>The set of rules that specify the sequence of keywords, parameters, and punctuation in a program instruction is referred to as </a:t>
            </a:r>
            <a:r>
              <a:rPr lang="en-US" sz="2600" b="1" dirty="0" smtClean="0"/>
              <a:t>syntax</a:t>
            </a:r>
            <a:endParaRPr lang="en-US" sz="2600" b="1" dirty="0"/>
          </a:p>
        </p:txBody>
      </p:sp>
      <p:pic>
        <p:nvPicPr>
          <p:cNvPr id="6" name="Picture 5" descr="An illustration depicts the syntax rules to be followed in Python programming. The code with text reads &#10;“price = input(&quot;Enter the pizza price: &quot;)&#10;if price &lt; 10.00:&#10;print (&quot;That pizza is cheap!&quot;).”&#10;The supporting text pointing the text “price” reads “Variables and keywords begin with lowercase letters.” The supporting text pointing the double quotes reads “Text is surrounded by quotation marks.” The supporting text pointing the end of the first line reads “Each statement is on a separate line.” The supporting text pointing the colon at the end of the code “if price &lt; 10.00:” reads “The first line of a multi-part statement ends in a colon.” The supporting text pointing the code “print (&quot;That pizza is cheap!&quot;) with indentation reads “Indents indicate multipart statements.”&#10;"/>
          <p:cNvPicPr>
            <a:picLocks noChangeAspect="1"/>
          </p:cNvPicPr>
          <p:nvPr/>
        </p:nvPicPr>
        <p:blipFill>
          <a:blip r:embed="rId2" cstate="print"/>
          <a:stretch>
            <a:fillRect/>
          </a:stretch>
        </p:blipFill>
        <p:spPr>
          <a:xfrm>
            <a:off x="228600" y="3365702"/>
            <a:ext cx="8686800" cy="2672862"/>
          </a:xfrm>
          <a:prstGeom prst="rect">
            <a:avLst/>
          </a:prstGeom>
        </p:spPr>
      </p:pic>
    </p:spTree>
    <p:extLst>
      <p:ext uri="{BB962C8B-B14F-4D97-AF65-F5344CB8AC3E}">
        <p14:creationId xmlns:p14="http://schemas.microsoft.com/office/powerpoint/2010/main" val="3859160155"/>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Coding </a:t>
            </a:r>
            <a:r>
              <a:rPr lang="en-US" dirty="0" smtClean="0"/>
              <a:t>(5 </a:t>
            </a:r>
            <a:r>
              <a:rPr lang="en-US" dirty="0"/>
              <a:t>of 6)</a:t>
            </a:r>
          </a:p>
        </p:txBody>
      </p:sp>
      <p:sp>
        <p:nvSpPr>
          <p:cNvPr id="5" name="Content Placeholder 4"/>
          <p:cNvSpPr>
            <a:spLocks noGrp="1"/>
          </p:cNvSpPr>
          <p:nvPr>
            <p:ph idx="1"/>
          </p:nvPr>
        </p:nvSpPr>
        <p:spPr/>
        <p:txBody>
          <a:bodyPr>
            <a:normAutofit/>
          </a:bodyPr>
          <a:lstStyle/>
          <a:p>
            <a:r>
              <a:rPr lang="en-US" dirty="0"/>
              <a:t>You may be able to use a text editor, program editor, or graphical user interface to code computer programs</a:t>
            </a:r>
          </a:p>
          <a:p>
            <a:r>
              <a:rPr lang="en-US" dirty="0"/>
              <a:t>A </a:t>
            </a:r>
            <a:r>
              <a:rPr lang="en-US" b="1" dirty="0"/>
              <a:t>text editor</a:t>
            </a:r>
            <a:r>
              <a:rPr lang="en-US" dirty="0"/>
              <a:t> is any word processor that can be used for basic text editing tasks, such as writing email, creating documents, and coding computer programs</a:t>
            </a:r>
          </a:p>
          <a:p>
            <a:r>
              <a:rPr lang="en-US" dirty="0"/>
              <a:t>A </a:t>
            </a:r>
            <a:r>
              <a:rPr lang="en-US" b="1" dirty="0"/>
              <a:t>program editor </a:t>
            </a:r>
            <a:r>
              <a:rPr lang="en-US" dirty="0"/>
              <a:t>is a type of text editor specially designed  for entering code for computer </a:t>
            </a:r>
            <a:r>
              <a:rPr lang="en-US" dirty="0" smtClean="0"/>
              <a:t>programs</a:t>
            </a:r>
          </a:p>
          <a:p>
            <a:r>
              <a:rPr lang="en-US" dirty="0"/>
              <a:t>A </a:t>
            </a:r>
            <a:r>
              <a:rPr lang="en-US" b="1" dirty="0"/>
              <a:t>VDE </a:t>
            </a:r>
            <a:r>
              <a:rPr lang="en-US" dirty="0"/>
              <a:t>(visual development environment) provides programmers with tools to build substantial sections of a program by pointing and clicking rather than typing each </a:t>
            </a:r>
            <a:r>
              <a:rPr lang="en-US" dirty="0" smtClean="0"/>
              <a:t>statement</a:t>
            </a:r>
            <a:endParaRPr lang="en-US" dirty="0"/>
          </a:p>
        </p:txBody>
      </p:sp>
    </p:spTree>
    <p:extLst>
      <p:ext uri="{BB962C8B-B14F-4D97-AF65-F5344CB8AC3E}">
        <p14:creationId xmlns:p14="http://schemas.microsoft.com/office/powerpoint/2010/main" val="38739189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Coding </a:t>
            </a:r>
            <a:r>
              <a:rPr lang="en-US" dirty="0" smtClean="0"/>
              <a:t>(6 </a:t>
            </a:r>
            <a:r>
              <a:rPr lang="en-US" dirty="0"/>
              <a:t>of 6)</a:t>
            </a:r>
          </a:p>
        </p:txBody>
      </p:sp>
      <p:sp>
        <p:nvSpPr>
          <p:cNvPr id="5" name="Content Placeholder 4"/>
          <p:cNvSpPr>
            <a:spLocks noGrp="1"/>
          </p:cNvSpPr>
          <p:nvPr>
            <p:ph idx="1"/>
          </p:nvPr>
        </p:nvSpPr>
        <p:spPr/>
        <p:txBody>
          <a:bodyPr>
            <a:normAutofit/>
          </a:bodyPr>
          <a:lstStyle/>
          <a:p>
            <a:r>
              <a:rPr lang="en-US" dirty="0" smtClean="0"/>
              <a:t>Frequently </a:t>
            </a:r>
            <a:r>
              <a:rPr lang="en-US" dirty="0"/>
              <a:t>used controls include labels, menus, toolbars, list boxes, text boxes, option buttons, check boxes, and graphical boxes</a:t>
            </a:r>
          </a:p>
          <a:p>
            <a:r>
              <a:rPr lang="en-US" dirty="0"/>
              <a:t>A control can be customized by specifying values for a set of built-in </a:t>
            </a:r>
            <a:r>
              <a:rPr lang="en-US" b="1" dirty="0" smtClean="0"/>
              <a:t>properties</a:t>
            </a:r>
            <a:endParaRPr lang="en-US" dirty="0"/>
          </a:p>
        </p:txBody>
      </p:sp>
    </p:spTree>
    <p:extLst>
      <p:ext uri="{BB962C8B-B14F-4D97-AF65-F5344CB8AC3E}">
        <p14:creationId xmlns:p14="http://schemas.microsoft.com/office/powerpoint/2010/main" val="10394052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8065698" cy="1066800"/>
          </a:xfrm>
        </p:spPr>
        <p:txBody>
          <a:bodyPr>
            <a:noAutofit/>
          </a:bodyPr>
          <a:lstStyle/>
          <a:p>
            <a:r>
              <a:rPr lang="en-US" dirty="0"/>
              <a:t>Program Testing and </a:t>
            </a:r>
            <a:r>
              <a:rPr lang="en-US" dirty="0" smtClean="0"/>
              <a:t>Documentation (1 of 9)</a:t>
            </a:r>
            <a:endParaRPr lang="en-US" dirty="0"/>
          </a:p>
        </p:txBody>
      </p:sp>
      <p:sp>
        <p:nvSpPr>
          <p:cNvPr id="5" name="Content Placeholder 4"/>
          <p:cNvSpPr>
            <a:spLocks noGrp="1"/>
          </p:cNvSpPr>
          <p:nvPr>
            <p:ph idx="1"/>
          </p:nvPr>
        </p:nvSpPr>
        <p:spPr/>
        <p:txBody>
          <a:bodyPr>
            <a:normAutofit/>
          </a:bodyPr>
          <a:lstStyle/>
          <a:p>
            <a:r>
              <a:rPr lang="en-US" dirty="0"/>
              <a:t>Programs that don’t work correctly might crash, run forever, or provide inaccurate results; when a program isn’t working, it’s usually the result of a </a:t>
            </a:r>
            <a:r>
              <a:rPr lang="en-US" i="1" dirty="0"/>
              <a:t>runtime</a:t>
            </a:r>
            <a:r>
              <a:rPr lang="en-US" dirty="0"/>
              <a:t>, </a:t>
            </a:r>
            <a:r>
              <a:rPr lang="en-US" i="1" dirty="0"/>
              <a:t>logic</a:t>
            </a:r>
            <a:r>
              <a:rPr lang="en-US" dirty="0"/>
              <a:t>, or </a:t>
            </a:r>
            <a:r>
              <a:rPr lang="en-US" i="1" dirty="0"/>
              <a:t>syntax</a:t>
            </a:r>
            <a:r>
              <a:rPr lang="en-US" dirty="0"/>
              <a:t> </a:t>
            </a:r>
            <a:r>
              <a:rPr lang="en-US" i="1" dirty="0"/>
              <a:t>error</a:t>
            </a:r>
          </a:p>
          <a:p>
            <a:pPr lvl="1"/>
            <a:r>
              <a:rPr lang="en-US" dirty="0"/>
              <a:t>A </a:t>
            </a:r>
            <a:r>
              <a:rPr lang="en-US" b="1" dirty="0"/>
              <a:t>runtime error </a:t>
            </a:r>
            <a:r>
              <a:rPr lang="en-US" dirty="0"/>
              <a:t>occurs when a program runs instructions that the computer can’t execute</a:t>
            </a:r>
          </a:p>
          <a:p>
            <a:pPr lvl="1"/>
            <a:r>
              <a:rPr lang="en-US" dirty="0"/>
              <a:t>A </a:t>
            </a:r>
            <a:r>
              <a:rPr lang="en-US" b="1" dirty="0"/>
              <a:t>logic error </a:t>
            </a:r>
            <a:r>
              <a:rPr lang="en-US" dirty="0"/>
              <a:t>is a type of runtime error in the logic or design of the program</a:t>
            </a:r>
          </a:p>
          <a:p>
            <a:pPr lvl="1"/>
            <a:r>
              <a:rPr lang="en-US" dirty="0"/>
              <a:t>A </a:t>
            </a:r>
            <a:r>
              <a:rPr lang="en-US" b="1" dirty="0"/>
              <a:t>syntax error </a:t>
            </a:r>
            <a:r>
              <a:rPr lang="en-US" dirty="0"/>
              <a:t>occurs when an instruction does not follow the syntax rules of the programming language</a:t>
            </a:r>
          </a:p>
        </p:txBody>
      </p:sp>
    </p:spTree>
    <p:extLst>
      <p:ext uri="{BB962C8B-B14F-4D97-AF65-F5344CB8AC3E}">
        <p14:creationId xmlns:p14="http://schemas.microsoft.com/office/powerpoint/2010/main" val="1063678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5434" y="138023"/>
            <a:ext cx="7658673" cy="1206362"/>
          </a:xfrm>
        </p:spPr>
        <p:txBody>
          <a:bodyPr>
            <a:normAutofit/>
          </a:bodyPr>
          <a:lstStyle/>
          <a:p>
            <a:r>
              <a:rPr lang="en-US" dirty="0"/>
              <a:t>Program Testing and Documentation </a:t>
            </a:r>
            <a:r>
              <a:rPr lang="en-US" dirty="0" smtClean="0"/>
              <a:t>(2 </a:t>
            </a:r>
            <a:r>
              <a:rPr lang="en-US" dirty="0"/>
              <a:t>of 9)</a:t>
            </a:r>
          </a:p>
        </p:txBody>
      </p:sp>
      <p:pic>
        <p:nvPicPr>
          <p:cNvPr id="3074" name="Picture 2" descr="Alttext will be entered her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4209" y="1986263"/>
            <a:ext cx="3594188" cy="288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4"/>
          <p:cNvSpPr>
            <a:spLocks noGrp="1"/>
          </p:cNvSpPr>
          <p:nvPr>
            <p:ph type="body" sz="half" idx="2"/>
          </p:nvPr>
        </p:nvSpPr>
        <p:spPr>
          <a:xfrm>
            <a:off x="3798398" y="1388124"/>
            <a:ext cx="5202384" cy="4759287"/>
          </a:xfrm>
        </p:spPr>
        <p:txBody>
          <a:bodyPr>
            <a:noAutofit/>
          </a:bodyPr>
          <a:lstStyle/>
          <a:p>
            <a:pPr marL="457200" indent="-457200">
              <a:buFont typeface="Arial" pitchFamily="34" charset="0"/>
              <a:buChar char="•"/>
            </a:pPr>
            <a:r>
              <a:rPr lang="en-US" sz="2400" dirty="0"/>
              <a:t>Omitting a keyword, such as ELSE</a:t>
            </a:r>
          </a:p>
          <a:p>
            <a:pPr marL="457200" indent="-457200">
              <a:buFont typeface="Arial" pitchFamily="34" charset="0"/>
              <a:buChar char="•"/>
            </a:pPr>
            <a:r>
              <a:rPr lang="en-US" sz="2400" dirty="0"/>
              <a:t>Misspelling a keyword, such as mistakenly typing PIRN instead of PRINT</a:t>
            </a:r>
          </a:p>
          <a:p>
            <a:pPr marL="457200" indent="-457200">
              <a:buFont typeface="Arial" pitchFamily="34" charset="0"/>
              <a:buChar char="•"/>
            </a:pPr>
            <a:r>
              <a:rPr lang="en-US" sz="2400" dirty="0"/>
              <a:t>Omitting required punctuation, such as a period, comma, or bracket</a:t>
            </a:r>
          </a:p>
          <a:p>
            <a:pPr marL="457200" indent="-457200">
              <a:buFont typeface="Arial" pitchFamily="34" charset="0"/>
              <a:buChar char="•"/>
            </a:pPr>
            <a:r>
              <a:rPr lang="en-US" sz="2400" dirty="0"/>
              <a:t>Using incorrect punctuation, such as typing a colon where a semicolon is required</a:t>
            </a:r>
          </a:p>
          <a:p>
            <a:pPr marL="457200" indent="-457200">
              <a:buFont typeface="Arial" pitchFamily="34" charset="0"/>
              <a:buChar char="•"/>
            </a:pPr>
            <a:r>
              <a:rPr lang="en-US" sz="2400" dirty="0"/>
              <a:t>Forgetting to close parentheses</a:t>
            </a:r>
          </a:p>
        </p:txBody>
      </p:sp>
    </p:spTree>
    <p:extLst>
      <p:ext uri="{BB962C8B-B14F-4D97-AF65-F5344CB8AC3E}">
        <p14:creationId xmlns:p14="http://schemas.microsoft.com/office/powerpoint/2010/main" val="1827556964"/>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Module</a:t>
            </a:r>
            <a:r>
              <a:rPr lang="en-US" dirty="0" smtClean="0"/>
              <a:t> </a:t>
            </a:r>
            <a:r>
              <a:rPr lang="en-US" dirty="0"/>
              <a:t>Contents</a:t>
            </a:r>
          </a:p>
        </p:txBody>
      </p:sp>
      <p:sp>
        <p:nvSpPr>
          <p:cNvPr id="3" name="Content Placeholder 2"/>
          <p:cNvSpPr>
            <a:spLocks noGrp="1"/>
          </p:cNvSpPr>
          <p:nvPr>
            <p:ph type="body" idx="4294967295"/>
          </p:nvPr>
        </p:nvSpPr>
        <p:spPr>
          <a:xfrm>
            <a:off x="228600" y="1295400"/>
            <a:ext cx="8763000" cy="4830763"/>
          </a:xfrm>
        </p:spPr>
        <p:txBody>
          <a:bodyPr>
            <a:normAutofit/>
          </a:bodyPr>
          <a:lstStyle/>
          <a:p>
            <a:r>
              <a:rPr lang="en-US" sz="2600" dirty="0"/>
              <a:t>Section A: Program Development</a:t>
            </a:r>
          </a:p>
          <a:p>
            <a:r>
              <a:rPr lang="en-US" sz="2600" dirty="0"/>
              <a:t>Section B: Programming Tools</a:t>
            </a:r>
          </a:p>
          <a:p>
            <a:r>
              <a:rPr lang="en-US" sz="2600" dirty="0"/>
              <a:t>Section C: Procedural Programming</a:t>
            </a:r>
          </a:p>
          <a:p>
            <a:r>
              <a:rPr lang="en-US" sz="2600" dirty="0"/>
              <a:t>Section D: Object-Oriented Programs</a:t>
            </a:r>
          </a:p>
          <a:p>
            <a:r>
              <a:rPr lang="en-US" sz="2600" dirty="0"/>
              <a:t>Section E: Declarative Programming</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838" y="27708"/>
            <a:ext cx="7919049" cy="1093725"/>
          </a:xfrm>
        </p:spPr>
        <p:txBody>
          <a:bodyPr>
            <a:noAutofit/>
          </a:bodyPr>
          <a:lstStyle/>
          <a:p>
            <a:r>
              <a:rPr lang="en-US" dirty="0"/>
              <a:t>Program Testing and Documentation </a:t>
            </a:r>
            <a:r>
              <a:rPr lang="en-US" dirty="0" smtClean="0"/>
              <a:t>(3 </a:t>
            </a:r>
            <a:r>
              <a:rPr lang="en-US" dirty="0"/>
              <a:t>of 9)</a:t>
            </a:r>
          </a:p>
        </p:txBody>
      </p:sp>
      <p:sp>
        <p:nvSpPr>
          <p:cNvPr id="5" name="Content Placeholder 4"/>
          <p:cNvSpPr>
            <a:spLocks noGrp="1"/>
          </p:cNvSpPr>
          <p:nvPr>
            <p:ph idx="1"/>
          </p:nvPr>
        </p:nvSpPr>
        <p:spPr/>
        <p:txBody>
          <a:bodyPr>
            <a:normAutofit/>
          </a:bodyPr>
          <a:lstStyle/>
          <a:p>
            <a:r>
              <a:rPr lang="en-US" dirty="0"/>
              <a:t>The process of finding and fixing errors in a computer program is called </a:t>
            </a:r>
            <a:r>
              <a:rPr lang="en-US" b="1" dirty="0"/>
              <a:t>debugging</a:t>
            </a:r>
            <a:endParaRPr lang="en-US" dirty="0"/>
          </a:p>
          <a:p>
            <a:r>
              <a:rPr lang="en-US" dirty="0"/>
              <a:t>Programmers can locate errors in a program by reading through each line, much like a proofreader</a:t>
            </a:r>
          </a:p>
          <a:p>
            <a:r>
              <a:rPr lang="en-US" dirty="0"/>
              <a:t>Programmers also insert documentation called </a:t>
            </a:r>
            <a:r>
              <a:rPr lang="en-US" b="1" dirty="0"/>
              <a:t>remarks </a:t>
            </a:r>
            <a:r>
              <a:rPr lang="en-US" dirty="0"/>
              <a:t>(or comments) into the </a:t>
            </a:r>
            <a:r>
              <a:rPr lang="en-US" dirty="0" smtClean="0"/>
              <a:t>program</a:t>
            </a:r>
            <a:endParaRPr lang="en-US" dirty="0"/>
          </a:p>
        </p:txBody>
      </p:sp>
    </p:spTree>
    <p:extLst>
      <p:ext uri="{BB962C8B-B14F-4D97-AF65-F5344CB8AC3E}">
        <p14:creationId xmlns:p14="http://schemas.microsoft.com/office/powerpoint/2010/main" val="475657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959" y="1"/>
            <a:ext cx="7858664" cy="1066800"/>
          </a:xfrm>
        </p:spPr>
        <p:txBody>
          <a:bodyPr>
            <a:noAutofit/>
          </a:bodyPr>
          <a:lstStyle/>
          <a:p>
            <a:r>
              <a:rPr lang="en-US" dirty="0"/>
              <a:t>Program Testing and Documentation </a:t>
            </a:r>
            <a:r>
              <a:rPr lang="en-US" dirty="0" smtClean="0"/>
              <a:t>(4 </a:t>
            </a:r>
            <a:r>
              <a:rPr lang="en-US" dirty="0"/>
              <a:t>of 9)</a:t>
            </a:r>
          </a:p>
        </p:txBody>
      </p:sp>
      <p:sp>
        <p:nvSpPr>
          <p:cNvPr id="5" name="Content Placeholder 4"/>
          <p:cNvSpPr>
            <a:spLocks noGrp="1"/>
          </p:cNvSpPr>
          <p:nvPr>
            <p:ph idx="1"/>
          </p:nvPr>
        </p:nvSpPr>
        <p:spPr/>
        <p:txBody>
          <a:bodyPr>
            <a:normAutofit/>
          </a:bodyPr>
          <a:lstStyle/>
          <a:p>
            <a:r>
              <a:rPr lang="en-US" dirty="0" smtClean="0"/>
              <a:t>Programs </a:t>
            </a:r>
            <a:r>
              <a:rPr lang="en-US" dirty="0"/>
              <a:t>need to meet </a:t>
            </a:r>
            <a:r>
              <a:rPr lang="en-US" i="1" dirty="0"/>
              <a:t>performance</a:t>
            </a:r>
            <a:r>
              <a:rPr lang="en-US" dirty="0"/>
              <a:t>, </a:t>
            </a:r>
            <a:r>
              <a:rPr lang="en-US" i="1" dirty="0"/>
              <a:t>usability</a:t>
            </a:r>
            <a:r>
              <a:rPr lang="en-US" dirty="0"/>
              <a:t>, and </a:t>
            </a:r>
            <a:r>
              <a:rPr lang="en-US" i="1" dirty="0"/>
              <a:t>security</a:t>
            </a:r>
            <a:r>
              <a:rPr lang="en-US" dirty="0"/>
              <a:t> standards</a:t>
            </a:r>
          </a:p>
          <a:p>
            <a:pPr lvl="1"/>
            <a:r>
              <a:rPr lang="en-US" b="1" dirty="0"/>
              <a:t>Performance</a:t>
            </a:r>
            <a:r>
              <a:rPr lang="en-US" dirty="0"/>
              <a:t> – programmers need to carry out real-world tests to ensure that programs don’t take too long to load</a:t>
            </a:r>
          </a:p>
          <a:p>
            <a:pPr lvl="1"/>
            <a:r>
              <a:rPr lang="en-US" b="1" dirty="0"/>
              <a:t>Usability</a:t>
            </a:r>
            <a:r>
              <a:rPr lang="en-US" dirty="0"/>
              <a:t> – programs should be easy to learn and use and be efficient</a:t>
            </a:r>
          </a:p>
          <a:p>
            <a:pPr lvl="1"/>
            <a:r>
              <a:rPr lang="en-US" b="1" dirty="0"/>
              <a:t>Security</a:t>
            </a:r>
            <a:r>
              <a:rPr lang="en-US" dirty="0"/>
              <a:t> – program specifications are formulated so that programmers remain aware of security throughout the software development life </a:t>
            </a:r>
            <a:r>
              <a:rPr lang="en-US" dirty="0" smtClean="0"/>
              <a:t>cycle</a:t>
            </a:r>
            <a:endParaRPr lang="en-US" dirty="0"/>
          </a:p>
        </p:txBody>
      </p:sp>
    </p:spTree>
    <p:extLst>
      <p:ext uri="{BB962C8B-B14F-4D97-AF65-F5344CB8AC3E}">
        <p14:creationId xmlns:p14="http://schemas.microsoft.com/office/powerpoint/2010/main" val="8817404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24" y="17254"/>
            <a:ext cx="7875917" cy="1066800"/>
          </a:xfrm>
        </p:spPr>
        <p:txBody>
          <a:bodyPr>
            <a:noAutofit/>
          </a:bodyPr>
          <a:lstStyle/>
          <a:p>
            <a:r>
              <a:rPr lang="en-US" dirty="0"/>
              <a:t>Program Testing and Documentation </a:t>
            </a:r>
            <a:r>
              <a:rPr lang="en-US" dirty="0" smtClean="0"/>
              <a:t>(5 </a:t>
            </a:r>
            <a:r>
              <a:rPr lang="en-US" dirty="0"/>
              <a:t>of 9)</a:t>
            </a:r>
          </a:p>
        </p:txBody>
      </p:sp>
      <p:sp>
        <p:nvSpPr>
          <p:cNvPr id="5" name="Content Placeholder 4"/>
          <p:cNvSpPr>
            <a:spLocks noGrp="1"/>
          </p:cNvSpPr>
          <p:nvPr>
            <p:ph idx="1"/>
          </p:nvPr>
        </p:nvSpPr>
        <p:spPr/>
        <p:txBody>
          <a:bodyPr>
            <a:normAutofit/>
          </a:bodyPr>
          <a:lstStyle/>
          <a:p>
            <a:r>
              <a:rPr lang="en-US" b="1" dirty="0"/>
              <a:t>Formal methods </a:t>
            </a:r>
            <a:r>
              <a:rPr lang="en-US" dirty="0"/>
              <a:t>help programmers apply rigorous logical and mathematical models to software design, composition, testing, and verification</a:t>
            </a:r>
          </a:p>
          <a:p>
            <a:r>
              <a:rPr lang="en-US" b="1" dirty="0"/>
              <a:t>Threat modeling </a:t>
            </a:r>
            <a:r>
              <a:rPr lang="en-US" dirty="0"/>
              <a:t>(also called risk analysis) is a technique that can be used to identify potential vulnerabilities by listing the key assets of an application, categorizing the threats to each asset, ranking the threats, and developing threat mitigation strategies that can be implemented during </a:t>
            </a:r>
            <a:r>
              <a:rPr lang="en-US" dirty="0" smtClean="0"/>
              <a:t>programming</a:t>
            </a:r>
            <a:endParaRPr lang="en-US" dirty="0"/>
          </a:p>
        </p:txBody>
      </p:sp>
    </p:spTree>
    <p:extLst>
      <p:ext uri="{BB962C8B-B14F-4D97-AF65-F5344CB8AC3E}">
        <p14:creationId xmlns:p14="http://schemas.microsoft.com/office/powerpoint/2010/main" val="2184123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185" y="27709"/>
            <a:ext cx="7841673" cy="1039091"/>
          </a:xfrm>
        </p:spPr>
        <p:txBody>
          <a:bodyPr>
            <a:noAutofit/>
          </a:bodyPr>
          <a:lstStyle/>
          <a:p>
            <a:r>
              <a:rPr lang="en-US" dirty="0"/>
              <a:t>Program Testing and Documentation </a:t>
            </a:r>
            <a:r>
              <a:rPr lang="en-US" dirty="0" smtClean="0"/>
              <a:t>(6 </a:t>
            </a:r>
            <a:r>
              <a:rPr lang="en-US" dirty="0"/>
              <a:t>of 9)</a:t>
            </a:r>
          </a:p>
        </p:txBody>
      </p:sp>
      <p:sp>
        <p:nvSpPr>
          <p:cNvPr id="3" name="Content Placeholder 2"/>
          <p:cNvSpPr>
            <a:spLocks noGrp="1"/>
          </p:cNvSpPr>
          <p:nvPr>
            <p:ph idx="1"/>
          </p:nvPr>
        </p:nvSpPr>
        <p:spPr/>
        <p:txBody>
          <a:bodyPr/>
          <a:lstStyle/>
          <a:p>
            <a:r>
              <a:rPr lang="en-US" dirty="0" smtClean="0"/>
              <a:t>Spoofing: Pretending to be someone else</a:t>
            </a:r>
          </a:p>
          <a:p>
            <a:r>
              <a:rPr lang="en-US" dirty="0" smtClean="0"/>
              <a:t>Tampering: Changing, adding, or deleting data</a:t>
            </a:r>
          </a:p>
          <a:p>
            <a:r>
              <a:rPr lang="en-US" dirty="0" smtClean="0"/>
              <a:t>Repudiation: Covering tracks to make attacks difficult to trace</a:t>
            </a:r>
          </a:p>
          <a:p>
            <a:r>
              <a:rPr lang="en-US" dirty="0" smtClean="0"/>
              <a:t>Information disclosure: Gaining unauthorized access to information</a:t>
            </a:r>
          </a:p>
          <a:p>
            <a:r>
              <a:rPr lang="en-US" dirty="0" smtClean="0"/>
              <a:t>Denial of service: Making a system unavailable to legitimate users</a:t>
            </a:r>
          </a:p>
          <a:p>
            <a:r>
              <a:rPr lang="en-US" dirty="0" smtClean="0"/>
              <a:t>Elevation of Privilege: Modifying user rights to gain access to data</a:t>
            </a:r>
            <a:endParaRPr lang="en-US" dirty="0"/>
          </a:p>
        </p:txBody>
      </p:sp>
    </p:spTree>
    <p:extLst>
      <p:ext uri="{BB962C8B-B14F-4D97-AF65-F5344CB8AC3E}">
        <p14:creationId xmlns:p14="http://schemas.microsoft.com/office/powerpoint/2010/main" val="26929922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1169" y="27709"/>
            <a:ext cx="7592291" cy="1039091"/>
          </a:xfrm>
        </p:spPr>
        <p:txBody>
          <a:bodyPr>
            <a:noAutofit/>
          </a:bodyPr>
          <a:lstStyle/>
          <a:p>
            <a:r>
              <a:rPr lang="en-US" dirty="0"/>
              <a:t>Program Testing and Documentation </a:t>
            </a:r>
            <a:r>
              <a:rPr lang="en-US" dirty="0" smtClean="0"/>
              <a:t>(7 </a:t>
            </a:r>
            <a:r>
              <a:rPr lang="en-US" dirty="0"/>
              <a:t>of 9)</a:t>
            </a:r>
          </a:p>
        </p:txBody>
      </p:sp>
      <p:sp>
        <p:nvSpPr>
          <p:cNvPr id="3" name="Content Placeholder 2"/>
          <p:cNvSpPr>
            <a:spLocks noGrp="1"/>
          </p:cNvSpPr>
          <p:nvPr>
            <p:ph idx="1"/>
          </p:nvPr>
        </p:nvSpPr>
        <p:spPr/>
        <p:txBody>
          <a:bodyPr/>
          <a:lstStyle/>
          <a:p>
            <a:r>
              <a:rPr lang="en-US" dirty="0" smtClean="0"/>
              <a:t>Damage: How much damage can a particular attack cause?</a:t>
            </a:r>
          </a:p>
          <a:p>
            <a:r>
              <a:rPr lang="en-US" dirty="0" smtClean="0"/>
              <a:t>Reproduce: Is this attack easy to reproduce?</a:t>
            </a:r>
          </a:p>
          <a:p>
            <a:r>
              <a:rPr lang="en-US" dirty="0" smtClean="0"/>
              <a:t>Exploit: How much skill is needed to launch the attack?</a:t>
            </a:r>
          </a:p>
          <a:p>
            <a:r>
              <a:rPr lang="en-US" dirty="0" smtClean="0"/>
              <a:t>Affected: How many users would be affected by an attack?</a:t>
            </a:r>
          </a:p>
          <a:p>
            <a:r>
              <a:rPr lang="en-US" dirty="0" smtClean="0"/>
              <a:t>Discovered: How likely is it that this attack would be discovered?</a:t>
            </a:r>
          </a:p>
        </p:txBody>
      </p:sp>
    </p:spTree>
    <p:extLst>
      <p:ext uri="{BB962C8B-B14F-4D97-AF65-F5344CB8AC3E}">
        <p14:creationId xmlns:p14="http://schemas.microsoft.com/office/powerpoint/2010/main" val="527880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376" y="27709"/>
            <a:ext cx="7910423" cy="1076472"/>
          </a:xfrm>
        </p:spPr>
        <p:txBody>
          <a:bodyPr>
            <a:noAutofit/>
          </a:bodyPr>
          <a:lstStyle/>
          <a:p>
            <a:r>
              <a:rPr lang="en-US" dirty="0"/>
              <a:t>Program Testing and Documentation </a:t>
            </a:r>
            <a:r>
              <a:rPr lang="en-US" dirty="0" smtClean="0"/>
              <a:t>(8 </a:t>
            </a:r>
            <a:r>
              <a:rPr lang="en-US" dirty="0"/>
              <a:t>of 9)</a:t>
            </a:r>
          </a:p>
        </p:txBody>
      </p:sp>
      <p:sp>
        <p:nvSpPr>
          <p:cNvPr id="5" name="Content Placeholder 4"/>
          <p:cNvSpPr>
            <a:spLocks noGrp="1"/>
          </p:cNvSpPr>
          <p:nvPr>
            <p:ph idx="1"/>
          </p:nvPr>
        </p:nvSpPr>
        <p:spPr/>
        <p:txBody>
          <a:bodyPr>
            <a:normAutofit/>
          </a:bodyPr>
          <a:lstStyle/>
          <a:p>
            <a:r>
              <a:rPr lang="en-US" b="1" dirty="0"/>
              <a:t>Defensive programming </a:t>
            </a:r>
            <a:r>
              <a:rPr lang="en-US" dirty="0"/>
              <a:t>(also referred to as secure programming) is an approach to software development in which programmers anticipate what might go wrong as their programs run and take steps to smoothly handle those situations</a:t>
            </a:r>
          </a:p>
          <a:p>
            <a:r>
              <a:rPr lang="en-US" dirty="0"/>
              <a:t>Techniques associated with defensive programming include:</a:t>
            </a:r>
          </a:p>
          <a:p>
            <a:pPr lvl="1"/>
            <a:r>
              <a:rPr lang="en-US" b="1" dirty="0"/>
              <a:t>Walkthroughs. </a:t>
            </a:r>
            <a:r>
              <a:rPr lang="en-US" dirty="0"/>
              <a:t>Open source software goes through extensive public scrutiny that can identify security holes, but proprietary software can also benefit from a walkthrough with other in-house programmers</a:t>
            </a:r>
          </a:p>
        </p:txBody>
      </p:sp>
    </p:spTree>
    <p:extLst>
      <p:ext uri="{BB962C8B-B14F-4D97-AF65-F5344CB8AC3E}">
        <p14:creationId xmlns:p14="http://schemas.microsoft.com/office/powerpoint/2010/main" val="1450813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476" y="17253"/>
            <a:ext cx="8013940" cy="1066800"/>
          </a:xfrm>
        </p:spPr>
        <p:txBody>
          <a:bodyPr>
            <a:noAutofit/>
          </a:bodyPr>
          <a:lstStyle/>
          <a:p>
            <a:r>
              <a:rPr lang="en-US" dirty="0"/>
              <a:t>Program Testing and Documentation </a:t>
            </a:r>
            <a:r>
              <a:rPr lang="en-US" dirty="0" smtClean="0"/>
              <a:t>(9 </a:t>
            </a:r>
            <a:r>
              <a:rPr lang="en-US" dirty="0"/>
              <a:t>of 9)</a:t>
            </a:r>
          </a:p>
        </p:txBody>
      </p:sp>
      <p:sp>
        <p:nvSpPr>
          <p:cNvPr id="5" name="Content Placeholder 4"/>
          <p:cNvSpPr>
            <a:spLocks noGrp="1"/>
          </p:cNvSpPr>
          <p:nvPr>
            <p:ph idx="1"/>
          </p:nvPr>
        </p:nvSpPr>
        <p:spPr/>
        <p:txBody>
          <a:bodyPr>
            <a:normAutofit/>
          </a:bodyPr>
          <a:lstStyle/>
          <a:p>
            <a:pPr marL="914400" lvl="1" indent="-457200"/>
            <a:r>
              <a:rPr lang="en-US" b="1" dirty="0"/>
              <a:t>Simplification. </a:t>
            </a:r>
            <a:r>
              <a:rPr lang="en-US" dirty="0"/>
              <a:t>Complex programs are more difficult to debug than simpler ones. Simplifying complex sections can sometimes reduce a program’s vulnerability to attacks</a:t>
            </a:r>
          </a:p>
          <a:p>
            <a:pPr marL="914400" lvl="1" indent="-457200"/>
            <a:r>
              <a:rPr lang="en-US" b="1" dirty="0"/>
              <a:t>Filtering input. </a:t>
            </a:r>
            <a:r>
              <a:rPr lang="en-US" dirty="0"/>
              <a:t>It is dangerous to assume that users will enter valid input. Attackers have become experts at concocting input that causes buffer overflows and runs rogue HTML scripts. Programmers should use a tight set of filters on all input fields</a:t>
            </a:r>
          </a:p>
        </p:txBody>
      </p:sp>
    </p:spTree>
    <p:extLst>
      <p:ext uri="{BB962C8B-B14F-4D97-AF65-F5344CB8AC3E}">
        <p14:creationId xmlns:p14="http://schemas.microsoft.com/office/powerpoint/2010/main" val="26055802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B: Programming Tools</a:t>
            </a:r>
          </a:p>
        </p:txBody>
      </p:sp>
      <p:sp>
        <p:nvSpPr>
          <p:cNvPr id="5" name="Content Placeholder 4"/>
          <p:cNvSpPr>
            <a:spLocks noGrp="1"/>
          </p:cNvSpPr>
          <p:nvPr>
            <p:ph idx="1"/>
          </p:nvPr>
        </p:nvSpPr>
        <p:spPr/>
        <p:txBody>
          <a:bodyPr>
            <a:normAutofit/>
          </a:bodyPr>
          <a:lstStyle/>
          <a:p>
            <a:r>
              <a:rPr lang="en-US" dirty="0"/>
              <a:t>Language Evolution</a:t>
            </a:r>
          </a:p>
          <a:p>
            <a:r>
              <a:rPr lang="en-US" dirty="0"/>
              <a:t>Compilers and Interpreters</a:t>
            </a:r>
          </a:p>
          <a:p>
            <a:r>
              <a:rPr lang="en-US" dirty="0"/>
              <a:t>Paradigms and Languages</a:t>
            </a:r>
          </a:p>
          <a:p>
            <a:r>
              <a:rPr lang="en-US" dirty="0"/>
              <a:t>Toolsets</a:t>
            </a:r>
          </a:p>
        </p:txBody>
      </p:sp>
    </p:spTree>
    <p:extLst>
      <p:ext uri="{BB962C8B-B14F-4D97-AF65-F5344CB8AC3E}">
        <p14:creationId xmlns:p14="http://schemas.microsoft.com/office/powerpoint/2010/main" val="3337795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B: </a:t>
            </a:r>
            <a:r>
              <a:rPr lang="en-US" dirty="0" smtClean="0"/>
              <a:t>Objectives (1 of 2)</a:t>
            </a:r>
            <a:endParaRPr lang="en-US" dirty="0"/>
          </a:p>
        </p:txBody>
      </p:sp>
      <p:sp>
        <p:nvSpPr>
          <p:cNvPr id="5" name="Content Placeholder 4"/>
          <p:cNvSpPr>
            <a:spLocks noGrp="1"/>
          </p:cNvSpPr>
          <p:nvPr>
            <p:ph idx="1"/>
          </p:nvPr>
        </p:nvSpPr>
        <p:spPr/>
        <p:txBody>
          <a:bodyPr>
            <a:noAutofit/>
          </a:bodyPr>
          <a:lstStyle/>
          <a:p>
            <a:r>
              <a:rPr lang="en-US" dirty="0"/>
              <a:t>Explain how the concept of abstraction applies to programming languages</a:t>
            </a:r>
          </a:p>
          <a:p>
            <a:r>
              <a:rPr lang="en-US" dirty="0"/>
              <a:t>Provide two examples of low-level languages and five examples of high-level languages</a:t>
            </a:r>
          </a:p>
          <a:p>
            <a:r>
              <a:rPr lang="en-US" dirty="0"/>
              <a:t>Explain how assemblers are related to compilers</a:t>
            </a:r>
          </a:p>
          <a:p>
            <a:r>
              <a:rPr lang="en-US" dirty="0"/>
              <a:t>Describe the difference between compiling a program and using an interpreter</a:t>
            </a:r>
          </a:p>
          <a:p>
            <a:r>
              <a:rPr lang="en-US" dirty="0"/>
              <a:t>List and describe three popular programming paradigms</a:t>
            </a:r>
          </a:p>
          <a:p>
            <a:r>
              <a:rPr lang="en-US" dirty="0"/>
              <a:t>List at least three legacy programming </a:t>
            </a:r>
            <a:r>
              <a:rPr lang="en-US" dirty="0" smtClean="0"/>
              <a:t>languages</a:t>
            </a:r>
            <a:endParaRPr lang="en-US" dirty="0"/>
          </a:p>
        </p:txBody>
      </p:sp>
    </p:spTree>
    <p:extLst>
      <p:ext uri="{BB962C8B-B14F-4D97-AF65-F5344CB8AC3E}">
        <p14:creationId xmlns:p14="http://schemas.microsoft.com/office/powerpoint/2010/main" val="27073507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B: Objectives </a:t>
            </a:r>
            <a:r>
              <a:rPr lang="en-US" dirty="0" smtClean="0"/>
              <a:t>(2 </a:t>
            </a:r>
            <a:r>
              <a:rPr lang="en-US" dirty="0"/>
              <a:t>of 2)</a:t>
            </a:r>
          </a:p>
        </p:txBody>
      </p:sp>
      <p:sp>
        <p:nvSpPr>
          <p:cNvPr id="5" name="Content Placeholder 4"/>
          <p:cNvSpPr>
            <a:spLocks noGrp="1"/>
          </p:cNvSpPr>
          <p:nvPr>
            <p:ph idx="1"/>
          </p:nvPr>
        </p:nvSpPr>
        <p:spPr/>
        <p:txBody>
          <a:bodyPr>
            <a:noAutofit/>
          </a:bodyPr>
          <a:lstStyle/>
          <a:p>
            <a:r>
              <a:rPr lang="en-US" dirty="0" smtClean="0"/>
              <a:t>List </a:t>
            </a:r>
            <a:r>
              <a:rPr lang="en-US" dirty="0"/>
              <a:t>two programming languages used to program mobile apps</a:t>
            </a:r>
          </a:p>
          <a:p>
            <a:r>
              <a:rPr lang="en-US" dirty="0"/>
              <a:t>List three programming languages that are popular for developing dynamic Web sites</a:t>
            </a:r>
          </a:p>
          <a:p>
            <a:r>
              <a:rPr lang="en-US" dirty="0"/>
              <a:t>Explain how programmers use IDEs, SDKs, VDEs, and APIs</a:t>
            </a:r>
          </a:p>
        </p:txBody>
      </p:sp>
    </p:spTree>
    <p:extLst>
      <p:ext uri="{BB962C8B-B14F-4D97-AF65-F5344CB8AC3E}">
        <p14:creationId xmlns:p14="http://schemas.microsoft.com/office/powerpoint/2010/main" val="31903758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701"/>
            <a:ext cx="8305800" cy="1066800"/>
          </a:xfrm>
        </p:spPr>
        <p:txBody>
          <a:bodyPr/>
          <a:lstStyle/>
          <a:p>
            <a:r>
              <a:rPr lang="en-US" dirty="0"/>
              <a:t>Section A: Program Development</a:t>
            </a:r>
          </a:p>
        </p:txBody>
      </p:sp>
      <p:sp>
        <p:nvSpPr>
          <p:cNvPr id="3" name="Content Placeholder 2"/>
          <p:cNvSpPr>
            <a:spLocks noGrp="1"/>
          </p:cNvSpPr>
          <p:nvPr>
            <p:ph type="body" idx="4294967295"/>
          </p:nvPr>
        </p:nvSpPr>
        <p:spPr>
          <a:xfrm>
            <a:off x="228600" y="1295400"/>
            <a:ext cx="8763000" cy="4830763"/>
          </a:xfrm>
        </p:spPr>
        <p:txBody>
          <a:bodyPr>
            <a:normAutofit/>
          </a:bodyPr>
          <a:lstStyle/>
          <a:p>
            <a:r>
              <a:rPr lang="en-US" sz="2600" dirty="0"/>
              <a:t>Programming Basics</a:t>
            </a:r>
          </a:p>
          <a:p>
            <a:r>
              <a:rPr lang="en-US" sz="2600" dirty="0"/>
              <a:t>Program Planning</a:t>
            </a:r>
          </a:p>
          <a:p>
            <a:r>
              <a:rPr lang="en-US" sz="2600" dirty="0"/>
              <a:t>Writing Programs</a:t>
            </a:r>
          </a:p>
          <a:p>
            <a:r>
              <a:rPr lang="en-US" sz="2600" dirty="0"/>
              <a:t>Program Testing and Documentation</a:t>
            </a:r>
          </a:p>
        </p:txBody>
      </p:sp>
    </p:spTree>
    <p:extLst>
      <p:ext uri="{BB962C8B-B14F-4D97-AF65-F5344CB8AC3E}">
        <p14:creationId xmlns:p14="http://schemas.microsoft.com/office/powerpoint/2010/main" val="8414822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a:t>
            </a:r>
            <a:r>
              <a:rPr lang="en-US" dirty="0" smtClean="0"/>
              <a:t>Evolution (1 of 7)</a:t>
            </a:r>
            <a:endParaRPr lang="en-US" dirty="0"/>
          </a:p>
        </p:txBody>
      </p:sp>
      <p:sp>
        <p:nvSpPr>
          <p:cNvPr id="5" name="Content Placeholder 4"/>
          <p:cNvSpPr>
            <a:spLocks noGrp="1"/>
          </p:cNvSpPr>
          <p:nvPr>
            <p:ph idx="1"/>
          </p:nvPr>
        </p:nvSpPr>
        <p:spPr/>
        <p:txBody>
          <a:bodyPr>
            <a:normAutofit fontScale="92500"/>
          </a:bodyPr>
          <a:lstStyle/>
          <a:p>
            <a:pPr>
              <a:spcBef>
                <a:spcPts val="600"/>
              </a:spcBef>
            </a:pPr>
            <a:r>
              <a:rPr lang="en-US" dirty="0"/>
              <a:t>When applied to programming languages, </a:t>
            </a:r>
            <a:r>
              <a:rPr lang="en-US" b="1" dirty="0"/>
              <a:t>abstraction</a:t>
            </a:r>
            <a:r>
              <a:rPr lang="en-US" dirty="0"/>
              <a:t> inserts a buffer between programmers and the chip-level details of instruction sets and binary data representation</a:t>
            </a:r>
          </a:p>
          <a:p>
            <a:pPr>
              <a:spcBef>
                <a:spcPts val="600"/>
              </a:spcBef>
            </a:pPr>
            <a:r>
              <a:rPr lang="en-US" dirty="0"/>
              <a:t>For programming languages, abstraction automates hardware-level details, such as how to move data from memory to the </a:t>
            </a:r>
            <a:r>
              <a:rPr lang="en-US" dirty="0" smtClean="0"/>
              <a:t>processor</a:t>
            </a:r>
          </a:p>
          <a:p>
            <a:pPr>
              <a:spcBef>
                <a:spcPts val="600"/>
              </a:spcBef>
            </a:pPr>
            <a:r>
              <a:rPr lang="en-US" dirty="0"/>
              <a:t>A </a:t>
            </a:r>
            <a:r>
              <a:rPr lang="en-US" b="1" dirty="0"/>
              <a:t>low-level language </a:t>
            </a:r>
            <a:r>
              <a:rPr lang="en-US" dirty="0"/>
              <a:t>has a low level of abstraction because it includes commands specific to a particular CPU or microprocessor family</a:t>
            </a:r>
          </a:p>
          <a:p>
            <a:pPr>
              <a:spcBef>
                <a:spcPts val="600"/>
              </a:spcBef>
            </a:pPr>
            <a:r>
              <a:rPr lang="en-US" dirty="0"/>
              <a:t>A </a:t>
            </a:r>
            <a:r>
              <a:rPr lang="en-US" b="1" dirty="0"/>
              <a:t>high-level language </a:t>
            </a:r>
            <a:r>
              <a:rPr lang="en-US" dirty="0"/>
              <a:t>uses command words and grammar based on human languages to provide a level of abstraction that hides the underlying low-level </a:t>
            </a:r>
            <a:r>
              <a:rPr lang="en-US" dirty="0" smtClean="0"/>
              <a:t>language</a:t>
            </a:r>
            <a:endParaRPr lang="en-US" dirty="0"/>
          </a:p>
        </p:txBody>
      </p:sp>
    </p:spTree>
    <p:extLst>
      <p:ext uri="{BB962C8B-B14F-4D97-AF65-F5344CB8AC3E}">
        <p14:creationId xmlns:p14="http://schemas.microsoft.com/office/powerpoint/2010/main" val="5230904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Evolution </a:t>
            </a:r>
            <a:r>
              <a:rPr lang="en-US" dirty="0" smtClean="0"/>
              <a:t>(2 </a:t>
            </a:r>
            <a:r>
              <a:rPr lang="en-US" dirty="0"/>
              <a:t>of 7)</a:t>
            </a:r>
          </a:p>
        </p:txBody>
      </p:sp>
      <p:pic>
        <p:nvPicPr>
          <p:cNvPr id="4098" name="Picture 2" descr="An illustration with two sections compares the ease of using the high-level languages and low-level languages. Section one depicts the illustration of ALU with two Registers, Reg1 with value five and Reg2 with value four. The supporting text pointing this section reads &#10;“Programmers using low-level languages have to deal with hardware-level tasks. The following low-level statements load values into registers and then add them:&#10;MOV REG1&#10;MOV REG2&#10;ADD REG1, REG2” &#10;Section two depicts the illustration of a laptop with the screen displaying the equation that reads “total = 5 +4.” The supporting text pointing this section reads “Programmers using high-level languages are buffered from the hardware details by levels of abstraction. Loading two values and adding them requires only one high-level statemen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9198" y="1778539"/>
            <a:ext cx="6857029" cy="4034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0021424"/>
      </p:ext>
    </p:extLst>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Evolution </a:t>
            </a:r>
            <a:r>
              <a:rPr lang="en-US" dirty="0" smtClean="0"/>
              <a:t>(3 </a:t>
            </a:r>
            <a:r>
              <a:rPr lang="en-US" dirty="0"/>
              <a:t>of 7)</a:t>
            </a:r>
          </a:p>
        </p:txBody>
      </p:sp>
      <p:sp>
        <p:nvSpPr>
          <p:cNvPr id="5" name="Content Placeholder 4"/>
          <p:cNvSpPr>
            <a:spLocks noGrp="1"/>
          </p:cNvSpPr>
          <p:nvPr>
            <p:ph idx="1"/>
          </p:nvPr>
        </p:nvSpPr>
        <p:spPr/>
        <p:txBody>
          <a:bodyPr>
            <a:normAutofit/>
          </a:bodyPr>
          <a:lstStyle/>
          <a:p>
            <a:r>
              <a:rPr lang="en-US" b="1" dirty="0"/>
              <a:t>First-generation</a:t>
            </a:r>
            <a:r>
              <a:rPr lang="en-US" dirty="0"/>
              <a:t> languages are the first machine languages programmers used</a:t>
            </a:r>
          </a:p>
          <a:p>
            <a:r>
              <a:rPr lang="en-US" b="1" dirty="0"/>
              <a:t>Second-generation</a:t>
            </a:r>
            <a:r>
              <a:rPr lang="en-US" dirty="0"/>
              <a:t> languages added a level of abstraction to machine languages by substituting abbreviated command words for binary numbers</a:t>
            </a:r>
          </a:p>
          <a:p>
            <a:r>
              <a:rPr lang="en-US" b="1" dirty="0"/>
              <a:t>Third-generation</a:t>
            </a:r>
            <a:r>
              <a:rPr lang="en-US" dirty="0"/>
              <a:t> languages were conceived in the 1950s and used easy-to-remember command words, such as PRINT and INPUT</a:t>
            </a:r>
          </a:p>
        </p:txBody>
      </p:sp>
    </p:spTree>
    <p:extLst>
      <p:ext uri="{BB962C8B-B14F-4D97-AF65-F5344CB8AC3E}">
        <p14:creationId xmlns:p14="http://schemas.microsoft.com/office/powerpoint/2010/main" val="28590368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Evolution </a:t>
            </a:r>
            <a:r>
              <a:rPr lang="en-US" dirty="0" smtClean="0"/>
              <a:t>(4 </a:t>
            </a:r>
            <a:r>
              <a:rPr lang="en-US" dirty="0"/>
              <a:t>of 7)</a:t>
            </a:r>
          </a:p>
        </p:txBody>
      </p:sp>
      <p:sp>
        <p:nvSpPr>
          <p:cNvPr id="5" name="Content Placeholder 4"/>
          <p:cNvSpPr>
            <a:spLocks noGrp="1"/>
          </p:cNvSpPr>
          <p:nvPr>
            <p:ph idx="1"/>
          </p:nvPr>
        </p:nvSpPr>
        <p:spPr/>
        <p:txBody>
          <a:bodyPr>
            <a:normAutofit/>
          </a:bodyPr>
          <a:lstStyle/>
          <a:p>
            <a:r>
              <a:rPr lang="en-US" dirty="0"/>
              <a:t>An </a:t>
            </a:r>
            <a:r>
              <a:rPr lang="en-US" b="1" dirty="0"/>
              <a:t>assembly language</a:t>
            </a:r>
            <a:r>
              <a:rPr lang="en-US" dirty="0"/>
              <a:t> is classified as a low-level language because it is machine specific</a:t>
            </a:r>
          </a:p>
          <a:p>
            <a:r>
              <a:rPr lang="en-US" dirty="0"/>
              <a:t>An </a:t>
            </a:r>
            <a:r>
              <a:rPr lang="en-US" b="1" dirty="0"/>
              <a:t>assembler</a:t>
            </a:r>
            <a:r>
              <a:rPr lang="en-US" dirty="0"/>
              <a:t> typically reads a program written in an assembly language, which has two parts: the </a:t>
            </a:r>
            <a:r>
              <a:rPr lang="en-US" i="1" dirty="0"/>
              <a:t>op code </a:t>
            </a:r>
            <a:r>
              <a:rPr lang="en-US" dirty="0"/>
              <a:t>and the </a:t>
            </a:r>
            <a:r>
              <a:rPr lang="en-US" i="1" dirty="0"/>
              <a:t>operand</a:t>
            </a:r>
            <a:endParaRPr lang="en-US" dirty="0"/>
          </a:p>
          <a:p>
            <a:pPr lvl="1"/>
            <a:r>
              <a:rPr lang="en-US" dirty="0"/>
              <a:t>An </a:t>
            </a:r>
            <a:r>
              <a:rPr lang="en-US" b="1" dirty="0"/>
              <a:t>op code</a:t>
            </a:r>
            <a:r>
              <a:rPr lang="en-US" dirty="0"/>
              <a:t>, which is short for </a:t>
            </a:r>
            <a:r>
              <a:rPr lang="en-US" i="1" dirty="0"/>
              <a:t>operation code</a:t>
            </a:r>
            <a:r>
              <a:rPr lang="en-US" dirty="0"/>
              <a:t>, is a command word for an operation such as add, compare, or jump</a:t>
            </a:r>
          </a:p>
          <a:p>
            <a:pPr lvl="1"/>
            <a:r>
              <a:rPr lang="en-US" dirty="0"/>
              <a:t>The </a:t>
            </a:r>
            <a:r>
              <a:rPr lang="en-US" b="1" dirty="0"/>
              <a:t>operand</a:t>
            </a:r>
            <a:r>
              <a:rPr lang="en-US" dirty="0"/>
              <a:t> for an instruction specifies the data for the operation</a:t>
            </a:r>
          </a:p>
        </p:txBody>
      </p:sp>
    </p:spTree>
    <p:extLst>
      <p:ext uri="{BB962C8B-B14F-4D97-AF65-F5344CB8AC3E}">
        <p14:creationId xmlns:p14="http://schemas.microsoft.com/office/powerpoint/2010/main" val="40737308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69" y="177512"/>
            <a:ext cx="8032638" cy="820010"/>
          </a:xfrm>
        </p:spPr>
        <p:txBody>
          <a:bodyPr/>
          <a:lstStyle/>
          <a:p>
            <a:r>
              <a:rPr lang="en-US" dirty="0"/>
              <a:t>Language Evolution </a:t>
            </a:r>
            <a:r>
              <a:rPr lang="en-US" dirty="0" smtClean="0"/>
              <a:t>(5 </a:t>
            </a:r>
            <a:r>
              <a:rPr lang="en-US" dirty="0"/>
              <a:t>of 7)</a:t>
            </a:r>
          </a:p>
        </p:txBody>
      </p:sp>
      <p:sp>
        <p:nvSpPr>
          <p:cNvPr id="5" name="Content Placeholder 4"/>
          <p:cNvSpPr>
            <a:spLocks noGrp="1"/>
          </p:cNvSpPr>
          <p:nvPr>
            <p:ph type="body" sz="half" idx="2"/>
          </p:nvPr>
        </p:nvSpPr>
        <p:spPr>
          <a:xfrm>
            <a:off x="261258" y="1311215"/>
            <a:ext cx="8675708" cy="1765813"/>
          </a:xfrm>
        </p:spPr>
        <p:txBody>
          <a:bodyPr>
            <a:noAutofit/>
          </a:bodyPr>
          <a:lstStyle/>
          <a:p>
            <a:pPr marL="457200" indent="-457200">
              <a:buFont typeface="Arial" pitchFamily="34" charset="0"/>
              <a:buChar char="•"/>
            </a:pPr>
            <a:r>
              <a:rPr lang="en-US" sz="2600" dirty="0"/>
              <a:t>Look at the parts of an assembly language shown in the below figure—consider how tedious it would be to write a program consisting of thousands of these concise, but cryptic, op codes:</a:t>
            </a:r>
          </a:p>
        </p:txBody>
      </p:sp>
      <p:pic>
        <p:nvPicPr>
          <p:cNvPr id="5122" name="Picture 2" descr="An illustration depicts the assembly language statement with text that reads “Move ax 5h” The text “MOV” is labeled “Op code.” The text “eax” and “5h” are labeled “Operands.”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78490" y="3061476"/>
            <a:ext cx="5587021" cy="2839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0312131"/>
      </p:ext>
    </p:extLst>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Evolution </a:t>
            </a:r>
            <a:r>
              <a:rPr lang="en-US" dirty="0" smtClean="0"/>
              <a:t>(6 </a:t>
            </a:r>
            <a:r>
              <a:rPr lang="en-US" dirty="0"/>
              <a:t>of 7)</a:t>
            </a:r>
          </a:p>
        </p:txBody>
      </p:sp>
      <p:sp>
        <p:nvSpPr>
          <p:cNvPr id="5" name="Content Placeholder 4"/>
          <p:cNvSpPr>
            <a:spLocks noGrp="1"/>
          </p:cNvSpPr>
          <p:nvPr>
            <p:ph idx="1"/>
          </p:nvPr>
        </p:nvSpPr>
        <p:spPr/>
        <p:txBody>
          <a:bodyPr>
            <a:normAutofit/>
          </a:bodyPr>
          <a:lstStyle/>
          <a:p>
            <a:r>
              <a:rPr lang="en-US" b="1" dirty="0"/>
              <a:t>Fourth-generation</a:t>
            </a:r>
            <a:r>
              <a:rPr lang="en-US" dirty="0"/>
              <a:t> languages are considered “high-level” </a:t>
            </a:r>
            <a:r>
              <a:rPr lang="en-US" dirty="0" smtClean="0"/>
              <a:t>languages and </a:t>
            </a:r>
            <a:r>
              <a:rPr lang="en-US" dirty="0"/>
              <a:t>more closely resemble human languages</a:t>
            </a:r>
          </a:p>
          <a:p>
            <a:r>
              <a:rPr lang="en-US" dirty="0"/>
              <a:t>The computer language Prolog, based on a declarative programming paradigm, is identified as a </a:t>
            </a:r>
            <a:r>
              <a:rPr lang="en-US" b="1" dirty="0"/>
              <a:t>fifth-generation</a:t>
            </a:r>
            <a:r>
              <a:rPr lang="en-US" dirty="0"/>
              <a:t> language—though some experts disagree with this classification</a:t>
            </a:r>
          </a:p>
        </p:txBody>
      </p:sp>
    </p:spTree>
    <p:extLst>
      <p:ext uri="{BB962C8B-B14F-4D97-AF65-F5344CB8AC3E}">
        <p14:creationId xmlns:p14="http://schemas.microsoft.com/office/powerpoint/2010/main" val="10032826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Evolution </a:t>
            </a:r>
            <a:r>
              <a:rPr lang="en-US" dirty="0" smtClean="0"/>
              <a:t>(7 </a:t>
            </a:r>
            <a:r>
              <a:rPr lang="en-US" dirty="0"/>
              <a:t>of 7)</a:t>
            </a:r>
          </a:p>
        </p:txBody>
      </p:sp>
      <p:pic>
        <p:nvPicPr>
          <p:cNvPr id="6146" name="Picture 2" descr="An illustration depicts program code written in a fourth generation language. The code to SORT TABLE Kids on Lastname reads &#10;“PUBLIC SUB Sort(Kids As Variant, inLow As Long, inHi As Long)&#10;DIM pivot As Variant&#10;DIM tmpSwap As Variant&#10;DIM tmpLow As Long&#10;DIM tmpHi As Long&#10;tmpLow = inLow&#10;tmpHi = inHi&#10;    pivot = Kids((inLow + inHi) \ 2)&#10;WHILE (tmpLow &lt;= tmpHi)&#10;   WHILE (Kids(tmpLow) &lt; pivot And tmpLow &lt; inHi)&#10;         tmpLow = tmpLow + 1&#10;   WEND&#10;   WHILE (pivot &lt; Kids(tmpHi) And tmpHi &gt; inLow)&#10;         tmpHi = tmpHi - 1&#10;   WEND&#10;IF (tmpLow &lt;= tmpHi) THEN&#10;tmpSwap = Kids(tmpLow)&#10;Kids(tmpLow) = Kids(tmpHi)&#10;Kids(tmpHi) = tmpSwap&#10;tmpLow = tmpLow + 1&#10;tmpHi = tmpHi - 1&#10;END IF&#10;WEND&#10;IF (inLow &lt; tmpHi) THEN Sort Kids, inLow, tmpHi&#10;IF (tmpLow &lt; inHi) THEN Sort Kids, tmpLow, inHi&#10;END SU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51533" y="1596447"/>
            <a:ext cx="6040935" cy="4370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5710641"/>
      </p:ext>
    </p:extLst>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Compilers and </a:t>
            </a:r>
            <a:r>
              <a:rPr lang="en-US" dirty="0" smtClean="0"/>
              <a:t>Interpreters (1 of 3)</a:t>
            </a:r>
            <a:endParaRPr lang="en-US" dirty="0"/>
          </a:p>
        </p:txBody>
      </p:sp>
      <p:sp>
        <p:nvSpPr>
          <p:cNvPr id="5" name="Content Placeholder 4"/>
          <p:cNvSpPr>
            <a:spLocks noGrp="1"/>
          </p:cNvSpPr>
          <p:nvPr>
            <p:ph idx="1"/>
          </p:nvPr>
        </p:nvSpPr>
        <p:spPr/>
        <p:txBody>
          <a:bodyPr/>
          <a:lstStyle/>
          <a:p>
            <a:r>
              <a:rPr lang="en-US" dirty="0"/>
              <a:t>The human-readable version of a program created in a high-level language by a programmer is called </a:t>
            </a:r>
            <a:r>
              <a:rPr lang="en-US" b="1" dirty="0"/>
              <a:t>source code</a:t>
            </a:r>
          </a:p>
          <a:p>
            <a:r>
              <a:rPr lang="en-US" dirty="0"/>
              <a:t>Source code must first be translated into machine language using a </a:t>
            </a:r>
            <a:r>
              <a:rPr lang="en-US" i="1" dirty="0"/>
              <a:t>compiler</a:t>
            </a:r>
            <a:r>
              <a:rPr lang="en-US" dirty="0"/>
              <a:t> or </a:t>
            </a:r>
            <a:r>
              <a:rPr lang="en-US" i="1" dirty="0"/>
              <a:t>interpreter</a:t>
            </a:r>
          </a:p>
          <a:p>
            <a:pPr marL="914400" lvl="1" indent="-457200"/>
            <a:r>
              <a:rPr lang="en-US" dirty="0"/>
              <a:t>A </a:t>
            </a:r>
            <a:r>
              <a:rPr lang="en-US" b="1" dirty="0"/>
              <a:t>compiler</a:t>
            </a:r>
            <a:r>
              <a:rPr lang="en-US" dirty="0"/>
              <a:t> converts all the statements in a program in a single batch, and the resulting collection of instructions, called </a:t>
            </a:r>
            <a:r>
              <a:rPr lang="en-US" b="1" dirty="0"/>
              <a:t>object code</a:t>
            </a:r>
            <a:r>
              <a:rPr lang="en-US" dirty="0"/>
              <a:t>, is placed in a new file</a:t>
            </a:r>
          </a:p>
          <a:p>
            <a:pPr marL="914400" lvl="1" indent="-457200"/>
            <a:r>
              <a:rPr lang="en-US" dirty="0"/>
              <a:t>An </a:t>
            </a:r>
            <a:r>
              <a:rPr lang="en-US" b="1" dirty="0"/>
              <a:t>interpreter</a:t>
            </a:r>
            <a:r>
              <a:rPr lang="en-US" dirty="0"/>
              <a:t> converts and executes one statement at a time while the program is running; once executed, the interpreter converts and executes the next </a:t>
            </a:r>
            <a:r>
              <a:rPr lang="en-US" dirty="0" smtClean="0"/>
              <a:t>statement</a:t>
            </a:r>
            <a:endParaRPr lang="en-US" dirty="0"/>
          </a:p>
        </p:txBody>
      </p:sp>
    </p:spTree>
    <p:extLst>
      <p:ext uri="{BB962C8B-B14F-4D97-AF65-F5344CB8AC3E}">
        <p14:creationId xmlns:p14="http://schemas.microsoft.com/office/powerpoint/2010/main" val="18650901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69" y="288351"/>
            <a:ext cx="8032638" cy="1004011"/>
          </a:xfrm>
        </p:spPr>
        <p:txBody>
          <a:bodyPr/>
          <a:lstStyle/>
          <a:p>
            <a:r>
              <a:rPr lang="en-US" dirty="0"/>
              <a:t>Compilers and Interpreters </a:t>
            </a:r>
            <a:r>
              <a:rPr lang="en-US" dirty="0" smtClean="0"/>
              <a:t>(2 </a:t>
            </a:r>
            <a:r>
              <a:rPr lang="en-US" dirty="0"/>
              <a:t>of 3)</a:t>
            </a:r>
          </a:p>
        </p:txBody>
      </p:sp>
      <p:pic>
        <p:nvPicPr>
          <p:cNvPr id="7170" name="Picture 2" descr="An illustration depicts the conversion of source code into object code by a compiler. The source code of the program labeled “NewYear.py” that reads &#10;“print (&quot;Happy&quot;)&#10;year = 2017&#10;newYear = year + 1&#10;print (newYear)” which is directed to a gear wheel with text that reads “Print 000100” The supporting text associated with the gear wheel reads “All statements are compiled into a new file that contains machine code.”&#10;An arrow points the gear wheel to object code titled “NewYear.exe” with text that reads&#10; “0001000101011101&#10;1010010101000101&#10;1011010100010100&#10;10101000101001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33713" y="1517816"/>
            <a:ext cx="6597780" cy="2008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descr="An illustration depicts the conversion and execution of each statement of the code by the interpreter. The source code labeled “NewYear.py” with text that reads &#10;“print (&quot;Happy&quot;)&#10;year = 2017&#10;newYear = year + 1&#10;print (newYear)” is directed to a gear wheel with text that reads “Print h a.” The supporting text associated with the gear wheel reads “Each statement is converted into machine code and immediately executed.” Two arrows point the gear wheel to the output “Happy” represented in line with the first print statement and “2018” represented in line with the last print statement. "/>
          <p:cNvPicPr>
            <a:picLocks noChangeAspect="1"/>
          </p:cNvPicPr>
          <p:nvPr/>
        </p:nvPicPr>
        <p:blipFill>
          <a:blip r:embed="rId4" cstate="print"/>
          <a:stretch>
            <a:fillRect/>
          </a:stretch>
        </p:blipFill>
        <p:spPr>
          <a:xfrm>
            <a:off x="1233713" y="3721620"/>
            <a:ext cx="6705600" cy="2433734"/>
          </a:xfrm>
          <a:prstGeom prst="rect">
            <a:avLst/>
          </a:prstGeom>
        </p:spPr>
      </p:pic>
    </p:spTree>
    <p:extLst>
      <p:ext uri="{BB962C8B-B14F-4D97-AF65-F5344CB8AC3E}">
        <p14:creationId xmlns:p14="http://schemas.microsoft.com/office/powerpoint/2010/main" val="3826715211"/>
      </p:ext>
    </p:extLst>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Compilers and Interpreters </a:t>
            </a:r>
            <a:r>
              <a:rPr lang="en-US" dirty="0" smtClean="0"/>
              <a:t>(3 </a:t>
            </a:r>
            <a:r>
              <a:rPr lang="en-US" dirty="0"/>
              <a:t>of 3)</a:t>
            </a:r>
          </a:p>
        </p:txBody>
      </p:sp>
      <p:pic>
        <p:nvPicPr>
          <p:cNvPr id="8194" name="Picture 2" descr="An illustration depicts the source code and the compile error given by the compiler. The source code with text reads &#10;“import random&#10;min = 1&#10;max = 6&#10;rollAgain = &quot;yes&quot;&#10;while rollAgain == &quot;yes&quot; or rollAgain == &quot;y&quot;:&#10;print (&quot;Rolling...&quot;)&#10;print (&quot;The values are ...&quot;)&#10;print (random.randint(man,max))&#10;print (random.randint(min,max))&#10;rollAgain = input(&quot;Roll again? &quot;)”&#10;The compile error represented to the right of the code reads &#10;“COMPILE ERROR!&#10;Traceback (most recent call last): File &quot;python&quot;, line 10, in &lt;module&gt; NameError: name 'man' is not defined.” &#10;The supporting text associated with the illustration reads “This program contains an error in line 10. Even though lines 1 through 9 contain no errors, their output is not displayed because the program did not compile without error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5034" y="1701307"/>
            <a:ext cx="7393933" cy="3558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0309538"/>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A: </a:t>
            </a:r>
            <a:r>
              <a:rPr lang="en-US" dirty="0" smtClean="0"/>
              <a:t>Objectives (1 of 2)</a:t>
            </a:r>
            <a:endParaRPr lang="en-US" dirty="0"/>
          </a:p>
        </p:txBody>
      </p:sp>
      <p:sp>
        <p:nvSpPr>
          <p:cNvPr id="5" name="Content Placeholder 4"/>
          <p:cNvSpPr>
            <a:spLocks noGrp="1"/>
          </p:cNvSpPr>
          <p:nvPr>
            <p:ph idx="1"/>
          </p:nvPr>
        </p:nvSpPr>
        <p:spPr/>
        <p:txBody>
          <a:bodyPr>
            <a:noAutofit/>
          </a:bodyPr>
          <a:lstStyle/>
          <a:p>
            <a:r>
              <a:rPr lang="en-US" dirty="0"/>
              <a:t>Describe the difference between programming and software engineering</a:t>
            </a:r>
          </a:p>
          <a:p>
            <a:r>
              <a:rPr lang="en-US" dirty="0"/>
              <a:t>List the three core elements of a problem statement and provide an example of each</a:t>
            </a:r>
          </a:p>
          <a:p>
            <a:r>
              <a:rPr lang="en-US" dirty="0"/>
              <a:t>Supply at least three examples of projects that would be best tackled using predictive methodology and three projects best tackled using agile methodology</a:t>
            </a:r>
          </a:p>
          <a:p>
            <a:r>
              <a:rPr lang="en-US" dirty="0"/>
              <a:t>Describe the difference between constants and variables, and provide an example of how each would be used in a </a:t>
            </a:r>
            <a:r>
              <a:rPr lang="en-US" dirty="0" smtClean="0"/>
              <a:t>program</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Paradigms and </a:t>
            </a:r>
            <a:r>
              <a:rPr lang="en-US" dirty="0" smtClean="0"/>
              <a:t>Languages (1 of 4)</a:t>
            </a:r>
            <a:endParaRPr lang="en-US" dirty="0"/>
          </a:p>
        </p:txBody>
      </p:sp>
      <p:sp>
        <p:nvSpPr>
          <p:cNvPr id="5" name="Content Placeholder 4"/>
          <p:cNvSpPr>
            <a:spLocks noGrp="1"/>
          </p:cNvSpPr>
          <p:nvPr>
            <p:ph idx="1"/>
          </p:nvPr>
        </p:nvSpPr>
        <p:spPr/>
        <p:txBody>
          <a:bodyPr>
            <a:normAutofit/>
          </a:bodyPr>
          <a:lstStyle/>
          <a:p>
            <a:r>
              <a:rPr lang="en-US" dirty="0"/>
              <a:t>The phrase </a:t>
            </a:r>
            <a:r>
              <a:rPr lang="en-US" b="1" dirty="0"/>
              <a:t>programming paradigm </a:t>
            </a:r>
            <a:r>
              <a:rPr lang="en-US" dirty="0"/>
              <a:t>refers to a way of conceptualizing and structuring the tasks a computer performs</a:t>
            </a:r>
          </a:p>
          <a:p>
            <a:r>
              <a:rPr lang="en-US" dirty="0"/>
              <a:t>A programmer uses a programming language that supports the paradigm</a:t>
            </a:r>
          </a:p>
          <a:p>
            <a:r>
              <a:rPr lang="en-US" dirty="0"/>
              <a:t>Other programming languages—referred to as </a:t>
            </a:r>
            <a:r>
              <a:rPr lang="en-US" b="1" dirty="0"/>
              <a:t>mulitparadigm languages</a:t>
            </a:r>
            <a:r>
              <a:rPr lang="en-US" dirty="0"/>
              <a:t>—support more than one paradigm</a:t>
            </a:r>
          </a:p>
        </p:txBody>
      </p:sp>
    </p:spTree>
    <p:extLst>
      <p:ext uri="{BB962C8B-B14F-4D97-AF65-F5344CB8AC3E}">
        <p14:creationId xmlns:p14="http://schemas.microsoft.com/office/powerpoint/2010/main" val="41416080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Paradigms and Languages </a:t>
            </a:r>
            <a:r>
              <a:rPr lang="en-US" dirty="0" smtClean="0"/>
              <a:t>(2 </a:t>
            </a:r>
            <a:r>
              <a:rPr lang="en-US" dirty="0"/>
              <a:t>of 4)</a:t>
            </a:r>
          </a:p>
        </p:txBody>
      </p:sp>
      <p:graphicFrame>
        <p:nvGraphicFramePr>
          <p:cNvPr id="7" name="Table 6"/>
          <p:cNvGraphicFramePr>
            <a:graphicFrameLocks noGrp="1"/>
          </p:cNvGraphicFramePr>
          <p:nvPr>
            <p:extLst>
              <p:ext uri="{D42A27DB-BD31-4B8C-83A1-F6EECF244321}">
                <p14:modId xmlns:p14="http://schemas.microsoft.com/office/powerpoint/2010/main" val="2973689292"/>
              </p:ext>
            </p:extLst>
          </p:nvPr>
        </p:nvGraphicFramePr>
        <p:xfrm>
          <a:off x="758039" y="1953826"/>
          <a:ext cx="7679376" cy="2078348"/>
        </p:xfrm>
        <a:graphic>
          <a:graphicData uri="http://schemas.openxmlformats.org/drawingml/2006/table">
            <a:tbl>
              <a:tblPr firstRow="1" bandRow="1">
                <a:tableStyleId>{5940675A-B579-460E-94D1-54222C63F5DA}</a:tableStyleId>
              </a:tblPr>
              <a:tblGrid>
                <a:gridCol w="1783355"/>
                <a:gridCol w="5896021"/>
              </a:tblGrid>
              <a:tr h="405147">
                <a:tc>
                  <a:txBody>
                    <a:bodyPr/>
                    <a:lstStyle/>
                    <a:p>
                      <a:pPr algn="ctr"/>
                      <a:r>
                        <a:rPr lang="en-US" sz="1600" b="1" dirty="0" smtClean="0">
                          <a:solidFill>
                            <a:schemeClr val="bg1"/>
                          </a:solidFill>
                          <a:latin typeface="Arial" pitchFamily="34" charset="0"/>
                          <a:cs typeface="Arial" pitchFamily="34" charset="0"/>
                        </a:rPr>
                        <a:t>PARADIGM</a:t>
                      </a:r>
                      <a:endParaRPr lang="en-US" sz="1600" b="1" dirty="0">
                        <a:solidFill>
                          <a:schemeClr val="bg1"/>
                        </a:solidFill>
                        <a:latin typeface="Arial" pitchFamily="34" charset="0"/>
                        <a:cs typeface="Arial" pitchFamily="34" charset="0"/>
                      </a:endParaRPr>
                    </a:p>
                  </a:txBody>
                  <a:tcPr anchor="ctr">
                    <a:solidFill>
                      <a:srgbClr val="845951"/>
                    </a:solidFill>
                  </a:tcPr>
                </a:tc>
                <a:tc>
                  <a:txBody>
                    <a:bodyPr/>
                    <a:lstStyle/>
                    <a:p>
                      <a:pPr algn="ctr"/>
                      <a:r>
                        <a:rPr lang="en-US" sz="1600" b="1" dirty="0" smtClean="0">
                          <a:solidFill>
                            <a:schemeClr val="bg1"/>
                          </a:solidFill>
                          <a:latin typeface="Arial" pitchFamily="34" charset="0"/>
                          <a:cs typeface="Arial" pitchFamily="34" charset="0"/>
                        </a:rPr>
                        <a:t>DESCRIPTION</a:t>
                      </a:r>
                      <a:endParaRPr lang="en-US" sz="1600" b="1" dirty="0">
                        <a:solidFill>
                          <a:schemeClr val="bg1"/>
                        </a:solidFill>
                        <a:latin typeface="Arial" pitchFamily="34" charset="0"/>
                        <a:cs typeface="Arial" pitchFamily="34" charset="0"/>
                      </a:endParaRPr>
                    </a:p>
                  </a:txBody>
                  <a:tcPr anchor="ctr">
                    <a:solidFill>
                      <a:srgbClr val="845951"/>
                    </a:solidFill>
                  </a:tcPr>
                </a:tc>
              </a:tr>
              <a:tr h="758801">
                <a:tc>
                  <a:txBody>
                    <a:bodyPr/>
                    <a:lstStyle/>
                    <a:p>
                      <a:r>
                        <a:rPr lang="en-US" sz="1600" dirty="0" smtClean="0">
                          <a:latin typeface="Arial" pitchFamily="34" charset="0"/>
                          <a:cs typeface="Arial" pitchFamily="34" charset="0"/>
                        </a:rPr>
                        <a:t>Procedural</a:t>
                      </a:r>
                      <a:endParaRPr lang="en-US" sz="1600" dirty="0">
                        <a:latin typeface="Arial" pitchFamily="34" charset="0"/>
                        <a:cs typeface="Arial" pitchFamily="34" charset="0"/>
                      </a:endParaRPr>
                    </a:p>
                  </a:txBody>
                  <a:tcPr anchor="ctr"/>
                </a:tc>
                <a:tc>
                  <a:txBody>
                    <a:bodyPr/>
                    <a:lstStyle/>
                    <a:p>
                      <a:r>
                        <a:rPr lang="en-US" sz="1600" dirty="0" smtClean="0">
                          <a:latin typeface="Arial" pitchFamily="34" charset="0"/>
                          <a:cs typeface="Arial" pitchFamily="34" charset="0"/>
                        </a:rPr>
                        <a:t>Emphasizes</a:t>
                      </a:r>
                      <a:r>
                        <a:rPr lang="en-US" sz="1600" baseline="0" dirty="0" smtClean="0">
                          <a:latin typeface="Arial" pitchFamily="34" charset="0"/>
                          <a:cs typeface="Arial" pitchFamily="34" charset="0"/>
                        </a:rPr>
                        <a:t> linear steps that provide the computer with instructions on how to solve a problem or carry out a task</a:t>
                      </a:r>
                      <a:endParaRPr lang="en-US" sz="1600" dirty="0">
                        <a:latin typeface="Arial" pitchFamily="34" charset="0"/>
                        <a:cs typeface="Arial" pitchFamily="34" charset="0"/>
                      </a:endParaRPr>
                    </a:p>
                  </a:txBody>
                  <a:tcPr anchor="ctr"/>
                </a:tc>
              </a:tr>
              <a:tr h="341523">
                <a:tc>
                  <a:txBody>
                    <a:bodyPr/>
                    <a:lstStyle/>
                    <a:p>
                      <a:r>
                        <a:rPr lang="en-US" sz="1600" dirty="0" smtClean="0">
                          <a:latin typeface="Arial" pitchFamily="34" charset="0"/>
                          <a:cs typeface="Arial" pitchFamily="34" charset="0"/>
                        </a:rPr>
                        <a:t>Object-oriented</a:t>
                      </a:r>
                      <a:endParaRPr lang="en-US" sz="1600" dirty="0">
                        <a:latin typeface="Arial" pitchFamily="34" charset="0"/>
                        <a:cs typeface="Arial" pitchFamily="34" charset="0"/>
                      </a:endParaRPr>
                    </a:p>
                  </a:txBody>
                  <a:tcPr anchor="ctr"/>
                </a:tc>
                <a:tc>
                  <a:txBody>
                    <a:bodyPr/>
                    <a:lstStyle/>
                    <a:p>
                      <a:r>
                        <a:rPr lang="en-US" sz="1600" dirty="0" smtClean="0">
                          <a:latin typeface="Arial" pitchFamily="34" charset="0"/>
                          <a:cs typeface="Arial" pitchFamily="34" charset="0"/>
                        </a:rPr>
                        <a:t>Formulates programs as a series of</a:t>
                      </a:r>
                      <a:r>
                        <a:rPr lang="en-US" sz="1600" baseline="0" dirty="0" smtClean="0">
                          <a:latin typeface="Arial" pitchFamily="34" charset="0"/>
                          <a:cs typeface="Arial" pitchFamily="34" charset="0"/>
                        </a:rPr>
                        <a:t> objects and methods that interact to perform a specific task</a:t>
                      </a:r>
                      <a:endParaRPr lang="en-US" sz="1600" dirty="0">
                        <a:latin typeface="Arial" pitchFamily="34" charset="0"/>
                        <a:cs typeface="Arial" pitchFamily="34" charset="0"/>
                      </a:endParaRPr>
                    </a:p>
                  </a:txBody>
                  <a:tcPr anchor="ctr"/>
                </a:tc>
              </a:tr>
              <a:tr h="225111">
                <a:tc>
                  <a:txBody>
                    <a:bodyPr/>
                    <a:lstStyle/>
                    <a:p>
                      <a:r>
                        <a:rPr lang="en-US" sz="1600" dirty="0" smtClean="0">
                          <a:latin typeface="Arial" pitchFamily="34" charset="0"/>
                          <a:cs typeface="Arial" pitchFamily="34" charset="0"/>
                        </a:rPr>
                        <a:t>Declarative</a:t>
                      </a:r>
                      <a:endParaRPr lang="en-US" sz="1600" dirty="0">
                        <a:latin typeface="Arial" pitchFamily="34" charset="0"/>
                        <a:cs typeface="Arial" pitchFamily="34" charset="0"/>
                      </a:endParaRPr>
                    </a:p>
                  </a:txBody>
                  <a:tcPr anchor="ctr"/>
                </a:tc>
                <a:tc>
                  <a:txBody>
                    <a:bodyPr/>
                    <a:lstStyle/>
                    <a:p>
                      <a:r>
                        <a:rPr lang="en-US" sz="1600" dirty="0" smtClean="0">
                          <a:latin typeface="Arial" pitchFamily="34" charset="0"/>
                          <a:cs typeface="Arial" pitchFamily="34" charset="0"/>
                        </a:rPr>
                        <a:t>Focuses</a:t>
                      </a:r>
                      <a:r>
                        <a:rPr lang="en-US" sz="1600" baseline="0" dirty="0" smtClean="0">
                          <a:latin typeface="Arial" pitchFamily="34" charset="0"/>
                          <a:cs typeface="Arial" pitchFamily="34" charset="0"/>
                        </a:rPr>
                        <a:t> on the use of facts and rules to describe a problem</a:t>
                      </a:r>
                      <a:endParaRPr lang="en-US" sz="1600" dirty="0">
                        <a:latin typeface="Arial" pitchFamily="34" charset="0"/>
                        <a:cs typeface="Arial" pitchFamily="34" charset="0"/>
                      </a:endParaRPr>
                    </a:p>
                  </a:txBody>
                  <a:tcPr anchor="ctr"/>
                </a:tc>
              </a:tr>
            </a:tbl>
          </a:graphicData>
        </a:graphic>
      </p:graphicFrame>
    </p:spTree>
    <p:extLst>
      <p:ext uri="{BB962C8B-B14F-4D97-AF65-F5344CB8AC3E}">
        <p14:creationId xmlns:p14="http://schemas.microsoft.com/office/powerpoint/2010/main" val="3442135769"/>
      </p:ext>
    </p:extLst>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Paradigms and Languages </a:t>
            </a:r>
            <a:r>
              <a:rPr lang="en-US" dirty="0" smtClean="0"/>
              <a:t>(3 </a:t>
            </a:r>
            <a:r>
              <a:rPr lang="en-US" dirty="0"/>
              <a:t>of 4)</a:t>
            </a:r>
          </a:p>
        </p:txBody>
      </p:sp>
      <p:sp>
        <p:nvSpPr>
          <p:cNvPr id="5" name="Content Placeholder 4"/>
          <p:cNvSpPr>
            <a:spLocks noGrp="1"/>
          </p:cNvSpPr>
          <p:nvPr>
            <p:ph idx="1"/>
          </p:nvPr>
        </p:nvSpPr>
        <p:spPr/>
        <p:txBody>
          <a:bodyPr>
            <a:normAutofit lnSpcReduction="10000"/>
          </a:bodyPr>
          <a:lstStyle/>
          <a:p>
            <a:r>
              <a:rPr lang="en-US" sz="2400" dirty="0"/>
              <a:t>Programmers generally find it useful to classify languages based on the types of projects for which they are used</a:t>
            </a:r>
          </a:p>
          <a:p>
            <a:r>
              <a:rPr lang="en-US" sz="2400" dirty="0"/>
              <a:t>Some languages are used for Web programming; others for mobile apps, games, and enterprise applications</a:t>
            </a:r>
          </a:p>
          <a:p>
            <a:r>
              <a:rPr lang="en-US" sz="2400" dirty="0"/>
              <a:t>Some of the most commonly used programming languages include:</a:t>
            </a:r>
          </a:p>
          <a:p>
            <a:pPr lvl="1"/>
            <a:r>
              <a:rPr lang="en-US" sz="2200" dirty="0"/>
              <a:t>Fortran</a:t>
            </a:r>
          </a:p>
          <a:p>
            <a:pPr lvl="1"/>
            <a:r>
              <a:rPr lang="en-US" sz="2200" dirty="0"/>
              <a:t>LISP</a:t>
            </a:r>
          </a:p>
          <a:p>
            <a:pPr lvl="1"/>
            <a:r>
              <a:rPr lang="en-US" sz="2200" dirty="0"/>
              <a:t>COBOL</a:t>
            </a:r>
          </a:p>
          <a:p>
            <a:pPr lvl="1"/>
            <a:r>
              <a:rPr lang="en-US" sz="2200" dirty="0"/>
              <a:t>BASIC</a:t>
            </a:r>
          </a:p>
          <a:p>
            <a:pPr lvl="1"/>
            <a:r>
              <a:rPr lang="en-US" sz="2200" dirty="0" smtClean="0"/>
              <a:t>C</a:t>
            </a:r>
          </a:p>
          <a:p>
            <a:pPr lvl="1"/>
            <a:r>
              <a:rPr lang="en-US" sz="2200" dirty="0" smtClean="0"/>
              <a:t>Prolog</a:t>
            </a:r>
            <a:endParaRPr lang="en-US" sz="2200" dirty="0"/>
          </a:p>
        </p:txBody>
      </p:sp>
    </p:spTree>
    <p:extLst>
      <p:ext uri="{BB962C8B-B14F-4D97-AF65-F5344CB8AC3E}">
        <p14:creationId xmlns:p14="http://schemas.microsoft.com/office/powerpoint/2010/main" val="28679149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Paradigms and Languages </a:t>
            </a:r>
            <a:r>
              <a:rPr lang="en-US" dirty="0" smtClean="0"/>
              <a:t>(4 </a:t>
            </a:r>
            <a:r>
              <a:rPr lang="en-US" dirty="0"/>
              <a:t>of 4)</a:t>
            </a:r>
          </a:p>
        </p:txBody>
      </p:sp>
      <p:sp>
        <p:nvSpPr>
          <p:cNvPr id="5" name="Content Placeholder 4"/>
          <p:cNvSpPr>
            <a:spLocks noGrp="1"/>
          </p:cNvSpPr>
          <p:nvPr>
            <p:ph idx="1"/>
          </p:nvPr>
        </p:nvSpPr>
        <p:spPr/>
        <p:txBody>
          <a:bodyPr>
            <a:normAutofit lnSpcReduction="10000"/>
          </a:bodyPr>
          <a:lstStyle/>
          <a:p>
            <a:pPr lvl="1"/>
            <a:r>
              <a:rPr lang="en-US" sz="2200" dirty="0" smtClean="0"/>
              <a:t>Ada</a:t>
            </a:r>
          </a:p>
          <a:p>
            <a:pPr lvl="1"/>
            <a:r>
              <a:rPr lang="en-US" sz="2200" dirty="0" smtClean="0"/>
              <a:t>C++</a:t>
            </a:r>
          </a:p>
          <a:p>
            <a:pPr lvl="1"/>
            <a:r>
              <a:rPr lang="en-US" sz="2200" dirty="0" smtClean="0"/>
              <a:t>Objective-C</a:t>
            </a:r>
            <a:endParaRPr lang="en-US" sz="2200" dirty="0"/>
          </a:p>
          <a:p>
            <a:pPr lvl="1"/>
            <a:r>
              <a:rPr lang="en-US" sz="2200" dirty="0"/>
              <a:t>Perl</a:t>
            </a:r>
          </a:p>
          <a:p>
            <a:pPr lvl="1"/>
            <a:r>
              <a:rPr lang="en-US" sz="2200" dirty="0"/>
              <a:t>Python</a:t>
            </a:r>
          </a:p>
          <a:p>
            <a:pPr lvl="1"/>
            <a:r>
              <a:rPr lang="en-US" sz="2200" dirty="0"/>
              <a:t>Visual Basic (VB</a:t>
            </a:r>
            <a:r>
              <a:rPr lang="en-US" sz="2200" dirty="0" smtClean="0"/>
              <a:t>)</a:t>
            </a:r>
            <a:endParaRPr lang="en-US" sz="2200" dirty="0"/>
          </a:p>
          <a:p>
            <a:pPr lvl="1"/>
            <a:r>
              <a:rPr lang="en-US" sz="2200" dirty="0"/>
              <a:t>Ruby</a:t>
            </a:r>
          </a:p>
          <a:p>
            <a:pPr lvl="1"/>
            <a:r>
              <a:rPr lang="en-US" sz="2200" dirty="0"/>
              <a:t>Java</a:t>
            </a:r>
          </a:p>
          <a:p>
            <a:pPr lvl="1"/>
            <a:r>
              <a:rPr lang="en-US" sz="2200" dirty="0"/>
              <a:t>JavaScript</a:t>
            </a:r>
          </a:p>
          <a:p>
            <a:pPr lvl="1"/>
            <a:r>
              <a:rPr lang="en-US" sz="2200" dirty="0"/>
              <a:t>PHP</a:t>
            </a:r>
          </a:p>
          <a:p>
            <a:pPr lvl="1"/>
            <a:r>
              <a:rPr lang="en-US" sz="2200" dirty="0"/>
              <a:t>C#</a:t>
            </a:r>
          </a:p>
          <a:p>
            <a:pPr lvl="1"/>
            <a:r>
              <a:rPr lang="en-US" sz="2200" dirty="0" smtClean="0"/>
              <a:t>Swift</a:t>
            </a:r>
            <a:endParaRPr lang="en-US" sz="2200" dirty="0"/>
          </a:p>
        </p:txBody>
      </p:sp>
    </p:spTree>
    <p:extLst>
      <p:ext uri="{BB962C8B-B14F-4D97-AF65-F5344CB8AC3E}">
        <p14:creationId xmlns:p14="http://schemas.microsoft.com/office/powerpoint/2010/main" val="28552305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Toolsets (1 of 2)</a:t>
            </a:r>
            <a:endParaRPr lang="en-US" dirty="0"/>
          </a:p>
        </p:txBody>
      </p:sp>
      <p:sp>
        <p:nvSpPr>
          <p:cNvPr id="5" name="Content Placeholder 4"/>
          <p:cNvSpPr>
            <a:spLocks noGrp="1"/>
          </p:cNvSpPr>
          <p:nvPr>
            <p:ph idx="1"/>
          </p:nvPr>
        </p:nvSpPr>
        <p:spPr/>
        <p:txBody>
          <a:bodyPr>
            <a:normAutofit lnSpcReduction="10000"/>
          </a:bodyPr>
          <a:lstStyle/>
          <a:p>
            <a:pPr>
              <a:lnSpc>
                <a:spcPct val="110000"/>
              </a:lnSpc>
              <a:spcBef>
                <a:spcPts val="300"/>
              </a:spcBef>
            </a:pPr>
            <a:r>
              <a:rPr lang="en-US" dirty="0"/>
              <a:t>Serious programmers typically download and install programming tools; their toolbox may include a compiler, a debugger, and an </a:t>
            </a:r>
            <a:r>
              <a:rPr lang="en-US" dirty="0" smtClean="0"/>
              <a:t>editor</a:t>
            </a:r>
          </a:p>
          <a:p>
            <a:pPr>
              <a:lnSpc>
                <a:spcPct val="110000"/>
              </a:lnSpc>
              <a:spcBef>
                <a:spcPts val="300"/>
              </a:spcBef>
            </a:pPr>
            <a:r>
              <a:rPr lang="en-US" dirty="0" smtClean="0"/>
              <a:t>Programmers </a:t>
            </a:r>
            <a:r>
              <a:rPr lang="en-US" dirty="0"/>
              <a:t>often download an </a:t>
            </a:r>
            <a:r>
              <a:rPr lang="en-US" i="1" dirty="0"/>
              <a:t>SDK</a:t>
            </a:r>
            <a:r>
              <a:rPr lang="en-US" dirty="0"/>
              <a:t> or </a:t>
            </a:r>
            <a:r>
              <a:rPr lang="en-US" i="1" dirty="0"/>
              <a:t>IDE</a:t>
            </a:r>
            <a:r>
              <a:rPr lang="en-US" dirty="0"/>
              <a:t> that contains a collection of programming </a:t>
            </a:r>
            <a:r>
              <a:rPr lang="en-US" dirty="0" smtClean="0"/>
              <a:t>tools</a:t>
            </a:r>
          </a:p>
          <a:p>
            <a:pPr lvl="1">
              <a:lnSpc>
                <a:spcPct val="110000"/>
              </a:lnSpc>
              <a:spcBef>
                <a:spcPts val="300"/>
              </a:spcBef>
            </a:pPr>
            <a:r>
              <a:rPr lang="en-US" dirty="0" smtClean="0"/>
              <a:t>An </a:t>
            </a:r>
            <a:r>
              <a:rPr lang="en-US" b="1" dirty="0"/>
              <a:t>SDK</a:t>
            </a:r>
            <a:r>
              <a:rPr lang="en-US" dirty="0"/>
              <a:t> (software development kit) is a collection of language-specific programming tools that enables a programmer to develop applications for a specific computer platform</a:t>
            </a:r>
          </a:p>
          <a:p>
            <a:pPr lvl="1">
              <a:lnSpc>
                <a:spcPct val="110000"/>
              </a:lnSpc>
              <a:spcBef>
                <a:spcPts val="300"/>
              </a:spcBef>
            </a:pPr>
            <a:r>
              <a:rPr lang="en-US" dirty="0"/>
              <a:t>An </a:t>
            </a:r>
            <a:r>
              <a:rPr lang="en-US" b="1" dirty="0"/>
              <a:t>IDE</a:t>
            </a:r>
            <a:r>
              <a:rPr lang="en-US" dirty="0"/>
              <a:t> (integrated development environment) is a type of SDK that packages a set of development tools into a sleek programming </a:t>
            </a:r>
            <a:r>
              <a:rPr lang="en-US" dirty="0" smtClean="0"/>
              <a:t>application</a:t>
            </a:r>
          </a:p>
        </p:txBody>
      </p:sp>
    </p:spTree>
    <p:extLst>
      <p:ext uri="{BB962C8B-B14F-4D97-AF65-F5344CB8AC3E}">
        <p14:creationId xmlns:p14="http://schemas.microsoft.com/office/powerpoint/2010/main" val="41697725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2687" y="271361"/>
            <a:ext cx="8032638" cy="1004011"/>
          </a:xfrm>
        </p:spPr>
        <p:txBody>
          <a:bodyPr/>
          <a:lstStyle/>
          <a:p>
            <a:r>
              <a:rPr lang="en-US" dirty="0"/>
              <a:t>Toolsets </a:t>
            </a:r>
            <a:r>
              <a:rPr lang="en-US" dirty="0" smtClean="0"/>
              <a:t>(2 </a:t>
            </a:r>
            <a:r>
              <a:rPr lang="en-US" dirty="0"/>
              <a:t>of 2)</a:t>
            </a:r>
          </a:p>
        </p:txBody>
      </p:sp>
      <p:pic>
        <p:nvPicPr>
          <p:cNvPr id="9218" name="Picture 2" descr="A screenshot of the Android Studio IDE is shown. At the top of the window are multiple icons and the window below the icons are divided into three panes. The left pane lists the files. The middle pane is with a popup menu displaying the contents of the files selected in the left pane and an illustration of a smartphone. The right pane of the window lists the elements of the file selected in the popup menu.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65339" y="1369544"/>
            <a:ext cx="6013323" cy="4463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4814678"/>
      </p:ext>
    </p:extLst>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Section C: Procedural Programming</a:t>
            </a:r>
          </a:p>
        </p:txBody>
      </p:sp>
      <p:sp>
        <p:nvSpPr>
          <p:cNvPr id="5" name="Content Placeholder 4"/>
          <p:cNvSpPr>
            <a:spLocks noGrp="1"/>
          </p:cNvSpPr>
          <p:nvPr>
            <p:ph idx="1"/>
          </p:nvPr>
        </p:nvSpPr>
        <p:spPr/>
        <p:txBody>
          <a:bodyPr>
            <a:normAutofit/>
          </a:bodyPr>
          <a:lstStyle/>
          <a:p>
            <a:r>
              <a:rPr lang="en-US" dirty="0"/>
              <a:t>Algorithms</a:t>
            </a:r>
          </a:p>
          <a:p>
            <a:r>
              <a:rPr lang="en-US" dirty="0"/>
              <a:t>Pseudocode and Flowcharts</a:t>
            </a:r>
          </a:p>
          <a:p>
            <a:r>
              <a:rPr lang="en-US" dirty="0"/>
              <a:t>Flow Control</a:t>
            </a:r>
          </a:p>
          <a:p>
            <a:r>
              <a:rPr lang="en-US" dirty="0"/>
              <a:t>Procedural Applications</a:t>
            </a:r>
          </a:p>
        </p:txBody>
      </p:sp>
    </p:spTree>
    <p:extLst>
      <p:ext uri="{BB962C8B-B14F-4D97-AF65-F5344CB8AC3E}">
        <p14:creationId xmlns:p14="http://schemas.microsoft.com/office/powerpoint/2010/main" val="20174213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Section </a:t>
            </a:r>
            <a:r>
              <a:rPr lang="en-US" dirty="0"/>
              <a:t>C: </a:t>
            </a:r>
            <a:r>
              <a:rPr lang="en-US" dirty="0" smtClean="0"/>
              <a:t>Objectives (1 of 2)</a:t>
            </a:r>
            <a:endParaRPr lang="en-US" dirty="0"/>
          </a:p>
        </p:txBody>
      </p:sp>
      <p:sp>
        <p:nvSpPr>
          <p:cNvPr id="5" name="Content Placeholder 4"/>
          <p:cNvSpPr>
            <a:spLocks noGrp="1"/>
          </p:cNvSpPr>
          <p:nvPr>
            <p:ph idx="1"/>
          </p:nvPr>
        </p:nvSpPr>
        <p:spPr/>
        <p:txBody>
          <a:bodyPr>
            <a:noAutofit/>
          </a:bodyPr>
          <a:lstStyle/>
          <a:p>
            <a:r>
              <a:rPr lang="en-US" dirty="0"/>
              <a:t>Explain how algorithms relate to procedural programming</a:t>
            </a:r>
          </a:p>
          <a:p>
            <a:r>
              <a:rPr lang="en-US" dirty="0"/>
              <a:t>List three tools that can be used to express an algorithm during the planning phase of program development</a:t>
            </a:r>
          </a:p>
          <a:p>
            <a:r>
              <a:rPr lang="en-US" dirty="0"/>
              <a:t>Draw a diagram that illustrates how a function controls program flow</a:t>
            </a:r>
          </a:p>
          <a:p>
            <a:r>
              <a:rPr lang="en-US" dirty="0"/>
              <a:t>Draw a diagram that illustrates how a selection control structure affects program flow</a:t>
            </a:r>
          </a:p>
          <a:p>
            <a:r>
              <a:rPr lang="en-US" dirty="0"/>
              <a:t>Draw a diagram that illustrates how a repetition control structure affects program </a:t>
            </a:r>
            <a:r>
              <a:rPr lang="en-US" dirty="0" smtClean="0"/>
              <a:t>flow</a:t>
            </a:r>
            <a:endParaRPr lang="en-US" dirty="0"/>
          </a:p>
        </p:txBody>
      </p:sp>
    </p:spTree>
    <p:extLst>
      <p:ext uri="{BB962C8B-B14F-4D97-AF65-F5344CB8AC3E}">
        <p14:creationId xmlns:p14="http://schemas.microsoft.com/office/powerpoint/2010/main" val="38156349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Section C: Objectives </a:t>
            </a:r>
            <a:r>
              <a:rPr lang="en-US" dirty="0" smtClean="0"/>
              <a:t>(2 </a:t>
            </a:r>
            <a:r>
              <a:rPr lang="en-US" dirty="0"/>
              <a:t>of 2)</a:t>
            </a:r>
          </a:p>
        </p:txBody>
      </p:sp>
      <p:sp>
        <p:nvSpPr>
          <p:cNvPr id="5" name="Content Placeholder 4"/>
          <p:cNvSpPr>
            <a:spLocks noGrp="1"/>
          </p:cNvSpPr>
          <p:nvPr>
            <p:ph idx="1"/>
          </p:nvPr>
        </p:nvSpPr>
        <p:spPr/>
        <p:txBody>
          <a:bodyPr>
            <a:noAutofit/>
          </a:bodyPr>
          <a:lstStyle/>
          <a:p>
            <a:r>
              <a:rPr lang="en-US" dirty="0" smtClean="0"/>
              <a:t>Describe </a:t>
            </a:r>
            <a:r>
              <a:rPr lang="en-US" dirty="0"/>
              <a:t>at least two programming projects that are well suited for the procedural approach</a:t>
            </a:r>
          </a:p>
          <a:p>
            <a:r>
              <a:rPr lang="en-US" dirty="0"/>
              <a:t>Explain the </a:t>
            </a:r>
            <a:r>
              <a:rPr lang="en-US" dirty="0" smtClean="0"/>
              <a:t>advantages </a:t>
            </a:r>
            <a:r>
              <a:rPr lang="en-US" dirty="0"/>
              <a:t>and disadvantages of the procedural paradigm</a:t>
            </a:r>
          </a:p>
        </p:txBody>
      </p:sp>
    </p:spTree>
    <p:extLst>
      <p:ext uri="{BB962C8B-B14F-4D97-AF65-F5344CB8AC3E}">
        <p14:creationId xmlns:p14="http://schemas.microsoft.com/office/powerpoint/2010/main" val="1921515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Algorithms (1 of 4)</a:t>
            </a:r>
            <a:endParaRPr lang="en-US" dirty="0"/>
          </a:p>
        </p:txBody>
      </p:sp>
      <p:sp>
        <p:nvSpPr>
          <p:cNvPr id="5" name="Content Placeholder 4"/>
          <p:cNvSpPr>
            <a:spLocks noGrp="1"/>
          </p:cNvSpPr>
          <p:nvPr>
            <p:ph idx="1"/>
          </p:nvPr>
        </p:nvSpPr>
        <p:spPr/>
        <p:txBody>
          <a:bodyPr>
            <a:normAutofit/>
          </a:bodyPr>
          <a:lstStyle/>
          <a:p>
            <a:r>
              <a:rPr lang="en-US" dirty="0"/>
              <a:t>The traditional approach to programming uses a </a:t>
            </a:r>
            <a:r>
              <a:rPr lang="en-US" b="1" dirty="0"/>
              <a:t>procedural paradigm</a:t>
            </a:r>
            <a:r>
              <a:rPr lang="en-US" dirty="0"/>
              <a:t> (sometimes called an imperative paradigm) to </a:t>
            </a:r>
            <a:r>
              <a:rPr lang="en-US" dirty="0" smtClean="0"/>
              <a:t>conceptualize </a:t>
            </a:r>
            <a:r>
              <a:rPr lang="en-US" dirty="0"/>
              <a:t>the solution to a problem as a sequence of steps</a:t>
            </a:r>
          </a:p>
          <a:p>
            <a:r>
              <a:rPr lang="en-US" dirty="0"/>
              <a:t>A programming language that supports the procedural paradigm is called a </a:t>
            </a:r>
            <a:r>
              <a:rPr lang="en-US" b="1" dirty="0"/>
              <a:t>procedural language</a:t>
            </a:r>
            <a:r>
              <a:rPr lang="en-US" dirty="0"/>
              <a:t>; these languages are well suited to problems that can easily be solved with a linear, step-by-step algorithm</a:t>
            </a:r>
          </a:p>
        </p:txBody>
      </p:sp>
    </p:spTree>
    <p:extLst>
      <p:ext uri="{BB962C8B-B14F-4D97-AF65-F5344CB8AC3E}">
        <p14:creationId xmlns:p14="http://schemas.microsoft.com/office/powerpoint/2010/main" val="12738651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A: Objectives </a:t>
            </a:r>
            <a:r>
              <a:rPr lang="en-US" dirty="0" smtClean="0"/>
              <a:t>(2 </a:t>
            </a:r>
            <a:r>
              <a:rPr lang="en-US" dirty="0"/>
              <a:t>of 2)</a:t>
            </a:r>
          </a:p>
        </p:txBody>
      </p:sp>
      <p:sp>
        <p:nvSpPr>
          <p:cNvPr id="5" name="Content Placeholder 4"/>
          <p:cNvSpPr>
            <a:spLocks noGrp="1"/>
          </p:cNvSpPr>
          <p:nvPr>
            <p:ph idx="1"/>
          </p:nvPr>
        </p:nvSpPr>
        <p:spPr/>
        <p:txBody>
          <a:bodyPr>
            <a:noAutofit/>
          </a:bodyPr>
          <a:lstStyle/>
          <a:p>
            <a:r>
              <a:rPr lang="en-US" dirty="0" smtClean="0"/>
              <a:t>List </a:t>
            </a:r>
            <a:r>
              <a:rPr lang="en-US" dirty="0"/>
              <a:t>three types of errors that might be encountered during program testing</a:t>
            </a:r>
          </a:p>
          <a:p>
            <a:r>
              <a:rPr lang="en-US" dirty="0"/>
              <a:t>Explain the significance of formal methods</a:t>
            </a:r>
          </a:p>
          <a:p>
            <a:r>
              <a:rPr lang="en-US" dirty="0"/>
              <a:t>Explain the purpose of STRIDE and DREAD</a:t>
            </a:r>
          </a:p>
          <a:p>
            <a:r>
              <a:rPr lang="en-US" dirty="0"/>
              <a:t>Explain the significance of defensive programming</a:t>
            </a:r>
          </a:p>
        </p:txBody>
      </p:sp>
    </p:spTree>
    <p:extLst>
      <p:ext uri="{BB962C8B-B14F-4D97-AF65-F5344CB8AC3E}">
        <p14:creationId xmlns:p14="http://schemas.microsoft.com/office/powerpoint/2010/main" val="3259310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Algorithms </a:t>
            </a:r>
            <a:r>
              <a:rPr lang="en-US" dirty="0" smtClean="0"/>
              <a:t>(2 </a:t>
            </a:r>
            <a:r>
              <a:rPr lang="en-US" dirty="0"/>
              <a:t>of 4)</a:t>
            </a:r>
          </a:p>
        </p:txBody>
      </p:sp>
      <p:sp>
        <p:nvSpPr>
          <p:cNvPr id="5" name="Content Placeholder 4"/>
          <p:cNvSpPr>
            <a:spLocks noGrp="1"/>
          </p:cNvSpPr>
          <p:nvPr>
            <p:ph idx="1"/>
          </p:nvPr>
        </p:nvSpPr>
        <p:spPr/>
        <p:txBody>
          <a:bodyPr>
            <a:normAutofit/>
          </a:bodyPr>
          <a:lstStyle/>
          <a:p>
            <a:r>
              <a:rPr lang="en-US" dirty="0"/>
              <a:t>An </a:t>
            </a:r>
            <a:r>
              <a:rPr lang="en-US" b="1" dirty="0"/>
              <a:t>algorithm</a:t>
            </a:r>
            <a:r>
              <a:rPr lang="en-US" dirty="0"/>
              <a:t> is a set of steps for carrying out a task that can be written down and implemented</a:t>
            </a:r>
          </a:p>
          <a:p>
            <a:r>
              <a:rPr lang="en-US" dirty="0"/>
              <a:t>For example, the algorithm for making macaroni and cheese is a set of steps that includes boiling water, cooking the macaroni in the water, and adding the cheese sauce</a:t>
            </a:r>
          </a:p>
          <a:p>
            <a:r>
              <a:rPr lang="en-US" dirty="0"/>
              <a:t>Algorithms are usually written in a format that is not specific to a particular programming </a:t>
            </a:r>
            <a:r>
              <a:rPr lang="en-US" dirty="0" smtClean="0"/>
              <a:t>language</a:t>
            </a:r>
            <a:endParaRPr lang="en-US" dirty="0"/>
          </a:p>
        </p:txBody>
      </p:sp>
    </p:spTree>
    <p:extLst>
      <p:ext uri="{BB962C8B-B14F-4D97-AF65-F5344CB8AC3E}">
        <p14:creationId xmlns:p14="http://schemas.microsoft.com/office/powerpoint/2010/main" val="1302390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69" y="357626"/>
            <a:ext cx="7974836" cy="821179"/>
          </a:xfrm>
        </p:spPr>
        <p:txBody>
          <a:bodyPr/>
          <a:lstStyle/>
          <a:p>
            <a:r>
              <a:rPr lang="en-US" dirty="0"/>
              <a:t>Algorithms </a:t>
            </a:r>
            <a:r>
              <a:rPr lang="en-US" dirty="0" smtClean="0"/>
              <a:t>(3 </a:t>
            </a:r>
            <a:r>
              <a:rPr lang="en-US" dirty="0"/>
              <a:t>of 4)</a:t>
            </a:r>
          </a:p>
        </p:txBody>
      </p:sp>
      <p:pic>
        <p:nvPicPr>
          <p:cNvPr id="1026" name="Picture 2" descr="A photo of the backside of a carton giving details to a recipe is shown. The instructions are listed under the heading “Top of Stove Directions” and sub-headings “Boil, Add, Drain Do not Rinse, Cut off, Squeeze, and Stir.” Below the instructions is a table listing the nutritional facts. The supporting text associated with the photo reads “An important characteristic of a correctly formulated algorithm is that carefully following the steps guarantees that you can accomplish the task for which the algorithm was designed. If the recipe on a macaroni and cheese package is a correctly formulated algorithm, by following the recipe, you should be guaranteed a successful batch of macaroni and cheese.”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48975" y="1543853"/>
            <a:ext cx="3446050" cy="2696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4"/>
          <p:cNvSpPr>
            <a:spLocks noGrp="1"/>
          </p:cNvSpPr>
          <p:nvPr>
            <p:ph type="body" sz="half" idx="2"/>
          </p:nvPr>
        </p:nvSpPr>
        <p:spPr>
          <a:xfrm>
            <a:off x="334341" y="4350932"/>
            <a:ext cx="8358236" cy="1862266"/>
          </a:xfrm>
        </p:spPr>
        <p:txBody>
          <a:bodyPr>
            <a:noAutofit/>
          </a:bodyPr>
          <a:lstStyle/>
          <a:p>
            <a:r>
              <a:rPr lang="en-US" sz="2000" dirty="0" smtClean="0"/>
              <a:t>An important characteristics of a correctly formulated algorithm is that carefully following the steps guarantees that you can accomplish the task for which the algorithm was designed. If the recipe on a macaroni and cheese package is a correctly formulated algorithm, by following the recipe,, you should be guaranteed a successful batch of macaroni and cheese</a:t>
            </a:r>
            <a:endParaRPr lang="en-US" sz="2000" dirty="0"/>
          </a:p>
        </p:txBody>
      </p:sp>
    </p:spTree>
    <p:extLst>
      <p:ext uri="{BB962C8B-B14F-4D97-AF65-F5344CB8AC3E}">
        <p14:creationId xmlns:p14="http://schemas.microsoft.com/office/powerpoint/2010/main" val="1259172775"/>
      </p:ext>
    </p:extLst>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Algorithms </a:t>
            </a:r>
            <a:r>
              <a:rPr lang="en-US" dirty="0" smtClean="0"/>
              <a:t>(4 </a:t>
            </a:r>
            <a:r>
              <a:rPr lang="en-US" dirty="0"/>
              <a:t>of 4)</a:t>
            </a:r>
          </a:p>
        </p:txBody>
      </p:sp>
      <p:sp>
        <p:nvSpPr>
          <p:cNvPr id="5" name="Content Placeholder 4"/>
          <p:cNvSpPr>
            <a:spLocks noGrp="1"/>
          </p:cNvSpPr>
          <p:nvPr>
            <p:ph idx="1"/>
          </p:nvPr>
        </p:nvSpPr>
        <p:spPr/>
        <p:txBody>
          <a:bodyPr>
            <a:normAutofit/>
          </a:bodyPr>
          <a:lstStyle/>
          <a:p>
            <a:r>
              <a:rPr lang="en-US" dirty="0"/>
              <a:t>An algorithm for a computer program is a set of steps that explains how to begin with known information specified in a problem statement and how to manipulate that information to arrive at a solution</a:t>
            </a:r>
          </a:p>
          <a:p>
            <a:r>
              <a:rPr lang="en-US" dirty="0"/>
              <a:t>Algorithms are usually written in a format that is not specific to a particular programming </a:t>
            </a:r>
            <a:r>
              <a:rPr lang="en-US" dirty="0" smtClean="0"/>
              <a:t>language</a:t>
            </a:r>
            <a:endParaRPr lang="en-US" dirty="0"/>
          </a:p>
        </p:txBody>
      </p:sp>
    </p:spTree>
    <p:extLst>
      <p:ext uri="{BB962C8B-B14F-4D97-AF65-F5344CB8AC3E}">
        <p14:creationId xmlns:p14="http://schemas.microsoft.com/office/powerpoint/2010/main" val="23234373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Pseudocode and </a:t>
            </a:r>
            <a:r>
              <a:rPr lang="en-US" dirty="0" smtClean="0"/>
              <a:t>Flowcharts (1 of 2)</a:t>
            </a:r>
            <a:endParaRPr lang="en-US" dirty="0"/>
          </a:p>
        </p:txBody>
      </p:sp>
      <p:sp>
        <p:nvSpPr>
          <p:cNvPr id="5" name="Content Placeholder 4"/>
          <p:cNvSpPr>
            <a:spLocks noGrp="1"/>
          </p:cNvSpPr>
          <p:nvPr>
            <p:ph idx="1"/>
          </p:nvPr>
        </p:nvSpPr>
        <p:spPr/>
        <p:txBody>
          <a:bodyPr>
            <a:normAutofit/>
          </a:bodyPr>
          <a:lstStyle/>
          <a:p>
            <a:r>
              <a:rPr lang="en-US" dirty="0"/>
              <a:t>You can express an algorithm in several different ways, including </a:t>
            </a:r>
            <a:r>
              <a:rPr lang="en-US" i="1" dirty="0"/>
              <a:t>structured English</a:t>
            </a:r>
            <a:r>
              <a:rPr lang="en-US" dirty="0"/>
              <a:t>, </a:t>
            </a:r>
            <a:r>
              <a:rPr lang="en-US" i="1" dirty="0"/>
              <a:t>pseudocode</a:t>
            </a:r>
            <a:r>
              <a:rPr lang="en-US" dirty="0"/>
              <a:t>, and </a:t>
            </a:r>
            <a:r>
              <a:rPr lang="en-US" i="1" dirty="0"/>
              <a:t>flowcharts</a:t>
            </a:r>
          </a:p>
          <a:p>
            <a:pPr marL="914400" lvl="1" indent="-620713"/>
            <a:r>
              <a:rPr lang="en-US" b="1" dirty="0"/>
              <a:t>Structured English </a:t>
            </a:r>
            <a:r>
              <a:rPr lang="en-US" dirty="0"/>
              <a:t>is a subset of the English language with a limited selection of sentence structures that reflect processing activities</a:t>
            </a:r>
          </a:p>
          <a:p>
            <a:pPr marL="914400" lvl="1" indent="-620713"/>
            <a:r>
              <a:rPr lang="en-US" b="1" dirty="0"/>
              <a:t>Pseudocode</a:t>
            </a:r>
            <a:r>
              <a:rPr lang="en-US" dirty="0"/>
              <a:t> is a notational system for algorithms that is less formal than a programming language</a:t>
            </a:r>
          </a:p>
          <a:p>
            <a:pPr marL="914400" lvl="1" indent="-620713"/>
            <a:r>
              <a:rPr lang="en-US" dirty="0"/>
              <a:t>A </a:t>
            </a:r>
            <a:r>
              <a:rPr lang="en-US" b="1" dirty="0"/>
              <a:t>flowchart</a:t>
            </a:r>
            <a:r>
              <a:rPr lang="en-US" dirty="0"/>
              <a:t> is a graphical representation of the way a computer should progress from one instruction to the next as it performs a task</a:t>
            </a:r>
          </a:p>
        </p:txBody>
      </p:sp>
    </p:spTree>
    <p:extLst>
      <p:ext uri="{BB962C8B-B14F-4D97-AF65-F5344CB8AC3E}">
        <p14:creationId xmlns:p14="http://schemas.microsoft.com/office/powerpoint/2010/main" val="25315626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69" y="357627"/>
            <a:ext cx="7996870" cy="733044"/>
          </a:xfrm>
        </p:spPr>
        <p:txBody>
          <a:bodyPr/>
          <a:lstStyle/>
          <a:p>
            <a:r>
              <a:rPr lang="en-US" dirty="0"/>
              <a:t>Pseudocode and Flowcharts </a:t>
            </a:r>
            <a:r>
              <a:rPr lang="en-US" dirty="0" smtClean="0"/>
              <a:t>(2 </a:t>
            </a:r>
            <a:r>
              <a:rPr lang="en-US" dirty="0"/>
              <a:t>of 2)</a:t>
            </a:r>
          </a:p>
        </p:txBody>
      </p:sp>
      <p:pic>
        <p:nvPicPr>
          <p:cNvPr id="10242" name="Picture 2" descr="An illustration depicts the pseudocode for a program to compare two pizzas. The code is with text that reads &#10;“display prompts for entering shape, price, and size&#10;input shape1, price1, size1&#10;if shape1 = square then&#10;squareInches1 ç size1 * size1&#10;if shape1 = round then&#10;squareInches1 ç 3.142 * (size1 / 2) ^2&#10;squareInchPrice1 ç price1 / squareInches1&#10;display prompts for entering shape, price, and size&#10;input shape2, price2, size2&#10;if shape2 = square then&#10;squareInches2 ç size2 * size2&#10;if shape2 = round then&#10;squareInches2 ç 3.142 * (size2 / 2) ^2&#10;squareInchPrice2 ç price2 / squareInches2&#10;if squareInchPrice1 &lt; squareInchPrice2 then&#10;output &quot;Pizza 1 is the best deal.&quot;&#10;if squareInchPrice2 &lt; squareInchPrice1 then&#10;output &quot;Pizza 2 is the best deal.&quot;&#10;if squareInchPrice1 = squareInchPrice2 then&#10;output &quot;Both pizzas are the same deal.&quo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4197" y="1616777"/>
            <a:ext cx="3635607" cy="4295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9241027"/>
      </p:ext>
    </p:extLst>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Flow </a:t>
            </a:r>
            <a:r>
              <a:rPr lang="en-US" dirty="0" smtClean="0"/>
              <a:t>Control (1 of 7)</a:t>
            </a:r>
            <a:endParaRPr lang="en-US" dirty="0"/>
          </a:p>
        </p:txBody>
      </p:sp>
      <p:sp>
        <p:nvSpPr>
          <p:cNvPr id="5" name="Content Placeholder 4"/>
          <p:cNvSpPr>
            <a:spLocks noGrp="1"/>
          </p:cNvSpPr>
          <p:nvPr>
            <p:ph idx="1"/>
          </p:nvPr>
        </p:nvSpPr>
        <p:spPr/>
        <p:txBody>
          <a:bodyPr>
            <a:normAutofit/>
          </a:bodyPr>
          <a:lstStyle/>
          <a:p>
            <a:r>
              <a:rPr lang="en-US" dirty="0"/>
              <a:t>The key to a computer’s ability to adjust to so many situations is the programmer’s ability to control the </a:t>
            </a:r>
            <a:r>
              <a:rPr lang="en-US" i="1" dirty="0"/>
              <a:t>flow</a:t>
            </a:r>
            <a:r>
              <a:rPr lang="en-US" dirty="0"/>
              <a:t> of a program</a:t>
            </a:r>
          </a:p>
          <a:p>
            <a:r>
              <a:rPr lang="en-US" b="1" dirty="0"/>
              <a:t>Flow control </a:t>
            </a:r>
            <a:r>
              <a:rPr lang="en-US" dirty="0"/>
              <a:t>refers to the sequence in which a computer executes program statements</a:t>
            </a:r>
          </a:p>
          <a:p>
            <a:r>
              <a:rPr lang="en-US" dirty="0"/>
              <a:t>During </a:t>
            </a:r>
            <a:r>
              <a:rPr lang="en-US" b="1" dirty="0"/>
              <a:t>sequential execution</a:t>
            </a:r>
            <a:r>
              <a:rPr lang="en-US" dirty="0"/>
              <a:t>, the first statement in the program is executed first, then the second statement, and so on, to the last statement in the </a:t>
            </a:r>
            <a:r>
              <a:rPr lang="en-US" dirty="0" smtClean="0"/>
              <a:t>program</a:t>
            </a:r>
            <a:endParaRPr lang="en-US" dirty="0"/>
          </a:p>
        </p:txBody>
      </p:sp>
    </p:spTree>
    <p:extLst>
      <p:ext uri="{BB962C8B-B14F-4D97-AF65-F5344CB8AC3E}">
        <p14:creationId xmlns:p14="http://schemas.microsoft.com/office/powerpoint/2010/main" val="12971558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Flow Control </a:t>
            </a:r>
            <a:r>
              <a:rPr lang="en-US" dirty="0" smtClean="0"/>
              <a:t>(2 </a:t>
            </a:r>
            <a:r>
              <a:rPr lang="en-US" dirty="0"/>
              <a:t>of 7)</a:t>
            </a:r>
          </a:p>
        </p:txBody>
      </p:sp>
      <p:sp>
        <p:nvSpPr>
          <p:cNvPr id="5" name="Content Placeholder 4"/>
          <p:cNvSpPr>
            <a:spLocks noGrp="1"/>
          </p:cNvSpPr>
          <p:nvPr>
            <p:ph idx="1"/>
          </p:nvPr>
        </p:nvSpPr>
        <p:spPr/>
        <p:txBody>
          <a:bodyPr>
            <a:normAutofit/>
          </a:bodyPr>
          <a:lstStyle/>
          <a:p>
            <a:r>
              <a:rPr lang="en-US" dirty="0"/>
              <a:t>Here is a simple program written in the Python programming language that outputs </a:t>
            </a:r>
            <a:r>
              <a:rPr lang="en-US" b="1" dirty="0">
                <a:ea typeface="SimSun" pitchFamily="2" charset="-122"/>
              </a:rPr>
              <a:t>This is the fist line. </a:t>
            </a:r>
            <a:r>
              <a:rPr lang="en-US" dirty="0"/>
              <a:t>and then outputs </a:t>
            </a:r>
            <a:r>
              <a:rPr lang="en-US" b="1" dirty="0" smtClean="0">
                <a:ea typeface="SimSun" pitchFamily="2" charset="-122"/>
              </a:rPr>
              <a:t>This </a:t>
            </a:r>
            <a:r>
              <a:rPr lang="en-US" b="1" dirty="0">
                <a:ea typeface="SimSun" pitchFamily="2" charset="-122"/>
              </a:rPr>
              <a:t>is the next line.:</a:t>
            </a:r>
          </a:p>
          <a:p>
            <a:pPr lvl="1">
              <a:lnSpc>
                <a:spcPct val="200000"/>
              </a:lnSpc>
              <a:buNone/>
            </a:pPr>
            <a:r>
              <a:rPr lang="en-US" sz="2600" b="1" dirty="0">
                <a:ea typeface="SimSun" pitchFamily="2" charset="-122"/>
              </a:rPr>
              <a:t>		print (“This is the first line.”)</a:t>
            </a:r>
          </a:p>
          <a:p>
            <a:pPr lvl="1">
              <a:lnSpc>
                <a:spcPct val="200000"/>
              </a:lnSpc>
              <a:buNone/>
            </a:pPr>
            <a:r>
              <a:rPr lang="en-US" sz="2600" b="1" dirty="0">
                <a:ea typeface="SimSun" pitchFamily="2" charset="-122"/>
              </a:rPr>
              <a:t>		print (“This is the next line</a:t>
            </a:r>
            <a:r>
              <a:rPr lang="en-US" sz="2600" b="1" dirty="0" smtClean="0">
                <a:ea typeface="SimSun" pitchFamily="2" charset="-122"/>
              </a:rPr>
              <a:t>.”)</a:t>
            </a:r>
            <a:endParaRPr lang="en-US" sz="2600" b="1" dirty="0">
              <a:ea typeface="SimSun" pitchFamily="2" charset="-122"/>
            </a:endParaRPr>
          </a:p>
        </p:txBody>
      </p:sp>
    </p:spTree>
    <p:extLst>
      <p:ext uri="{BB962C8B-B14F-4D97-AF65-F5344CB8AC3E}">
        <p14:creationId xmlns:p14="http://schemas.microsoft.com/office/powerpoint/2010/main" val="38551634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Flow Control </a:t>
            </a:r>
            <a:r>
              <a:rPr lang="en-US" dirty="0" smtClean="0"/>
              <a:t>(3 </a:t>
            </a:r>
            <a:r>
              <a:rPr lang="en-US" dirty="0"/>
              <a:t>of 7)</a:t>
            </a:r>
          </a:p>
        </p:txBody>
      </p:sp>
      <p:sp>
        <p:nvSpPr>
          <p:cNvPr id="5" name="Content Placeholder 4"/>
          <p:cNvSpPr>
            <a:spLocks noGrp="1"/>
          </p:cNvSpPr>
          <p:nvPr>
            <p:ph idx="1"/>
          </p:nvPr>
        </p:nvSpPr>
        <p:spPr/>
        <p:txBody>
          <a:bodyPr>
            <a:noAutofit/>
          </a:bodyPr>
          <a:lstStyle/>
          <a:p>
            <a:r>
              <a:rPr lang="en-US" sz="2400" b="1" dirty="0"/>
              <a:t>Control structures </a:t>
            </a:r>
            <a:r>
              <a:rPr lang="en-US" sz="2400" dirty="0"/>
              <a:t>are statements that specify the sequence in which a program is executed</a:t>
            </a:r>
          </a:p>
          <a:p>
            <a:r>
              <a:rPr lang="en-US" sz="2400" dirty="0"/>
              <a:t>A </a:t>
            </a:r>
            <a:r>
              <a:rPr lang="en-US" sz="2400" b="1" dirty="0"/>
              <a:t>sequence control </a:t>
            </a:r>
            <a:r>
              <a:rPr lang="en-US" sz="2400" b="1" dirty="0" smtClean="0"/>
              <a:t>structure </a:t>
            </a:r>
            <a:r>
              <a:rPr lang="en-US" sz="2400" dirty="0"/>
              <a:t>changes the order in which instructions are carried out by directing the computer to execute an instruction elsewhere in the program</a:t>
            </a:r>
          </a:p>
          <a:p>
            <a:r>
              <a:rPr lang="en-US" sz="2400" dirty="0"/>
              <a:t>In the following simple program, a </a:t>
            </a:r>
            <a:r>
              <a:rPr lang="en-US" sz="2400" b="1" dirty="0">
                <a:ea typeface="SimSun" pitchFamily="2" charset="-122"/>
                <a:cs typeface="Arabic Typesetting" pitchFamily="66" charset="-78"/>
              </a:rPr>
              <a:t>goto</a:t>
            </a:r>
            <a:r>
              <a:rPr lang="en-US" sz="2400" dirty="0"/>
              <a:t> command tells the computer to jump directly to the instruction labeled “Widget”:</a:t>
            </a:r>
          </a:p>
          <a:p>
            <a:pPr lvl="1">
              <a:buNone/>
            </a:pPr>
            <a:r>
              <a:rPr lang="en-US" dirty="0">
                <a:solidFill>
                  <a:schemeClr val="accent1">
                    <a:lumMod val="50000"/>
                  </a:schemeClr>
                </a:solidFill>
                <a:cs typeface="Times New Roman" pitchFamily="18" charset="0"/>
              </a:rPr>
              <a:t>		</a:t>
            </a:r>
            <a:r>
              <a:rPr lang="en-US" b="1" dirty="0">
                <a:ea typeface="SimSun" pitchFamily="2" charset="-122"/>
                <a:cs typeface="Arabic Typesetting" pitchFamily="66" charset="-78"/>
              </a:rPr>
              <a:t>print (“This is the first line.”)</a:t>
            </a:r>
          </a:p>
          <a:p>
            <a:pPr lvl="1">
              <a:buNone/>
            </a:pPr>
            <a:r>
              <a:rPr lang="en-US" b="1" dirty="0">
                <a:ea typeface="SimSun" pitchFamily="2" charset="-122"/>
                <a:cs typeface="Arabic Typesetting" pitchFamily="66" charset="-78"/>
              </a:rPr>
              <a:t>		goto Widget</a:t>
            </a:r>
          </a:p>
          <a:p>
            <a:pPr lvl="1">
              <a:buNone/>
            </a:pPr>
            <a:r>
              <a:rPr lang="en-US" b="1" dirty="0">
                <a:ea typeface="SimSun" pitchFamily="2" charset="-122"/>
                <a:cs typeface="Arabic Typesetting" pitchFamily="66" charset="-78"/>
              </a:rPr>
              <a:t>		print (“This is the next line.”)</a:t>
            </a:r>
          </a:p>
          <a:p>
            <a:pPr lvl="1">
              <a:buNone/>
            </a:pPr>
            <a:r>
              <a:rPr lang="en-US" b="1" dirty="0">
                <a:ea typeface="SimSun" pitchFamily="2" charset="-122"/>
                <a:cs typeface="Arabic Typesetting" pitchFamily="66" charset="-78"/>
              </a:rPr>
              <a:t>		Widget: print (“All done</a:t>
            </a:r>
            <a:r>
              <a:rPr lang="en-US" b="1" dirty="0" smtClean="0">
                <a:ea typeface="SimSun" pitchFamily="2" charset="-122"/>
                <a:cs typeface="Arabic Typesetting" pitchFamily="66" charset="-78"/>
              </a:rPr>
              <a:t>!”)</a:t>
            </a:r>
            <a:endParaRPr lang="en-US" b="1" dirty="0">
              <a:ea typeface="SimSun" pitchFamily="2" charset="-122"/>
              <a:cs typeface="Arabic Typesetting" pitchFamily="66" charset="-78"/>
            </a:endParaRPr>
          </a:p>
        </p:txBody>
      </p:sp>
    </p:spTree>
    <p:extLst>
      <p:ext uri="{BB962C8B-B14F-4D97-AF65-F5344CB8AC3E}">
        <p14:creationId xmlns:p14="http://schemas.microsoft.com/office/powerpoint/2010/main" val="159210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Flow Control </a:t>
            </a:r>
            <a:r>
              <a:rPr lang="en-US" dirty="0" smtClean="0"/>
              <a:t>(4 </a:t>
            </a:r>
            <a:r>
              <a:rPr lang="en-US" dirty="0"/>
              <a:t>of 7)</a:t>
            </a:r>
          </a:p>
        </p:txBody>
      </p:sp>
      <p:sp>
        <p:nvSpPr>
          <p:cNvPr id="5" name="Content Placeholder 4"/>
          <p:cNvSpPr>
            <a:spLocks noGrp="1"/>
          </p:cNvSpPr>
          <p:nvPr>
            <p:ph idx="1"/>
          </p:nvPr>
        </p:nvSpPr>
        <p:spPr/>
        <p:txBody>
          <a:bodyPr>
            <a:noAutofit/>
          </a:bodyPr>
          <a:lstStyle/>
          <a:p>
            <a:r>
              <a:rPr lang="en-US" dirty="0"/>
              <a:t>A </a:t>
            </a:r>
            <a:r>
              <a:rPr lang="en-US" b="1" dirty="0"/>
              <a:t>function</a:t>
            </a:r>
            <a:r>
              <a:rPr lang="en-US" dirty="0"/>
              <a:t> is a section of code that is part of a program but is not included in the main sequential execution path</a:t>
            </a:r>
          </a:p>
          <a:p>
            <a:r>
              <a:rPr lang="en-US" dirty="0"/>
              <a:t>A sequence control structure directs the computer to the statements contained in a function—when the statements have been executed, the computer returns to the main </a:t>
            </a:r>
            <a:r>
              <a:rPr lang="en-US" dirty="0" smtClean="0"/>
              <a:t>program</a:t>
            </a:r>
            <a:endParaRPr lang="en-US" dirty="0"/>
          </a:p>
        </p:txBody>
      </p:sp>
    </p:spTree>
    <p:extLst>
      <p:ext uri="{BB962C8B-B14F-4D97-AF65-F5344CB8AC3E}">
        <p14:creationId xmlns:p14="http://schemas.microsoft.com/office/powerpoint/2010/main" val="35618955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69" y="122091"/>
            <a:ext cx="8032638" cy="681465"/>
          </a:xfrm>
        </p:spPr>
        <p:txBody>
          <a:bodyPr/>
          <a:lstStyle/>
          <a:p>
            <a:r>
              <a:rPr lang="en-US" dirty="0"/>
              <a:t>Flow Control </a:t>
            </a:r>
            <a:r>
              <a:rPr lang="en-US" dirty="0" smtClean="0"/>
              <a:t>(5 </a:t>
            </a:r>
            <a:r>
              <a:rPr lang="en-US" dirty="0"/>
              <a:t>of 7)</a:t>
            </a:r>
          </a:p>
        </p:txBody>
      </p:sp>
      <p:pic>
        <p:nvPicPr>
          <p:cNvPr id="1026" name="Picture 2" descr="An illustration depicts how a function works. The code of the function reads &#10;“#This program calculates the square of any number&#10;#between 1 and 10 that is entered.&#10;number = input(&quot;Pick a number between 1 and 10: &quot;)&#10;number = checkinput(number)&#10;numberSquared = number * number&#10;print (str(number), &quot; squared is &quot;, str(numberSquared))&#10;def checkinput(number):&#10;while number &lt; 1 or number &gt; 10:&#10;number = int(input(&quot;You must enter a number between 1 and 10: &quot;))&#10;return number”&#10;A downward arrow is represented from the section of the code “number = checkinput(number)” to the code “def checkinput(number):” An upward arrow is represented from the code “def checkinput(number):” to the code “numberSquared = number * number”&#10;The supporting text pointing the code “number = input(&quot;Pick a number between 1 and 10: &quot;)” reads “The program asks the user to enter a number”&#10;The supporting text pointing the code “checkinput(number)” reads “Next, the program takes the number and jumps to the checkinput function.”&#10;The supporting text pointing the code “def checkinput(number):” reads “In the checkinput function, the program makes sure the number is between 1 and 10.”&#10;The supporting text pointing the code “numberSquared = number * number” reads “A valid number between 1 and 10 is returned to the main program, where the number is squared and displaye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38754" y="1139352"/>
            <a:ext cx="4933925" cy="2591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Content Placeholder 1"/>
          <p:cNvSpPr>
            <a:spLocks noGrp="1"/>
          </p:cNvSpPr>
          <p:nvPr>
            <p:ph type="body" sz="half" idx="2"/>
          </p:nvPr>
        </p:nvSpPr>
        <p:spPr>
          <a:xfrm>
            <a:off x="723434" y="3982479"/>
            <a:ext cx="8032638" cy="2157927"/>
          </a:xfrm>
        </p:spPr>
        <p:txBody>
          <a:bodyPr>
            <a:noAutofit/>
          </a:bodyPr>
          <a:lstStyle/>
          <a:p>
            <a:pPr marL="342900" indent="-342900">
              <a:buFont typeface="+mj-lt"/>
              <a:buAutoNum type="arabicPeriod"/>
            </a:pPr>
            <a:r>
              <a:rPr lang="en-US" sz="1800" dirty="0" smtClean="0"/>
              <a:t>The program asks the user to enter a number</a:t>
            </a:r>
          </a:p>
          <a:p>
            <a:pPr marL="342900" indent="-342900">
              <a:buFont typeface="+mj-lt"/>
              <a:buAutoNum type="arabicPeriod"/>
            </a:pPr>
            <a:r>
              <a:rPr lang="en-US" sz="1800" dirty="0" smtClean="0"/>
              <a:t>Next, the program takes the number a jumps to the check input function</a:t>
            </a:r>
          </a:p>
          <a:p>
            <a:pPr marL="342900" indent="-342900">
              <a:buFont typeface="+mj-lt"/>
              <a:buAutoNum type="arabicPeriod"/>
            </a:pPr>
            <a:r>
              <a:rPr lang="en-US" sz="1800" dirty="0" smtClean="0"/>
              <a:t>In the check input function, the program makes sure the number is between 1 and 10</a:t>
            </a:r>
          </a:p>
          <a:p>
            <a:pPr marL="342900" indent="-342900">
              <a:buFont typeface="+mj-lt"/>
              <a:buAutoNum type="arabicPeriod"/>
            </a:pPr>
            <a:r>
              <a:rPr lang="en-US" sz="1800" dirty="0" smtClean="0"/>
              <a:t>A  valid number between 1 and 10 is returned to the main program, where the number is squared and displayed</a:t>
            </a:r>
            <a:endParaRPr lang="en-US" sz="1800" dirty="0"/>
          </a:p>
        </p:txBody>
      </p:sp>
    </p:spTree>
    <p:extLst>
      <p:ext uri="{BB962C8B-B14F-4D97-AF65-F5344CB8AC3E}">
        <p14:creationId xmlns:p14="http://schemas.microsoft.com/office/powerpoint/2010/main" val="756592209"/>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a:t>
            </a:r>
            <a:r>
              <a:rPr lang="en-US" dirty="0" smtClean="0"/>
              <a:t>Basics (1 of 3)</a:t>
            </a:r>
            <a:endParaRPr lang="en-US" dirty="0"/>
          </a:p>
        </p:txBody>
      </p:sp>
      <p:sp>
        <p:nvSpPr>
          <p:cNvPr id="5" name="Content Placeholder 4"/>
          <p:cNvSpPr>
            <a:spLocks noGrp="1"/>
          </p:cNvSpPr>
          <p:nvPr>
            <p:ph idx="1"/>
          </p:nvPr>
        </p:nvSpPr>
        <p:spPr/>
        <p:txBody>
          <a:bodyPr>
            <a:normAutofit fontScale="92500"/>
          </a:bodyPr>
          <a:lstStyle/>
          <a:p>
            <a:r>
              <a:rPr lang="en-US" sz="2800" b="1" dirty="0"/>
              <a:t>Computer programming</a:t>
            </a:r>
            <a:r>
              <a:rPr lang="en-US" sz="2800" dirty="0"/>
              <a:t> encompasses a broad set of activities that include planning, coding, testing, and documenting</a:t>
            </a:r>
          </a:p>
          <a:p>
            <a:r>
              <a:rPr lang="en-US" sz="2800" dirty="0"/>
              <a:t>A related activity, </a:t>
            </a:r>
            <a:r>
              <a:rPr lang="en-US" sz="2800" b="1" dirty="0"/>
              <a:t>software engineering</a:t>
            </a:r>
            <a:r>
              <a:rPr lang="en-US" sz="2800" dirty="0"/>
              <a:t>, is a development process that uses mathematical, engineering, and management techniques to reduce the cost and complexity of a computer program while increasing its reliability and modifiability</a:t>
            </a:r>
          </a:p>
          <a:p>
            <a:r>
              <a:rPr lang="en-US" sz="2800" dirty="0"/>
              <a:t>Software engineering can be characterized as more formalized and rigorous than computer </a:t>
            </a:r>
            <a:r>
              <a:rPr lang="en-US" sz="2800" dirty="0" smtClean="0"/>
              <a:t>programming</a:t>
            </a:r>
            <a:endParaRPr lang="en-US" sz="2800" dirty="0"/>
          </a:p>
        </p:txBody>
      </p:sp>
    </p:spTree>
    <p:extLst>
      <p:ext uri="{BB962C8B-B14F-4D97-AF65-F5344CB8AC3E}">
        <p14:creationId xmlns:p14="http://schemas.microsoft.com/office/powerpoint/2010/main" val="20079174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69" y="149801"/>
            <a:ext cx="8032638" cy="1004011"/>
          </a:xfrm>
        </p:spPr>
        <p:txBody>
          <a:bodyPr/>
          <a:lstStyle/>
          <a:p>
            <a:r>
              <a:rPr lang="en-US" dirty="0"/>
              <a:t>Flow Control </a:t>
            </a:r>
            <a:r>
              <a:rPr lang="en-US" dirty="0" smtClean="0"/>
              <a:t>(6 </a:t>
            </a:r>
            <a:r>
              <a:rPr lang="en-US" dirty="0"/>
              <a:t>of 7)</a:t>
            </a:r>
          </a:p>
        </p:txBody>
      </p:sp>
      <p:sp>
        <p:nvSpPr>
          <p:cNvPr id="5" name="Content Placeholder 4"/>
          <p:cNvSpPr>
            <a:spLocks noGrp="1"/>
          </p:cNvSpPr>
          <p:nvPr>
            <p:ph type="body" sz="half" idx="2"/>
          </p:nvPr>
        </p:nvSpPr>
        <p:spPr>
          <a:xfrm>
            <a:off x="207035" y="1570006"/>
            <a:ext cx="3866202" cy="4364967"/>
          </a:xfrm>
        </p:spPr>
        <p:txBody>
          <a:bodyPr>
            <a:noAutofit/>
          </a:bodyPr>
          <a:lstStyle/>
          <a:p>
            <a:pPr marL="342900" indent="-342900">
              <a:buFont typeface="Arial" pitchFamily="34" charset="0"/>
              <a:buChar char="•"/>
            </a:pPr>
            <a:r>
              <a:rPr lang="en-US" sz="2600" dirty="0"/>
              <a:t>A </a:t>
            </a:r>
            <a:r>
              <a:rPr lang="en-US" sz="2600" b="1" dirty="0"/>
              <a:t>selection control structure </a:t>
            </a:r>
            <a:r>
              <a:rPr lang="en-US" sz="2600" dirty="0"/>
              <a:t>tells a computer what to do based on whether a condition is true or false. A simple example of a selection control structure is the </a:t>
            </a:r>
            <a:r>
              <a:rPr lang="en-US" sz="2600" dirty="0">
                <a:ea typeface="SimSun-ExtB" pitchFamily="49" charset="-122"/>
              </a:rPr>
              <a:t>if…else</a:t>
            </a:r>
            <a:r>
              <a:rPr lang="en-US" sz="2600" dirty="0"/>
              <a:t> command</a:t>
            </a:r>
          </a:p>
        </p:txBody>
      </p:sp>
      <p:pic>
        <p:nvPicPr>
          <p:cNvPr id="6" name="Picture 5" descr="An illustration of flowchart depicts the selection control starting with “Start” which points to input “Input your age” The input points to the decision logic “Is number &gt; =18?” that branches into two with one branched labeled “Yes” and the other branch labeled “No.” The branch yes points to output “Print &quot;You can vote!&quot;” The branch No points to output “Print &quot;You are not old enough to vote.&quot; Both the outputs point to “End.”"/>
          <p:cNvPicPr>
            <a:picLocks noChangeAspect="1"/>
          </p:cNvPicPr>
          <p:nvPr/>
        </p:nvPicPr>
        <p:blipFill>
          <a:blip r:embed="rId2" cstate="print"/>
          <a:stretch>
            <a:fillRect/>
          </a:stretch>
        </p:blipFill>
        <p:spPr>
          <a:xfrm>
            <a:off x="4236111" y="1383303"/>
            <a:ext cx="4294909" cy="4401948"/>
          </a:xfrm>
          <a:prstGeom prst="rect">
            <a:avLst/>
          </a:prstGeom>
        </p:spPr>
      </p:pic>
    </p:spTree>
    <p:extLst>
      <p:ext uri="{BB962C8B-B14F-4D97-AF65-F5344CB8AC3E}">
        <p14:creationId xmlns:p14="http://schemas.microsoft.com/office/powerpoint/2010/main" val="1914277587"/>
      </p:ext>
    </p:extLst>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69" y="163656"/>
            <a:ext cx="8032638" cy="1004011"/>
          </a:xfrm>
        </p:spPr>
        <p:txBody>
          <a:bodyPr/>
          <a:lstStyle/>
          <a:p>
            <a:r>
              <a:rPr lang="en-US" dirty="0"/>
              <a:t>Flow Control </a:t>
            </a:r>
            <a:r>
              <a:rPr lang="en-US" dirty="0" smtClean="0"/>
              <a:t>(7 </a:t>
            </a:r>
            <a:r>
              <a:rPr lang="en-US" dirty="0"/>
              <a:t>of 7)</a:t>
            </a:r>
          </a:p>
        </p:txBody>
      </p:sp>
      <p:sp>
        <p:nvSpPr>
          <p:cNvPr id="5" name="Content Placeholder 4"/>
          <p:cNvSpPr>
            <a:spLocks noGrp="1"/>
          </p:cNvSpPr>
          <p:nvPr>
            <p:ph type="body" sz="half" idx="2"/>
          </p:nvPr>
        </p:nvSpPr>
        <p:spPr>
          <a:xfrm>
            <a:off x="155275" y="1552756"/>
            <a:ext cx="4305889" cy="4382218"/>
          </a:xfrm>
        </p:spPr>
        <p:txBody>
          <a:bodyPr>
            <a:noAutofit/>
          </a:bodyPr>
          <a:lstStyle/>
          <a:p>
            <a:pPr marL="342900" indent="-342900">
              <a:buFont typeface="Arial" pitchFamily="34" charset="0"/>
              <a:buChar char="•"/>
            </a:pPr>
            <a:r>
              <a:rPr lang="en-US" sz="2600" dirty="0"/>
              <a:t>A </a:t>
            </a:r>
            <a:r>
              <a:rPr lang="en-US" sz="2600" b="1" dirty="0"/>
              <a:t>repetition control structure </a:t>
            </a:r>
            <a:r>
              <a:rPr lang="en-US" sz="2600" dirty="0"/>
              <a:t>directs the computer to repeat one or more instructions until a certain condition is met</a:t>
            </a:r>
          </a:p>
          <a:p>
            <a:pPr marL="342900" indent="-342900">
              <a:buFont typeface="Arial" pitchFamily="34" charset="0"/>
              <a:buChar char="•"/>
            </a:pPr>
            <a:r>
              <a:rPr lang="en-US" sz="2600" dirty="0"/>
              <a:t>The selection of code that repeats is usually referred to as a </a:t>
            </a:r>
            <a:r>
              <a:rPr lang="en-US" sz="2600" b="1" dirty="0"/>
              <a:t>loop</a:t>
            </a:r>
            <a:r>
              <a:rPr lang="en-US" sz="2600" dirty="0"/>
              <a:t> or an </a:t>
            </a:r>
            <a:r>
              <a:rPr lang="en-US" sz="2600" b="1" dirty="0" smtClean="0"/>
              <a:t>iteration</a:t>
            </a:r>
            <a:endParaRPr lang="en-US" sz="2600" b="1" dirty="0"/>
          </a:p>
        </p:txBody>
      </p:sp>
      <p:pic>
        <p:nvPicPr>
          <p:cNvPr id="7" name="Picture 6" descr="An illustration of flowchart depicts the repetition control starting with “Start” which points to decision logic “Loop&#10;done?” that branches to two with one branch labeled “Yes” and the other branch labeled “No” The branch labeled “Yes” points to the connector pointing to the “End” The branch labeled “No” points to the process “Start loop” which points to output “Print &quot;There's no place like home.&quot; which points to connector that points back to decision logic and to the “End.” "/>
          <p:cNvPicPr>
            <a:picLocks noChangeAspect="1"/>
          </p:cNvPicPr>
          <p:nvPr/>
        </p:nvPicPr>
        <p:blipFill>
          <a:blip r:embed="rId2" cstate="print"/>
          <a:stretch>
            <a:fillRect/>
          </a:stretch>
        </p:blipFill>
        <p:spPr>
          <a:xfrm>
            <a:off x="4735364" y="1362708"/>
            <a:ext cx="3572451" cy="4650174"/>
          </a:xfrm>
          <a:prstGeom prst="rect">
            <a:avLst/>
          </a:prstGeom>
        </p:spPr>
      </p:pic>
    </p:spTree>
    <p:extLst>
      <p:ext uri="{BB962C8B-B14F-4D97-AF65-F5344CB8AC3E}">
        <p14:creationId xmlns:p14="http://schemas.microsoft.com/office/powerpoint/2010/main" val="4057693291"/>
      </p:ext>
    </p:extLst>
  </p:cSld>
  <p:clrMapOvr>
    <a:masterClrMapping/>
  </p:clrMapOvr>
  <p:transition spd="slow"/>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Procedural Applications</a:t>
            </a:r>
          </a:p>
        </p:txBody>
      </p:sp>
      <p:sp>
        <p:nvSpPr>
          <p:cNvPr id="5" name="Content Placeholder 4"/>
          <p:cNvSpPr>
            <a:spLocks noGrp="1"/>
          </p:cNvSpPr>
          <p:nvPr>
            <p:ph idx="1"/>
          </p:nvPr>
        </p:nvSpPr>
        <p:spPr>
          <a:xfrm>
            <a:off x="172528" y="1242204"/>
            <a:ext cx="8712680" cy="4761781"/>
          </a:xfrm>
        </p:spPr>
        <p:txBody>
          <a:bodyPr>
            <a:noAutofit/>
          </a:bodyPr>
          <a:lstStyle/>
          <a:p>
            <a:r>
              <a:rPr lang="en-US" sz="2400" b="1" dirty="0"/>
              <a:t>Procedural languages </a:t>
            </a:r>
            <a:r>
              <a:rPr lang="en-US" sz="2400" dirty="0"/>
              <a:t>encourage programmers to approach problems by breaking the solution down into a series of steps; the earliest programming languages were procedural</a:t>
            </a:r>
          </a:p>
          <a:p>
            <a:r>
              <a:rPr lang="en-US" sz="2400" dirty="0"/>
              <a:t>The procedural approach is best used for problems that can be solved by following a step-by-step algorithm</a:t>
            </a:r>
          </a:p>
          <a:p>
            <a:r>
              <a:rPr lang="en-US" sz="2400" dirty="0"/>
              <a:t>The procedural </a:t>
            </a:r>
            <a:r>
              <a:rPr lang="en-US" sz="2400" dirty="0" smtClean="0"/>
              <a:t>approach </a:t>
            </a:r>
            <a:r>
              <a:rPr lang="en-US" sz="2400" dirty="0"/>
              <a:t>and procedural languages tend to produce programs that run quickly and use system resources efficiently</a:t>
            </a:r>
          </a:p>
          <a:p>
            <a:r>
              <a:rPr lang="en-US" sz="2400" dirty="0"/>
              <a:t>The procedural paradigm is quite flexible and powerful, which allows programmers to apply it to many types of </a:t>
            </a:r>
            <a:r>
              <a:rPr lang="en-US" sz="2400" dirty="0" smtClean="0"/>
              <a:t>problems</a:t>
            </a:r>
            <a:endParaRPr lang="en-US" sz="2400" dirty="0"/>
          </a:p>
        </p:txBody>
      </p:sp>
    </p:spTree>
    <p:extLst>
      <p:ext uri="{BB962C8B-B14F-4D97-AF65-F5344CB8AC3E}">
        <p14:creationId xmlns:p14="http://schemas.microsoft.com/office/powerpoint/2010/main" val="39679068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Section D: Object-Oriented Code</a:t>
            </a:r>
          </a:p>
        </p:txBody>
      </p:sp>
      <p:sp>
        <p:nvSpPr>
          <p:cNvPr id="5" name="Content Placeholder 4"/>
          <p:cNvSpPr>
            <a:spLocks noGrp="1"/>
          </p:cNvSpPr>
          <p:nvPr>
            <p:ph idx="1"/>
          </p:nvPr>
        </p:nvSpPr>
        <p:spPr/>
        <p:txBody>
          <a:bodyPr>
            <a:noAutofit/>
          </a:bodyPr>
          <a:lstStyle/>
          <a:p>
            <a:r>
              <a:rPr lang="en-US" dirty="0"/>
              <a:t>Objects and Classes</a:t>
            </a:r>
          </a:p>
          <a:p>
            <a:r>
              <a:rPr lang="en-US" dirty="0"/>
              <a:t>Inheritance</a:t>
            </a:r>
          </a:p>
          <a:p>
            <a:r>
              <a:rPr lang="en-US" dirty="0"/>
              <a:t>Methods and Messages</a:t>
            </a:r>
          </a:p>
          <a:p>
            <a:r>
              <a:rPr lang="en-US" dirty="0"/>
              <a:t>OO Program Structure</a:t>
            </a:r>
          </a:p>
          <a:p>
            <a:r>
              <a:rPr lang="en-US" dirty="0"/>
              <a:t>OO Applications</a:t>
            </a:r>
          </a:p>
        </p:txBody>
      </p:sp>
    </p:spTree>
    <p:extLst>
      <p:ext uri="{BB962C8B-B14F-4D97-AF65-F5344CB8AC3E}">
        <p14:creationId xmlns:p14="http://schemas.microsoft.com/office/powerpoint/2010/main" val="5436832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Section D: </a:t>
            </a:r>
            <a:r>
              <a:rPr lang="en-US" dirty="0" smtClean="0"/>
              <a:t>Objectives (1 of 2)</a:t>
            </a:r>
            <a:endParaRPr lang="en-US" dirty="0"/>
          </a:p>
        </p:txBody>
      </p:sp>
      <p:sp>
        <p:nvSpPr>
          <p:cNvPr id="5" name="Content Placeholder 4"/>
          <p:cNvSpPr>
            <a:spLocks noGrp="1"/>
          </p:cNvSpPr>
          <p:nvPr>
            <p:ph idx="1"/>
          </p:nvPr>
        </p:nvSpPr>
        <p:spPr/>
        <p:txBody>
          <a:bodyPr>
            <a:noAutofit/>
          </a:bodyPr>
          <a:lstStyle/>
          <a:p>
            <a:r>
              <a:rPr lang="en-US" dirty="0"/>
              <a:t>Explain the significance of objects and classes within the object-oriented paradigm</a:t>
            </a:r>
          </a:p>
          <a:p>
            <a:r>
              <a:rPr lang="en-US" dirty="0"/>
              <a:t>Define an example class called People with at least four attributes</a:t>
            </a:r>
          </a:p>
          <a:p>
            <a:r>
              <a:rPr lang="en-US" dirty="0"/>
              <a:t>Create two subclasses of People called Students and Instructors that inherit at least two attributes from the superclass</a:t>
            </a:r>
          </a:p>
          <a:p>
            <a:r>
              <a:rPr lang="en-US" dirty="0"/>
              <a:t>Draw a UML diagram that illustrates the concept of inheritance</a:t>
            </a:r>
          </a:p>
          <a:p>
            <a:r>
              <a:rPr lang="en-US" dirty="0"/>
              <a:t>Explain the relationship between methods and messages in an object-oriented </a:t>
            </a:r>
            <a:r>
              <a:rPr lang="en-US" dirty="0" smtClean="0"/>
              <a:t>program</a:t>
            </a:r>
            <a:endParaRPr lang="en-US" dirty="0"/>
          </a:p>
        </p:txBody>
      </p:sp>
    </p:spTree>
    <p:extLst>
      <p:ext uri="{BB962C8B-B14F-4D97-AF65-F5344CB8AC3E}">
        <p14:creationId xmlns:p14="http://schemas.microsoft.com/office/powerpoint/2010/main" val="2118956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Section D: Objectives </a:t>
            </a:r>
            <a:r>
              <a:rPr lang="en-US" dirty="0" smtClean="0"/>
              <a:t>(2 </a:t>
            </a:r>
            <a:r>
              <a:rPr lang="en-US" dirty="0"/>
              <a:t>of 2)</a:t>
            </a:r>
          </a:p>
        </p:txBody>
      </p:sp>
      <p:sp>
        <p:nvSpPr>
          <p:cNvPr id="5" name="Content Placeholder 4"/>
          <p:cNvSpPr>
            <a:spLocks noGrp="1"/>
          </p:cNvSpPr>
          <p:nvPr>
            <p:ph idx="1"/>
          </p:nvPr>
        </p:nvSpPr>
        <p:spPr/>
        <p:txBody>
          <a:bodyPr>
            <a:noAutofit/>
          </a:bodyPr>
          <a:lstStyle/>
          <a:p>
            <a:r>
              <a:rPr lang="en-US" dirty="0" smtClean="0"/>
              <a:t>Provide </a:t>
            </a:r>
            <a:r>
              <a:rPr lang="en-US" dirty="0"/>
              <a:t>an example of polymorphism that relates to classes called People, Students, and Instructors</a:t>
            </a:r>
          </a:p>
          <a:p>
            <a:r>
              <a:rPr lang="en-US" dirty="0"/>
              <a:t>Explain the significance of main() in an object-oriented program</a:t>
            </a:r>
          </a:p>
          <a:p>
            <a:r>
              <a:rPr lang="en-US" dirty="0"/>
              <a:t>List at least three object-oriented programming languages</a:t>
            </a:r>
          </a:p>
          <a:p>
            <a:r>
              <a:rPr lang="en-US" dirty="0"/>
              <a:t>Explain how the concept of encapsulation relates to abstraction</a:t>
            </a:r>
          </a:p>
        </p:txBody>
      </p:sp>
    </p:spTree>
    <p:extLst>
      <p:ext uri="{BB962C8B-B14F-4D97-AF65-F5344CB8AC3E}">
        <p14:creationId xmlns:p14="http://schemas.microsoft.com/office/powerpoint/2010/main" val="300432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Objects and </a:t>
            </a:r>
            <a:r>
              <a:rPr lang="en-US" dirty="0" smtClean="0"/>
              <a:t>Classes (1 of 4)</a:t>
            </a:r>
            <a:endParaRPr lang="en-US" dirty="0"/>
          </a:p>
        </p:txBody>
      </p:sp>
      <p:sp>
        <p:nvSpPr>
          <p:cNvPr id="5" name="Content Placeholder 4"/>
          <p:cNvSpPr>
            <a:spLocks noGrp="1"/>
          </p:cNvSpPr>
          <p:nvPr>
            <p:ph idx="1"/>
          </p:nvPr>
        </p:nvSpPr>
        <p:spPr/>
        <p:txBody>
          <a:bodyPr>
            <a:noAutofit/>
          </a:bodyPr>
          <a:lstStyle/>
          <a:p>
            <a:r>
              <a:rPr lang="en-US" dirty="0"/>
              <a:t>The </a:t>
            </a:r>
            <a:r>
              <a:rPr lang="en-US" b="1" dirty="0"/>
              <a:t>object-oriented (OO) paradigm </a:t>
            </a:r>
            <a:r>
              <a:rPr lang="en-US" dirty="0"/>
              <a:t>is based on objects and classes that can be defined and manipulated by a </a:t>
            </a:r>
            <a:r>
              <a:rPr lang="en-US" dirty="0" smtClean="0"/>
              <a:t>program’s </a:t>
            </a:r>
            <a:r>
              <a:rPr lang="en-US" dirty="0"/>
              <a:t>algorithms</a:t>
            </a:r>
          </a:p>
          <a:p>
            <a:r>
              <a:rPr lang="en-US" dirty="0"/>
              <a:t>It is based on the idea that the solution for a problem can be visualized in terms of objects that interact with each other</a:t>
            </a:r>
          </a:p>
          <a:p>
            <a:r>
              <a:rPr lang="en-US" dirty="0"/>
              <a:t>Rather than envisioning a list of steps, programmers envision a program as data objects that essentially network with each other to exchange data</a:t>
            </a:r>
          </a:p>
        </p:txBody>
      </p:sp>
    </p:spTree>
    <p:extLst>
      <p:ext uri="{BB962C8B-B14F-4D97-AF65-F5344CB8AC3E}">
        <p14:creationId xmlns:p14="http://schemas.microsoft.com/office/powerpoint/2010/main" val="29135917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Objects and Classes </a:t>
            </a:r>
            <a:r>
              <a:rPr lang="en-US" dirty="0" smtClean="0"/>
              <a:t>(2 </a:t>
            </a:r>
            <a:r>
              <a:rPr lang="en-US" dirty="0"/>
              <a:t>of 4)</a:t>
            </a:r>
          </a:p>
        </p:txBody>
      </p:sp>
      <p:pic>
        <p:nvPicPr>
          <p:cNvPr id="12290" name="Picture 2" descr="An illustration with two sections depicts the difference between the object-oriented paradigm and procedural paradigm. Section one labeled “Object-oriented Paradigm” depicts four circles of different sizes that are labeled “Object 1,” “Object 2,” “Object 3,” “Object 4.” Object 1 is connected to object three which is connected to objects two and four. A connection is also represented between object two and four. &#10;Section two labeled “Procedural Paradigm” depicts linearly arranged rectangles labeled “Step 1,” “Step 2” “Step3,” “Step4,” “Step5.” A dotted line is shown between the rectangles.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014" y="1756928"/>
            <a:ext cx="7485972" cy="3344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6441896"/>
      </p:ext>
    </p:extLst>
  </p:cSld>
  <p:clrMapOvr>
    <a:masterClrMapping/>
  </p:clrMapOvr>
  <p:transition spd="slow"/>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9947" y="42196"/>
            <a:ext cx="8229600" cy="1039091"/>
          </a:xfrm>
        </p:spPr>
        <p:txBody>
          <a:bodyPr/>
          <a:lstStyle/>
          <a:p>
            <a:r>
              <a:rPr lang="en-US" dirty="0"/>
              <a:t>Objects and Classes </a:t>
            </a:r>
            <a:r>
              <a:rPr lang="en-US" dirty="0" smtClean="0"/>
              <a:t>(3 </a:t>
            </a:r>
            <a:r>
              <a:rPr lang="en-US" dirty="0"/>
              <a:t>of 4)</a:t>
            </a:r>
          </a:p>
        </p:txBody>
      </p:sp>
      <p:sp>
        <p:nvSpPr>
          <p:cNvPr id="5" name="Content Placeholder 4"/>
          <p:cNvSpPr>
            <a:spLocks noGrp="1"/>
          </p:cNvSpPr>
          <p:nvPr>
            <p:ph idx="1"/>
          </p:nvPr>
        </p:nvSpPr>
        <p:spPr/>
        <p:txBody>
          <a:bodyPr>
            <a:noAutofit/>
          </a:bodyPr>
          <a:lstStyle/>
          <a:p>
            <a:r>
              <a:rPr lang="en-US" dirty="0"/>
              <a:t>In the context of the OO paradigm, an </a:t>
            </a:r>
            <a:r>
              <a:rPr lang="en-US" b="1" dirty="0"/>
              <a:t>object</a:t>
            </a:r>
            <a:r>
              <a:rPr lang="en-US" dirty="0"/>
              <a:t> is a unit of data that represents an abstract or real-world entity, such as a person, place, or thing</a:t>
            </a:r>
          </a:p>
          <a:p>
            <a:r>
              <a:rPr lang="en-US" dirty="0"/>
              <a:t>Whereas an object is a single instance of an entity, a </a:t>
            </a:r>
            <a:r>
              <a:rPr lang="en-US" b="1" dirty="0"/>
              <a:t>class</a:t>
            </a:r>
            <a:r>
              <a:rPr lang="en-US" dirty="0"/>
              <a:t> is a template for a group of objects with similar characteristics</a:t>
            </a:r>
          </a:p>
        </p:txBody>
      </p:sp>
    </p:spTree>
    <p:extLst>
      <p:ext uri="{BB962C8B-B14F-4D97-AF65-F5344CB8AC3E}">
        <p14:creationId xmlns:p14="http://schemas.microsoft.com/office/powerpoint/2010/main" val="19171602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Objects and Classes </a:t>
            </a:r>
            <a:r>
              <a:rPr lang="en-US" dirty="0" smtClean="0"/>
              <a:t>(4 </a:t>
            </a:r>
            <a:r>
              <a:rPr lang="en-US" dirty="0"/>
              <a:t>of 4)</a:t>
            </a:r>
          </a:p>
        </p:txBody>
      </p:sp>
      <p:sp>
        <p:nvSpPr>
          <p:cNvPr id="5" name="Content Placeholder 4"/>
          <p:cNvSpPr>
            <a:spLocks noGrp="1"/>
          </p:cNvSpPr>
          <p:nvPr>
            <p:ph idx="1"/>
          </p:nvPr>
        </p:nvSpPr>
        <p:spPr/>
        <p:txBody>
          <a:bodyPr>
            <a:noAutofit/>
          </a:bodyPr>
          <a:lstStyle/>
          <a:p>
            <a:r>
              <a:rPr lang="en-US" dirty="0"/>
              <a:t>A </a:t>
            </a:r>
            <a:r>
              <a:rPr lang="en-US" b="1" dirty="0"/>
              <a:t>class attribute</a:t>
            </a:r>
            <a:r>
              <a:rPr lang="en-US" dirty="0"/>
              <a:t> defines the characteristics of a set of objects</a:t>
            </a:r>
          </a:p>
          <a:p>
            <a:r>
              <a:rPr lang="en-US" dirty="0"/>
              <a:t>Each class attribute generally has a name, scope, and data type; its scope </a:t>
            </a:r>
            <a:r>
              <a:rPr lang="en-US" dirty="0" smtClean="0"/>
              <a:t>can </a:t>
            </a:r>
            <a:r>
              <a:rPr lang="en-US" dirty="0"/>
              <a:t>be defined as </a:t>
            </a:r>
            <a:r>
              <a:rPr lang="en-US" i="1" dirty="0"/>
              <a:t>public</a:t>
            </a:r>
            <a:r>
              <a:rPr lang="en-US" dirty="0"/>
              <a:t> or </a:t>
            </a:r>
            <a:r>
              <a:rPr lang="en-US" i="1" dirty="0"/>
              <a:t>private</a:t>
            </a:r>
            <a:endParaRPr lang="en-US" dirty="0"/>
          </a:p>
          <a:p>
            <a:pPr lvl="1"/>
            <a:r>
              <a:rPr lang="en-US" dirty="0"/>
              <a:t>A </a:t>
            </a:r>
            <a:r>
              <a:rPr lang="en-US" b="1" dirty="0"/>
              <a:t>public attribute</a:t>
            </a:r>
            <a:r>
              <a:rPr lang="en-US" dirty="0"/>
              <a:t> is available for use by any routine in the program</a:t>
            </a:r>
          </a:p>
          <a:p>
            <a:pPr lvl="1"/>
            <a:r>
              <a:rPr lang="en-US" dirty="0"/>
              <a:t>A </a:t>
            </a:r>
            <a:r>
              <a:rPr lang="en-US" b="1" dirty="0"/>
              <a:t>private attribute</a:t>
            </a:r>
            <a:r>
              <a:rPr lang="en-US" dirty="0"/>
              <a:t> can be accessed only from the routine in which it is defined</a:t>
            </a:r>
          </a:p>
        </p:txBody>
      </p:sp>
    </p:spTree>
    <p:extLst>
      <p:ext uri="{BB962C8B-B14F-4D97-AF65-F5344CB8AC3E}">
        <p14:creationId xmlns:p14="http://schemas.microsoft.com/office/powerpoint/2010/main" val="33121469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69" y="232931"/>
            <a:ext cx="8032638" cy="778447"/>
          </a:xfrm>
        </p:spPr>
        <p:txBody>
          <a:bodyPr/>
          <a:lstStyle/>
          <a:p>
            <a:r>
              <a:rPr lang="en-US" dirty="0"/>
              <a:t>Programming </a:t>
            </a:r>
            <a:r>
              <a:rPr lang="en-US" dirty="0" smtClean="0"/>
              <a:t>Basics (2 of 3)</a:t>
            </a:r>
            <a:endParaRPr lang="en-US" dirty="0"/>
          </a:p>
        </p:txBody>
      </p:sp>
      <p:pic>
        <p:nvPicPr>
          <p:cNvPr id="6" name="Picture 4" descr="An illustration of program written in python language with text that reads &#10;“# This program converts inches to centimeters; The supporting text next to this line reads “Hashtags indicate comments that are used for documentation.”&#10;inches = 0.0; The supporting text next to this line reads “The program makes calculations using inches and centimeters. These values are initially set to 0.”&#10;centimeters = 0.0&#10;print (&quot;Convert Inches to Centimeters.&quot;); The supporting text next to this line reads “The program begins by displaying a title.”&#10;inches = input(&quot;Enter length in inches: &quot;); The supporting text next to this line reads “The program asks the user to enter a length, which is stored in a variable called inches.”&#10;centimeters = 2.54 * inches; The supporting text next to this line reads “The calculation is performed and stored in a variable called centimeters.”&#10;print (&quot;That is &quot;, centimeters, &quot; centimeters.&quot;)”;The supporting text next to this line reads “The program displays the length in centimeters and then ends.”"/>
          <p:cNvPicPr>
            <a:picLocks noGrp="1" noChangeAspect="1"/>
          </p:cNvPicPr>
          <p:nvPr/>
        </p:nvPicPr>
        <p:blipFill>
          <a:blip r:embed="rId2" cstate="print"/>
          <a:srcRect b="6621"/>
          <a:stretch>
            <a:fillRect/>
          </a:stretch>
        </p:blipFill>
        <p:spPr bwMode="auto">
          <a:xfrm>
            <a:off x="692720" y="1356188"/>
            <a:ext cx="7711749" cy="4621555"/>
          </a:xfrm>
          <a:prstGeom prst="rect">
            <a:avLst/>
          </a:prstGeom>
          <a:noFill/>
          <a:ln w="9525">
            <a:noFill/>
            <a:miter lim="800000"/>
            <a:headEnd/>
            <a:tailEnd/>
          </a:ln>
        </p:spPr>
      </p:pic>
    </p:spTree>
    <p:extLst>
      <p:ext uri="{BB962C8B-B14F-4D97-AF65-F5344CB8AC3E}">
        <p14:creationId xmlns:p14="http://schemas.microsoft.com/office/powerpoint/2010/main" val="2457226598"/>
      </p:ext>
    </p:extLst>
  </p:cSld>
  <p:clrMapOvr>
    <a:masterClrMapping/>
  </p:clrMapOvr>
  <p:transition spd="slow"/>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Inheritance</a:t>
            </a:r>
          </a:p>
        </p:txBody>
      </p:sp>
      <p:sp>
        <p:nvSpPr>
          <p:cNvPr id="5" name="Content Placeholder 4"/>
          <p:cNvSpPr>
            <a:spLocks noGrp="1"/>
          </p:cNvSpPr>
          <p:nvPr>
            <p:ph idx="1"/>
          </p:nvPr>
        </p:nvSpPr>
        <p:spPr/>
        <p:txBody>
          <a:bodyPr>
            <a:noAutofit/>
          </a:bodyPr>
          <a:lstStyle/>
          <a:p>
            <a:r>
              <a:rPr lang="en-US" dirty="0"/>
              <a:t>In OO jargon, </a:t>
            </a:r>
            <a:r>
              <a:rPr lang="en-US" b="1" dirty="0"/>
              <a:t>inheritance</a:t>
            </a:r>
            <a:r>
              <a:rPr lang="en-US" dirty="0"/>
              <a:t> refers to passing certain characteristics from one class to other classes</a:t>
            </a:r>
          </a:p>
          <a:p>
            <a:r>
              <a:rPr lang="en-US" dirty="0"/>
              <a:t>The process of producing new classes with inherited attributes creates a class hierarchy that includes </a:t>
            </a:r>
            <a:r>
              <a:rPr lang="en-US" i="1" dirty="0"/>
              <a:t>superclass</a:t>
            </a:r>
            <a:r>
              <a:rPr lang="en-US" dirty="0"/>
              <a:t> and </a:t>
            </a:r>
            <a:r>
              <a:rPr lang="en-US" i="1" dirty="0"/>
              <a:t>subclasses</a:t>
            </a:r>
          </a:p>
          <a:p>
            <a:pPr lvl="1"/>
            <a:r>
              <a:rPr lang="en-US" dirty="0"/>
              <a:t>A </a:t>
            </a:r>
            <a:r>
              <a:rPr lang="en-US" b="1" dirty="0"/>
              <a:t>superclass</a:t>
            </a:r>
            <a:r>
              <a:rPr lang="en-US" dirty="0"/>
              <a:t> is any class from which attributes can be inherited</a:t>
            </a:r>
          </a:p>
          <a:p>
            <a:pPr lvl="1"/>
            <a:r>
              <a:rPr lang="en-US" dirty="0"/>
              <a:t>A </a:t>
            </a:r>
            <a:r>
              <a:rPr lang="en-US" b="1" dirty="0"/>
              <a:t>subclass</a:t>
            </a:r>
            <a:r>
              <a:rPr lang="en-US" dirty="0"/>
              <a:t> (or derived class) is any class that inherits attributes from a superclass</a:t>
            </a:r>
          </a:p>
        </p:txBody>
      </p:sp>
    </p:spTree>
    <p:extLst>
      <p:ext uri="{BB962C8B-B14F-4D97-AF65-F5344CB8AC3E}">
        <p14:creationId xmlns:p14="http://schemas.microsoft.com/office/powerpoint/2010/main" val="3376031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Methods and </a:t>
            </a:r>
            <a:r>
              <a:rPr lang="en-US" dirty="0" smtClean="0"/>
              <a:t>Messages (1 of 4)</a:t>
            </a:r>
            <a:endParaRPr lang="en-US" dirty="0"/>
          </a:p>
        </p:txBody>
      </p:sp>
      <p:sp>
        <p:nvSpPr>
          <p:cNvPr id="5" name="Content Placeholder 4"/>
          <p:cNvSpPr>
            <a:spLocks noGrp="1"/>
          </p:cNvSpPr>
          <p:nvPr>
            <p:ph idx="1"/>
          </p:nvPr>
        </p:nvSpPr>
        <p:spPr/>
        <p:txBody>
          <a:bodyPr>
            <a:noAutofit/>
          </a:bodyPr>
          <a:lstStyle/>
          <a:p>
            <a:pPr>
              <a:tabLst>
                <a:tab pos="6691313" algn="l"/>
              </a:tabLst>
            </a:pPr>
            <a:r>
              <a:rPr lang="en-US" dirty="0"/>
              <a:t>In an OO program, the objects interact; programmers specify how they interact by creating methods</a:t>
            </a:r>
          </a:p>
          <a:p>
            <a:pPr>
              <a:tabLst>
                <a:tab pos="6691313" algn="l"/>
              </a:tabLst>
            </a:pPr>
            <a:r>
              <a:rPr lang="en-US" dirty="0"/>
              <a:t>A </a:t>
            </a:r>
            <a:r>
              <a:rPr lang="en-US" b="1" dirty="0"/>
              <a:t>method</a:t>
            </a:r>
            <a:r>
              <a:rPr lang="en-US" dirty="0"/>
              <a:t> is one or more statements that define an action; the names of methods end in a set of parenthesis, such as compare() or getArea()</a:t>
            </a:r>
          </a:p>
          <a:p>
            <a:pPr>
              <a:tabLst>
                <a:tab pos="6691313" algn="l"/>
              </a:tabLst>
            </a:pPr>
            <a:r>
              <a:rPr lang="en-US" dirty="0"/>
              <a:t>The code that is contained in a method may be a series of steps similar to code segments in procedural programs</a:t>
            </a:r>
          </a:p>
        </p:txBody>
      </p:sp>
    </p:spTree>
    <p:extLst>
      <p:ext uri="{BB962C8B-B14F-4D97-AF65-F5344CB8AC3E}">
        <p14:creationId xmlns:p14="http://schemas.microsoft.com/office/powerpoint/2010/main" val="7544883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Methods and Messages </a:t>
            </a:r>
            <a:r>
              <a:rPr lang="en-US" dirty="0" smtClean="0"/>
              <a:t>(2 </a:t>
            </a:r>
            <a:r>
              <a:rPr lang="en-US" dirty="0"/>
              <a:t>of 4)</a:t>
            </a:r>
          </a:p>
        </p:txBody>
      </p:sp>
      <p:pic>
        <p:nvPicPr>
          <p:cNvPr id="13314" name="Picture 2" descr="A screenshot of the code for Compare() method with text that reads&#10;“public compare(Pizza Pizza1, Pizza Pizza2)&#10;{&#10;if (Pizza1.squareInchPrice &lt; Pizza2.squareInchPrice)&#10;System.out.println(&quot;Pizza 1 is the best deal!&quot;);&#10;if (Pizza1.squareInchPrice &gt; Pizza2.squareInchPrice)&#10;System.out.println(&quot;Pizza 2 is the best deal!&quot;);&#10;if (Pizza1.squareInchPrice == Pizza2.squareInchPrice&#10;System.out.println(&quot;The pizzas are the same deal!&quot;);” &#10;}&#10;The supporting text pointing the word “Public” reads “The method title includes its scope and name.” The supporting text pointing the pizza objects reads “The method manipulates pizza objects.” The supporting text pointing the code enclosed in flower braces reads “The body of the method contains statements to determine which pizza is the best dea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7219" y="1877717"/>
            <a:ext cx="8369562" cy="3206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4966700"/>
      </p:ext>
    </p:extLst>
  </p:cSld>
  <p:clrMapOvr>
    <a:masterClrMapping/>
  </p:clrMapOvr>
  <p:transition spd="slow"/>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Methods and Messages </a:t>
            </a:r>
            <a:r>
              <a:rPr lang="en-US" dirty="0" smtClean="0"/>
              <a:t>(3 </a:t>
            </a:r>
            <a:r>
              <a:rPr lang="en-US" dirty="0"/>
              <a:t>of 4)</a:t>
            </a:r>
          </a:p>
        </p:txBody>
      </p:sp>
      <p:sp>
        <p:nvSpPr>
          <p:cNvPr id="5" name="Content Placeholder 4"/>
          <p:cNvSpPr>
            <a:spLocks noGrp="1"/>
          </p:cNvSpPr>
          <p:nvPr>
            <p:ph idx="1"/>
          </p:nvPr>
        </p:nvSpPr>
        <p:spPr/>
        <p:txBody>
          <a:bodyPr>
            <a:noAutofit/>
          </a:bodyPr>
          <a:lstStyle/>
          <a:p>
            <a:r>
              <a:rPr lang="en-US" dirty="0"/>
              <a:t>A method is activated by a </a:t>
            </a:r>
            <a:r>
              <a:rPr lang="en-US" b="1" dirty="0"/>
              <a:t>message</a:t>
            </a:r>
            <a:r>
              <a:rPr lang="en-US" dirty="0"/>
              <a:t>, which is included as a line of program code that is sometimes referred to as a call</a:t>
            </a:r>
          </a:p>
          <a:p>
            <a:r>
              <a:rPr lang="en-US" dirty="0"/>
              <a:t>In the OO world, objects </a:t>
            </a:r>
            <a:r>
              <a:rPr lang="en-US" dirty="0" smtClean="0"/>
              <a:t>often </a:t>
            </a:r>
            <a:r>
              <a:rPr lang="en-US" dirty="0"/>
              <a:t>interact to solve a problem by sending and receiving messages</a:t>
            </a:r>
          </a:p>
          <a:p>
            <a:r>
              <a:rPr lang="en-US" b="1" dirty="0"/>
              <a:t>Polymorphism</a:t>
            </a:r>
            <a:r>
              <a:rPr lang="en-US" dirty="0"/>
              <a:t>, sometimes called overloading, is the ability to redefine a method in a subclass. It allows programmers to create a single, generic name for a procedure that behaves in unique ways for different classes</a:t>
            </a:r>
          </a:p>
        </p:txBody>
      </p:sp>
    </p:spTree>
    <p:extLst>
      <p:ext uri="{BB962C8B-B14F-4D97-AF65-F5344CB8AC3E}">
        <p14:creationId xmlns:p14="http://schemas.microsoft.com/office/powerpoint/2010/main" val="34523678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Methods and </a:t>
            </a:r>
            <a:r>
              <a:rPr lang="en-US" dirty="0" smtClean="0"/>
              <a:t>Messages (4 of 4)</a:t>
            </a:r>
            <a:endParaRPr lang="en-US" dirty="0"/>
          </a:p>
        </p:txBody>
      </p:sp>
      <p:pic>
        <p:nvPicPr>
          <p:cNvPr id="14338" name="Picture 2" descr="An illustration with two sections depicts a method asking an object for data. Section one depicts a gearwheel labeled “Compare () Method.” and with a callout that reads “Hey! What is your square-inch price?” Section two depicts the circular pizza labeled “Pizza1 Object.”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3775" y="1887319"/>
            <a:ext cx="7056451" cy="308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7613971"/>
      </p:ext>
    </p:extLst>
  </p:cSld>
  <p:clrMapOvr>
    <a:masterClrMapping/>
  </p:clrMapOvr>
  <p:transition spd="slow"/>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OO Program Structure</a:t>
            </a:r>
          </a:p>
        </p:txBody>
      </p:sp>
      <p:sp>
        <p:nvSpPr>
          <p:cNvPr id="5" name="Content Placeholder 4"/>
          <p:cNvSpPr>
            <a:spLocks noGrp="1"/>
          </p:cNvSpPr>
          <p:nvPr>
            <p:ph idx="1"/>
          </p:nvPr>
        </p:nvSpPr>
        <p:spPr/>
        <p:txBody>
          <a:bodyPr>
            <a:noAutofit/>
          </a:bodyPr>
          <a:lstStyle/>
          <a:p>
            <a:r>
              <a:rPr lang="en-US" dirty="0"/>
              <a:t>For classes and methods to fit together they must be placed within the structure of a Java program, which contains class definitions, defines methods, initiates the comparison, and outputs results</a:t>
            </a:r>
          </a:p>
          <a:p>
            <a:r>
              <a:rPr lang="en-US" dirty="0"/>
              <a:t>The computer begins executing a Java program by locating a standard method called main(), which contains code to send messages to objects by calling methods</a:t>
            </a:r>
          </a:p>
        </p:txBody>
      </p:sp>
    </p:spTree>
    <p:extLst>
      <p:ext uri="{BB962C8B-B14F-4D97-AF65-F5344CB8AC3E}">
        <p14:creationId xmlns:p14="http://schemas.microsoft.com/office/powerpoint/2010/main" val="13050862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OO Applications</a:t>
            </a:r>
          </a:p>
        </p:txBody>
      </p:sp>
      <p:sp>
        <p:nvSpPr>
          <p:cNvPr id="5" name="Content Placeholder 4"/>
          <p:cNvSpPr>
            <a:spLocks noGrp="1"/>
          </p:cNvSpPr>
          <p:nvPr>
            <p:ph idx="1"/>
          </p:nvPr>
        </p:nvSpPr>
        <p:spPr/>
        <p:txBody>
          <a:bodyPr>
            <a:noAutofit/>
          </a:bodyPr>
          <a:lstStyle/>
          <a:p>
            <a:r>
              <a:rPr lang="en-US" dirty="0"/>
              <a:t>In 1983, OO features were added to the C programming language, and C++ emerged as a popular tool for programming games and applications</a:t>
            </a:r>
          </a:p>
          <a:p>
            <a:r>
              <a:rPr lang="en-US" dirty="0"/>
              <a:t>Java was originally planned as a programming language for consumer electronics, but it evolved into an OO programming platform for developing Web applications</a:t>
            </a:r>
          </a:p>
          <a:p>
            <a:r>
              <a:rPr lang="en-US" dirty="0"/>
              <a:t>Most of today’s popular programming languages, such as Java, C++, Swift, Python, and C#, include OO features</a:t>
            </a:r>
          </a:p>
        </p:txBody>
      </p:sp>
    </p:spTree>
    <p:extLst>
      <p:ext uri="{BB962C8B-B14F-4D97-AF65-F5344CB8AC3E}">
        <p14:creationId xmlns:p14="http://schemas.microsoft.com/office/powerpoint/2010/main" val="25308538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Section E: Declarative Programming</a:t>
            </a:r>
          </a:p>
        </p:txBody>
      </p:sp>
      <p:sp>
        <p:nvSpPr>
          <p:cNvPr id="5" name="Content Placeholder 4"/>
          <p:cNvSpPr>
            <a:spLocks noGrp="1"/>
          </p:cNvSpPr>
          <p:nvPr>
            <p:ph idx="1"/>
          </p:nvPr>
        </p:nvSpPr>
        <p:spPr>
          <a:xfrm>
            <a:off x="228600" y="1284383"/>
            <a:ext cx="8763000" cy="4830763"/>
          </a:xfrm>
        </p:spPr>
        <p:txBody>
          <a:bodyPr>
            <a:noAutofit/>
          </a:bodyPr>
          <a:lstStyle/>
          <a:p>
            <a:r>
              <a:rPr lang="en-US" dirty="0"/>
              <a:t>The Declarative Paradigm</a:t>
            </a:r>
          </a:p>
          <a:p>
            <a:r>
              <a:rPr lang="en-US" dirty="0"/>
              <a:t>Prolog Facts</a:t>
            </a:r>
          </a:p>
          <a:p>
            <a:r>
              <a:rPr lang="en-US" dirty="0"/>
              <a:t>Prolog Rules</a:t>
            </a:r>
          </a:p>
          <a:p>
            <a:r>
              <a:rPr lang="en-US" dirty="0"/>
              <a:t>Interactive Input</a:t>
            </a:r>
          </a:p>
          <a:p>
            <a:r>
              <a:rPr lang="en-US" dirty="0"/>
              <a:t>Declarative Logic</a:t>
            </a:r>
          </a:p>
          <a:p>
            <a:r>
              <a:rPr lang="en-US" dirty="0"/>
              <a:t>Declarative Applications</a:t>
            </a:r>
          </a:p>
        </p:txBody>
      </p:sp>
    </p:spTree>
    <p:extLst>
      <p:ext uri="{BB962C8B-B14F-4D97-AF65-F5344CB8AC3E}">
        <p14:creationId xmlns:p14="http://schemas.microsoft.com/office/powerpoint/2010/main" val="28065760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Section E: Objectives</a:t>
            </a:r>
          </a:p>
        </p:txBody>
      </p:sp>
      <p:sp>
        <p:nvSpPr>
          <p:cNvPr id="5" name="Content Placeholder 4"/>
          <p:cNvSpPr>
            <a:spLocks noGrp="1"/>
          </p:cNvSpPr>
          <p:nvPr>
            <p:ph idx="1"/>
          </p:nvPr>
        </p:nvSpPr>
        <p:spPr/>
        <p:txBody>
          <a:bodyPr>
            <a:noAutofit/>
          </a:bodyPr>
          <a:lstStyle/>
          <a:p>
            <a:r>
              <a:rPr lang="en-US" sz="2400" dirty="0"/>
              <a:t>Describe how the declarative paradigm differs from the procedural and object-oriented paradigms</a:t>
            </a:r>
          </a:p>
          <a:p>
            <a:r>
              <a:rPr lang="en-US" sz="2400" dirty="0"/>
              <a:t>Identify the predicate and arguments in a Prolog statement</a:t>
            </a:r>
          </a:p>
          <a:p>
            <a:r>
              <a:rPr lang="en-US" sz="2400" dirty="0"/>
              <a:t>Explain the difference between a Prolog fact and a Prolog rule</a:t>
            </a:r>
          </a:p>
          <a:p>
            <a:r>
              <a:rPr lang="en-US" sz="2400" dirty="0"/>
              <a:t>Identify constants and variables in a Prolog statement</a:t>
            </a:r>
          </a:p>
          <a:p>
            <a:r>
              <a:rPr lang="en-US" sz="2400" dirty="0"/>
              <a:t>Explain how Prolog uses goals</a:t>
            </a:r>
          </a:p>
          <a:p>
            <a:r>
              <a:rPr lang="en-US" sz="2400" dirty="0"/>
              <a:t>Draw a diagram to illustrate the concept of instantiation</a:t>
            </a:r>
          </a:p>
          <a:p>
            <a:r>
              <a:rPr lang="en-US" sz="2400" dirty="0"/>
              <a:t>List two types of projects, other than those mentioned in the text, that would be good candidates for a declarative language such as Prolog</a:t>
            </a:r>
          </a:p>
        </p:txBody>
      </p:sp>
    </p:spTree>
    <p:extLst>
      <p:ext uri="{BB962C8B-B14F-4D97-AF65-F5344CB8AC3E}">
        <p14:creationId xmlns:p14="http://schemas.microsoft.com/office/powerpoint/2010/main" val="40966878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69" y="357627"/>
            <a:ext cx="8029920" cy="711010"/>
          </a:xfrm>
        </p:spPr>
        <p:txBody>
          <a:bodyPr/>
          <a:lstStyle/>
          <a:p>
            <a:r>
              <a:rPr lang="en-US" dirty="0"/>
              <a:t>The Declarative </a:t>
            </a:r>
            <a:r>
              <a:rPr lang="en-US" dirty="0" smtClean="0"/>
              <a:t>Paradigm (1 of 2)</a:t>
            </a:r>
            <a:endParaRPr lang="en-US" dirty="0"/>
          </a:p>
        </p:txBody>
      </p:sp>
      <p:sp>
        <p:nvSpPr>
          <p:cNvPr id="5" name="Content Placeholder 4"/>
          <p:cNvSpPr>
            <a:spLocks noGrp="1"/>
          </p:cNvSpPr>
          <p:nvPr>
            <p:ph type="body" sz="half" idx="2"/>
          </p:nvPr>
        </p:nvSpPr>
        <p:spPr>
          <a:xfrm>
            <a:off x="414068" y="1362975"/>
            <a:ext cx="8436633" cy="1777040"/>
          </a:xfrm>
        </p:spPr>
        <p:txBody>
          <a:bodyPr>
            <a:noAutofit/>
          </a:bodyPr>
          <a:lstStyle/>
          <a:p>
            <a:pPr marL="342900" indent="-342900">
              <a:buFont typeface="Arial" pitchFamily="34" charset="0"/>
              <a:buChar char="•"/>
            </a:pPr>
            <a:r>
              <a:rPr lang="en-US" sz="2600" dirty="0"/>
              <a:t>The </a:t>
            </a:r>
            <a:r>
              <a:rPr lang="en-US" sz="2600" b="1" dirty="0"/>
              <a:t>declarative paradigm</a:t>
            </a:r>
            <a:r>
              <a:rPr lang="en-US" sz="2600" dirty="0"/>
              <a:t> describes aspects of a problem that lead to a solution</a:t>
            </a:r>
          </a:p>
          <a:p>
            <a:pPr marL="342900" indent="-342900">
              <a:buFont typeface="Arial" pitchFamily="34" charset="0"/>
              <a:buChar char="•"/>
            </a:pPr>
            <a:r>
              <a:rPr lang="en-US" sz="2600" dirty="0"/>
              <a:t>Programmers using declarative languages write code that declares, or states, facts pertaining to a program</a:t>
            </a:r>
          </a:p>
        </p:txBody>
      </p:sp>
      <p:graphicFrame>
        <p:nvGraphicFramePr>
          <p:cNvPr id="2" name="Table 1"/>
          <p:cNvGraphicFramePr>
            <a:graphicFrameLocks noGrp="1"/>
          </p:cNvGraphicFramePr>
          <p:nvPr>
            <p:extLst>
              <p:ext uri="{D42A27DB-BD31-4B8C-83A1-F6EECF244321}">
                <p14:modId xmlns:p14="http://schemas.microsoft.com/office/powerpoint/2010/main" val="2810648538"/>
              </p:ext>
            </p:extLst>
          </p:nvPr>
        </p:nvGraphicFramePr>
        <p:xfrm>
          <a:off x="516275" y="3387427"/>
          <a:ext cx="7832784" cy="2322630"/>
        </p:xfrm>
        <a:graphic>
          <a:graphicData uri="http://schemas.openxmlformats.org/drawingml/2006/table">
            <a:tbl>
              <a:tblPr firstRow="1" bandRow="1">
                <a:tableStyleId>{5940675A-B579-460E-94D1-54222C63F5DA}</a:tableStyleId>
              </a:tblPr>
              <a:tblGrid>
                <a:gridCol w="2516292"/>
                <a:gridCol w="2866591"/>
                <a:gridCol w="2449901"/>
              </a:tblGrid>
              <a:tr h="537705">
                <a:tc>
                  <a:txBody>
                    <a:bodyPr/>
                    <a:lstStyle/>
                    <a:p>
                      <a:pPr algn="ctr" fontAlgn="t"/>
                      <a:r>
                        <a:rPr lang="en-US" sz="1800" b="1" i="0" u="none" strike="noStrike" dirty="0">
                          <a:solidFill>
                            <a:schemeClr val="bg1"/>
                          </a:solidFill>
                          <a:effectLst/>
                          <a:latin typeface="Arial" pitchFamily="34" charset="0"/>
                          <a:cs typeface="Arial" pitchFamily="34" charset="0"/>
                        </a:rPr>
                        <a:t>Procedural </a:t>
                      </a:r>
                      <a:r>
                        <a:rPr lang="en-US" sz="1800" b="1" i="0" u="none" strike="noStrike" dirty="0" smtClean="0">
                          <a:solidFill>
                            <a:schemeClr val="bg1"/>
                          </a:solidFill>
                          <a:effectLst/>
                          <a:latin typeface="Arial" pitchFamily="34" charset="0"/>
                          <a:cs typeface="Arial" pitchFamily="34" charset="0"/>
                        </a:rPr>
                        <a:t>paradigms</a:t>
                      </a:r>
                      <a:endParaRPr lang="en-US" sz="1800" b="1" i="0" u="none" strike="noStrike" dirty="0">
                        <a:solidFill>
                          <a:schemeClr val="bg1"/>
                        </a:solidFill>
                        <a:effectLst/>
                        <a:latin typeface="Arial" pitchFamily="34" charset="0"/>
                        <a:cs typeface="Arial" pitchFamily="34" charset="0"/>
                      </a:endParaRPr>
                    </a:p>
                  </a:txBody>
                  <a:tcPr>
                    <a:solidFill>
                      <a:srgbClr val="845951"/>
                    </a:solidFill>
                  </a:tcPr>
                </a:tc>
                <a:tc>
                  <a:txBody>
                    <a:bodyPr/>
                    <a:lstStyle/>
                    <a:p>
                      <a:pPr algn="ctr" fontAlgn="t"/>
                      <a:r>
                        <a:rPr lang="en-US" sz="1800" b="1" i="0" u="none" strike="noStrike" dirty="0">
                          <a:solidFill>
                            <a:schemeClr val="bg1"/>
                          </a:solidFill>
                          <a:effectLst/>
                          <a:latin typeface="Arial" pitchFamily="34" charset="0"/>
                          <a:cs typeface="Arial" pitchFamily="34" charset="0"/>
                        </a:rPr>
                        <a:t>Object-oriented paradigm:</a:t>
                      </a:r>
                    </a:p>
                  </a:txBody>
                  <a:tcPr>
                    <a:solidFill>
                      <a:srgbClr val="845951"/>
                    </a:solidFill>
                  </a:tcPr>
                </a:tc>
                <a:tc>
                  <a:txBody>
                    <a:bodyPr/>
                    <a:lstStyle/>
                    <a:p>
                      <a:pPr algn="ctr" fontAlgn="t"/>
                      <a:r>
                        <a:rPr lang="en-US" sz="1800" b="1" i="0" u="none" strike="noStrike" dirty="0">
                          <a:solidFill>
                            <a:schemeClr val="bg1"/>
                          </a:solidFill>
                          <a:effectLst/>
                          <a:latin typeface="Arial" pitchFamily="34" charset="0"/>
                          <a:cs typeface="Arial" pitchFamily="34" charset="0"/>
                        </a:rPr>
                        <a:t>Declarative paradigm:</a:t>
                      </a:r>
                    </a:p>
                  </a:txBody>
                  <a:tcPr>
                    <a:solidFill>
                      <a:srgbClr val="845951"/>
                    </a:solidFill>
                  </a:tcPr>
                </a:tc>
              </a:tr>
              <a:tr h="768150">
                <a:tc>
                  <a:txBody>
                    <a:bodyPr/>
                    <a:lstStyle/>
                    <a:p>
                      <a:pPr algn="l" fontAlgn="t"/>
                      <a:r>
                        <a:rPr lang="en-US" sz="1800" b="0" i="0" u="none" strike="noStrike" dirty="0">
                          <a:solidFill>
                            <a:srgbClr val="000000"/>
                          </a:solidFill>
                          <a:effectLst/>
                          <a:latin typeface="Arial" pitchFamily="34" charset="0"/>
                          <a:cs typeface="Arial" pitchFamily="34" charset="0"/>
                        </a:rPr>
                        <a:t>Programs detail how to solve a problem</a:t>
                      </a:r>
                    </a:p>
                  </a:txBody>
                  <a:tcPr/>
                </a:tc>
                <a:tc>
                  <a:txBody>
                    <a:bodyPr/>
                    <a:lstStyle/>
                    <a:p>
                      <a:pPr algn="l" fontAlgn="t"/>
                      <a:r>
                        <a:rPr lang="en-US" sz="1800" b="0" i="0" u="none" strike="noStrike" dirty="0">
                          <a:solidFill>
                            <a:srgbClr val="000000"/>
                          </a:solidFill>
                          <a:effectLst/>
                          <a:latin typeface="Arial" pitchFamily="34" charset="0"/>
                          <a:cs typeface="Arial" pitchFamily="34" charset="0"/>
                        </a:rPr>
                        <a:t>Programs define objects, classes, and methods</a:t>
                      </a:r>
                    </a:p>
                  </a:txBody>
                  <a:tcPr/>
                </a:tc>
                <a:tc>
                  <a:txBody>
                    <a:bodyPr/>
                    <a:lstStyle/>
                    <a:p>
                      <a:pPr algn="l" fontAlgn="t"/>
                      <a:r>
                        <a:rPr lang="en-US" sz="1800" b="0" i="0" u="none" strike="noStrike" dirty="0">
                          <a:solidFill>
                            <a:srgbClr val="000000"/>
                          </a:solidFill>
                          <a:effectLst/>
                          <a:latin typeface="Arial" pitchFamily="34" charset="0"/>
                          <a:cs typeface="Arial" pitchFamily="34" charset="0"/>
                        </a:rPr>
                        <a:t>Programs describe the problem</a:t>
                      </a:r>
                    </a:p>
                  </a:txBody>
                  <a:tcPr/>
                </a:tc>
              </a:tr>
              <a:tr h="885714">
                <a:tc>
                  <a:txBody>
                    <a:bodyPr/>
                    <a:lstStyle/>
                    <a:p>
                      <a:pPr algn="l" fontAlgn="t"/>
                      <a:r>
                        <a:rPr lang="en-US" sz="1800" b="0" i="0" u="none" strike="noStrike" dirty="0">
                          <a:solidFill>
                            <a:srgbClr val="000000"/>
                          </a:solidFill>
                          <a:effectLst/>
                          <a:latin typeface="Arial" pitchFamily="34" charset="0"/>
                          <a:cs typeface="Arial" pitchFamily="34" charset="0"/>
                        </a:rPr>
                        <a:t>Very efficient for number-crunching tasks</a:t>
                      </a:r>
                    </a:p>
                  </a:txBody>
                  <a:tcPr/>
                </a:tc>
                <a:tc>
                  <a:txBody>
                    <a:bodyPr/>
                    <a:lstStyle/>
                    <a:p>
                      <a:pPr algn="l" fontAlgn="t"/>
                      <a:r>
                        <a:rPr lang="en-US" sz="1800" b="0" i="0" u="none" strike="noStrike" dirty="0">
                          <a:solidFill>
                            <a:srgbClr val="000000"/>
                          </a:solidFill>
                          <a:effectLst/>
                          <a:latin typeface="Arial" pitchFamily="34" charset="0"/>
                          <a:cs typeface="Arial" pitchFamily="34" charset="0"/>
                        </a:rPr>
                        <a:t>Efficient for problems that involve real- world objects</a:t>
                      </a:r>
                    </a:p>
                  </a:txBody>
                  <a:tcPr/>
                </a:tc>
                <a:tc>
                  <a:txBody>
                    <a:bodyPr/>
                    <a:lstStyle/>
                    <a:p>
                      <a:pPr algn="l" fontAlgn="t"/>
                      <a:r>
                        <a:rPr lang="en-US" sz="1800" b="0" i="0" u="none" strike="noStrike" dirty="0">
                          <a:solidFill>
                            <a:srgbClr val="000000"/>
                          </a:solidFill>
                          <a:effectLst/>
                          <a:latin typeface="Arial" pitchFamily="34" charset="0"/>
                          <a:cs typeface="Arial" pitchFamily="34" charset="0"/>
                        </a:rPr>
                        <a:t>Efficient for processing words and language</a:t>
                      </a:r>
                    </a:p>
                  </a:txBody>
                  <a:tcPr/>
                </a:tc>
              </a:tr>
            </a:tbl>
          </a:graphicData>
        </a:graphic>
      </p:graphicFrame>
    </p:spTree>
    <p:extLst>
      <p:ext uri="{BB962C8B-B14F-4D97-AF65-F5344CB8AC3E}">
        <p14:creationId xmlns:p14="http://schemas.microsoft.com/office/powerpoint/2010/main" val="1894794298"/>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Programming </a:t>
            </a:r>
            <a:r>
              <a:rPr lang="en-US" dirty="0" smtClean="0"/>
              <a:t>Basics (3 of 3)</a:t>
            </a:r>
            <a:endParaRPr lang="en-US" dirty="0"/>
          </a:p>
        </p:txBody>
      </p:sp>
      <p:sp>
        <p:nvSpPr>
          <p:cNvPr id="5" name="Content Placeholder 4"/>
          <p:cNvSpPr>
            <a:spLocks noGrp="1"/>
          </p:cNvSpPr>
          <p:nvPr>
            <p:ph idx="1"/>
          </p:nvPr>
        </p:nvSpPr>
        <p:spPr/>
        <p:txBody>
          <a:bodyPr/>
          <a:lstStyle/>
          <a:p>
            <a:r>
              <a:rPr lang="en-US" dirty="0"/>
              <a:t>Programmers typically specialize in either </a:t>
            </a:r>
            <a:r>
              <a:rPr lang="en-US" i="1" dirty="0"/>
              <a:t>application programming</a:t>
            </a:r>
            <a:r>
              <a:rPr lang="en-US" dirty="0"/>
              <a:t> or </a:t>
            </a:r>
            <a:r>
              <a:rPr lang="en-US" i="1" dirty="0"/>
              <a:t>system development</a:t>
            </a:r>
          </a:p>
          <a:p>
            <a:r>
              <a:rPr lang="en-US" b="1" dirty="0"/>
              <a:t>Application programmers</a:t>
            </a:r>
            <a:r>
              <a:rPr lang="en-US" dirty="0"/>
              <a:t> create productivity applications such as Microsoft Office</a:t>
            </a:r>
          </a:p>
          <a:p>
            <a:r>
              <a:rPr lang="en-US" b="1" dirty="0"/>
              <a:t>Systems programmers</a:t>
            </a:r>
            <a:r>
              <a:rPr lang="en-US" dirty="0"/>
              <a:t> specialize in developing system software such as operating systems, device drivers, security modules, and communications </a:t>
            </a:r>
            <a:r>
              <a:rPr lang="en-US" dirty="0" smtClean="0"/>
              <a:t>software</a:t>
            </a:r>
            <a:endParaRPr lang="en-US" dirty="0"/>
          </a:p>
        </p:txBody>
      </p:sp>
    </p:spTree>
    <p:extLst>
      <p:ext uri="{BB962C8B-B14F-4D97-AF65-F5344CB8AC3E}">
        <p14:creationId xmlns:p14="http://schemas.microsoft.com/office/powerpoint/2010/main" val="777273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Declarative Paradigm </a:t>
            </a:r>
            <a:r>
              <a:rPr lang="en-US" dirty="0" smtClean="0"/>
              <a:t>(2 </a:t>
            </a:r>
            <a:r>
              <a:rPr lang="en-US" dirty="0"/>
              <a:t>of 2)</a:t>
            </a:r>
          </a:p>
        </p:txBody>
      </p:sp>
      <p:sp>
        <p:nvSpPr>
          <p:cNvPr id="5" name="Content Placeholder 4"/>
          <p:cNvSpPr>
            <a:spLocks noGrp="1"/>
          </p:cNvSpPr>
          <p:nvPr>
            <p:ph idx="1"/>
          </p:nvPr>
        </p:nvSpPr>
        <p:spPr/>
        <p:txBody>
          <a:bodyPr>
            <a:noAutofit/>
          </a:bodyPr>
          <a:lstStyle/>
          <a:p>
            <a:r>
              <a:rPr lang="en-US" dirty="0"/>
              <a:t>The programming language Prolog uses a collection of facts and rules to describe a problem</a:t>
            </a:r>
          </a:p>
          <a:p>
            <a:r>
              <a:rPr lang="en-US" dirty="0"/>
              <a:t>In the context of a Prolog program, a </a:t>
            </a:r>
            <a:r>
              <a:rPr lang="en-US" b="1" dirty="0"/>
              <a:t>fact</a:t>
            </a:r>
            <a:r>
              <a:rPr lang="en-US" dirty="0"/>
              <a:t> is a statement that provides the computer with basic information for solving a problem. A </a:t>
            </a:r>
            <a:r>
              <a:rPr lang="en-US" b="1" dirty="0"/>
              <a:t>rule</a:t>
            </a:r>
            <a:r>
              <a:rPr lang="en-US" dirty="0"/>
              <a:t> is a general statement about the relationship between </a:t>
            </a:r>
            <a:r>
              <a:rPr lang="en-US" dirty="0" smtClean="0"/>
              <a:t>facts</a:t>
            </a:r>
            <a:endParaRPr lang="en-US" dirty="0"/>
          </a:p>
        </p:txBody>
      </p:sp>
    </p:spTree>
    <p:extLst>
      <p:ext uri="{BB962C8B-B14F-4D97-AF65-F5344CB8AC3E}">
        <p14:creationId xmlns:p14="http://schemas.microsoft.com/office/powerpoint/2010/main" val="19906447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Prolog </a:t>
            </a:r>
            <a:r>
              <a:rPr lang="en-US" dirty="0" smtClean="0"/>
              <a:t>Facts (1 of 5)</a:t>
            </a:r>
            <a:endParaRPr lang="en-US" dirty="0"/>
          </a:p>
        </p:txBody>
      </p:sp>
      <p:sp>
        <p:nvSpPr>
          <p:cNvPr id="5" name="Content Placeholder 4"/>
          <p:cNvSpPr>
            <a:spLocks noGrp="1"/>
          </p:cNvSpPr>
          <p:nvPr>
            <p:ph idx="1"/>
          </p:nvPr>
        </p:nvSpPr>
        <p:spPr/>
        <p:txBody>
          <a:bodyPr>
            <a:noAutofit/>
          </a:bodyPr>
          <a:lstStyle/>
          <a:p>
            <a:r>
              <a:rPr lang="en-US" dirty="0"/>
              <a:t>Prolog programming is easy to use; the punctuation mainly consists of periods, commas, and parentheses, so programmers don’t have to track levels and levels of curly brackets</a:t>
            </a:r>
          </a:p>
          <a:p>
            <a:r>
              <a:rPr lang="en-US" dirty="0"/>
              <a:t>The words in the parentheses are called </a:t>
            </a:r>
            <a:r>
              <a:rPr lang="en-US" b="1" dirty="0"/>
              <a:t>arguments</a:t>
            </a:r>
            <a:r>
              <a:rPr lang="en-US" dirty="0"/>
              <a:t>, which represent one of the main subjects that a fact describes</a:t>
            </a:r>
          </a:p>
        </p:txBody>
      </p:sp>
    </p:spTree>
    <p:extLst>
      <p:ext uri="{BB962C8B-B14F-4D97-AF65-F5344CB8AC3E}">
        <p14:creationId xmlns:p14="http://schemas.microsoft.com/office/powerpoint/2010/main" val="388390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Prolog Facts </a:t>
            </a:r>
            <a:r>
              <a:rPr lang="en-US" dirty="0" smtClean="0"/>
              <a:t>(2 </a:t>
            </a:r>
            <a:r>
              <a:rPr lang="en-US" dirty="0"/>
              <a:t>of 5)</a:t>
            </a:r>
          </a:p>
        </p:txBody>
      </p:sp>
      <p:pic>
        <p:nvPicPr>
          <p:cNvPr id="15362" name="Picture 2" descr="An illustration depicts the prolog syntax with text that reads “Shapeof (Pizza, round).” The supporting text pointing the beginning of the statement reads “A fact begins with a lowercase letter.” The supporting text pointing the parentheses reads “Arguments are placed in parentheses.” The supporting text pointing the content in parentheses reads “Use lowercase for arguments unless they are variables.” The supporting text pointing the comma reads “Use a comma to separate arguments.” The supporting text pointing the period reads “Each fact ends with a period.” An illustration of pizza is shown below the code.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81258" y="1471168"/>
            <a:ext cx="6381484" cy="4295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5746073"/>
      </p:ext>
    </p:extLst>
  </p:cSld>
  <p:clrMapOvr>
    <a:masterClrMapping/>
  </p:clrMapOvr>
  <p:transition spd="slow"/>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68" y="357626"/>
            <a:ext cx="8065611" cy="821179"/>
          </a:xfrm>
        </p:spPr>
        <p:txBody>
          <a:bodyPr/>
          <a:lstStyle/>
          <a:p>
            <a:r>
              <a:rPr lang="en-US" dirty="0"/>
              <a:t>Prolog Facts </a:t>
            </a:r>
            <a:r>
              <a:rPr lang="en-US" dirty="0" smtClean="0"/>
              <a:t>(3 </a:t>
            </a:r>
            <a:r>
              <a:rPr lang="en-US" dirty="0"/>
              <a:t>of 5)</a:t>
            </a:r>
          </a:p>
        </p:txBody>
      </p:sp>
      <p:sp>
        <p:nvSpPr>
          <p:cNvPr id="2" name="Content Placeholder 1"/>
          <p:cNvSpPr>
            <a:spLocks noGrp="1"/>
          </p:cNvSpPr>
          <p:nvPr>
            <p:ph type="body" sz="half" idx="2"/>
          </p:nvPr>
        </p:nvSpPr>
        <p:spPr>
          <a:xfrm>
            <a:off x="243122" y="1639018"/>
            <a:ext cx="8711095" cy="1035170"/>
          </a:xfrm>
        </p:spPr>
        <p:txBody>
          <a:bodyPr>
            <a:noAutofit/>
          </a:bodyPr>
          <a:lstStyle/>
          <a:p>
            <a:pPr marL="285750" indent="-285750">
              <a:spcBef>
                <a:spcPts val="600"/>
              </a:spcBef>
              <a:buFont typeface="Arial" pitchFamily="34" charset="0"/>
              <a:buChar char="•"/>
            </a:pPr>
            <a:r>
              <a:rPr lang="en-US" sz="2600" dirty="0"/>
              <a:t>The word outside the parentheses is called a </a:t>
            </a:r>
            <a:r>
              <a:rPr lang="en-US" sz="2600" b="1" dirty="0"/>
              <a:t>predicate</a:t>
            </a:r>
            <a:r>
              <a:rPr lang="en-US" sz="2600" dirty="0"/>
              <a:t> and describes the relationship between the </a:t>
            </a:r>
            <a:r>
              <a:rPr lang="en-US" sz="2600" dirty="0" smtClean="0"/>
              <a:t>arguments</a:t>
            </a:r>
            <a:endParaRPr lang="en-US" sz="2600" dirty="0"/>
          </a:p>
        </p:txBody>
      </p:sp>
      <p:pic>
        <p:nvPicPr>
          <p:cNvPr id="5" name="Picture 4" descr="An illustration with three sections depicts the importance of predicates. Section one represented by a photo of cooked fish and lemon served on a plate is associated with the text that reads “hates(joe,fish). Joe hates fish.”&#10;Section two represented by a photo of a hand of a lady holding the playing cards is associated with the text that reads “playscardgame(joe,fish) Joe plays a card game called fish.” Section three represented by a photo of a small glass pot with a fish is associated with text that reads “name(joe,fish). Joe is the name of a fish.”"/>
          <p:cNvPicPr>
            <a:picLocks noChangeAspect="1"/>
          </p:cNvPicPr>
          <p:nvPr/>
        </p:nvPicPr>
        <p:blipFill>
          <a:blip r:embed="rId2" cstate="print"/>
          <a:stretch>
            <a:fillRect/>
          </a:stretch>
        </p:blipFill>
        <p:spPr>
          <a:xfrm>
            <a:off x="628230" y="3061733"/>
            <a:ext cx="7956550" cy="2632364"/>
          </a:xfrm>
          <a:prstGeom prst="rect">
            <a:avLst/>
          </a:prstGeom>
        </p:spPr>
      </p:pic>
    </p:spTree>
    <p:extLst>
      <p:ext uri="{BB962C8B-B14F-4D97-AF65-F5344CB8AC3E}">
        <p14:creationId xmlns:p14="http://schemas.microsoft.com/office/powerpoint/2010/main" val="4136447084"/>
      </p:ext>
    </p:extLst>
  </p:cSld>
  <p:clrMapOvr>
    <a:masterClrMapping/>
  </p:clrMapOvr>
  <p:transition spd="slow"/>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69" y="357627"/>
            <a:ext cx="7963819" cy="755078"/>
          </a:xfrm>
        </p:spPr>
        <p:txBody>
          <a:bodyPr/>
          <a:lstStyle/>
          <a:p>
            <a:r>
              <a:rPr lang="en-US" dirty="0"/>
              <a:t>Prolog Facts </a:t>
            </a:r>
            <a:r>
              <a:rPr lang="en-US" dirty="0" smtClean="0"/>
              <a:t>(4 </a:t>
            </a:r>
            <a:r>
              <a:rPr lang="en-US" dirty="0"/>
              <a:t>of 5)</a:t>
            </a:r>
          </a:p>
        </p:txBody>
      </p:sp>
      <p:sp>
        <p:nvSpPr>
          <p:cNvPr id="5" name="Content Placeholder 4"/>
          <p:cNvSpPr>
            <a:spLocks noGrp="1"/>
          </p:cNvSpPr>
          <p:nvPr>
            <p:ph type="body" sz="half" idx="2"/>
          </p:nvPr>
        </p:nvSpPr>
        <p:spPr>
          <a:xfrm>
            <a:off x="396815" y="1362975"/>
            <a:ext cx="8453887" cy="2191108"/>
          </a:xfrm>
        </p:spPr>
        <p:txBody>
          <a:bodyPr>
            <a:noAutofit/>
          </a:bodyPr>
          <a:lstStyle/>
          <a:p>
            <a:pPr marL="342900" indent="-342900">
              <a:buFont typeface="Arial" pitchFamily="34" charset="0"/>
              <a:buChar char="•"/>
            </a:pPr>
            <a:r>
              <a:rPr lang="en-US" sz="2600" dirty="0"/>
              <a:t>Each fact in a Prolog program is similar to a record in a database, but you can query a Prolog program’s database by asking a question, called a </a:t>
            </a:r>
            <a:r>
              <a:rPr lang="en-US" sz="2600" b="1" dirty="0"/>
              <a:t>goal</a:t>
            </a:r>
          </a:p>
          <a:p>
            <a:pPr marL="342900" indent="-342900">
              <a:buFont typeface="Arial" pitchFamily="34" charset="0"/>
              <a:buChar char="•"/>
            </a:pPr>
            <a:r>
              <a:rPr lang="en-US" sz="2600" dirty="0"/>
              <a:t>As an </a:t>
            </a:r>
            <a:r>
              <a:rPr lang="en-US" sz="2600" dirty="0" smtClean="0"/>
              <a:t>example, </a:t>
            </a:r>
            <a:r>
              <a:rPr lang="en-US" sz="2600" dirty="0"/>
              <a:t>the following facts can easily be queried by entering goals</a:t>
            </a:r>
            <a:r>
              <a:rPr lang="en-US" sz="2600" dirty="0" smtClean="0"/>
              <a:t>:</a:t>
            </a:r>
            <a:endParaRPr lang="en-US" sz="2600" dirty="0"/>
          </a:p>
        </p:txBody>
      </p:sp>
      <p:pic>
        <p:nvPicPr>
          <p:cNvPr id="6" name="Picture 5" descr="A screenshot of the code for Compare() method with text that reads&#10;&quot;priceof (pizza1,10).&#10;sizeof(pizza1,12).&#10;shapeof(pizza1,square).&#10;priceof(pizza2,12).&#10;sizeof(pizza2,14).&#10;shapeof(pizza2,round)&quot;."/>
          <p:cNvPicPr>
            <a:picLocks noChangeAspect="1" noChangeArrowheads="1"/>
          </p:cNvPicPr>
          <p:nvPr/>
        </p:nvPicPr>
        <p:blipFill>
          <a:blip r:embed="rId2" cstate="print"/>
          <a:srcRect/>
          <a:stretch>
            <a:fillRect/>
          </a:stretch>
        </p:blipFill>
        <p:spPr bwMode="auto">
          <a:xfrm>
            <a:off x="2836299" y="3747670"/>
            <a:ext cx="3471399" cy="2230375"/>
          </a:xfrm>
          <a:prstGeom prst="rect">
            <a:avLst/>
          </a:prstGeom>
          <a:noFill/>
          <a:ln w="9525">
            <a:noFill/>
            <a:miter lim="800000"/>
            <a:headEnd/>
            <a:tailEnd/>
          </a:ln>
        </p:spPr>
      </p:pic>
    </p:spTree>
    <p:extLst>
      <p:ext uri="{BB962C8B-B14F-4D97-AF65-F5344CB8AC3E}">
        <p14:creationId xmlns:p14="http://schemas.microsoft.com/office/powerpoint/2010/main" val="1332726912"/>
      </p:ext>
    </p:extLst>
  </p:cSld>
  <p:clrMapOvr>
    <a:masterClrMapping/>
  </p:clrMapOvr>
  <p:transition spd="slow"/>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Prolog Rules</a:t>
            </a:r>
          </a:p>
        </p:txBody>
      </p:sp>
      <p:sp>
        <p:nvSpPr>
          <p:cNvPr id="5" name="Content Placeholder 4"/>
          <p:cNvSpPr>
            <a:spLocks noGrp="1"/>
          </p:cNvSpPr>
          <p:nvPr>
            <p:ph idx="1"/>
          </p:nvPr>
        </p:nvSpPr>
        <p:spPr/>
        <p:txBody>
          <a:bodyPr/>
          <a:lstStyle/>
          <a:p>
            <a:r>
              <a:rPr lang="en-US" dirty="0"/>
              <a:t>With just facts and goals, Prolog would be nothing more than a database</a:t>
            </a:r>
          </a:p>
          <a:p>
            <a:r>
              <a:rPr lang="en-US" dirty="0"/>
              <a:t>The addition of rules gives programmers a set of tools to manipulate the facts</a:t>
            </a:r>
          </a:p>
          <a:p>
            <a:r>
              <a:rPr lang="en-US" dirty="0"/>
              <a:t>Unlike other programming languages, the order or sequence of rules in a Prolog program is usually not critical to making sure the program </a:t>
            </a:r>
            <a:r>
              <a:rPr lang="en-US" dirty="0" smtClean="0"/>
              <a:t>works</a:t>
            </a:r>
            <a:endParaRPr lang="en-US" dirty="0"/>
          </a:p>
        </p:txBody>
      </p:sp>
    </p:spTree>
    <p:extLst>
      <p:ext uri="{BB962C8B-B14F-4D97-AF65-F5344CB8AC3E}">
        <p14:creationId xmlns:p14="http://schemas.microsoft.com/office/powerpoint/2010/main" val="18577835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Prolog Facts </a:t>
            </a:r>
            <a:r>
              <a:rPr lang="en-US" dirty="0" smtClean="0"/>
              <a:t>(5 </a:t>
            </a:r>
            <a:r>
              <a:rPr lang="en-US" dirty="0"/>
              <a:t>of 5)</a:t>
            </a:r>
          </a:p>
        </p:txBody>
      </p:sp>
      <p:pic>
        <p:nvPicPr>
          <p:cNvPr id="16386" name="Picture 2" descr="A screenshot of the code depicts the anatomy of a prolog rule. The code with text reads &#10;“betterdeal(PizzaX, PizzaY) :-&#10;squareinchprice(PizzaX,AmountX),&#10;squareinchprice(PizzaY,AmountY),&#10;AmountX &lt; AmountY.”&#10;The supporting text pointing the code reads “betterdeal(PizzaX, PizzaY)” reads “The head of a rule defines an outcome or fact. In this case, the rule is true if PizzaX is a better deal than PizzaY.”&#10;The supporting text pointing the code reads “semicolon and hypen” reads “The connecting symbol :- means “if.””&#10;The supporting text pointing the code reads&#10;“squareinchprice(PizzaX,AmountX),&#10;squareinchprice(PizzaY,AmountY),&#10;AmountX &lt; AmountY.” reads “The body of the rule consists of three clauses.”&#10;The supporting text pointing the code “squareinchprice(PizzaX,AmountX),” reads “This clause means “The square-inch price of PizzaX is an amount designated as AmountX.””&#10;The supporting text pointing the code “squareinchprice(PizzaY,AmountY),” reads “This clause means “The square-inch price of PizzaY is an amount designated as AmountY.””&#10;The supporting text pointing the code “AmountX &lt; AmountY.” reads “The final clause means “AmountX is less than Amount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9708" y="1559004"/>
            <a:ext cx="7964584" cy="4016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0942836"/>
      </p:ext>
    </p:extLst>
  </p:cSld>
  <p:clrMapOvr>
    <a:masterClrMapping/>
  </p:clrMapOvr>
  <p:transition spd="slow"/>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Interactive Input (1 of 2)</a:t>
            </a:r>
          </a:p>
        </p:txBody>
      </p:sp>
      <p:sp>
        <p:nvSpPr>
          <p:cNvPr id="5" name="Content Placeholder 4"/>
          <p:cNvSpPr>
            <a:spLocks noGrp="1"/>
          </p:cNvSpPr>
          <p:nvPr>
            <p:ph idx="1"/>
          </p:nvPr>
        </p:nvSpPr>
        <p:spPr/>
        <p:txBody>
          <a:bodyPr>
            <a:noAutofit/>
          </a:bodyPr>
          <a:lstStyle/>
          <a:p>
            <a:r>
              <a:rPr lang="en-US" dirty="0"/>
              <a:t>In order for programmers to collect input from the user, they can use </a:t>
            </a:r>
            <a:r>
              <a:rPr lang="en-US" i="1" dirty="0"/>
              <a:t>read</a:t>
            </a:r>
            <a:r>
              <a:rPr lang="en-US" dirty="0"/>
              <a:t> and </a:t>
            </a:r>
            <a:r>
              <a:rPr lang="en-US" i="1" dirty="0"/>
              <a:t>write</a:t>
            </a:r>
            <a:r>
              <a:rPr lang="en-US" dirty="0"/>
              <a:t> statements</a:t>
            </a:r>
          </a:p>
          <a:p>
            <a:r>
              <a:rPr lang="en-US" dirty="0"/>
              <a:t>Read and write predicates collect user input</a:t>
            </a:r>
          </a:p>
          <a:p>
            <a:r>
              <a:rPr lang="en-US" dirty="0"/>
              <a:t>Prolog uses the </a:t>
            </a:r>
            <a:r>
              <a:rPr lang="en-US" i="1" dirty="0"/>
              <a:t>write</a:t>
            </a:r>
            <a:r>
              <a:rPr lang="en-US" dirty="0"/>
              <a:t> predicate to display a prompt for input</a:t>
            </a:r>
          </a:p>
          <a:p>
            <a:r>
              <a:rPr lang="en-US" dirty="0"/>
              <a:t>The </a:t>
            </a:r>
            <a:r>
              <a:rPr lang="en-US" i="1" dirty="0"/>
              <a:t>read</a:t>
            </a:r>
            <a:r>
              <a:rPr lang="en-US" dirty="0"/>
              <a:t> predicate gathers input entered by the user, and then creates a fact</a:t>
            </a:r>
          </a:p>
        </p:txBody>
      </p:sp>
    </p:spTree>
    <p:extLst>
      <p:ext uri="{BB962C8B-B14F-4D97-AF65-F5344CB8AC3E}">
        <p14:creationId xmlns:p14="http://schemas.microsoft.com/office/powerpoint/2010/main" val="37131734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Interactive Input (2 of 2)</a:t>
            </a:r>
            <a:endParaRPr lang="en-US" dirty="0"/>
          </a:p>
        </p:txBody>
      </p:sp>
      <p:pic>
        <p:nvPicPr>
          <p:cNvPr id="17410" name="Picture 2" descr="An illustration with two sections depicts the prolog input. Section one depicts the screenshot of the code with text that reads &#10;“write(user,'enter price of pizza1: '), The supporting text reads “Prolog uses the write predicate to display a prompt for input.”&#10;read(user,Price1), assertz(priceof(pizza1,Price1)), The supporting text reads “The read predicate gathers input entered by the user, and then the assertz predicate creates a fact, such as priceof(pizza1,12).”&#10;write(user,'enter size of pizza1: '),&#10;read(user,Size1), assertz(sizeof(pizza1,Size1)),&#10;write(user,'enter shape of pizza1: '),&#10;read(user,Shape1), assertz(shapeof(pizza1,Shape1)),&#10;write(user,'enter price of pizza2: '),&#10;read(user,Price2), assertz(priceof(pizza2,Price2)),&#10;write(user,'enter size of pizza2: '),&#10;read(user,Size2), assertz(sizeof(pizza2,Size2)),&#10;write(user,'enter shape of pizza2: '),&#10;read(user,Shape2), assertz(shapeof(pizza2,Shape2)),”&#10;Section two depicts the prolog window with code that reads &#10;“For help, use ?-help(Topic), or ?-apropos(Word).&#10;1 ?-consult(‘pizza.txt’). &#10;%pizza.txt compiled 0.00 sec&#10;2 ?- betterdeal(pizza1,pizza2). The supporting text reads “The initial query asks if pizza1 is a better deal than pizza2.” The supporting text reads “When the program runs, a series of prompts asks users for input.”&#10;Enter price of pizza1: 10.&#10;enter size of pizza1: 12&#10;enter shape of pizza1:square.&#10;Enter price of pizza2: 12&#10;enter size of pizza2: 14&#10;enter shape of &#10;true.” The supporting text reads “After evaluating the input based on the program’s facts and rules, Prolog produces a conclusion for the betterdeal quer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568" y="1726988"/>
            <a:ext cx="7390865" cy="3611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2868825"/>
      </p:ext>
    </p:extLst>
  </p:cSld>
  <p:clrMapOvr>
    <a:masterClrMapping/>
  </p:clrMapOvr>
  <p:transition spd="slow"/>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Declarative </a:t>
            </a:r>
            <a:r>
              <a:rPr lang="en-US" dirty="0" smtClean="0"/>
              <a:t>Logic (1 of 2)</a:t>
            </a:r>
            <a:endParaRPr lang="en-US" dirty="0"/>
          </a:p>
        </p:txBody>
      </p:sp>
      <p:sp>
        <p:nvSpPr>
          <p:cNvPr id="5" name="Content Placeholder 4"/>
          <p:cNvSpPr>
            <a:spLocks noGrp="1"/>
          </p:cNvSpPr>
          <p:nvPr>
            <p:ph idx="1"/>
          </p:nvPr>
        </p:nvSpPr>
        <p:spPr/>
        <p:txBody>
          <a:bodyPr>
            <a:noAutofit/>
          </a:bodyPr>
          <a:lstStyle/>
          <a:p>
            <a:r>
              <a:rPr lang="en-US" dirty="0"/>
              <a:t>Programmers need to determine how many conditions will apply to a program before starting to code facts and rules</a:t>
            </a:r>
          </a:p>
          <a:p>
            <a:r>
              <a:rPr lang="en-US" dirty="0"/>
              <a:t>A </a:t>
            </a:r>
            <a:r>
              <a:rPr lang="en-US" b="1" dirty="0"/>
              <a:t>decision table </a:t>
            </a:r>
            <a:r>
              <a:rPr lang="en-US" dirty="0"/>
              <a:t>is a tabular method for visualizing and specifying rules based on multiple factors</a:t>
            </a:r>
          </a:p>
          <a:p>
            <a:r>
              <a:rPr lang="en-US" dirty="0"/>
              <a:t>The decision table lays out the logic for the factors and actions and allows the programmer to see the possible outcomes</a:t>
            </a:r>
          </a:p>
        </p:txBody>
      </p:sp>
    </p:spTree>
    <p:extLst>
      <p:ext uri="{BB962C8B-B14F-4D97-AF65-F5344CB8AC3E}">
        <p14:creationId xmlns:p14="http://schemas.microsoft.com/office/powerpoint/2010/main" val="18531012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a:t>
            </a:r>
            <a:r>
              <a:rPr lang="en-US" dirty="0" smtClean="0"/>
              <a:t>Planning (1 of 3)</a:t>
            </a:r>
            <a:endParaRPr lang="en-US" dirty="0"/>
          </a:p>
        </p:txBody>
      </p:sp>
      <p:sp>
        <p:nvSpPr>
          <p:cNvPr id="5" name="Content Placeholder 4"/>
          <p:cNvSpPr>
            <a:spLocks noGrp="1"/>
          </p:cNvSpPr>
          <p:nvPr>
            <p:ph idx="1"/>
          </p:nvPr>
        </p:nvSpPr>
        <p:spPr/>
        <p:txBody>
          <a:bodyPr>
            <a:normAutofit/>
          </a:bodyPr>
          <a:lstStyle/>
          <a:p>
            <a:r>
              <a:rPr lang="en-US" dirty="0"/>
              <a:t>In the context of programming, a </a:t>
            </a:r>
            <a:r>
              <a:rPr lang="en-US" b="1" dirty="0"/>
              <a:t>problem statement</a:t>
            </a:r>
            <a:r>
              <a:rPr lang="en-US" dirty="0"/>
              <a:t> defines certain elements that must be manipulated to achieve a result or goal</a:t>
            </a:r>
          </a:p>
          <a:p>
            <a:r>
              <a:rPr lang="en-US" dirty="0"/>
              <a:t>A good problem statement for a computer program has three characteristics:</a:t>
            </a:r>
          </a:p>
          <a:p>
            <a:pPr lvl="1"/>
            <a:r>
              <a:rPr lang="en-US" dirty="0"/>
              <a:t>It specifies any assumptions that define the scope of the problem</a:t>
            </a:r>
          </a:p>
          <a:p>
            <a:pPr lvl="1"/>
            <a:r>
              <a:rPr lang="en-US" dirty="0"/>
              <a:t>It clearly specifies the known information</a:t>
            </a:r>
          </a:p>
          <a:p>
            <a:pPr lvl="1"/>
            <a:r>
              <a:rPr lang="en-US" dirty="0"/>
              <a:t>It specifies when the problem has been solved</a:t>
            </a:r>
          </a:p>
        </p:txBody>
      </p:sp>
    </p:spTree>
    <p:extLst>
      <p:ext uri="{BB962C8B-B14F-4D97-AF65-F5344CB8AC3E}">
        <p14:creationId xmlns:p14="http://schemas.microsoft.com/office/powerpoint/2010/main" val="3685375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69" y="166495"/>
            <a:ext cx="8032638" cy="806156"/>
          </a:xfrm>
        </p:spPr>
        <p:txBody>
          <a:bodyPr/>
          <a:lstStyle/>
          <a:p>
            <a:r>
              <a:rPr lang="en-US" dirty="0"/>
              <a:t>Declarative Logic </a:t>
            </a:r>
            <a:r>
              <a:rPr lang="en-US" dirty="0" smtClean="0"/>
              <a:t>(2 </a:t>
            </a:r>
            <a:r>
              <a:rPr lang="en-US" dirty="0"/>
              <a:t>of 2)</a:t>
            </a:r>
          </a:p>
        </p:txBody>
      </p:sp>
      <p:graphicFrame>
        <p:nvGraphicFramePr>
          <p:cNvPr id="2" name="Table 1"/>
          <p:cNvGraphicFramePr>
            <a:graphicFrameLocks noGrp="1"/>
          </p:cNvGraphicFramePr>
          <p:nvPr>
            <p:extLst>
              <p:ext uri="{D42A27DB-BD31-4B8C-83A1-F6EECF244321}">
                <p14:modId xmlns:p14="http://schemas.microsoft.com/office/powerpoint/2010/main" val="1991630113"/>
              </p:ext>
            </p:extLst>
          </p:nvPr>
        </p:nvGraphicFramePr>
        <p:xfrm>
          <a:off x="1153610" y="1263669"/>
          <a:ext cx="6798198" cy="1608778"/>
        </p:xfrm>
        <a:graphic>
          <a:graphicData uri="http://schemas.openxmlformats.org/drawingml/2006/table">
            <a:tbl>
              <a:tblPr firstRow="1" bandRow="1">
                <a:tableStyleId>{5940675A-B579-460E-94D1-54222C63F5DA}</a:tableStyleId>
              </a:tblPr>
              <a:tblGrid>
                <a:gridCol w="2249347"/>
                <a:gridCol w="416689"/>
                <a:gridCol w="416688"/>
                <a:gridCol w="486137"/>
                <a:gridCol w="567159"/>
                <a:gridCol w="578735"/>
                <a:gridCol w="682906"/>
                <a:gridCol w="717630"/>
                <a:gridCol w="682907"/>
              </a:tblGrid>
              <a:tr h="370840">
                <a:tc>
                  <a:txBody>
                    <a:bodyPr/>
                    <a:lstStyle/>
                    <a:p>
                      <a:pPr algn="l" fontAlgn="b"/>
                      <a:r>
                        <a:rPr lang="en-US" sz="1600" u="none" strike="noStrike" dirty="0">
                          <a:latin typeface="Arial" pitchFamily="34" charset="0"/>
                          <a:cs typeface="Arial" pitchFamily="34" charset="0"/>
                        </a:rPr>
                        <a:t>Lowest Price?</a:t>
                      </a:r>
                      <a:endParaRPr lang="en-US" sz="1600" b="0" i="0" u="none" strike="noStrike" dirty="0">
                        <a:solidFill>
                          <a:srgbClr val="000000"/>
                        </a:solidFill>
                        <a:latin typeface="Arial" pitchFamily="34" charset="0"/>
                        <a:cs typeface="Arial" pitchFamily="34" charset="0"/>
                      </a:endParaRPr>
                    </a:p>
                  </a:txBody>
                  <a:tcPr marL="8578" marR="8578" marT="8578" marB="0" anchor="b"/>
                </a:tc>
                <a:tc>
                  <a:txBody>
                    <a:bodyPr/>
                    <a:lstStyle/>
                    <a:p>
                      <a:pPr algn="ctr" fontAlgn="b"/>
                      <a:r>
                        <a:rPr lang="en-US" sz="1600" u="none" strike="noStrike" dirty="0">
                          <a:latin typeface="Arial" pitchFamily="34" charset="0"/>
                          <a:cs typeface="Arial" pitchFamily="34" charset="0"/>
                        </a:rPr>
                        <a:t>Y</a:t>
                      </a:r>
                      <a:endParaRPr lang="en-US" sz="1600" b="0" i="0" u="none" strike="noStrike" dirty="0">
                        <a:solidFill>
                          <a:srgbClr val="000000"/>
                        </a:solidFill>
                        <a:latin typeface="Arial" pitchFamily="34" charset="0"/>
                        <a:cs typeface="Arial" pitchFamily="34" charset="0"/>
                      </a:endParaRPr>
                    </a:p>
                  </a:txBody>
                  <a:tcPr marL="8578" marR="8578" marT="8578" marB="0" anchor="b"/>
                </a:tc>
                <a:tc>
                  <a:txBody>
                    <a:bodyPr/>
                    <a:lstStyle/>
                    <a:p>
                      <a:pPr algn="ctr" fontAlgn="b"/>
                      <a:r>
                        <a:rPr lang="en-US" sz="1600" u="none" strike="noStrike">
                          <a:latin typeface="Arial" pitchFamily="34" charset="0"/>
                          <a:cs typeface="Arial" pitchFamily="34" charset="0"/>
                        </a:rPr>
                        <a:t>N</a:t>
                      </a:r>
                      <a:endParaRPr lang="en-US" sz="1600" b="0" i="0" u="none" strike="noStrike">
                        <a:solidFill>
                          <a:srgbClr val="000000"/>
                        </a:solidFill>
                        <a:latin typeface="Arial" pitchFamily="34" charset="0"/>
                        <a:cs typeface="Arial" pitchFamily="34" charset="0"/>
                      </a:endParaRPr>
                    </a:p>
                  </a:txBody>
                  <a:tcPr marL="8578" marR="8578" marT="8578" marB="0" anchor="b"/>
                </a:tc>
                <a:tc>
                  <a:txBody>
                    <a:bodyPr/>
                    <a:lstStyle/>
                    <a:p>
                      <a:pPr algn="ctr" fontAlgn="b"/>
                      <a:r>
                        <a:rPr lang="en-US" sz="1600" u="none" strike="noStrike">
                          <a:latin typeface="Arial" pitchFamily="34" charset="0"/>
                          <a:cs typeface="Arial" pitchFamily="34" charset="0"/>
                        </a:rPr>
                        <a:t> Y</a:t>
                      </a:r>
                      <a:endParaRPr lang="en-US" sz="1600" b="0" i="0" u="none" strike="noStrike">
                        <a:solidFill>
                          <a:srgbClr val="000000"/>
                        </a:solidFill>
                        <a:latin typeface="Arial" pitchFamily="34" charset="0"/>
                        <a:cs typeface="Arial" pitchFamily="34" charset="0"/>
                      </a:endParaRPr>
                    </a:p>
                  </a:txBody>
                  <a:tcPr marL="8578" marR="8578" marT="8578" marB="0" anchor="b"/>
                </a:tc>
                <a:tc>
                  <a:txBody>
                    <a:bodyPr/>
                    <a:lstStyle/>
                    <a:p>
                      <a:pPr algn="ctr" fontAlgn="b"/>
                      <a:r>
                        <a:rPr lang="en-US" sz="1600" u="none" strike="noStrike">
                          <a:latin typeface="Arial" pitchFamily="34" charset="0"/>
                          <a:cs typeface="Arial" pitchFamily="34" charset="0"/>
                        </a:rPr>
                        <a:t>N</a:t>
                      </a:r>
                      <a:endParaRPr lang="en-US" sz="1600" b="0" i="0" u="none" strike="noStrike">
                        <a:solidFill>
                          <a:srgbClr val="000000"/>
                        </a:solidFill>
                        <a:latin typeface="Arial" pitchFamily="34" charset="0"/>
                        <a:cs typeface="Arial" pitchFamily="34" charset="0"/>
                      </a:endParaRPr>
                    </a:p>
                  </a:txBody>
                  <a:tcPr marL="8578" marR="8578" marT="8578" marB="0" anchor="b"/>
                </a:tc>
                <a:tc>
                  <a:txBody>
                    <a:bodyPr/>
                    <a:lstStyle/>
                    <a:p>
                      <a:pPr algn="ctr" fontAlgn="b"/>
                      <a:r>
                        <a:rPr lang="en-US" sz="1600" u="none" strike="noStrike" dirty="0">
                          <a:latin typeface="Arial" pitchFamily="34" charset="0"/>
                          <a:cs typeface="Arial" pitchFamily="34" charset="0"/>
                        </a:rPr>
                        <a:t>Y</a:t>
                      </a:r>
                      <a:endParaRPr lang="en-US" sz="1600" b="0" i="0" u="none" strike="noStrike" dirty="0">
                        <a:solidFill>
                          <a:srgbClr val="000000"/>
                        </a:solidFill>
                        <a:latin typeface="Arial" pitchFamily="34" charset="0"/>
                        <a:cs typeface="Arial" pitchFamily="34" charset="0"/>
                      </a:endParaRPr>
                    </a:p>
                  </a:txBody>
                  <a:tcPr marL="8578" marR="8578" marT="8578" marB="0" anchor="b"/>
                </a:tc>
                <a:tc>
                  <a:txBody>
                    <a:bodyPr/>
                    <a:lstStyle/>
                    <a:p>
                      <a:pPr algn="ctr" fontAlgn="b"/>
                      <a:r>
                        <a:rPr lang="en-US" sz="1600" u="none" strike="noStrike">
                          <a:latin typeface="Arial" pitchFamily="34" charset="0"/>
                          <a:cs typeface="Arial" pitchFamily="34" charset="0"/>
                        </a:rPr>
                        <a:t>N</a:t>
                      </a:r>
                      <a:endParaRPr lang="en-US" sz="1600" b="0" i="0" u="none" strike="noStrike">
                        <a:solidFill>
                          <a:srgbClr val="000000"/>
                        </a:solidFill>
                        <a:latin typeface="Arial" pitchFamily="34" charset="0"/>
                        <a:cs typeface="Arial" pitchFamily="34" charset="0"/>
                      </a:endParaRPr>
                    </a:p>
                  </a:txBody>
                  <a:tcPr marL="8578" marR="8578" marT="8578" marB="0" anchor="b"/>
                </a:tc>
                <a:tc>
                  <a:txBody>
                    <a:bodyPr/>
                    <a:lstStyle/>
                    <a:p>
                      <a:pPr algn="ctr" fontAlgn="b"/>
                      <a:r>
                        <a:rPr lang="en-US" sz="1600" u="none" strike="noStrike">
                          <a:latin typeface="Arial" pitchFamily="34" charset="0"/>
                          <a:cs typeface="Arial" pitchFamily="34" charset="0"/>
                        </a:rPr>
                        <a:t>Y</a:t>
                      </a:r>
                      <a:endParaRPr lang="en-US" sz="1600" b="0" i="0" u="none" strike="noStrike">
                        <a:solidFill>
                          <a:srgbClr val="000000"/>
                        </a:solidFill>
                        <a:latin typeface="Arial" pitchFamily="34" charset="0"/>
                        <a:cs typeface="Arial" pitchFamily="34" charset="0"/>
                      </a:endParaRPr>
                    </a:p>
                  </a:txBody>
                  <a:tcPr marL="8578" marR="8578" marT="8578" marB="0" anchor="b"/>
                </a:tc>
                <a:tc>
                  <a:txBody>
                    <a:bodyPr/>
                    <a:lstStyle/>
                    <a:p>
                      <a:pPr algn="ctr" fontAlgn="b"/>
                      <a:r>
                        <a:rPr lang="en-US" sz="1600" u="none" strike="noStrike">
                          <a:latin typeface="Arial" pitchFamily="34" charset="0"/>
                          <a:cs typeface="Arial" pitchFamily="34" charset="0"/>
                        </a:rPr>
                        <a:t>N</a:t>
                      </a:r>
                      <a:endParaRPr lang="en-US" sz="1600" b="0" i="0" u="none" strike="noStrike">
                        <a:solidFill>
                          <a:srgbClr val="000000"/>
                        </a:solidFill>
                        <a:latin typeface="Arial" pitchFamily="34" charset="0"/>
                        <a:cs typeface="Arial" pitchFamily="34" charset="0"/>
                      </a:endParaRPr>
                    </a:p>
                  </a:txBody>
                  <a:tcPr marL="8578" marR="8578" marT="8578" marB="0" anchor="b"/>
                </a:tc>
              </a:tr>
              <a:tr h="370840">
                <a:tc>
                  <a:txBody>
                    <a:bodyPr/>
                    <a:lstStyle/>
                    <a:p>
                      <a:pPr algn="l" fontAlgn="b"/>
                      <a:r>
                        <a:rPr lang="en-US" sz="1600" u="none" strike="noStrike" dirty="0">
                          <a:latin typeface="Arial" pitchFamily="34" charset="0"/>
                          <a:cs typeface="Arial" pitchFamily="34" charset="0"/>
                        </a:rPr>
                        <a:t>Delivery Available?</a:t>
                      </a:r>
                      <a:endParaRPr lang="en-US" sz="1600" b="0" i="0" u="none" strike="noStrike" dirty="0">
                        <a:solidFill>
                          <a:srgbClr val="000000"/>
                        </a:solidFill>
                        <a:latin typeface="Arial" pitchFamily="34" charset="0"/>
                        <a:cs typeface="Arial" pitchFamily="34" charset="0"/>
                      </a:endParaRPr>
                    </a:p>
                  </a:txBody>
                  <a:tcPr marL="8578" marR="8578" marT="8578" marB="0" anchor="b"/>
                </a:tc>
                <a:tc>
                  <a:txBody>
                    <a:bodyPr/>
                    <a:lstStyle/>
                    <a:p>
                      <a:pPr algn="ctr" fontAlgn="b"/>
                      <a:r>
                        <a:rPr lang="en-US" sz="1600" u="none" strike="noStrike" dirty="0">
                          <a:latin typeface="Arial" pitchFamily="34" charset="0"/>
                          <a:cs typeface="Arial" pitchFamily="34" charset="0"/>
                        </a:rPr>
                        <a:t>Y</a:t>
                      </a:r>
                      <a:endParaRPr lang="en-US" sz="1600" b="0" i="0" u="none" strike="noStrike" dirty="0">
                        <a:solidFill>
                          <a:srgbClr val="000000"/>
                        </a:solidFill>
                        <a:latin typeface="Arial" pitchFamily="34" charset="0"/>
                        <a:cs typeface="Arial" pitchFamily="34" charset="0"/>
                      </a:endParaRPr>
                    </a:p>
                  </a:txBody>
                  <a:tcPr marL="8578" marR="8578" marT="8578" marB="0" anchor="b"/>
                </a:tc>
                <a:tc>
                  <a:txBody>
                    <a:bodyPr/>
                    <a:lstStyle/>
                    <a:p>
                      <a:pPr algn="ctr" fontAlgn="b"/>
                      <a:r>
                        <a:rPr lang="en-US" sz="1600" u="none" strike="noStrike" dirty="0">
                          <a:latin typeface="Arial" pitchFamily="34" charset="0"/>
                          <a:cs typeface="Arial" pitchFamily="34" charset="0"/>
                        </a:rPr>
                        <a:t>Y</a:t>
                      </a:r>
                      <a:endParaRPr lang="en-US" sz="1600" b="0" i="0" u="none" strike="noStrike" dirty="0">
                        <a:solidFill>
                          <a:srgbClr val="000000"/>
                        </a:solidFill>
                        <a:latin typeface="Arial" pitchFamily="34" charset="0"/>
                        <a:cs typeface="Arial" pitchFamily="34" charset="0"/>
                      </a:endParaRPr>
                    </a:p>
                  </a:txBody>
                  <a:tcPr marL="8578" marR="8578" marT="8578" marB="0" anchor="b"/>
                </a:tc>
                <a:tc>
                  <a:txBody>
                    <a:bodyPr/>
                    <a:lstStyle/>
                    <a:p>
                      <a:pPr algn="ctr" fontAlgn="b"/>
                      <a:r>
                        <a:rPr lang="en-US" sz="1600" u="none" strike="noStrike">
                          <a:latin typeface="Arial" pitchFamily="34" charset="0"/>
                          <a:cs typeface="Arial" pitchFamily="34" charset="0"/>
                        </a:rPr>
                        <a:t>N</a:t>
                      </a:r>
                      <a:endParaRPr lang="en-US" sz="1600" b="0" i="0" u="none" strike="noStrike">
                        <a:solidFill>
                          <a:srgbClr val="000000"/>
                        </a:solidFill>
                        <a:latin typeface="Arial" pitchFamily="34" charset="0"/>
                        <a:cs typeface="Arial" pitchFamily="34" charset="0"/>
                      </a:endParaRPr>
                    </a:p>
                  </a:txBody>
                  <a:tcPr marL="8578" marR="8578" marT="8578" marB="0" anchor="b"/>
                </a:tc>
                <a:tc>
                  <a:txBody>
                    <a:bodyPr/>
                    <a:lstStyle/>
                    <a:p>
                      <a:pPr algn="ctr" fontAlgn="b"/>
                      <a:r>
                        <a:rPr lang="en-US" sz="1600" u="none" strike="noStrike">
                          <a:latin typeface="Arial" pitchFamily="34" charset="0"/>
                          <a:cs typeface="Arial" pitchFamily="34" charset="0"/>
                        </a:rPr>
                        <a:t>N</a:t>
                      </a:r>
                      <a:endParaRPr lang="en-US" sz="1600" b="0" i="0" u="none" strike="noStrike">
                        <a:solidFill>
                          <a:srgbClr val="000000"/>
                        </a:solidFill>
                        <a:latin typeface="Arial" pitchFamily="34" charset="0"/>
                        <a:cs typeface="Arial" pitchFamily="34" charset="0"/>
                      </a:endParaRPr>
                    </a:p>
                  </a:txBody>
                  <a:tcPr marL="8578" marR="8578" marT="8578" marB="0" anchor="b"/>
                </a:tc>
                <a:tc>
                  <a:txBody>
                    <a:bodyPr/>
                    <a:lstStyle/>
                    <a:p>
                      <a:pPr algn="ctr" fontAlgn="b"/>
                      <a:r>
                        <a:rPr lang="en-US" sz="1600" u="none" strike="noStrike">
                          <a:latin typeface="Arial" pitchFamily="34" charset="0"/>
                          <a:cs typeface="Arial" pitchFamily="34" charset="0"/>
                        </a:rPr>
                        <a:t>Y</a:t>
                      </a:r>
                      <a:endParaRPr lang="en-US" sz="1600" b="0" i="0" u="none" strike="noStrike">
                        <a:solidFill>
                          <a:srgbClr val="000000"/>
                        </a:solidFill>
                        <a:latin typeface="Arial" pitchFamily="34" charset="0"/>
                        <a:cs typeface="Arial" pitchFamily="34" charset="0"/>
                      </a:endParaRPr>
                    </a:p>
                  </a:txBody>
                  <a:tcPr marL="8578" marR="8578" marT="8578" marB="0" anchor="b"/>
                </a:tc>
                <a:tc>
                  <a:txBody>
                    <a:bodyPr/>
                    <a:lstStyle/>
                    <a:p>
                      <a:pPr algn="ctr" fontAlgn="b"/>
                      <a:r>
                        <a:rPr lang="en-US" sz="1600" u="none" strike="noStrike" dirty="0">
                          <a:latin typeface="Arial" pitchFamily="34" charset="0"/>
                          <a:cs typeface="Arial" pitchFamily="34" charset="0"/>
                        </a:rPr>
                        <a:t>Y</a:t>
                      </a:r>
                      <a:endParaRPr lang="en-US" sz="1600" b="0" i="0" u="none" strike="noStrike" dirty="0">
                        <a:solidFill>
                          <a:srgbClr val="000000"/>
                        </a:solidFill>
                        <a:latin typeface="Arial" pitchFamily="34" charset="0"/>
                        <a:cs typeface="Arial" pitchFamily="34" charset="0"/>
                      </a:endParaRPr>
                    </a:p>
                  </a:txBody>
                  <a:tcPr marL="8578" marR="8578" marT="8578" marB="0" anchor="b"/>
                </a:tc>
                <a:tc>
                  <a:txBody>
                    <a:bodyPr/>
                    <a:lstStyle/>
                    <a:p>
                      <a:pPr algn="ctr" fontAlgn="b"/>
                      <a:r>
                        <a:rPr lang="en-US" sz="1600" u="none" strike="noStrike">
                          <a:latin typeface="Arial" pitchFamily="34" charset="0"/>
                          <a:cs typeface="Arial" pitchFamily="34" charset="0"/>
                        </a:rPr>
                        <a:t>N</a:t>
                      </a:r>
                      <a:endParaRPr lang="en-US" sz="1600" b="0" i="0" u="none" strike="noStrike">
                        <a:solidFill>
                          <a:srgbClr val="000000"/>
                        </a:solidFill>
                        <a:latin typeface="Arial" pitchFamily="34" charset="0"/>
                        <a:cs typeface="Arial" pitchFamily="34" charset="0"/>
                      </a:endParaRPr>
                    </a:p>
                  </a:txBody>
                  <a:tcPr marL="8578" marR="8578" marT="8578" marB="0" anchor="b"/>
                </a:tc>
                <a:tc>
                  <a:txBody>
                    <a:bodyPr/>
                    <a:lstStyle/>
                    <a:p>
                      <a:pPr algn="ctr" fontAlgn="b"/>
                      <a:r>
                        <a:rPr lang="en-US" sz="1600" u="none" strike="noStrike" dirty="0">
                          <a:latin typeface="Arial" pitchFamily="34" charset="0"/>
                          <a:cs typeface="Arial" pitchFamily="34" charset="0"/>
                        </a:rPr>
                        <a:t>N</a:t>
                      </a:r>
                      <a:endParaRPr lang="en-US" sz="1600" b="0" i="0" u="none" strike="noStrike" dirty="0">
                        <a:solidFill>
                          <a:srgbClr val="000000"/>
                        </a:solidFill>
                        <a:latin typeface="Arial" pitchFamily="34" charset="0"/>
                        <a:cs typeface="Arial" pitchFamily="34" charset="0"/>
                      </a:endParaRPr>
                    </a:p>
                  </a:txBody>
                  <a:tcPr marL="8578" marR="8578" marT="8578" marB="0" anchor="b"/>
                </a:tc>
              </a:tr>
              <a:tr h="370840">
                <a:tc>
                  <a:txBody>
                    <a:bodyPr/>
                    <a:lstStyle/>
                    <a:p>
                      <a:pPr algn="l" fontAlgn="b"/>
                      <a:r>
                        <a:rPr lang="en-US" sz="1600" u="none" strike="noStrike">
                          <a:latin typeface="Arial" pitchFamily="34" charset="0"/>
                          <a:cs typeface="Arial" pitchFamily="34" charset="0"/>
                        </a:rPr>
                        <a:t>Ready in less than 30 minutes?</a:t>
                      </a:r>
                      <a:endParaRPr lang="en-US" sz="1600" b="0" i="0" u="none" strike="noStrike">
                        <a:solidFill>
                          <a:srgbClr val="000000"/>
                        </a:solidFill>
                        <a:latin typeface="Arial" pitchFamily="34" charset="0"/>
                        <a:cs typeface="Arial" pitchFamily="34" charset="0"/>
                      </a:endParaRPr>
                    </a:p>
                  </a:txBody>
                  <a:tcPr marL="8578" marR="8578" marT="8578" marB="0" anchor="b"/>
                </a:tc>
                <a:tc>
                  <a:txBody>
                    <a:bodyPr/>
                    <a:lstStyle/>
                    <a:p>
                      <a:pPr algn="ctr" fontAlgn="b"/>
                      <a:r>
                        <a:rPr lang="en-US" sz="1600" u="none" strike="noStrike">
                          <a:latin typeface="Arial" pitchFamily="34" charset="0"/>
                          <a:cs typeface="Arial" pitchFamily="34" charset="0"/>
                        </a:rPr>
                        <a:t>Y</a:t>
                      </a:r>
                      <a:endParaRPr lang="en-US" sz="1600" b="0" i="0" u="none" strike="noStrike">
                        <a:solidFill>
                          <a:srgbClr val="000000"/>
                        </a:solidFill>
                        <a:latin typeface="Arial" pitchFamily="34" charset="0"/>
                        <a:cs typeface="Arial" pitchFamily="34" charset="0"/>
                      </a:endParaRPr>
                    </a:p>
                  </a:txBody>
                  <a:tcPr marL="8578" marR="8578" marT="8578" marB="0" anchor="b"/>
                </a:tc>
                <a:tc>
                  <a:txBody>
                    <a:bodyPr/>
                    <a:lstStyle/>
                    <a:p>
                      <a:pPr algn="ctr" fontAlgn="b"/>
                      <a:r>
                        <a:rPr lang="en-US" sz="1600" u="none" strike="noStrike" dirty="0">
                          <a:latin typeface="Arial" pitchFamily="34" charset="0"/>
                          <a:cs typeface="Arial" pitchFamily="34" charset="0"/>
                        </a:rPr>
                        <a:t>Y</a:t>
                      </a:r>
                      <a:endParaRPr lang="en-US" sz="1600" b="0" i="0" u="none" strike="noStrike" dirty="0">
                        <a:solidFill>
                          <a:srgbClr val="000000"/>
                        </a:solidFill>
                        <a:latin typeface="Arial" pitchFamily="34" charset="0"/>
                        <a:cs typeface="Arial" pitchFamily="34" charset="0"/>
                      </a:endParaRPr>
                    </a:p>
                  </a:txBody>
                  <a:tcPr marL="8578" marR="8578" marT="8578" marB="0" anchor="b"/>
                </a:tc>
                <a:tc>
                  <a:txBody>
                    <a:bodyPr/>
                    <a:lstStyle/>
                    <a:p>
                      <a:pPr algn="ctr" fontAlgn="b"/>
                      <a:r>
                        <a:rPr lang="en-US" sz="1600" u="none" strike="noStrike" dirty="0">
                          <a:latin typeface="Arial" pitchFamily="34" charset="0"/>
                          <a:cs typeface="Arial" pitchFamily="34" charset="0"/>
                        </a:rPr>
                        <a:t>Y</a:t>
                      </a:r>
                      <a:endParaRPr lang="en-US" sz="1600" b="0" i="0" u="none" strike="noStrike" dirty="0">
                        <a:solidFill>
                          <a:srgbClr val="000000"/>
                        </a:solidFill>
                        <a:latin typeface="Arial" pitchFamily="34" charset="0"/>
                        <a:cs typeface="Arial" pitchFamily="34" charset="0"/>
                      </a:endParaRPr>
                    </a:p>
                  </a:txBody>
                  <a:tcPr marL="8578" marR="8578" marT="8578" marB="0" anchor="b"/>
                </a:tc>
                <a:tc>
                  <a:txBody>
                    <a:bodyPr/>
                    <a:lstStyle/>
                    <a:p>
                      <a:pPr algn="ctr" fontAlgn="b"/>
                      <a:r>
                        <a:rPr lang="en-US" sz="1600" u="none" strike="noStrike" dirty="0">
                          <a:latin typeface="Arial" pitchFamily="34" charset="0"/>
                          <a:cs typeface="Arial" pitchFamily="34" charset="0"/>
                        </a:rPr>
                        <a:t>Y</a:t>
                      </a:r>
                      <a:endParaRPr lang="en-US" sz="1600" b="0" i="0" u="none" strike="noStrike" dirty="0">
                        <a:solidFill>
                          <a:srgbClr val="000000"/>
                        </a:solidFill>
                        <a:latin typeface="Arial" pitchFamily="34" charset="0"/>
                        <a:cs typeface="Arial" pitchFamily="34" charset="0"/>
                      </a:endParaRPr>
                    </a:p>
                  </a:txBody>
                  <a:tcPr marL="8578" marR="8578" marT="8578" marB="0" anchor="b"/>
                </a:tc>
                <a:tc>
                  <a:txBody>
                    <a:bodyPr/>
                    <a:lstStyle/>
                    <a:p>
                      <a:pPr algn="ctr" fontAlgn="b"/>
                      <a:r>
                        <a:rPr lang="en-US" sz="1600" u="none" strike="noStrike">
                          <a:latin typeface="Arial" pitchFamily="34" charset="0"/>
                          <a:cs typeface="Arial" pitchFamily="34" charset="0"/>
                        </a:rPr>
                        <a:t>N</a:t>
                      </a:r>
                      <a:endParaRPr lang="en-US" sz="1600" b="0" i="0" u="none" strike="noStrike">
                        <a:solidFill>
                          <a:srgbClr val="000000"/>
                        </a:solidFill>
                        <a:latin typeface="Arial" pitchFamily="34" charset="0"/>
                        <a:cs typeface="Arial" pitchFamily="34" charset="0"/>
                      </a:endParaRPr>
                    </a:p>
                  </a:txBody>
                  <a:tcPr marL="8578" marR="8578" marT="8578" marB="0" anchor="b"/>
                </a:tc>
                <a:tc>
                  <a:txBody>
                    <a:bodyPr/>
                    <a:lstStyle/>
                    <a:p>
                      <a:pPr algn="ctr" fontAlgn="b"/>
                      <a:r>
                        <a:rPr lang="en-US" sz="1600" u="none" strike="noStrike">
                          <a:latin typeface="Arial" pitchFamily="34" charset="0"/>
                          <a:cs typeface="Arial" pitchFamily="34" charset="0"/>
                        </a:rPr>
                        <a:t>N</a:t>
                      </a:r>
                      <a:endParaRPr lang="en-US" sz="1600" b="0" i="0" u="none" strike="noStrike">
                        <a:solidFill>
                          <a:srgbClr val="000000"/>
                        </a:solidFill>
                        <a:latin typeface="Arial" pitchFamily="34" charset="0"/>
                        <a:cs typeface="Arial" pitchFamily="34" charset="0"/>
                      </a:endParaRPr>
                    </a:p>
                  </a:txBody>
                  <a:tcPr marL="8578" marR="8578" marT="8578" marB="0" anchor="b"/>
                </a:tc>
                <a:tc>
                  <a:txBody>
                    <a:bodyPr/>
                    <a:lstStyle/>
                    <a:p>
                      <a:pPr algn="ctr" fontAlgn="b"/>
                      <a:r>
                        <a:rPr lang="en-US" sz="1600" u="none" strike="noStrike">
                          <a:latin typeface="Arial" pitchFamily="34" charset="0"/>
                          <a:cs typeface="Arial" pitchFamily="34" charset="0"/>
                        </a:rPr>
                        <a:t>N</a:t>
                      </a:r>
                      <a:endParaRPr lang="en-US" sz="1600" b="0" i="0" u="none" strike="noStrike">
                        <a:solidFill>
                          <a:srgbClr val="000000"/>
                        </a:solidFill>
                        <a:latin typeface="Arial" pitchFamily="34" charset="0"/>
                        <a:cs typeface="Arial" pitchFamily="34" charset="0"/>
                      </a:endParaRPr>
                    </a:p>
                  </a:txBody>
                  <a:tcPr marL="8578" marR="8578" marT="8578" marB="0" anchor="b"/>
                </a:tc>
                <a:tc>
                  <a:txBody>
                    <a:bodyPr/>
                    <a:lstStyle/>
                    <a:p>
                      <a:pPr algn="ctr" fontAlgn="b"/>
                      <a:r>
                        <a:rPr lang="en-US" sz="1600" u="none" strike="noStrike" dirty="0">
                          <a:latin typeface="Arial" pitchFamily="34" charset="0"/>
                          <a:cs typeface="Arial" pitchFamily="34" charset="0"/>
                        </a:rPr>
                        <a:t>N</a:t>
                      </a:r>
                      <a:endParaRPr lang="en-US" sz="1600" b="0" i="0" u="none" strike="noStrike" dirty="0">
                        <a:solidFill>
                          <a:srgbClr val="000000"/>
                        </a:solidFill>
                        <a:latin typeface="Arial" pitchFamily="34" charset="0"/>
                        <a:cs typeface="Arial" pitchFamily="34" charset="0"/>
                      </a:endParaRPr>
                    </a:p>
                  </a:txBody>
                  <a:tcPr marL="8578" marR="8578" marT="8578" marB="0" anchor="b"/>
                </a:tc>
              </a:tr>
              <a:tr h="370840">
                <a:tc>
                  <a:txBody>
                    <a:bodyPr/>
                    <a:lstStyle/>
                    <a:p>
                      <a:pPr algn="l" fontAlgn="b"/>
                      <a:r>
                        <a:rPr lang="en-US" sz="1600" u="none" strike="noStrike">
                          <a:latin typeface="Arial" pitchFamily="34" charset="0"/>
                          <a:cs typeface="Arial" pitchFamily="34" charset="0"/>
                        </a:rPr>
                        <a:t>Buy it?</a:t>
                      </a:r>
                      <a:endParaRPr lang="en-US" sz="1600" b="0" i="0" u="none" strike="noStrike">
                        <a:solidFill>
                          <a:srgbClr val="000000"/>
                        </a:solidFill>
                        <a:latin typeface="Arial" pitchFamily="34" charset="0"/>
                        <a:cs typeface="Arial" pitchFamily="34" charset="0"/>
                      </a:endParaRPr>
                    </a:p>
                  </a:txBody>
                  <a:tcPr marL="8578" marR="8578" marT="8578" marB="0" anchor="b"/>
                </a:tc>
                <a:tc>
                  <a:txBody>
                    <a:bodyPr/>
                    <a:lstStyle/>
                    <a:p>
                      <a:pPr algn="ctr" fontAlgn="b"/>
                      <a:r>
                        <a:rPr lang="en-US" sz="1600" u="none" strike="noStrike">
                          <a:latin typeface="Arial" pitchFamily="34" charset="0"/>
                          <a:cs typeface="Arial" pitchFamily="34" charset="0"/>
                        </a:rPr>
                        <a:t>Y</a:t>
                      </a:r>
                      <a:endParaRPr lang="en-US" sz="1600" b="0" i="0" u="none" strike="noStrike">
                        <a:solidFill>
                          <a:srgbClr val="000000"/>
                        </a:solidFill>
                        <a:latin typeface="Arial" pitchFamily="34" charset="0"/>
                        <a:cs typeface="Arial" pitchFamily="34" charset="0"/>
                      </a:endParaRPr>
                    </a:p>
                  </a:txBody>
                  <a:tcPr marL="8578" marR="8578" marT="8578" marB="0" anchor="b"/>
                </a:tc>
                <a:tc>
                  <a:txBody>
                    <a:bodyPr/>
                    <a:lstStyle/>
                    <a:p>
                      <a:pPr algn="ctr" fontAlgn="b"/>
                      <a:r>
                        <a:rPr lang="en-US" sz="1600" u="none" strike="noStrike">
                          <a:latin typeface="Arial" pitchFamily="34" charset="0"/>
                          <a:cs typeface="Arial" pitchFamily="34" charset="0"/>
                        </a:rPr>
                        <a:t>Y</a:t>
                      </a:r>
                      <a:endParaRPr lang="en-US" sz="1600" b="0" i="0" u="none" strike="noStrike">
                        <a:solidFill>
                          <a:srgbClr val="000000"/>
                        </a:solidFill>
                        <a:latin typeface="Arial" pitchFamily="34" charset="0"/>
                        <a:cs typeface="Arial" pitchFamily="34" charset="0"/>
                      </a:endParaRPr>
                    </a:p>
                  </a:txBody>
                  <a:tcPr marL="8578" marR="8578" marT="8578" marB="0" anchor="b"/>
                </a:tc>
                <a:tc>
                  <a:txBody>
                    <a:bodyPr/>
                    <a:lstStyle/>
                    <a:p>
                      <a:pPr algn="ctr" fontAlgn="b"/>
                      <a:r>
                        <a:rPr lang="en-US" sz="1600" u="none" strike="noStrike">
                          <a:latin typeface="Arial" pitchFamily="34" charset="0"/>
                          <a:cs typeface="Arial" pitchFamily="34" charset="0"/>
                        </a:rPr>
                        <a:t>N</a:t>
                      </a:r>
                      <a:endParaRPr lang="en-US" sz="1600" b="0" i="0" u="none" strike="noStrike">
                        <a:solidFill>
                          <a:srgbClr val="000000"/>
                        </a:solidFill>
                        <a:latin typeface="Arial" pitchFamily="34" charset="0"/>
                        <a:cs typeface="Arial" pitchFamily="34" charset="0"/>
                      </a:endParaRPr>
                    </a:p>
                  </a:txBody>
                  <a:tcPr marL="8578" marR="8578" marT="8578" marB="0" anchor="b"/>
                </a:tc>
                <a:tc>
                  <a:txBody>
                    <a:bodyPr/>
                    <a:lstStyle/>
                    <a:p>
                      <a:pPr algn="ctr" fontAlgn="b"/>
                      <a:r>
                        <a:rPr lang="en-US" sz="1600" u="none" strike="noStrike" dirty="0">
                          <a:latin typeface="Arial" pitchFamily="34" charset="0"/>
                          <a:cs typeface="Arial" pitchFamily="34" charset="0"/>
                        </a:rPr>
                        <a:t>N</a:t>
                      </a:r>
                      <a:endParaRPr lang="en-US" sz="1600" b="0" i="0" u="none" strike="noStrike" dirty="0">
                        <a:solidFill>
                          <a:srgbClr val="000000"/>
                        </a:solidFill>
                        <a:latin typeface="Arial" pitchFamily="34" charset="0"/>
                        <a:cs typeface="Arial" pitchFamily="34" charset="0"/>
                      </a:endParaRPr>
                    </a:p>
                  </a:txBody>
                  <a:tcPr marL="8578" marR="8578" marT="8578" marB="0" anchor="b"/>
                </a:tc>
                <a:tc>
                  <a:txBody>
                    <a:bodyPr/>
                    <a:lstStyle/>
                    <a:p>
                      <a:pPr algn="ctr" fontAlgn="b"/>
                      <a:r>
                        <a:rPr lang="en-US" sz="1600" u="none" strike="noStrike" dirty="0">
                          <a:latin typeface="Arial" pitchFamily="34" charset="0"/>
                          <a:cs typeface="Arial" pitchFamily="34" charset="0"/>
                        </a:rPr>
                        <a:t>Y</a:t>
                      </a:r>
                      <a:endParaRPr lang="en-US" sz="1600" b="0" i="0" u="none" strike="noStrike" dirty="0">
                        <a:solidFill>
                          <a:srgbClr val="000000"/>
                        </a:solidFill>
                        <a:latin typeface="Arial" pitchFamily="34" charset="0"/>
                        <a:cs typeface="Arial" pitchFamily="34" charset="0"/>
                      </a:endParaRPr>
                    </a:p>
                  </a:txBody>
                  <a:tcPr marL="8578" marR="8578" marT="8578" marB="0" anchor="b"/>
                </a:tc>
                <a:tc>
                  <a:txBody>
                    <a:bodyPr/>
                    <a:lstStyle/>
                    <a:p>
                      <a:pPr algn="ctr" fontAlgn="b"/>
                      <a:r>
                        <a:rPr lang="en-US" sz="1600" u="none" strike="noStrike" dirty="0">
                          <a:latin typeface="Arial" pitchFamily="34" charset="0"/>
                          <a:cs typeface="Arial" pitchFamily="34" charset="0"/>
                        </a:rPr>
                        <a:t>N</a:t>
                      </a:r>
                      <a:endParaRPr lang="en-US" sz="1600" b="0" i="0" u="none" strike="noStrike" dirty="0">
                        <a:solidFill>
                          <a:srgbClr val="000000"/>
                        </a:solidFill>
                        <a:latin typeface="Arial" pitchFamily="34" charset="0"/>
                        <a:cs typeface="Arial" pitchFamily="34" charset="0"/>
                      </a:endParaRPr>
                    </a:p>
                  </a:txBody>
                  <a:tcPr marL="8578" marR="8578" marT="8578" marB="0" anchor="b"/>
                </a:tc>
                <a:tc>
                  <a:txBody>
                    <a:bodyPr/>
                    <a:lstStyle/>
                    <a:p>
                      <a:pPr algn="ctr" fontAlgn="b"/>
                      <a:r>
                        <a:rPr lang="en-US" sz="1600" u="none" strike="noStrike" dirty="0">
                          <a:latin typeface="Arial" pitchFamily="34" charset="0"/>
                          <a:cs typeface="Arial" pitchFamily="34" charset="0"/>
                        </a:rPr>
                        <a:t>N</a:t>
                      </a:r>
                      <a:endParaRPr lang="en-US" sz="1600" b="0" i="0" u="none" strike="noStrike" dirty="0">
                        <a:solidFill>
                          <a:srgbClr val="000000"/>
                        </a:solidFill>
                        <a:latin typeface="Arial" pitchFamily="34" charset="0"/>
                        <a:cs typeface="Arial" pitchFamily="34" charset="0"/>
                      </a:endParaRPr>
                    </a:p>
                  </a:txBody>
                  <a:tcPr marL="8578" marR="8578" marT="8578" marB="0" anchor="b"/>
                </a:tc>
                <a:tc>
                  <a:txBody>
                    <a:bodyPr/>
                    <a:lstStyle/>
                    <a:p>
                      <a:pPr algn="ctr" fontAlgn="b"/>
                      <a:r>
                        <a:rPr lang="en-US" sz="1600" u="none" strike="noStrike" dirty="0">
                          <a:latin typeface="Arial" pitchFamily="34" charset="0"/>
                          <a:cs typeface="Arial" pitchFamily="34" charset="0"/>
                        </a:rPr>
                        <a:t>N</a:t>
                      </a:r>
                      <a:endParaRPr lang="en-US" sz="1600" b="0" i="0" u="none" strike="noStrike" dirty="0">
                        <a:solidFill>
                          <a:srgbClr val="000000"/>
                        </a:solidFill>
                        <a:latin typeface="Arial" pitchFamily="34" charset="0"/>
                        <a:cs typeface="Arial" pitchFamily="34" charset="0"/>
                      </a:endParaRPr>
                    </a:p>
                  </a:txBody>
                  <a:tcPr marL="8578" marR="8578" marT="8578" marB="0" anchor="b"/>
                </a:tc>
              </a:tr>
            </a:tbl>
          </a:graphicData>
        </a:graphic>
      </p:graphicFrame>
      <p:sp>
        <p:nvSpPr>
          <p:cNvPr id="5" name="Content Placeholder 4"/>
          <p:cNvSpPr>
            <a:spLocks noGrp="1"/>
          </p:cNvSpPr>
          <p:nvPr>
            <p:ph type="body" sz="half" idx="2"/>
          </p:nvPr>
        </p:nvSpPr>
        <p:spPr>
          <a:xfrm>
            <a:off x="316446" y="2993514"/>
            <a:ext cx="8643668" cy="3189597"/>
          </a:xfrm>
        </p:spPr>
        <p:txBody>
          <a:bodyPr>
            <a:noAutofit/>
          </a:bodyPr>
          <a:lstStyle/>
          <a:p>
            <a:pPr marL="342900" indent="-342900">
              <a:spcBef>
                <a:spcPts val="600"/>
              </a:spcBef>
              <a:buFont typeface="+mj-lt"/>
              <a:buAutoNum type="arabicPeriod"/>
            </a:pPr>
            <a:r>
              <a:rPr lang="en-US" sz="1800" dirty="0"/>
              <a:t>Each factor that relates to the pizza purchase is listed in the first column of the upper part of the </a:t>
            </a:r>
            <a:r>
              <a:rPr lang="en-US" sz="1800" dirty="0" smtClean="0"/>
              <a:t>table.</a:t>
            </a:r>
          </a:p>
          <a:p>
            <a:pPr marL="342900" indent="-342900">
              <a:spcBef>
                <a:spcPts val="600"/>
              </a:spcBef>
              <a:buFont typeface="+mj-lt"/>
              <a:buAutoNum type="arabicPeriod"/>
            </a:pPr>
            <a:r>
              <a:rPr lang="en-US" sz="1800" dirty="0" smtClean="0"/>
              <a:t>The </a:t>
            </a:r>
            <a:r>
              <a:rPr lang="en-US" sz="1800" dirty="0"/>
              <a:t>remaining cells in the upper section of the table describe every possible combination of factors. This table has three factors for the decision. That means the table needs eight columns to cover all the combinations. This number is calculated as 2</a:t>
            </a:r>
            <a:r>
              <a:rPr lang="en-US" sz="1800" baseline="30000" dirty="0"/>
              <a:t>number of factors</a:t>
            </a:r>
            <a:r>
              <a:rPr lang="en-US" sz="1800" baseline="-25000" dirty="0"/>
              <a:t>.</a:t>
            </a:r>
            <a:r>
              <a:rPr lang="en-US" sz="1800" dirty="0"/>
              <a:t> </a:t>
            </a:r>
            <a:r>
              <a:rPr lang="en-US" sz="1800" dirty="0" smtClean="0"/>
              <a:t>In </a:t>
            </a:r>
            <a:r>
              <a:rPr lang="en-US" sz="1800" dirty="0"/>
              <a:t>this case, there are three factors, so 2</a:t>
            </a:r>
            <a:r>
              <a:rPr lang="en-US" sz="1800" baseline="30000" dirty="0"/>
              <a:t>3</a:t>
            </a:r>
            <a:r>
              <a:rPr lang="en-US" sz="1800" dirty="0"/>
              <a:t> is 2 *</a:t>
            </a:r>
            <a:r>
              <a:rPr lang="en-US" sz="1800" dirty="0" smtClean="0"/>
              <a:t> </a:t>
            </a:r>
            <a:r>
              <a:rPr lang="en-US" sz="1800" dirty="0"/>
              <a:t>2 </a:t>
            </a:r>
            <a:r>
              <a:rPr lang="en-US" sz="1800" dirty="0" smtClean="0"/>
              <a:t>* </a:t>
            </a:r>
            <a:r>
              <a:rPr lang="en-US" sz="1800" dirty="0"/>
              <a:t>2, or </a:t>
            </a:r>
            <a:r>
              <a:rPr lang="en-US" sz="1800" dirty="0" smtClean="0"/>
              <a:t>8.</a:t>
            </a:r>
          </a:p>
          <a:p>
            <a:pPr marL="342900" indent="-342900">
              <a:spcBef>
                <a:spcPts val="600"/>
              </a:spcBef>
              <a:buFont typeface="+mj-lt"/>
              <a:buAutoNum type="arabicPeriod"/>
            </a:pPr>
            <a:r>
              <a:rPr lang="en-US" sz="1800" dirty="0" smtClean="0"/>
              <a:t>The </a:t>
            </a:r>
            <a:r>
              <a:rPr lang="en-US" sz="1800" dirty="0"/>
              <a:t>lower part of the table lists actions that are taken based on the factors. The </a:t>
            </a:r>
            <a:r>
              <a:rPr lang="en-US" sz="1800" dirty="0" smtClean="0"/>
              <a:t>programmer </a:t>
            </a:r>
            <a:r>
              <a:rPr lang="en-US" sz="1800" dirty="0"/>
              <a:t>looks at each column of Ys and Ns to decide if the action should be taken. For example, in the column filled with Ys, the action would be to buy the pizza</a:t>
            </a:r>
          </a:p>
        </p:txBody>
      </p:sp>
    </p:spTree>
    <p:extLst>
      <p:ext uri="{BB962C8B-B14F-4D97-AF65-F5344CB8AC3E}">
        <p14:creationId xmlns:p14="http://schemas.microsoft.com/office/powerpoint/2010/main" val="430233555"/>
      </p:ext>
    </p:extLst>
  </p:cSld>
  <p:clrMapOvr>
    <a:masterClrMapping/>
  </p:clrMapOvr>
  <p:transition spd="slow"/>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Declarative Applications</a:t>
            </a:r>
          </a:p>
        </p:txBody>
      </p:sp>
      <p:sp>
        <p:nvSpPr>
          <p:cNvPr id="5" name="Content Placeholder 4"/>
          <p:cNvSpPr>
            <a:spLocks noGrp="1"/>
          </p:cNvSpPr>
          <p:nvPr>
            <p:ph idx="1"/>
          </p:nvPr>
        </p:nvSpPr>
        <p:spPr/>
        <p:txBody>
          <a:bodyPr>
            <a:noAutofit/>
          </a:bodyPr>
          <a:lstStyle/>
          <a:p>
            <a:r>
              <a:rPr lang="en-US" dirty="0"/>
              <a:t>As a general rule, declarative programming languages are most suitable for problems that pertain to words and concepts rather than to numbers</a:t>
            </a:r>
          </a:p>
          <a:p>
            <a:r>
              <a:rPr lang="en-US" dirty="0"/>
              <a:t>Declarative languages offer a highly effective programming environment for problems that involve words, concepts, and complex logic</a:t>
            </a:r>
          </a:p>
          <a:p>
            <a:r>
              <a:rPr lang="en-US" dirty="0"/>
              <a:t>One of the disadvantages of declarative languages is that they are not commonly used for production applications—today’s emphasis on the OO paradigm has pushed declarative  languages out of the mainstream, both in education and in the job market</a:t>
            </a:r>
          </a:p>
        </p:txBody>
      </p:sp>
    </p:spTree>
    <p:extLst>
      <p:ext uri="{BB962C8B-B14F-4D97-AF65-F5344CB8AC3E}">
        <p14:creationId xmlns:p14="http://schemas.microsoft.com/office/powerpoint/2010/main" val="22141093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Samp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4954</Words>
  <Application>Microsoft Office PowerPoint</Application>
  <PresentationFormat>On-screen Show (4:3)</PresentationFormat>
  <Paragraphs>467</Paragraphs>
  <Slides>91</Slides>
  <Notes>35</Notes>
  <HiddenSlides>0</HiddenSlides>
  <MMClips>0</MMClips>
  <ScaleCrop>false</ScaleCrop>
  <HeadingPairs>
    <vt:vector size="4" baseType="variant">
      <vt:variant>
        <vt:lpstr>Theme</vt:lpstr>
      </vt:variant>
      <vt:variant>
        <vt:i4>1</vt:i4>
      </vt:variant>
      <vt:variant>
        <vt:lpstr>Slide Titles</vt:lpstr>
      </vt:variant>
      <vt:variant>
        <vt:i4>91</vt:i4>
      </vt:variant>
    </vt:vector>
  </HeadingPairs>
  <TitlesOfParts>
    <vt:vector size="92" baseType="lpstr">
      <vt:lpstr>Sample</vt:lpstr>
      <vt:lpstr>Computer Concepts 2018</vt:lpstr>
      <vt:lpstr>Module Contents</vt:lpstr>
      <vt:lpstr>Section A: Program Development</vt:lpstr>
      <vt:lpstr>Section A: Objectives (1 of 2)</vt:lpstr>
      <vt:lpstr>Section A: Objectives (2 of 2)</vt:lpstr>
      <vt:lpstr>Programming Basics (1 of 3)</vt:lpstr>
      <vt:lpstr>Programming Basics (2 of 3)</vt:lpstr>
      <vt:lpstr>Programming Basics (3 of 3)</vt:lpstr>
      <vt:lpstr>Program Planning (1 of 3)</vt:lpstr>
      <vt:lpstr>Program Planning (2 of 3)</vt:lpstr>
      <vt:lpstr>Program Planning (3 of 3)</vt:lpstr>
      <vt:lpstr>Program Coding (1 of 6)</vt:lpstr>
      <vt:lpstr>Program Coding (2 of 6)</vt:lpstr>
      <vt:lpstr>Program Coding (3 of 6)</vt:lpstr>
      <vt:lpstr>Program Coding (4 of 6)</vt:lpstr>
      <vt:lpstr>Program Coding (5 of 6)</vt:lpstr>
      <vt:lpstr>Program Coding (6 of 6)</vt:lpstr>
      <vt:lpstr>Program Testing and Documentation (1 of 9)</vt:lpstr>
      <vt:lpstr>Program Testing and Documentation (2 of 9)</vt:lpstr>
      <vt:lpstr>Program Testing and Documentation (3 of 9)</vt:lpstr>
      <vt:lpstr>Program Testing and Documentation (4 of 9)</vt:lpstr>
      <vt:lpstr>Program Testing and Documentation (5 of 9)</vt:lpstr>
      <vt:lpstr>Program Testing and Documentation (6 of 9)</vt:lpstr>
      <vt:lpstr>Program Testing and Documentation (7 of 9)</vt:lpstr>
      <vt:lpstr>Program Testing and Documentation (8 of 9)</vt:lpstr>
      <vt:lpstr>Program Testing and Documentation (9 of 9)</vt:lpstr>
      <vt:lpstr>Section B: Programming Tools</vt:lpstr>
      <vt:lpstr>Section B: Objectives (1 of 2)</vt:lpstr>
      <vt:lpstr>Section B: Objectives (2 of 2)</vt:lpstr>
      <vt:lpstr>Language Evolution (1 of 7)</vt:lpstr>
      <vt:lpstr>Language Evolution (2 of 7)</vt:lpstr>
      <vt:lpstr>Language Evolution (3 of 7)</vt:lpstr>
      <vt:lpstr>Language Evolution (4 of 7)</vt:lpstr>
      <vt:lpstr>Language Evolution (5 of 7)</vt:lpstr>
      <vt:lpstr>Language Evolution (6 of 7)</vt:lpstr>
      <vt:lpstr>Language Evolution (7 of 7)</vt:lpstr>
      <vt:lpstr>Compilers and Interpreters (1 of 3)</vt:lpstr>
      <vt:lpstr>Compilers and Interpreters (2 of 3)</vt:lpstr>
      <vt:lpstr>Compilers and Interpreters (3 of 3)</vt:lpstr>
      <vt:lpstr>Paradigms and Languages (1 of 4)</vt:lpstr>
      <vt:lpstr>Paradigms and Languages (2 of 4)</vt:lpstr>
      <vt:lpstr>Paradigms and Languages (3 of 4)</vt:lpstr>
      <vt:lpstr>Paradigms and Languages (4 of 4)</vt:lpstr>
      <vt:lpstr>Toolsets (1 of 2)</vt:lpstr>
      <vt:lpstr>Toolsets (2 of 2)</vt:lpstr>
      <vt:lpstr>Section C: Procedural Programming</vt:lpstr>
      <vt:lpstr>Section C: Objectives (1 of 2)</vt:lpstr>
      <vt:lpstr>Section C: Objectives (2 of 2)</vt:lpstr>
      <vt:lpstr>Algorithms (1 of 4)</vt:lpstr>
      <vt:lpstr>Algorithms (2 of 4)</vt:lpstr>
      <vt:lpstr>Algorithms (3 of 4)</vt:lpstr>
      <vt:lpstr>Algorithms (4 of 4)</vt:lpstr>
      <vt:lpstr>Pseudocode and Flowcharts (1 of 2)</vt:lpstr>
      <vt:lpstr>Pseudocode and Flowcharts (2 of 2)</vt:lpstr>
      <vt:lpstr>Flow Control (1 of 7)</vt:lpstr>
      <vt:lpstr>Flow Control (2 of 7)</vt:lpstr>
      <vt:lpstr>Flow Control (3 of 7)</vt:lpstr>
      <vt:lpstr>Flow Control (4 of 7)</vt:lpstr>
      <vt:lpstr>Flow Control (5 of 7)</vt:lpstr>
      <vt:lpstr>Flow Control (6 of 7)</vt:lpstr>
      <vt:lpstr>Flow Control (7 of 7)</vt:lpstr>
      <vt:lpstr>Procedural Applications</vt:lpstr>
      <vt:lpstr>Section D: Object-Oriented Code</vt:lpstr>
      <vt:lpstr>Section D: Objectives (1 of 2)</vt:lpstr>
      <vt:lpstr>Section D: Objectives (2 of 2)</vt:lpstr>
      <vt:lpstr>Objects and Classes (1 of 4)</vt:lpstr>
      <vt:lpstr>Objects and Classes (2 of 4)</vt:lpstr>
      <vt:lpstr>Objects and Classes (3 of 4)</vt:lpstr>
      <vt:lpstr>Objects and Classes (4 of 4)</vt:lpstr>
      <vt:lpstr>Inheritance</vt:lpstr>
      <vt:lpstr>Methods and Messages (1 of 4)</vt:lpstr>
      <vt:lpstr>Methods and Messages (2 of 4)</vt:lpstr>
      <vt:lpstr>Methods and Messages (3 of 4)</vt:lpstr>
      <vt:lpstr>Methods and Messages (4 of 4)</vt:lpstr>
      <vt:lpstr>OO Program Structure</vt:lpstr>
      <vt:lpstr>OO Applications</vt:lpstr>
      <vt:lpstr>Section E: Declarative Programming</vt:lpstr>
      <vt:lpstr>Section E: Objectives</vt:lpstr>
      <vt:lpstr>The Declarative Paradigm (1 of 2)</vt:lpstr>
      <vt:lpstr>The Declarative Paradigm (2 of 2)</vt:lpstr>
      <vt:lpstr>Prolog Facts (1 of 5)</vt:lpstr>
      <vt:lpstr>Prolog Facts (2 of 5)</vt:lpstr>
      <vt:lpstr>Prolog Facts (3 of 5)</vt:lpstr>
      <vt:lpstr>Prolog Facts (4 of 5)</vt:lpstr>
      <vt:lpstr>Prolog Rules</vt:lpstr>
      <vt:lpstr>Prolog Facts (5 of 5)</vt:lpstr>
      <vt:lpstr>Interactive Input (1 of 2)</vt:lpstr>
      <vt:lpstr>Interactive Input (2 of 2)</vt:lpstr>
      <vt:lpstr>Declarative Logic (1 of 2)</vt:lpstr>
      <vt:lpstr>Declarative Logic (2 of 2)</vt:lpstr>
      <vt:lpstr>Declarative Applications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11 Programming</dc:title>
  <dc:creator/>
  <cp:lastModifiedBy/>
  <cp:revision>1</cp:revision>
  <dcterms:created xsi:type="dcterms:W3CDTF">2015-05-25T16:21:36Z</dcterms:created>
  <dcterms:modified xsi:type="dcterms:W3CDTF">2017-09-22T11:40:48Z</dcterms:modified>
</cp:coreProperties>
</file>