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94" r:id="rId3"/>
    <p:sldId id="263" r:id="rId4"/>
    <p:sldId id="285" r:id="rId5"/>
    <p:sldId id="276" r:id="rId6"/>
    <p:sldId id="269" r:id="rId7"/>
    <p:sldId id="271" r:id="rId8"/>
    <p:sldId id="265" r:id="rId9"/>
    <p:sldId id="266" r:id="rId10"/>
    <p:sldId id="281" r:id="rId11"/>
    <p:sldId id="282" r:id="rId12"/>
    <p:sldId id="284" r:id="rId13"/>
  </p:sldIdLst>
  <p:sldSz cx="5715000" cy="9144000" type="screen16x10"/>
  <p:notesSz cx="6858000" cy="9144000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18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1" d="100"/>
          <a:sy n="61" d="100"/>
        </p:scale>
        <p:origin x="2731" y="58"/>
      </p:cViewPr>
      <p:guideLst>
        <p:guide orient="horz" pos="2880"/>
        <p:guide pos="18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4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雨课堂试卷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285750" y="3810000"/>
            <a:ext cx="5143500" cy="1524000"/>
          </a:xfrm>
          <a:prstGeom prst="rect">
            <a:avLst/>
          </a:prstGeom>
        </p:spPr>
        <p:txBody>
          <a:bodyPr vert="horz" anchor="ctr" anchorCtr="1"/>
          <a:lstStyle>
            <a:lvl1pPr>
              <a:defRPr sz="2600"/>
            </a:lvl1pPr>
          </a:lstStyle>
          <a:p>
            <a:r>
              <a:rPr lang="zh-CN" altLang="en-US"/>
              <a:t>请填写试卷标题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tags" Target="../tags/tag117.xml"/><Relationship Id="rId2" Type="http://schemas.openxmlformats.org/officeDocument/2006/relationships/tags" Target="../tags/tag116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29.xml"/><Relationship Id="rId15" Type="http://schemas.openxmlformats.org/officeDocument/2006/relationships/image" Target="../media/image1.png"/><Relationship Id="rId14" Type="http://schemas.openxmlformats.org/officeDocument/2006/relationships/tags" Target="../tags/tag128.xml"/><Relationship Id="rId13" Type="http://schemas.openxmlformats.org/officeDocument/2006/relationships/tags" Target="../tags/tag127.xml"/><Relationship Id="rId12" Type="http://schemas.openxmlformats.org/officeDocument/2006/relationships/tags" Target="../tags/tag126.xml"/><Relationship Id="rId11" Type="http://schemas.openxmlformats.org/officeDocument/2006/relationships/tags" Target="../tags/tag125.xml"/><Relationship Id="rId10" Type="http://schemas.openxmlformats.org/officeDocument/2006/relationships/tags" Target="../tags/tag124.xml"/><Relationship Id="rId1" Type="http://schemas.openxmlformats.org/officeDocument/2006/relationships/tags" Target="../tags/tag115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144.xml"/><Relationship Id="rId15" Type="http://schemas.openxmlformats.org/officeDocument/2006/relationships/image" Target="../media/image1.png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tags" Target="../tags/tag130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5" Type="http://schemas.openxmlformats.org/officeDocument/2006/relationships/slideLayout" Target="../slideLayouts/slideLayout2.xml"/><Relationship Id="rId14" Type="http://schemas.openxmlformats.org/officeDocument/2006/relationships/tags" Target="../tags/tag13.xml"/><Relationship Id="rId13" Type="http://schemas.openxmlformats.org/officeDocument/2006/relationships/image" Target="../media/image1.pn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21.xml"/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22.xml"/><Relationship Id="rId1" Type="http://schemas.openxmlformats.org/officeDocument/2006/relationships/tags" Target="../tags/tag1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.png"/><Relationship Id="rId8" Type="http://schemas.openxmlformats.org/officeDocument/2006/relationships/tags" Target="../tags/tag30.xml"/><Relationship Id="rId7" Type="http://schemas.openxmlformats.org/officeDocument/2006/relationships/tags" Target="../tags/tag29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1" Type="http://schemas.openxmlformats.org/officeDocument/2006/relationships/slideLayout" Target="../slideLayouts/slideLayout2.xml"/><Relationship Id="rId10" Type="http://schemas.openxmlformats.org/officeDocument/2006/relationships/tags" Target="../tags/tag31.xml"/><Relationship Id="rId1" Type="http://schemas.openxmlformats.org/officeDocument/2006/relationships/tags" Target="../tags/tag2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40.xml"/><Relationship Id="rId8" Type="http://schemas.openxmlformats.org/officeDocument/2006/relationships/tags" Target="../tags/tag39.xml"/><Relationship Id="rId7" Type="http://schemas.openxmlformats.org/officeDocument/2006/relationships/tags" Target="../tags/tag38.xml"/><Relationship Id="rId6" Type="http://schemas.openxmlformats.org/officeDocument/2006/relationships/tags" Target="../tags/tag37.xml"/><Relationship Id="rId5" Type="http://schemas.openxmlformats.org/officeDocument/2006/relationships/tags" Target="../tags/tag36.xml"/><Relationship Id="rId4" Type="http://schemas.openxmlformats.org/officeDocument/2006/relationships/tags" Target="../tags/tag35.xml"/><Relationship Id="rId3" Type="http://schemas.openxmlformats.org/officeDocument/2006/relationships/tags" Target="../tags/tag34.xml"/><Relationship Id="rId2" Type="http://schemas.openxmlformats.org/officeDocument/2006/relationships/tags" Target="../tags/tag33.xml"/><Relationship Id="rId17" Type="http://schemas.openxmlformats.org/officeDocument/2006/relationships/slideLayout" Target="../slideLayouts/slideLayout2.xml"/><Relationship Id="rId16" Type="http://schemas.openxmlformats.org/officeDocument/2006/relationships/tags" Target="../tags/tag46.xml"/><Relationship Id="rId15" Type="http://schemas.openxmlformats.org/officeDocument/2006/relationships/image" Target="../media/image1.png"/><Relationship Id="rId14" Type="http://schemas.openxmlformats.org/officeDocument/2006/relationships/tags" Target="../tags/tag45.xml"/><Relationship Id="rId13" Type="http://schemas.openxmlformats.org/officeDocument/2006/relationships/tags" Target="../tags/tag44.xml"/><Relationship Id="rId12" Type="http://schemas.openxmlformats.org/officeDocument/2006/relationships/tags" Target="../tags/tag43.xml"/><Relationship Id="rId11" Type="http://schemas.openxmlformats.org/officeDocument/2006/relationships/tags" Target="../tags/tag42.xml"/><Relationship Id="rId10" Type="http://schemas.openxmlformats.org/officeDocument/2006/relationships/tags" Target="../tags/tag41.xml"/><Relationship Id="rId1" Type="http://schemas.openxmlformats.org/officeDocument/2006/relationships/tags" Target="../tags/tag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63.xml"/><Relationship Id="rId17" Type="http://schemas.openxmlformats.org/officeDocument/2006/relationships/image" Target="../media/image1.png"/><Relationship Id="rId16" Type="http://schemas.openxmlformats.org/officeDocument/2006/relationships/tags" Target="../tags/tag62.xml"/><Relationship Id="rId15" Type="http://schemas.openxmlformats.org/officeDocument/2006/relationships/tags" Target="../tags/tag61.xml"/><Relationship Id="rId14" Type="http://schemas.openxmlformats.org/officeDocument/2006/relationships/tags" Target="../tags/tag60.xml"/><Relationship Id="rId13" Type="http://schemas.openxmlformats.org/officeDocument/2006/relationships/tags" Target="../tags/tag59.xml"/><Relationship Id="rId12" Type="http://schemas.openxmlformats.org/officeDocument/2006/relationships/tags" Target="../tags/tag58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tags" Target="../tags/tag47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72.xml"/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80.xml"/><Relationship Id="rId17" Type="http://schemas.openxmlformats.org/officeDocument/2006/relationships/image" Target="../media/image1.png"/><Relationship Id="rId16" Type="http://schemas.openxmlformats.org/officeDocument/2006/relationships/tags" Target="../tags/tag79.xml"/><Relationship Id="rId15" Type="http://schemas.openxmlformats.org/officeDocument/2006/relationships/tags" Target="../tags/tag78.xml"/><Relationship Id="rId14" Type="http://schemas.openxmlformats.org/officeDocument/2006/relationships/tags" Target="../tags/tag77.xml"/><Relationship Id="rId13" Type="http://schemas.openxmlformats.org/officeDocument/2006/relationships/tags" Target="../tags/tag76.xml"/><Relationship Id="rId12" Type="http://schemas.openxmlformats.org/officeDocument/2006/relationships/tags" Target="../tags/tag75.xml"/><Relationship Id="rId11" Type="http://schemas.openxmlformats.org/officeDocument/2006/relationships/tags" Target="../tags/tag74.xml"/><Relationship Id="rId10" Type="http://schemas.openxmlformats.org/officeDocument/2006/relationships/tags" Target="../tags/tag73.xml"/><Relationship Id="rId1" Type="http://schemas.openxmlformats.org/officeDocument/2006/relationships/tags" Target="../tags/tag64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97.xml"/><Relationship Id="rId17" Type="http://schemas.openxmlformats.org/officeDocument/2006/relationships/image" Target="../media/image1.png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9" Type="http://schemas.openxmlformats.org/officeDocument/2006/relationships/slideLayout" Target="../slideLayouts/slideLayout2.xml"/><Relationship Id="rId18" Type="http://schemas.openxmlformats.org/officeDocument/2006/relationships/tags" Target="../tags/tag114.xml"/><Relationship Id="rId17" Type="http://schemas.openxmlformats.org/officeDocument/2006/relationships/image" Target="../media/image1.png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tags" Target="../tags/tag9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Class Exercise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9. With the following declarations: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void func(int &amp; a);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const int i=10;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 j=10;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The correct function call is: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func(i)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func(j)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both A and B are correct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2948305" y="8286750"/>
            <a:ext cx="1646555" cy="43878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785B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53085" y="827405"/>
            <a:ext cx="4920615" cy="3877945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10.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If defined: 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string str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1;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 char * str2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When executing the statement 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         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cin&gt;&gt;str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;</a:t>
            </a:r>
            <a:endParaRPr lang="zh-CN" altLang="en-US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         cin.getline(str2,100);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enter from the keyboard: 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en-US" altLang="zh-CN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hello</a:t>
            </a:r>
            <a:endParaRPr lang="en-US" altLang="zh-CN" sz="2400">
              <a:solidFill>
                <a:schemeClr val="tx2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chemeClr val="tx2"/>
                </a:solidFill>
                <a:latin typeface="微软雅黑" panose="020B0503020204020204" charset="-122"/>
                <a:ea typeface="微软雅黑" panose="020B0503020204020204" charset="-122"/>
              </a:rPr>
              <a:t>Microsoft Visual Studio 6.0!. 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The value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s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 of str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 and str2 are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29030" y="507619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“hello”and “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Microsoft Visual Studio 6.0!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”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29030" y="621919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“hello”and “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Microsoft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”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</a:t>
            </a:r>
            <a:endParaRPr lang="zh-CN" altLang="en-US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29030" y="736219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“hello”and no value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25145" y="522986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25145" y="637286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25145" y="751586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8"/>
            </p:custDataLst>
          </p:nvPr>
        </p:nvSpPr>
        <p:spPr>
          <a:xfrm>
            <a:off x="2948305" y="8286750"/>
            <a:ext cx="1646555" cy="43878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3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2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3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785B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571500" y="920750"/>
            <a:ext cx="4572000" cy="2508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</a:rPr>
              <a:t>1.“ </a:t>
            </a:r>
            <a:r>
              <a:rPr lang="en-US" altLang="zh-CN" sz="2600" dirty="0" err="1">
                <a:solidFill>
                  <a:srgbClr val="000000"/>
                </a:solidFill>
              </a:rPr>
              <a:t>const</a:t>
            </a:r>
            <a:r>
              <a:rPr lang="en-US" altLang="zh-CN" sz="2600" dirty="0">
                <a:solidFill>
                  <a:srgbClr val="000000"/>
                </a:solidFill>
              </a:rPr>
              <a:t> char *p” </a:t>
            </a:r>
            <a:r>
              <a:rPr sz="2600" dirty="0">
                <a:solidFill>
                  <a:srgbClr val="000000"/>
                </a:solidFill>
              </a:rPr>
              <a:t>shows that p is a constant pointer to a string.</a:t>
            </a:r>
            <a:endParaRPr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</a:rPr>
              <a:t>True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</a:rPr>
              <a:t>False</a:t>
            </a:r>
            <a:endParaRPr lang="en-US" altLang="zh-CN" sz="2600" dirty="0">
              <a:solidFill>
                <a:srgbClr val="000000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4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3" name="圆角矩形 2"/>
          <p:cNvSpPr/>
          <p:nvPr>
            <p:custDataLst>
              <p:tags r:id="rId6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1" name="组合 10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7" name="TitleBackground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0"/>
              </p:custDataLst>
            </p:nvPr>
          </p:nvSpPr>
          <p:spPr>
            <a:xfrm>
              <a:off x="254000" y="0"/>
              <a:ext cx="147258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 dirty="0">
                  <a:solidFill>
                    <a:srgbClr val="000000"/>
                  </a:solidFill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  <p:sp>
          <p:nvSpPr>
            <p:cNvPr id="8" name="TipText"/>
            <p:cNvSpPr/>
            <p:nvPr>
              <p:custDataLst>
                <p:tags r:id="rId11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1263650"/>
            <a:ext cx="4572000" cy="56870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 dirty="0">
                <a:solidFill>
                  <a:srgbClr val="000000"/>
                </a:solidFill>
                <a:sym typeface="+mn-ea"/>
              </a:rPr>
              <a:t>2. In C++, to dynamically allocate memory space for an int arry with 10 elements and use pointer p to use the space, we can use the statement </a:t>
            </a:r>
            <a:r>
              <a:rPr lang="en-US" altLang="zh-CN" sz="2600" dirty="0">
                <a:solidFill>
                  <a:srgbClr val="639EF4"/>
                </a:solidFill>
                <a:sym typeface="+mn-ea"/>
              </a:rPr>
              <a:t>[填空1]</a:t>
            </a:r>
            <a:r>
              <a:rPr lang="en-US" altLang="zh-CN" sz="2600" dirty="0">
                <a:solidFill>
                  <a:srgbClr val="000000"/>
                </a:solidFill>
                <a:sym typeface="+mn-ea"/>
              </a:rPr>
              <a:t> . To reclaim (free) the allocated momory apace we can use the statement </a:t>
            </a:r>
            <a:r>
              <a:rPr lang="en-US" altLang="zh-CN" sz="2600" dirty="0">
                <a:solidFill>
                  <a:srgbClr val="639EF4"/>
                </a:solidFill>
                <a:sym typeface="+mn-ea"/>
              </a:rPr>
              <a:t>[填空2]</a:t>
            </a:r>
            <a:r>
              <a:rPr lang="en-US" altLang="zh-CN" sz="2600" dirty="0">
                <a:solidFill>
                  <a:srgbClr val="000000"/>
                </a:solidFill>
                <a:sym typeface="+mn-ea"/>
              </a:rPr>
              <a:t> .</a:t>
            </a:r>
            <a:endParaRPr sz="2600" dirty="0">
              <a:solidFill>
                <a:srgbClr val="000000"/>
              </a:solidFill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9" name="组合 8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5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8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785B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57200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sz="2600" dirty="0">
                <a:solidFill>
                  <a:srgbClr val="000000"/>
                </a:solidFill>
                <a:sym typeface="微软雅黑" panose="020B0503020204020204" charset="-122"/>
              </a:rPr>
              <a:t>3. </a:t>
            </a:r>
            <a:r>
              <a:rPr sz="2600" dirty="0">
                <a:solidFill>
                  <a:srgbClr val="000000"/>
                </a:solidFill>
                <a:sym typeface="微软雅黑" panose="020B0503020204020204" charset="-122"/>
              </a:rPr>
              <a:t>The mechanism for resolving naming conflicts in C++ is </a:t>
            </a:r>
            <a:r>
              <a:rPr sz="2600" dirty="0">
                <a:solidFill>
                  <a:srgbClr val="639EF4"/>
                </a:solidFill>
                <a:sym typeface="微软雅黑" panose="020B0503020204020204" charset="-122"/>
              </a:rPr>
              <a:t>[填空1]</a:t>
            </a:r>
            <a:r>
              <a:rPr sz="2600" dirty="0">
                <a:solidFill>
                  <a:srgbClr val="000000"/>
                </a:solidFill>
                <a:sym typeface="微软雅黑" panose="020B0503020204020204" charset="-122"/>
              </a:rPr>
              <a:t> </a:t>
            </a:r>
            <a:endParaRPr sz="2600" dirty="0">
              <a:solidFill>
                <a:srgbClr val="000000"/>
              </a:solidFill>
              <a:sym typeface="微软雅黑" panose="020B0503020204020204" charset="-122"/>
            </a:endParaRPr>
          </a:p>
          <a:p>
            <a:pPr lvl="0" algn="l">
              <a:buNone/>
            </a:pP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圆角矩形 8"/>
          <p:cNvSpPr/>
          <p:nvPr>
            <p:custDataLst>
              <p:tags r:id="rId2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8" name="组合 7"/>
          <p:cNvGrpSpPr/>
          <p:nvPr>
            <p:custDataLst>
              <p:tags r:id="rId3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4" name="TitleBackground"/>
            <p:cNvSpPr/>
            <p:nvPr>
              <p:custDataLst>
                <p:tags r:id="rId4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" name="ColorBlock"/>
            <p:cNvSpPr/>
            <p:nvPr>
              <p:custDataLst>
                <p:tags r:id="rId5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TypeText"/>
            <p:cNvSpPr txBox="1"/>
            <p:nvPr>
              <p:custDataLst>
                <p:tags r:id="rId6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7" name="TipText"/>
            <p:cNvSpPr txBox="1"/>
            <p:nvPr>
              <p:custDataLst>
                <p:tags r:id="rId7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1CFB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539496" y="902970"/>
            <a:ext cx="4838284" cy="252603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sym typeface="微软雅黑" panose="020B0503020204020204" charset="-122"/>
              </a:rPr>
              <a:t>4. </a:t>
            </a:r>
            <a:r>
              <a:rPr sz="2600" dirty="0">
                <a:solidFill>
                  <a:srgbClr val="000000"/>
                </a:solidFill>
                <a:sym typeface="微软雅黑" panose="020B0503020204020204" charset="-122"/>
              </a:rPr>
              <a:t>What is wrong with the reference description in standard C++?</a:t>
            </a:r>
            <a:endParaRPr sz="2600" dirty="0">
              <a:solidFill>
                <a:srgbClr val="000000"/>
              </a:solidFill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143000" y="3212465"/>
            <a:ext cx="423478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 dirty="0">
                <a:solidFill>
                  <a:srgbClr val="000000"/>
                </a:solidFill>
                <a:sym typeface="微软雅黑" panose="020B0503020204020204" charset="-122"/>
              </a:rPr>
              <a:t>References are defined by the symbol &amp; and must be initialized when de</a:t>
            </a:r>
            <a:r>
              <a:rPr lang="en-US" sz="2400" dirty="0">
                <a:solidFill>
                  <a:srgbClr val="000000"/>
                </a:solidFill>
                <a:sym typeface="微软雅黑" panose="020B0503020204020204" charset="-122"/>
              </a:rPr>
              <a:t>clared</a:t>
            </a:r>
            <a:endParaRPr lang="en-US" sz="2400" dirty="0">
              <a:solidFill>
                <a:srgbClr val="000000"/>
              </a:solidFill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143000" y="4498975"/>
            <a:ext cx="423478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400" dirty="0">
                <a:solidFill>
                  <a:srgbClr val="000000"/>
                </a:solidFill>
                <a:sym typeface="微软雅黑" panose="020B0503020204020204" charset="-122"/>
              </a:rPr>
              <a:t>You can create a reference to a pointer,  you can</a:t>
            </a:r>
            <a:r>
              <a:rPr lang="en-US" sz="2400" dirty="0">
                <a:solidFill>
                  <a:srgbClr val="000000"/>
                </a:solidFill>
                <a:sym typeface="微软雅黑" panose="020B0503020204020204" charset="-122"/>
              </a:rPr>
              <a:t> also</a:t>
            </a:r>
            <a:r>
              <a:rPr sz="2400" dirty="0">
                <a:solidFill>
                  <a:srgbClr val="000000"/>
                </a:solidFill>
                <a:sym typeface="微软雅黑" panose="020B0503020204020204" charset="-122"/>
              </a:rPr>
              <a:t> create a pointer to a reference.</a:t>
            </a:r>
            <a:endParaRPr sz="2400" dirty="0">
              <a:solidFill>
                <a:srgbClr val="000000"/>
              </a:solidFill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143000" y="6000750"/>
            <a:ext cx="423478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buClrTx/>
              <a:buSzTx/>
              <a:buFontTx/>
            </a:pPr>
            <a:r>
              <a:rPr sz="2400" dirty="0">
                <a:solidFill>
                  <a:srgbClr val="000000"/>
                </a:solidFill>
                <a:sym typeface="微软雅黑" panose="020B0503020204020204" charset="-122"/>
              </a:rPr>
              <a:t>You can create a reference to an array, but you cannot create a</a:t>
            </a:r>
            <a:r>
              <a:rPr lang="zh-CN" altLang="en-US" sz="2400" dirty="0">
                <a:solidFill>
                  <a:srgbClr val="000000"/>
                </a:solidFill>
                <a:latin typeface="+mn-ea"/>
                <a:sym typeface="微软雅黑" panose="020B0503020204020204" charset="-122"/>
              </a:rPr>
              <a:t>n </a:t>
            </a:r>
            <a:r>
              <a:rPr sz="2400" dirty="0">
                <a:solidFill>
                  <a:srgbClr val="000000"/>
                </a:solidFill>
                <a:sym typeface="微软雅黑" panose="020B0503020204020204" charset="-122"/>
              </a:rPr>
              <a:t>array of references.</a:t>
            </a:r>
            <a:endParaRPr sz="2400" dirty="0">
              <a:solidFill>
                <a:srgbClr val="000000"/>
              </a:solidFill>
              <a:sym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5"/>
            </p:custDataLst>
          </p:nvPr>
        </p:nvSpPr>
        <p:spPr>
          <a:xfrm>
            <a:off x="539496" y="3366770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en-US" altLang="zh-CN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4653280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en-US" altLang="zh-CN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en-US" altLang="zh-CN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7" name="圆角矩形 6"/>
          <p:cNvSpPr/>
          <p:nvPr>
            <p:custDataLst>
              <p:tags r:id="rId8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9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1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2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+mn-ea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+mn-ea"/>
                <a:sym typeface="微软雅黑" panose="020B0503020204020204" charset="-122"/>
              </a:endParaRPr>
            </a:p>
          </p:txBody>
        </p:sp>
        <p:sp>
          <p:nvSpPr>
            <p:cNvPr id="15" name="TipText"/>
            <p:cNvSpPr/>
            <p:nvPr>
              <p:custDataLst>
                <p:tags r:id="rId13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571500" y="571500"/>
            <a:ext cx="4572000" cy="285750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sym typeface="微软雅黑" panose="020B0503020204020204" charset="-122"/>
              </a:rPr>
              <a:t>5. </a:t>
            </a:r>
            <a:r>
              <a:rPr sz="2600" dirty="0">
                <a:solidFill>
                  <a:srgbClr val="000000"/>
                </a:solidFill>
                <a:sym typeface="微软雅黑" panose="020B0503020204020204" charset="-122"/>
              </a:rPr>
              <a:t>The storage area of non-static local variables defined in C++ functions is</a:t>
            </a:r>
            <a:endParaRPr sz="2600" dirty="0">
              <a:solidFill>
                <a:srgbClr val="000000"/>
              </a:solidFill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sym typeface="微软雅黑" panose="020B0503020204020204" charset="-122"/>
              </a:rPr>
              <a:t>heap area</a:t>
            </a:r>
            <a:endParaRPr lang="en-US" altLang="zh-CN" sz="2600" dirty="0">
              <a:solidFill>
                <a:srgbClr val="000000"/>
              </a:solidFill>
              <a:sym typeface="微软雅黑" panose="020B0503020204020204" charset="-122"/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sym typeface="微软雅黑" panose="020B0503020204020204" charset="-122"/>
              </a:rPr>
              <a:t>stack area</a:t>
            </a:r>
            <a:endParaRPr lang="en-US" altLang="zh-CN" sz="2600" dirty="0">
              <a:solidFill>
                <a:srgbClr val="000000"/>
              </a:solidFill>
              <a:sym typeface="微软雅黑" panose="020B0503020204020204" charset="-122"/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sym typeface="微软雅黑" panose="020B0503020204020204" charset="-122"/>
              </a:rPr>
              <a:t>global data area</a:t>
            </a:r>
            <a:endParaRPr lang="zh-CN" altLang="en-US" sz="2600" dirty="0">
              <a:solidFill>
                <a:srgbClr val="000000"/>
              </a:solidFill>
              <a:latin typeface="+mn-ea"/>
              <a:sym typeface="微软雅黑" panose="020B0503020204020204" charset="-122"/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  <a:sym typeface="微软雅黑" panose="020B0503020204020204" charset="-122"/>
              </a:rPr>
              <a:t>Program code area</a:t>
            </a:r>
            <a:endParaRPr lang="en-US" altLang="zh-CN" sz="2600" dirty="0">
              <a:solidFill>
                <a:srgbClr val="000000"/>
              </a:solidFill>
              <a:sym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17" name="圆角矩形 16"/>
          <p:cNvSpPr/>
          <p:nvPr>
            <p:custDataLst>
              <p:tags r:id="rId10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6" name="组合 15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2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r>
                <a:rPr lang="zh-CN" altLang="en-US" sz="2600" dirty="0">
                  <a:solidFill>
                    <a:srgbClr val="000000"/>
                  </a:solidFill>
                  <a:latin typeface="+mn-ea"/>
                  <a:sym typeface="微软雅黑" panose="020B0503020204020204" charset="-122"/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  <a:latin typeface="+mn-ea"/>
                <a:sym typeface="微软雅黑" panose="020B0503020204020204" charset="-122"/>
              </a:endParaRPr>
            </a:p>
          </p:txBody>
        </p:sp>
        <p:sp>
          <p:nvSpPr>
            <p:cNvPr id="15" name="TipText"/>
            <p:cNvSpPr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10</a:t>
              </a: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sym typeface="微软雅黑" panose="020B0503020204020204" charset="-122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2" name="图片 1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287156" y="1152108"/>
            <a:ext cx="5090624" cy="2272308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600" dirty="0">
                <a:solidFill>
                  <a:srgbClr val="000000"/>
                </a:solidFill>
              </a:rPr>
              <a:t>6. Suppose there is a definition statement "const int m=5;", then the following </a:t>
            </a:r>
            <a:r>
              <a:rPr lang="en-US" sz="2600" dirty="0">
                <a:solidFill>
                  <a:srgbClr val="FF0000"/>
                </a:solidFill>
              </a:rPr>
              <a:t>wrong</a:t>
            </a:r>
            <a:r>
              <a:rPr lang="en-US" sz="2600" dirty="0">
                <a:solidFill>
                  <a:srgbClr val="000000"/>
                </a:solidFill>
              </a:rPr>
              <a:t> definition statement is:</a:t>
            </a:r>
            <a:endParaRPr lang="en-US" sz="2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const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zh-CN" altLang="en-US" sz="2600" dirty="0">
                <a:solidFill>
                  <a:srgbClr val="000000"/>
                </a:solidFill>
              </a:rPr>
              <a:t>*</a:t>
            </a:r>
            <a:r>
              <a:rPr lang="en-US" altLang="zh-CN" sz="2600" dirty="0">
                <a:solidFill>
                  <a:srgbClr val="000000"/>
                </a:solidFill>
              </a:rPr>
              <a:t>pm; pm=&amp;m;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const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* </a:t>
            </a:r>
            <a:r>
              <a:rPr lang="en-US" altLang="zh-CN" sz="2600" dirty="0" err="1">
                <a:solidFill>
                  <a:srgbClr val="000000"/>
                </a:solidFill>
              </a:rPr>
              <a:t>const</a:t>
            </a:r>
            <a:r>
              <a:rPr lang="en-US" altLang="zh-CN" sz="2600" dirty="0">
                <a:solidFill>
                  <a:srgbClr val="000000"/>
                </a:solidFill>
              </a:rPr>
              <a:t> pm=&amp;m;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int * const pm</a:t>
            </a:r>
            <a:r>
              <a:rPr lang="en-US" altLang="zh-CN" sz="2600" dirty="0">
                <a:solidFill>
                  <a:srgbClr val="000000"/>
                </a:solidFill>
              </a:rPr>
              <a:t>=&amp;m;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const</a:t>
            </a:r>
            <a:r>
              <a:rPr lang="en-US" altLang="zh-CN" sz="2600" dirty="0">
                <a:solidFill>
                  <a:srgbClr val="000000"/>
                </a:solidFill>
              </a:rPr>
              <a:t> 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&amp;</a:t>
            </a:r>
            <a:r>
              <a:rPr lang="en-US" altLang="zh-CN" sz="2600" dirty="0" err="1">
                <a:solidFill>
                  <a:srgbClr val="000000"/>
                </a:solidFill>
              </a:rPr>
              <a:t>rm</a:t>
            </a:r>
            <a:r>
              <a:rPr lang="en-US" altLang="zh-CN" sz="2600" dirty="0">
                <a:solidFill>
                  <a:srgbClr val="000000"/>
                </a:solidFill>
              </a:rPr>
              <a:t>=m;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2" name="圆角矩形 1"/>
          <p:cNvSpPr/>
          <p:nvPr>
            <p:custDataLst>
              <p:tags r:id="rId10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2540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544588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  <p:sp>
          <p:nvSpPr>
            <p:cNvPr id="17" name="TipText"/>
            <p:cNvSpPr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539496" y="902970"/>
            <a:ext cx="4766276" cy="252603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>
                <a:solidFill>
                  <a:srgbClr val="000000"/>
                </a:solidFill>
              </a:rPr>
              <a:t>7. </a:t>
            </a:r>
            <a:r>
              <a:rPr lang="zh-CN" altLang="en-US" sz="2600" dirty="0">
                <a:solidFill>
                  <a:srgbClr val="000000"/>
                </a:solidFill>
              </a:rPr>
              <a:t>Which of the following statements about functions is incorrect?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1143000" y="3714750"/>
            <a:ext cx="4162772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fun(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x, 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y=10);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1143000" y="4857750"/>
            <a:ext cx="4162772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fun(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x=5, 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y=10);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1143000" y="6000750"/>
            <a:ext cx="4162772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fun(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x=5, 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y);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1143000" y="7143750"/>
            <a:ext cx="4162772" cy="857250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FFFF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fun(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x, </a:t>
            </a:r>
            <a:r>
              <a:rPr lang="en-US" altLang="zh-CN" sz="2600" dirty="0" err="1">
                <a:solidFill>
                  <a:srgbClr val="000000"/>
                </a:solidFill>
              </a:rPr>
              <a:t>int</a:t>
            </a:r>
            <a:r>
              <a:rPr lang="en-US" altLang="zh-CN" sz="2600" dirty="0">
                <a:solidFill>
                  <a:srgbClr val="000000"/>
                </a:solidFill>
              </a:rPr>
              <a:t> y)</a:t>
            </a:r>
            <a:endParaRPr lang="zh-CN" altLang="en-US" sz="2600" dirty="0">
              <a:solidFill>
                <a:srgbClr val="000000"/>
              </a:solidFill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496" y="3869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A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496" y="5012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B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496" y="6155055"/>
            <a:ext cx="548640" cy="548640"/>
          </a:xfrm>
          <a:prstGeom prst="ellipse">
            <a:avLst/>
          </a:prstGeom>
          <a:solidFill>
            <a:srgbClr val="00FF00"/>
          </a:solidFill>
          <a:ln w="254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C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496" y="7298055"/>
            <a:ext cx="548640" cy="548640"/>
          </a:xfrm>
          <a:prstGeom prst="ellipse">
            <a:avLst/>
          </a:prstGeom>
          <a:solidFill>
            <a:srgbClr val="80808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en-US" altLang="zh-CN" sz="1600">
                <a:solidFill>
                  <a:srgbClr val="FFFFFF"/>
                </a:solidFill>
              </a:rPr>
              <a:t>D</a:t>
            </a:r>
            <a:endParaRPr lang="zh-CN" altLang="en-US" sz="1600">
              <a:solidFill>
                <a:srgbClr val="FFFFFF"/>
              </a:solidFill>
            </a:endParaRPr>
          </a:p>
        </p:txBody>
      </p:sp>
      <p:sp>
        <p:nvSpPr>
          <p:cNvPr id="2" name="圆角矩形 1"/>
          <p:cNvSpPr/>
          <p:nvPr>
            <p:custDataLst>
              <p:tags r:id="rId10"/>
            </p:custDataLst>
          </p:nvPr>
        </p:nvSpPr>
        <p:spPr>
          <a:xfrm>
            <a:off x="2400300" y="8286750"/>
            <a:ext cx="2057400" cy="54864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5715000" cy="635000"/>
          </a:xfrm>
        </p:grpSpPr>
        <p:sp>
          <p:nvSpPr>
            <p:cNvPr id="16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5715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298288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TypeText"/>
            <p:cNvSpPr/>
            <p:nvPr>
              <p:custDataLst>
                <p:tags r:id="rId14"/>
              </p:custDataLst>
            </p:nvPr>
          </p:nvSpPr>
          <p:spPr>
            <a:xfrm>
              <a:off x="254000" y="0"/>
              <a:ext cx="1491442" cy="635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FFFF"/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zh-CN" altLang="en-US" sz="2600">
                  <a:solidFill>
                    <a:srgbClr val="000000"/>
                  </a:solidFill>
                </a:rPr>
                <a:t>单选题</a:t>
              </a:r>
              <a:endParaRPr lang="zh-CN" altLang="en-US" sz="2600" dirty="0">
                <a:solidFill>
                  <a:srgbClr val="000000"/>
                </a:solidFill>
              </a:endParaRPr>
            </a:p>
          </p:txBody>
        </p:sp>
        <p:sp>
          <p:nvSpPr>
            <p:cNvPr id="17" name="TipText"/>
            <p:cNvSpPr/>
            <p:nvPr>
              <p:custDataLst>
                <p:tags r:id="rId15"/>
              </p:custDataLst>
            </p:nvPr>
          </p:nvSpPr>
          <p:spPr>
            <a:xfrm>
              <a:off x="1427480" y="109220"/>
              <a:ext cx="2286000" cy="508000"/>
            </a:xfrm>
            <a:prstGeom prst="rect">
              <a:avLst/>
            </a:prstGeom>
            <a:noFill/>
            <a:ln w="25400" cap="flat" cmpd="sng" algn="ctr">
              <a:noFill/>
              <a:prstDash val="soli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en-US" altLang="zh-CN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微软雅黑" panose="020B0503020204020204" charset="-122"/>
                </a:rPr>
                <a:t>10分</a:t>
              </a:r>
              <a:endParaRPr lang="en-US" altLang="zh-CN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endParaRPr>
            </a:p>
          </p:txBody>
        </p:sp>
      </p:grpSp>
      <p:pic>
        <p:nvPicPr>
          <p:cNvPr id="15" name="图片 14"/>
          <p:cNvPicPr/>
          <p:nvPr>
            <p:custDataLst>
              <p:tags r:id="rId1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>
            <p:custDataLst>
              <p:tags r:id="rId1"/>
            </p:custDataLst>
          </p:nvPr>
        </p:nvSpPr>
        <p:spPr>
          <a:xfrm>
            <a:off x="571500" y="635000"/>
            <a:ext cx="4973320" cy="285750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8. </a:t>
            </a: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With following function definition：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void func(int a， int&amp;b) {a++；b++；}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If the following code segment is executed: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int x=0，y=1；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func(x， y) ；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lvl="0" algn="l">
              <a:buNone/>
            </a:pPr>
            <a:r>
              <a:rPr lang="zh-CN" altLang="en-US" sz="20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the values of variables x and y are respectively (     ).</a:t>
            </a:r>
            <a:endParaRPr lang="zh-CN" altLang="en-US" sz="20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>
            <p:custDataLst>
              <p:tags r:id="rId2"/>
            </p:custDataLst>
          </p:nvPr>
        </p:nvSpPr>
        <p:spPr>
          <a:xfrm>
            <a:off x="1143000" y="3714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 and 1</a:t>
            </a:r>
            <a:endParaRPr lang="zh-CN" altLang="en-US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文本框 4"/>
          <p:cNvSpPr txBox="1"/>
          <p:nvPr>
            <p:custDataLst>
              <p:tags r:id="rId3"/>
            </p:custDataLst>
          </p:nvPr>
        </p:nvSpPr>
        <p:spPr>
          <a:xfrm>
            <a:off x="1143000" y="4857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 and 1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143000" y="6000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0 and 2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>
            <p:custDataLst>
              <p:tags r:id="rId5"/>
            </p:custDataLst>
          </p:nvPr>
        </p:nvSpPr>
        <p:spPr>
          <a:xfrm>
            <a:off x="1143000" y="7143750"/>
            <a:ext cx="4000500" cy="85725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lvl="0" algn="l">
              <a:buNone/>
            </a:pPr>
            <a:r>
              <a:rPr lang="en-US" altLang="zh-CN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rPr>
              <a:t>1 and 2</a:t>
            </a:r>
            <a:endParaRPr lang="en-US" altLang="zh-CN" sz="2600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8" name="椭圆 7"/>
          <p:cNvSpPr>
            <a:spLocks noChangeAspect="1"/>
          </p:cNvSpPr>
          <p:nvPr>
            <p:custDataLst>
              <p:tags r:id="rId6"/>
            </p:custDataLst>
          </p:nvPr>
        </p:nvSpPr>
        <p:spPr>
          <a:xfrm>
            <a:off x="539115" y="3868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A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椭圆 8"/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539115" y="5011420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B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0" name="椭圆 9"/>
          <p:cNvSpPr>
            <a:spLocks noChangeAspect="1"/>
          </p:cNvSpPr>
          <p:nvPr>
            <p:custDataLst>
              <p:tags r:id="rId8"/>
            </p:custDataLst>
          </p:nvPr>
        </p:nvSpPr>
        <p:spPr>
          <a:xfrm>
            <a:off x="539115" y="6154420"/>
            <a:ext cx="548640" cy="548640"/>
          </a:xfrm>
          <a:prstGeom prst="ellipse">
            <a:avLst/>
          </a:prstGeom>
          <a:solidFill>
            <a:srgbClr val="00FF00"/>
          </a:solidFill>
          <a:ln w="254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C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椭圆 10"/>
          <p:cNvSpPr>
            <a:spLocks noChangeAspect="1"/>
          </p:cNvSpPr>
          <p:nvPr>
            <p:custDataLst>
              <p:tags r:id="rId9"/>
            </p:custDataLst>
          </p:nvPr>
        </p:nvSpPr>
        <p:spPr>
          <a:xfrm>
            <a:off x="539115" y="7298055"/>
            <a:ext cx="548640" cy="548640"/>
          </a:xfrm>
          <a:prstGeom prst="ellipse">
            <a:avLst/>
          </a:prstGeom>
          <a:solidFill>
            <a:srgbClr val="808080"/>
          </a:solidFill>
          <a:ln w="127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indent="0"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D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圆角矩形 11"/>
          <p:cNvSpPr/>
          <p:nvPr>
            <p:custDataLst>
              <p:tags r:id="rId10"/>
            </p:custDataLst>
          </p:nvPr>
        </p:nvSpPr>
        <p:spPr>
          <a:xfrm>
            <a:off x="2948305" y="8286750"/>
            <a:ext cx="1646555" cy="438785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提交</a:t>
            </a:r>
            <a:endParaRPr lang="zh-CN" altLang="en-US" sz="1600">
              <a:solidFill>
                <a:srgbClr val="FFFFF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7" name="组合 16"/>
          <p:cNvGrpSpPr/>
          <p:nvPr>
            <p:custDataLst>
              <p:tags r:id="rId11"/>
            </p:custDataLst>
          </p:nvPr>
        </p:nvGrpSpPr>
        <p:grpSpPr>
          <a:xfrm>
            <a:off x="0" y="0"/>
            <a:ext cx="5715000" cy="635000"/>
            <a:chOff x="0" y="0"/>
            <a:chExt cx="9000" cy="1000"/>
          </a:xfrm>
        </p:grpSpPr>
        <p:sp>
          <p:nvSpPr>
            <p:cNvPr id="13" name="TitleBackground"/>
            <p:cNvSpPr/>
            <p:nvPr>
              <p:custDataLst>
                <p:tags r:id="rId12"/>
              </p:custDataLst>
            </p:nvPr>
          </p:nvSpPr>
          <p:spPr>
            <a:xfrm>
              <a:off x="0" y="0"/>
              <a:ext cx="9000" cy="1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4" name="ColorBlock"/>
            <p:cNvSpPr/>
            <p:nvPr>
              <p:custDataLst>
                <p:tags r:id="rId13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xtLst>
              <a:ext uri="{91240B29-F687-4F45-9708-019B960494DF}">
                <a14:hiddenLine xmlns:a14="http://schemas.microsoft.com/office/drawing/2010/main" w="25400">
                  <a:solidFill>
                    <a:schemeClr val="accent1">
                      <a:lumMod val="75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5" name="TypeText"/>
            <p:cNvSpPr txBox="1"/>
            <p:nvPr>
              <p:custDataLst>
                <p:tags r:id="rId14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单选题</a:t>
              </a:r>
              <a:endParaRPr lang="zh-CN" altLang="en-US" sz="2600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6" name="TipText"/>
            <p:cNvSpPr txBox="1"/>
            <p:nvPr>
              <p:custDataLst>
                <p:tags r:id="rId15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  <a:endParaRPr lang="zh-CN" altLang="en-US" sz="2000">
                <a:solidFill>
                  <a:srgbClr val="80808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</p:grpSp>
      <p:pic>
        <p:nvPicPr>
          <p:cNvPr id="2" name="图片 1" descr="tmp785B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165600" y="63500"/>
            <a:ext cx="1422400" cy="508000"/>
          </a:xfrm>
          <a:prstGeom prst="rect">
            <a:avLst/>
          </a:prstGeom>
        </p:spPr>
      </p:pic>
    </p:spTree>
    <p:custDataLst>
      <p:tags r:id="rId18"/>
    </p:custDataLst>
  </p:cSld>
  <p:clrMapOvr>
    <a:masterClrMapping/>
  </p:clrMapOvr>
</p:sld>
</file>

<file path=ppt/tags/tag1.xml><?xml version="1.0" encoding="utf-8"?>
<p:tagLst xmlns:p="http://schemas.openxmlformats.org/presentationml/2006/main">
  <p:tag name="RAINPROBLEM" val="ProblemBody"/>
</p:tagLst>
</file>

<file path=ppt/tags/tag10.xml><?xml version="1.0" encoding="utf-8"?>
<p:tagLst xmlns:p="http://schemas.openxmlformats.org/presentationml/2006/main">
  <p:tag name="RAINPROBLEMTYPE" val="ProblemTypeMarker"/>
</p:tagLst>
</file>

<file path=ppt/tags/tag100.xml><?xml version="1.0" encoding="utf-8"?>
<p:tagLst xmlns:p="http://schemas.openxmlformats.org/presentationml/2006/main">
  <p:tag name="RAINPROBLEM" val="ProblemItem"/>
</p:tagLst>
</file>

<file path=ppt/tags/tag101.xml><?xml version="1.0" encoding="utf-8"?>
<p:tagLst xmlns:p="http://schemas.openxmlformats.org/presentationml/2006/main">
  <p:tag name="RAINPROBLEM" val="ProblemItem"/>
</p:tagLst>
</file>

<file path=ppt/tags/tag102.xml><?xml version="1.0" encoding="utf-8"?>
<p:tagLst xmlns:p="http://schemas.openxmlformats.org/presentationml/2006/main">
  <p:tag name="RAINPROBLEM" val="ProblemItem"/>
</p:tagLst>
</file>

<file path=ppt/tags/tag103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5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0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07.xml><?xml version="1.0" encoding="utf-8"?>
<p:tagLst xmlns:p="http://schemas.openxmlformats.org/presentationml/2006/main">
  <p:tag name="RAINPROBLEM" val="ProblemSubmit"/>
  <p:tag name="RAINPROBLEMTYPE" val="MultipleChoice"/>
</p:tagLst>
</file>

<file path=ppt/tags/tag108.xml><?xml version="1.0" encoding="utf-8"?>
<p:tagLst xmlns:p="http://schemas.openxmlformats.org/presentationml/2006/main">
  <p:tag name="RAINPROBLEMTYPE" val="ProblemTypeMarker"/>
</p:tagLst>
</file>

<file path=ppt/tags/tag109.xml><?xml version="1.0" encoding="utf-8"?>
<p:tagLst xmlns:p="http://schemas.openxmlformats.org/presentationml/2006/main">
  <p:tag name="RAINPROBLEMTYPE" val="ProblemTypeMarker"/>
</p:tagLst>
</file>

<file path=ppt/tags/tag11.xml><?xml version="1.0" encoding="utf-8"?>
<p:tagLst xmlns:p="http://schemas.openxmlformats.org/presentationml/2006/main">
  <p:tag name="RAINPROBLEMTYPE" val="ProblemTypeMarker"/>
</p:tagLst>
</file>

<file path=ppt/tags/tag110.xml><?xml version="1.0" encoding="utf-8"?>
<p:tagLst xmlns:p="http://schemas.openxmlformats.org/presentationml/2006/main">
  <p:tag name="RAINPROBLEMTYPE" val="ProblemTypeMarker"/>
</p:tagLst>
</file>

<file path=ppt/tags/tag111.xml><?xml version="1.0" encoding="utf-8"?>
<p:tagLst xmlns:p="http://schemas.openxmlformats.org/presentationml/2006/main">
  <p:tag name="RAINPROBLEMTYPE" val="ProblemTypeMarker"/>
</p:tagLst>
</file>

<file path=ppt/tags/tag112.xml><?xml version="1.0" encoding="utf-8"?>
<p:tagLst xmlns:p="http://schemas.openxmlformats.org/presentationml/2006/main">
  <p:tag name="RAINPROBLEMTYPE" val="ProblemTypeMarker"/>
</p:tagLst>
</file>

<file path=ppt/tags/tag113.xml><?xml version="1.0" encoding="utf-8"?>
<p:tagLst xmlns:p="http://schemas.openxmlformats.org/presentationml/2006/main">
  <p:tag name="RAINPROBLEM" val="ProblemSetting"/>
  <p:tag name="RAINPROBLEMTYPE" val="MultipleChoice"/>
</p:tagLst>
</file>

<file path=ppt/tags/tag114.xml><?xml version="1.0" encoding="utf-8"?>
<p:tagLst xmlns:p="http://schemas.openxmlformats.org/presentationml/2006/main">
  <p:tag name="RAINPROBLEM" val="MultipleChoice"/>
  <p:tag name="PROBLEMSCORE" val="10.0"/>
</p:tagLst>
</file>

<file path=ppt/tags/tag115.xml><?xml version="1.0" encoding="utf-8"?>
<p:tagLst xmlns:p="http://schemas.openxmlformats.org/presentationml/2006/main">
  <p:tag name="RAINPROBLEM" val="ProblemBody"/>
</p:tagLst>
</file>

<file path=ppt/tags/tag116.xml><?xml version="1.0" encoding="utf-8"?>
<p:tagLst xmlns:p="http://schemas.openxmlformats.org/presentationml/2006/main">
  <p:tag name="RAINPROBLEM" val="ProblemItem"/>
</p:tagLst>
</file>

<file path=ppt/tags/tag117.xml><?xml version="1.0" encoding="utf-8"?>
<p:tagLst xmlns:p="http://schemas.openxmlformats.org/presentationml/2006/main">
  <p:tag name="RAINPROBLEM" val="ProblemItem"/>
</p:tagLst>
</file>

<file path=ppt/tags/tag118.xml><?xml version="1.0" encoding="utf-8"?>
<p:tagLst xmlns:p="http://schemas.openxmlformats.org/presentationml/2006/main">
  <p:tag name="RAINPROBLEM" val="ProblemItem"/>
</p:tagLst>
</file>

<file path=ppt/tags/tag11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.xml><?xml version="1.0" encoding="utf-8"?>
<p:tagLst xmlns:p="http://schemas.openxmlformats.org/presentationml/2006/main">
  <p:tag name="RAINPROBLEM" val="ProblemSetting"/>
  <p:tag name="RAINPROBLEMTYPE" val="MultipleChoice"/>
</p:tagLst>
</file>

<file path=ppt/tags/tag120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21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22.xml><?xml version="1.0" encoding="utf-8"?>
<p:tagLst xmlns:p="http://schemas.openxmlformats.org/presentationml/2006/main">
  <p:tag name="RAINPROBLEM" val="ProblemSubmit"/>
  <p:tag name="RAINPROBLEMTYPE" val="MultipleChoice"/>
</p:tagLst>
</file>

<file path=ppt/tags/tag123.xml><?xml version="1.0" encoding="utf-8"?>
<p:tagLst xmlns:p="http://schemas.openxmlformats.org/presentationml/2006/main">
  <p:tag name="RAINPROBLEMTYPE" val="ProblemTypeMarker"/>
</p:tagLst>
</file>

<file path=ppt/tags/tag124.xml><?xml version="1.0" encoding="utf-8"?>
<p:tagLst xmlns:p="http://schemas.openxmlformats.org/presentationml/2006/main">
  <p:tag name="RAINPROBLEMTYPE" val="ProblemTypeMarker"/>
</p:tagLst>
</file>

<file path=ppt/tags/tag125.xml><?xml version="1.0" encoding="utf-8"?>
<p:tagLst xmlns:p="http://schemas.openxmlformats.org/presentationml/2006/main">
  <p:tag name="RAINPROBLEMTYPE" val="ProblemTypeMarker"/>
</p:tagLst>
</file>

<file path=ppt/tags/tag126.xml><?xml version="1.0" encoding="utf-8"?>
<p:tagLst xmlns:p="http://schemas.openxmlformats.org/presentationml/2006/main">
  <p:tag name="RAINPROBLEMTYPE" val="ProblemTypeMarker"/>
</p:tagLst>
</file>

<file path=ppt/tags/tag127.xml><?xml version="1.0" encoding="utf-8"?>
<p:tagLst xmlns:p="http://schemas.openxmlformats.org/presentationml/2006/main">
  <p:tag name="RAINPROBLEMTYPE" val="ProblemTypeMarker"/>
</p:tagLst>
</file>

<file path=ppt/tags/tag128.xml><?xml version="1.0" encoding="utf-8"?>
<p:tagLst xmlns:p="http://schemas.openxmlformats.org/presentationml/2006/main">
  <p:tag name="RAINPROBLEM" val="ProblemSetting"/>
  <p:tag name="RAINPROBLEMTYPE" val="MultipleChoice"/>
</p:tagLst>
</file>

<file path=ppt/tags/tag129.xml><?xml version="1.0" encoding="utf-8"?>
<p:tagLst xmlns:p="http://schemas.openxmlformats.org/presentationml/2006/main">
  <p:tag name="RAINPROBLEM" val="MultipleChoice"/>
  <p:tag name="PROBLEMSCORE" val="10.0"/>
</p:tagLst>
</file>

<file path=ppt/tags/tag13.xml><?xml version="1.0" encoding="utf-8"?>
<p:tagLst xmlns:p="http://schemas.openxmlformats.org/presentationml/2006/main">
  <p:tag name="RAINPROBLEM" val="MultipleChoice"/>
  <p:tag name="PROBLEMSCORE" val="10.0"/>
</p:tagLst>
</file>

<file path=ppt/tags/tag130.xml><?xml version="1.0" encoding="utf-8"?>
<p:tagLst xmlns:p="http://schemas.openxmlformats.org/presentationml/2006/main">
  <p:tag name="RAINPROBLEM" val="ProblemBody"/>
</p:tagLst>
</file>

<file path=ppt/tags/tag131.xml><?xml version="1.0" encoding="utf-8"?>
<p:tagLst xmlns:p="http://schemas.openxmlformats.org/presentationml/2006/main">
  <p:tag name="RAINPROBLEM" val="ProblemItem"/>
</p:tagLst>
</file>

<file path=ppt/tags/tag132.xml><?xml version="1.0" encoding="utf-8"?>
<p:tagLst xmlns:p="http://schemas.openxmlformats.org/presentationml/2006/main">
  <p:tag name="RAINPROBLEM" val="ProblemItem"/>
</p:tagLst>
</file>

<file path=ppt/tags/tag133.xml><?xml version="1.0" encoding="utf-8"?>
<p:tagLst xmlns:p="http://schemas.openxmlformats.org/presentationml/2006/main">
  <p:tag name="RAINPROBLEM" val="ProblemItem"/>
</p:tagLst>
</file>

<file path=ppt/tags/tag13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136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137.xml><?xml version="1.0" encoding="utf-8"?>
<p:tagLst xmlns:p="http://schemas.openxmlformats.org/presentationml/2006/main">
  <p:tag name="RAINPROBLEM" val="ProblemSubmit"/>
  <p:tag name="RAINPROBLEMTYPE" val="MultipleChoice"/>
</p:tagLst>
</file>

<file path=ppt/tags/tag138.xml><?xml version="1.0" encoding="utf-8"?>
<p:tagLst xmlns:p="http://schemas.openxmlformats.org/presentationml/2006/main">
  <p:tag name="RAINPROBLEMTYPE" val="ProblemTypeMarker"/>
</p:tagLst>
</file>

<file path=ppt/tags/tag139.xml><?xml version="1.0" encoding="utf-8"?>
<p:tagLst xmlns:p="http://schemas.openxmlformats.org/presentationml/2006/main">
  <p:tag name="RAINPROBLEMTYPE" val="ProblemTypeMarker"/>
</p:tagLst>
</file>

<file path=ppt/tags/tag14.xml><?xml version="1.0" encoding="utf-8"?>
<p:tagLst xmlns:p="http://schemas.openxmlformats.org/presentationml/2006/main">
  <p:tag name="RAINPROBLEM" val="ProblemBody"/>
</p:tagLst>
</file>

<file path=ppt/tags/tag140.xml><?xml version="1.0" encoding="utf-8"?>
<p:tagLst xmlns:p="http://schemas.openxmlformats.org/presentationml/2006/main">
  <p:tag name="RAINPROBLEMTYPE" val="ProblemTypeMarker"/>
</p:tagLst>
</file>

<file path=ppt/tags/tag141.xml><?xml version="1.0" encoding="utf-8"?>
<p:tagLst xmlns:p="http://schemas.openxmlformats.org/presentationml/2006/main">
  <p:tag name="RAINPROBLEMTYPE" val="ProblemTypeMarker"/>
</p:tagLst>
</file>

<file path=ppt/tags/tag142.xml><?xml version="1.0" encoding="utf-8"?>
<p:tagLst xmlns:p="http://schemas.openxmlformats.org/presentationml/2006/main">
  <p:tag name="RAINPROBLEMTYPE" val="ProblemTypeMarker"/>
</p:tagLst>
</file>

<file path=ppt/tags/tag143.xml><?xml version="1.0" encoding="utf-8"?>
<p:tagLst xmlns:p="http://schemas.openxmlformats.org/presentationml/2006/main">
  <p:tag name="RAINPROBLEM" val="ProblemSetting"/>
  <p:tag name="RAINPROBLEMTYPE" val="MultipleChoice"/>
</p:tagLst>
</file>

<file path=ppt/tags/tag144.xml><?xml version="1.0" encoding="utf-8"?>
<p:tagLst xmlns:p="http://schemas.openxmlformats.org/presentationml/2006/main">
  <p:tag name="RAINPROBLEM" val="MultipleChoice"/>
  <p:tag name="PROBLEMSCORE" val="10.0"/>
</p:tagLst>
</file>

<file path=ppt/tags/tag145.xml><?xml version="1.0" encoding="utf-8"?>
<p:tagLst xmlns:p="http://schemas.openxmlformats.org/presentationml/2006/main">
  <p:tag name="commondata" val="eyJoZGlkIjoiNzQ3YzYyN2FjYWY5NjgxMmEzMjZhM2E2NjM0MDE0ZmMifQ=="/>
</p:tagLst>
</file>

<file path=ppt/tags/tag15.xml><?xml version="1.0" encoding="utf-8"?>
<p:tagLst xmlns:p="http://schemas.openxmlformats.org/presentationml/2006/main">
  <p:tag name="RAINPROBLEM" val="ProblemSubmit"/>
  <p:tag name="RAINPROBLEMTYPE" val="FillBlank"/>
</p:tagLst>
</file>

<file path=ppt/tags/tag16.xml><?xml version="1.0" encoding="utf-8"?>
<p:tagLst xmlns:p="http://schemas.openxmlformats.org/presentationml/2006/main">
  <p:tag name="RAINPROBLEMTYPE" val="ProblemTypeMarker"/>
</p:tagLst>
</file>

<file path=ppt/tags/tag17.xml><?xml version="1.0" encoding="utf-8"?>
<p:tagLst xmlns:p="http://schemas.openxmlformats.org/presentationml/2006/main">
  <p:tag name="RAINPROBLEMTYPE" val="ProblemTypeMarker"/>
</p:tagLst>
</file>

<file path=ppt/tags/tag18.xml><?xml version="1.0" encoding="utf-8"?>
<p:tagLst xmlns:p="http://schemas.openxmlformats.org/presentationml/2006/main">
  <p:tag name="RAINPROBLEMTYPE" val="ProblemTypeMarker"/>
</p:tagLst>
</file>

<file path=ppt/tags/tag19.xml><?xml version="1.0" encoding="utf-8"?>
<p:tagLst xmlns:p="http://schemas.openxmlformats.org/presentationml/2006/main">
  <p:tag name="RAINPROBLEMTYPE" val="ProblemTypeMarker"/>
</p:tagLst>
</file>

<file path=ppt/tags/tag2.xml><?xml version="1.0" encoding="utf-8"?>
<p:tagLst xmlns:p="http://schemas.openxmlformats.org/presentationml/2006/main">
  <p:tag name="RAINPROBLEM" val="ProblemItem"/>
  <p:tag name="KSO_WM_DIAGRAM_VIRTUALLY_FRAME" val="{&quot;height&quot;:157.5,&quot;left&quot;:42.480000000000004,&quot;top&quot;:292.5,&quot;width&quot;:362.52}"/>
</p:tagLst>
</file>

<file path=ppt/tags/tag20.xml><?xml version="1.0" encoding="utf-8"?>
<p:tagLst xmlns:p="http://schemas.openxmlformats.org/presentationml/2006/main">
  <p:tag name="RAINPROBLEMTYPE" val="ProblemTypeMarker"/>
</p:tagLst>
</file>

<file path=ppt/tags/tag21.xml><?xml version="1.0" encoding="utf-8"?>
<p:tagLst xmlns:p="http://schemas.openxmlformats.org/presentationml/2006/main">
  <p:tag name="RAINPROBLEM" val="ProblemSetting"/>
  <p:tag name="RAINPROBLEMTYPE" val="FillBlank"/>
</p:tagLst>
</file>

<file path=ppt/tags/tag22.xml><?xml version="1.0" encoding="utf-8"?>
<p:tagLst xmlns:p="http://schemas.openxmlformats.org/presentationml/2006/main">
  <p:tag name="RAINPROBLEM" val="FillBlank"/>
  <p:tag name="PROBLEMSCORE" val="10.0"/>
  <p:tag name="PROBLEMBLANK" val="[{&quot;num&quot;:1,&quot;caseSensitive&quot;:false,&quot;fuzzyMatch&quot;:false,&quot;Score&quot;:5.0,&quot;answers&quot;:[&quot;int *p=new int[10];&quot;]},{&quot;num&quot;:2,&quot;caseSensitive&quot;:false,&quot;fuzzyMatch&quot;:false,&quot;Score&quot;:5.0,&quot;answers&quot;:[&quot;delete []p;&quot;]}]"/>
  <p:tag name="PROBLEMBLANKKEYWORD" val="填空"/>
</p:tagLst>
</file>

<file path=ppt/tags/tag23.xml><?xml version="1.0" encoding="utf-8"?>
<p:tagLst xmlns:p="http://schemas.openxmlformats.org/presentationml/2006/main">
  <p:tag name="RAINPROBLEM" val="ProblemBody"/>
</p:tagLst>
</file>

<file path=ppt/tags/tag24.xml><?xml version="1.0" encoding="utf-8"?>
<p:tagLst xmlns:p="http://schemas.openxmlformats.org/presentationml/2006/main">
  <p:tag name="RAINPROBLEM" val="ProblemSubmit"/>
  <p:tag name="RAINPROBLEMTYPE" val="FillBlank"/>
</p:tagLst>
</file>

<file path=ppt/tags/tag25.xml><?xml version="1.0" encoding="utf-8"?>
<p:tagLst xmlns:p="http://schemas.openxmlformats.org/presentationml/2006/main">
  <p:tag name="RAINPROBLEMTYPE" val="ProblemTypeMarker"/>
</p:tagLst>
</file>

<file path=ppt/tags/tag26.xml><?xml version="1.0" encoding="utf-8"?>
<p:tagLst xmlns:p="http://schemas.openxmlformats.org/presentationml/2006/main">
  <p:tag name="RAINPROBLEMTYPE" val="ProblemTypeMarker"/>
</p:tagLst>
</file>

<file path=ppt/tags/tag27.xml><?xml version="1.0" encoding="utf-8"?>
<p:tagLst xmlns:p="http://schemas.openxmlformats.org/presentationml/2006/main">
  <p:tag name="RAINPROBLEMTYPE" val="ProblemTypeMarker"/>
</p:tagLst>
</file>

<file path=ppt/tags/tag28.xml><?xml version="1.0" encoding="utf-8"?>
<p:tagLst xmlns:p="http://schemas.openxmlformats.org/presentationml/2006/main">
  <p:tag name="RAINPROBLEMTYPE" val="ProblemTypeMarker"/>
</p:tagLst>
</file>

<file path=ppt/tags/tag29.xml><?xml version="1.0" encoding="utf-8"?>
<p:tagLst xmlns:p="http://schemas.openxmlformats.org/presentationml/2006/main">
  <p:tag name="RAINPROBLEMTYPE" val="ProblemTypeMarker"/>
</p:tagLst>
</file>

<file path=ppt/tags/tag3.xml><?xml version="1.0" encoding="utf-8"?>
<p:tagLst xmlns:p="http://schemas.openxmlformats.org/presentationml/2006/main">
  <p:tag name="RAINPROBLEM" val="ProblemItem"/>
  <p:tag name="KSO_WM_DIAGRAM_VIRTUALLY_FRAME" val="{&quot;height&quot;:157.5,&quot;left&quot;:42.480000000000004,&quot;top&quot;:292.5,&quot;width&quot;:362.52}"/>
</p:tagLst>
</file>

<file path=ppt/tags/tag30.xml><?xml version="1.0" encoding="utf-8"?>
<p:tagLst xmlns:p="http://schemas.openxmlformats.org/presentationml/2006/main">
  <p:tag name="RAINPROBLEM" val="ProblemSetting"/>
  <p:tag name="RAINPROBLEMTYPE" val="FillBlank"/>
</p:tagLst>
</file>

<file path=ppt/tags/tag31.xml><?xml version="1.0" encoding="utf-8"?>
<p:tagLst xmlns:p="http://schemas.openxmlformats.org/presentationml/2006/main">
  <p:tag name="RAINPROBLEM" val="FillBlank"/>
  <p:tag name="PROBLEMSCORE" val="10.0"/>
  <p:tag name="PROBLEMBLANK" val="[{&quot;num&quot;:1,&quot;caseSensitive&quot;:false,&quot;fuzzyMatch&quot;:false,&quot;Score&quot;:10.0,&quot;answers&quot;:[&quot;namespace&quot;]}]"/>
  <p:tag name="PROBLEMBLANKKEYWORD" val="填空"/>
</p:tagLst>
</file>

<file path=ppt/tags/tag32.xml><?xml version="1.0" encoding="utf-8"?>
<p:tagLst xmlns:p="http://schemas.openxmlformats.org/presentationml/2006/main">
  <p:tag name="RAINPROBLEM" val="ProblemBody"/>
</p:tagLst>
</file>

<file path=ppt/tags/tag33.xml><?xml version="1.0" encoding="utf-8"?>
<p:tagLst xmlns:p="http://schemas.openxmlformats.org/presentationml/2006/main">
  <p:tag name="RAINPROBLEM" val="ProblemItem"/>
</p:tagLst>
</file>

<file path=ppt/tags/tag34.xml><?xml version="1.0" encoding="utf-8"?>
<p:tagLst xmlns:p="http://schemas.openxmlformats.org/presentationml/2006/main">
  <p:tag name="RAINPROBLEM" val="ProblemItem"/>
</p:tagLst>
</file>

<file path=ppt/tags/tag35.xml><?xml version="1.0" encoding="utf-8"?>
<p:tagLst xmlns:p="http://schemas.openxmlformats.org/presentationml/2006/main">
  <p:tag name="RAINPROBLEM" val="ProblemItem"/>
</p:tagLst>
</file>

<file path=ppt/tags/tag3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7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38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39.xml><?xml version="1.0" encoding="utf-8"?>
<p:tagLst xmlns:p="http://schemas.openxmlformats.org/presentationml/2006/main">
  <p:tag name="RAINPROBLEM" val="ProblemSubmit"/>
  <p:tag name="RAINPROBLEMTYPE" val="MultipleChoice"/>
</p:tagLst>
</file>

<file path=ppt/tags/tag4.xml><?xml version="1.0" encoding="utf-8"?>
<p:tagLst xmlns:p="http://schemas.openxmlformats.org/presentationml/2006/main">
  <p:tag name="RAINPROBLEM" val="ProblemBullet"/>
  <p:tag name="RAINPROBLEMTYPE" val="MultipleChoice"/>
  <p:tag name="RAINBULLET" val="Wrong"/>
  <p:tag name="KSO_WM_DIAGRAM_VIRTUALLY_FRAME" val="{&quot;height&quot;:157.5,&quot;left&quot;:42.480000000000004,&quot;top&quot;:292.5,&quot;width&quot;:362.52}"/>
</p:tagLst>
</file>

<file path=ppt/tags/tag40.xml><?xml version="1.0" encoding="utf-8"?>
<p:tagLst xmlns:p="http://schemas.openxmlformats.org/presentationml/2006/main">
  <p:tag name="RAINPROBLEMTYPE" val="ProblemTypeMarker"/>
</p:tagLst>
</file>

<file path=ppt/tags/tag41.xml><?xml version="1.0" encoding="utf-8"?>
<p:tagLst xmlns:p="http://schemas.openxmlformats.org/presentationml/2006/main">
  <p:tag name="RAINPROBLEMTYPE" val="ProblemTypeMarker"/>
</p:tagLst>
</file>

<file path=ppt/tags/tag42.xml><?xml version="1.0" encoding="utf-8"?>
<p:tagLst xmlns:p="http://schemas.openxmlformats.org/presentationml/2006/main">
  <p:tag name="RAINPROBLEMTYPE" val="ProblemTypeMarker"/>
</p:tagLst>
</file>

<file path=ppt/tags/tag43.xml><?xml version="1.0" encoding="utf-8"?>
<p:tagLst xmlns:p="http://schemas.openxmlformats.org/presentationml/2006/main">
  <p:tag name="RAINPROBLEMTYPE" val="ProblemTypeMarker"/>
</p:tagLst>
</file>

<file path=ppt/tags/tag44.xml><?xml version="1.0" encoding="utf-8"?>
<p:tagLst xmlns:p="http://schemas.openxmlformats.org/presentationml/2006/main">
  <p:tag name="RAINPROBLEMTYPE" val="ProblemTypeMarker"/>
</p:tagLst>
</file>

<file path=ppt/tags/tag45.xml><?xml version="1.0" encoding="utf-8"?>
<p:tagLst xmlns:p="http://schemas.openxmlformats.org/presentationml/2006/main">
  <p:tag name="RAINPROBLEM" val="ProblemSetting"/>
  <p:tag name="RAINPROBLEMTYPE" val="MultipleChoice"/>
</p:tagLst>
</file>

<file path=ppt/tags/tag46.xml><?xml version="1.0" encoding="utf-8"?>
<p:tagLst xmlns:p="http://schemas.openxmlformats.org/presentationml/2006/main">
  <p:tag name="RAINPROBLEM" val="MultipleChoice"/>
  <p:tag name="PROBLEMSCORE" val="10.0"/>
</p:tagLst>
</file>

<file path=ppt/tags/tag47.xml><?xml version="1.0" encoding="utf-8"?>
<p:tagLst xmlns:p="http://schemas.openxmlformats.org/presentationml/2006/main">
  <p:tag name="RAINPROBLEM" val="ProblemBody"/>
</p:tagLst>
</file>

<file path=ppt/tags/tag48.xml><?xml version="1.0" encoding="utf-8"?>
<p:tagLst xmlns:p="http://schemas.openxmlformats.org/presentationml/2006/main">
  <p:tag name="RAINPROBLEM" val="ProblemItem"/>
</p:tagLst>
</file>

<file path=ppt/tags/tag49.xml><?xml version="1.0" encoding="utf-8"?>
<p:tagLst xmlns:p="http://schemas.openxmlformats.org/presentationml/2006/main">
  <p:tag name="RAINPROBLEM" val="ProblemItem"/>
</p:tagLst>
</file>

<file path=ppt/tags/tag5.xml><?xml version="1.0" encoding="utf-8"?>
<p:tagLst xmlns:p="http://schemas.openxmlformats.org/presentationml/2006/main">
  <p:tag name="RAINPROBLEM" val="ProblemBullet"/>
  <p:tag name="RAINPROBLEMTYPE" val="MultipleChoice"/>
  <p:tag name="RAINBULLET" val="Correct"/>
  <p:tag name="KSO_WM_DIAGRAM_VIRTUALLY_FRAME" val="{&quot;height&quot;:157.5,&quot;left&quot;:42.480000000000004,&quot;top&quot;:292.5,&quot;width&quot;:362.52}"/>
</p:tagLst>
</file>

<file path=ppt/tags/tag50.xml><?xml version="1.0" encoding="utf-8"?>
<p:tagLst xmlns:p="http://schemas.openxmlformats.org/presentationml/2006/main">
  <p:tag name="RAINPROBLEM" val="ProblemItem"/>
</p:tagLst>
</file>

<file path=ppt/tags/tag51.xml><?xml version="1.0" encoding="utf-8"?>
<p:tagLst xmlns:p="http://schemas.openxmlformats.org/presentationml/2006/main">
  <p:tag name="RAINPROBLEM" val="ProblemItem"/>
</p:tagLst>
</file>

<file path=ppt/tags/tag5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3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54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5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56.xml><?xml version="1.0" encoding="utf-8"?>
<p:tagLst xmlns:p="http://schemas.openxmlformats.org/presentationml/2006/main">
  <p:tag name="RAINPROBLEM" val="ProblemSubmit"/>
  <p:tag name="RAINPROBLEMTYPE" val="MultipleChoice"/>
</p:tagLst>
</file>

<file path=ppt/tags/tag57.xml><?xml version="1.0" encoding="utf-8"?>
<p:tagLst xmlns:p="http://schemas.openxmlformats.org/presentationml/2006/main">
  <p:tag name="RAINPROBLEMTYPE" val="ProblemTypeMarker"/>
</p:tagLst>
</file>

<file path=ppt/tags/tag58.xml><?xml version="1.0" encoding="utf-8"?>
<p:tagLst xmlns:p="http://schemas.openxmlformats.org/presentationml/2006/main">
  <p:tag name="RAINPROBLEMTYPE" val="ProblemTypeMarker"/>
</p:tagLst>
</file>

<file path=ppt/tags/tag59.xml><?xml version="1.0" encoding="utf-8"?>
<p:tagLst xmlns:p="http://schemas.openxmlformats.org/presentationml/2006/main">
  <p:tag name="RAINPROBLEMTYPE" val="ProblemTypeMarker"/>
</p:tagLst>
</file>

<file path=ppt/tags/tag6.xml><?xml version="1.0" encoding="utf-8"?>
<p:tagLst xmlns:p="http://schemas.openxmlformats.org/presentationml/2006/main">
  <p:tag name="RAINPROBLEM" val="ProblemSubmit"/>
  <p:tag name="RAINPROBLEMTYPE" val="MultipleChoice"/>
</p:tagLst>
</file>

<file path=ppt/tags/tag60.xml><?xml version="1.0" encoding="utf-8"?>
<p:tagLst xmlns:p="http://schemas.openxmlformats.org/presentationml/2006/main">
  <p:tag name="RAINPROBLEMTYPE" val="ProblemTypeMarker"/>
</p:tagLst>
</file>

<file path=ppt/tags/tag61.xml><?xml version="1.0" encoding="utf-8"?>
<p:tagLst xmlns:p="http://schemas.openxmlformats.org/presentationml/2006/main">
  <p:tag name="RAINPROBLEMTYPE" val="ProblemTypeMarker"/>
</p:tagLst>
</file>

<file path=ppt/tags/tag62.xml><?xml version="1.0" encoding="utf-8"?>
<p:tagLst xmlns:p="http://schemas.openxmlformats.org/presentationml/2006/main">
  <p:tag name="RAINPROBLEM" val="ProblemSetting"/>
  <p:tag name="RAINPROBLEMTYPE" val="MultipleChoice"/>
</p:tagLst>
</file>

<file path=ppt/tags/tag63.xml><?xml version="1.0" encoding="utf-8"?>
<p:tagLst xmlns:p="http://schemas.openxmlformats.org/presentationml/2006/main">
  <p:tag name="RAINPROBLEM" val="MultipleChoice"/>
  <p:tag name="PROBLEMSCORE" val="10.0"/>
</p:tagLst>
</file>

<file path=ppt/tags/tag64.xml><?xml version="1.0" encoding="utf-8"?>
<p:tagLst xmlns:p="http://schemas.openxmlformats.org/presentationml/2006/main">
  <p:tag name="RAINPROBLEM" val="ProblemBody"/>
</p:tagLst>
</file>

<file path=ppt/tags/tag65.xml><?xml version="1.0" encoding="utf-8"?>
<p:tagLst xmlns:p="http://schemas.openxmlformats.org/presentationml/2006/main">
  <p:tag name="RAINPROBLEM" val="ProblemItem"/>
</p:tagLst>
</file>

<file path=ppt/tags/tag66.xml><?xml version="1.0" encoding="utf-8"?>
<p:tagLst xmlns:p="http://schemas.openxmlformats.org/presentationml/2006/main">
  <p:tag name="RAINPROBLEM" val="ProblemItem"/>
</p:tagLst>
</file>

<file path=ppt/tags/tag67.xml><?xml version="1.0" encoding="utf-8"?>
<p:tagLst xmlns:p="http://schemas.openxmlformats.org/presentationml/2006/main">
  <p:tag name="RAINPROBLEM" val="ProblemItem"/>
</p:tagLst>
</file>

<file path=ppt/tags/tag68.xml><?xml version="1.0" encoding="utf-8"?>
<p:tagLst xmlns:p="http://schemas.openxmlformats.org/presentationml/2006/main">
  <p:tag name="RAINPROBLEM" val="ProblemItem"/>
</p:tagLst>
</file>

<file path=ppt/tags/tag6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.xml><?xml version="1.0" encoding="utf-8"?>
<p:tagLst xmlns:p="http://schemas.openxmlformats.org/presentationml/2006/main">
  <p:tag name="RAINPROBLEMTYPE" val="ProblemTypeMarker"/>
</p:tagLst>
</file>

<file path=ppt/tags/tag70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1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72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73.xml><?xml version="1.0" encoding="utf-8"?>
<p:tagLst xmlns:p="http://schemas.openxmlformats.org/presentationml/2006/main">
  <p:tag name="RAINPROBLEM" val="ProblemSubmit"/>
  <p:tag name="RAINPROBLEMTYPE" val="MultipleChoice"/>
</p:tagLst>
</file>

<file path=ppt/tags/tag74.xml><?xml version="1.0" encoding="utf-8"?>
<p:tagLst xmlns:p="http://schemas.openxmlformats.org/presentationml/2006/main">
  <p:tag name="RAINPROBLEMTYPE" val="ProblemTypeMarker"/>
</p:tagLst>
</file>

<file path=ppt/tags/tag75.xml><?xml version="1.0" encoding="utf-8"?>
<p:tagLst xmlns:p="http://schemas.openxmlformats.org/presentationml/2006/main">
  <p:tag name="RAINPROBLEMTYPE" val="ProblemTypeMarker"/>
</p:tagLst>
</file>

<file path=ppt/tags/tag76.xml><?xml version="1.0" encoding="utf-8"?>
<p:tagLst xmlns:p="http://schemas.openxmlformats.org/presentationml/2006/main">
  <p:tag name="RAINPROBLEMTYPE" val="ProblemTypeMarker"/>
</p:tagLst>
</file>

<file path=ppt/tags/tag77.xml><?xml version="1.0" encoding="utf-8"?>
<p:tagLst xmlns:p="http://schemas.openxmlformats.org/presentationml/2006/main">
  <p:tag name="RAINPROBLEMTYPE" val="ProblemTypeMarker"/>
</p:tagLst>
</file>

<file path=ppt/tags/tag78.xml><?xml version="1.0" encoding="utf-8"?>
<p:tagLst xmlns:p="http://schemas.openxmlformats.org/presentationml/2006/main">
  <p:tag name="RAINPROBLEMTYPE" val="ProblemTypeMarker"/>
</p:tagLst>
</file>

<file path=ppt/tags/tag79.xml><?xml version="1.0" encoding="utf-8"?>
<p:tagLst xmlns:p="http://schemas.openxmlformats.org/presentationml/2006/main">
  <p:tag name="RAINPROBLEM" val="ProblemSetting"/>
  <p:tag name="RAINPROBLEMTYPE" val="MultipleChoice"/>
</p:tagLst>
</file>

<file path=ppt/tags/tag8.xml><?xml version="1.0" encoding="utf-8"?>
<p:tagLst xmlns:p="http://schemas.openxmlformats.org/presentationml/2006/main">
  <p:tag name="RAINPROBLEMTYPE" val="ProblemTypeMarker"/>
</p:tagLst>
</file>

<file path=ppt/tags/tag80.xml><?xml version="1.0" encoding="utf-8"?>
<p:tagLst xmlns:p="http://schemas.openxmlformats.org/presentationml/2006/main">
  <p:tag name="RAINPROBLEM" val="MultipleChoice"/>
  <p:tag name="PROBLEMSCORE" val="10.0"/>
</p:tagLst>
</file>

<file path=ppt/tags/tag81.xml><?xml version="1.0" encoding="utf-8"?>
<p:tagLst xmlns:p="http://schemas.openxmlformats.org/presentationml/2006/main">
  <p:tag name="RAINPROBLEM" val="ProblemBody"/>
</p:tagLst>
</file>

<file path=ppt/tags/tag82.xml><?xml version="1.0" encoding="utf-8"?>
<p:tagLst xmlns:p="http://schemas.openxmlformats.org/presentationml/2006/main">
  <p:tag name="RAINPROBLEM" val="ProblemItem"/>
</p:tagLst>
</file>

<file path=ppt/tags/tag83.xml><?xml version="1.0" encoding="utf-8"?>
<p:tagLst xmlns:p="http://schemas.openxmlformats.org/presentationml/2006/main">
  <p:tag name="RAINPROBLEM" val="ProblemItem"/>
</p:tagLst>
</file>

<file path=ppt/tags/tag84.xml><?xml version="1.0" encoding="utf-8"?>
<p:tagLst xmlns:p="http://schemas.openxmlformats.org/presentationml/2006/main">
  <p:tag name="RAINPROBLEM" val="ProblemItem"/>
</p:tagLst>
</file>

<file path=ppt/tags/tag85.xml><?xml version="1.0" encoding="utf-8"?>
<p:tagLst xmlns:p="http://schemas.openxmlformats.org/presentationml/2006/main">
  <p:tag name="RAINPROBLEM" val="ProblemItem"/>
</p:tagLst>
</file>

<file path=ppt/tags/tag86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7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88.xml><?xml version="1.0" encoding="utf-8"?>
<p:tagLst xmlns:p="http://schemas.openxmlformats.org/presentationml/2006/main">
  <p:tag name="RAINPROBLEM" val="ProblemBullet"/>
  <p:tag name="RAINPROBLEMTYPE" val="MultipleChoice"/>
  <p:tag name="RAINBULLET" val="Correct"/>
</p:tagLst>
</file>

<file path=ppt/tags/tag89.xml><?xml version="1.0" encoding="utf-8"?>
<p:tagLst xmlns:p="http://schemas.openxmlformats.org/presentationml/2006/main">
  <p:tag name="RAINPROBLEM" val="ProblemBullet"/>
  <p:tag name="RAINPROBLEMTYPE" val="MultipleChoice"/>
  <p:tag name="RAINBULLET" val="Wrong"/>
</p:tagLst>
</file>

<file path=ppt/tags/tag9.xml><?xml version="1.0" encoding="utf-8"?>
<p:tagLst xmlns:p="http://schemas.openxmlformats.org/presentationml/2006/main">
  <p:tag name="RAINPROBLEMTYPE" val="ProblemTypeMarker"/>
</p:tagLst>
</file>

<file path=ppt/tags/tag90.xml><?xml version="1.0" encoding="utf-8"?>
<p:tagLst xmlns:p="http://schemas.openxmlformats.org/presentationml/2006/main">
  <p:tag name="RAINPROBLEM" val="ProblemSubmit"/>
  <p:tag name="RAINPROBLEMTYPE" val="MultipleChoice"/>
</p:tagLst>
</file>

<file path=ppt/tags/tag91.xml><?xml version="1.0" encoding="utf-8"?>
<p:tagLst xmlns:p="http://schemas.openxmlformats.org/presentationml/2006/main">
  <p:tag name="RAINPROBLEMTYPE" val="ProblemTypeMarker"/>
</p:tagLst>
</file>

<file path=ppt/tags/tag92.xml><?xml version="1.0" encoding="utf-8"?>
<p:tagLst xmlns:p="http://schemas.openxmlformats.org/presentationml/2006/main">
  <p:tag name="RAINPROBLEMTYPE" val="ProblemTypeMarker"/>
</p:tagLst>
</file>

<file path=ppt/tags/tag93.xml><?xml version="1.0" encoding="utf-8"?>
<p:tagLst xmlns:p="http://schemas.openxmlformats.org/presentationml/2006/main">
  <p:tag name="RAINPROBLEMTYPE" val="ProblemTypeMarker"/>
</p:tagLst>
</file>

<file path=ppt/tags/tag94.xml><?xml version="1.0" encoding="utf-8"?>
<p:tagLst xmlns:p="http://schemas.openxmlformats.org/presentationml/2006/main">
  <p:tag name="RAINPROBLEMTYPE" val="ProblemTypeMarker"/>
</p:tagLst>
</file>

<file path=ppt/tags/tag95.xml><?xml version="1.0" encoding="utf-8"?>
<p:tagLst xmlns:p="http://schemas.openxmlformats.org/presentationml/2006/main">
  <p:tag name="RAINPROBLEMTYPE" val="ProblemTypeMarker"/>
</p:tagLst>
</file>

<file path=ppt/tags/tag96.xml><?xml version="1.0" encoding="utf-8"?>
<p:tagLst xmlns:p="http://schemas.openxmlformats.org/presentationml/2006/main">
  <p:tag name="RAINPROBLEM" val="ProblemSetting"/>
  <p:tag name="RAINPROBLEMTYPE" val="MultipleChoice"/>
</p:tagLst>
</file>

<file path=ppt/tags/tag97.xml><?xml version="1.0" encoding="utf-8"?>
<p:tagLst xmlns:p="http://schemas.openxmlformats.org/presentationml/2006/main">
  <p:tag name="RAINPROBLEM" val="MultipleChoice"/>
  <p:tag name="PROBLEMSCORE" val="10.0"/>
</p:tagLst>
</file>

<file path=ppt/tags/tag98.xml><?xml version="1.0" encoding="utf-8"?>
<p:tagLst xmlns:p="http://schemas.openxmlformats.org/presentationml/2006/main">
  <p:tag name="RAINPROBLEM" val="ProblemBody"/>
</p:tagLst>
</file>

<file path=ppt/tags/tag99.xml><?xml version="1.0" encoding="utf-8"?>
<p:tagLst xmlns:p="http://schemas.openxmlformats.org/presentationml/2006/main">
  <p:tag name="RAINPROBLEM" val="ProblemItem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1966</Words>
  <Application>WPS 演示</Application>
  <PresentationFormat>全屏显示(16:10)</PresentationFormat>
  <Paragraphs>212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Calibri</vt:lpstr>
      <vt:lpstr>Arial Unicode MS</vt:lpstr>
      <vt:lpstr>Office 主题​​</vt:lpstr>
      <vt:lpstr>Class Exercise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引论测试</dc:title>
  <dc:creator>Windows 用户</dc:creator>
  <cp:lastModifiedBy>Yan</cp:lastModifiedBy>
  <cp:revision>64</cp:revision>
  <dcterms:created xsi:type="dcterms:W3CDTF">2018-02-26T16:25:00Z</dcterms:created>
  <dcterms:modified xsi:type="dcterms:W3CDTF">2024-03-25T02:44:43Z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8F15E49C6F5B45B99EA8E91B2509D790_12</vt:lpwstr>
  </property>
  <property fmtid="{D5CDD505-2E9C-101B-9397-08002B2CF9AE}" pid="3" name="KSOProductBuildVer">
    <vt:lpwstr>2052-12.1.0.16417</vt:lpwstr>
  </property>
</Properties>
</file>