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1" r:id="rId8"/>
    <p:sldId id="262" r:id="rId9"/>
    <p:sldId id="264" r:id="rId10"/>
    <p:sldId id="266" r:id="rId11"/>
    <p:sldId id="322" r:id="rId12"/>
    <p:sldId id="265" r:id="rId13"/>
    <p:sldId id="267" r:id="rId14"/>
    <p:sldId id="323" r:id="rId15"/>
    <p:sldId id="325" r:id="rId16"/>
    <p:sldId id="268" r:id="rId17"/>
    <p:sldId id="324" r:id="rId18"/>
    <p:sldId id="269" r:id="rId19"/>
    <p:sldId id="270" r:id="rId20"/>
    <p:sldId id="271" r:id="rId21"/>
    <p:sldId id="272" r:id="rId22"/>
    <p:sldId id="273" r:id="rId23"/>
    <p:sldId id="274" r:id="rId24"/>
    <p:sldId id="275" r:id="rId25"/>
    <p:sldId id="276" r:id="rId26"/>
    <p:sldId id="277" r:id="rId27"/>
    <p:sldId id="278" r:id="rId28"/>
    <p:sldId id="279" r:id="rId29"/>
    <p:sldId id="282" r:id="rId30"/>
    <p:sldId id="280" r:id="rId31"/>
    <p:sldId id="302" r:id="rId32"/>
    <p:sldId id="287" r:id="rId33"/>
    <p:sldId id="289" r:id="rId34"/>
    <p:sldId id="283" r:id="rId35"/>
    <p:sldId id="284" r:id="rId36"/>
    <p:sldId id="285" r:id="rId37"/>
    <p:sldId id="291" r:id="rId38"/>
    <p:sldId id="292" r:id="rId39"/>
    <p:sldId id="294" r:id="rId40"/>
    <p:sldId id="293" r:id="rId41"/>
    <p:sldId id="295" r:id="rId42"/>
    <p:sldId id="326" r:id="rId43"/>
    <p:sldId id="303" r:id="rId44"/>
    <p:sldId id="296" r:id="rId45"/>
    <p:sldId id="298" r:id="rId46"/>
    <p:sldId id="299" r:id="rId47"/>
    <p:sldId id="304" r:id="rId48"/>
    <p:sldId id="305" r:id="rId49"/>
    <p:sldId id="363" r:id="rId50"/>
    <p:sldId id="364" r:id="rId51"/>
    <p:sldId id="365" r:id="rId52"/>
    <p:sldId id="300" r:id="rId53"/>
    <p:sldId id="301" r:id="rId54"/>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showGuides="1">
      <p:cViewPr varScale="1">
        <p:scale>
          <a:sx n="114" d="100"/>
          <a:sy n="114" d="100"/>
        </p:scale>
        <p:origin x="41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gs" Target="tags/tag79.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B572F-CDFE-459E-B82B-9480669821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FE8CB-C8B2-44EB-AC33-D911B703B2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FF3E3157-63F0-4252-B1E4-7C9245BD90B0}" type="slidenum">
              <a:rPr altLang="zh-CN" smtClean="0"/>
            </a:fld>
            <a:endParaRPr lang="zh-CN" altLang="zh-CN"/>
          </a:p>
        </p:txBody>
      </p:sp>
      <p:sp>
        <p:nvSpPr>
          <p:cNvPr id="100355"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z="1000">
              <a:latin typeface="Arial" panose="020B0604020202020204" pitchFamily="34" charset="0"/>
            </a:endParaRPr>
          </a:p>
          <a:p>
            <a:pPr eaLnBrk="1" hangingPunct="1"/>
            <a:r>
              <a:rPr lang="en-US" altLang="zh-CN" sz="1000">
                <a:latin typeface="Arial" panose="020B0604020202020204" pitchFamily="34" charset="0"/>
              </a:rPr>
              <a:t>Instructor notes:</a:t>
            </a:r>
            <a:endParaRPr lang="en-US" altLang="zh-CN" sz="1000">
              <a:latin typeface="Arial" panose="020B0604020202020204" pitchFamily="34" charset="0"/>
            </a:endParaRPr>
          </a:p>
          <a:p>
            <a:pPr eaLnBrk="1" hangingPunct="1"/>
            <a:endParaRPr lang="en-US" altLang="zh-CN" sz="1000">
              <a:latin typeface="Arial" panose="020B0604020202020204" pitchFamily="34" charset="0"/>
            </a:endParaRPr>
          </a:p>
          <a:p>
            <a:pPr eaLnBrk="1" hangingPunct="1"/>
            <a:r>
              <a:rPr lang="en-US" altLang="zh-CN" sz="1000">
                <a:latin typeface="Arial" panose="020B0604020202020204" pitchFamily="34" charset="0"/>
              </a:rPr>
              <a:t>We now begin the migration from I/O in C to I/O in C++.  A reminder that because C++ is a </a:t>
            </a:r>
            <a:r>
              <a:rPr lang="en-US" altLang="zh-CN" sz="1000" b="1">
                <a:latin typeface="Arial" panose="020B0604020202020204" pitchFamily="34" charset="0"/>
              </a:rPr>
              <a:t>superset</a:t>
            </a:r>
            <a:r>
              <a:rPr lang="en-US" altLang="zh-CN" sz="1000">
                <a:latin typeface="Arial" panose="020B0604020202020204" pitchFamily="34" charset="0"/>
              </a:rPr>
              <a:t> of C, all of the I/O functions that we have been using, such as printf and scanf which are found in the stdio.h header file, are still valid in C++.</a:t>
            </a:r>
            <a:endParaRPr lang="en-US" altLang="zh-CN" sz="1000">
              <a:latin typeface="Arial" panose="020B0604020202020204" pitchFamily="34" charset="0"/>
            </a:endParaRPr>
          </a:p>
          <a:p>
            <a:pPr eaLnBrk="1" hangingPunct="1"/>
            <a:endParaRPr lang="en-US" altLang="zh-CN" sz="1000">
              <a:latin typeface="Arial" panose="020B0604020202020204" pitchFamily="34" charset="0"/>
            </a:endParaRPr>
          </a:p>
          <a:p>
            <a:pPr eaLnBrk="1" hangingPunct="1"/>
            <a:r>
              <a:rPr lang="en-US" altLang="zh-CN" sz="1000">
                <a:latin typeface="Arial" panose="020B0604020202020204" pitchFamily="34" charset="0"/>
              </a:rPr>
              <a:t>C++ does provide alternative means of performing I/O on streams using the iostream header file.  To take advantage of these stream I/O features we will need to include the iostream header file as described on this slide.  To be completely ANSI compliant, we should also indicate that we are using the standard namespace </a:t>
            </a:r>
            <a:r>
              <a:rPr lang="en-US" altLang="zh-CN" sz="1000">
                <a:latin typeface="Times New Roman" panose="02020603050405020304" pitchFamily="18" charset="0"/>
              </a:rPr>
              <a:t>“</a:t>
            </a:r>
            <a:r>
              <a:rPr lang="en-US" altLang="zh-CN" sz="1000">
                <a:latin typeface="Arial" panose="020B0604020202020204" pitchFamily="34" charset="0"/>
              </a:rPr>
              <a:t>std</a:t>
            </a:r>
            <a:r>
              <a:rPr lang="en-US" altLang="zh-CN" sz="1000">
                <a:latin typeface="Times New Roman" panose="02020603050405020304" pitchFamily="18" charset="0"/>
              </a:rPr>
              <a:t>”</a:t>
            </a:r>
            <a:r>
              <a:rPr lang="en-US" altLang="zh-CN" sz="1000">
                <a:latin typeface="Arial" panose="020B0604020202020204" pitchFamily="34" charset="0"/>
              </a:rPr>
              <a:t> by including </a:t>
            </a:r>
            <a:r>
              <a:rPr lang="en-US" altLang="zh-CN" sz="1000" b="1">
                <a:latin typeface="Arial" panose="020B0604020202020204" pitchFamily="34" charset="0"/>
              </a:rPr>
              <a:t>using namespace std;</a:t>
            </a:r>
            <a:r>
              <a:rPr lang="en-US" altLang="zh-CN" sz="1000">
                <a:latin typeface="Arial" panose="020B0604020202020204" pitchFamily="34" charset="0"/>
              </a:rPr>
              <a:t>  A namespace is a way of dividing the global space into subsections so that there are not conflicts with variables of the same name.  Obviously this would be more of a problem on a very large project with many people writing software.  All of the standard functions have been set up inside of the namespace </a:t>
            </a:r>
            <a:r>
              <a:rPr lang="en-US" altLang="zh-CN" sz="1000">
                <a:latin typeface="Times New Roman" panose="02020603050405020304" pitchFamily="18" charset="0"/>
              </a:rPr>
              <a:t>“</a:t>
            </a:r>
            <a:r>
              <a:rPr lang="en-US" altLang="zh-CN" sz="1000">
                <a:latin typeface="Arial" panose="020B0604020202020204" pitchFamily="34" charset="0"/>
              </a:rPr>
              <a:t>std</a:t>
            </a:r>
            <a:r>
              <a:rPr lang="en-US" altLang="zh-CN" sz="1000">
                <a:latin typeface="Times New Roman" panose="02020603050405020304" pitchFamily="18" charset="0"/>
              </a:rPr>
              <a:t>”</a:t>
            </a:r>
            <a:r>
              <a:rPr lang="en-US" altLang="zh-CN" sz="1000">
                <a:latin typeface="Arial" panose="020B0604020202020204" pitchFamily="34" charset="0"/>
              </a:rPr>
              <a:t>.  If we do not declare that we are using the std namespace, then technically when we use any of the functions, such as cout and cin, we should prefix them with std:: to indicate that they come from the standard namespace.  By indicating that we are using the standard namespace, we can use these functions without the prefix.  Many compilers will allow us to get away with using the non-prefixed functions without having declared that we are using the standard namespace, but in a strictly ANSI compliant sense, we should indicate that we are using the standard namespace.</a:t>
            </a:r>
            <a:endParaRPr lang="en-US" altLang="zh-CN" sz="10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226942E-8BCF-464D-A779-F26FEED1F5B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80078F-B907-4A04-ACAA-66952183406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6942E-8BCF-464D-A779-F26FEED1F5B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0078F-B907-4A04-ACAA-66952183406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_anchor_1','_com_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image" Target="../media/image1.png"/><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0" Type="http://schemas.openxmlformats.org/officeDocument/2006/relationships/slideLayout" Target="../slideLayouts/slideLayout7.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1" Type="http://schemas.openxmlformats.org/officeDocument/2006/relationships/slideLayout" Target="../slideLayouts/slideLayout7.xml"/><Relationship Id="rId10" Type="http://schemas.openxmlformats.org/officeDocument/2006/relationships/tags" Target="../tags/tag27.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3" Type="http://schemas.openxmlformats.org/officeDocument/2006/relationships/slideLayout" Target="../slideLayouts/slideLayout7.xml"/><Relationship Id="rId22" Type="http://schemas.openxmlformats.org/officeDocument/2006/relationships/tags" Target="../tags/tag48.xml"/><Relationship Id="rId21" Type="http://schemas.openxmlformats.org/officeDocument/2006/relationships/image" Target="../media/image1.png"/><Relationship Id="rId20" Type="http://schemas.openxmlformats.org/officeDocument/2006/relationships/tags" Target="../tags/tag47.xml"/><Relationship Id="rId2" Type="http://schemas.openxmlformats.org/officeDocument/2006/relationships/tags" Target="../tags/tag29.xml"/><Relationship Id="rId19" Type="http://schemas.openxmlformats.org/officeDocument/2006/relationships/tags" Target="../tags/tag46.xml"/><Relationship Id="rId18" Type="http://schemas.openxmlformats.org/officeDocument/2006/relationships/tags" Target="../tags/tag45.xml"/><Relationship Id="rId17" Type="http://schemas.openxmlformats.org/officeDocument/2006/relationships/tags" Target="../tags/tag44.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46.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3" Type="http://schemas.openxmlformats.org/officeDocument/2006/relationships/slideLayout" Target="../slideLayouts/slideLayout7.xml"/><Relationship Id="rId22" Type="http://schemas.openxmlformats.org/officeDocument/2006/relationships/tags" Target="../tags/tag69.xml"/><Relationship Id="rId21" Type="http://schemas.openxmlformats.org/officeDocument/2006/relationships/image" Target="../media/image1.png"/><Relationship Id="rId20" Type="http://schemas.openxmlformats.org/officeDocument/2006/relationships/tags" Target="../tags/tag68.xml"/><Relationship Id="rId2" Type="http://schemas.openxmlformats.org/officeDocument/2006/relationships/tags" Target="../tags/tag50.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1" Type="http://schemas.openxmlformats.org/officeDocument/2006/relationships/slideLayout" Target="../slideLayouts/slideLayout7.xml"/><Relationship Id="rId10" Type="http://schemas.openxmlformats.org/officeDocument/2006/relationships/tags" Target="../tags/tag78.xml"/><Relationship Id="rId1" Type="http://schemas.openxmlformats.org/officeDocument/2006/relationships/tags" Target="../tags/tag7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slideLayout" Target="../slideLayouts/slideLayout7.xml"/><Relationship Id="rId11" Type="http://schemas.openxmlformats.org/officeDocument/2006/relationships/tags" Target="../tags/tag10.xml"/><Relationship Id="rId10" Type="http://schemas.openxmlformats.org/officeDocument/2006/relationships/image" Target="../media/image1.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p:txBody>
          <a:bodyPr/>
          <a:lstStyle/>
          <a:p>
            <a:pPr eaLnBrk="1" hangingPunct="1"/>
            <a:r>
              <a:rPr lang="en-US" altLang="zh-CN" dirty="0"/>
              <a:t>Console I/O</a:t>
            </a:r>
            <a:endParaRPr lang="en-US" altLang="zh-CN" dirty="0"/>
          </a:p>
        </p:txBody>
      </p:sp>
      <p:sp>
        <p:nvSpPr>
          <p:cNvPr id="3" name="副标题 2"/>
          <p:cNvSpPr>
            <a:spLocks noGrp="1"/>
          </p:cNvSpPr>
          <p:nvPr>
            <p:ph type="subTitle" idx="1"/>
          </p:nvPr>
        </p:nvSpPr>
        <p:spPr/>
        <p:txBody>
          <a:bodyPr/>
          <a:lstStyle/>
          <a:p>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sz="3600" b="1"/>
              <a:t> get Member Function</a:t>
            </a:r>
            <a:endParaRPr lang="en-US" altLang="zh-CN" sz="3600" b="1"/>
          </a:p>
        </p:txBody>
      </p:sp>
      <p:sp>
        <p:nvSpPr>
          <p:cNvPr id="107523" name="Rectangle 3"/>
          <p:cNvSpPr>
            <a:spLocks noGrp="1" noChangeArrowheads="1"/>
          </p:cNvSpPr>
          <p:nvPr>
            <p:ph type="body" idx="1"/>
          </p:nvPr>
        </p:nvSpPr>
        <p:spPr>
          <a:xfrm>
            <a:off x="1981201" y="1855788"/>
            <a:ext cx="3827463" cy="4597400"/>
          </a:xfrm>
        </p:spPr>
        <p:txBody>
          <a:bodyPr/>
          <a:lstStyle/>
          <a:p>
            <a:pPr eaLnBrk="1" hangingPunct="1"/>
            <a:r>
              <a:rPr lang="en-US" altLang="zh-CN" sz="2400" b="1">
                <a:latin typeface="Courier New" panose="02070309020205020404" pitchFamily="49" charset="0"/>
              </a:rPr>
              <a:t>cin.get():</a:t>
            </a:r>
            <a:r>
              <a:rPr lang="en-US" altLang="zh-CN" sz="2400"/>
              <a:t> inputs a character from stream (even </a:t>
            </a:r>
            <a:r>
              <a:rPr lang="en-US" altLang="zh-CN" sz="2400">
                <a:solidFill>
                  <a:srgbClr val="FF0000"/>
                </a:solidFill>
              </a:rPr>
              <a:t>white spaces</a:t>
            </a:r>
            <a:r>
              <a:rPr lang="en-US" altLang="zh-CN" sz="2400"/>
              <a:t>) and returns it</a:t>
            </a:r>
            <a:endParaRPr lang="en-US" altLang="zh-CN" sz="2400"/>
          </a:p>
          <a:p>
            <a:pPr marL="0" indent="0" eaLnBrk="1" hangingPunct="1">
              <a:buNone/>
            </a:pPr>
            <a:r>
              <a:rPr lang="en-US" altLang="zh-CN" sz="2400" b="1">
                <a:latin typeface="Courier New" panose="02070309020205020404" pitchFamily="49" charset="0"/>
              </a:rPr>
              <a:t> </a:t>
            </a:r>
            <a:r>
              <a:rPr lang="en-US" altLang="zh-CN" sz="2400" b="1">
                <a:solidFill>
                  <a:srgbClr val="0422BC"/>
                </a:solidFill>
                <a:latin typeface="Courier New" panose="02070309020205020404" pitchFamily="49" charset="0"/>
              </a:rPr>
              <a:t>char c=cin.get();</a:t>
            </a:r>
            <a:endParaRPr lang="en-US" altLang="zh-CN" sz="2400" b="1">
              <a:latin typeface="Courier New" panose="02070309020205020404" pitchFamily="49" charset="0"/>
            </a:endParaRPr>
          </a:p>
          <a:p>
            <a:pPr eaLnBrk="1" hangingPunct="1"/>
            <a:r>
              <a:rPr lang="en-US" altLang="zh-CN" sz="2400" b="1">
                <a:latin typeface="Courier New" panose="02070309020205020404" pitchFamily="49" charset="0"/>
              </a:rPr>
              <a:t>cin.get( c ):</a:t>
            </a:r>
            <a:r>
              <a:rPr lang="en-US" altLang="zh-CN" sz="2400"/>
              <a:t> inputs a character from stream and assigns it to </a:t>
            </a:r>
            <a:r>
              <a:rPr lang="en-US" altLang="zh-CN" sz="2400" b="1">
                <a:latin typeface="Courier New" panose="02070309020205020404" pitchFamily="49" charset="0"/>
              </a:rPr>
              <a:t>c</a:t>
            </a:r>
            <a:endParaRPr lang="en-US" altLang="zh-CN" sz="2400" b="1">
              <a:latin typeface="Courier New" panose="02070309020205020404" pitchFamily="49" charset="0"/>
            </a:endParaRPr>
          </a:p>
          <a:p>
            <a:pPr marL="0" algn="l" eaLnBrk="1" hangingPunct="1">
              <a:buClrTx/>
              <a:buSzTx/>
              <a:buNone/>
            </a:pPr>
            <a:r>
              <a:rPr lang="en-US" altLang="zh-CN" sz="2400"/>
              <a:t>  </a:t>
            </a:r>
            <a:r>
              <a:rPr lang="en-US" altLang="zh-CN" sz="2400" b="1">
                <a:solidFill>
                  <a:srgbClr val="0422BC"/>
                </a:solidFill>
                <a:latin typeface="Courier New" panose="02070309020205020404" pitchFamily="49" charset="0"/>
              </a:rPr>
              <a:t> char c;</a:t>
            </a:r>
            <a:endParaRPr lang="en-US" altLang="zh-CN" sz="2400" b="1">
              <a:solidFill>
                <a:srgbClr val="0422BC"/>
              </a:solidFill>
              <a:latin typeface="Courier New" panose="02070309020205020404" pitchFamily="49" charset="0"/>
            </a:endParaRPr>
          </a:p>
          <a:p>
            <a:pPr marL="0" algn="l" eaLnBrk="1" hangingPunct="1">
              <a:buClrTx/>
              <a:buSzTx/>
              <a:buNone/>
            </a:pPr>
            <a:r>
              <a:rPr lang="en-US" altLang="zh-CN" sz="2400" b="1">
                <a:solidFill>
                  <a:srgbClr val="0422BC"/>
                </a:solidFill>
                <a:latin typeface="Courier New" panose="02070309020205020404" pitchFamily="49" charset="0"/>
              </a:rPr>
              <a:t>  cin.get(c);</a:t>
            </a:r>
            <a:endParaRPr lang="en-US" altLang="zh-CN" sz="2400" b="1">
              <a:solidFill>
                <a:srgbClr val="0422BC"/>
              </a:solidFill>
              <a:latin typeface="Courier New" panose="02070309020205020404" pitchFamily="49" charset="0"/>
            </a:endParaRPr>
          </a:p>
        </p:txBody>
      </p:sp>
      <p:sp>
        <p:nvSpPr>
          <p:cNvPr id="16388" name="Rectangle 4"/>
          <p:cNvSpPr>
            <a:spLocks noChangeArrowheads="1"/>
          </p:cNvSpPr>
          <p:nvPr/>
        </p:nvSpPr>
        <p:spPr bwMode="auto">
          <a:xfrm>
            <a:off x="5808663" y="1412876"/>
            <a:ext cx="4608512" cy="4894263"/>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#include "iostream.h"</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void main()</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char ch;</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a:t>
            </a:r>
            <a:r>
              <a:rPr kumimoji="1" lang="en-US" altLang="zh-CN" sz="2400" b="1">
                <a:solidFill>
                  <a:srgbClr val="0066FF"/>
                </a:solidFill>
                <a:latin typeface="Times New Roman" panose="02020603050405020304" pitchFamily="18" charset="0"/>
              </a:rPr>
              <a:t>cin.get(ch);  //or ch=cin.get();</a:t>
            </a:r>
            <a:endParaRPr kumimoji="1" lang="en-US" altLang="zh-CN" sz="2400" b="1">
              <a:solidFill>
                <a:srgbClr val="0066FF"/>
              </a:solidFill>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while(ch != ‘\n’)  </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  cout&lt;&lt;ch;</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a:t>
            </a:r>
            <a:r>
              <a:rPr kumimoji="1" lang="en-US" altLang="zh-CN" sz="2400" b="1">
                <a:solidFill>
                  <a:srgbClr val="0066FF"/>
                </a:solidFill>
                <a:latin typeface="Times New Roman" panose="02020603050405020304" pitchFamily="18" charset="0"/>
              </a:rPr>
              <a:t>cin.get(ch);</a:t>
            </a:r>
            <a:endParaRPr kumimoji="1" lang="en-US" altLang="zh-CN" sz="2400" b="1">
              <a:solidFill>
                <a:srgbClr val="0066FF"/>
              </a:solidFill>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107525" name="Text Box 5"/>
          <p:cNvSpPr txBox="1">
            <a:spLocks noChangeArrowheads="1"/>
          </p:cNvSpPr>
          <p:nvPr/>
        </p:nvSpPr>
        <p:spPr bwMode="auto">
          <a:xfrm>
            <a:off x="1992314" y="6308725"/>
            <a:ext cx="8281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FF0000"/>
                </a:solidFill>
              </a:rPr>
              <a:t>Note:</a:t>
            </a:r>
            <a:r>
              <a:rPr lang="en-US" altLang="zh-CN" sz="2400"/>
              <a:t> the difference between cin.get(ch); and cin&gt;&gt;ch;</a:t>
            </a:r>
            <a:endParaRPr lang="en-US" altLang="zh-CN" sz="24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vertical)">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063750" y="333375"/>
            <a:ext cx="7772400" cy="1143000"/>
          </a:xfrm>
        </p:spPr>
        <p:txBody>
          <a:bodyPr/>
          <a:lstStyle/>
          <a:p>
            <a:pPr eaLnBrk="1" hangingPunct="1"/>
            <a:r>
              <a:rPr lang="en-US" altLang="zh-CN" sz="3200" b="1"/>
              <a:t>“get” and “getline” Member Functions </a:t>
            </a:r>
            <a:endParaRPr lang="en-US" altLang="zh-CN" sz="3200" b="1"/>
          </a:p>
        </p:txBody>
      </p:sp>
      <p:sp>
        <p:nvSpPr>
          <p:cNvPr id="14339" name="Rectangle 3"/>
          <p:cNvSpPr>
            <a:spLocks noGrp="1" noChangeArrowheads="1"/>
          </p:cNvSpPr>
          <p:nvPr>
            <p:ph type="body" idx="1"/>
          </p:nvPr>
        </p:nvSpPr>
        <p:spPr>
          <a:xfrm>
            <a:off x="1981200" y="1557338"/>
            <a:ext cx="8229600" cy="4895850"/>
          </a:xfrm>
        </p:spPr>
        <p:txBody>
          <a:bodyPr>
            <a:normAutofit lnSpcReduction="10000"/>
          </a:bodyPr>
          <a:lstStyle/>
          <a:p>
            <a:pPr eaLnBrk="1" hangingPunct="1">
              <a:lnSpc>
                <a:spcPct val="90000"/>
              </a:lnSpc>
            </a:pPr>
            <a:r>
              <a:rPr lang="en-US" altLang="zh-CN" sz="2400" b="1">
                <a:latin typeface="Courier New" panose="02070309020205020404" pitchFamily="49" charset="0"/>
              </a:rPr>
              <a:t>cin.get(array, size, delimiter):</a:t>
            </a:r>
            <a:r>
              <a:rPr lang="en-US" altLang="zh-CN" sz="2400"/>
              <a:t> </a:t>
            </a:r>
            <a:endParaRPr lang="en-US" altLang="zh-CN" sz="2400"/>
          </a:p>
          <a:p>
            <a:pPr lvl="1" eaLnBrk="1" hangingPunct="1">
              <a:lnSpc>
                <a:spcPct val="90000"/>
              </a:lnSpc>
            </a:pPr>
            <a:r>
              <a:rPr lang="en-US" altLang="zh-CN" sz="2000"/>
              <a:t>Accepts 3 arguments: array of characters, the size limit, and a delimiter ( default of </a:t>
            </a:r>
            <a:r>
              <a:rPr lang="en-US" altLang="zh-CN" sz="2000" b="1">
                <a:latin typeface="Courier New" panose="02070309020205020404" pitchFamily="49" charset="0"/>
              </a:rPr>
              <a:t>‘\n’</a:t>
            </a:r>
            <a:r>
              <a:rPr lang="en-US" altLang="zh-CN" sz="2000"/>
              <a:t>).</a:t>
            </a:r>
            <a:endParaRPr lang="en-US" altLang="zh-CN" sz="2000"/>
          </a:p>
          <a:p>
            <a:pPr lvl="1" eaLnBrk="1" hangingPunct="1">
              <a:lnSpc>
                <a:spcPct val="90000"/>
              </a:lnSpc>
            </a:pPr>
            <a:r>
              <a:rPr lang="en-US" altLang="zh-CN" sz="2000"/>
              <a:t>Input </a:t>
            </a:r>
            <a:r>
              <a:rPr lang="en-US" altLang="zh-CN" sz="2000">
                <a:solidFill>
                  <a:srgbClr val="0066FF"/>
                </a:solidFill>
              </a:rPr>
              <a:t>a sequence of characters</a:t>
            </a:r>
            <a:r>
              <a:rPr lang="en-US" altLang="zh-CN" sz="2000"/>
              <a:t> from stream till the delimiter or EOF is encountered or size-1 characters are read.</a:t>
            </a:r>
            <a:endParaRPr lang="en-US" altLang="zh-CN" sz="2000"/>
          </a:p>
          <a:p>
            <a:pPr lvl="1" eaLnBrk="1" hangingPunct="1">
              <a:lnSpc>
                <a:spcPct val="90000"/>
              </a:lnSpc>
            </a:pPr>
            <a:r>
              <a:rPr lang="en-US" altLang="zh-CN" sz="2000"/>
              <a:t>Uses the array as a buffer</a:t>
            </a:r>
            <a:endParaRPr lang="en-US" altLang="zh-CN" sz="2000"/>
          </a:p>
          <a:p>
            <a:pPr lvl="1" eaLnBrk="1" hangingPunct="1">
              <a:lnSpc>
                <a:spcPct val="90000"/>
              </a:lnSpc>
            </a:pPr>
            <a:r>
              <a:rPr lang="en-US" altLang="zh-CN" sz="2000"/>
              <a:t>When the delimiter is encountered, it remains in the input stream </a:t>
            </a:r>
            <a:endParaRPr lang="en-US" altLang="zh-CN" sz="2000"/>
          </a:p>
          <a:p>
            <a:pPr lvl="1" eaLnBrk="1" hangingPunct="1">
              <a:lnSpc>
                <a:spcPct val="90000"/>
              </a:lnSpc>
            </a:pPr>
            <a:r>
              <a:rPr lang="en-US" altLang="zh-CN" sz="2000"/>
              <a:t>Null character (</a:t>
            </a:r>
            <a:r>
              <a:rPr lang="en-US" altLang="zh-CN" sz="2000">
                <a:latin typeface="Times New Roman" panose="02020603050405020304" pitchFamily="18" charset="0"/>
              </a:rPr>
              <a:t>‘</a:t>
            </a:r>
            <a:r>
              <a:rPr lang="en-US" altLang="zh-CN" sz="2000"/>
              <a:t>\0</a:t>
            </a:r>
            <a:r>
              <a:rPr lang="en-US" altLang="zh-CN" sz="2000">
                <a:latin typeface="Times New Roman" panose="02020603050405020304" pitchFamily="18" charset="0"/>
              </a:rPr>
              <a:t>’</a:t>
            </a:r>
            <a:r>
              <a:rPr lang="en-US" altLang="zh-CN" sz="2000"/>
              <a:t>)  is inserted into the array at the end of the characters</a:t>
            </a:r>
            <a:endParaRPr lang="en-US" altLang="zh-CN" sz="2000"/>
          </a:p>
          <a:p>
            <a:pPr lvl="1" eaLnBrk="1" hangingPunct="1">
              <a:lnSpc>
                <a:spcPct val="90000"/>
              </a:lnSpc>
            </a:pPr>
            <a:r>
              <a:rPr lang="en-US" altLang="zh-CN" sz="2000"/>
              <a:t>Unless delimiter flushed from stream, it will stay there</a:t>
            </a:r>
            <a:endParaRPr lang="en-US" altLang="zh-CN" sz="2000"/>
          </a:p>
          <a:p>
            <a:pPr eaLnBrk="1" hangingPunct="1">
              <a:lnSpc>
                <a:spcPct val="90000"/>
              </a:lnSpc>
            </a:pPr>
            <a:endParaRPr lang="en-US" altLang="zh-CN" sz="2400" b="1">
              <a:latin typeface="Courier New" panose="02070309020205020404" pitchFamily="49" charset="0"/>
            </a:endParaRPr>
          </a:p>
          <a:p>
            <a:pPr eaLnBrk="1" hangingPunct="1">
              <a:lnSpc>
                <a:spcPct val="90000"/>
              </a:lnSpc>
            </a:pPr>
            <a:r>
              <a:rPr lang="en-US" altLang="zh-CN" sz="2400" b="1">
                <a:latin typeface="Courier New" panose="02070309020205020404" pitchFamily="49" charset="0"/>
              </a:rPr>
              <a:t>cin.getline(array, size</a:t>
            </a:r>
            <a:r>
              <a:rPr lang="en-US" altLang="zh-CN" sz="2400" b="1">
                <a:latin typeface="Courier New" panose="02070309020205020404" pitchFamily="49" charset="0"/>
                <a:sym typeface="+mn-ea"/>
              </a:rPr>
              <a:t>, delimiter</a:t>
            </a:r>
            <a:r>
              <a:rPr lang="en-US" altLang="zh-CN" sz="2400" b="1">
                <a:latin typeface="Courier New" panose="02070309020205020404" pitchFamily="49" charset="0"/>
              </a:rPr>
              <a:t>)</a:t>
            </a:r>
            <a:r>
              <a:rPr lang="en-US" altLang="zh-CN" sz="2400"/>
              <a:t> </a:t>
            </a:r>
            <a:endParaRPr lang="en-US" altLang="zh-CN" sz="2400"/>
          </a:p>
          <a:p>
            <a:pPr lvl="1" eaLnBrk="1" hangingPunct="1">
              <a:lnSpc>
                <a:spcPct val="90000"/>
              </a:lnSpc>
            </a:pPr>
            <a:r>
              <a:rPr lang="en-US" altLang="zh-CN" sz="2000"/>
              <a:t>Operates like </a:t>
            </a:r>
            <a:r>
              <a:rPr lang="en-US" altLang="zh-CN" sz="2000" b="1">
                <a:latin typeface="Courier New" panose="02070309020205020404" pitchFamily="49" charset="0"/>
              </a:rPr>
              <a:t>cin.get(buffer, size)</a:t>
            </a:r>
            <a:r>
              <a:rPr lang="en-US" altLang="zh-CN" sz="2000"/>
              <a:t> but it discards the delimiter from the stream and does not store it in array</a:t>
            </a:r>
            <a:endParaRPr lang="en-US" altLang="zh-CN" sz="2000"/>
          </a:p>
          <a:p>
            <a:pPr lvl="1" eaLnBrk="1" hangingPunct="1">
              <a:lnSpc>
                <a:spcPct val="90000"/>
              </a:lnSpc>
            </a:pPr>
            <a:r>
              <a:rPr lang="en-US" altLang="zh-CN" sz="2000"/>
              <a:t>Null character inserted into array</a:t>
            </a:r>
            <a:endParaRPr lang="en-US" altLang="zh-CN" sz="2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752475" y="570230"/>
            <a:ext cx="10557510" cy="4754245"/>
          </a:xfrm>
        </p:spPr>
        <p:txBody>
          <a:bodyPr>
            <a:normAutofit lnSpcReduction="20000"/>
          </a:bodyPr>
          <a:lstStyle/>
          <a:p>
            <a:pPr eaLnBrk="1" hangingPunct="1">
              <a:lnSpc>
                <a:spcPct val="80000"/>
              </a:lnSpc>
              <a:buFontTx/>
              <a:buNone/>
            </a:pPr>
            <a:r>
              <a:rPr lang="en-US" altLang="zh-CN" sz="2400" b="1" dirty="0">
                <a:solidFill>
                  <a:srgbClr val="0000CC"/>
                </a:solidFill>
                <a:hlinkClick r:id="" action="ppaction://noaction"/>
                <a:hlinkMouseOver r:id="rId1" action="ppaction://hlinkfile"/>
              </a:rPr>
              <a:t>Example:</a:t>
            </a:r>
            <a:endParaRPr lang="zh-CN" altLang="en-US" sz="2400" b="1" dirty="0">
              <a:solidFill>
                <a:srgbClr val="0000CC"/>
              </a:solidFill>
              <a:hlinkClick r:id="" action="ppaction://noaction"/>
              <a:hlinkMouseOver r:id="rId1" action="ppaction://hlinkfile"/>
            </a:endParaRPr>
          </a:p>
          <a:p>
            <a:pPr eaLnBrk="1" hangingPunct="1">
              <a:lnSpc>
                <a:spcPct val="80000"/>
              </a:lnSpc>
              <a:buFontTx/>
              <a:buNone/>
            </a:pPr>
            <a:r>
              <a:rPr lang="en-US" altLang="zh-CN" sz="1600" b="1" dirty="0">
                <a:latin typeface="Times New Roman" panose="02020603050405020304" pitchFamily="18" charset="0"/>
                <a:cs typeface="Times New Roman" panose="02020603050405020304" pitchFamily="18" charset="0"/>
              </a:rPr>
              <a:t>#include &lt;iostream&gt;</a:t>
            </a:r>
            <a:endParaRPr lang="en-US" altLang="zh-CN" sz="1600" b="1" dirty="0">
              <a:latin typeface="Times New Roman" panose="02020603050405020304" pitchFamily="18" charset="0"/>
              <a:cs typeface="Times New Roman" panose="02020603050405020304" pitchFamily="18" charset="0"/>
            </a:endParaRPr>
          </a:p>
          <a:p>
            <a:pPr eaLnBrk="1" hangingPunct="1">
              <a:lnSpc>
                <a:spcPct val="80000"/>
              </a:lnSpc>
              <a:buFontTx/>
              <a:buNone/>
            </a:pPr>
            <a:r>
              <a:rPr lang="en-US" altLang="zh-CN" sz="1600" b="1" dirty="0">
                <a:latin typeface="Times New Roman" panose="02020603050405020304" pitchFamily="18" charset="0"/>
                <a:cs typeface="Times New Roman" panose="02020603050405020304" pitchFamily="18" charset="0"/>
              </a:rPr>
              <a:t>using namespace std;</a:t>
            </a:r>
            <a:endParaRPr lang="en-US" altLang="zh-CN" sz="1600" b="1" dirty="0">
              <a:latin typeface="Times New Roman" panose="02020603050405020304" pitchFamily="18" charset="0"/>
              <a:cs typeface="Times New Roman" panose="02020603050405020304" pitchFamily="18" charset="0"/>
            </a:endParaRPr>
          </a:p>
          <a:p>
            <a:pPr eaLnBrk="1" hangingPunct="1">
              <a:lnSpc>
                <a:spcPct val="80000"/>
              </a:lnSpc>
              <a:buFontTx/>
              <a:buNone/>
            </a:pPr>
            <a:r>
              <a:rPr lang="en-US" altLang="zh-CN" sz="1600" b="1" dirty="0">
                <a:latin typeface="Times New Roman" panose="02020603050405020304" pitchFamily="18" charset="0"/>
                <a:cs typeface="Times New Roman" panose="02020603050405020304" pitchFamily="18" charset="0"/>
              </a:rPr>
              <a:t>void main(){</a:t>
            </a:r>
            <a:endParaRPr lang="en-US" altLang="zh-CN" sz="1600" b="1" dirty="0">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a:latin typeface="Times New Roman" panose="02020603050405020304" pitchFamily="18" charset="0"/>
                <a:cs typeface="Times New Roman" panose="02020603050405020304" pitchFamily="18" charset="0"/>
              </a:rPr>
              <a:t>char c, a[50], s1[100];</a:t>
            </a:r>
            <a:endParaRPr lang="en-US" altLang="zh-CN" sz="1600" b="1" dirty="0">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err="1">
                <a:latin typeface="Times New Roman" panose="02020603050405020304" pitchFamily="18" charset="0"/>
                <a:cs typeface="Times New Roman" panose="02020603050405020304" pitchFamily="18" charset="0"/>
              </a:rPr>
              <a:t>cout</a:t>
            </a:r>
            <a:r>
              <a:rPr lang="en-US" altLang="zh-CN" sz="1600" b="1" dirty="0">
                <a:latin typeface="Times New Roman" panose="02020603050405020304" pitchFamily="18" charset="0"/>
                <a:cs typeface="Times New Roman" panose="02020603050405020304" pitchFamily="18" charset="0"/>
              </a:rPr>
              <a:t>&lt;&lt;"use get() input char: ";</a:t>
            </a:r>
            <a:endParaRPr lang="en-US" altLang="zh-CN" sz="1600" b="1" dirty="0">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a:solidFill>
                  <a:srgbClr val="0000CC"/>
                </a:solidFill>
                <a:latin typeface="Times New Roman" panose="02020603050405020304" pitchFamily="18" charset="0"/>
                <a:cs typeface="Times New Roman" panose="02020603050405020304" pitchFamily="18" charset="0"/>
              </a:rPr>
              <a:t>while((c=</a:t>
            </a:r>
            <a:r>
              <a:rPr lang="en-US" altLang="zh-CN" sz="1600" b="1" dirty="0" err="1">
                <a:solidFill>
                  <a:srgbClr val="0000CC"/>
                </a:solidFill>
                <a:latin typeface="Times New Roman" panose="02020603050405020304" pitchFamily="18" charset="0"/>
                <a:cs typeface="Times New Roman" panose="02020603050405020304" pitchFamily="18" charset="0"/>
              </a:rPr>
              <a:t>cin.get</a:t>
            </a:r>
            <a:r>
              <a:rPr lang="en-US" altLang="zh-CN" sz="1600" b="1" dirty="0">
                <a:solidFill>
                  <a:srgbClr val="0000CC"/>
                </a:solidFill>
                <a:latin typeface="Times New Roman" panose="02020603050405020304" pitchFamily="18" charset="0"/>
                <a:cs typeface="Times New Roman" panose="02020603050405020304" pitchFamily="18" charset="0"/>
              </a:rPr>
              <a:t>())!='\n')				//L1</a:t>
            </a:r>
            <a:endParaRPr lang="en-US" altLang="zh-CN" sz="1600" b="1" dirty="0">
              <a:solidFill>
                <a:srgbClr val="0000CC"/>
              </a:solidFill>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a:solidFill>
                  <a:srgbClr val="0000CC"/>
                </a:solidFill>
                <a:latin typeface="Times New Roman" panose="02020603050405020304" pitchFamily="18" charset="0"/>
                <a:cs typeface="Times New Roman" panose="02020603050405020304" pitchFamily="18" charset="0"/>
              </a:rPr>
              <a:t>	</a:t>
            </a:r>
            <a:r>
              <a:rPr lang="en-US" altLang="zh-CN" sz="1600" b="1" dirty="0" err="1">
                <a:solidFill>
                  <a:srgbClr val="0000CC"/>
                </a:solidFill>
                <a:latin typeface="Times New Roman" panose="02020603050405020304" pitchFamily="18" charset="0"/>
                <a:cs typeface="Times New Roman" panose="02020603050405020304" pitchFamily="18" charset="0"/>
              </a:rPr>
              <a:t>cout</a:t>
            </a:r>
            <a:r>
              <a:rPr lang="en-US" altLang="zh-CN" sz="1600" b="1" dirty="0">
                <a:solidFill>
                  <a:srgbClr val="0000CC"/>
                </a:solidFill>
                <a:latin typeface="Times New Roman" panose="02020603050405020304" pitchFamily="18" charset="0"/>
                <a:cs typeface="Times New Roman" panose="02020603050405020304" pitchFamily="18" charset="0"/>
              </a:rPr>
              <a:t>&lt;&lt;c;</a:t>
            </a:r>
            <a:endParaRPr lang="en-US" altLang="zh-CN" sz="1600" b="1" dirty="0">
              <a:solidFill>
                <a:srgbClr val="0000CC"/>
              </a:solidFill>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err="1">
                <a:latin typeface="Times New Roman" panose="02020603050405020304" pitchFamily="18" charset="0"/>
                <a:cs typeface="Times New Roman" panose="02020603050405020304" pitchFamily="18" charset="0"/>
              </a:rPr>
              <a:t>cout</a:t>
            </a:r>
            <a:r>
              <a:rPr lang="en-US" altLang="zh-CN" sz="1600" b="1" dirty="0">
                <a:latin typeface="Times New Roman" panose="02020603050405020304" pitchFamily="18" charset="0"/>
                <a:cs typeface="Times New Roman" panose="02020603050405020304" pitchFamily="18" charset="0"/>
              </a:rPr>
              <a:t>&lt;&lt;</a:t>
            </a:r>
            <a:r>
              <a:rPr lang="en-US" altLang="zh-CN" sz="1600" b="1" dirty="0" err="1">
                <a:latin typeface="Times New Roman" panose="02020603050405020304" pitchFamily="18" charset="0"/>
                <a:cs typeface="Times New Roman" panose="02020603050405020304" pitchFamily="18" charset="0"/>
              </a:rPr>
              <a:t>endl</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err="1">
                <a:latin typeface="Times New Roman" panose="02020603050405020304" pitchFamily="18" charset="0"/>
                <a:cs typeface="Times New Roman" panose="02020603050405020304" pitchFamily="18" charset="0"/>
              </a:rPr>
              <a:t>cout</a:t>
            </a:r>
            <a:r>
              <a:rPr lang="en-US" altLang="zh-CN" sz="1600" b="1" dirty="0">
                <a:latin typeface="Times New Roman" panose="02020603050405020304" pitchFamily="18" charset="0"/>
                <a:cs typeface="Times New Roman" panose="02020603050405020304" pitchFamily="18" charset="0"/>
              </a:rPr>
              <a:t>&lt;&lt;"use get(a,10) input char: ";</a:t>
            </a:r>
            <a:endParaRPr lang="en-US" altLang="zh-CN" sz="1600" b="1" dirty="0">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err="1">
                <a:solidFill>
                  <a:srgbClr val="0000CC"/>
                </a:solidFill>
                <a:latin typeface="Times New Roman" panose="02020603050405020304" pitchFamily="18" charset="0"/>
                <a:cs typeface="Times New Roman" panose="02020603050405020304" pitchFamily="18" charset="0"/>
              </a:rPr>
              <a:t>cin.get</a:t>
            </a:r>
            <a:r>
              <a:rPr lang="en-US" altLang="zh-CN" sz="1600" b="1" dirty="0">
                <a:solidFill>
                  <a:srgbClr val="0000CC"/>
                </a:solidFill>
                <a:latin typeface="Times New Roman" panose="02020603050405020304" pitchFamily="18" charset="0"/>
                <a:cs typeface="Times New Roman" panose="02020603050405020304" pitchFamily="18" charset="0"/>
              </a:rPr>
              <a:t>(a,10); </a:t>
            </a:r>
            <a:r>
              <a:rPr lang="en-US" altLang="zh-CN" sz="1600" b="1" dirty="0">
                <a:latin typeface="Times New Roman" panose="02020603050405020304" pitchFamily="18" charset="0"/>
                <a:cs typeface="Times New Roman" panose="02020603050405020304" pitchFamily="18" charset="0"/>
              </a:rPr>
              <a:t>					//L2</a:t>
            </a:r>
            <a:endParaRPr lang="en-US" altLang="zh-CN" sz="1600" b="1" dirty="0">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err="1">
                <a:latin typeface="Times New Roman" panose="02020603050405020304" pitchFamily="18" charset="0"/>
                <a:cs typeface="Times New Roman" panose="02020603050405020304" pitchFamily="18" charset="0"/>
              </a:rPr>
              <a:t>cout</a:t>
            </a:r>
            <a:r>
              <a:rPr lang="en-US" altLang="zh-CN" sz="1600" b="1" dirty="0">
                <a:latin typeface="Times New Roman" panose="02020603050405020304" pitchFamily="18" charset="0"/>
                <a:cs typeface="Times New Roman" panose="02020603050405020304" pitchFamily="18" charset="0"/>
              </a:rPr>
              <a:t>&lt;&lt;a&lt;&lt;</a:t>
            </a:r>
            <a:r>
              <a:rPr lang="en-US" altLang="zh-CN" sz="1600" b="1" dirty="0" err="1">
                <a:latin typeface="Times New Roman" panose="02020603050405020304" pitchFamily="18" charset="0"/>
                <a:cs typeface="Times New Roman" panose="02020603050405020304" pitchFamily="18" charset="0"/>
              </a:rPr>
              <a:t>endl</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err="1">
                <a:solidFill>
                  <a:srgbClr val="0000CC"/>
                </a:solidFill>
                <a:latin typeface="Times New Roman" panose="02020603050405020304" pitchFamily="18" charset="0"/>
                <a:cs typeface="Times New Roman" panose="02020603050405020304" pitchFamily="18" charset="0"/>
              </a:rPr>
              <a:t>cin.ignore</a:t>
            </a:r>
            <a:r>
              <a:rPr lang="en-US" altLang="zh-CN" sz="1600" b="1" dirty="0">
                <a:solidFill>
                  <a:srgbClr val="0000CC"/>
                </a:solidFill>
                <a:latin typeface="Times New Roman" panose="02020603050405020304" pitchFamily="18" charset="0"/>
                <a:cs typeface="Times New Roman" panose="02020603050405020304" pitchFamily="18" charset="0"/>
              </a:rPr>
              <a:t>(1);	</a:t>
            </a:r>
            <a:r>
              <a:rPr lang="en-US" altLang="zh-CN" sz="1600" b="1" dirty="0">
                <a:latin typeface="Times New Roman" panose="02020603050405020304" pitchFamily="18" charset="0"/>
                <a:cs typeface="Times New Roman" panose="02020603050405020304" pitchFamily="18" charset="0"/>
              </a:rPr>
              <a:t>				//L3</a:t>
            </a:r>
            <a:endParaRPr lang="en-US" altLang="zh-CN" sz="1600" b="1" dirty="0">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err="1">
                <a:latin typeface="Times New Roman" panose="02020603050405020304" pitchFamily="18" charset="0"/>
                <a:cs typeface="Times New Roman" panose="02020603050405020304" pitchFamily="18" charset="0"/>
              </a:rPr>
              <a:t>cout</a:t>
            </a:r>
            <a:r>
              <a:rPr lang="en-US" altLang="zh-CN" sz="1600" b="1" dirty="0">
                <a:latin typeface="Times New Roman" panose="02020603050405020304" pitchFamily="18" charset="0"/>
                <a:cs typeface="Times New Roman" panose="02020603050405020304" pitchFamily="18" charset="0"/>
              </a:rPr>
              <a:t>&lt;&lt;"use </a:t>
            </a:r>
            <a:r>
              <a:rPr lang="en-US" altLang="zh-CN" sz="1600" b="1" dirty="0" err="1">
                <a:latin typeface="Times New Roman" panose="02020603050405020304" pitchFamily="18" charset="0"/>
                <a:cs typeface="Times New Roman" panose="02020603050405020304" pitchFamily="18" charset="0"/>
              </a:rPr>
              <a:t>getline</a:t>
            </a:r>
            <a:r>
              <a:rPr lang="en-US" altLang="zh-CN" sz="1600" b="1" dirty="0">
                <a:latin typeface="Times New Roman" panose="02020603050405020304" pitchFamily="18" charset="0"/>
                <a:cs typeface="Times New Roman" panose="02020603050405020304" pitchFamily="18" charset="0"/>
              </a:rPr>
              <a:t>(s1,10) input char: ";</a:t>
            </a:r>
            <a:endParaRPr lang="en-US" altLang="zh-CN" sz="1600" b="1" dirty="0">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err="1">
                <a:solidFill>
                  <a:srgbClr val="0000CC"/>
                </a:solidFill>
                <a:latin typeface="Times New Roman" panose="02020603050405020304" pitchFamily="18" charset="0"/>
                <a:cs typeface="Times New Roman" panose="02020603050405020304" pitchFamily="18" charset="0"/>
              </a:rPr>
              <a:t>cin.getline</a:t>
            </a:r>
            <a:r>
              <a:rPr lang="en-US" altLang="zh-CN" sz="1600" b="1" dirty="0">
                <a:solidFill>
                  <a:srgbClr val="0000CC"/>
                </a:solidFill>
                <a:latin typeface="Times New Roman" panose="02020603050405020304" pitchFamily="18" charset="0"/>
                <a:cs typeface="Times New Roman" panose="02020603050405020304" pitchFamily="18" charset="0"/>
              </a:rPr>
              <a:t>(s1,10);</a:t>
            </a:r>
            <a:r>
              <a:rPr lang="en-US" altLang="zh-CN" sz="1600" b="1" dirty="0">
                <a:latin typeface="Times New Roman" panose="02020603050405020304" pitchFamily="18" charset="0"/>
                <a:cs typeface="Times New Roman" panose="02020603050405020304" pitchFamily="18" charset="0"/>
              </a:rPr>
              <a:t>				//L4</a:t>
            </a:r>
            <a:endParaRPr lang="en-US" altLang="zh-CN" sz="1600" b="1" dirty="0">
              <a:latin typeface="Times New Roman" panose="02020603050405020304" pitchFamily="18" charset="0"/>
              <a:cs typeface="Times New Roman" panose="02020603050405020304" pitchFamily="18" charset="0"/>
            </a:endParaRPr>
          </a:p>
          <a:p>
            <a:pPr lvl="1" eaLnBrk="1" hangingPunct="1">
              <a:lnSpc>
                <a:spcPct val="80000"/>
              </a:lnSpc>
              <a:buFontTx/>
              <a:buNone/>
            </a:pPr>
            <a:r>
              <a:rPr lang="en-US" altLang="zh-CN" sz="1600" b="1" dirty="0" err="1">
                <a:latin typeface="Times New Roman" panose="02020603050405020304" pitchFamily="18" charset="0"/>
                <a:cs typeface="Times New Roman" panose="02020603050405020304" pitchFamily="18" charset="0"/>
              </a:rPr>
              <a:t>cout</a:t>
            </a:r>
            <a:r>
              <a:rPr lang="en-US" altLang="zh-CN" sz="1600" b="1" dirty="0">
                <a:latin typeface="Times New Roman" panose="02020603050405020304" pitchFamily="18" charset="0"/>
                <a:cs typeface="Times New Roman" panose="02020603050405020304" pitchFamily="18" charset="0"/>
              </a:rPr>
              <a:t>&lt;&lt;s1&lt;&lt;</a:t>
            </a:r>
            <a:r>
              <a:rPr lang="en-US" altLang="zh-CN" sz="1600" b="1" dirty="0" err="1">
                <a:latin typeface="Times New Roman" panose="02020603050405020304" pitchFamily="18" charset="0"/>
                <a:cs typeface="Times New Roman" panose="02020603050405020304" pitchFamily="18" charset="0"/>
              </a:rPr>
              <a:t>endl</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eaLnBrk="1" hangingPunct="1">
              <a:lnSpc>
                <a:spcPct val="80000"/>
              </a:lnSpc>
              <a:buFontTx/>
              <a:buNone/>
            </a:pP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eaLnBrk="1" hangingPunct="1">
              <a:lnSpc>
                <a:spcPct val="80000"/>
              </a:lnSpc>
              <a:buFontTx/>
              <a:buNone/>
            </a:pPr>
            <a:r>
              <a:rPr lang="en-US" altLang="zh-CN" sz="2400" dirty="0">
                <a:latin typeface="Arial" panose="020B0604020202020204" pitchFamily="34" charset="0"/>
              </a:rPr>
              <a:t> </a:t>
            </a:r>
            <a:endParaRPr lang="en-US" altLang="zh-CN" sz="2400" dirty="0">
              <a:latin typeface="Arial" panose="020B0604020202020204" pitchFamily="34" charset="0"/>
            </a:endParaRPr>
          </a:p>
          <a:p>
            <a:pPr eaLnBrk="1" hangingPunct="1">
              <a:lnSpc>
                <a:spcPct val="80000"/>
              </a:lnSpc>
              <a:buFontTx/>
              <a:buNone/>
            </a:pPr>
            <a:r>
              <a:rPr lang="en-US" altLang="zh-CN" sz="2000" dirty="0">
                <a:latin typeface="Times New Roman" panose="02020603050405020304" pitchFamily="18" charset="0"/>
                <a:cs typeface="Times New Roman" panose="02020603050405020304" pitchFamily="18" charset="0"/>
              </a:rPr>
              <a:t>input from keyboard: abcd’\n’12345678’\n’this is a str’\n’</a:t>
            </a:r>
            <a:endParaRPr lang="en-US" altLang="zh-CN" sz="2000" dirty="0">
              <a:latin typeface="Times New Roman" panose="02020603050405020304" pitchFamily="18" charset="0"/>
              <a:cs typeface="Times New Roman" panose="02020603050405020304" pitchFamily="18" charset="0"/>
            </a:endParaRPr>
          </a:p>
        </p:txBody>
      </p:sp>
      <p:pic>
        <p:nvPicPr>
          <p:cNvPr id="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5281" y="5236286"/>
            <a:ext cx="6552977" cy="1525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063750" y="333375"/>
            <a:ext cx="7772400" cy="1143000"/>
          </a:xfrm>
        </p:spPr>
        <p:txBody>
          <a:bodyPr/>
          <a:lstStyle/>
          <a:p>
            <a:pPr eaLnBrk="1" hangingPunct="1"/>
            <a:r>
              <a:rPr lang="en-US" altLang="zh-CN" sz="3200" b="1"/>
              <a:t>Difference between “get” and “getline” </a:t>
            </a:r>
            <a:endParaRPr lang="en-US" altLang="zh-CN" sz="3200" b="1"/>
          </a:p>
        </p:txBody>
      </p:sp>
      <p:sp>
        <p:nvSpPr>
          <p:cNvPr id="14339" name="Rectangle 3"/>
          <p:cNvSpPr>
            <a:spLocks noGrp="1" noChangeArrowheads="1"/>
          </p:cNvSpPr>
          <p:nvPr>
            <p:ph type="body" idx="1"/>
          </p:nvPr>
        </p:nvSpPr>
        <p:spPr>
          <a:xfrm>
            <a:off x="1981200" y="1557338"/>
            <a:ext cx="8229600" cy="4895850"/>
          </a:xfrm>
        </p:spPr>
        <p:txBody>
          <a:bodyPr>
            <a:normAutofit/>
          </a:bodyPr>
          <a:lstStyle/>
          <a:p>
            <a:pPr eaLnBrk="1" hangingPunct="1">
              <a:lnSpc>
                <a:spcPct val="90000"/>
              </a:lnSpc>
            </a:pPr>
            <a:r>
              <a:rPr lang="en-US" altLang="zh-CN"/>
              <a:t>Getline reads the delimiter symbol and discarded, and GET leaves the delimiter symbol in the stream.</a:t>
            </a:r>
            <a:endParaRPr lang="en-US" altLang="zh-CN"/>
          </a:p>
          <a:p>
            <a:pPr eaLnBrk="1" hangingPunct="1">
              <a:lnSpc>
                <a:spcPct val="90000"/>
              </a:lnSpc>
            </a:pPr>
            <a:r>
              <a:rPr lang="en-US" altLang="zh-CN"/>
              <a:t>Getline causes a CIN error when entering ultra-length (more than Len-1 characters), and Get does not cause.</a:t>
            </a:r>
            <a:endParaRPr lang="en-US" altLang="zh-CN"/>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custDataLst>
              <p:tags r:id="rId1"/>
            </p:custDataLst>
          </p:nvPr>
        </p:nvSpPr>
        <p:spPr>
          <a:xfrm>
            <a:off x="76962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ectangle 4"/>
          <p:cNvSpPr>
            <a:spLocks noChangeArrowheads="1"/>
          </p:cNvSpPr>
          <p:nvPr/>
        </p:nvSpPr>
        <p:spPr bwMode="auto">
          <a:xfrm>
            <a:off x="1992313" y="708026"/>
            <a:ext cx="3124200" cy="4867275"/>
          </a:xfrm>
          <a:prstGeom prst="rect">
            <a:avLst/>
          </a:prstGeom>
          <a:solidFill>
            <a:schemeClr val="bg1"/>
          </a:solidFill>
          <a:ln w="28575">
            <a:solidFill>
              <a:schemeClr val="tx1"/>
            </a:solidFill>
            <a:miter lim="800000"/>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#include "iostream.h"</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void main()</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{char ch[10];</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int a=6;</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cin.get(ch,a,'\\');</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cout&lt;&lt;ch&lt;&lt;endl;</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cin.get(ch,a,'\\');</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cout&lt;&lt;ch&lt;&lt;endl;</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15" name="Rectangle 5"/>
          <p:cNvSpPr>
            <a:spLocks noChangeArrowheads="1"/>
          </p:cNvSpPr>
          <p:nvPr/>
        </p:nvSpPr>
        <p:spPr bwMode="auto">
          <a:xfrm>
            <a:off x="5808663" y="698501"/>
            <a:ext cx="3505200" cy="4867275"/>
          </a:xfrm>
          <a:prstGeom prst="rect">
            <a:avLst/>
          </a:prstGeom>
          <a:solidFill>
            <a:schemeClr val="bg1"/>
          </a:solidFill>
          <a:ln w="28575">
            <a:solidFill>
              <a:schemeClr val="tx1"/>
            </a:solidFill>
            <a:miter lim="800000"/>
          </a:ln>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#include "iostream.h"</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void main()</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{char ch[10];</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int a=6;</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cin.getline(ch,a,'\\');</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cout&lt;&lt;ch&lt;&lt;endl;</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cin.getline(ch,a,'\\');</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cout&lt;&lt;ch&lt;&lt;endl; </a:t>
            </a:r>
            <a:endParaRPr kumimoji="1" lang="en-US" altLang="zh-CN" sz="2400" b="1">
              <a:latin typeface="Times New Roman" panose="02020603050405020304" pitchFamily="18" charset="0"/>
            </a:endParaRPr>
          </a:p>
          <a:p>
            <a:pPr eaLnBrk="1" hangingPunct="1">
              <a:spcBef>
                <a:spcPct val="50000"/>
              </a:spcBef>
              <a:buClrTx/>
              <a:buSzTx/>
              <a:buFontTx/>
              <a:buNone/>
            </a:pP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110597" name="文本框 15"/>
          <p:cNvSpPr txBox="1">
            <a:spLocks noChangeArrowheads="1"/>
          </p:cNvSpPr>
          <p:nvPr/>
        </p:nvSpPr>
        <p:spPr bwMode="auto">
          <a:xfrm>
            <a:off x="1992313" y="5732463"/>
            <a:ext cx="7416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Suppose the string input from the keyboard is “</a:t>
            </a:r>
            <a:r>
              <a:rPr lang="en-US" altLang="zh-CN" b="1"/>
              <a:t>abcd\efgh\”</a:t>
            </a:r>
            <a:r>
              <a:rPr lang="en-US" altLang="zh-CN"/>
              <a:t>,</a:t>
            </a:r>
            <a:endParaRPr lang="en-US" altLang="zh-CN" b="1"/>
          </a:p>
          <a:p>
            <a:r>
              <a:rPr lang="en-US" altLang="zh-CN"/>
              <a:t>what is the output respectively? </a:t>
            </a:r>
            <a:endParaRPr lang="zh-CN" altLang="en-US"/>
          </a:p>
        </p:txBody>
      </p:sp>
      <p:grpSp>
        <p:nvGrpSpPr>
          <p:cNvPr id="110598" name="组合 11"/>
          <p:cNvGrpSpPr/>
          <p:nvPr>
            <p:custDataLst>
              <p:tags r:id="rId2"/>
            </p:custDataLst>
          </p:nvPr>
        </p:nvGrpSpPr>
        <p:grpSpPr bwMode="auto">
          <a:xfrm>
            <a:off x="0" y="0"/>
            <a:ext cx="9144000" cy="635000"/>
            <a:chOff x="-1524000" y="0"/>
            <a:chExt cx="9144000" cy="635000"/>
          </a:xfrm>
        </p:grpSpPr>
        <p:sp>
          <p:nvSpPr>
            <p:cNvPr id="8" name="TitleBackground"/>
            <p:cNvSpPr/>
            <p:nvPr>
              <p:custDataLst>
                <p:tags r:id="rId3"/>
              </p:custDataLst>
            </p:nvPr>
          </p:nvSpPr>
          <p:spPr>
            <a:xfrm>
              <a:off x="-152400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ColorBlock"/>
            <p:cNvSpPr/>
            <p:nvPr>
              <p:custDataLst>
                <p:tags r:id="rId4"/>
              </p:custDataLst>
            </p:nvPr>
          </p:nvSpPr>
          <p:spPr>
            <a:xfrm>
              <a:off x="-152400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0602" name="TypeText"/>
            <p:cNvSpPr txBox="1">
              <a:spLocks noChangeArrowheads="1"/>
            </p:cNvSpPr>
            <p:nvPr>
              <p:custDataLst>
                <p:tags r:id="rId5"/>
              </p:custDataLst>
            </p:nvPr>
          </p:nvSpPr>
          <p:spPr bwMode="auto">
            <a:xfrm>
              <a:off x="-1270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0603" name="TipText"/>
            <p:cNvSpPr txBox="1">
              <a:spLocks noChangeArrowheads="1"/>
            </p:cNvSpPr>
            <p:nvPr>
              <p:custDataLst>
                <p:tags r:id="rId6"/>
              </p:custDataLst>
            </p:nvPr>
          </p:nvSpPr>
          <p:spPr bwMode="auto">
            <a:xfrm>
              <a:off x="-96520"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10599" name="图片 4"/>
          <p:cNvPicPr>
            <a:picLocks noChangeArrowheads="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vertic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zh-CN"/>
              <a:t>Output</a:t>
            </a:r>
            <a:endParaRPr lang="en-US" altLang="zh-CN"/>
          </a:p>
        </p:txBody>
      </p:sp>
      <p:sp>
        <p:nvSpPr>
          <p:cNvPr id="105475" name="Rectangle 3"/>
          <p:cNvSpPr>
            <a:spLocks noGrp="1" noChangeArrowheads="1"/>
          </p:cNvSpPr>
          <p:nvPr>
            <p:ph type="body" idx="1"/>
          </p:nvPr>
        </p:nvSpPr>
        <p:spPr/>
        <p:txBody>
          <a:bodyPr/>
          <a:lstStyle/>
          <a:p>
            <a:pPr eaLnBrk="1" hangingPunct="1"/>
            <a:r>
              <a:rPr lang="en-US" altLang="zh-CN"/>
              <a:t>To send output to the screen we use the insertion operator on the object cout  </a:t>
            </a:r>
            <a:r>
              <a:rPr lang="en-US" altLang="zh-CN" b="1">
                <a:solidFill>
                  <a:srgbClr val="0066FF"/>
                </a:solidFill>
                <a:latin typeface="Times New Roman" panose="02020603050405020304" pitchFamily="18" charset="0"/>
              </a:rPr>
              <a:t>cout &lt;&lt; </a:t>
            </a:r>
            <a:r>
              <a:rPr lang="en-US" altLang="zh-CN" b="1" i="1">
                <a:solidFill>
                  <a:srgbClr val="0066FF"/>
                </a:solidFill>
                <a:latin typeface="Times New Roman" panose="02020603050405020304" pitchFamily="18" charset="0"/>
              </a:rPr>
              <a:t>Expression</a:t>
            </a:r>
            <a:r>
              <a:rPr lang="en-US" altLang="zh-CN" b="1">
                <a:solidFill>
                  <a:srgbClr val="0066FF"/>
                </a:solidFill>
                <a:latin typeface="Times New Roman" panose="02020603050405020304" pitchFamily="18" charset="0"/>
              </a:rPr>
              <a:t>;</a:t>
            </a:r>
            <a:endParaRPr lang="en-US" altLang="zh-CN" b="1" i="1">
              <a:solidFill>
                <a:srgbClr val="0066FF"/>
              </a:solidFill>
              <a:latin typeface="Times New Roman" panose="02020603050405020304" pitchFamily="18" charset="0"/>
            </a:endParaRPr>
          </a:p>
          <a:p>
            <a:pPr eaLnBrk="1" hangingPunct="1"/>
            <a:r>
              <a:rPr lang="en-US" altLang="zh-CN"/>
              <a:t>The compiler figures out the type of the object and prints it out appropriately</a:t>
            </a:r>
            <a:endParaRPr lang="en-US" altLang="zh-CN"/>
          </a:p>
          <a:p>
            <a:pPr eaLnBrk="1" hangingPunct="1"/>
            <a:r>
              <a:rPr lang="en-US" altLang="zh-CN"/>
              <a:t>Use mamber functions define in ostream:</a:t>
            </a:r>
            <a:endParaRPr lang="en-US" altLang="zh-CN"/>
          </a:p>
          <a:p>
            <a:pPr lvl="1" eaLnBrk="1" hangingPunct="1">
              <a:buFontTx/>
              <a:buNone/>
            </a:pPr>
            <a:endParaRPr lang="en-US" altLang="zh-CN" b="1">
              <a:latin typeface="Times New Roman" panose="02020603050405020304" pitchFamily="18" charset="0"/>
            </a:endParaRPr>
          </a:p>
          <a:p>
            <a:pPr lvl="1" eaLnBrk="1" hangingPunct="1">
              <a:buFontTx/>
              <a:buNone/>
            </a:pPr>
            <a:endParaRPr lang="en-US" altLang="zh-CN" b="1">
              <a:latin typeface="Times New Roman" panose="02020603050405020304" pitchFamily="18" charset="0"/>
            </a:endParaRPr>
          </a:p>
        </p:txBody>
      </p:sp>
      <p:sp>
        <p:nvSpPr>
          <p:cNvPr id="2" name="文本框 1"/>
          <p:cNvSpPr txBox="1"/>
          <p:nvPr/>
        </p:nvSpPr>
        <p:spPr>
          <a:xfrm>
            <a:off x="1304925" y="4099560"/>
            <a:ext cx="8764905" cy="2553335"/>
          </a:xfrm>
          <a:prstGeom prst="rect">
            <a:avLst/>
          </a:prstGeom>
          <a:noFill/>
        </p:spPr>
        <p:txBody>
          <a:bodyPr wrap="square" rtlCol="0" anchor="t">
            <a:spAutoFit/>
          </a:bodyPr>
          <a:p>
            <a:pPr eaLnBrk="1" hangingPunct="1">
              <a:lnSpc>
                <a:spcPct val="80000"/>
              </a:lnSpc>
              <a:buFontTx/>
              <a:buNone/>
            </a:pPr>
            <a:r>
              <a:rPr lang="en-US" altLang="zh-CN" sz="2000" b="1" dirty="0">
                <a:sym typeface="+mn-ea"/>
              </a:rPr>
              <a:t>class _CRTIMP </a:t>
            </a:r>
            <a:r>
              <a:rPr lang="en-US" altLang="zh-CN" sz="2000" b="1" dirty="0" err="1">
                <a:sym typeface="+mn-ea"/>
              </a:rPr>
              <a:t>ostream</a:t>
            </a:r>
            <a:r>
              <a:rPr lang="en-US" altLang="zh-CN" sz="2000" b="1" dirty="0">
                <a:sym typeface="+mn-ea"/>
              </a:rPr>
              <a:t> : virtual public ios {</a:t>
            </a:r>
            <a:endParaRPr lang="en-US" altLang="zh-CN" sz="2000" b="1" dirty="0"/>
          </a:p>
          <a:p>
            <a:pPr eaLnBrk="1" hangingPunct="1">
              <a:lnSpc>
                <a:spcPct val="80000"/>
              </a:lnSpc>
              <a:buFontTx/>
              <a:buNone/>
            </a:pPr>
            <a:r>
              <a:rPr lang="en-US" altLang="zh-CN" sz="2000" b="1" dirty="0">
                <a:sym typeface="+mn-ea"/>
              </a:rPr>
              <a:t>public:</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ostream</a:t>
            </a:r>
            <a:r>
              <a:rPr lang="en-US" altLang="zh-CN" sz="2000" b="1" dirty="0">
                <a:sym typeface="+mn-ea"/>
              </a:rPr>
              <a:t>&amp; operator&lt;&lt;(</a:t>
            </a:r>
            <a:r>
              <a:rPr lang="en-US" altLang="zh-CN" sz="2000" b="1" dirty="0">
                <a:latin typeface="Arial" panose="020B0604020202020204" pitchFamily="34" charset="0"/>
                <a:sym typeface="+mn-ea"/>
              </a:rPr>
              <a:t>…</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ostream</a:t>
            </a:r>
            <a:r>
              <a:rPr lang="en-US" altLang="zh-CN" sz="2000" b="1" dirty="0">
                <a:sym typeface="+mn-ea"/>
              </a:rPr>
              <a:t>&amp; flush(); </a:t>
            </a:r>
            <a:endParaRPr lang="en-US" altLang="zh-CN" sz="2000" b="1" dirty="0">
              <a:sym typeface="+mn-ea"/>
            </a:endParaRPr>
          </a:p>
          <a:p>
            <a:pPr eaLnBrk="1" hangingPunct="1">
              <a:lnSpc>
                <a:spcPct val="80000"/>
              </a:lnSpc>
              <a:buFontTx/>
              <a:buNone/>
            </a:pPr>
            <a:r>
              <a:rPr lang="en-US" altLang="zh-CN" sz="2000" b="1" dirty="0">
                <a:sym typeface="+mn-ea"/>
              </a:rPr>
              <a:t>    </a:t>
            </a:r>
            <a:r>
              <a:rPr lang="en-US" altLang="zh-CN" sz="2000" b="1" dirty="0" err="1">
                <a:sym typeface="+mn-ea"/>
              </a:rPr>
              <a:t>ostream</a:t>
            </a:r>
            <a:r>
              <a:rPr lang="en-US" altLang="zh-CN" sz="2000" b="1" dirty="0">
                <a:sym typeface="+mn-ea"/>
              </a:rPr>
              <a:t>&amp; operator&lt;&lt;(long);</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ostream</a:t>
            </a:r>
            <a:r>
              <a:rPr lang="en-US" altLang="zh-CN" sz="2000" b="1" dirty="0">
                <a:sym typeface="+mn-ea"/>
              </a:rPr>
              <a:t>&amp; put(char);</a:t>
            </a:r>
            <a:endParaRPr lang="en-US" altLang="zh-CN" sz="2000" b="1" dirty="0">
              <a:solidFill>
                <a:srgbClr val="0000CC"/>
              </a:solidFill>
            </a:endParaRPr>
          </a:p>
          <a:p>
            <a:pPr eaLnBrk="1" hangingPunct="1">
              <a:lnSpc>
                <a:spcPct val="80000"/>
              </a:lnSpc>
              <a:buFontTx/>
              <a:buNone/>
            </a:pPr>
            <a:r>
              <a:rPr lang="en-US" altLang="zh-CN" sz="2000" b="1" dirty="0">
                <a:sym typeface="+mn-ea"/>
              </a:rPr>
              <a:t>    </a:t>
            </a:r>
            <a:r>
              <a:rPr lang="en-US" altLang="zh-CN" sz="2000" b="1" dirty="0" err="1">
                <a:sym typeface="+mn-ea"/>
              </a:rPr>
              <a:t>ostream</a:t>
            </a:r>
            <a:r>
              <a:rPr lang="en-US" altLang="zh-CN" sz="2000" b="1" dirty="0">
                <a:sym typeface="+mn-ea"/>
              </a:rPr>
              <a:t>&amp; write(const char *,int);    </a:t>
            </a:r>
            <a:endParaRPr lang="en-US" altLang="zh-CN" sz="2000" b="1" dirty="0">
              <a:sym typeface="+mn-ea"/>
            </a:endParaRPr>
          </a:p>
          <a:p>
            <a:pPr eaLnBrk="1" hangingPunct="1">
              <a:lnSpc>
                <a:spcPct val="80000"/>
              </a:lnSpc>
              <a:buFontTx/>
              <a:buNone/>
            </a:pPr>
            <a:r>
              <a:rPr lang="en-US" altLang="zh-CN" sz="2000" b="1" dirty="0">
                <a:sym typeface="+mn-ea"/>
              </a:rPr>
              <a:t>    </a:t>
            </a:r>
            <a:r>
              <a:rPr lang="en-US" altLang="zh-CN" sz="2000" b="1" dirty="0" err="1">
                <a:sym typeface="+mn-ea"/>
              </a:rPr>
              <a:t>ostream</a:t>
            </a:r>
            <a:r>
              <a:rPr lang="en-US" altLang="zh-CN" sz="2000" b="1" dirty="0">
                <a:sym typeface="+mn-ea"/>
              </a:rPr>
              <a:t>&amp; </a:t>
            </a:r>
            <a:r>
              <a:rPr lang="en-US" altLang="zh-CN" sz="2000" b="1" dirty="0" err="1">
                <a:sym typeface="+mn-ea"/>
              </a:rPr>
              <a:t>seekp</a:t>
            </a:r>
            <a:r>
              <a:rPr lang="en-US" altLang="zh-CN" sz="2000" b="1" dirty="0">
                <a:sym typeface="+mn-ea"/>
              </a:rPr>
              <a:t>(</a:t>
            </a:r>
            <a:r>
              <a:rPr lang="en-US" altLang="zh-CN" sz="2000" b="1" dirty="0" err="1">
                <a:sym typeface="+mn-ea"/>
              </a:rPr>
              <a:t>streampos</a:t>
            </a:r>
            <a:r>
              <a:rPr lang="en-US" altLang="zh-CN" sz="2000" b="1" dirty="0">
                <a:sym typeface="+mn-ea"/>
              </a:rPr>
              <a:t>);   </a:t>
            </a:r>
            <a:endParaRPr lang="en-US" altLang="zh-CN" sz="2000" b="1" dirty="0">
              <a:sym typeface="+mn-ea"/>
            </a:endParaRPr>
          </a:p>
          <a:p>
            <a:pPr eaLnBrk="1" hangingPunct="1">
              <a:lnSpc>
                <a:spcPct val="80000"/>
              </a:lnSpc>
              <a:buFontTx/>
              <a:buNone/>
            </a:pPr>
            <a:r>
              <a:rPr lang="en-US" altLang="zh-CN" sz="2000" b="1" dirty="0">
                <a:sym typeface="+mn-ea"/>
              </a:rPr>
              <a:t>  ......</a:t>
            </a:r>
            <a:endParaRPr lang="en-US" altLang="zh-CN" sz="2000" b="1" dirty="0"/>
          </a:p>
          <a:p>
            <a:pPr eaLnBrk="1" hangingPunct="1">
              <a:lnSpc>
                <a:spcPct val="80000"/>
              </a:lnSpc>
              <a:buFontTx/>
              <a:buNone/>
            </a:pPr>
            <a:r>
              <a:rPr lang="en-US" altLang="zh-CN" sz="2000" b="1" dirty="0">
                <a:sym typeface="+mn-ea"/>
              </a:rPr>
              <a:t>};</a:t>
            </a:r>
            <a:endParaRPr lang="en-US" altLang="zh-CN" sz="2000" b="1" dirty="0">
              <a:sym typeface="+mn-ea"/>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919288" y="257175"/>
            <a:ext cx="8229600" cy="1371600"/>
          </a:xfrm>
        </p:spPr>
        <p:txBody>
          <a:bodyPr/>
          <a:lstStyle/>
          <a:p>
            <a:pPr eaLnBrk="1" hangingPunct="1"/>
            <a:r>
              <a:rPr lang="en-US" altLang="zh-CN" sz="3200" b="1">
                <a:cs typeface="Times New Roman" panose="02020603050405020304" pitchFamily="18" charset="0"/>
              </a:rPr>
              <a:t>“put” and “write” Member Functions</a:t>
            </a:r>
            <a:endParaRPr lang="en-US" altLang="zh-CN" sz="3200" b="1">
              <a:cs typeface="Times New Roman" panose="02020603050405020304" pitchFamily="18" charset="0"/>
            </a:endParaRPr>
          </a:p>
        </p:txBody>
      </p:sp>
      <p:sp>
        <p:nvSpPr>
          <p:cNvPr id="16387" name="Rectangle 3"/>
          <p:cNvSpPr>
            <a:spLocks noGrp="1" noChangeArrowheads="1"/>
          </p:cNvSpPr>
          <p:nvPr>
            <p:ph type="body" idx="1"/>
          </p:nvPr>
        </p:nvSpPr>
        <p:spPr>
          <a:xfrm>
            <a:off x="1981200" y="1628775"/>
            <a:ext cx="8229600" cy="4497388"/>
          </a:xfrm>
        </p:spPr>
        <p:txBody>
          <a:bodyPr>
            <a:normAutofit fontScale="92500" lnSpcReduction="10000"/>
          </a:bodyPr>
          <a:lstStyle/>
          <a:p>
            <a:pPr eaLnBrk="1" hangingPunct="1">
              <a:lnSpc>
                <a:spcPct val="90000"/>
              </a:lnSpc>
            </a:pPr>
            <a:r>
              <a:rPr lang="en-US" altLang="zh-CN" sz="2400" b="1">
                <a:latin typeface="Courier New" panose="02070309020205020404" pitchFamily="49" charset="0"/>
              </a:rPr>
              <a:t>cout.put(char)</a:t>
            </a:r>
            <a:endParaRPr lang="en-US" altLang="zh-CN" sz="2400"/>
          </a:p>
          <a:p>
            <a:pPr lvl="1" eaLnBrk="1" hangingPunct="1">
              <a:lnSpc>
                <a:spcPct val="90000"/>
              </a:lnSpc>
            </a:pPr>
            <a:r>
              <a:rPr lang="en-US" altLang="zh-CN" sz="2000"/>
              <a:t>Outputs one character to specified stream</a:t>
            </a:r>
            <a:endParaRPr lang="en-US" altLang="zh-CN" sz="2000"/>
          </a:p>
          <a:p>
            <a:pPr lvl="1" eaLnBrk="1" hangingPunct="1">
              <a:lnSpc>
                <a:spcPct val="90000"/>
              </a:lnSpc>
              <a:buFontTx/>
              <a:buNone/>
            </a:pPr>
            <a:r>
              <a:rPr lang="en-US" altLang="zh-CN" sz="2000" b="1">
                <a:latin typeface="Courier New" panose="02070309020205020404" pitchFamily="49" charset="0"/>
              </a:rPr>
              <a:t>	cout.put( 'A');</a:t>
            </a:r>
            <a:endParaRPr lang="en-US" altLang="zh-CN" sz="2000" b="1">
              <a:latin typeface="Courier New" panose="02070309020205020404" pitchFamily="49" charset="0"/>
            </a:endParaRPr>
          </a:p>
          <a:p>
            <a:pPr lvl="1" eaLnBrk="1" hangingPunct="1">
              <a:lnSpc>
                <a:spcPct val="90000"/>
              </a:lnSpc>
            </a:pPr>
            <a:r>
              <a:rPr lang="en-US" altLang="zh-CN" sz="2000"/>
              <a:t>Returns a reference to the object that called it, so may be cascaded</a:t>
            </a:r>
            <a:endParaRPr lang="en-US" altLang="zh-CN" sz="2000"/>
          </a:p>
          <a:p>
            <a:pPr lvl="1" eaLnBrk="1" hangingPunct="1">
              <a:lnSpc>
                <a:spcPct val="90000"/>
              </a:lnSpc>
              <a:buFontTx/>
              <a:buNone/>
            </a:pPr>
            <a:r>
              <a:rPr lang="en-US" altLang="zh-CN" sz="2000" b="1">
                <a:latin typeface="Courier New" panose="02070309020205020404" pitchFamily="49" charset="0"/>
              </a:rPr>
              <a:t>	cout.put( 'A' ).put( '\n' );</a:t>
            </a:r>
            <a:endParaRPr lang="en-US" altLang="zh-CN" sz="2000" b="1">
              <a:latin typeface="Courier New" panose="02070309020205020404" pitchFamily="49" charset="0"/>
            </a:endParaRPr>
          </a:p>
          <a:p>
            <a:pPr lvl="1" eaLnBrk="1" hangingPunct="1">
              <a:lnSpc>
                <a:spcPct val="90000"/>
              </a:lnSpc>
            </a:pPr>
            <a:r>
              <a:rPr lang="en-US" altLang="zh-CN" sz="2000"/>
              <a:t>May be called with an ASCII-valued expression</a:t>
            </a:r>
            <a:endParaRPr lang="en-US" altLang="zh-CN" sz="2000"/>
          </a:p>
          <a:p>
            <a:pPr lvl="1" eaLnBrk="1" hangingPunct="1">
              <a:lnSpc>
                <a:spcPct val="90000"/>
              </a:lnSpc>
              <a:buFontTx/>
              <a:buNone/>
            </a:pPr>
            <a:r>
              <a:rPr lang="en-US" altLang="zh-CN" sz="2000" b="1">
                <a:latin typeface="Courier New" panose="02070309020205020404" pitchFamily="49" charset="0"/>
              </a:rPr>
              <a:t>	cout.put( 65 );</a:t>
            </a:r>
            <a:endParaRPr lang="en-US" altLang="zh-CN" sz="2000" b="1">
              <a:latin typeface="Courier New" panose="02070309020205020404" pitchFamily="49" charset="0"/>
            </a:endParaRPr>
          </a:p>
          <a:p>
            <a:pPr lvl="2" eaLnBrk="1" hangingPunct="1">
              <a:lnSpc>
                <a:spcPct val="90000"/>
              </a:lnSpc>
            </a:pPr>
            <a:r>
              <a:rPr lang="en-US" altLang="zh-CN"/>
              <a:t>Outputs </a:t>
            </a:r>
            <a:r>
              <a:rPr lang="en-US" altLang="zh-CN" b="1">
                <a:latin typeface="Courier New" panose="02070309020205020404" pitchFamily="49" charset="0"/>
              </a:rPr>
              <a:t>A</a:t>
            </a:r>
            <a:endParaRPr lang="en-US" altLang="zh-CN" b="1">
              <a:latin typeface="Courier New" panose="02070309020205020404" pitchFamily="49" charset="0"/>
            </a:endParaRPr>
          </a:p>
          <a:p>
            <a:pPr eaLnBrk="1" hangingPunct="1">
              <a:lnSpc>
                <a:spcPct val="90000"/>
              </a:lnSpc>
            </a:pPr>
            <a:r>
              <a:rPr lang="en-US" altLang="zh-CN" sz="2400" b="1">
                <a:latin typeface="Courier New" panose="02070309020205020404" pitchFamily="49" charset="0"/>
              </a:rPr>
              <a:t>cout.write(line, size)</a:t>
            </a:r>
            <a:endParaRPr lang="en-US" altLang="zh-CN" sz="2400" b="1">
              <a:latin typeface="Courier New" panose="02070309020205020404" pitchFamily="49" charset="0"/>
            </a:endParaRPr>
          </a:p>
          <a:p>
            <a:pPr lvl="1" eaLnBrk="1" hangingPunct="1">
              <a:lnSpc>
                <a:spcPct val="90000"/>
              </a:lnSpc>
            </a:pPr>
            <a:r>
              <a:rPr lang="en-US" altLang="zh-CN" sz="2000" b="1">
                <a:latin typeface="Courier New" panose="02070309020205020404" pitchFamily="49" charset="0"/>
              </a:rPr>
              <a:t>Outputs the entire line till size characters are displayed</a:t>
            </a:r>
            <a:endParaRPr lang="en-US" altLang="zh-CN" sz="2000" b="1">
              <a:latin typeface="Courier New" panose="02070309020205020404" pitchFamily="49" charset="0"/>
            </a:endParaRPr>
          </a:p>
          <a:p>
            <a:pPr lvl="1" eaLnBrk="1" hangingPunct="1">
              <a:lnSpc>
                <a:spcPct val="90000"/>
              </a:lnSpc>
            </a:pPr>
            <a:r>
              <a:rPr lang="en-US" altLang="zh-CN" sz="2000" b="1">
                <a:latin typeface="Courier New" panose="02070309020205020404" pitchFamily="49" charset="0"/>
              </a:rPr>
              <a:t>the functions will not terminate at a newline character</a:t>
            </a:r>
            <a:endParaRPr lang="en-US" altLang="zh-CN" sz="2000" b="1">
              <a:latin typeface="Courier New" panose="02070309020205020404" pitchFamily="49" charset="0"/>
            </a:endParaRPr>
          </a:p>
          <a:p>
            <a:pPr lvl="1" eaLnBrk="1" hangingPunct="1">
              <a:lnSpc>
                <a:spcPct val="90000"/>
              </a:lnSpc>
            </a:pPr>
            <a:r>
              <a:rPr lang="en-US" altLang="zh-CN" sz="2000" b="1">
                <a:latin typeface="Courier New" panose="02070309020205020404" pitchFamily="49" charset="0"/>
              </a:rPr>
              <a:t>the functions will not terminate at a null character</a:t>
            </a:r>
            <a:endParaRPr lang="en-US" altLang="zh-CN" sz="2000" b="1">
              <a:latin typeface="Courier New" panose="02070309020205020404" pitchFamily="49" charset="0"/>
            </a:endParaRPr>
          </a:p>
          <a:p>
            <a:pPr lvl="1" eaLnBrk="1" hangingPunct="1">
              <a:lnSpc>
                <a:spcPct val="90000"/>
              </a:lnSpc>
            </a:pPr>
            <a:endParaRPr lang="en-US" altLang="zh-CN" sz="200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3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noChangeArrowheads="1"/>
          </p:cNvSpPr>
          <p:nvPr>
            <p:ph type="title"/>
          </p:nvPr>
        </p:nvSpPr>
        <p:spPr/>
        <p:txBody>
          <a:bodyPr/>
          <a:lstStyle/>
          <a:p>
            <a:pPr eaLnBrk="1" hangingPunct="1"/>
            <a:r>
              <a:rPr lang="en-US" altLang="zh-CN"/>
              <a:t>Formatted Console I/O Operations</a:t>
            </a:r>
            <a:endParaRPr lang="zh-CN" altLang="en-US"/>
          </a:p>
        </p:txBody>
      </p:sp>
      <p:sp>
        <p:nvSpPr>
          <p:cNvPr id="112643" name="内容占位符 2"/>
          <p:cNvSpPr>
            <a:spLocks noGrp="1" noChangeArrowheads="1"/>
          </p:cNvSpPr>
          <p:nvPr>
            <p:ph idx="1"/>
          </p:nvPr>
        </p:nvSpPr>
        <p:spPr/>
        <p:txBody>
          <a:bodyPr/>
          <a:lstStyle/>
          <a:p>
            <a:pPr eaLnBrk="1" hangingPunct="1"/>
            <a:r>
              <a:rPr lang="en-US" altLang="zh-CN" b="1"/>
              <a:t>ios</a:t>
            </a:r>
            <a:r>
              <a:rPr lang="en-US" altLang="zh-CN"/>
              <a:t> class member functions and flags</a:t>
            </a:r>
            <a:endParaRPr lang="en-US" altLang="zh-CN"/>
          </a:p>
          <a:p>
            <a:pPr eaLnBrk="1" hangingPunct="1"/>
            <a:r>
              <a:rPr lang="en-US" altLang="zh-CN"/>
              <a:t>Manipulators</a:t>
            </a:r>
            <a:endParaRPr lang="en-US" altLang="zh-CN"/>
          </a:p>
          <a:p>
            <a:pPr eaLnBrk="1" hangingPunct="1"/>
            <a:r>
              <a:rPr lang="en-US" altLang="zh-CN"/>
              <a:t>User-defined output functions</a:t>
            </a:r>
            <a:endParaRPr lang="en-US" altLang="zh-CN"/>
          </a:p>
          <a:p>
            <a:pPr eaLnBrk="1" hangingPunct="1"/>
            <a:endParaRPr lang="zh-CN"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noChangeArrowheads="1"/>
          </p:cNvSpPr>
          <p:nvPr>
            <p:ph type="title"/>
          </p:nvPr>
        </p:nvSpPr>
        <p:spPr/>
        <p:txBody>
          <a:bodyPr/>
          <a:lstStyle/>
          <a:p>
            <a:pPr eaLnBrk="1" hangingPunct="1"/>
            <a:r>
              <a:rPr lang="en-US" altLang="zh-CN" b="1"/>
              <a:t>ios</a:t>
            </a:r>
            <a:r>
              <a:rPr lang="en-US" altLang="zh-CN"/>
              <a:t> class functions and flags</a:t>
            </a:r>
            <a:endParaRPr lang="zh-CN" altLang="en-US"/>
          </a:p>
        </p:txBody>
      </p:sp>
      <p:sp>
        <p:nvSpPr>
          <p:cNvPr id="3" name="内容占位符 2"/>
          <p:cNvSpPr>
            <a:spLocks noGrp="1" noChangeArrowheads="1"/>
          </p:cNvSpPr>
          <p:nvPr>
            <p:ph idx="1"/>
          </p:nvPr>
        </p:nvSpPr>
        <p:spPr/>
        <p:txBody>
          <a:bodyPr/>
          <a:lstStyle/>
          <a:p>
            <a:pPr eaLnBrk="1" hangingPunct="1"/>
            <a:r>
              <a:rPr lang="en-US" altLang="zh-CN" b="1" dirty="0" err="1"/>
              <a:t>ios</a:t>
            </a:r>
            <a:r>
              <a:rPr lang="en-US" altLang="zh-CN" dirty="0"/>
              <a:t> class </a:t>
            </a:r>
            <a:r>
              <a:rPr lang="en-US" altLang="zh-CN" dirty="0" err="1"/>
              <a:t>constains</a:t>
            </a:r>
            <a:r>
              <a:rPr lang="en-US" altLang="zh-CN" dirty="0"/>
              <a:t> a large number of member functions to format the output</a:t>
            </a:r>
            <a:endParaRPr lang="en-US" altLang="zh-CN" dirty="0"/>
          </a:p>
          <a:p>
            <a:pPr lvl="1" eaLnBrk="1" hangingPunct="1"/>
            <a:r>
              <a:rPr lang="en-US" altLang="zh-CN" dirty="0">
                <a:solidFill>
                  <a:srgbClr val="0066FF"/>
                </a:solidFill>
              </a:rPr>
              <a:t>width() </a:t>
            </a:r>
            <a:r>
              <a:rPr lang="en-US" altLang="zh-CN" dirty="0"/>
              <a:t>: specify the required field size</a:t>
            </a:r>
            <a:endParaRPr lang="en-US" altLang="zh-CN" dirty="0"/>
          </a:p>
          <a:p>
            <a:pPr lvl="1" eaLnBrk="1" hangingPunct="1"/>
            <a:r>
              <a:rPr lang="en-US" altLang="zh-CN" dirty="0">
                <a:solidFill>
                  <a:srgbClr val="0066FF"/>
                </a:solidFill>
              </a:rPr>
              <a:t>precision()</a:t>
            </a:r>
            <a:r>
              <a:rPr lang="en-US" altLang="zh-CN" dirty="0"/>
              <a:t>: specify the number of digits to be displayed after the decimal point </a:t>
            </a:r>
            <a:endParaRPr lang="en-US" altLang="zh-CN" dirty="0"/>
          </a:p>
          <a:p>
            <a:pPr lvl="1" eaLnBrk="1" hangingPunct="1"/>
            <a:r>
              <a:rPr lang="en-US" altLang="zh-CN" dirty="0">
                <a:solidFill>
                  <a:srgbClr val="0066FF"/>
                </a:solidFill>
              </a:rPr>
              <a:t>fill()</a:t>
            </a:r>
            <a:r>
              <a:rPr lang="en-US" altLang="zh-CN" dirty="0"/>
              <a:t>: specify a character that is used to fill the unused portion of field</a:t>
            </a:r>
            <a:endParaRPr lang="en-US" altLang="zh-CN" dirty="0"/>
          </a:p>
          <a:p>
            <a:pPr lvl="1" eaLnBrk="1" hangingPunct="1"/>
            <a:r>
              <a:rPr lang="en-US" altLang="zh-CN" dirty="0" err="1">
                <a:solidFill>
                  <a:srgbClr val="0066FF"/>
                </a:solidFill>
              </a:rPr>
              <a:t>setf</a:t>
            </a:r>
            <a:r>
              <a:rPr lang="en-US" altLang="zh-CN" dirty="0">
                <a:solidFill>
                  <a:srgbClr val="0066FF"/>
                </a:solidFill>
              </a:rPr>
              <a:t>()</a:t>
            </a:r>
            <a:r>
              <a:rPr lang="en-US" altLang="zh-CN" dirty="0"/>
              <a:t>: specify format flags</a:t>
            </a:r>
            <a:endParaRPr lang="en-US" altLang="zh-CN" dirty="0"/>
          </a:p>
          <a:p>
            <a:pPr lvl="1" eaLnBrk="1" hangingPunct="1"/>
            <a:r>
              <a:rPr lang="en-US" altLang="zh-CN" dirty="0" err="1">
                <a:solidFill>
                  <a:srgbClr val="0066FF"/>
                </a:solidFill>
              </a:rPr>
              <a:t>unsetf</a:t>
            </a:r>
            <a:r>
              <a:rPr lang="en-US" altLang="zh-CN" dirty="0">
                <a:solidFill>
                  <a:srgbClr val="0066FF"/>
                </a:solidFill>
              </a:rPr>
              <a:t>()</a:t>
            </a:r>
            <a:r>
              <a:rPr lang="en-US" altLang="zh-CN" dirty="0"/>
              <a:t>: clear the flags specified</a:t>
            </a:r>
            <a:endParaRPr lang="en-US" altLang="zh-CN" dirty="0"/>
          </a:p>
          <a:p>
            <a:pPr eaLnBrk="1" hangingPunct="1"/>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a:t>Setting the Width</a:t>
            </a:r>
            <a:endParaRPr lang="en-US" altLang="zh-CN"/>
          </a:p>
        </p:txBody>
      </p:sp>
      <p:sp>
        <p:nvSpPr>
          <p:cNvPr id="114691" name="Rectangle 3"/>
          <p:cNvSpPr>
            <a:spLocks noGrp="1" noChangeArrowheads="1"/>
          </p:cNvSpPr>
          <p:nvPr>
            <p:ph type="body" idx="1"/>
          </p:nvPr>
        </p:nvSpPr>
        <p:spPr/>
        <p:txBody>
          <a:bodyPr/>
          <a:lstStyle/>
          <a:p>
            <a:pPr eaLnBrk="1" hangingPunct="1">
              <a:lnSpc>
                <a:spcPct val="90000"/>
              </a:lnSpc>
            </a:pPr>
            <a:r>
              <a:rPr lang="en-US" altLang="zh-CN" dirty="0"/>
              <a:t>You can use the </a:t>
            </a:r>
            <a:r>
              <a:rPr lang="en-US" altLang="zh-CN" b="1" dirty="0">
                <a:solidFill>
                  <a:srgbClr val="0066FF"/>
                </a:solidFill>
                <a:latin typeface="Times New Roman" panose="02020603050405020304" pitchFamily="18" charset="0"/>
              </a:rPr>
              <a:t>width(</a:t>
            </a:r>
            <a:r>
              <a:rPr lang="en-US" altLang="zh-CN" b="1" dirty="0" err="1">
                <a:solidFill>
                  <a:srgbClr val="0066FF"/>
                </a:solidFill>
                <a:latin typeface="Times New Roman" panose="02020603050405020304" pitchFamily="18" charset="0"/>
              </a:rPr>
              <a:t>int</a:t>
            </a:r>
            <a:r>
              <a:rPr lang="en-US" altLang="zh-CN" b="1" dirty="0">
                <a:solidFill>
                  <a:srgbClr val="0066FF"/>
                </a:solidFill>
                <a:latin typeface="Times New Roman" panose="02020603050405020304" pitchFamily="18" charset="0"/>
              </a:rPr>
              <a:t>)</a:t>
            </a:r>
            <a:r>
              <a:rPr lang="en-US" altLang="zh-CN" dirty="0"/>
              <a:t> function to set the width for printing a value, </a:t>
            </a:r>
            <a:r>
              <a:rPr lang="en-US" altLang="zh-CN" b="1" dirty="0">
                <a:solidFill>
                  <a:srgbClr val="0066FF"/>
                </a:solidFill>
              </a:rPr>
              <a:t>but it only works for the next output command</a:t>
            </a:r>
            <a:r>
              <a:rPr lang="en-US" altLang="zh-CN" b="1" dirty="0"/>
              <a:t> </a:t>
            </a:r>
            <a:endParaRPr lang="en-US" altLang="zh-CN" b="1" dirty="0"/>
          </a:p>
          <a:p>
            <a:pPr lvl="1" eaLnBrk="1" hangingPunct="1">
              <a:lnSpc>
                <a:spcPct val="90000"/>
              </a:lnSpc>
              <a:buFontTx/>
              <a:buNone/>
            </a:pPr>
            <a:endParaRPr lang="en-US" altLang="zh-CN" b="1" dirty="0">
              <a:latin typeface="Times New Roman" panose="02020603050405020304" pitchFamily="18" charset="0"/>
            </a:endParaRPr>
          </a:p>
          <a:p>
            <a:pPr lvl="1" eaLnBrk="1" hangingPunct="1">
              <a:lnSpc>
                <a:spcPct val="90000"/>
              </a:lnSpc>
              <a:buFontTx/>
              <a:buNone/>
            </a:pPr>
            <a:r>
              <a:rPr lang="en-US" altLang="zh-CN" b="1" dirty="0" err="1">
                <a:latin typeface="Times New Roman" panose="02020603050405020304" pitchFamily="18" charset="0"/>
              </a:rPr>
              <a:t>int</a:t>
            </a:r>
            <a:r>
              <a:rPr lang="en-US" altLang="zh-CN" b="1" dirty="0">
                <a:latin typeface="Times New Roman" panose="02020603050405020304" pitchFamily="18" charset="0"/>
              </a:rPr>
              <a:t> x = 42;</a:t>
            </a:r>
            <a:endParaRPr lang="en-US" altLang="zh-CN" b="1" dirty="0">
              <a:latin typeface="Times New Roman" panose="02020603050405020304" pitchFamily="18" charset="0"/>
            </a:endParaRPr>
          </a:p>
          <a:p>
            <a:pPr lvl="1" eaLnBrk="1" hangingPunct="1">
              <a:lnSpc>
                <a:spcPct val="90000"/>
              </a:lnSpc>
              <a:buFontTx/>
              <a:buNone/>
            </a:pPr>
            <a:r>
              <a:rPr lang="en-US" altLang="zh-CN" b="1" dirty="0" err="1">
                <a:latin typeface="Times New Roman" panose="02020603050405020304" pitchFamily="18" charset="0"/>
              </a:rPr>
              <a:t>cout.width</a:t>
            </a:r>
            <a:r>
              <a:rPr lang="en-US" altLang="zh-CN" b="1" dirty="0">
                <a:latin typeface="Times New Roman" panose="02020603050405020304" pitchFamily="18" charset="0"/>
              </a:rPr>
              <a:t>(5);</a:t>
            </a:r>
            <a:endParaRPr lang="en-US" altLang="zh-CN" b="1" dirty="0">
              <a:latin typeface="Times New Roman" panose="02020603050405020304" pitchFamily="18" charset="0"/>
            </a:endParaRPr>
          </a:p>
          <a:p>
            <a:pPr lvl="1" eaLnBrk="1" hangingPunct="1">
              <a:lnSpc>
                <a:spcPct val="90000"/>
              </a:lnSpc>
              <a:buFontTx/>
              <a:buNone/>
            </a:pPr>
            <a:r>
              <a:rPr lang="en-US" altLang="zh-CN" b="1" dirty="0" err="1">
                <a:latin typeface="Times New Roman" panose="02020603050405020304" pitchFamily="18" charset="0"/>
              </a:rPr>
              <a:t>cout</a:t>
            </a:r>
            <a:r>
              <a:rPr lang="en-US" altLang="zh-CN" b="1" dirty="0">
                <a:latin typeface="Times New Roman" panose="02020603050405020304" pitchFamily="18" charset="0"/>
              </a:rPr>
              <a:t> &lt;&lt; x &lt;&lt; ‘\n’;  </a:t>
            </a:r>
            <a:endParaRPr lang="en-US" altLang="zh-CN" b="1" dirty="0">
              <a:solidFill>
                <a:srgbClr val="0066FF"/>
              </a:solidFill>
              <a:latin typeface="Times New Roman" panose="02020603050405020304" pitchFamily="18" charset="0"/>
            </a:endParaRPr>
          </a:p>
          <a:p>
            <a:pPr lvl="1" eaLnBrk="1" hangingPunct="1">
              <a:lnSpc>
                <a:spcPct val="90000"/>
              </a:lnSpc>
              <a:buFontTx/>
              <a:buNone/>
            </a:pPr>
            <a:r>
              <a:rPr lang="en-US" altLang="zh-CN" b="1" dirty="0" err="1">
                <a:latin typeface="Times New Roman" panose="02020603050405020304" pitchFamily="18" charset="0"/>
              </a:rPr>
              <a:t>cout</a:t>
            </a:r>
            <a:r>
              <a:rPr lang="en-US" altLang="zh-CN" b="1" dirty="0">
                <a:latin typeface="Times New Roman" panose="02020603050405020304" pitchFamily="18" charset="0"/>
              </a:rPr>
              <a:t> &lt;&lt; x &lt;&lt; ‘\n’; </a:t>
            </a:r>
            <a:endParaRPr lang="en-US" altLang="zh-CN" b="1" dirty="0">
              <a:latin typeface="Times New Roman" panose="02020603050405020304" pitchFamily="18" charset="0"/>
            </a:endParaRPr>
          </a:p>
        </p:txBody>
      </p:sp>
      <p:sp>
        <p:nvSpPr>
          <p:cNvPr id="2" name="矩形 1"/>
          <p:cNvSpPr/>
          <p:nvPr/>
        </p:nvSpPr>
        <p:spPr>
          <a:xfrm>
            <a:off x="5167257" y="3585356"/>
            <a:ext cx="3546437" cy="1255728"/>
          </a:xfrm>
          <a:prstGeom prst="rect">
            <a:avLst/>
          </a:prstGeom>
        </p:spPr>
        <p:txBody>
          <a:bodyPr wrap="square">
            <a:spAutoFit/>
          </a:bodyPr>
          <a:lstStyle/>
          <a:p>
            <a:pPr lvl="1">
              <a:lnSpc>
                <a:spcPct val="90000"/>
              </a:lnSpc>
            </a:pPr>
            <a:r>
              <a:rPr lang="en-US" altLang="zh-CN" sz="2800" b="1" dirty="0">
                <a:solidFill>
                  <a:srgbClr val="0000FF"/>
                </a:solidFill>
                <a:latin typeface="Times New Roman" panose="02020603050405020304" pitchFamily="18" charset="0"/>
              </a:rPr>
              <a:t>Output:</a:t>
            </a:r>
            <a:endParaRPr lang="en-US" altLang="zh-CN" sz="2800" b="1" dirty="0">
              <a:solidFill>
                <a:srgbClr val="0000FF"/>
              </a:solidFill>
              <a:latin typeface="Times New Roman" panose="02020603050405020304" pitchFamily="18" charset="0"/>
            </a:endParaRPr>
          </a:p>
          <a:p>
            <a:pPr lvl="1">
              <a:lnSpc>
                <a:spcPct val="90000"/>
              </a:lnSpc>
            </a:pPr>
            <a:r>
              <a:rPr lang="en-US" altLang="zh-CN" sz="2800" b="1" dirty="0">
                <a:solidFill>
                  <a:srgbClr val="0000FF"/>
                </a:solidFill>
                <a:latin typeface="Times New Roman" panose="02020603050405020304" pitchFamily="18" charset="0"/>
              </a:rPr>
              <a:t>               ̺  ̺  ̺ 42</a:t>
            </a:r>
            <a:endParaRPr lang="en-US" altLang="zh-CN" sz="2800" b="1" dirty="0">
              <a:solidFill>
                <a:srgbClr val="0000FF"/>
              </a:solidFill>
              <a:latin typeface="Times New Roman" panose="02020603050405020304" pitchFamily="18" charset="0"/>
            </a:endParaRPr>
          </a:p>
          <a:p>
            <a:pPr lvl="1">
              <a:lnSpc>
                <a:spcPct val="90000"/>
              </a:lnSpc>
            </a:pPr>
            <a:r>
              <a:rPr lang="en-US" altLang="zh-CN" sz="2800" b="1" dirty="0">
                <a:solidFill>
                  <a:srgbClr val="0000FF"/>
                </a:solidFill>
                <a:latin typeface="Times New Roman" panose="02020603050405020304" pitchFamily="18" charset="0"/>
              </a:rPr>
              <a:t>              42</a:t>
            </a:r>
            <a:endParaRPr lang="en-US" altLang="zh-CN" sz="2800" b="1" dirty="0">
              <a:solidFill>
                <a:srgbClr val="0000FF"/>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a:t>Keyboard &amp; Screen I/O in C++</a:t>
            </a:r>
            <a:endParaRPr lang="en-US" altLang="zh-CN"/>
          </a:p>
        </p:txBody>
      </p:sp>
      <p:sp>
        <p:nvSpPr>
          <p:cNvPr id="99331" name="Rectangle 3"/>
          <p:cNvSpPr>
            <a:spLocks noGrp="1" noChangeArrowheads="1"/>
          </p:cNvSpPr>
          <p:nvPr>
            <p:ph type="body" idx="1"/>
          </p:nvPr>
        </p:nvSpPr>
        <p:spPr>
          <a:xfrm>
            <a:off x="1892300" y="1574800"/>
            <a:ext cx="8350250" cy="4476750"/>
          </a:xfrm>
        </p:spPr>
        <p:txBody>
          <a:bodyPr/>
          <a:lstStyle/>
          <a:p>
            <a:pPr eaLnBrk="1" hangingPunct="1">
              <a:lnSpc>
                <a:spcPct val="90000"/>
              </a:lnSpc>
            </a:pPr>
            <a:r>
              <a:rPr lang="en-US" altLang="zh-CN" sz="2400"/>
              <a:t>It is perfectly valid to use the same I/O statements in C++ as in C : The very same </a:t>
            </a:r>
            <a:r>
              <a:rPr lang="en-US" altLang="zh-CN" sz="2400" i="1">
                <a:solidFill>
                  <a:srgbClr val="FF0000"/>
                </a:solidFill>
              </a:rPr>
              <a:t>printf</a:t>
            </a:r>
            <a:r>
              <a:rPr lang="en-US" altLang="zh-CN" sz="2400" i="1"/>
              <a:t>, </a:t>
            </a:r>
            <a:r>
              <a:rPr lang="en-US" altLang="zh-CN" sz="2400" i="1">
                <a:solidFill>
                  <a:srgbClr val="FF0000"/>
                </a:solidFill>
              </a:rPr>
              <a:t>scanf</a:t>
            </a:r>
            <a:r>
              <a:rPr lang="en-US" altLang="zh-CN" sz="2400" i="1"/>
              <a:t>, </a:t>
            </a:r>
            <a:r>
              <a:rPr lang="en-US" altLang="zh-CN" sz="2400"/>
              <a:t>and other</a:t>
            </a:r>
            <a:r>
              <a:rPr lang="en-US" altLang="zh-CN" sz="2400" i="1"/>
              <a:t> </a:t>
            </a:r>
            <a:r>
              <a:rPr lang="en-US" altLang="zh-CN" sz="2400" i="1">
                <a:solidFill>
                  <a:srgbClr val="FF0000"/>
                </a:solidFill>
              </a:rPr>
              <a:t>stdio.h</a:t>
            </a:r>
            <a:r>
              <a:rPr lang="en-US" altLang="zh-CN" sz="2400"/>
              <a:t> functions that have been used until now.</a:t>
            </a:r>
            <a:endParaRPr lang="en-US" altLang="zh-CN" sz="2400"/>
          </a:p>
          <a:p>
            <a:pPr eaLnBrk="1" hangingPunct="1">
              <a:lnSpc>
                <a:spcPct val="50000"/>
              </a:lnSpc>
            </a:pPr>
            <a:endParaRPr lang="en-US" altLang="zh-CN" sz="2400"/>
          </a:p>
          <a:p>
            <a:pPr eaLnBrk="1" hangingPunct="1">
              <a:lnSpc>
                <a:spcPct val="90000"/>
              </a:lnSpc>
            </a:pPr>
            <a:r>
              <a:rPr lang="en-US" altLang="zh-CN" sz="2400"/>
              <a:t>However, C++ provides an alternative with the new </a:t>
            </a:r>
            <a:r>
              <a:rPr lang="en-US" altLang="zh-CN" sz="2400">
                <a:solidFill>
                  <a:srgbClr val="0066FF"/>
                </a:solidFill>
              </a:rPr>
              <a:t>stream</a:t>
            </a:r>
            <a:r>
              <a:rPr lang="en-US" altLang="zh-CN" sz="2400"/>
              <a:t> input/output features for two reasons:</a:t>
            </a:r>
            <a:endParaRPr lang="en-US" altLang="zh-CN" sz="2400"/>
          </a:p>
          <a:p>
            <a:pPr lvl="1" eaLnBrk="1" hangingPunct="1">
              <a:lnSpc>
                <a:spcPct val="90000"/>
              </a:lnSpc>
            </a:pPr>
            <a:r>
              <a:rPr lang="en-US" altLang="zh-CN" sz="2000" i="1"/>
              <a:t>I/O methods in C++ support the concept of oop</a:t>
            </a:r>
            <a:endParaRPr lang="en-US" altLang="zh-CN" sz="2000" i="1"/>
          </a:p>
          <a:p>
            <a:pPr lvl="1" eaLnBrk="1" hangingPunct="1">
              <a:lnSpc>
                <a:spcPct val="90000"/>
              </a:lnSpc>
            </a:pPr>
            <a:r>
              <a:rPr lang="en-US" altLang="zh-CN" sz="2000" i="1"/>
              <a:t>I/O methods in C cannot handle the user-defined data types</a:t>
            </a:r>
            <a:endParaRPr lang="en-US" altLang="zh-CN" sz="2000" i="1"/>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zh-CN"/>
              <a:t>Setting the Fill Character</a:t>
            </a:r>
            <a:endParaRPr lang="en-US" altLang="zh-CN"/>
          </a:p>
        </p:txBody>
      </p:sp>
      <p:sp>
        <p:nvSpPr>
          <p:cNvPr id="115715" name="Rectangle 3"/>
          <p:cNvSpPr>
            <a:spLocks noGrp="1" noChangeArrowheads="1"/>
          </p:cNvSpPr>
          <p:nvPr>
            <p:ph type="body" idx="1"/>
          </p:nvPr>
        </p:nvSpPr>
        <p:spPr/>
        <p:txBody>
          <a:bodyPr/>
          <a:lstStyle/>
          <a:p>
            <a:pPr eaLnBrk="1" hangingPunct="1">
              <a:buFontTx/>
              <a:buNone/>
            </a:pPr>
            <a:r>
              <a:rPr lang="en-US" altLang="zh-CN" dirty="0"/>
              <a:t>Use the </a:t>
            </a:r>
            <a:r>
              <a:rPr lang="en-US" altLang="zh-CN" b="1" dirty="0">
                <a:solidFill>
                  <a:srgbClr val="0066FF"/>
                </a:solidFill>
                <a:latin typeface="Times New Roman" panose="02020603050405020304" pitchFamily="18" charset="0"/>
              </a:rPr>
              <a:t>fill(</a:t>
            </a:r>
            <a:r>
              <a:rPr lang="en-US" altLang="zh-CN" b="1" i="1" dirty="0">
                <a:solidFill>
                  <a:srgbClr val="0066FF"/>
                </a:solidFill>
                <a:latin typeface="Times New Roman" panose="02020603050405020304" pitchFamily="18" charset="0"/>
              </a:rPr>
              <a:t>char</a:t>
            </a:r>
            <a:r>
              <a:rPr lang="en-US" altLang="zh-CN" b="1" dirty="0">
                <a:solidFill>
                  <a:srgbClr val="0066FF"/>
                </a:solidFill>
                <a:latin typeface="Times New Roman" panose="02020603050405020304" pitchFamily="18" charset="0"/>
              </a:rPr>
              <a:t>)</a:t>
            </a:r>
            <a:r>
              <a:rPr lang="en-US" altLang="zh-CN" dirty="0"/>
              <a:t> function to set the fill character.  The character remains as the fill character until set again.</a:t>
            </a:r>
            <a:endParaRPr lang="en-US" altLang="zh-CN" dirty="0"/>
          </a:p>
          <a:p>
            <a:pPr eaLnBrk="1" hangingPunct="1">
              <a:buFontTx/>
              <a:buNone/>
            </a:pPr>
            <a:endParaRPr lang="en-US" altLang="zh-CN" dirty="0"/>
          </a:p>
          <a:p>
            <a:pPr lvl="1" eaLnBrk="1" hangingPunct="1">
              <a:buFontTx/>
              <a:buNone/>
            </a:pPr>
            <a:r>
              <a:rPr lang="en-US" altLang="zh-CN" b="1" dirty="0" err="1">
                <a:latin typeface="Times New Roman" panose="02020603050405020304" pitchFamily="18" charset="0"/>
              </a:rPr>
              <a:t>int</a:t>
            </a:r>
            <a:r>
              <a:rPr lang="en-US" altLang="zh-CN" b="1" dirty="0">
                <a:latin typeface="Times New Roman" panose="02020603050405020304" pitchFamily="18" charset="0"/>
              </a:rPr>
              <a:t> x = 42;</a:t>
            </a:r>
            <a:endParaRPr lang="en-US" altLang="zh-CN" b="1" dirty="0">
              <a:latin typeface="Times New Roman" panose="02020603050405020304" pitchFamily="18" charset="0"/>
            </a:endParaRPr>
          </a:p>
          <a:p>
            <a:pPr lvl="1" eaLnBrk="1" hangingPunct="1">
              <a:buFontTx/>
              <a:buNone/>
            </a:pPr>
            <a:endParaRPr lang="en-US" altLang="zh-CN" b="1" dirty="0">
              <a:latin typeface="Times New Roman" panose="02020603050405020304" pitchFamily="18" charset="0"/>
            </a:endParaRPr>
          </a:p>
          <a:p>
            <a:pPr lvl="1" eaLnBrk="1" hangingPunct="1">
              <a:buFontTx/>
              <a:buNone/>
            </a:pPr>
            <a:r>
              <a:rPr lang="en-US" altLang="zh-CN" b="1" dirty="0" err="1">
                <a:latin typeface="Times New Roman" panose="02020603050405020304" pitchFamily="18" charset="0"/>
              </a:rPr>
              <a:t>cout.width</a:t>
            </a:r>
            <a:r>
              <a:rPr lang="en-US" altLang="zh-CN" b="1" dirty="0">
                <a:latin typeface="Times New Roman" panose="02020603050405020304" pitchFamily="18" charset="0"/>
              </a:rPr>
              <a:t>(5);</a:t>
            </a:r>
            <a:endParaRPr lang="en-US" altLang="zh-CN" b="1" dirty="0">
              <a:latin typeface="Times New Roman" panose="02020603050405020304" pitchFamily="18" charset="0"/>
            </a:endParaRPr>
          </a:p>
          <a:p>
            <a:pPr lvl="1" eaLnBrk="1" hangingPunct="1">
              <a:buFontTx/>
              <a:buNone/>
            </a:pPr>
            <a:r>
              <a:rPr lang="en-US" altLang="zh-CN" b="1" dirty="0" err="1">
                <a:latin typeface="Times New Roman" panose="02020603050405020304" pitchFamily="18" charset="0"/>
              </a:rPr>
              <a:t>cout.fill</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eaLnBrk="1" hangingPunct="1">
              <a:buFontTx/>
              <a:buNone/>
            </a:pPr>
            <a:r>
              <a:rPr lang="en-US" altLang="zh-CN" b="1" dirty="0" err="1">
                <a:latin typeface="Times New Roman" panose="02020603050405020304" pitchFamily="18" charset="0"/>
              </a:rPr>
              <a:t>cout</a:t>
            </a:r>
            <a:r>
              <a:rPr lang="en-US" altLang="zh-CN" b="1" dirty="0">
                <a:latin typeface="Times New Roman" panose="02020603050405020304" pitchFamily="18" charset="0"/>
              </a:rPr>
              <a:t> &lt;&lt; x &lt;&lt; ‘\n’;  </a:t>
            </a:r>
            <a:endParaRPr lang="en-US" altLang="zh-CN" b="1" dirty="0">
              <a:solidFill>
                <a:srgbClr val="0066FF"/>
              </a:solidFill>
              <a:latin typeface="Times New Roman" panose="02020603050405020304" pitchFamily="18" charset="0"/>
            </a:endParaRPr>
          </a:p>
        </p:txBody>
      </p:sp>
      <p:sp>
        <p:nvSpPr>
          <p:cNvPr id="2" name="矩形 1"/>
          <p:cNvSpPr/>
          <p:nvPr/>
        </p:nvSpPr>
        <p:spPr>
          <a:xfrm>
            <a:off x="6071213" y="4048566"/>
            <a:ext cx="3546512" cy="954107"/>
          </a:xfrm>
          <a:prstGeom prst="rect">
            <a:avLst/>
          </a:prstGeom>
        </p:spPr>
        <p:txBody>
          <a:bodyPr wrap="square">
            <a:spAutoFit/>
          </a:bodyPr>
          <a:lstStyle/>
          <a:p>
            <a:pPr lvl="1"/>
            <a:r>
              <a:rPr lang="en-US" altLang="zh-CN" sz="2800" b="1" dirty="0">
                <a:solidFill>
                  <a:srgbClr val="0066FF"/>
                </a:solidFill>
                <a:latin typeface="Times New Roman" panose="02020603050405020304" pitchFamily="18" charset="0"/>
              </a:rPr>
              <a:t>Output: </a:t>
            </a:r>
            <a:endParaRPr lang="en-US" altLang="zh-CN" sz="2800" b="1" dirty="0">
              <a:solidFill>
                <a:srgbClr val="0066FF"/>
              </a:solidFill>
              <a:latin typeface="Times New Roman" panose="02020603050405020304" pitchFamily="18" charset="0"/>
            </a:endParaRPr>
          </a:p>
          <a:p>
            <a:pPr lvl="1"/>
            <a:r>
              <a:rPr lang="en-US" altLang="zh-CN" sz="2800" b="1" dirty="0">
                <a:solidFill>
                  <a:srgbClr val="0066FF"/>
                </a:solidFill>
                <a:latin typeface="Times New Roman" panose="02020603050405020304" pitchFamily="18" charset="0"/>
              </a:rPr>
              <a:t>              ***42</a:t>
            </a:r>
            <a:endParaRPr lang="en-US" altLang="zh-CN" sz="2800" b="1" dirty="0">
              <a:solidFill>
                <a:srgbClr val="0066FF"/>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noChangeArrowheads="1"/>
          </p:cNvSpPr>
          <p:nvPr>
            <p:ph type="title"/>
          </p:nvPr>
        </p:nvSpPr>
        <p:spPr/>
        <p:txBody>
          <a:bodyPr/>
          <a:lstStyle/>
          <a:p>
            <a:pPr eaLnBrk="1" hangingPunct="1"/>
            <a:r>
              <a:rPr lang="en-US" altLang="zh-CN"/>
              <a:t>Setting Precision</a:t>
            </a:r>
            <a:endParaRPr lang="zh-CN" altLang="en-US"/>
          </a:p>
        </p:txBody>
      </p:sp>
      <p:sp>
        <p:nvSpPr>
          <p:cNvPr id="116739" name="内容占位符 2"/>
          <p:cNvSpPr>
            <a:spLocks noGrp="1" noChangeArrowheads="1"/>
          </p:cNvSpPr>
          <p:nvPr>
            <p:ph idx="1"/>
          </p:nvPr>
        </p:nvSpPr>
        <p:spPr/>
        <p:txBody>
          <a:bodyPr/>
          <a:lstStyle/>
          <a:p>
            <a:pPr eaLnBrk="1" hangingPunct="1"/>
            <a:r>
              <a:rPr lang="en-US" altLang="zh-CN" dirty="0"/>
              <a:t>By default, the floating numbers are printed with </a:t>
            </a:r>
            <a:r>
              <a:rPr lang="en-US" altLang="zh-CN" b="1" dirty="0">
                <a:solidFill>
                  <a:srgbClr val="0066FF"/>
                </a:solidFill>
              </a:rPr>
              <a:t>six</a:t>
            </a:r>
            <a:r>
              <a:rPr lang="en-US" altLang="zh-CN" dirty="0"/>
              <a:t> digits</a:t>
            </a:r>
            <a:endParaRPr lang="en-US" altLang="zh-CN" dirty="0"/>
          </a:p>
          <a:p>
            <a:pPr eaLnBrk="1" hangingPunct="1"/>
            <a:r>
              <a:rPr lang="en-US" altLang="zh-CN" dirty="0"/>
              <a:t>Use the </a:t>
            </a:r>
            <a:r>
              <a:rPr lang="en-US" altLang="zh-CN" b="1" dirty="0">
                <a:solidFill>
                  <a:srgbClr val="0066FF"/>
                </a:solidFill>
              </a:rPr>
              <a:t>precision(</a:t>
            </a:r>
            <a:r>
              <a:rPr lang="en-US" altLang="zh-CN" b="1" dirty="0" err="1">
                <a:solidFill>
                  <a:srgbClr val="0066FF"/>
                </a:solidFill>
              </a:rPr>
              <a:t>int</a:t>
            </a:r>
            <a:r>
              <a:rPr lang="en-US" altLang="zh-CN" b="1" dirty="0">
                <a:solidFill>
                  <a:srgbClr val="0066FF"/>
                </a:solidFill>
              </a:rPr>
              <a:t>) </a:t>
            </a:r>
            <a:r>
              <a:rPr lang="en-US" altLang="zh-CN" dirty="0"/>
              <a:t>function  to specify the number of digits to be displayed </a:t>
            </a:r>
            <a:endParaRPr lang="en-US" altLang="zh-CN" dirty="0"/>
          </a:p>
          <a:p>
            <a:pPr eaLnBrk="1" hangingPunct="1"/>
            <a:r>
              <a:rPr lang="en-US" altLang="zh-CN" dirty="0"/>
              <a:t>The setting stays in effect until it is reset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noChangeArrowheads="1"/>
          </p:cNvSpPr>
          <p:nvPr>
            <p:ph type="title"/>
          </p:nvPr>
        </p:nvSpPr>
        <p:spPr/>
        <p:txBody>
          <a:bodyPr/>
          <a:lstStyle/>
          <a:p>
            <a:pPr eaLnBrk="1" hangingPunct="1"/>
            <a:endParaRPr lang="zh-CN" altLang="en-US"/>
          </a:p>
        </p:txBody>
      </p:sp>
      <p:sp>
        <p:nvSpPr>
          <p:cNvPr id="117763" name="内容占位符 2"/>
          <p:cNvSpPr>
            <a:spLocks noGrp="1" noChangeArrowheads="1"/>
          </p:cNvSpPr>
          <p:nvPr>
            <p:ph idx="1"/>
          </p:nvPr>
        </p:nvSpPr>
        <p:spPr/>
        <p:txBody>
          <a:bodyPr>
            <a:normAutofit lnSpcReduction="20000"/>
          </a:bodyPr>
          <a:lstStyle/>
          <a:p>
            <a:pPr eaLnBrk="1" hangingPunct="1">
              <a:buFontTx/>
              <a:buNone/>
            </a:pPr>
            <a:r>
              <a:rPr lang="en-US" altLang="zh-CN" sz="2400" dirty="0" err="1"/>
              <a:t>cout.precision</a:t>
            </a:r>
            <a:r>
              <a:rPr lang="en-US" altLang="zh-CN" sz="2400" dirty="0"/>
              <a:t>(3);</a:t>
            </a:r>
            <a:endParaRPr lang="en-US" altLang="zh-CN" sz="2400" dirty="0"/>
          </a:p>
          <a:p>
            <a:pPr eaLnBrk="1" hangingPunct="1">
              <a:buFontTx/>
              <a:buNone/>
            </a:pPr>
            <a:r>
              <a:rPr lang="en-US" altLang="zh-CN" sz="2400" dirty="0" err="1"/>
              <a:t>cout</a:t>
            </a:r>
            <a:r>
              <a:rPr lang="en-US" altLang="zh-CN" sz="2400" dirty="0"/>
              <a:t>&lt;&lt;sqrt(2)&lt;&lt;“\n”;</a:t>
            </a:r>
            <a:endParaRPr lang="en-US" altLang="zh-CN" sz="2400" dirty="0"/>
          </a:p>
          <a:p>
            <a:pPr eaLnBrk="1" hangingPunct="1">
              <a:buFontTx/>
              <a:buNone/>
            </a:pPr>
            <a:r>
              <a:rPr lang="en-US" altLang="zh-CN" sz="2400" dirty="0" err="1"/>
              <a:t>cout</a:t>
            </a:r>
            <a:r>
              <a:rPr lang="en-US" altLang="zh-CN" sz="2400" dirty="0"/>
              <a:t>&lt;&lt;3.14159&lt;&lt;“\n”;</a:t>
            </a:r>
            <a:endParaRPr lang="en-US" altLang="zh-CN" sz="2400" dirty="0"/>
          </a:p>
          <a:p>
            <a:pPr eaLnBrk="1" hangingPunct="1">
              <a:buFontTx/>
              <a:buNone/>
            </a:pPr>
            <a:r>
              <a:rPr lang="en-US" altLang="zh-CN" sz="2400" dirty="0" err="1"/>
              <a:t>cout</a:t>
            </a:r>
            <a:r>
              <a:rPr lang="en-US" altLang="zh-CN" sz="2400" dirty="0"/>
              <a:t>&lt;&lt;2.50003&lt;&lt;“\n”;</a:t>
            </a:r>
            <a:endParaRPr lang="en-US" altLang="zh-CN" sz="2400" dirty="0"/>
          </a:p>
          <a:p>
            <a:pPr eaLnBrk="1" hangingPunct="1">
              <a:buFontTx/>
              <a:buNone/>
            </a:pPr>
            <a:r>
              <a:rPr lang="en-US" altLang="zh-CN" sz="2400" dirty="0" err="1"/>
              <a:t>cout</a:t>
            </a:r>
            <a:r>
              <a:rPr lang="en-US" altLang="zh-CN" sz="2400" dirty="0"/>
              <a:t>&lt;&lt;1234.56&lt;&lt;“\n”;</a:t>
            </a:r>
            <a:endParaRPr lang="en-US" altLang="zh-CN" sz="2400" dirty="0"/>
          </a:p>
          <a:p>
            <a:pPr eaLnBrk="1" hangingPunct="1">
              <a:buFontTx/>
              <a:buNone/>
            </a:pPr>
            <a:endParaRPr lang="en-US" altLang="zh-CN" sz="2400" dirty="0"/>
          </a:p>
          <a:p>
            <a:pPr eaLnBrk="1" hangingPunct="1">
              <a:buFontTx/>
              <a:buNone/>
            </a:pPr>
            <a:endParaRPr lang="en-US" altLang="zh-CN" sz="2400" dirty="0"/>
          </a:p>
          <a:p>
            <a:pPr eaLnBrk="1" hangingPunct="1">
              <a:buFontTx/>
              <a:buNone/>
            </a:pPr>
            <a:r>
              <a:rPr lang="en-US" altLang="zh-CN" sz="2400" dirty="0" err="1"/>
              <a:t>cout.precision</a:t>
            </a:r>
            <a:r>
              <a:rPr lang="en-US" altLang="zh-CN" sz="2400" dirty="0"/>
              <a:t>(2);</a:t>
            </a:r>
            <a:endParaRPr lang="en-US" altLang="zh-CN" sz="2400" dirty="0"/>
          </a:p>
          <a:p>
            <a:pPr eaLnBrk="1" hangingPunct="1">
              <a:buFontTx/>
              <a:buNone/>
            </a:pPr>
            <a:r>
              <a:rPr lang="en-US" altLang="zh-CN" sz="2400" dirty="0" err="1"/>
              <a:t>cout.width</a:t>
            </a:r>
            <a:r>
              <a:rPr lang="en-US" altLang="zh-CN" sz="2400" dirty="0"/>
              <a:t>(5);</a:t>
            </a:r>
            <a:endParaRPr lang="en-US" altLang="zh-CN" sz="2400" dirty="0"/>
          </a:p>
          <a:p>
            <a:pPr eaLnBrk="1" hangingPunct="1">
              <a:buFontTx/>
              <a:buNone/>
            </a:pPr>
            <a:r>
              <a:rPr lang="en-US" altLang="zh-CN" sz="2400" dirty="0"/>
              <a:t>cout.fill(‘*’)</a:t>
            </a:r>
            <a:endParaRPr lang="en-US" altLang="zh-CN" sz="2400" dirty="0"/>
          </a:p>
          <a:p>
            <a:pPr eaLnBrk="1" hangingPunct="1">
              <a:buFontTx/>
              <a:buNone/>
            </a:pPr>
            <a:r>
              <a:rPr lang="en-US" altLang="zh-CN" sz="2400" dirty="0" err="1"/>
              <a:t>cout</a:t>
            </a:r>
            <a:r>
              <a:rPr lang="en-US" altLang="zh-CN" sz="2400" dirty="0"/>
              <a:t>&lt;&lt;1.2345;</a:t>
            </a:r>
            <a:endParaRPr lang="en-US" altLang="zh-C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37819" y="1845578"/>
            <a:ext cx="8435280" cy="4404220"/>
          </a:xfrm>
        </p:spPr>
        <p:txBody>
          <a:bodyPr>
            <a:normAutofit/>
          </a:bodyPr>
          <a:lstStyle/>
          <a:p>
            <a:r>
              <a:rPr lang="en-US" altLang="zh-CN" dirty="0"/>
              <a:t>IOS defined a </a:t>
            </a:r>
            <a:r>
              <a:rPr lang="en-US" altLang="zh-CN" b="1" dirty="0">
                <a:solidFill>
                  <a:srgbClr val="FF0000"/>
                </a:solidFill>
              </a:rPr>
              <a:t>word </a:t>
            </a:r>
            <a:r>
              <a:rPr lang="en-US" altLang="zh-CN" dirty="0"/>
              <a:t>(16 bits) to control I/O format</a:t>
            </a:r>
            <a:endParaRPr lang="en-US" altLang="zh-CN" dirty="0"/>
          </a:p>
          <a:p>
            <a:pPr marL="0" indent="0">
              <a:buNone/>
            </a:pPr>
            <a:endParaRPr lang="en-US" altLang="zh-CN" dirty="0"/>
          </a:p>
          <a:p>
            <a:r>
              <a:rPr lang="en-US" altLang="zh-CN" dirty="0"/>
              <a:t>Each bit represent one format</a:t>
            </a:r>
            <a:endParaRPr lang="en-US" altLang="zh-CN" dirty="0"/>
          </a:p>
          <a:p>
            <a:pPr lvl="1"/>
            <a:r>
              <a:rPr lang="en-US" altLang="zh-CN" dirty="0"/>
              <a:t>First bit (skip input white spaces)</a:t>
            </a:r>
            <a:endParaRPr lang="en-US" altLang="zh-CN" dirty="0"/>
          </a:p>
          <a:p>
            <a:pPr lvl="1"/>
            <a:endParaRPr lang="en-US" altLang="zh-CN" dirty="0"/>
          </a:p>
          <a:p>
            <a:pPr lvl="1"/>
            <a:endParaRPr lang="en-US" altLang="zh-CN" dirty="0"/>
          </a:p>
          <a:p>
            <a:pPr lvl="1"/>
            <a:r>
              <a:rPr lang="en-US" altLang="zh-CN" dirty="0"/>
              <a:t>Second bit (left adjusted)</a:t>
            </a:r>
            <a:endParaRPr lang="en-US" altLang="zh-CN" dirty="0"/>
          </a:p>
          <a:p>
            <a:pPr lvl="1"/>
            <a:endParaRPr lang="en-US" altLang="zh-CN" dirty="0"/>
          </a:p>
          <a:p>
            <a:pPr lvl="1"/>
            <a:endParaRPr lang="en-US" altLang="zh-CN" dirty="0"/>
          </a:p>
          <a:p>
            <a:pPr lvl="1"/>
            <a:r>
              <a:rPr lang="en-US" altLang="zh-CN" dirty="0"/>
              <a:t>Third bit (right adjusted)</a:t>
            </a:r>
            <a:endParaRPr lang="en-US" altLang="zh-CN" dirty="0"/>
          </a:p>
        </p:txBody>
      </p:sp>
      <p:sp>
        <p:nvSpPr>
          <p:cNvPr id="2" name="标题 1"/>
          <p:cNvSpPr>
            <a:spLocks noGrp="1"/>
          </p:cNvSpPr>
          <p:nvPr>
            <p:ph type="title"/>
          </p:nvPr>
        </p:nvSpPr>
        <p:spPr>
          <a:xfrm>
            <a:off x="1981200" y="457200"/>
            <a:ext cx="8229600" cy="1371600"/>
          </a:xfrm>
        </p:spPr>
        <p:txBody>
          <a:bodyPr/>
          <a:lstStyle/>
          <a:p>
            <a:r>
              <a:rPr lang="en-US" altLang="zh-CN" dirty="0"/>
              <a:t>Flags</a:t>
            </a:r>
            <a:endParaRPr lang="zh-CN" altLang="en-US" dirty="0"/>
          </a:p>
        </p:txBody>
      </p:sp>
      <p:grpSp>
        <p:nvGrpSpPr>
          <p:cNvPr id="55" name="组合 54"/>
          <p:cNvGrpSpPr/>
          <p:nvPr/>
        </p:nvGrpSpPr>
        <p:grpSpPr>
          <a:xfrm>
            <a:off x="3212532" y="2416413"/>
            <a:ext cx="5832648" cy="369332"/>
            <a:chOff x="1619672" y="3356992"/>
            <a:chExt cx="5832648" cy="369332"/>
          </a:xfrm>
        </p:grpSpPr>
        <p:sp>
          <p:nvSpPr>
            <p:cNvPr id="4" name="文本框 3"/>
            <p:cNvSpPr txBox="1"/>
            <p:nvPr/>
          </p:nvSpPr>
          <p:spPr>
            <a:xfrm>
              <a:off x="161967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7" name="文本框 6"/>
            <p:cNvSpPr txBox="1"/>
            <p:nvPr/>
          </p:nvSpPr>
          <p:spPr>
            <a:xfrm>
              <a:off x="198479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8" name="文本框 7"/>
            <p:cNvSpPr txBox="1"/>
            <p:nvPr/>
          </p:nvSpPr>
          <p:spPr>
            <a:xfrm>
              <a:off x="234991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9" name="文本框 8"/>
            <p:cNvSpPr txBox="1"/>
            <p:nvPr/>
          </p:nvSpPr>
          <p:spPr>
            <a:xfrm>
              <a:off x="271503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0" name="文本框 9"/>
            <p:cNvSpPr txBox="1"/>
            <p:nvPr/>
          </p:nvSpPr>
          <p:spPr>
            <a:xfrm>
              <a:off x="307596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1" name="文本框 10"/>
            <p:cNvSpPr txBox="1"/>
            <p:nvPr/>
          </p:nvSpPr>
          <p:spPr>
            <a:xfrm>
              <a:off x="344108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2" name="文本框 11"/>
            <p:cNvSpPr txBox="1"/>
            <p:nvPr/>
          </p:nvSpPr>
          <p:spPr>
            <a:xfrm>
              <a:off x="380620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3" name="文本框 12"/>
            <p:cNvSpPr txBox="1"/>
            <p:nvPr/>
          </p:nvSpPr>
          <p:spPr>
            <a:xfrm>
              <a:off x="417132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4" name="文本框 13"/>
            <p:cNvSpPr txBox="1"/>
            <p:nvPr/>
          </p:nvSpPr>
          <p:spPr>
            <a:xfrm>
              <a:off x="454063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5" name="文本框 14"/>
            <p:cNvSpPr txBox="1"/>
            <p:nvPr/>
          </p:nvSpPr>
          <p:spPr>
            <a:xfrm>
              <a:off x="490575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6" name="文本框 15"/>
            <p:cNvSpPr txBox="1"/>
            <p:nvPr/>
          </p:nvSpPr>
          <p:spPr>
            <a:xfrm>
              <a:off x="527087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7" name="文本框 16"/>
            <p:cNvSpPr txBox="1"/>
            <p:nvPr/>
          </p:nvSpPr>
          <p:spPr>
            <a:xfrm>
              <a:off x="563599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8" name="文本框 17"/>
            <p:cNvSpPr txBox="1"/>
            <p:nvPr/>
          </p:nvSpPr>
          <p:spPr>
            <a:xfrm>
              <a:off x="599692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9" name="文本框 18"/>
            <p:cNvSpPr txBox="1"/>
            <p:nvPr/>
          </p:nvSpPr>
          <p:spPr>
            <a:xfrm>
              <a:off x="636204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20" name="文本框 19"/>
            <p:cNvSpPr txBox="1"/>
            <p:nvPr/>
          </p:nvSpPr>
          <p:spPr>
            <a:xfrm>
              <a:off x="672716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21" name="文本框 20"/>
            <p:cNvSpPr txBox="1"/>
            <p:nvPr/>
          </p:nvSpPr>
          <p:spPr>
            <a:xfrm>
              <a:off x="7092280" y="3356992"/>
              <a:ext cx="360040" cy="369332"/>
            </a:xfrm>
            <a:prstGeom prst="rect">
              <a:avLst/>
            </a:prstGeom>
            <a:noFill/>
            <a:ln w="15875">
              <a:solidFill>
                <a:schemeClr val="tx1"/>
              </a:solidFill>
            </a:ln>
          </p:spPr>
          <p:txBody>
            <a:bodyPr wrap="square" rtlCol="0">
              <a:spAutoFit/>
            </a:bodyPr>
            <a:lstStyle/>
            <a:p>
              <a:endParaRPr lang="zh-CN" altLang="en-US" dirty="0"/>
            </a:p>
          </p:txBody>
        </p:sp>
      </p:grpSp>
      <p:grpSp>
        <p:nvGrpSpPr>
          <p:cNvPr id="6" name="组合 5"/>
          <p:cNvGrpSpPr/>
          <p:nvPr/>
        </p:nvGrpSpPr>
        <p:grpSpPr>
          <a:xfrm>
            <a:off x="3187208" y="4042065"/>
            <a:ext cx="5832648" cy="369332"/>
            <a:chOff x="1753528" y="4931876"/>
            <a:chExt cx="5832648" cy="369332"/>
          </a:xfrm>
        </p:grpSpPr>
        <p:sp>
          <p:nvSpPr>
            <p:cNvPr id="23" name="文本框 22"/>
            <p:cNvSpPr txBox="1"/>
            <p:nvPr/>
          </p:nvSpPr>
          <p:spPr>
            <a:xfrm>
              <a:off x="1753528"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24" name="文本框 23"/>
            <p:cNvSpPr txBox="1"/>
            <p:nvPr/>
          </p:nvSpPr>
          <p:spPr>
            <a:xfrm>
              <a:off x="2118648"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25" name="文本框 24"/>
            <p:cNvSpPr txBox="1"/>
            <p:nvPr/>
          </p:nvSpPr>
          <p:spPr>
            <a:xfrm>
              <a:off x="2483768"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26" name="文本框 25"/>
            <p:cNvSpPr txBox="1"/>
            <p:nvPr/>
          </p:nvSpPr>
          <p:spPr>
            <a:xfrm>
              <a:off x="2848888"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27" name="文本框 26"/>
            <p:cNvSpPr txBox="1"/>
            <p:nvPr/>
          </p:nvSpPr>
          <p:spPr>
            <a:xfrm>
              <a:off x="3209816"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28" name="文本框 27"/>
            <p:cNvSpPr txBox="1"/>
            <p:nvPr/>
          </p:nvSpPr>
          <p:spPr>
            <a:xfrm>
              <a:off x="3574936"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29" name="文本框 28"/>
            <p:cNvSpPr txBox="1"/>
            <p:nvPr/>
          </p:nvSpPr>
          <p:spPr>
            <a:xfrm>
              <a:off x="3940056"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30" name="文本框 29"/>
            <p:cNvSpPr txBox="1"/>
            <p:nvPr/>
          </p:nvSpPr>
          <p:spPr>
            <a:xfrm>
              <a:off x="4305176"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31" name="文本框 30"/>
            <p:cNvSpPr txBox="1"/>
            <p:nvPr/>
          </p:nvSpPr>
          <p:spPr>
            <a:xfrm>
              <a:off x="4674488"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32" name="文本框 31"/>
            <p:cNvSpPr txBox="1"/>
            <p:nvPr/>
          </p:nvSpPr>
          <p:spPr>
            <a:xfrm>
              <a:off x="5039608"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33" name="文本框 32"/>
            <p:cNvSpPr txBox="1"/>
            <p:nvPr/>
          </p:nvSpPr>
          <p:spPr>
            <a:xfrm>
              <a:off x="5404728"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34" name="文本框 33"/>
            <p:cNvSpPr txBox="1"/>
            <p:nvPr/>
          </p:nvSpPr>
          <p:spPr>
            <a:xfrm>
              <a:off x="5769848"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35" name="文本框 34"/>
            <p:cNvSpPr txBox="1"/>
            <p:nvPr/>
          </p:nvSpPr>
          <p:spPr>
            <a:xfrm>
              <a:off x="6130776"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36" name="文本框 35"/>
            <p:cNvSpPr txBox="1"/>
            <p:nvPr/>
          </p:nvSpPr>
          <p:spPr>
            <a:xfrm>
              <a:off x="6495896"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37" name="文本框 36"/>
            <p:cNvSpPr txBox="1"/>
            <p:nvPr/>
          </p:nvSpPr>
          <p:spPr>
            <a:xfrm>
              <a:off x="6861016" y="493187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38" name="文本框 37"/>
            <p:cNvSpPr txBox="1"/>
            <p:nvPr/>
          </p:nvSpPr>
          <p:spPr>
            <a:xfrm>
              <a:off x="7226136" y="4931876"/>
              <a:ext cx="360040" cy="369332"/>
            </a:xfrm>
            <a:prstGeom prst="rect">
              <a:avLst/>
            </a:prstGeom>
            <a:noFill/>
            <a:ln w="15875">
              <a:solidFill>
                <a:schemeClr val="tx1"/>
              </a:solidFill>
            </a:ln>
          </p:spPr>
          <p:txBody>
            <a:bodyPr wrap="square" rtlCol="0">
              <a:spAutoFit/>
            </a:bodyPr>
            <a:lstStyle/>
            <a:p>
              <a:r>
                <a:rPr lang="en-US" altLang="zh-CN" dirty="0"/>
                <a:t>1</a:t>
              </a:r>
              <a:endParaRPr lang="zh-CN" altLang="en-US" dirty="0"/>
            </a:p>
          </p:txBody>
        </p:sp>
      </p:grpSp>
      <p:grpSp>
        <p:nvGrpSpPr>
          <p:cNvPr id="22" name="组合 21"/>
          <p:cNvGrpSpPr/>
          <p:nvPr/>
        </p:nvGrpSpPr>
        <p:grpSpPr>
          <a:xfrm>
            <a:off x="3222692" y="5054011"/>
            <a:ext cx="5822488" cy="370200"/>
            <a:chOff x="1737400" y="6011128"/>
            <a:chExt cx="5822488" cy="370200"/>
          </a:xfrm>
        </p:grpSpPr>
        <p:sp>
          <p:nvSpPr>
            <p:cNvPr id="39" name="文本框 38"/>
            <p:cNvSpPr txBox="1"/>
            <p:nvPr/>
          </p:nvSpPr>
          <p:spPr>
            <a:xfrm>
              <a:off x="1737400"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40" name="文本框 39"/>
            <p:cNvSpPr txBox="1"/>
            <p:nvPr/>
          </p:nvSpPr>
          <p:spPr>
            <a:xfrm>
              <a:off x="2102520"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41" name="文本框 40"/>
            <p:cNvSpPr txBox="1"/>
            <p:nvPr/>
          </p:nvSpPr>
          <p:spPr>
            <a:xfrm>
              <a:off x="2467640"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42" name="文本框 41"/>
            <p:cNvSpPr txBox="1"/>
            <p:nvPr/>
          </p:nvSpPr>
          <p:spPr>
            <a:xfrm>
              <a:off x="2832760"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43" name="文本框 42"/>
            <p:cNvSpPr txBox="1"/>
            <p:nvPr/>
          </p:nvSpPr>
          <p:spPr>
            <a:xfrm>
              <a:off x="3193688"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44" name="文本框 43"/>
            <p:cNvSpPr txBox="1"/>
            <p:nvPr/>
          </p:nvSpPr>
          <p:spPr>
            <a:xfrm>
              <a:off x="3558808"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45" name="文本框 44"/>
            <p:cNvSpPr txBox="1"/>
            <p:nvPr/>
          </p:nvSpPr>
          <p:spPr>
            <a:xfrm>
              <a:off x="3923928"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46" name="文本框 45"/>
            <p:cNvSpPr txBox="1"/>
            <p:nvPr/>
          </p:nvSpPr>
          <p:spPr>
            <a:xfrm>
              <a:off x="4289048"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47" name="文本框 46"/>
            <p:cNvSpPr txBox="1"/>
            <p:nvPr/>
          </p:nvSpPr>
          <p:spPr>
            <a:xfrm>
              <a:off x="4654168"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48" name="文本框 47"/>
            <p:cNvSpPr txBox="1"/>
            <p:nvPr/>
          </p:nvSpPr>
          <p:spPr>
            <a:xfrm>
              <a:off x="5019288"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49" name="文本框 48"/>
            <p:cNvSpPr txBox="1"/>
            <p:nvPr/>
          </p:nvSpPr>
          <p:spPr>
            <a:xfrm>
              <a:off x="5384408"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50" name="文本框 49"/>
            <p:cNvSpPr txBox="1"/>
            <p:nvPr/>
          </p:nvSpPr>
          <p:spPr>
            <a:xfrm>
              <a:off x="5745336"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51" name="文本框 50"/>
            <p:cNvSpPr txBox="1"/>
            <p:nvPr/>
          </p:nvSpPr>
          <p:spPr>
            <a:xfrm>
              <a:off x="6110456"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52" name="文本框 51"/>
            <p:cNvSpPr txBox="1"/>
            <p:nvPr/>
          </p:nvSpPr>
          <p:spPr>
            <a:xfrm>
              <a:off x="6475576"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53" name="文本框 52"/>
            <p:cNvSpPr txBox="1"/>
            <p:nvPr/>
          </p:nvSpPr>
          <p:spPr>
            <a:xfrm>
              <a:off x="6834728" y="6011996"/>
              <a:ext cx="360040" cy="369332"/>
            </a:xfrm>
            <a:prstGeom prst="rect">
              <a:avLst/>
            </a:prstGeom>
            <a:noFill/>
            <a:ln w="15875">
              <a:solidFill>
                <a:schemeClr val="tx1"/>
              </a:solidFill>
            </a:ln>
          </p:spPr>
          <p:txBody>
            <a:bodyPr wrap="square" rtlCol="0">
              <a:spAutoFit/>
            </a:bodyPr>
            <a:lstStyle/>
            <a:p>
              <a:r>
                <a:rPr lang="en-US" altLang="zh-CN" dirty="0"/>
                <a:t>1</a:t>
              </a:r>
              <a:endParaRPr lang="zh-CN" altLang="en-US" dirty="0"/>
            </a:p>
          </p:txBody>
        </p:sp>
        <p:sp>
          <p:nvSpPr>
            <p:cNvPr id="54" name="文本框 53"/>
            <p:cNvSpPr txBox="1"/>
            <p:nvPr/>
          </p:nvSpPr>
          <p:spPr>
            <a:xfrm>
              <a:off x="7199848"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grpSp>
      <p:grpSp>
        <p:nvGrpSpPr>
          <p:cNvPr id="56" name="组合 55"/>
          <p:cNvGrpSpPr/>
          <p:nvPr/>
        </p:nvGrpSpPr>
        <p:grpSpPr>
          <a:xfrm>
            <a:off x="3225916" y="6009203"/>
            <a:ext cx="5822488" cy="370200"/>
            <a:chOff x="1737400" y="6011128"/>
            <a:chExt cx="5822488" cy="370200"/>
          </a:xfrm>
        </p:grpSpPr>
        <p:sp>
          <p:nvSpPr>
            <p:cNvPr id="57" name="文本框 56"/>
            <p:cNvSpPr txBox="1"/>
            <p:nvPr/>
          </p:nvSpPr>
          <p:spPr>
            <a:xfrm>
              <a:off x="1737400"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58" name="文本框 57"/>
            <p:cNvSpPr txBox="1"/>
            <p:nvPr/>
          </p:nvSpPr>
          <p:spPr>
            <a:xfrm>
              <a:off x="2102520"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59" name="文本框 58"/>
            <p:cNvSpPr txBox="1"/>
            <p:nvPr/>
          </p:nvSpPr>
          <p:spPr>
            <a:xfrm>
              <a:off x="2467640"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60" name="文本框 59"/>
            <p:cNvSpPr txBox="1"/>
            <p:nvPr/>
          </p:nvSpPr>
          <p:spPr>
            <a:xfrm>
              <a:off x="2832760"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61" name="文本框 60"/>
            <p:cNvSpPr txBox="1"/>
            <p:nvPr/>
          </p:nvSpPr>
          <p:spPr>
            <a:xfrm>
              <a:off x="3193688"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62" name="文本框 61"/>
            <p:cNvSpPr txBox="1"/>
            <p:nvPr/>
          </p:nvSpPr>
          <p:spPr>
            <a:xfrm>
              <a:off x="3558808"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63" name="文本框 62"/>
            <p:cNvSpPr txBox="1"/>
            <p:nvPr/>
          </p:nvSpPr>
          <p:spPr>
            <a:xfrm>
              <a:off x="3923928"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64" name="文本框 63"/>
            <p:cNvSpPr txBox="1"/>
            <p:nvPr/>
          </p:nvSpPr>
          <p:spPr>
            <a:xfrm>
              <a:off x="4289048"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65" name="文本框 64"/>
            <p:cNvSpPr txBox="1"/>
            <p:nvPr/>
          </p:nvSpPr>
          <p:spPr>
            <a:xfrm>
              <a:off x="4654168"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66" name="文本框 65"/>
            <p:cNvSpPr txBox="1"/>
            <p:nvPr/>
          </p:nvSpPr>
          <p:spPr>
            <a:xfrm>
              <a:off x="5019288"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67" name="文本框 66"/>
            <p:cNvSpPr txBox="1"/>
            <p:nvPr/>
          </p:nvSpPr>
          <p:spPr>
            <a:xfrm>
              <a:off x="5384408"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68" name="文本框 67"/>
            <p:cNvSpPr txBox="1"/>
            <p:nvPr/>
          </p:nvSpPr>
          <p:spPr>
            <a:xfrm>
              <a:off x="5745336"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69" name="文本框 68"/>
            <p:cNvSpPr txBox="1"/>
            <p:nvPr/>
          </p:nvSpPr>
          <p:spPr>
            <a:xfrm>
              <a:off x="6110456" y="6011128"/>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70" name="文本框 69"/>
            <p:cNvSpPr txBox="1"/>
            <p:nvPr/>
          </p:nvSpPr>
          <p:spPr>
            <a:xfrm>
              <a:off x="6475576" y="6011128"/>
              <a:ext cx="360040" cy="369332"/>
            </a:xfrm>
            <a:prstGeom prst="rect">
              <a:avLst/>
            </a:prstGeom>
            <a:noFill/>
            <a:ln w="15875">
              <a:solidFill>
                <a:schemeClr val="tx1"/>
              </a:solidFill>
            </a:ln>
          </p:spPr>
          <p:txBody>
            <a:bodyPr wrap="square" rtlCol="0">
              <a:spAutoFit/>
            </a:bodyPr>
            <a:lstStyle/>
            <a:p>
              <a:r>
                <a:rPr lang="en-US" altLang="zh-CN" dirty="0"/>
                <a:t>1</a:t>
              </a:r>
              <a:endParaRPr lang="zh-CN" altLang="en-US" dirty="0"/>
            </a:p>
          </p:txBody>
        </p:sp>
        <p:sp>
          <p:nvSpPr>
            <p:cNvPr id="71" name="文本框 70"/>
            <p:cNvSpPr txBox="1"/>
            <p:nvPr/>
          </p:nvSpPr>
          <p:spPr>
            <a:xfrm>
              <a:off x="6834728"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sp>
          <p:nvSpPr>
            <p:cNvPr id="72" name="文本框 71"/>
            <p:cNvSpPr txBox="1"/>
            <p:nvPr/>
          </p:nvSpPr>
          <p:spPr>
            <a:xfrm>
              <a:off x="7199848" y="6011996"/>
              <a:ext cx="360040" cy="369332"/>
            </a:xfrm>
            <a:prstGeom prst="rect">
              <a:avLst/>
            </a:prstGeom>
            <a:noFill/>
            <a:ln w="15875">
              <a:solidFill>
                <a:schemeClr val="tx1"/>
              </a:solidFill>
            </a:ln>
          </p:spPr>
          <p:txBody>
            <a:bodyPr wrap="square" rtlCol="0">
              <a:spAutoFit/>
            </a:bodyPr>
            <a:lstStyle/>
            <a:p>
              <a:r>
                <a:rPr lang="en-US" altLang="zh-CN" dirty="0"/>
                <a:t>0</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4" name="Text Box 6"/>
          <p:cNvSpPr txBox="1">
            <a:spLocks noChangeArrowheads="1"/>
          </p:cNvSpPr>
          <p:nvPr/>
        </p:nvSpPr>
        <p:spPr bwMode="auto">
          <a:xfrm>
            <a:off x="458074" y="1469816"/>
            <a:ext cx="10624894" cy="5521512"/>
          </a:xfrm>
          <a:prstGeom prst="rect">
            <a:avLst/>
          </a:prstGeom>
          <a:noFill/>
          <a:ln>
            <a:noFill/>
          </a:ln>
          <a:effectLst/>
        </p:spPr>
        <p:txBody>
          <a:bodyPr wrap="square">
            <a:spAutoFit/>
          </a:bodyPr>
          <a:lstStyle/>
          <a:p>
            <a:pPr>
              <a:lnSpc>
                <a:spcPct val="140000"/>
              </a:lnSpc>
              <a:buFontTx/>
              <a:buNone/>
              <a:defRPr/>
            </a:pPr>
            <a:r>
              <a:rPr kumimoji="1" lang="zh-CN" altLang="en-US" b="1" i="1" dirty="0">
                <a:effectLst>
                  <a:outerShdw blurRad="38100" dist="38100" dir="2700000" algn="tl">
                    <a:srgbClr val="FFFFFF"/>
                  </a:outerShdw>
                </a:effectLst>
              </a:rPr>
              <a:t>                       </a:t>
            </a:r>
            <a:r>
              <a:rPr kumimoji="1" lang="en-US" altLang="zh-CN" b="1" i="1" dirty="0">
                <a:effectLst>
                  <a:outerShdw blurRad="38100" dist="38100" dir="2700000" algn="tl">
                    <a:srgbClr val="FFFFFF"/>
                  </a:outerShdw>
                </a:effectLst>
              </a:rPr>
              <a:t>value</a:t>
            </a:r>
            <a:r>
              <a:rPr kumimoji="1" lang="zh-CN" altLang="en-US" b="1" i="1" dirty="0">
                <a:effectLst>
                  <a:outerShdw blurRad="38100" dist="38100" dir="2700000" algn="tl">
                    <a:srgbClr val="FFFFFF"/>
                  </a:outerShdw>
                </a:effectLst>
              </a:rPr>
              <a:t>	   </a:t>
            </a:r>
            <a:r>
              <a:rPr kumimoji="1" lang="en-US" altLang="zh-CN" b="1" i="1" dirty="0">
                <a:effectLst>
                  <a:outerShdw blurRad="38100" dist="38100" dir="2700000" algn="tl">
                    <a:srgbClr val="FFFFFF"/>
                  </a:outerShdw>
                </a:effectLst>
              </a:rPr>
              <a:t>meaning</a:t>
            </a:r>
            <a:r>
              <a:rPr kumimoji="1" lang="zh-CN" altLang="en-US" b="1" i="1" dirty="0">
                <a:effectLst>
                  <a:outerShdw blurRad="38100" dist="38100" dir="2700000" algn="tl">
                    <a:srgbClr val="FFFFFF"/>
                  </a:outerShdw>
                </a:effectLst>
              </a:rPr>
              <a:t>	                                    </a:t>
            </a:r>
            <a:r>
              <a:rPr kumimoji="1" lang="en-US" altLang="zh-CN" b="1" i="1" dirty="0">
                <a:effectLst>
                  <a:outerShdw blurRad="38100" dist="38100" dir="2700000" algn="tl">
                    <a:srgbClr val="FFFFFF"/>
                  </a:outerShdw>
                </a:effectLst>
              </a:rPr>
              <a:t>I/O</a:t>
            </a:r>
            <a:r>
              <a:rPr kumimoji="1" lang="zh-CN" altLang="en-US" b="1" i="1"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   	            </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0X0001	skip white spaces   </a:t>
            </a:r>
            <a:r>
              <a:rPr kumimoji="1" lang="zh-CN" altLang="en-US"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I</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0X0002	left </a:t>
            </a:r>
            <a:r>
              <a:rPr kumimoji="1" lang="en-US" altLang="zh-CN" dirty="0" err="1">
                <a:effectLst>
                  <a:outerShdw blurRad="38100" dist="38100" dir="2700000" algn="tl">
                    <a:srgbClr val="FFFFFF"/>
                  </a:outerShdw>
                </a:effectLst>
              </a:rPr>
              <a:t>adjustfied</a:t>
            </a:r>
            <a:r>
              <a:rPr kumimoji="1" lang="zh-CN" altLang="en-US"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0X0004	right </a:t>
            </a:r>
            <a:r>
              <a:rPr kumimoji="1" lang="en-US" altLang="zh-CN" dirty="0" err="1">
                <a:effectLst>
                  <a:outerShdw blurRad="38100" dist="38100" dir="2700000" algn="tl">
                    <a:srgbClr val="FFFFFF"/>
                  </a:outerShdw>
                </a:effectLst>
              </a:rPr>
              <a:t>adjustfied</a:t>
            </a:r>
            <a:r>
              <a:rPr kumimoji="1" lang="zh-CN" altLang="en-US"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0X0008               internal </a:t>
            </a:r>
            <a:r>
              <a:rPr kumimoji="1" lang="en-US" altLang="zh-CN" dirty="0" err="1">
                <a:effectLst>
                  <a:outerShdw blurRad="38100" dist="38100" dir="2700000" algn="tl">
                    <a:srgbClr val="FFFFFF"/>
                  </a:outerShdw>
                </a:effectLst>
              </a:rPr>
              <a:t>adjustfied</a:t>
            </a:r>
            <a:r>
              <a:rPr kumimoji="1" lang="en-US" altLang="zh-CN" dirty="0">
                <a:effectLst>
                  <a:outerShdw blurRad="38100" dist="38100" dir="2700000" algn="tl">
                    <a:srgbClr val="FFFFFF"/>
                  </a:outerShdw>
                </a:effectLst>
              </a:rPr>
              <a:t>                                       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0X0010	decimal base  </a:t>
            </a:r>
            <a:r>
              <a:rPr kumimoji="1" lang="zh-CN" altLang="en-US"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I/O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0X0020	octal base</a:t>
            </a:r>
            <a:r>
              <a:rPr kumimoji="1" lang="zh-CN" altLang="en-US"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I/O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0X0040	hexadecimal base</a:t>
            </a:r>
            <a:r>
              <a:rPr kumimoji="1" lang="zh-CN" altLang="en-US"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I/O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0X0080              show the base of an output number            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0X0100	show point</a:t>
            </a:r>
            <a:r>
              <a:rPr kumimoji="1" lang="zh-CN" altLang="en-US"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0X0400	show positive</a:t>
            </a:r>
            <a:r>
              <a:rPr kumimoji="1" lang="zh-CN" altLang="en-US"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0X0800	scientific</a:t>
            </a:r>
            <a:r>
              <a:rPr kumimoji="1" lang="zh-CN" altLang="en-US"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0X1000	fixed</a:t>
            </a:r>
            <a:r>
              <a:rPr kumimoji="1" lang="zh-CN" altLang="en-US" dirty="0">
                <a:effectLst>
                  <a:outerShdw blurRad="38100" dist="38100" dir="2700000" algn="tl">
                    <a:srgbClr val="FFFFFF"/>
                  </a:outerShdw>
                </a:effectLst>
              </a:rPr>
              <a:t>		                                       </a:t>
            </a:r>
            <a:r>
              <a:rPr kumimoji="1" lang="en-US" altLang="zh-CN" dirty="0">
                <a:effectLst>
                  <a:outerShdw blurRad="38100" dist="38100" dir="2700000" algn="tl">
                    <a:srgbClr val="FFFFFF"/>
                  </a:outerShdw>
                </a:effectLst>
              </a:rPr>
              <a:t>O</a:t>
            </a:r>
            <a:endParaRPr kumimoji="1" lang="en-US" altLang="zh-CN" dirty="0">
              <a:effectLst>
                <a:outerShdw blurRad="38100" dist="38100" dir="2700000" algn="tl">
                  <a:srgbClr val="FFFFFF"/>
                </a:outerShdw>
              </a:effectLst>
            </a:endParaRPr>
          </a:p>
          <a:p>
            <a:pPr>
              <a:lnSpc>
                <a:spcPct val="140000"/>
              </a:lnSpc>
              <a:buFontTx/>
              <a:buNone/>
              <a:defRPr/>
            </a:pPr>
            <a:r>
              <a:rPr kumimoji="1" lang="en-US" altLang="zh-CN" dirty="0">
                <a:effectLst>
                  <a:outerShdw blurRad="38100" dist="38100" dir="2700000" algn="tl">
                    <a:srgbClr val="FFFFFF"/>
                  </a:outerShdw>
                </a:effectLst>
              </a:rPr>
              <a:t>  	</a:t>
            </a:r>
            <a:endParaRPr kumimoji="1" lang="en-US" altLang="zh-CN" dirty="0">
              <a:effectLst>
                <a:outerShdw blurRad="38100" dist="38100" dir="2700000" algn="tl">
                  <a:srgbClr val="FFFFFF"/>
                </a:outerShdw>
              </a:effectLst>
            </a:endParaRPr>
          </a:p>
        </p:txBody>
      </p:sp>
      <p:grpSp>
        <p:nvGrpSpPr>
          <p:cNvPr id="3" name="组合 2"/>
          <p:cNvGrpSpPr/>
          <p:nvPr/>
        </p:nvGrpSpPr>
        <p:grpSpPr>
          <a:xfrm>
            <a:off x="1522154" y="481034"/>
            <a:ext cx="5832648" cy="369332"/>
            <a:chOff x="1619672" y="3356992"/>
            <a:chExt cx="5832648" cy="369332"/>
          </a:xfrm>
        </p:grpSpPr>
        <p:sp>
          <p:nvSpPr>
            <p:cNvPr id="4" name="文本框 3"/>
            <p:cNvSpPr txBox="1"/>
            <p:nvPr/>
          </p:nvSpPr>
          <p:spPr>
            <a:xfrm>
              <a:off x="161967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5" name="文本框 4"/>
            <p:cNvSpPr txBox="1"/>
            <p:nvPr/>
          </p:nvSpPr>
          <p:spPr>
            <a:xfrm>
              <a:off x="198479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6" name="文本框 5"/>
            <p:cNvSpPr txBox="1"/>
            <p:nvPr/>
          </p:nvSpPr>
          <p:spPr>
            <a:xfrm>
              <a:off x="234991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7" name="文本框 6"/>
            <p:cNvSpPr txBox="1"/>
            <p:nvPr/>
          </p:nvSpPr>
          <p:spPr>
            <a:xfrm>
              <a:off x="271503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8" name="文本框 7"/>
            <p:cNvSpPr txBox="1"/>
            <p:nvPr/>
          </p:nvSpPr>
          <p:spPr>
            <a:xfrm>
              <a:off x="307596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9" name="文本框 8"/>
            <p:cNvSpPr txBox="1"/>
            <p:nvPr/>
          </p:nvSpPr>
          <p:spPr>
            <a:xfrm>
              <a:off x="344108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0" name="文本框 9"/>
            <p:cNvSpPr txBox="1"/>
            <p:nvPr/>
          </p:nvSpPr>
          <p:spPr>
            <a:xfrm>
              <a:off x="380620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1" name="文本框 10"/>
            <p:cNvSpPr txBox="1"/>
            <p:nvPr/>
          </p:nvSpPr>
          <p:spPr>
            <a:xfrm>
              <a:off x="417132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2" name="文本框 11"/>
            <p:cNvSpPr txBox="1"/>
            <p:nvPr/>
          </p:nvSpPr>
          <p:spPr>
            <a:xfrm>
              <a:off x="454063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3" name="文本框 12"/>
            <p:cNvSpPr txBox="1"/>
            <p:nvPr/>
          </p:nvSpPr>
          <p:spPr>
            <a:xfrm>
              <a:off x="490575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4" name="文本框 13"/>
            <p:cNvSpPr txBox="1"/>
            <p:nvPr/>
          </p:nvSpPr>
          <p:spPr>
            <a:xfrm>
              <a:off x="527087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5" name="文本框 14"/>
            <p:cNvSpPr txBox="1"/>
            <p:nvPr/>
          </p:nvSpPr>
          <p:spPr>
            <a:xfrm>
              <a:off x="563599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6" name="文本框 15"/>
            <p:cNvSpPr txBox="1"/>
            <p:nvPr/>
          </p:nvSpPr>
          <p:spPr>
            <a:xfrm>
              <a:off x="599692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7" name="文本框 16"/>
            <p:cNvSpPr txBox="1"/>
            <p:nvPr/>
          </p:nvSpPr>
          <p:spPr>
            <a:xfrm>
              <a:off x="636204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8" name="文本框 17"/>
            <p:cNvSpPr txBox="1"/>
            <p:nvPr/>
          </p:nvSpPr>
          <p:spPr>
            <a:xfrm>
              <a:off x="672716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19" name="文本框 18"/>
            <p:cNvSpPr txBox="1"/>
            <p:nvPr/>
          </p:nvSpPr>
          <p:spPr>
            <a:xfrm>
              <a:off x="7092280" y="3356992"/>
              <a:ext cx="360040" cy="369332"/>
            </a:xfrm>
            <a:prstGeom prst="rect">
              <a:avLst/>
            </a:prstGeom>
            <a:noFill/>
            <a:ln w="15875">
              <a:solidFill>
                <a:schemeClr val="tx1"/>
              </a:solidFill>
            </a:ln>
          </p:spPr>
          <p:txBody>
            <a:bodyPr wrap="square" rtlCol="0">
              <a:spAutoFit/>
            </a:bodyPr>
            <a:lstStyle/>
            <a:p>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iterate type="wd">
                                    <p:tmPct val="100000"/>
                                  </p:iterate>
                                  <p:childTnLst>
                                    <p:set>
                                      <p:cBhvr>
                                        <p:cTn id="6" dur="1" fill="hold">
                                          <p:stCondLst>
                                            <p:cond delay="0"/>
                                          </p:stCondLst>
                                        </p:cTn>
                                        <p:tgtEl>
                                          <p:spTgt spid="278534">
                                            <p:txEl>
                                              <p:pRg st="0" end="0"/>
                                            </p:txEl>
                                          </p:spTgt>
                                        </p:tgtEl>
                                        <p:attrNameLst>
                                          <p:attrName>style.visibility</p:attrName>
                                        </p:attrNameLst>
                                      </p:cBhvr>
                                      <p:to>
                                        <p:strVal val="visible"/>
                                      </p:to>
                                    </p:set>
                                    <p:animEffect transition="in" filter="checkerboard(across)">
                                      <p:cBhvr>
                                        <p:cTn id="7" dur="300"/>
                                        <p:tgtEl>
                                          <p:spTgt spid="278534">
                                            <p:txEl>
                                              <p:pRg st="0" end="0"/>
                                            </p:txEl>
                                          </p:spTgt>
                                        </p:tgtEl>
                                      </p:cBhvr>
                                    </p:animEffect>
                                  </p:childTnLst>
                                </p:cTn>
                              </p:par>
                            </p:childTnLst>
                          </p:cTn>
                        </p:par>
                        <p:par>
                          <p:cTn id="8" fill="hold">
                            <p:stCondLst>
                              <p:cond delay="29800"/>
                            </p:stCondLst>
                            <p:childTnLst>
                              <p:par>
                                <p:cTn id="9" presetID="5" presetClass="entr" presetSubtype="10" fill="hold" grpId="0" nodeType="afterEffect">
                                  <p:stCondLst>
                                    <p:cond delay="1000"/>
                                  </p:stCondLst>
                                  <p:iterate type="wd">
                                    <p:tmPct val="100000"/>
                                  </p:iterate>
                                  <p:childTnLst>
                                    <p:set>
                                      <p:cBhvr>
                                        <p:cTn id="10" dur="1" fill="hold">
                                          <p:stCondLst>
                                            <p:cond delay="0"/>
                                          </p:stCondLst>
                                        </p:cTn>
                                        <p:tgtEl>
                                          <p:spTgt spid="278534">
                                            <p:txEl>
                                              <p:pRg st="1" end="1"/>
                                            </p:txEl>
                                          </p:spTgt>
                                        </p:tgtEl>
                                        <p:attrNameLst>
                                          <p:attrName>style.visibility</p:attrName>
                                        </p:attrNameLst>
                                      </p:cBhvr>
                                      <p:to>
                                        <p:strVal val="visible"/>
                                      </p:to>
                                    </p:set>
                                    <p:animEffect transition="in" filter="checkerboard(across)">
                                      <p:cBhvr>
                                        <p:cTn id="11" dur="300"/>
                                        <p:tgtEl>
                                          <p:spTgt spid="278534">
                                            <p:txEl>
                                              <p:pRg st="1" end="1"/>
                                            </p:txEl>
                                          </p:spTgt>
                                        </p:tgtEl>
                                      </p:cBhvr>
                                    </p:animEffect>
                                  </p:childTnLst>
                                </p:cTn>
                              </p:par>
                            </p:childTnLst>
                          </p:cTn>
                        </p:par>
                        <p:par>
                          <p:cTn id="12" fill="hold">
                            <p:stCondLst>
                              <p:cond delay="48800"/>
                            </p:stCondLst>
                            <p:childTnLst>
                              <p:par>
                                <p:cTn id="13" presetID="5" presetClass="entr" presetSubtype="10" fill="hold" grpId="0" nodeType="afterEffect">
                                  <p:stCondLst>
                                    <p:cond delay="1000"/>
                                  </p:stCondLst>
                                  <p:iterate type="wd">
                                    <p:tmPct val="100000"/>
                                  </p:iterate>
                                  <p:childTnLst>
                                    <p:set>
                                      <p:cBhvr>
                                        <p:cTn id="14" dur="1" fill="hold">
                                          <p:stCondLst>
                                            <p:cond delay="0"/>
                                          </p:stCondLst>
                                        </p:cTn>
                                        <p:tgtEl>
                                          <p:spTgt spid="278534">
                                            <p:txEl>
                                              <p:pRg st="2" end="2"/>
                                            </p:txEl>
                                          </p:spTgt>
                                        </p:tgtEl>
                                        <p:attrNameLst>
                                          <p:attrName>style.visibility</p:attrName>
                                        </p:attrNameLst>
                                      </p:cBhvr>
                                      <p:to>
                                        <p:strVal val="visible"/>
                                      </p:to>
                                    </p:set>
                                    <p:animEffect transition="in" filter="checkerboard(across)">
                                      <p:cBhvr>
                                        <p:cTn id="15" dur="300"/>
                                        <p:tgtEl>
                                          <p:spTgt spid="278534">
                                            <p:txEl>
                                              <p:pRg st="2" end="2"/>
                                            </p:txEl>
                                          </p:spTgt>
                                        </p:tgtEl>
                                      </p:cBhvr>
                                    </p:animEffect>
                                  </p:childTnLst>
                                </p:cTn>
                              </p:par>
                            </p:childTnLst>
                          </p:cTn>
                        </p:par>
                        <p:par>
                          <p:cTn id="16" fill="hold">
                            <p:stCondLst>
                              <p:cond delay="63000"/>
                            </p:stCondLst>
                            <p:childTnLst>
                              <p:par>
                                <p:cTn id="17" presetID="5" presetClass="entr" presetSubtype="10" fill="hold" grpId="0" nodeType="afterEffect">
                                  <p:stCondLst>
                                    <p:cond delay="1000"/>
                                  </p:stCondLst>
                                  <p:iterate type="wd">
                                    <p:tmPct val="100000"/>
                                  </p:iterate>
                                  <p:childTnLst>
                                    <p:set>
                                      <p:cBhvr>
                                        <p:cTn id="18" dur="1" fill="hold">
                                          <p:stCondLst>
                                            <p:cond delay="0"/>
                                          </p:stCondLst>
                                        </p:cTn>
                                        <p:tgtEl>
                                          <p:spTgt spid="278534">
                                            <p:txEl>
                                              <p:pRg st="3" end="3"/>
                                            </p:txEl>
                                          </p:spTgt>
                                        </p:tgtEl>
                                        <p:attrNameLst>
                                          <p:attrName>style.visibility</p:attrName>
                                        </p:attrNameLst>
                                      </p:cBhvr>
                                      <p:to>
                                        <p:strVal val="visible"/>
                                      </p:to>
                                    </p:set>
                                    <p:animEffect transition="in" filter="checkerboard(across)">
                                      <p:cBhvr>
                                        <p:cTn id="19" dur="300"/>
                                        <p:tgtEl>
                                          <p:spTgt spid="278534">
                                            <p:txEl>
                                              <p:pRg st="3" end="3"/>
                                            </p:txEl>
                                          </p:spTgt>
                                        </p:tgtEl>
                                      </p:cBhvr>
                                    </p:animEffect>
                                  </p:childTnLst>
                                </p:cTn>
                              </p:par>
                            </p:childTnLst>
                          </p:cTn>
                        </p:par>
                        <p:par>
                          <p:cTn id="20" fill="hold">
                            <p:stCondLst>
                              <p:cond delay="76900"/>
                            </p:stCondLst>
                            <p:childTnLst>
                              <p:par>
                                <p:cTn id="21" presetID="5" presetClass="entr" presetSubtype="10" fill="hold" grpId="0" nodeType="afterEffect">
                                  <p:stCondLst>
                                    <p:cond delay="2000"/>
                                  </p:stCondLst>
                                  <p:iterate type="wd">
                                    <p:tmPct val="100000"/>
                                  </p:iterate>
                                  <p:childTnLst>
                                    <p:set>
                                      <p:cBhvr>
                                        <p:cTn id="22" dur="1" fill="hold">
                                          <p:stCondLst>
                                            <p:cond delay="0"/>
                                          </p:stCondLst>
                                        </p:cTn>
                                        <p:tgtEl>
                                          <p:spTgt spid="278534">
                                            <p:txEl>
                                              <p:pRg st="4" end="4"/>
                                            </p:txEl>
                                          </p:spTgt>
                                        </p:tgtEl>
                                        <p:attrNameLst>
                                          <p:attrName>style.visibility</p:attrName>
                                        </p:attrNameLst>
                                      </p:cBhvr>
                                      <p:to>
                                        <p:strVal val="visible"/>
                                      </p:to>
                                    </p:set>
                                    <p:animEffect transition="in" filter="checkerboard(across)">
                                      <p:cBhvr>
                                        <p:cTn id="23" dur="300"/>
                                        <p:tgtEl>
                                          <p:spTgt spid="278534">
                                            <p:txEl>
                                              <p:pRg st="4" end="4"/>
                                            </p:txEl>
                                          </p:spTgt>
                                        </p:tgtEl>
                                      </p:cBhvr>
                                    </p:animEffect>
                                  </p:childTnLst>
                                </p:cTn>
                              </p:par>
                            </p:childTnLst>
                          </p:cTn>
                        </p:par>
                        <p:par>
                          <p:cTn id="24" fill="hold">
                            <p:stCondLst>
                              <p:cond delay="108300"/>
                            </p:stCondLst>
                            <p:childTnLst>
                              <p:par>
                                <p:cTn id="25" presetID="5" presetClass="entr" presetSubtype="10" fill="hold" grpId="0" nodeType="afterEffect">
                                  <p:stCondLst>
                                    <p:cond delay="1000"/>
                                  </p:stCondLst>
                                  <p:iterate type="wd">
                                    <p:tmPct val="100000"/>
                                  </p:iterate>
                                  <p:childTnLst>
                                    <p:set>
                                      <p:cBhvr>
                                        <p:cTn id="26" dur="1" fill="hold">
                                          <p:stCondLst>
                                            <p:cond delay="0"/>
                                          </p:stCondLst>
                                        </p:cTn>
                                        <p:tgtEl>
                                          <p:spTgt spid="278534">
                                            <p:txEl>
                                              <p:pRg st="5" end="5"/>
                                            </p:txEl>
                                          </p:spTgt>
                                        </p:tgtEl>
                                        <p:attrNameLst>
                                          <p:attrName>style.visibility</p:attrName>
                                        </p:attrNameLst>
                                      </p:cBhvr>
                                      <p:to>
                                        <p:strVal val="visible"/>
                                      </p:to>
                                    </p:set>
                                    <p:animEffect transition="in" filter="checkerboard(across)">
                                      <p:cBhvr>
                                        <p:cTn id="27" dur="300"/>
                                        <p:tgtEl>
                                          <p:spTgt spid="278534">
                                            <p:txEl>
                                              <p:pRg st="5" end="5"/>
                                            </p:txEl>
                                          </p:spTgt>
                                        </p:tgtEl>
                                      </p:cBhvr>
                                    </p:animEffect>
                                  </p:childTnLst>
                                </p:cTn>
                              </p:par>
                            </p:childTnLst>
                          </p:cTn>
                        </p:par>
                        <p:par>
                          <p:cTn id="28" fill="hold">
                            <p:stCondLst>
                              <p:cond delay="126400"/>
                            </p:stCondLst>
                            <p:childTnLst>
                              <p:par>
                                <p:cTn id="29" presetID="5" presetClass="entr" presetSubtype="10" fill="hold" grpId="0" nodeType="afterEffect">
                                  <p:stCondLst>
                                    <p:cond delay="1000"/>
                                  </p:stCondLst>
                                  <p:iterate type="wd">
                                    <p:tmPct val="100000"/>
                                  </p:iterate>
                                  <p:childTnLst>
                                    <p:set>
                                      <p:cBhvr>
                                        <p:cTn id="30" dur="1" fill="hold">
                                          <p:stCondLst>
                                            <p:cond delay="0"/>
                                          </p:stCondLst>
                                        </p:cTn>
                                        <p:tgtEl>
                                          <p:spTgt spid="278534">
                                            <p:txEl>
                                              <p:pRg st="6" end="6"/>
                                            </p:txEl>
                                          </p:spTgt>
                                        </p:tgtEl>
                                        <p:attrNameLst>
                                          <p:attrName>style.visibility</p:attrName>
                                        </p:attrNameLst>
                                      </p:cBhvr>
                                      <p:to>
                                        <p:strVal val="visible"/>
                                      </p:to>
                                    </p:set>
                                    <p:animEffect transition="in" filter="checkerboard(across)">
                                      <p:cBhvr>
                                        <p:cTn id="31" dur="300"/>
                                        <p:tgtEl>
                                          <p:spTgt spid="278534">
                                            <p:txEl>
                                              <p:pRg st="6" end="6"/>
                                            </p:txEl>
                                          </p:spTgt>
                                        </p:tgtEl>
                                      </p:cBhvr>
                                    </p:animEffect>
                                  </p:childTnLst>
                                </p:cTn>
                              </p:par>
                            </p:childTnLst>
                          </p:cTn>
                        </p:par>
                        <p:par>
                          <p:cTn id="32" fill="hold">
                            <p:stCondLst>
                              <p:cond delay="142400"/>
                            </p:stCondLst>
                            <p:childTnLst>
                              <p:par>
                                <p:cTn id="33" presetID="5" presetClass="entr" presetSubtype="10" fill="hold" grpId="0" nodeType="afterEffect">
                                  <p:stCondLst>
                                    <p:cond delay="1000"/>
                                  </p:stCondLst>
                                  <p:iterate type="wd">
                                    <p:tmPct val="100000"/>
                                  </p:iterate>
                                  <p:childTnLst>
                                    <p:set>
                                      <p:cBhvr>
                                        <p:cTn id="34" dur="1" fill="hold">
                                          <p:stCondLst>
                                            <p:cond delay="0"/>
                                          </p:stCondLst>
                                        </p:cTn>
                                        <p:tgtEl>
                                          <p:spTgt spid="278534">
                                            <p:txEl>
                                              <p:pRg st="7" end="7"/>
                                            </p:txEl>
                                          </p:spTgt>
                                        </p:tgtEl>
                                        <p:attrNameLst>
                                          <p:attrName>style.visibility</p:attrName>
                                        </p:attrNameLst>
                                      </p:cBhvr>
                                      <p:to>
                                        <p:strVal val="visible"/>
                                      </p:to>
                                    </p:set>
                                    <p:animEffect transition="in" filter="checkerboard(across)">
                                      <p:cBhvr>
                                        <p:cTn id="35" dur="300"/>
                                        <p:tgtEl>
                                          <p:spTgt spid="278534">
                                            <p:txEl>
                                              <p:pRg st="7" end="7"/>
                                            </p:txEl>
                                          </p:spTgt>
                                        </p:tgtEl>
                                      </p:cBhvr>
                                    </p:animEffect>
                                  </p:childTnLst>
                                </p:cTn>
                              </p:par>
                            </p:childTnLst>
                          </p:cTn>
                        </p:par>
                        <p:par>
                          <p:cTn id="36" fill="hold">
                            <p:stCondLst>
                              <p:cond delay="160200"/>
                            </p:stCondLst>
                            <p:childTnLst>
                              <p:par>
                                <p:cTn id="37" presetID="5" presetClass="entr" presetSubtype="10" fill="hold" grpId="0" nodeType="afterEffect">
                                  <p:stCondLst>
                                    <p:cond delay="2000"/>
                                  </p:stCondLst>
                                  <p:iterate type="wd">
                                    <p:tmPct val="100000"/>
                                  </p:iterate>
                                  <p:childTnLst>
                                    <p:set>
                                      <p:cBhvr>
                                        <p:cTn id="38" dur="1" fill="hold">
                                          <p:stCondLst>
                                            <p:cond delay="0"/>
                                          </p:stCondLst>
                                        </p:cTn>
                                        <p:tgtEl>
                                          <p:spTgt spid="278534">
                                            <p:txEl>
                                              <p:pRg st="8" end="8"/>
                                            </p:txEl>
                                          </p:spTgt>
                                        </p:tgtEl>
                                        <p:attrNameLst>
                                          <p:attrName>style.visibility</p:attrName>
                                        </p:attrNameLst>
                                      </p:cBhvr>
                                      <p:to>
                                        <p:strVal val="visible"/>
                                      </p:to>
                                    </p:set>
                                    <p:animEffect transition="in" filter="checkerboard(across)">
                                      <p:cBhvr>
                                        <p:cTn id="39" dur="300"/>
                                        <p:tgtEl>
                                          <p:spTgt spid="278534">
                                            <p:txEl>
                                              <p:pRg st="8" end="8"/>
                                            </p:txEl>
                                          </p:spTgt>
                                        </p:tgtEl>
                                      </p:cBhvr>
                                    </p:animEffect>
                                  </p:childTnLst>
                                </p:cTn>
                              </p:par>
                            </p:childTnLst>
                          </p:cTn>
                        </p:par>
                        <p:par>
                          <p:cTn id="40" fill="hold">
                            <p:stCondLst>
                              <p:cond delay="187400"/>
                            </p:stCondLst>
                            <p:childTnLst>
                              <p:par>
                                <p:cTn id="41" presetID="5" presetClass="entr" presetSubtype="10" fill="hold" grpId="0" nodeType="afterEffect">
                                  <p:stCondLst>
                                    <p:cond delay="1000"/>
                                  </p:stCondLst>
                                  <p:iterate type="wd">
                                    <p:tmPct val="100000"/>
                                  </p:iterate>
                                  <p:childTnLst>
                                    <p:set>
                                      <p:cBhvr>
                                        <p:cTn id="42" dur="1" fill="hold">
                                          <p:stCondLst>
                                            <p:cond delay="0"/>
                                          </p:stCondLst>
                                        </p:cTn>
                                        <p:tgtEl>
                                          <p:spTgt spid="278534">
                                            <p:txEl>
                                              <p:pRg st="9" end="9"/>
                                            </p:txEl>
                                          </p:spTgt>
                                        </p:tgtEl>
                                        <p:attrNameLst>
                                          <p:attrName>style.visibility</p:attrName>
                                        </p:attrNameLst>
                                      </p:cBhvr>
                                      <p:to>
                                        <p:strVal val="visible"/>
                                      </p:to>
                                    </p:set>
                                    <p:animEffect transition="in" filter="checkerboard(across)">
                                      <p:cBhvr>
                                        <p:cTn id="43" dur="300"/>
                                        <p:tgtEl>
                                          <p:spTgt spid="278534">
                                            <p:txEl>
                                              <p:pRg st="9" end="9"/>
                                            </p:txEl>
                                          </p:spTgt>
                                        </p:tgtEl>
                                      </p:cBhvr>
                                    </p:animEffect>
                                  </p:childTnLst>
                                </p:cTn>
                              </p:par>
                            </p:childTnLst>
                          </p:cTn>
                        </p:par>
                        <p:par>
                          <p:cTn id="44" fill="hold">
                            <p:stCondLst>
                              <p:cond delay="207000"/>
                            </p:stCondLst>
                            <p:childTnLst>
                              <p:par>
                                <p:cTn id="45" presetID="5" presetClass="entr" presetSubtype="10" fill="hold" grpId="0" nodeType="afterEffect">
                                  <p:stCondLst>
                                    <p:cond delay="1000"/>
                                  </p:stCondLst>
                                  <p:iterate type="wd">
                                    <p:tmPct val="100000"/>
                                  </p:iterate>
                                  <p:childTnLst>
                                    <p:set>
                                      <p:cBhvr>
                                        <p:cTn id="46" dur="1" fill="hold">
                                          <p:stCondLst>
                                            <p:cond delay="0"/>
                                          </p:stCondLst>
                                        </p:cTn>
                                        <p:tgtEl>
                                          <p:spTgt spid="278534">
                                            <p:txEl>
                                              <p:pRg st="10" end="10"/>
                                            </p:txEl>
                                          </p:spTgt>
                                        </p:tgtEl>
                                        <p:attrNameLst>
                                          <p:attrName>style.visibility</p:attrName>
                                        </p:attrNameLst>
                                      </p:cBhvr>
                                      <p:to>
                                        <p:strVal val="visible"/>
                                      </p:to>
                                    </p:set>
                                    <p:animEffect transition="in" filter="checkerboard(across)">
                                      <p:cBhvr>
                                        <p:cTn id="47" dur="300"/>
                                        <p:tgtEl>
                                          <p:spTgt spid="278534">
                                            <p:txEl>
                                              <p:pRg st="10" end="10"/>
                                            </p:txEl>
                                          </p:spTgt>
                                        </p:tgtEl>
                                      </p:cBhvr>
                                    </p:animEffect>
                                  </p:childTnLst>
                                </p:cTn>
                              </p:par>
                            </p:childTnLst>
                          </p:cTn>
                        </p:par>
                        <p:par>
                          <p:cTn id="48" fill="hold">
                            <p:stCondLst>
                              <p:cond delay="227500"/>
                            </p:stCondLst>
                            <p:childTnLst>
                              <p:par>
                                <p:cTn id="49" presetID="5" presetClass="entr" presetSubtype="10" fill="hold" grpId="0" nodeType="afterEffect">
                                  <p:stCondLst>
                                    <p:cond delay="1000"/>
                                  </p:stCondLst>
                                  <p:iterate type="wd">
                                    <p:tmPct val="100000"/>
                                  </p:iterate>
                                  <p:childTnLst>
                                    <p:set>
                                      <p:cBhvr>
                                        <p:cTn id="50" dur="1" fill="hold">
                                          <p:stCondLst>
                                            <p:cond delay="0"/>
                                          </p:stCondLst>
                                        </p:cTn>
                                        <p:tgtEl>
                                          <p:spTgt spid="278534">
                                            <p:txEl>
                                              <p:pRg st="11" end="11"/>
                                            </p:txEl>
                                          </p:spTgt>
                                        </p:tgtEl>
                                        <p:attrNameLst>
                                          <p:attrName>style.visibility</p:attrName>
                                        </p:attrNameLst>
                                      </p:cBhvr>
                                      <p:to>
                                        <p:strVal val="visible"/>
                                      </p:to>
                                    </p:set>
                                    <p:animEffect transition="in" filter="checkerboard(across)">
                                      <p:cBhvr>
                                        <p:cTn id="51" dur="300"/>
                                        <p:tgtEl>
                                          <p:spTgt spid="278534">
                                            <p:txEl>
                                              <p:pRg st="11" end="11"/>
                                            </p:txEl>
                                          </p:spTgt>
                                        </p:tgtEl>
                                      </p:cBhvr>
                                    </p:animEffect>
                                  </p:childTnLst>
                                </p:cTn>
                              </p:par>
                            </p:childTnLst>
                          </p:cTn>
                        </p:par>
                        <p:par>
                          <p:cTn id="52" fill="hold">
                            <p:stCondLst>
                              <p:cond delay="251600"/>
                            </p:stCondLst>
                            <p:childTnLst>
                              <p:par>
                                <p:cTn id="53" presetID="5" presetClass="entr" presetSubtype="10" fill="hold" grpId="0" nodeType="afterEffect">
                                  <p:stCondLst>
                                    <p:cond delay="1000"/>
                                  </p:stCondLst>
                                  <p:iterate type="wd">
                                    <p:tmPct val="100000"/>
                                  </p:iterate>
                                  <p:childTnLst>
                                    <p:set>
                                      <p:cBhvr>
                                        <p:cTn id="54" dur="1" fill="hold">
                                          <p:stCondLst>
                                            <p:cond delay="0"/>
                                          </p:stCondLst>
                                        </p:cTn>
                                        <p:tgtEl>
                                          <p:spTgt spid="278534">
                                            <p:txEl>
                                              <p:pRg st="12" end="12"/>
                                            </p:txEl>
                                          </p:spTgt>
                                        </p:tgtEl>
                                        <p:attrNameLst>
                                          <p:attrName>style.visibility</p:attrName>
                                        </p:attrNameLst>
                                      </p:cBhvr>
                                      <p:to>
                                        <p:strVal val="visible"/>
                                      </p:to>
                                    </p:set>
                                    <p:animEffect transition="in" filter="checkerboard(across)">
                                      <p:cBhvr>
                                        <p:cTn id="55" dur="300"/>
                                        <p:tgtEl>
                                          <p:spTgt spid="278534">
                                            <p:txEl>
                                              <p:pRg st="12" end="12"/>
                                            </p:txEl>
                                          </p:spTgt>
                                        </p:tgtEl>
                                      </p:cBhvr>
                                    </p:animEffect>
                                  </p:childTnLst>
                                </p:cTn>
                              </p:par>
                            </p:childTnLst>
                          </p:cTn>
                        </p:par>
                        <p:par>
                          <p:cTn id="56" fill="hold">
                            <p:stCondLst>
                              <p:cond delay="270600"/>
                            </p:stCondLst>
                            <p:childTnLst>
                              <p:par>
                                <p:cTn id="57" presetID="5" presetClass="entr" presetSubtype="10" fill="hold" grpId="0" nodeType="afterEffect">
                                  <p:stCondLst>
                                    <p:cond delay="1000"/>
                                  </p:stCondLst>
                                  <p:iterate type="wd">
                                    <p:tmPct val="100000"/>
                                  </p:iterate>
                                  <p:childTnLst>
                                    <p:set>
                                      <p:cBhvr>
                                        <p:cTn id="58" dur="1" fill="hold">
                                          <p:stCondLst>
                                            <p:cond delay="0"/>
                                          </p:stCondLst>
                                        </p:cTn>
                                        <p:tgtEl>
                                          <p:spTgt spid="278534">
                                            <p:txEl>
                                              <p:pRg st="13" end="13"/>
                                            </p:txEl>
                                          </p:spTgt>
                                        </p:tgtEl>
                                        <p:attrNameLst>
                                          <p:attrName>style.visibility</p:attrName>
                                        </p:attrNameLst>
                                      </p:cBhvr>
                                      <p:to>
                                        <p:strVal val="visible"/>
                                      </p:to>
                                    </p:set>
                                    <p:animEffect transition="in" filter="checkerboard(across)">
                                      <p:cBhvr>
                                        <p:cTn id="59" dur="300"/>
                                        <p:tgtEl>
                                          <p:spTgt spid="27853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4" grpId="0" advAuto="100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30735" y="667831"/>
            <a:ext cx="9324975" cy="5607689"/>
          </a:xfrm>
          <a:prstGeom prst="rect">
            <a:avLst/>
          </a:prstGeom>
          <a:noFill/>
          <a:ln>
            <a:noFill/>
          </a:ln>
          <a:effectLst/>
        </p:spPr>
        <p:txBody>
          <a:bodyPr wrap="square">
            <a:spAutoFit/>
          </a:bodyPr>
          <a:lstStyle/>
          <a:p>
            <a:pPr>
              <a:lnSpc>
                <a:spcPct val="140000"/>
              </a:lnSpc>
              <a:buFontTx/>
              <a:buNone/>
              <a:defRPr/>
            </a:pPr>
            <a:r>
              <a:rPr kumimoji="1" lang="zh-CN" altLang="en-US" sz="1600" b="1" i="1" dirty="0">
                <a:effectLst>
                  <a:outerShdw blurRad="38100" dist="38100" dir="2700000" algn="tl">
                    <a:srgbClr val="FFFFFF"/>
                  </a:outerShdw>
                </a:effectLst>
              </a:rPr>
              <a:t>		</a:t>
            </a:r>
            <a:endParaRPr kumimoji="1" lang="zh-CN" altLang="en-US"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a:t>
            </a:r>
            <a:r>
              <a:rPr kumimoji="1" lang="en-US" altLang="zh-CN" sz="1600" dirty="0" err="1">
                <a:effectLst>
                  <a:outerShdw blurRad="38100" dist="38100" dir="2700000" algn="tl">
                    <a:srgbClr val="FFFFFF"/>
                  </a:outerShdw>
                </a:effectLst>
              </a:rPr>
              <a:t>skipws</a:t>
            </a:r>
            <a:r>
              <a:rPr kumimoji="1" lang="en-US" altLang="zh-CN" sz="1600" dirty="0">
                <a:effectLst>
                  <a:outerShdw blurRad="38100" dist="38100" dir="2700000" algn="tl">
                    <a:srgbClr val="FFFFFF"/>
                  </a:outerShdw>
                </a:effectLst>
              </a:rPr>
              <a:t>      0X0001	skip input white spaces</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::left	        0X0002	left </a:t>
            </a:r>
            <a:r>
              <a:rPr kumimoji="1" lang="en-US" altLang="zh-CN" sz="1600" dirty="0" err="1">
                <a:effectLst>
                  <a:outerShdw blurRad="38100" dist="38100" dir="2700000" algn="tl">
                    <a:srgbClr val="FFFFFF"/>
                  </a:outerShdw>
                </a:effectLst>
              </a:rPr>
              <a:t>adjustified</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::right	        0X0004	right </a:t>
            </a:r>
            <a:r>
              <a:rPr kumimoji="1" lang="en-US" altLang="zh-CN" sz="1600" dirty="0" err="1">
                <a:effectLst>
                  <a:outerShdw blurRad="38100" dist="38100" dir="2700000" algn="tl">
                    <a:srgbClr val="FFFFFF"/>
                  </a:outerShdw>
                </a:effectLst>
              </a:rPr>
              <a:t>adjustified</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internal    0X0008	internal </a:t>
            </a:r>
            <a:r>
              <a:rPr kumimoji="1" lang="en-US" altLang="zh-CN" sz="1600" dirty="0" err="1">
                <a:effectLst>
                  <a:outerShdw blurRad="38100" dist="38100" dir="2700000" algn="tl">
                    <a:srgbClr val="FFFFFF"/>
                  </a:outerShdw>
                </a:effectLst>
              </a:rPr>
              <a:t>adjustified</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a:t>
            </a:r>
            <a:r>
              <a:rPr kumimoji="1" lang="en-US" altLang="zh-CN" sz="1600" dirty="0" err="1">
                <a:effectLst>
                  <a:outerShdw blurRad="38100" dist="38100" dir="2700000" algn="tl">
                    <a:srgbClr val="FFFFFF"/>
                  </a:outerShdw>
                </a:effectLst>
              </a:rPr>
              <a:t>dec</a:t>
            </a:r>
            <a:r>
              <a:rPr kumimoji="1" lang="en-US" altLang="zh-CN" sz="1600" dirty="0">
                <a:effectLst>
                  <a:outerShdw blurRad="38100" dist="38100" dir="2700000" algn="tl">
                    <a:srgbClr val="FFFFFF"/>
                  </a:outerShdw>
                </a:effectLst>
              </a:rPr>
              <a:t>	        0X0010	decimal base</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oct	        0X0020	octal base</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hex	        0X0040	hexadecimal base</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a:t>
            </a:r>
            <a:r>
              <a:rPr kumimoji="1" lang="en-US" altLang="zh-CN" sz="1600" dirty="0" err="1">
                <a:effectLst>
                  <a:outerShdw blurRad="38100" dist="38100" dir="2700000" algn="tl">
                    <a:srgbClr val="FFFFFF"/>
                  </a:outerShdw>
                </a:effectLst>
              </a:rPr>
              <a:t>showbase</a:t>
            </a:r>
            <a:r>
              <a:rPr kumimoji="1" lang="en-US" altLang="zh-CN" sz="1600" dirty="0">
                <a:effectLst>
                  <a:outerShdw blurRad="38100" dist="38100" dir="2700000" algn="tl">
                    <a:srgbClr val="FFFFFF"/>
                  </a:outerShdw>
                </a:effectLst>
              </a:rPr>
              <a:t>        0X0080	show the base of an output number</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a:t>
            </a:r>
            <a:r>
              <a:rPr kumimoji="1" lang="en-US" altLang="zh-CN" sz="1600" dirty="0" err="1">
                <a:effectLst>
                  <a:outerShdw blurRad="38100" dist="38100" dir="2700000" algn="tl">
                    <a:srgbClr val="FFFFFF"/>
                  </a:outerShdw>
                </a:effectLst>
              </a:rPr>
              <a:t>showpoint</a:t>
            </a:r>
            <a:r>
              <a:rPr kumimoji="1" lang="en-US" altLang="zh-CN" sz="1600" dirty="0">
                <a:effectLst>
                  <a:outerShdw blurRad="38100" dist="38100" dir="2700000" algn="tl">
                    <a:srgbClr val="FFFFFF"/>
                  </a:outerShdw>
                </a:effectLst>
              </a:rPr>
              <a:t>       0X0100	show a decimal point and trailing zeros</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uppercase        0X0200	</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a:t>
            </a:r>
            <a:r>
              <a:rPr kumimoji="1" lang="en-US" altLang="zh-CN" sz="1600" dirty="0" err="1">
                <a:effectLst>
                  <a:outerShdw blurRad="38100" dist="38100" dir="2700000" algn="tl">
                    <a:srgbClr val="FFFFFF"/>
                  </a:outerShdw>
                </a:effectLst>
              </a:rPr>
              <a:t>showpos</a:t>
            </a:r>
            <a:r>
              <a:rPr kumimoji="1" lang="en-US" altLang="zh-CN" sz="1600" dirty="0">
                <a:effectLst>
                  <a:outerShdw blurRad="38100" dist="38100" dir="2700000" algn="tl">
                    <a:srgbClr val="FFFFFF"/>
                  </a:outerShdw>
                </a:effectLst>
              </a:rPr>
              <a:t>          0X0400	a plus sign is output before positive integer values</a:t>
            </a:r>
            <a:r>
              <a:rPr kumimoji="1" lang="zh-CN" altLang="en-US"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scientific          0X0800	floating-point numbers are written in e-notation</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fixed	                0X1000 floating-point numbers are not written in e-notation</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a:t>
            </a:r>
            <a:r>
              <a:rPr kumimoji="1" lang="en-US" altLang="zh-CN" sz="1600" dirty="0" err="1">
                <a:effectLst>
                  <a:outerShdw blurRad="38100" dist="38100" dir="2700000" algn="tl">
                    <a:srgbClr val="FFFFFF"/>
                  </a:outerShdw>
                </a:effectLst>
              </a:rPr>
              <a:t>unitbuf</a:t>
            </a:r>
            <a:r>
              <a:rPr kumimoji="1" lang="en-US" altLang="zh-CN" sz="1600" dirty="0">
                <a:effectLst>
                  <a:outerShdw blurRad="38100" dist="38100" dir="2700000" algn="tl">
                    <a:srgbClr val="FFFFFF"/>
                  </a:outerShdw>
                </a:effectLst>
              </a:rPr>
              <a:t>            0X2000	</a:t>
            </a:r>
            <a:r>
              <a:rPr kumimoji="1" lang="zh-CN" altLang="en-US" sz="1600" dirty="0">
                <a:effectLst>
                  <a:outerShdw blurRad="38100" dist="38100" dir="2700000" algn="tl">
                    <a:srgbClr val="FFFFFF"/>
                  </a:outerShdw>
                </a:effectLst>
              </a:rPr>
              <a:t>输出操作后立即刷新流		</a:t>
            </a:r>
            <a:endParaRPr kumimoji="1" lang="en-US" altLang="zh-CN" sz="1600" dirty="0">
              <a:effectLst>
                <a:outerShdw blurRad="38100" dist="38100" dir="2700000" algn="tl">
                  <a:srgbClr val="FFFFFF"/>
                </a:outerShdw>
              </a:effectLst>
            </a:endParaRPr>
          </a:p>
          <a:p>
            <a:pPr>
              <a:lnSpc>
                <a:spcPct val="140000"/>
              </a:lnSpc>
              <a:buFontTx/>
              <a:buNone/>
              <a:defRPr/>
            </a:pPr>
            <a:r>
              <a:rPr kumimoji="1" lang="en-US" altLang="zh-CN" sz="1600" dirty="0" err="1">
                <a:effectLst>
                  <a:outerShdw blurRad="38100" dist="38100" dir="2700000" algn="tl">
                    <a:srgbClr val="FFFFFF"/>
                  </a:outerShdw>
                </a:effectLst>
              </a:rPr>
              <a:t>Ios</a:t>
            </a:r>
            <a:r>
              <a:rPr kumimoji="1" lang="en-US" altLang="zh-CN" sz="1600" dirty="0">
                <a:effectLst>
                  <a:outerShdw blurRad="38100" dist="38100" dir="2700000" algn="tl">
                    <a:srgbClr val="FFFFFF"/>
                  </a:outerShdw>
                </a:effectLst>
              </a:rPr>
              <a:t>:: </a:t>
            </a:r>
            <a:r>
              <a:rPr kumimoji="1" lang="en-US" altLang="zh-CN" sz="1600" dirty="0" err="1">
                <a:effectLst>
                  <a:outerShdw blurRad="38100" dist="38100" dir="2700000" algn="tl">
                    <a:srgbClr val="FFFFFF"/>
                  </a:outerShdw>
                </a:effectLst>
              </a:rPr>
              <a:t>stdio</a:t>
            </a:r>
            <a:r>
              <a:rPr kumimoji="1" lang="en-US" altLang="zh-CN" sz="1600" dirty="0">
                <a:effectLst>
                  <a:outerShdw blurRad="38100" dist="38100" dir="2700000" algn="tl">
                    <a:srgbClr val="FFFFFF"/>
                  </a:outerShdw>
                </a:effectLst>
              </a:rPr>
              <a:t>	             0X4000	</a:t>
            </a:r>
            <a:r>
              <a:rPr kumimoji="1" lang="zh-CN" altLang="en-US" sz="1600" dirty="0">
                <a:effectLst>
                  <a:outerShdw blurRad="38100" dist="38100" dir="2700000" algn="tl">
                    <a:srgbClr val="FFFFFF"/>
                  </a:outerShdw>
                </a:effectLst>
              </a:rPr>
              <a:t>输出操作后刷新</a:t>
            </a:r>
            <a:r>
              <a:rPr kumimoji="1" lang="en-US" altLang="zh-CN" sz="1600" dirty="0" err="1">
                <a:effectLst>
                  <a:outerShdw blurRad="38100" dist="38100" dir="2700000" algn="tl">
                    <a:srgbClr val="FFFFFF"/>
                  </a:outerShdw>
                </a:effectLst>
              </a:rPr>
              <a:t>stdout</a:t>
            </a:r>
            <a:r>
              <a:rPr kumimoji="1" lang="en-US" altLang="zh-CN" sz="1600" dirty="0">
                <a:effectLst>
                  <a:outerShdw blurRad="38100" dist="38100" dir="2700000" algn="tl">
                    <a:srgbClr val="FFFFFF"/>
                  </a:outerShdw>
                </a:effectLst>
              </a:rPr>
              <a:t> </a:t>
            </a:r>
            <a:r>
              <a:rPr kumimoji="1" lang="zh-CN" altLang="en-US" sz="1600" dirty="0">
                <a:effectLst>
                  <a:outerShdw blurRad="38100" dist="38100" dir="2700000" algn="tl">
                    <a:srgbClr val="FFFFFF"/>
                  </a:outerShdw>
                </a:effectLst>
              </a:rPr>
              <a:t>和 </a:t>
            </a:r>
            <a:r>
              <a:rPr kumimoji="1" lang="en-US" altLang="zh-CN" sz="1600" dirty="0" err="1">
                <a:effectLst>
                  <a:outerShdw blurRad="38100" dist="38100" dir="2700000" algn="tl">
                    <a:srgbClr val="FFFFFF"/>
                  </a:outerShdw>
                </a:effectLst>
              </a:rPr>
              <a:t>stdree</a:t>
            </a:r>
            <a:r>
              <a:rPr kumimoji="1" lang="en-US" altLang="zh-CN" sz="1600" dirty="0">
                <a:effectLst>
                  <a:outerShdw blurRad="38100" dist="38100" dir="2700000" algn="tl">
                    <a:srgbClr val="FFFFFF"/>
                  </a:outerShdw>
                </a:effectLst>
              </a:rPr>
              <a:t>	</a:t>
            </a:r>
            <a:endParaRPr kumimoji="1" lang="en-US" altLang="zh-CN" sz="1600" dirty="0">
              <a:effectLst>
                <a:outerShdw blurRad="38100" dist="38100" dir="2700000" algn="tl">
                  <a:srgbClr val="FFFFFF"/>
                </a:outerShdw>
              </a:effectLst>
            </a:endParaRPr>
          </a:p>
        </p:txBody>
      </p:sp>
      <p:sp>
        <p:nvSpPr>
          <p:cNvPr id="5" name="文本框 4"/>
          <p:cNvSpPr txBox="1"/>
          <p:nvPr/>
        </p:nvSpPr>
        <p:spPr>
          <a:xfrm>
            <a:off x="823912" y="206204"/>
            <a:ext cx="10180537" cy="830997"/>
          </a:xfrm>
          <a:prstGeom prst="rect">
            <a:avLst/>
          </a:prstGeom>
          <a:noFill/>
        </p:spPr>
        <p:txBody>
          <a:bodyPr wrap="square" rtlCol="0">
            <a:spAutoFit/>
          </a:bodyPr>
          <a:lstStyle/>
          <a:p>
            <a:r>
              <a:rPr lang="en-US" altLang="zh-CN" sz="2400" dirty="0"/>
              <a:t>In class </a:t>
            </a:r>
            <a:r>
              <a:rPr lang="en-US" altLang="zh-CN" sz="2400" dirty="0" err="1"/>
              <a:t>ios</a:t>
            </a:r>
            <a:r>
              <a:rPr lang="en-US" altLang="zh-CN" sz="2400" dirty="0"/>
              <a:t>, a set of enumeration constants are defined to represent the values of the flag word </a:t>
            </a:r>
            <a:endParaRPr lang="zh-CN" altLang="en-US" sz="2400" dirty="0"/>
          </a:p>
        </p:txBody>
      </p:sp>
      <p:cxnSp>
        <p:nvCxnSpPr>
          <p:cNvPr id="3" name="直接箭头连接符 2"/>
          <p:cNvCxnSpPr/>
          <p:nvPr/>
        </p:nvCxnSpPr>
        <p:spPr>
          <a:xfrm>
            <a:off x="4848779" y="1585394"/>
            <a:ext cx="1659243" cy="176946"/>
          </a:xfrm>
          <a:prstGeom prst="straightConnector1">
            <a:avLst/>
          </a:prstGeom>
          <a:ln w="12700">
            <a:solidFill>
              <a:schemeClr val="tx1"/>
            </a:solidFill>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848779" y="1892127"/>
            <a:ext cx="1659243" cy="0"/>
          </a:xfrm>
          <a:prstGeom prst="straightConnector1">
            <a:avLst/>
          </a:prstGeom>
          <a:ln w="12700">
            <a:solidFill>
              <a:schemeClr val="tx1"/>
            </a:solidFill>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192180" y="2021915"/>
            <a:ext cx="1315842" cy="212766"/>
          </a:xfrm>
          <a:prstGeom prst="straightConnector1">
            <a:avLst/>
          </a:prstGeom>
          <a:ln w="12700">
            <a:solidFill>
              <a:schemeClr val="tx1"/>
            </a:solidFill>
            <a:headEnd w="med" len="lg"/>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675640" y="1630517"/>
            <a:ext cx="2973314" cy="523220"/>
          </a:xfrm>
          <a:prstGeom prst="rect">
            <a:avLst/>
          </a:prstGeom>
          <a:noFill/>
        </p:spPr>
        <p:txBody>
          <a:bodyPr wrap="square" rtlCol="0">
            <a:spAutoFit/>
          </a:bodyPr>
          <a:lstStyle/>
          <a:p>
            <a:r>
              <a:rPr lang="en-US" altLang="zh-CN" sz="2800" dirty="0"/>
              <a:t>Adjust field</a:t>
            </a:r>
            <a:endParaRPr lang="zh-CN" altLang="en-US" sz="2800" dirty="0"/>
          </a:p>
        </p:txBody>
      </p:sp>
      <p:cxnSp>
        <p:nvCxnSpPr>
          <p:cNvPr id="16" name="直接箭头连接符 15"/>
          <p:cNvCxnSpPr/>
          <p:nvPr/>
        </p:nvCxnSpPr>
        <p:spPr>
          <a:xfrm>
            <a:off x="4622334" y="2642532"/>
            <a:ext cx="1865052" cy="153755"/>
          </a:xfrm>
          <a:prstGeom prst="straightConnector1">
            <a:avLst/>
          </a:prstGeom>
          <a:ln w="12700">
            <a:solidFill>
              <a:schemeClr val="tx1"/>
            </a:solidFill>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391699" y="2926075"/>
            <a:ext cx="2095687" cy="43706"/>
          </a:xfrm>
          <a:prstGeom prst="straightConnector1">
            <a:avLst/>
          </a:prstGeom>
          <a:ln w="12700">
            <a:solidFill>
              <a:schemeClr val="tx1"/>
            </a:solidFill>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5003757" y="3055862"/>
            <a:ext cx="1483629" cy="212766"/>
          </a:xfrm>
          <a:prstGeom prst="straightConnector1">
            <a:avLst/>
          </a:prstGeom>
          <a:ln w="12700">
            <a:solidFill>
              <a:schemeClr val="tx1"/>
            </a:solidFill>
            <a:headEnd w="med" len="lg"/>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655004" y="2664464"/>
            <a:ext cx="2973314" cy="523220"/>
          </a:xfrm>
          <a:prstGeom prst="rect">
            <a:avLst/>
          </a:prstGeom>
          <a:noFill/>
        </p:spPr>
        <p:txBody>
          <a:bodyPr wrap="square" rtlCol="0">
            <a:spAutoFit/>
          </a:bodyPr>
          <a:lstStyle/>
          <a:p>
            <a:r>
              <a:rPr lang="en-US" altLang="zh-CN" sz="2800" dirty="0"/>
              <a:t>Base field</a:t>
            </a:r>
            <a:endParaRPr lang="zh-CN" altLang="en-US" sz="2800" dirty="0"/>
          </a:p>
        </p:txBody>
      </p:sp>
      <p:cxnSp>
        <p:nvCxnSpPr>
          <p:cNvPr id="21" name="直接箭头连接符 20"/>
          <p:cNvCxnSpPr/>
          <p:nvPr/>
        </p:nvCxnSpPr>
        <p:spPr>
          <a:xfrm>
            <a:off x="8171231" y="5056949"/>
            <a:ext cx="829622" cy="45123"/>
          </a:xfrm>
          <a:prstGeom prst="straightConnector1">
            <a:avLst/>
          </a:prstGeom>
          <a:ln w="12700">
            <a:solidFill>
              <a:schemeClr val="tx1"/>
            </a:solidFill>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8296520" y="5198243"/>
            <a:ext cx="704333" cy="60158"/>
          </a:xfrm>
          <a:prstGeom prst="straightConnector1">
            <a:avLst/>
          </a:prstGeom>
          <a:ln w="12700">
            <a:solidFill>
              <a:schemeClr val="tx1"/>
            </a:solidFill>
            <a:headEnd w="med" len="lg"/>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9105187" y="4795339"/>
            <a:ext cx="2430669" cy="523220"/>
          </a:xfrm>
          <a:prstGeom prst="rect">
            <a:avLst/>
          </a:prstGeom>
          <a:noFill/>
        </p:spPr>
        <p:txBody>
          <a:bodyPr wrap="square" rtlCol="0">
            <a:spAutoFit/>
          </a:bodyPr>
          <a:lstStyle/>
          <a:p>
            <a:r>
              <a:rPr lang="en-US" altLang="zh-CN" sz="2800" dirty="0"/>
              <a:t>float field</a:t>
            </a:r>
            <a:endParaRPr lang="zh-CN" altLang="en-US" sz="2800" dirty="0"/>
          </a:p>
        </p:txBody>
      </p:sp>
      <p:grpSp>
        <p:nvGrpSpPr>
          <p:cNvPr id="20" name="组合 19"/>
          <p:cNvGrpSpPr/>
          <p:nvPr/>
        </p:nvGrpSpPr>
        <p:grpSpPr>
          <a:xfrm>
            <a:off x="5928617" y="954000"/>
            <a:ext cx="5832648" cy="369332"/>
            <a:chOff x="1619672" y="3356992"/>
            <a:chExt cx="5832648" cy="369332"/>
          </a:xfrm>
        </p:grpSpPr>
        <p:sp>
          <p:nvSpPr>
            <p:cNvPr id="23" name="文本框 22"/>
            <p:cNvSpPr txBox="1"/>
            <p:nvPr/>
          </p:nvSpPr>
          <p:spPr>
            <a:xfrm>
              <a:off x="161967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25" name="文本框 24"/>
            <p:cNvSpPr txBox="1"/>
            <p:nvPr/>
          </p:nvSpPr>
          <p:spPr>
            <a:xfrm>
              <a:off x="198479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26" name="文本框 25"/>
            <p:cNvSpPr txBox="1"/>
            <p:nvPr/>
          </p:nvSpPr>
          <p:spPr>
            <a:xfrm>
              <a:off x="234991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27" name="文本框 26"/>
            <p:cNvSpPr txBox="1"/>
            <p:nvPr/>
          </p:nvSpPr>
          <p:spPr>
            <a:xfrm>
              <a:off x="271503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28" name="文本框 27"/>
            <p:cNvSpPr txBox="1"/>
            <p:nvPr/>
          </p:nvSpPr>
          <p:spPr>
            <a:xfrm>
              <a:off x="307596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29" name="文本框 28"/>
            <p:cNvSpPr txBox="1"/>
            <p:nvPr/>
          </p:nvSpPr>
          <p:spPr>
            <a:xfrm>
              <a:off x="344108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30" name="文本框 29"/>
            <p:cNvSpPr txBox="1"/>
            <p:nvPr/>
          </p:nvSpPr>
          <p:spPr>
            <a:xfrm>
              <a:off x="380620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31" name="文本框 30"/>
            <p:cNvSpPr txBox="1"/>
            <p:nvPr/>
          </p:nvSpPr>
          <p:spPr>
            <a:xfrm>
              <a:off x="417132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32" name="文本框 31"/>
            <p:cNvSpPr txBox="1"/>
            <p:nvPr/>
          </p:nvSpPr>
          <p:spPr>
            <a:xfrm>
              <a:off x="454063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33" name="文本框 32"/>
            <p:cNvSpPr txBox="1"/>
            <p:nvPr/>
          </p:nvSpPr>
          <p:spPr>
            <a:xfrm>
              <a:off x="490575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34" name="文本框 33"/>
            <p:cNvSpPr txBox="1"/>
            <p:nvPr/>
          </p:nvSpPr>
          <p:spPr>
            <a:xfrm>
              <a:off x="527087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35" name="文本框 34"/>
            <p:cNvSpPr txBox="1"/>
            <p:nvPr/>
          </p:nvSpPr>
          <p:spPr>
            <a:xfrm>
              <a:off x="5635992"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36" name="文本框 35"/>
            <p:cNvSpPr txBox="1"/>
            <p:nvPr/>
          </p:nvSpPr>
          <p:spPr>
            <a:xfrm>
              <a:off x="599692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37" name="文本框 36"/>
            <p:cNvSpPr txBox="1"/>
            <p:nvPr/>
          </p:nvSpPr>
          <p:spPr>
            <a:xfrm>
              <a:off x="636204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38" name="文本框 37"/>
            <p:cNvSpPr txBox="1"/>
            <p:nvPr/>
          </p:nvSpPr>
          <p:spPr>
            <a:xfrm>
              <a:off x="6727160" y="3356992"/>
              <a:ext cx="360040" cy="369332"/>
            </a:xfrm>
            <a:prstGeom prst="rect">
              <a:avLst/>
            </a:prstGeom>
            <a:noFill/>
            <a:ln w="15875">
              <a:solidFill>
                <a:schemeClr val="tx1"/>
              </a:solidFill>
            </a:ln>
          </p:spPr>
          <p:txBody>
            <a:bodyPr wrap="square" rtlCol="0">
              <a:spAutoFit/>
            </a:bodyPr>
            <a:lstStyle/>
            <a:p>
              <a:endParaRPr lang="zh-CN" altLang="en-US" dirty="0"/>
            </a:p>
          </p:txBody>
        </p:sp>
        <p:sp>
          <p:nvSpPr>
            <p:cNvPr id="39" name="文本框 38"/>
            <p:cNvSpPr txBox="1"/>
            <p:nvPr/>
          </p:nvSpPr>
          <p:spPr>
            <a:xfrm>
              <a:off x="7092280" y="3356992"/>
              <a:ext cx="360040" cy="369332"/>
            </a:xfrm>
            <a:prstGeom prst="rect">
              <a:avLst/>
            </a:prstGeom>
            <a:noFill/>
            <a:ln w="15875">
              <a:solidFill>
                <a:schemeClr val="tx1"/>
              </a:solidFill>
            </a:ln>
          </p:spPr>
          <p:txBody>
            <a:bodyPr wrap="square" rtlCol="0">
              <a:spAutoFit/>
            </a:bodyPr>
            <a:lstStyle/>
            <a:p>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iterate type="wd">
                                    <p:tmPct val="100000"/>
                                  </p:iterate>
                                  <p:childTnLst>
                                    <p:set>
                                      <p:cBhvr>
                                        <p:cTn id="6" dur="1" fill="hold">
                                          <p:stCondLst>
                                            <p:cond delay="0"/>
                                          </p:stCondLst>
                                        </p:cTn>
                                        <p:tgtEl>
                                          <p:spTgt spid="4">
                                            <p:bg/>
                                          </p:spTgt>
                                        </p:tgtEl>
                                        <p:attrNameLst>
                                          <p:attrName>style.visibility</p:attrName>
                                        </p:attrNameLst>
                                      </p:cBhvr>
                                      <p:to>
                                        <p:strVal val="visible"/>
                                      </p:to>
                                    </p:set>
                                    <p:animEffect transition="in" filter="checkerboard(across)">
                                      <p:cBhvr>
                                        <p:cTn id="7" dur="300"/>
                                        <p:tgtEl>
                                          <p:spTgt spid="4">
                                            <p:bg/>
                                          </p:spTgt>
                                        </p:tgtEl>
                                      </p:cBhvr>
                                    </p:animEffect>
                                  </p:childTnLst>
                                </p:cTn>
                              </p:par>
                            </p:childTnLst>
                          </p:cTn>
                        </p:par>
                        <p:par>
                          <p:cTn id="8" fill="hold">
                            <p:stCondLst>
                              <p:cond delay="1299"/>
                            </p:stCondLst>
                            <p:childTnLst>
                              <p:par>
                                <p:cTn id="9" presetID="5" presetClass="entr" presetSubtype="10" fill="hold" grpId="0" nodeType="afterEffect">
                                  <p:stCondLst>
                                    <p:cond delay="1000"/>
                                  </p:stCondLst>
                                  <p:iterate type="wd">
                                    <p:tmPct val="100000"/>
                                  </p:iterate>
                                  <p:childTnLst>
                                    <p:set>
                                      <p:cBhvr>
                                        <p:cTn id="10" dur="1" fill="hold">
                                          <p:stCondLst>
                                            <p:cond delay="0"/>
                                          </p:stCondLst>
                                        </p:cTn>
                                        <p:tgtEl>
                                          <p:spTgt spid="4">
                                            <p:txEl>
                                              <p:pRg st="0" end="0"/>
                                            </p:txEl>
                                          </p:spTgt>
                                        </p:tgtEl>
                                        <p:attrNameLst>
                                          <p:attrName>style.visibility</p:attrName>
                                        </p:attrNameLst>
                                      </p:cBhvr>
                                      <p:to>
                                        <p:strVal val="visible"/>
                                      </p:to>
                                    </p:set>
                                    <p:animEffect transition="in" filter="checkerboard(across)">
                                      <p:cBhvr>
                                        <p:cTn id="11" dur="300"/>
                                        <p:tgtEl>
                                          <p:spTgt spid="4">
                                            <p:txEl>
                                              <p:pRg st="0" end="0"/>
                                            </p:txEl>
                                          </p:spTgt>
                                        </p:tgtEl>
                                      </p:cBhvr>
                                    </p:animEffect>
                                  </p:childTnLst>
                                </p:cTn>
                              </p:par>
                            </p:childTnLst>
                          </p:cTn>
                        </p:par>
                        <p:par>
                          <p:cTn id="12" fill="hold">
                            <p:stCondLst>
                              <p:cond delay="2900"/>
                            </p:stCondLst>
                            <p:childTnLst>
                              <p:par>
                                <p:cTn id="13" presetID="5" presetClass="entr" presetSubtype="10" fill="hold" grpId="0" nodeType="afterEffect">
                                  <p:stCondLst>
                                    <p:cond delay="1000"/>
                                  </p:stCondLst>
                                  <p:iterate type="wd">
                                    <p:tmPct val="100000"/>
                                  </p:iterate>
                                  <p:childTnLst>
                                    <p:set>
                                      <p:cBhvr>
                                        <p:cTn id="14" dur="1" fill="hold">
                                          <p:stCondLst>
                                            <p:cond delay="0"/>
                                          </p:stCondLst>
                                        </p:cTn>
                                        <p:tgtEl>
                                          <p:spTgt spid="4">
                                            <p:txEl>
                                              <p:pRg st="1" end="1"/>
                                            </p:txEl>
                                          </p:spTgt>
                                        </p:tgtEl>
                                        <p:attrNameLst>
                                          <p:attrName>style.visibility</p:attrName>
                                        </p:attrNameLst>
                                      </p:cBhvr>
                                      <p:to>
                                        <p:strVal val="visible"/>
                                      </p:to>
                                    </p:set>
                                    <p:animEffect transition="in" filter="checkerboard(across)">
                                      <p:cBhvr>
                                        <p:cTn id="15" dur="300"/>
                                        <p:tgtEl>
                                          <p:spTgt spid="4">
                                            <p:txEl>
                                              <p:pRg st="1" end="1"/>
                                            </p:txEl>
                                          </p:spTgt>
                                        </p:tgtEl>
                                      </p:cBhvr>
                                    </p:animEffect>
                                  </p:childTnLst>
                                </p:cTn>
                              </p:par>
                            </p:childTnLst>
                          </p:cTn>
                        </p:par>
                        <p:par>
                          <p:cTn id="16" fill="hold">
                            <p:stCondLst>
                              <p:cond delay="18600"/>
                            </p:stCondLst>
                            <p:childTnLst>
                              <p:par>
                                <p:cTn id="17" presetID="5" presetClass="entr" presetSubtype="10" fill="hold" grpId="0" nodeType="afterEffect">
                                  <p:stCondLst>
                                    <p:cond delay="1000"/>
                                  </p:stCondLst>
                                  <p:iterate type="wd">
                                    <p:tmPct val="100000"/>
                                  </p:iterate>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heckerboard(across)">
                                      <p:cBhvr>
                                        <p:cTn id="19" dur="300"/>
                                        <p:tgtEl>
                                          <p:spTgt spid="4">
                                            <p:txEl>
                                              <p:pRg st="2" end="2"/>
                                            </p:txEl>
                                          </p:spTgt>
                                        </p:tgtEl>
                                      </p:cBhvr>
                                    </p:animEffect>
                                  </p:childTnLst>
                                </p:cTn>
                              </p:par>
                            </p:childTnLst>
                          </p:cTn>
                        </p:par>
                        <p:par>
                          <p:cTn id="20" fill="hold">
                            <p:stCondLst>
                              <p:cond delay="32800"/>
                            </p:stCondLst>
                            <p:childTnLst>
                              <p:par>
                                <p:cTn id="21" presetID="5" presetClass="entr" presetSubtype="10" fill="hold" grpId="0" nodeType="afterEffect">
                                  <p:stCondLst>
                                    <p:cond delay="1000"/>
                                  </p:stCondLst>
                                  <p:iterate type="wd">
                                    <p:tmPct val="100000"/>
                                  </p:iterate>
                                  <p:childTnLst>
                                    <p:set>
                                      <p:cBhvr>
                                        <p:cTn id="22" dur="1" fill="hold">
                                          <p:stCondLst>
                                            <p:cond delay="0"/>
                                          </p:stCondLst>
                                        </p:cTn>
                                        <p:tgtEl>
                                          <p:spTgt spid="4">
                                            <p:txEl>
                                              <p:pRg st="3" end="3"/>
                                            </p:txEl>
                                          </p:spTgt>
                                        </p:tgtEl>
                                        <p:attrNameLst>
                                          <p:attrName>style.visibility</p:attrName>
                                        </p:attrNameLst>
                                      </p:cBhvr>
                                      <p:to>
                                        <p:strVal val="visible"/>
                                      </p:to>
                                    </p:set>
                                    <p:animEffect transition="in" filter="checkerboard(across)">
                                      <p:cBhvr>
                                        <p:cTn id="23" dur="300"/>
                                        <p:tgtEl>
                                          <p:spTgt spid="4">
                                            <p:txEl>
                                              <p:pRg st="3" end="3"/>
                                            </p:txEl>
                                          </p:spTgt>
                                        </p:tgtEl>
                                      </p:cBhvr>
                                    </p:animEffect>
                                  </p:childTnLst>
                                </p:cTn>
                              </p:par>
                            </p:childTnLst>
                          </p:cTn>
                        </p:par>
                        <p:par>
                          <p:cTn id="24" fill="hold">
                            <p:stCondLst>
                              <p:cond delay="47599"/>
                            </p:stCondLst>
                            <p:childTnLst>
                              <p:par>
                                <p:cTn id="25" presetID="5" presetClass="entr" presetSubtype="10" fill="hold" grpId="0" nodeType="afterEffect">
                                  <p:stCondLst>
                                    <p:cond delay="1000"/>
                                  </p:stCondLst>
                                  <p:iterate type="wd">
                                    <p:tmPct val="100000"/>
                                  </p:iterate>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300"/>
                                        <p:tgtEl>
                                          <p:spTgt spid="4">
                                            <p:txEl>
                                              <p:pRg st="4" end="4"/>
                                            </p:txEl>
                                          </p:spTgt>
                                        </p:tgtEl>
                                      </p:cBhvr>
                                    </p:animEffect>
                                  </p:childTnLst>
                                </p:cTn>
                              </p:par>
                            </p:childTnLst>
                          </p:cTn>
                        </p:par>
                        <p:par>
                          <p:cTn id="28" fill="hold">
                            <p:stCondLst>
                              <p:cond delay="62400"/>
                            </p:stCondLst>
                            <p:childTnLst>
                              <p:par>
                                <p:cTn id="29" presetID="5" presetClass="entr" presetSubtype="10" fill="hold" grpId="0" nodeType="afterEffect">
                                  <p:stCondLst>
                                    <p:cond delay="1000"/>
                                  </p:stCondLst>
                                  <p:iterate type="wd">
                                    <p:tmPct val="100000"/>
                                  </p:iterate>
                                  <p:childTnLst>
                                    <p:set>
                                      <p:cBhvr>
                                        <p:cTn id="30" dur="1" fill="hold">
                                          <p:stCondLst>
                                            <p:cond delay="0"/>
                                          </p:stCondLst>
                                        </p:cTn>
                                        <p:tgtEl>
                                          <p:spTgt spid="4">
                                            <p:txEl>
                                              <p:pRg st="5" end="5"/>
                                            </p:txEl>
                                          </p:spTgt>
                                        </p:tgtEl>
                                        <p:attrNameLst>
                                          <p:attrName>style.visibility</p:attrName>
                                        </p:attrNameLst>
                                      </p:cBhvr>
                                      <p:to>
                                        <p:strVal val="visible"/>
                                      </p:to>
                                    </p:set>
                                    <p:animEffect transition="in" filter="checkerboard(across)">
                                      <p:cBhvr>
                                        <p:cTn id="31" dur="300"/>
                                        <p:tgtEl>
                                          <p:spTgt spid="4">
                                            <p:txEl>
                                              <p:pRg st="5" end="5"/>
                                            </p:txEl>
                                          </p:spTgt>
                                        </p:tgtEl>
                                      </p:cBhvr>
                                    </p:animEffect>
                                  </p:childTnLst>
                                </p:cTn>
                              </p:par>
                            </p:childTnLst>
                          </p:cTn>
                        </p:par>
                        <p:par>
                          <p:cTn id="32" fill="hold">
                            <p:stCondLst>
                              <p:cond delay="75099"/>
                            </p:stCondLst>
                            <p:childTnLst>
                              <p:par>
                                <p:cTn id="33" presetID="5" presetClass="entr" presetSubtype="10" fill="hold" grpId="0" nodeType="afterEffect">
                                  <p:stCondLst>
                                    <p:cond delay="1000"/>
                                  </p:stCondLst>
                                  <p:iterate type="wd">
                                    <p:tmPct val="100000"/>
                                  </p:iterate>
                                  <p:childTnLst>
                                    <p:set>
                                      <p:cBhvr>
                                        <p:cTn id="34" dur="1" fill="hold">
                                          <p:stCondLst>
                                            <p:cond delay="0"/>
                                          </p:stCondLst>
                                        </p:cTn>
                                        <p:tgtEl>
                                          <p:spTgt spid="4">
                                            <p:txEl>
                                              <p:pRg st="6" end="6"/>
                                            </p:txEl>
                                          </p:spTgt>
                                        </p:tgtEl>
                                        <p:attrNameLst>
                                          <p:attrName>style.visibility</p:attrName>
                                        </p:attrNameLst>
                                      </p:cBhvr>
                                      <p:to>
                                        <p:strVal val="visible"/>
                                      </p:to>
                                    </p:set>
                                    <p:animEffect transition="in" filter="checkerboard(across)">
                                      <p:cBhvr>
                                        <p:cTn id="35" dur="300"/>
                                        <p:tgtEl>
                                          <p:spTgt spid="4">
                                            <p:txEl>
                                              <p:pRg st="6" end="6"/>
                                            </p:txEl>
                                          </p:spTgt>
                                        </p:tgtEl>
                                      </p:cBhvr>
                                    </p:animEffect>
                                  </p:childTnLst>
                                </p:cTn>
                              </p:par>
                            </p:childTnLst>
                          </p:cTn>
                        </p:par>
                        <p:par>
                          <p:cTn id="36" fill="hold">
                            <p:stCondLst>
                              <p:cond delay="87200"/>
                            </p:stCondLst>
                            <p:childTnLst>
                              <p:par>
                                <p:cTn id="37" presetID="5" presetClass="entr" presetSubtype="10" fill="hold" grpId="0" nodeType="afterEffect">
                                  <p:stCondLst>
                                    <p:cond delay="1000"/>
                                  </p:stCondLst>
                                  <p:iterate type="wd">
                                    <p:tmPct val="100000"/>
                                  </p:iterate>
                                  <p:childTnLst>
                                    <p:set>
                                      <p:cBhvr>
                                        <p:cTn id="38" dur="1" fill="hold">
                                          <p:stCondLst>
                                            <p:cond delay="0"/>
                                          </p:stCondLst>
                                        </p:cTn>
                                        <p:tgtEl>
                                          <p:spTgt spid="4">
                                            <p:txEl>
                                              <p:pRg st="7" end="7"/>
                                            </p:txEl>
                                          </p:spTgt>
                                        </p:tgtEl>
                                        <p:attrNameLst>
                                          <p:attrName>style.visibility</p:attrName>
                                        </p:attrNameLst>
                                      </p:cBhvr>
                                      <p:to>
                                        <p:strVal val="visible"/>
                                      </p:to>
                                    </p:set>
                                    <p:animEffect transition="in" filter="checkerboard(across)">
                                      <p:cBhvr>
                                        <p:cTn id="39" dur="300"/>
                                        <p:tgtEl>
                                          <p:spTgt spid="4">
                                            <p:txEl>
                                              <p:pRg st="7" end="7"/>
                                            </p:txEl>
                                          </p:spTgt>
                                        </p:tgtEl>
                                      </p:cBhvr>
                                    </p:animEffect>
                                  </p:childTnLst>
                                </p:cTn>
                              </p:par>
                            </p:childTnLst>
                          </p:cTn>
                        </p:par>
                        <p:par>
                          <p:cTn id="40" fill="hold">
                            <p:stCondLst>
                              <p:cond delay="101099"/>
                            </p:stCondLst>
                            <p:childTnLst>
                              <p:par>
                                <p:cTn id="41" presetID="5" presetClass="entr" presetSubtype="10" fill="hold" grpId="0" nodeType="afterEffect">
                                  <p:stCondLst>
                                    <p:cond delay="1000"/>
                                  </p:stCondLst>
                                  <p:iterate type="wd">
                                    <p:tmPct val="100000"/>
                                  </p:iterate>
                                  <p:childTnLst>
                                    <p:set>
                                      <p:cBhvr>
                                        <p:cTn id="42" dur="1" fill="hold">
                                          <p:stCondLst>
                                            <p:cond delay="0"/>
                                          </p:stCondLst>
                                        </p:cTn>
                                        <p:tgtEl>
                                          <p:spTgt spid="4">
                                            <p:txEl>
                                              <p:pRg st="8" end="8"/>
                                            </p:txEl>
                                          </p:spTgt>
                                        </p:tgtEl>
                                        <p:attrNameLst>
                                          <p:attrName>style.visibility</p:attrName>
                                        </p:attrNameLst>
                                      </p:cBhvr>
                                      <p:to>
                                        <p:strVal val="visible"/>
                                      </p:to>
                                    </p:set>
                                    <p:animEffect transition="in" filter="checkerboard(across)">
                                      <p:cBhvr>
                                        <p:cTn id="43" dur="300"/>
                                        <p:tgtEl>
                                          <p:spTgt spid="4">
                                            <p:txEl>
                                              <p:pRg st="8" end="8"/>
                                            </p:txEl>
                                          </p:spTgt>
                                        </p:tgtEl>
                                      </p:cBhvr>
                                    </p:animEffect>
                                  </p:childTnLst>
                                </p:cTn>
                              </p:par>
                            </p:childTnLst>
                          </p:cTn>
                        </p:par>
                        <p:par>
                          <p:cTn id="44" fill="hold">
                            <p:stCondLst>
                              <p:cond delay="121300"/>
                            </p:stCondLst>
                            <p:childTnLst>
                              <p:par>
                                <p:cTn id="45" presetID="5" presetClass="entr" presetSubtype="10" fill="hold" grpId="0" nodeType="afterEffect">
                                  <p:stCondLst>
                                    <p:cond delay="1000"/>
                                  </p:stCondLst>
                                  <p:iterate type="wd">
                                    <p:tmPct val="100000"/>
                                  </p:iterate>
                                  <p:childTnLst>
                                    <p:set>
                                      <p:cBhvr>
                                        <p:cTn id="46" dur="1" fill="hold">
                                          <p:stCondLst>
                                            <p:cond delay="0"/>
                                          </p:stCondLst>
                                        </p:cTn>
                                        <p:tgtEl>
                                          <p:spTgt spid="4">
                                            <p:txEl>
                                              <p:pRg st="9" end="9"/>
                                            </p:txEl>
                                          </p:spTgt>
                                        </p:tgtEl>
                                        <p:attrNameLst>
                                          <p:attrName>style.visibility</p:attrName>
                                        </p:attrNameLst>
                                      </p:cBhvr>
                                      <p:to>
                                        <p:strVal val="visible"/>
                                      </p:to>
                                    </p:set>
                                    <p:animEffect transition="in" filter="checkerboard(across)">
                                      <p:cBhvr>
                                        <p:cTn id="47" dur="300"/>
                                        <p:tgtEl>
                                          <p:spTgt spid="4">
                                            <p:txEl>
                                              <p:pRg st="9" end="9"/>
                                            </p:txEl>
                                          </p:spTgt>
                                        </p:tgtEl>
                                      </p:cBhvr>
                                    </p:animEffect>
                                  </p:childTnLst>
                                </p:cTn>
                              </p:par>
                            </p:childTnLst>
                          </p:cTn>
                        </p:par>
                        <p:par>
                          <p:cTn id="48" fill="hold">
                            <p:stCondLst>
                              <p:cond delay="143300"/>
                            </p:stCondLst>
                            <p:childTnLst>
                              <p:par>
                                <p:cTn id="49" presetID="5" presetClass="entr" presetSubtype="10" fill="hold" grpId="0" nodeType="afterEffect">
                                  <p:stCondLst>
                                    <p:cond delay="1000"/>
                                  </p:stCondLst>
                                  <p:iterate type="wd">
                                    <p:tmPct val="100000"/>
                                  </p:iterate>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51" dur="300"/>
                                        <p:tgtEl>
                                          <p:spTgt spid="4">
                                            <p:txEl>
                                              <p:pRg st="10" end="10"/>
                                            </p:txEl>
                                          </p:spTgt>
                                        </p:tgtEl>
                                      </p:cBhvr>
                                    </p:animEffect>
                                  </p:childTnLst>
                                </p:cTn>
                              </p:par>
                            </p:childTnLst>
                          </p:cTn>
                        </p:par>
                        <p:par>
                          <p:cTn id="52" fill="hold">
                            <p:stCondLst>
                              <p:cond delay="153600"/>
                            </p:stCondLst>
                            <p:childTnLst>
                              <p:par>
                                <p:cTn id="53" presetID="5" presetClass="entr" presetSubtype="10" fill="hold" grpId="0" nodeType="afterEffect">
                                  <p:stCondLst>
                                    <p:cond delay="1000"/>
                                  </p:stCondLst>
                                  <p:iterate type="wd">
                                    <p:tmPct val="100000"/>
                                  </p:iterate>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checkerboard(across)">
                                      <p:cBhvr>
                                        <p:cTn id="55" dur="300"/>
                                        <p:tgtEl>
                                          <p:spTgt spid="4">
                                            <p:txEl>
                                              <p:pRg st="11" end="11"/>
                                            </p:txEl>
                                          </p:spTgt>
                                        </p:tgtEl>
                                      </p:cBhvr>
                                    </p:animEffect>
                                  </p:childTnLst>
                                </p:cTn>
                              </p:par>
                            </p:childTnLst>
                          </p:cTn>
                        </p:par>
                        <p:par>
                          <p:cTn id="56" fill="hold">
                            <p:stCondLst>
                              <p:cond delay="179500"/>
                            </p:stCondLst>
                            <p:childTnLst>
                              <p:par>
                                <p:cTn id="57" presetID="5" presetClass="entr" presetSubtype="10" fill="hold" grpId="0" nodeType="afterEffect">
                                  <p:stCondLst>
                                    <p:cond delay="1000"/>
                                  </p:stCondLst>
                                  <p:iterate type="wd">
                                    <p:tmPct val="100000"/>
                                  </p:iterate>
                                  <p:childTnLst>
                                    <p:set>
                                      <p:cBhvr>
                                        <p:cTn id="58" dur="1" fill="hold">
                                          <p:stCondLst>
                                            <p:cond delay="0"/>
                                          </p:stCondLst>
                                        </p:cTn>
                                        <p:tgtEl>
                                          <p:spTgt spid="4">
                                            <p:txEl>
                                              <p:pRg st="12" end="12"/>
                                            </p:txEl>
                                          </p:spTgt>
                                        </p:tgtEl>
                                        <p:attrNameLst>
                                          <p:attrName>style.visibility</p:attrName>
                                        </p:attrNameLst>
                                      </p:cBhvr>
                                      <p:to>
                                        <p:strVal val="visible"/>
                                      </p:to>
                                    </p:set>
                                    <p:animEffect transition="in" filter="checkerboard(across)">
                                      <p:cBhvr>
                                        <p:cTn id="59" dur="300"/>
                                        <p:tgtEl>
                                          <p:spTgt spid="4">
                                            <p:txEl>
                                              <p:pRg st="12" end="12"/>
                                            </p:txEl>
                                          </p:spTgt>
                                        </p:tgtEl>
                                      </p:cBhvr>
                                    </p:animEffect>
                                  </p:childTnLst>
                                </p:cTn>
                              </p:par>
                            </p:childTnLst>
                          </p:cTn>
                        </p:par>
                        <p:par>
                          <p:cTn id="60" fill="hold">
                            <p:stCondLst>
                              <p:cond delay="204800"/>
                            </p:stCondLst>
                            <p:childTnLst>
                              <p:par>
                                <p:cTn id="61" presetID="5" presetClass="entr" presetSubtype="10" fill="hold" grpId="0" nodeType="afterEffect">
                                  <p:stCondLst>
                                    <p:cond delay="1000"/>
                                  </p:stCondLst>
                                  <p:iterate type="wd">
                                    <p:tmPct val="100000"/>
                                  </p:iterate>
                                  <p:childTnLst>
                                    <p:set>
                                      <p:cBhvr>
                                        <p:cTn id="62" dur="1" fill="hold">
                                          <p:stCondLst>
                                            <p:cond delay="0"/>
                                          </p:stCondLst>
                                        </p:cTn>
                                        <p:tgtEl>
                                          <p:spTgt spid="4">
                                            <p:txEl>
                                              <p:pRg st="13" end="13"/>
                                            </p:txEl>
                                          </p:spTgt>
                                        </p:tgtEl>
                                        <p:attrNameLst>
                                          <p:attrName>style.visibility</p:attrName>
                                        </p:attrNameLst>
                                      </p:cBhvr>
                                      <p:to>
                                        <p:strVal val="visible"/>
                                      </p:to>
                                    </p:set>
                                    <p:animEffect transition="in" filter="checkerboard(across)">
                                      <p:cBhvr>
                                        <p:cTn id="63" dur="300"/>
                                        <p:tgtEl>
                                          <p:spTgt spid="4">
                                            <p:txEl>
                                              <p:pRg st="13" end="13"/>
                                            </p:txEl>
                                          </p:spTgt>
                                        </p:tgtEl>
                                      </p:cBhvr>
                                    </p:animEffect>
                                  </p:childTnLst>
                                </p:cTn>
                              </p:par>
                            </p:childTnLst>
                          </p:cTn>
                        </p:par>
                        <p:par>
                          <p:cTn id="64" fill="hold">
                            <p:stCondLst>
                              <p:cond delay="231600"/>
                            </p:stCondLst>
                            <p:childTnLst>
                              <p:par>
                                <p:cTn id="65" presetID="5" presetClass="entr" presetSubtype="10" fill="hold" grpId="0" nodeType="afterEffect">
                                  <p:stCondLst>
                                    <p:cond delay="1000"/>
                                  </p:stCondLst>
                                  <p:iterate type="wd">
                                    <p:tmPct val="100000"/>
                                  </p:iterate>
                                  <p:childTnLst>
                                    <p:set>
                                      <p:cBhvr>
                                        <p:cTn id="66" dur="1" fill="hold">
                                          <p:stCondLst>
                                            <p:cond delay="0"/>
                                          </p:stCondLst>
                                        </p:cTn>
                                        <p:tgtEl>
                                          <p:spTgt spid="4">
                                            <p:txEl>
                                              <p:pRg st="14" end="14"/>
                                            </p:txEl>
                                          </p:spTgt>
                                        </p:tgtEl>
                                        <p:attrNameLst>
                                          <p:attrName>style.visibility</p:attrName>
                                        </p:attrNameLst>
                                      </p:cBhvr>
                                      <p:to>
                                        <p:strVal val="visible"/>
                                      </p:to>
                                    </p:set>
                                    <p:animEffect transition="in" filter="checkerboard(across)">
                                      <p:cBhvr>
                                        <p:cTn id="67" dur="300"/>
                                        <p:tgtEl>
                                          <p:spTgt spid="4">
                                            <p:txEl>
                                              <p:pRg st="14" end="14"/>
                                            </p:txEl>
                                          </p:spTgt>
                                        </p:tgtEl>
                                      </p:cBhvr>
                                    </p:animEffect>
                                  </p:childTnLst>
                                </p:cTn>
                              </p:par>
                            </p:childTnLst>
                          </p:cTn>
                        </p:par>
                        <p:par>
                          <p:cTn id="68" fill="hold">
                            <p:stCondLst>
                              <p:cond delay="245800"/>
                            </p:stCondLst>
                            <p:childTnLst>
                              <p:par>
                                <p:cTn id="69" presetID="5" presetClass="entr" presetSubtype="10" fill="hold" grpId="0" nodeType="afterEffect">
                                  <p:stCondLst>
                                    <p:cond delay="1000"/>
                                  </p:stCondLst>
                                  <p:iterate type="wd">
                                    <p:tmPct val="100000"/>
                                  </p:iterate>
                                  <p:childTnLst>
                                    <p:set>
                                      <p:cBhvr>
                                        <p:cTn id="70" dur="1" fill="hold">
                                          <p:stCondLst>
                                            <p:cond delay="0"/>
                                          </p:stCondLst>
                                        </p:cTn>
                                        <p:tgtEl>
                                          <p:spTgt spid="4">
                                            <p:txEl>
                                              <p:pRg st="15" end="15"/>
                                            </p:txEl>
                                          </p:spTgt>
                                        </p:tgtEl>
                                        <p:attrNameLst>
                                          <p:attrName>style.visibility</p:attrName>
                                        </p:attrNameLst>
                                      </p:cBhvr>
                                      <p:to>
                                        <p:strVal val="visible"/>
                                      </p:to>
                                    </p:set>
                                    <p:animEffect transition="in" filter="checkerboard(across)">
                                      <p:cBhvr>
                                        <p:cTn id="71" dur="300"/>
                                        <p:tgtEl>
                                          <p:spTgt spid="4">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6"/>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7"/>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1"/>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2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dvAuto="0" build="p"/>
      <p:bldP spid="15" grpId="0"/>
      <p:bldP spid="19"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56112" y="116632"/>
            <a:ext cx="6279776" cy="674136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095500" y="509588"/>
          <a:ext cx="7786688" cy="4348164"/>
        </p:xfrm>
        <a:graphic>
          <a:graphicData uri="http://schemas.openxmlformats.org/drawingml/2006/table">
            <a:tbl>
              <a:tblPr firstRow="1" bandRow="1">
                <a:tableStyleId>{5C22544A-7EE6-4342-B048-85BDC9FD1C3A}</a:tableStyleId>
              </a:tblPr>
              <a:tblGrid>
                <a:gridCol w="2928938"/>
                <a:gridCol w="1601982"/>
                <a:gridCol w="3255768"/>
              </a:tblGrid>
              <a:tr h="640074">
                <a:tc>
                  <a:txBody>
                    <a:bodyPr/>
                    <a:lstStyle/>
                    <a:p>
                      <a:r>
                        <a:rPr lang="en-US" altLang="zh-CN" sz="1800" dirty="0">
                          <a:solidFill>
                            <a:schemeClr val="tx1"/>
                          </a:solidFill>
                        </a:rPr>
                        <a:t>Format required</a:t>
                      </a:r>
                      <a:endParaRPr lang="zh-CN" altLang="en-US" sz="1800" dirty="0">
                        <a:solidFill>
                          <a:schemeClr val="tx1"/>
                        </a:solidFill>
                      </a:endParaRPr>
                    </a:p>
                  </a:txBody>
                  <a:tcPr marL="91439" marR="91439" marT="45717" marB="45717"/>
                </a:tc>
                <a:tc>
                  <a:txBody>
                    <a:bodyPr/>
                    <a:lstStyle/>
                    <a:p>
                      <a:r>
                        <a:rPr lang="en-US" altLang="zh-CN" sz="1800" dirty="0">
                          <a:solidFill>
                            <a:schemeClr val="tx1"/>
                          </a:solidFill>
                        </a:rPr>
                        <a:t>Flag </a:t>
                      </a:r>
                      <a:endParaRPr lang="zh-CN" altLang="en-US" sz="1800" dirty="0">
                        <a:solidFill>
                          <a:schemeClr val="tx1"/>
                        </a:solidFill>
                      </a:endParaRPr>
                    </a:p>
                  </a:txBody>
                  <a:tcPr marL="91439" marR="91439"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solidFill>
                            <a:schemeClr val="tx1"/>
                          </a:solidFill>
                        </a:rPr>
                        <a:t>Bit-</a:t>
                      </a:r>
                      <a:r>
                        <a:rPr lang="en-US" altLang="zh-CN" sz="1800" baseline="0" dirty="0">
                          <a:solidFill>
                            <a:schemeClr val="tx1"/>
                          </a:solidFill>
                        </a:rPr>
                        <a:t>field</a:t>
                      </a:r>
                      <a:r>
                        <a:rPr lang="en-US" altLang="zh-CN" sz="1800" dirty="0">
                          <a:solidFill>
                            <a:schemeClr val="tx1"/>
                          </a:solidFill>
                        </a:rPr>
                        <a:t> </a:t>
                      </a:r>
                      <a:endParaRPr lang="zh-CN" altLang="en-US" sz="1800" dirty="0">
                        <a:solidFill>
                          <a:schemeClr val="tx1"/>
                        </a:solidFill>
                      </a:endParaRPr>
                    </a:p>
                    <a:p>
                      <a:endParaRPr lang="zh-CN" altLang="en-US" sz="1800" dirty="0"/>
                    </a:p>
                  </a:txBody>
                  <a:tcPr marL="91439" marR="91439" marT="45717" marB="45717"/>
                </a:tc>
              </a:tr>
              <a:tr h="370809">
                <a:tc>
                  <a:txBody>
                    <a:bodyPr/>
                    <a:lstStyle/>
                    <a:p>
                      <a:r>
                        <a:rPr lang="en-US" altLang="zh-CN" sz="1800" dirty="0" err="1"/>
                        <a:t>Left_justified</a:t>
                      </a:r>
                      <a:r>
                        <a:rPr lang="en-US" altLang="zh-CN" sz="1800" baseline="0" dirty="0"/>
                        <a:t> output</a:t>
                      </a:r>
                      <a:endParaRPr lang="zh-CN" altLang="en-US" sz="1800" dirty="0"/>
                    </a:p>
                  </a:txBody>
                  <a:tcPr marL="91439" marR="91439" marT="45717" marB="45717"/>
                </a:tc>
                <a:tc>
                  <a:txBody>
                    <a:bodyPr/>
                    <a:lstStyle/>
                    <a:p>
                      <a:r>
                        <a:rPr lang="en-US" altLang="zh-CN" sz="1800" dirty="0" err="1"/>
                        <a:t>ios</a:t>
                      </a:r>
                      <a:r>
                        <a:rPr lang="en-US" altLang="zh-CN" sz="1800" dirty="0"/>
                        <a:t>::left</a:t>
                      </a:r>
                      <a:endParaRPr lang="zh-CN" altLang="en-US" sz="1800" dirty="0"/>
                    </a:p>
                  </a:txBody>
                  <a:tcPr marL="91439" marR="91439" marT="45717" marB="45717"/>
                </a:tc>
                <a:tc>
                  <a:txBody>
                    <a:bodyPr/>
                    <a:lstStyle/>
                    <a:p>
                      <a:r>
                        <a:rPr lang="en-US" altLang="zh-CN" sz="1800" dirty="0" err="1"/>
                        <a:t>ios</a:t>
                      </a:r>
                      <a:r>
                        <a:rPr lang="en-US" altLang="zh-CN" sz="1800" dirty="0"/>
                        <a:t>::</a:t>
                      </a:r>
                      <a:r>
                        <a:rPr lang="en-US" altLang="zh-CN" sz="1800" dirty="0" err="1"/>
                        <a:t>adjustfield</a:t>
                      </a:r>
                      <a:endParaRPr lang="zh-CN" altLang="en-US" sz="1800" dirty="0"/>
                    </a:p>
                  </a:txBody>
                  <a:tcPr marL="91439" marR="91439" marT="45717" marB="45717"/>
                </a:tc>
              </a:tr>
              <a:tr h="370809">
                <a:tc>
                  <a:txBody>
                    <a:bodyPr/>
                    <a:lstStyle/>
                    <a:p>
                      <a:r>
                        <a:rPr lang="en-US" altLang="zh-CN" sz="1800" dirty="0" err="1"/>
                        <a:t>Right_justified</a:t>
                      </a:r>
                      <a:r>
                        <a:rPr lang="en-US" altLang="zh-CN" sz="1800" dirty="0"/>
                        <a:t> output</a:t>
                      </a:r>
                      <a:endParaRPr lang="zh-CN" altLang="en-US" sz="1800" dirty="0"/>
                    </a:p>
                  </a:txBody>
                  <a:tcPr marL="91439" marR="91439" marT="45717" marB="45717"/>
                </a:tc>
                <a:tc>
                  <a:txBody>
                    <a:bodyPr/>
                    <a:lstStyle/>
                    <a:p>
                      <a:r>
                        <a:rPr lang="en-US" altLang="zh-CN" sz="1800"/>
                        <a:t>ios::</a:t>
                      </a:r>
                      <a:r>
                        <a:rPr lang="en-US" altLang="zh-CN" sz="1800" dirty="0"/>
                        <a:t>right</a:t>
                      </a:r>
                      <a:endParaRPr lang="zh-CN" altLang="en-US" sz="1800" dirty="0"/>
                    </a:p>
                  </a:txBody>
                  <a:tcPr marL="91439" marR="91439"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err="1"/>
                        <a:t>ios</a:t>
                      </a:r>
                      <a:r>
                        <a:rPr lang="en-US" altLang="zh-CN" sz="1800" dirty="0"/>
                        <a:t>::</a:t>
                      </a:r>
                      <a:r>
                        <a:rPr lang="en-US" altLang="zh-CN" sz="1800" dirty="0" err="1"/>
                        <a:t>adjustfield</a:t>
                      </a:r>
                      <a:endParaRPr lang="zh-CN" altLang="en-US" sz="1800" dirty="0"/>
                    </a:p>
                  </a:txBody>
                  <a:tcPr marL="91439" marR="91439" marT="45717" marB="45717"/>
                </a:tc>
              </a:tr>
              <a:tr h="370809">
                <a:tc>
                  <a:txBody>
                    <a:bodyPr/>
                    <a:lstStyle/>
                    <a:p>
                      <a:r>
                        <a:rPr lang="en-US" altLang="zh-CN" sz="1800" dirty="0"/>
                        <a:t>Padding after sign or base</a:t>
                      </a:r>
                      <a:endParaRPr lang="zh-CN" altLang="en-US" sz="1800" dirty="0"/>
                    </a:p>
                  </a:txBody>
                  <a:tcPr marL="91439" marR="91439" marT="45717" marB="45717"/>
                </a:tc>
                <a:tc>
                  <a:txBody>
                    <a:bodyPr/>
                    <a:lstStyle/>
                    <a:p>
                      <a:r>
                        <a:rPr lang="en-US" altLang="zh-CN" sz="1800"/>
                        <a:t>ios:: </a:t>
                      </a:r>
                      <a:r>
                        <a:rPr lang="en-US" altLang="zh-CN" sz="1800" dirty="0"/>
                        <a:t>internal</a:t>
                      </a:r>
                      <a:endParaRPr lang="zh-CN" altLang="en-US" sz="1800" dirty="0"/>
                    </a:p>
                  </a:txBody>
                  <a:tcPr marL="91439" marR="91439"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err="1"/>
                        <a:t>ios</a:t>
                      </a:r>
                      <a:r>
                        <a:rPr lang="en-US" altLang="zh-CN" sz="1800" dirty="0"/>
                        <a:t>::</a:t>
                      </a:r>
                      <a:r>
                        <a:rPr lang="en-US" altLang="zh-CN" sz="1800" dirty="0" err="1"/>
                        <a:t>adjustfield</a:t>
                      </a:r>
                      <a:endParaRPr lang="zh-CN" altLang="en-US" sz="1800" dirty="0"/>
                    </a:p>
                  </a:txBody>
                  <a:tcPr marL="91439" marR="91439" marT="45717" marB="45717"/>
                </a:tc>
              </a:tr>
              <a:tr h="370809">
                <a:tc>
                  <a:txBody>
                    <a:bodyPr/>
                    <a:lstStyle/>
                    <a:p>
                      <a:endParaRPr lang="zh-CN" altLang="en-US" sz="1800"/>
                    </a:p>
                  </a:txBody>
                  <a:tcPr marL="91439" marR="91439" marT="45717" marB="45717"/>
                </a:tc>
                <a:tc>
                  <a:txBody>
                    <a:bodyPr/>
                    <a:lstStyle/>
                    <a:p>
                      <a:endParaRPr lang="zh-CN" altLang="en-US" sz="1800"/>
                    </a:p>
                  </a:txBody>
                  <a:tcPr marL="91439" marR="91439" marT="45717" marB="45717"/>
                </a:tc>
                <a:tc>
                  <a:txBody>
                    <a:bodyPr/>
                    <a:lstStyle/>
                    <a:p>
                      <a:endParaRPr lang="zh-CN" altLang="en-US" sz="1800"/>
                    </a:p>
                  </a:txBody>
                  <a:tcPr marL="91439" marR="91439" marT="45717" marB="45717"/>
                </a:tc>
              </a:tr>
              <a:tr h="370809">
                <a:tc>
                  <a:txBody>
                    <a:bodyPr/>
                    <a:lstStyle/>
                    <a:p>
                      <a:r>
                        <a:rPr lang="en-US" altLang="zh-CN" sz="1800" dirty="0"/>
                        <a:t>Scientific notation</a:t>
                      </a:r>
                      <a:endParaRPr lang="zh-CN" altLang="en-US" sz="1800" dirty="0"/>
                    </a:p>
                  </a:txBody>
                  <a:tcPr marL="91439" marR="91439" marT="45717" marB="45717"/>
                </a:tc>
                <a:tc>
                  <a:txBody>
                    <a:bodyPr/>
                    <a:lstStyle/>
                    <a:p>
                      <a:r>
                        <a:rPr lang="en-US" altLang="zh-CN" sz="1800"/>
                        <a:t>ios::</a:t>
                      </a:r>
                      <a:r>
                        <a:rPr lang="en-US" altLang="zh-CN" sz="1800" dirty="0"/>
                        <a:t>scientific</a:t>
                      </a:r>
                      <a:endParaRPr lang="zh-CN" altLang="en-US" sz="1800" dirty="0"/>
                    </a:p>
                  </a:txBody>
                  <a:tcPr marL="91439" marR="91439" marT="45717" marB="45717"/>
                </a:tc>
                <a:tc>
                  <a:txBody>
                    <a:bodyPr/>
                    <a:lstStyle/>
                    <a:p>
                      <a:r>
                        <a:rPr lang="en-US" altLang="zh-CN" sz="1800" dirty="0" err="1"/>
                        <a:t>ios</a:t>
                      </a:r>
                      <a:r>
                        <a:rPr lang="en-US" altLang="zh-CN" sz="1800" dirty="0"/>
                        <a:t>::</a:t>
                      </a:r>
                      <a:r>
                        <a:rPr lang="en-US" altLang="zh-CN" sz="1800" dirty="0" err="1"/>
                        <a:t>floatfield</a:t>
                      </a:r>
                      <a:endParaRPr lang="zh-CN" altLang="en-US" sz="1800" dirty="0"/>
                    </a:p>
                  </a:txBody>
                  <a:tcPr marL="91439" marR="91439" marT="45717" marB="45717"/>
                </a:tc>
              </a:tr>
              <a:tr h="370809">
                <a:tc>
                  <a:txBody>
                    <a:bodyPr/>
                    <a:lstStyle/>
                    <a:p>
                      <a:r>
                        <a:rPr lang="en-US" altLang="zh-CN" sz="1800" dirty="0"/>
                        <a:t>Fixed point notation</a:t>
                      </a:r>
                      <a:endParaRPr lang="zh-CN" altLang="en-US" sz="1800" dirty="0"/>
                    </a:p>
                  </a:txBody>
                  <a:tcPr marL="91439" marR="91439" marT="45717" marB="45717"/>
                </a:tc>
                <a:tc>
                  <a:txBody>
                    <a:bodyPr/>
                    <a:lstStyle/>
                    <a:p>
                      <a:r>
                        <a:rPr lang="en-US" altLang="zh-CN" sz="1800" dirty="0" err="1"/>
                        <a:t>ios</a:t>
                      </a:r>
                      <a:r>
                        <a:rPr lang="en-US" altLang="zh-CN" sz="1800" dirty="0"/>
                        <a:t>::fixed</a:t>
                      </a:r>
                      <a:endParaRPr lang="zh-CN" altLang="en-US" sz="1800" dirty="0"/>
                    </a:p>
                  </a:txBody>
                  <a:tcPr marL="91439" marR="91439" marT="45717" marB="45717"/>
                </a:tc>
                <a:tc>
                  <a:txBody>
                    <a:bodyPr/>
                    <a:lstStyle/>
                    <a:p>
                      <a:r>
                        <a:rPr lang="en-US" altLang="zh-CN" sz="1800" dirty="0" err="1"/>
                        <a:t>ios</a:t>
                      </a:r>
                      <a:r>
                        <a:rPr lang="en-US" altLang="zh-CN" sz="1800" dirty="0"/>
                        <a:t>::</a:t>
                      </a:r>
                      <a:r>
                        <a:rPr lang="en-US" altLang="zh-CN" sz="1800" dirty="0" err="1"/>
                        <a:t>floatfield</a:t>
                      </a:r>
                      <a:endParaRPr lang="zh-CN" altLang="en-US" sz="1800" dirty="0"/>
                    </a:p>
                  </a:txBody>
                  <a:tcPr marL="91439" marR="91439" marT="45717" marB="45717"/>
                </a:tc>
              </a:tr>
              <a:tr h="370809">
                <a:tc>
                  <a:txBody>
                    <a:bodyPr/>
                    <a:lstStyle/>
                    <a:p>
                      <a:endParaRPr lang="zh-CN" altLang="en-US" sz="1800"/>
                    </a:p>
                  </a:txBody>
                  <a:tcPr marL="91439" marR="91439" marT="45717" marB="45717"/>
                </a:tc>
                <a:tc>
                  <a:txBody>
                    <a:bodyPr/>
                    <a:lstStyle/>
                    <a:p>
                      <a:endParaRPr lang="zh-CN" altLang="en-US" sz="1800"/>
                    </a:p>
                  </a:txBody>
                  <a:tcPr marL="91439" marR="91439" marT="45717" marB="45717"/>
                </a:tc>
                <a:tc>
                  <a:txBody>
                    <a:bodyPr/>
                    <a:lstStyle/>
                    <a:p>
                      <a:endParaRPr lang="zh-CN" altLang="en-US" sz="1800"/>
                    </a:p>
                  </a:txBody>
                  <a:tcPr marL="91439" marR="91439" marT="45717" marB="45717"/>
                </a:tc>
              </a:tr>
              <a:tr h="370809">
                <a:tc>
                  <a:txBody>
                    <a:bodyPr/>
                    <a:lstStyle/>
                    <a:p>
                      <a:r>
                        <a:rPr lang="en-US" altLang="zh-CN" sz="1800" dirty="0"/>
                        <a:t>Decimal base</a:t>
                      </a:r>
                      <a:endParaRPr lang="zh-CN" altLang="en-US" sz="1800" dirty="0"/>
                    </a:p>
                  </a:txBody>
                  <a:tcPr marL="91439" marR="91439" marT="45717" marB="45717"/>
                </a:tc>
                <a:tc>
                  <a:txBody>
                    <a:bodyPr/>
                    <a:lstStyle/>
                    <a:p>
                      <a:r>
                        <a:rPr lang="en-US" altLang="zh-CN" sz="1800"/>
                        <a:t>ios::</a:t>
                      </a:r>
                      <a:r>
                        <a:rPr lang="en-US" altLang="zh-CN" sz="1800" dirty="0" err="1"/>
                        <a:t>dec</a:t>
                      </a:r>
                      <a:endParaRPr lang="zh-CN" altLang="en-US" sz="1800" dirty="0"/>
                    </a:p>
                  </a:txBody>
                  <a:tcPr marL="91439" marR="91439" marT="45717" marB="45717"/>
                </a:tc>
                <a:tc>
                  <a:txBody>
                    <a:bodyPr/>
                    <a:lstStyle/>
                    <a:p>
                      <a:r>
                        <a:rPr lang="en-US" altLang="zh-CN" sz="1800" dirty="0" err="1"/>
                        <a:t>ios</a:t>
                      </a:r>
                      <a:r>
                        <a:rPr lang="en-US" altLang="zh-CN" sz="1800" dirty="0"/>
                        <a:t>::</a:t>
                      </a:r>
                      <a:r>
                        <a:rPr lang="en-US" altLang="zh-CN" sz="1800" dirty="0" err="1"/>
                        <a:t>basefield</a:t>
                      </a:r>
                      <a:endParaRPr lang="zh-CN" altLang="en-US" sz="1800" dirty="0"/>
                    </a:p>
                  </a:txBody>
                  <a:tcPr marL="91439" marR="91439" marT="45717" marB="45717"/>
                </a:tc>
              </a:tr>
              <a:tr h="370809">
                <a:tc>
                  <a:txBody>
                    <a:bodyPr/>
                    <a:lstStyle/>
                    <a:p>
                      <a:r>
                        <a:rPr lang="en-US" altLang="zh-CN" sz="1800" dirty="0"/>
                        <a:t>Octal base</a:t>
                      </a:r>
                      <a:endParaRPr lang="zh-CN" altLang="en-US" sz="1800" dirty="0"/>
                    </a:p>
                  </a:txBody>
                  <a:tcPr marL="91439" marR="91439" marT="45717" marB="45717"/>
                </a:tc>
                <a:tc>
                  <a:txBody>
                    <a:bodyPr/>
                    <a:lstStyle/>
                    <a:p>
                      <a:r>
                        <a:rPr lang="en-US" altLang="zh-CN" sz="1800"/>
                        <a:t>ios::</a:t>
                      </a:r>
                      <a:r>
                        <a:rPr lang="en-US" altLang="zh-CN" sz="1800" dirty="0" err="1"/>
                        <a:t>oct</a:t>
                      </a:r>
                      <a:endParaRPr lang="zh-CN" altLang="en-US" sz="1800" dirty="0"/>
                    </a:p>
                  </a:txBody>
                  <a:tcPr marL="91439" marR="91439" marT="45717" marB="45717"/>
                </a:tc>
                <a:tc>
                  <a:txBody>
                    <a:bodyPr/>
                    <a:lstStyle/>
                    <a:p>
                      <a:r>
                        <a:rPr lang="en-US" altLang="zh-CN" sz="1800" dirty="0" err="1"/>
                        <a:t>ios</a:t>
                      </a:r>
                      <a:r>
                        <a:rPr lang="en-US" altLang="zh-CN" sz="1800" dirty="0"/>
                        <a:t>::</a:t>
                      </a:r>
                      <a:r>
                        <a:rPr lang="en-US" altLang="zh-CN" sz="1800" dirty="0" err="1"/>
                        <a:t>basefield</a:t>
                      </a:r>
                      <a:endParaRPr lang="zh-CN" altLang="en-US" sz="1800" dirty="0"/>
                    </a:p>
                  </a:txBody>
                  <a:tcPr marL="91439" marR="91439" marT="45717" marB="45717"/>
                </a:tc>
              </a:tr>
              <a:tr h="370809">
                <a:tc>
                  <a:txBody>
                    <a:bodyPr/>
                    <a:lstStyle/>
                    <a:p>
                      <a:r>
                        <a:rPr lang="en-US" altLang="zh-CN" sz="1800" dirty="0"/>
                        <a:t>Hexadecimal base</a:t>
                      </a:r>
                      <a:endParaRPr lang="zh-CN" altLang="en-US" sz="1800" dirty="0"/>
                    </a:p>
                  </a:txBody>
                  <a:tcPr marL="91439" marR="91439" marT="45717" marB="45717"/>
                </a:tc>
                <a:tc>
                  <a:txBody>
                    <a:bodyPr/>
                    <a:lstStyle/>
                    <a:p>
                      <a:r>
                        <a:rPr lang="en-US" altLang="zh-CN" sz="1800" dirty="0" err="1"/>
                        <a:t>ios</a:t>
                      </a:r>
                      <a:r>
                        <a:rPr lang="en-US" altLang="zh-CN" sz="1800" dirty="0"/>
                        <a:t>::hex</a:t>
                      </a:r>
                      <a:endParaRPr lang="zh-CN" altLang="en-US" sz="1800" dirty="0"/>
                    </a:p>
                  </a:txBody>
                  <a:tcPr marL="91439" marR="91439" marT="45717" marB="45717"/>
                </a:tc>
                <a:tc>
                  <a:txBody>
                    <a:bodyPr/>
                    <a:lstStyle/>
                    <a:p>
                      <a:r>
                        <a:rPr lang="en-US" altLang="zh-CN" sz="1800" dirty="0" err="1"/>
                        <a:t>ios</a:t>
                      </a:r>
                      <a:r>
                        <a:rPr lang="en-US" altLang="zh-CN" sz="1800" dirty="0"/>
                        <a:t>::</a:t>
                      </a:r>
                      <a:r>
                        <a:rPr lang="en-US" altLang="zh-CN" sz="1800" dirty="0" err="1"/>
                        <a:t>basefield</a:t>
                      </a:r>
                      <a:endParaRPr lang="zh-CN" altLang="en-US" sz="1800" dirty="0"/>
                    </a:p>
                  </a:txBody>
                  <a:tcPr marL="91439" marR="91439" marT="45717" marB="45717"/>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zh-CN"/>
              <a:t>Setting Format Flags</a:t>
            </a:r>
            <a:endParaRPr lang="en-US" altLang="zh-CN"/>
          </a:p>
        </p:txBody>
      </p:sp>
      <p:sp>
        <p:nvSpPr>
          <p:cNvPr id="118787" name="Rectangle 3"/>
          <p:cNvSpPr>
            <a:spLocks noGrp="1" noChangeArrowheads="1"/>
          </p:cNvSpPr>
          <p:nvPr>
            <p:ph type="body" idx="1"/>
          </p:nvPr>
        </p:nvSpPr>
        <p:spPr>
          <a:xfrm>
            <a:off x="1102995" y="1600200"/>
            <a:ext cx="10772775" cy="5257165"/>
          </a:xfrm>
        </p:spPr>
        <p:txBody>
          <a:bodyPr>
            <a:normAutofit fontScale="87500" lnSpcReduction="20000"/>
          </a:bodyPr>
          <a:lstStyle/>
          <a:p>
            <a:pPr algn="just" eaLnBrk="1" hangingPunct="1">
              <a:lnSpc>
                <a:spcPct val="120000"/>
              </a:lnSpc>
              <a:spcAft>
                <a:spcPts val="600"/>
              </a:spcAft>
            </a:pPr>
            <a:r>
              <a:rPr lang="en-US" altLang="zh-CN" dirty="0"/>
              <a:t>The object </a:t>
            </a:r>
            <a:r>
              <a:rPr lang="en-US" altLang="zh-CN" dirty="0" err="1"/>
              <a:t>cout</a:t>
            </a:r>
            <a:r>
              <a:rPr lang="en-US" altLang="zh-CN" dirty="0"/>
              <a:t> has flags that determine how objects are printed. To change how things are printed we access and change these flags</a:t>
            </a:r>
            <a:endParaRPr lang="en-US" altLang="zh-CN" dirty="0"/>
          </a:p>
          <a:p>
            <a:pPr eaLnBrk="1" hangingPunct="1">
              <a:lnSpc>
                <a:spcPct val="90000"/>
              </a:lnSpc>
              <a:spcAft>
                <a:spcPts val="600"/>
              </a:spcAft>
            </a:pPr>
            <a:r>
              <a:rPr lang="en-US" altLang="zh-CN" dirty="0"/>
              <a:t>To </a:t>
            </a:r>
            <a:r>
              <a:rPr lang="en-US" altLang="zh-CN" b="1" i="1" dirty="0"/>
              <a:t>set</a:t>
            </a:r>
            <a:r>
              <a:rPr lang="en-US" altLang="zh-CN" dirty="0"/>
              <a:t> a flag(s) we use the </a:t>
            </a:r>
            <a:r>
              <a:rPr lang="en-US" altLang="zh-CN" b="1" i="1" dirty="0" err="1">
                <a:solidFill>
                  <a:srgbClr val="0066FF"/>
                </a:solidFill>
              </a:rPr>
              <a:t>setf </a:t>
            </a:r>
            <a:r>
              <a:rPr lang="en-US" altLang="zh-CN" dirty="0"/>
              <a:t> function</a:t>
            </a:r>
            <a:endParaRPr lang="en-US" altLang="zh-CN" dirty="0"/>
          </a:p>
          <a:p>
            <a:pPr marL="0" indent="0">
              <a:spcAft>
                <a:spcPts val="600"/>
              </a:spcAft>
              <a:buNone/>
            </a:pPr>
            <a:r>
              <a:rPr lang="en-US" altLang="zh-CN" sz="2400" b="1" dirty="0">
                <a:solidFill>
                  <a:srgbClr val="0066FF"/>
                </a:solidFill>
                <a:latin typeface="Times New Roman" panose="02020603050405020304" pitchFamily="18" charset="0"/>
              </a:rPr>
              <a:t>                          </a:t>
            </a:r>
            <a:r>
              <a:rPr lang="en-US" altLang="zh-CN" sz="2400" b="1" dirty="0" err="1">
                <a:solidFill>
                  <a:srgbClr val="0066FF"/>
                </a:solidFill>
                <a:latin typeface="Times New Roman" panose="02020603050405020304" pitchFamily="18" charset="0"/>
              </a:rPr>
              <a:t>cout.setf</a:t>
            </a:r>
            <a:r>
              <a:rPr lang="en-US" altLang="zh-CN" sz="2400" b="1" dirty="0">
                <a:solidFill>
                  <a:srgbClr val="0066FF"/>
                </a:solidFill>
                <a:latin typeface="Times New Roman" panose="02020603050405020304" pitchFamily="18" charset="0"/>
              </a:rPr>
              <a:t>(0X0001);  / cout.unsetf(0X0001);</a:t>
            </a:r>
            <a:endParaRPr lang="en-US" altLang="zh-CN" sz="2400" b="1" dirty="0">
              <a:solidFill>
                <a:srgbClr val="0066FF"/>
              </a:solidFill>
              <a:latin typeface="Times New Roman" panose="02020603050405020304" pitchFamily="18" charset="0"/>
            </a:endParaRPr>
          </a:p>
          <a:p>
            <a:pPr marL="0" indent="0">
              <a:spcAft>
                <a:spcPts val="600"/>
              </a:spcAft>
              <a:buNone/>
            </a:pPr>
            <a:r>
              <a:rPr lang="en-US" altLang="zh-CN" sz="2400" b="1" dirty="0">
                <a:solidFill>
                  <a:srgbClr val="0066FF"/>
                </a:solidFill>
                <a:latin typeface="Times New Roman" panose="02020603050405020304" pitchFamily="18" charset="0"/>
              </a:rPr>
              <a:t>                          </a:t>
            </a:r>
            <a:r>
              <a:rPr lang="en-US" altLang="zh-CN" sz="2400" b="1" dirty="0" err="1">
                <a:solidFill>
                  <a:srgbClr val="0066FF"/>
                </a:solidFill>
                <a:latin typeface="Times New Roman" panose="02020603050405020304" pitchFamily="18" charset="0"/>
              </a:rPr>
              <a:t>cout.setf</a:t>
            </a:r>
            <a:r>
              <a:rPr lang="en-US" altLang="zh-CN" sz="2400" b="1" dirty="0">
                <a:solidFill>
                  <a:srgbClr val="0066FF"/>
                </a:solidFill>
                <a:latin typeface="Times New Roman" panose="02020603050405020304" pitchFamily="18" charset="0"/>
              </a:rPr>
              <a:t>(</a:t>
            </a:r>
            <a:r>
              <a:rPr lang="en-US" altLang="zh-CN" sz="2400" b="1" dirty="0" err="1">
                <a:solidFill>
                  <a:srgbClr val="0066FF"/>
                </a:solidFill>
                <a:latin typeface="Times New Roman" panose="02020603050405020304" pitchFamily="18" charset="0"/>
              </a:rPr>
              <a:t>ios</a:t>
            </a:r>
            <a:r>
              <a:rPr lang="en-US" altLang="zh-CN" sz="2400" b="1" dirty="0">
                <a:solidFill>
                  <a:srgbClr val="0066FF"/>
                </a:solidFill>
                <a:latin typeface="Times New Roman" panose="02020603050405020304" pitchFamily="18" charset="0"/>
              </a:rPr>
              <a:t>::</a:t>
            </a:r>
            <a:r>
              <a:rPr lang="en-US" altLang="zh-CN" sz="2400" b="1" dirty="0" err="1">
                <a:solidFill>
                  <a:srgbClr val="0066FF"/>
                </a:solidFill>
                <a:latin typeface="Times New Roman" panose="02020603050405020304" pitchFamily="18" charset="0"/>
              </a:rPr>
              <a:t>skipws</a:t>
            </a:r>
            <a:r>
              <a:rPr lang="en-US" altLang="zh-CN" sz="2400" b="1" dirty="0">
                <a:solidFill>
                  <a:srgbClr val="0066FF"/>
                </a:solidFill>
                <a:latin typeface="Times New Roman" panose="02020603050405020304" pitchFamily="18" charset="0"/>
              </a:rPr>
              <a:t>);</a:t>
            </a:r>
            <a:endParaRPr lang="en-US" altLang="zh-CN" sz="2400" b="1" dirty="0">
              <a:solidFill>
                <a:srgbClr val="0066FF"/>
              </a:solidFill>
              <a:latin typeface="Times New Roman" panose="02020603050405020304" pitchFamily="18" charset="0"/>
            </a:endParaRPr>
          </a:p>
          <a:p>
            <a:pPr>
              <a:spcAft>
                <a:spcPts val="600"/>
              </a:spcAft>
            </a:pPr>
            <a:r>
              <a:rPr lang="en-US" altLang="zh-CN" dirty="0"/>
              <a:t>Set more than one bits </a:t>
            </a:r>
            <a:r>
              <a:rPr lang="en-US" altLang="zh-CN" dirty="0" err="1"/>
              <a:t>simutaniously</a:t>
            </a:r>
            <a:endParaRPr lang="en-US" altLang="zh-CN" dirty="0"/>
          </a:p>
          <a:p>
            <a:pPr marL="0" indent="0">
              <a:spcAft>
                <a:spcPts val="600"/>
              </a:spcAft>
              <a:buNone/>
            </a:pPr>
            <a:r>
              <a:rPr lang="en-US" altLang="zh-CN" sz="2400" b="1" dirty="0">
                <a:solidFill>
                  <a:srgbClr val="0066FF"/>
                </a:solidFill>
                <a:latin typeface="Times New Roman" panose="02020603050405020304" pitchFamily="18" charset="0"/>
              </a:rPr>
              <a:t>                          </a:t>
            </a:r>
            <a:r>
              <a:rPr lang="en-US" altLang="zh-CN" sz="2400" b="1" dirty="0" err="1">
                <a:solidFill>
                  <a:srgbClr val="0066FF"/>
                </a:solidFill>
                <a:latin typeface="Times New Roman" panose="02020603050405020304" pitchFamily="18" charset="0"/>
              </a:rPr>
              <a:t>cout.setf</a:t>
            </a:r>
            <a:r>
              <a:rPr lang="en-US" altLang="zh-CN" sz="2400" b="1" dirty="0">
                <a:solidFill>
                  <a:srgbClr val="0066FF"/>
                </a:solidFill>
                <a:latin typeface="Times New Roman" panose="02020603050405020304" pitchFamily="18" charset="0"/>
              </a:rPr>
              <a:t>(0X0001</a:t>
            </a:r>
            <a:r>
              <a:rPr lang="en-US" altLang="zh-CN" sz="2400" b="1" dirty="0">
                <a:solidFill>
                  <a:srgbClr val="FF0000"/>
                </a:solidFill>
                <a:latin typeface="Times New Roman" panose="02020603050405020304" pitchFamily="18" charset="0"/>
              </a:rPr>
              <a:t>|</a:t>
            </a:r>
            <a:r>
              <a:rPr lang="en-US" altLang="zh-CN" sz="2400" b="1" dirty="0">
                <a:solidFill>
                  <a:srgbClr val="0066FF"/>
                </a:solidFill>
                <a:latin typeface="Times New Roman" panose="02020603050405020304" pitchFamily="18" charset="0"/>
              </a:rPr>
              <a:t>0X0002);</a:t>
            </a:r>
            <a:endParaRPr lang="en-US" altLang="zh-CN" sz="2400" b="1" dirty="0">
              <a:solidFill>
                <a:srgbClr val="0066FF"/>
              </a:solidFill>
              <a:latin typeface="Times New Roman" panose="02020603050405020304" pitchFamily="18" charset="0"/>
            </a:endParaRPr>
          </a:p>
          <a:p>
            <a:pPr lvl="1">
              <a:spcAft>
                <a:spcPts val="600"/>
              </a:spcAft>
              <a:buNone/>
            </a:pPr>
            <a:r>
              <a:rPr lang="en-US" altLang="zh-CN" dirty="0">
                <a:solidFill>
                  <a:srgbClr val="0066FF"/>
                </a:solidFill>
                <a:latin typeface="Times New Roman" panose="02020603050405020304" pitchFamily="18" charset="0"/>
              </a:rPr>
              <a:t>    </a:t>
            </a:r>
            <a:r>
              <a:rPr lang="en-US" altLang="zh-CN" b="1" dirty="0">
                <a:solidFill>
                  <a:srgbClr val="0066FF"/>
                </a:solidFill>
                <a:latin typeface="Times New Roman" panose="02020603050405020304" pitchFamily="18" charset="0"/>
              </a:rPr>
              <a:t>              </a:t>
            </a:r>
            <a:r>
              <a:rPr lang="en-US" altLang="zh-CN" b="1" dirty="0" err="1">
                <a:solidFill>
                  <a:srgbClr val="0066FF"/>
                </a:solidFill>
                <a:latin typeface="Times New Roman" panose="02020603050405020304" pitchFamily="18" charset="0"/>
              </a:rPr>
              <a:t>cout.setf</a:t>
            </a:r>
            <a:r>
              <a:rPr lang="en-US" altLang="zh-CN" b="1" dirty="0">
                <a:solidFill>
                  <a:srgbClr val="0066FF"/>
                </a:solidFill>
                <a:latin typeface="Times New Roman" panose="02020603050405020304" pitchFamily="18" charset="0"/>
              </a:rPr>
              <a:t>(</a:t>
            </a:r>
            <a:r>
              <a:rPr lang="en-US" altLang="zh-CN" b="1" dirty="0" err="1">
                <a:solidFill>
                  <a:srgbClr val="0066FF"/>
                </a:solidFill>
                <a:latin typeface="Times New Roman" panose="02020603050405020304" pitchFamily="18" charset="0"/>
              </a:rPr>
              <a:t>ios</a:t>
            </a:r>
            <a:r>
              <a:rPr lang="en-US" altLang="zh-CN" b="1" dirty="0">
                <a:solidFill>
                  <a:srgbClr val="0066FF"/>
                </a:solidFill>
                <a:latin typeface="Times New Roman" panose="02020603050405020304" pitchFamily="18" charset="0"/>
              </a:rPr>
              <a:t>::</a:t>
            </a:r>
            <a:r>
              <a:rPr lang="en-US" altLang="zh-CN" b="1" dirty="0" err="1">
                <a:solidFill>
                  <a:srgbClr val="0066FF"/>
                </a:solidFill>
                <a:latin typeface="Times New Roman" panose="02020603050405020304" pitchFamily="18" charset="0"/>
              </a:rPr>
              <a:t>skipws|ios</a:t>
            </a:r>
            <a:r>
              <a:rPr lang="en-US" altLang="zh-CN" b="1" dirty="0">
                <a:solidFill>
                  <a:srgbClr val="0066FF"/>
                </a:solidFill>
                <a:latin typeface="Times New Roman" panose="02020603050405020304" pitchFamily="18" charset="0"/>
              </a:rPr>
              <a:t>::left);</a:t>
            </a:r>
            <a:endParaRPr lang="en-US" altLang="zh-CN" b="1" dirty="0">
              <a:solidFill>
                <a:srgbClr val="0066FF"/>
              </a:solidFill>
              <a:latin typeface="Times New Roman" panose="02020603050405020304" pitchFamily="18" charset="0"/>
            </a:endParaRPr>
          </a:p>
          <a:p>
            <a:pPr>
              <a:lnSpc>
                <a:spcPct val="120000"/>
              </a:lnSpc>
              <a:spcAft>
                <a:spcPts val="600"/>
              </a:spcAft>
            </a:pPr>
            <a:r>
              <a:rPr lang="en-US" altLang="zh-CN" dirty="0"/>
              <a:t>But in order to be able to set flags we often have to unset other flags first, to do so we use the </a:t>
            </a:r>
            <a:r>
              <a:rPr lang="en-US" altLang="zh-CN" b="1" i="1" dirty="0" err="1">
                <a:solidFill>
                  <a:srgbClr val="0066FF"/>
                </a:solidFill>
              </a:rPr>
              <a:t>unsetf</a:t>
            </a:r>
            <a:r>
              <a:rPr lang="en-US" altLang="zh-CN" dirty="0"/>
              <a:t> function:</a:t>
            </a:r>
            <a:r>
              <a:rPr lang="en-US" altLang="zh-CN" b="1" dirty="0">
                <a:solidFill>
                  <a:srgbClr val="0066FF"/>
                </a:solidFill>
                <a:latin typeface="Times New Roman" panose="02020603050405020304" pitchFamily="18" charset="0"/>
              </a:rPr>
              <a:t>         </a:t>
            </a:r>
            <a:endParaRPr lang="en-US" altLang="zh-CN" b="1" dirty="0">
              <a:solidFill>
                <a:srgbClr val="0066FF"/>
              </a:solidFill>
              <a:latin typeface="Times New Roman" panose="02020603050405020304" pitchFamily="18" charset="0"/>
            </a:endParaRPr>
          </a:p>
          <a:p>
            <a:pPr marL="0" lvl="1" algn="l">
              <a:spcAft>
                <a:spcPts val="600"/>
              </a:spcAft>
              <a:buClrTx/>
              <a:buSzTx/>
              <a:buFontTx/>
              <a:buNone/>
            </a:pPr>
            <a:r>
              <a:rPr lang="en-US" altLang="zh-CN" b="1" dirty="0">
                <a:solidFill>
                  <a:srgbClr val="0066FF"/>
                </a:solidFill>
                <a:latin typeface="Times New Roman" panose="02020603050405020304" pitchFamily="18" charset="0"/>
              </a:rPr>
              <a:t>                      </a:t>
            </a:r>
            <a:r>
              <a:rPr lang="en-US" altLang="zh-CN" b="1" dirty="0">
                <a:solidFill>
                  <a:srgbClr val="0066FF"/>
                </a:solidFill>
                <a:latin typeface="Times New Roman" panose="02020603050405020304" pitchFamily="18" charset="0"/>
                <a:sym typeface="+mn-ea"/>
              </a:rPr>
              <a:t>  cout.unsetf(ios::dec | ios::oct | ios::hex);</a:t>
            </a:r>
            <a:endParaRPr lang="en-US" altLang="zh-CN" sz="2400" b="1" dirty="0">
              <a:solidFill>
                <a:srgbClr val="0066FF"/>
              </a:solidFill>
              <a:latin typeface="Times New Roman" panose="02020603050405020304" pitchFamily="18" charset="0"/>
              <a:cs typeface="+mn-cs"/>
            </a:endParaRPr>
          </a:p>
          <a:p>
            <a:pPr marL="0" lvl="1" algn="l">
              <a:spcAft>
                <a:spcPts val="600"/>
              </a:spcAft>
              <a:buClrTx/>
              <a:buSzTx/>
              <a:buFontTx/>
              <a:buNone/>
            </a:pPr>
            <a:r>
              <a:rPr lang="en-US" altLang="zh-CN" sz="2400" b="1" dirty="0">
                <a:solidFill>
                  <a:srgbClr val="0066FF"/>
                </a:solidFill>
                <a:latin typeface="Times New Roman" panose="02020603050405020304" pitchFamily="18" charset="0"/>
                <a:sym typeface="+mn-ea"/>
              </a:rPr>
              <a:t>                        cout.unsetf(ios::basefield);            </a:t>
            </a:r>
            <a:endParaRPr lang="en-US" altLang="zh-CN" dirty="0">
              <a:solidFill>
                <a:srgbClr val="0066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78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78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zh-CN"/>
              <a:t>Setting Format Flags (cont)</a:t>
            </a:r>
            <a:endParaRPr lang="en-US" altLang="zh-CN"/>
          </a:p>
        </p:txBody>
      </p:sp>
      <p:sp>
        <p:nvSpPr>
          <p:cNvPr id="123907" name="Rectangle 3"/>
          <p:cNvSpPr>
            <a:spLocks noGrp="1" noChangeArrowheads="1"/>
          </p:cNvSpPr>
          <p:nvPr>
            <p:ph type="body" idx="1"/>
          </p:nvPr>
        </p:nvSpPr>
        <p:spPr/>
        <p:txBody>
          <a:bodyPr/>
          <a:lstStyle/>
          <a:p>
            <a:pPr eaLnBrk="1" hangingPunct="1"/>
            <a:r>
              <a:rPr lang="en-US" altLang="zh-CN" dirty="0"/>
              <a:t>C++ also provides a short-hand to combine both operations:</a:t>
            </a:r>
            <a:endParaRPr lang="en-US" altLang="zh-CN" dirty="0"/>
          </a:p>
          <a:p>
            <a:pPr lvl="1" eaLnBrk="1" hangingPunct="1">
              <a:buFontTx/>
              <a:buNone/>
            </a:pPr>
            <a:endParaRPr lang="en-US" altLang="zh-CN" b="1" dirty="0">
              <a:solidFill>
                <a:srgbClr val="0066FF"/>
              </a:solidFill>
              <a:latin typeface="Times New Roman" panose="02020603050405020304" pitchFamily="18" charset="0"/>
            </a:endParaRPr>
          </a:p>
          <a:p>
            <a:pPr lvl="1" eaLnBrk="1" hangingPunct="1">
              <a:buFontTx/>
              <a:buNone/>
            </a:pPr>
            <a:r>
              <a:rPr lang="en-US" altLang="zh-CN" b="1" dirty="0">
                <a:solidFill>
                  <a:srgbClr val="0066FF"/>
                </a:solidFill>
                <a:latin typeface="Times New Roman" panose="02020603050405020304" pitchFamily="18" charset="0"/>
              </a:rPr>
              <a:t>                          </a:t>
            </a:r>
            <a:r>
              <a:rPr lang="en-US" altLang="zh-CN" b="1" dirty="0" err="1">
                <a:solidFill>
                  <a:srgbClr val="0066FF"/>
                </a:solidFill>
                <a:latin typeface="Times New Roman" panose="02020603050405020304" pitchFamily="18" charset="0"/>
              </a:rPr>
              <a:t>cout.setf</a:t>
            </a:r>
            <a:r>
              <a:rPr lang="en-US" altLang="zh-CN" b="1" dirty="0">
                <a:solidFill>
                  <a:srgbClr val="0066FF"/>
                </a:solidFill>
                <a:latin typeface="Times New Roman" panose="02020603050405020304" pitchFamily="18" charset="0"/>
              </a:rPr>
              <a:t>(</a:t>
            </a:r>
            <a:r>
              <a:rPr lang="en-US" altLang="zh-CN" b="1" i="1" dirty="0" err="1">
                <a:solidFill>
                  <a:srgbClr val="0066FF"/>
                </a:solidFill>
                <a:latin typeface="Times New Roman" panose="02020603050405020304" pitchFamily="18" charset="0"/>
              </a:rPr>
              <a:t>OnFlags</a:t>
            </a:r>
            <a:r>
              <a:rPr lang="en-US" altLang="zh-CN" b="1" dirty="0">
                <a:solidFill>
                  <a:srgbClr val="0066FF"/>
                </a:solidFill>
                <a:latin typeface="Times New Roman" panose="02020603050405020304" pitchFamily="18" charset="0"/>
              </a:rPr>
              <a:t>, </a:t>
            </a:r>
            <a:r>
              <a:rPr lang="en-US" altLang="zh-CN" b="1" i="1" dirty="0" err="1">
                <a:solidFill>
                  <a:srgbClr val="0066FF"/>
                </a:solidFill>
                <a:latin typeface="Times New Roman" panose="02020603050405020304" pitchFamily="18" charset="0"/>
              </a:rPr>
              <a:t>OffFlags</a:t>
            </a:r>
            <a:r>
              <a:rPr lang="en-US" altLang="zh-CN" b="1" dirty="0">
                <a:solidFill>
                  <a:srgbClr val="0066FF"/>
                </a:solidFill>
                <a:latin typeface="Times New Roman" panose="02020603050405020304" pitchFamily="18" charset="0"/>
              </a:rPr>
              <a:t>)</a:t>
            </a:r>
            <a:endParaRPr lang="en-US" altLang="zh-CN" b="1" dirty="0">
              <a:solidFill>
                <a:srgbClr val="0066FF"/>
              </a:solidFill>
              <a:latin typeface="Times New Roman" panose="02020603050405020304" pitchFamily="18" charset="0"/>
            </a:endParaRPr>
          </a:p>
          <a:p>
            <a:pPr lvl="1" eaLnBrk="1" hangingPunct="1"/>
            <a:endParaRPr lang="en-US" altLang="zh-CN" dirty="0"/>
          </a:p>
          <a:p>
            <a:pPr lvl="1" eaLnBrk="1" hangingPunct="1"/>
            <a:r>
              <a:rPr lang="en-US" altLang="zh-CN" dirty="0"/>
              <a:t>First turns off the flags </a:t>
            </a:r>
            <a:r>
              <a:rPr lang="en-US" altLang="zh-CN" dirty="0" err="1"/>
              <a:t>OffFlags</a:t>
            </a:r>
            <a:endParaRPr lang="en-US" altLang="zh-CN" dirty="0"/>
          </a:p>
          <a:p>
            <a:pPr lvl="1" eaLnBrk="1" hangingPunct="1"/>
            <a:r>
              <a:rPr lang="en-US" altLang="zh-CN" dirty="0"/>
              <a:t>Then turns on the flags </a:t>
            </a:r>
            <a:r>
              <a:rPr lang="en-US" altLang="zh-CN" dirty="0" err="1"/>
              <a:t>OnFlags</a:t>
            </a:r>
            <a:endParaRPr lang="en-US" altLang="zh-CN" dirty="0"/>
          </a:p>
        </p:txBody>
      </p:sp>
      <p:sp>
        <p:nvSpPr>
          <p:cNvPr id="3" name="文本框 2"/>
          <p:cNvSpPr txBox="1"/>
          <p:nvPr/>
        </p:nvSpPr>
        <p:spPr>
          <a:xfrm>
            <a:off x="838200" y="4631055"/>
            <a:ext cx="9337675" cy="2245360"/>
          </a:xfrm>
          <a:prstGeom prst="rect">
            <a:avLst/>
          </a:prstGeom>
          <a:noFill/>
        </p:spPr>
        <p:txBody>
          <a:bodyPr wrap="square" rtlCol="0" anchor="t">
            <a:spAutoFit/>
          </a:bodyPr>
          <a:p>
            <a:pPr marL="0" lvl="1" algn="l">
              <a:spcAft>
                <a:spcPts val="600"/>
              </a:spcAft>
              <a:buClrTx/>
              <a:buSzTx/>
              <a:buFontTx/>
              <a:buNone/>
            </a:pPr>
            <a:r>
              <a:rPr lang="en-US" altLang="zh-CN" sz="2400" b="1" dirty="0">
                <a:solidFill>
                  <a:srgbClr val="0066FF"/>
                </a:solidFill>
                <a:latin typeface="Times New Roman" panose="02020603050405020304" pitchFamily="18" charset="0"/>
                <a:sym typeface="+mn-ea"/>
              </a:rPr>
              <a:t>                    cout.setf(ios::oct, ios::dec | ios::oct | ios::hex);   </a:t>
            </a:r>
            <a:endParaRPr lang="en-US" altLang="zh-CN" sz="2400" b="1" dirty="0">
              <a:solidFill>
                <a:srgbClr val="0066FF"/>
              </a:solidFill>
              <a:latin typeface="Times New Roman" panose="02020603050405020304" pitchFamily="18" charset="0"/>
              <a:sym typeface="+mn-ea"/>
            </a:endParaRPr>
          </a:p>
          <a:p>
            <a:pPr marL="0" lvl="1" algn="l">
              <a:spcAft>
                <a:spcPts val="600"/>
              </a:spcAft>
              <a:buClrTx/>
              <a:buSzTx/>
              <a:buFontTx/>
              <a:buNone/>
            </a:pPr>
            <a:r>
              <a:rPr lang="zh-CN" altLang="en-US" sz="2400" b="1" dirty="0">
                <a:solidFill>
                  <a:schemeClr val="tx1"/>
                </a:solidFill>
                <a:latin typeface="Times New Roman" panose="02020603050405020304" pitchFamily="18" charset="0"/>
                <a:sym typeface="+mn-ea"/>
              </a:rPr>
              <a:t>相当于：</a:t>
            </a:r>
            <a:r>
              <a:rPr lang="en-US" altLang="zh-CN" b="1" dirty="0">
                <a:solidFill>
                  <a:srgbClr val="0066FF"/>
                </a:solidFill>
                <a:latin typeface="Times New Roman" panose="02020603050405020304" pitchFamily="18" charset="0"/>
                <a:sym typeface="+mn-ea"/>
              </a:rPr>
              <a:t>  </a:t>
            </a:r>
            <a:endParaRPr lang="en-US" altLang="zh-CN" b="1" dirty="0">
              <a:solidFill>
                <a:srgbClr val="0066FF"/>
              </a:solidFill>
              <a:latin typeface="Times New Roman" panose="02020603050405020304" pitchFamily="18" charset="0"/>
              <a:sym typeface="+mn-ea"/>
            </a:endParaRPr>
          </a:p>
          <a:p>
            <a:pPr marL="0" lvl="1" algn="l">
              <a:spcAft>
                <a:spcPts val="600"/>
              </a:spcAft>
              <a:buClrTx/>
              <a:buSzTx/>
              <a:buFontTx/>
              <a:buNone/>
            </a:pPr>
            <a:r>
              <a:rPr lang="en-US" altLang="zh-CN" b="1" dirty="0">
                <a:solidFill>
                  <a:srgbClr val="0066FF"/>
                </a:solidFill>
                <a:latin typeface="Times New Roman" panose="02020603050405020304" pitchFamily="18" charset="0"/>
                <a:sym typeface="+mn-ea"/>
              </a:rPr>
              <a:t>                          </a:t>
            </a:r>
            <a:r>
              <a:rPr lang="en-US" altLang="zh-CN" sz="2400" b="1" dirty="0">
                <a:solidFill>
                  <a:srgbClr val="0066FF"/>
                </a:solidFill>
                <a:latin typeface="Times New Roman" panose="02020603050405020304" pitchFamily="18" charset="0"/>
                <a:sym typeface="+mn-ea"/>
              </a:rPr>
              <a:t>cout.unsetf(ios::dec | ios::oct | ios::hex)；</a:t>
            </a:r>
            <a:endParaRPr lang="en-US" altLang="zh-CN" sz="2400" b="1" dirty="0">
              <a:solidFill>
                <a:srgbClr val="0066FF"/>
              </a:solidFill>
              <a:latin typeface="Times New Roman" panose="02020603050405020304" pitchFamily="18" charset="0"/>
              <a:sym typeface="+mn-ea"/>
            </a:endParaRPr>
          </a:p>
          <a:p>
            <a:pPr marL="0" lvl="1" algn="l">
              <a:spcAft>
                <a:spcPts val="600"/>
              </a:spcAft>
              <a:buClrTx/>
              <a:buSzTx/>
              <a:buFontTx/>
              <a:buNone/>
            </a:pPr>
            <a:r>
              <a:rPr lang="en-US" altLang="zh-CN" sz="2400" b="1" dirty="0">
                <a:solidFill>
                  <a:srgbClr val="0066FF"/>
                </a:solidFill>
                <a:latin typeface="Times New Roman" panose="02020603050405020304" pitchFamily="18" charset="0"/>
                <a:sym typeface="+mn-ea"/>
              </a:rPr>
              <a:t>                    cout.setf(ios::oct);</a:t>
            </a:r>
            <a:endParaRPr lang="en-US" altLang="zh-CN" sz="2400" b="1" dirty="0">
              <a:solidFill>
                <a:srgbClr val="0066FF"/>
              </a:solidFill>
              <a:latin typeface="Times New Roman" panose="02020603050405020304" pitchFamily="18" charset="0"/>
              <a:cs typeface="+mn-cs"/>
            </a:endParaRPr>
          </a:p>
          <a:p>
            <a:pPr marL="0" lvl="1" algn="l">
              <a:spcAft>
                <a:spcPts val="600"/>
              </a:spcAft>
              <a:buClrTx/>
              <a:buSzTx/>
              <a:buFontTx/>
              <a:buNone/>
            </a:pPr>
            <a:r>
              <a:rPr lang="en-US" altLang="zh-CN" sz="2400" b="1" dirty="0">
                <a:solidFill>
                  <a:srgbClr val="0066FF"/>
                </a:solidFill>
                <a:latin typeface="Times New Roman" panose="02020603050405020304" pitchFamily="18" charset="0"/>
                <a:sym typeface="+mn-ea"/>
              </a:rPr>
              <a:t>            </a:t>
            </a:r>
            <a:endParaRPr lang="en-US" altLang="zh-CN" sz="2400" b="1" dirty="0">
              <a:solidFill>
                <a:srgbClr val="0066FF"/>
              </a:solidFill>
              <a:latin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209800" y="304800"/>
            <a:ext cx="7772400" cy="1143000"/>
          </a:xfrm>
        </p:spPr>
        <p:txBody>
          <a:bodyPr/>
          <a:lstStyle/>
          <a:p>
            <a:pPr eaLnBrk="1" hangingPunct="1"/>
            <a:r>
              <a:rPr lang="en-US" altLang="zh-CN"/>
              <a:t>C++ Streams </a:t>
            </a:r>
            <a:endParaRPr lang="en-US" altLang="zh-CN"/>
          </a:p>
        </p:txBody>
      </p:sp>
      <p:sp>
        <p:nvSpPr>
          <p:cNvPr id="101379" name="Rectangle 3"/>
          <p:cNvSpPr>
            <a:spLocks noGrp="1" noChangeArrowheads="1"/>
          </p:cNvSpPr>
          <p:nvPr>
            <p:ph type="body" idx="1"/>
          </p:nvPr>
        </p:nvSpPr>
        <p:spPr>
          <a:xfrm>
            <a:off x="1981200" y="1855789"/>
            <a:ext cx="8229600" cy="3951287"/>
          </a:xfrm>
        </p:spPr>
        <p:txBody>
          <a:bodyPr/>
          <a:lstStyle/>
          <a:p>
            <a:pPr eaLnBrk="1" hangingPunct="1">
              <a:lnSpc>
                <a:spcPct val="90000"/>
              </a:lnSpc>
            </a:pPr>
            <a:r>
              <a:rPr lang="en-US" altLang="zh-CN" sz="2400"/>
              <a:t>Stream</a:t>
            </a:r>
            <a:endParaRPr lang="en-US" altLang="zh-CN" sz="2400" i="1"/>
          </a:p>
          <a:p>
            <a:pPr lvl="1" eaLnBrk="1" hangingPunct="1">
              <a:lnSpc>
                <a:spcPct val="90000"/>
              </a:lnSpc>
            </a:pPr>
            <a:r>
              <a:rPr lang="en-US" altLang="zh-CN"/>
              <a:t>A transfer of information in the form of a sequence of bytes</a:t>
            </a:r>
            <a:endParaRPr lang="en-US" altLang="zh-CN"/>
          </a:p>
          <a:p>
            <a:pPr lvl="1" eaLnBrk="1" hangingPunct="1">
              <a:lnSpc>
                <a:spcPct val="90000"/>
              </a:lnSpc>
            </a:pPr>
            <a:r>
              <a:rPr lang="en-US" altLang="zh-CN"/>
              <a:t>A stream is actually an object that is created before use and deleted after use. The data input/output operation is to extract data from the stream or add data to the stream.</a:t>
            </a:r>
            <a:endParaRPr lang="en-US" altLang="zh-CN"/>
          </a:p>
          <a:p>
            <a:pPr eaLnBrk="1" hangingPunct="1">
              <a:lnSpc>
                <a:spcPct val="90000"/>
              </a:lnSpc>
            </a:pPr>
            <a:endParaRPr lang="en-US" altLang="zh-CN" sz="2400"/>
          </a:p>
          <a:p>
            <a:pPr lvl="1" eaLnBrk="1" hangingPunct="1">
              <a:lnSpc>
                <a:spcPct val="90000"/>
              </a:lnSpc>
            </a:pPr>
            <a:endParaRPr lang="en-US" altLang="zh-CN"/>
          </a:p>
        </p:txBody>
      </p:sp>
      <p:grpSp>
        <p:nvGrpSpPr>
          <p:cNvPr id="2" name="组合 1"/>
          <p:cNvGrpSpPr/>
          <p:nvPr/>
        </p:nvGrpSpPr>
        <p:grpSpPr>
          <a:xfrm>
            <a:off x="3471545" y="4462780"/>
            <a:ext cx="5501005" cy="2084705"/>
            <a:chOff x="6000" y="5400"/>
            <a:chExt cx="8663" cy="3283"/>
          </a:xfrm>
        </p:grpSpPr>
        <p:sp>
          <p:nvSpPr>
            <p:cNvPr id="101380" name="TextBox 5"/>
            <p:cNvSpPr txBox="1">
              <a:spLocks noChangeArrowheads="1"/>
            </p:cNvSpPr>
            <p:nvPr/>
          </p:nvSpPr>
          <p:spPr bwMode="auto">
            <a:xfrm>
              <a:off x="6000" y="5645"/>
              <a:ext cx="2138" cy="10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Input</a:t>
              </a:r>
              <a:endParaRPr lang="en-US" altLang="zh-CN" sz="1800"/>
            </a:p>
            <a:p>
              <a:pPr algn="ctr" eaLnBrk="1" hangingPunct="1">
                <a:spcBef>
                  <a:spcPct val="0"/>
                </a:spcBef>
                <a:buClrTx/>
                <a:buSzTx/>
                <a:buFontTx/>
                <a:buNone/>
              </a:pPr>
              <a:r>
                <a:rPr lang="en-US" altLang="zh-CN" sz="1800"/>
                <a:t>device</a:t>
              </a:r>
              <a:endParaRPr lang="zh-CN" altLang="en-US" sz="1800"/>
            </a:p>
          </p:txBody>
        </p:sp>
        <p:sp>
          <p:nvSpPr>
            <p:cNvPr id="101381" name="TextBox 6"/>
            <p:cNvSpPr txBox="1">
              <a:spLocks noChangeArrowheads="1"/>
            </p:cNvSpPr>
            <p:nvPr/>
          </p:nvSpPr>
          <p:spPr bwMode="auto">
            <a:xfrm>
              <a:off x="6000" y="7665"/>
              <a:ext cx="2138" cy="10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Output</a:t>
              </a:r>
              <a:endParaRPr lang="en-US" altLang="zh-CN" sz="1800"/>
            </a:p>
            <a:p>
              <a:pPr algn="ctr" eaLnBrk="1" hangingPunct="1">
                <a:spcBef>
                  <a:spcPct val="0"/>
                </a:spcBef>
                <a:buClrTx/>
                <a:buSzTx/>
                <a:buFontTx/>
                <a:buNone/>
              </a:pPr>
              <a:r>
                <a:rPr lang="en-US" altLang="zh-CN" sz="1800"/>
                <a:t>device</a:t>
              </a:r>
              <a:endParaRPr lang="zh-CN" altLang="en-US" sz="1800"/>
            </a:p>
          </p:txBody>
        </p:sp>
        <p:cxnSp>
          <p:nvCxnSpPr>
            <p:cNvPr id="8" name="直接箭头连接符 7"/>
            <p:cNvCxnSpPr/>
            <p:nvPr/>
          </p:nvCxnSpPr>
          <p:spPr>
            <a:xfrm>
              <a:off x="8138" y="6188"/>
              <a:ext cx="1237" cy="20"/>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375" y="5983"/>
              <a:ext cx="338"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p:cNvSpPr/>
            <p:nvPr/>
          </p:nvSpPr>
          <p:spPr>
            <a:xfrm>
              <a:off x="9713" y="5983"/>
              <a:ext cx="337"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p:cNvSpPr/>
            <p:nvPr/>
          </p:nvSpPr>
          <p:spPr>
            <a:xfrm>
              <a:off x="10050" y="5983"/>
              <a:ext cx="338"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p:cNvSpPr/>
            <p:nvPr/>
          </p:nvSpPr>
          <p:spPr>
            <a:xfrm>
              <a:off x="10388" y="5983"/>
              <a:ext cx="337"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矩形 13"/>
            <p:cNvSpPr/>
            <p:nvPr/>
          </p:nvSpPr>
          <p:spPr>
            <a:xfrm>
              <a:off x="10725" y="5983"/>
              <a:ext cx="338"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p:nvSpPr>
          <p:spPr>
            <a:xfrm>
              <a:off x="11063" y="5983"/>
              <a:ext cx="337"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矩形 15"/>
            <p:cNvSpPr/>
            <p:nvPr/>
          </p:nvSpPr>
          <p:spPr>
            <a:xfrm>
              <a:off x="11400" y="5983"/>
              <a:ext cx="338"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矩形 16"/>
            <p:cNvSpPr/>
            <p:nvPr/>
          </p:nvSpPr>
          <p:spPr>
            <a:xfrm>
              <a:off x="11738" y="5983"/>
              <a:ext cx="337"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矩形 17"/>
            <p:cNvSpPr/>
            <p:nvPr/>
          </p:nvSpPr>
          <p:spPr>
            <a:xfrm>
              <a:off x="9375" y="8020"/>
              <a:ext cx="338"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矩形 18"/>
            <p:cNvSpPr/>
            <p:nvPr/>
          </p:nvSpPr>
          <p:spPr>
            <a:xfrm>
              <a:off x="9713" y="8020"/>
              <a:ext cx="337"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0" name="矩形 19"/>
            <p:cNvSpPr/>
            <p:nvPr/>
          </p:nvSpPr>
          <p:spPr>
            <a:xfrm>
              <a:off x="10050" y="8020"/>
              <a:ext cx="338"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1" name="矩形 20"/>
            <p:cNvSpPr/>
            <p:nvPr/>
          </p:nvSpPr>
          <p:spPr>
            <a:xfrm>
              <a:off x="10388" y="8020"/>
              <a:ext cx="337"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2" name="矩形 21"/>
            <p:cNvSpPr/>
            <p:nvPr/>
          </p:nvSpPr>
          <p:spPr>
            <a:xfrm>
              <a:off x="10725" y="8020"/>
              <a:ext cx="338"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3" name="矩形 22"/>
            <p:cNvSpPr/>
            <p:nvPr/>
          </p:nvSpPr>
          <p:spPr>
            <a:xfrm>
              <a:off x="11063" y="8020"/>
              <a:ext cx="337"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4" name="矩形 23"/>
            <p:cNvSpPr/>
            <p:nvPr/>
          </p:nvSpPr>
          <p:spPr>
            <a:xfrm>
              <a:off x="11400" y="8020"/>
              <a:ext cx="338"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5" name="矩形 24"/>
            <p:cNvSpPr/>
            <p:nvPr/>
          </p:nvSpPr>
          <p:spPr>
            <a:xfrm>
              <a:off x="11738" y="8020"/>
              <a:ext cx="337" cy="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26" name="肘形连接符 28"/>
            <p:cNvCxnSpPr>
              <a:endCxn id="101400" idx="0"/>
            </p:cNvCxnSpPr>
            <p:nvPr/>
          </p:nvCxnSpPr>
          <p:spPr>
            <a:xfrm>
              <a:off x="12103" y="6208"/>
              <a:ext cx="1492" cy="78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400" name="TextBox 26"/>
            <p:cNvSpPr txBox="1">
              <a:spLocks noChangeArrowheads="1"/>
            </p:cNvSpPr>
            <p:nvPr/>
          </p:nvSpPr>
          <p:spPr bwMode="auto">
            <a:xfrm>
              <a:off x="12525" y="6990"/>
              <a:ext cx="2138" cy="5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Program</a:t>
              </a:r>
              <a:endParaRPr lang="zh-CN" altLang="en-US" sz="1800"/>
            </a:p>
          </p:txBody>
        </p:sp>
        <p:sp>
          <p:nvSpPr>
            <p:cNvPr id="101401" name="TextBox 28"/>
            <p:cNvSpPr txBox="1">
              <a:spLocks noChangeArrowheads="1"/>
            </p:cNvSpPr>
            <p:nvPr/>
          </p:nvSpPr>
          <p:spPr bwMode="auto">
            <a:xfrm>
              <a:off x="9600" y="5400"/>
              <a:ext cx="3150"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Input stream</a:t>
              </a:r>
              <a:endParaRPr lang="zh-CN" altLang="en-US" sz="1800"/>
            </a:p>
          </p:txBody>
        </p:sp>
        <p:sp>
          <p:nvSpPr>
            <p:cNvPr id="101402" name="TextBox 29"/>
            <p:cNvSpPr txBox="1">
              <a:spLocks noChangeArrowheads="1"/>
            </p:cNvSpPr>
            <p:nvPr/>
          </p:nvSpPr>
          <p:spPr bwMode="auto">
            <a:xfrm>
              <a:off x="9600" y="7445"/>
              <a:ext cx="315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Output stream</a:t>
              </a:r>
              <a:endParaRPr lang="zh-CN" altLang="en-US" sz="1800"/>
            </a:p>
          </p:txBody>
        </p:sp>
        <p:cxnSp>
          <p:nvCxnSpPr>
            <p:cNvPr id="36" name="直接箭头连接符 35"/>
            <p:cNvCxnSpPr>
              <a:stCxn id="18" idx="1"/>
            </p:cNvCxnSpPr>
            <p:nvPr/>
          </p:nvCxnSpPr>
          <p:spPr>
            <a:xfrm flipH="1">
              <a:off x="8138" y="8245"/>
              <a:ext cx="12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12103" y="8200"/>
              <a:ext cx="1492" cy="0"/>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3593" y="7570"/>
              <a:ext cx="0" cy="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sz="4000" dirty="0"/>
              <a:t>Integer Base and Format Flags</a:t>
            </a:r>
            <a:endParaRPr lang="en-US" altLang="zh-CN" dirty="0"/>
          </a:p>
        </p:txBody>
      </p:sp>
      <p:sp>
        <p:nvSpPr>
          <p:cNvPr id="124931" name="Rectangle 3"/>
          <p:cNvSpPr>
            <a:spLocks noGrp="1" noChangeArrowheads="1"/>
          </p:cNvSpPr>
          <p:nvPr>
            <p:ph type="body" idx="1"/>
          </p:nvPr>
        </p:nvSpPr>
        <p:spPr/>
        <p:txBody>
          <a:bodyPr>
            <a:normAutofit/>
          </a:bodyPr>
          <a:lstStyle/>
          <a:p>
            <a:pPr eaLnBrk="1" hangingPunct="1">
              <a:buFontTx/>
              <a:buNone/>
            </a:pPr>
            <a:r>
              <a:rPr lang="en-US" altLang="zh-CN" dirty="0"/>
              <a:t>Choosing the base to print out an integer in:</a:t>
            </a:r>
            <a:endParaRPr lang="en-US" altLang="zh-CN" dirty="0"/>
          </a:p>
          <a:p>
            <a:pPr lvl="1" eaLnBrk="1" hangingPunct="1">
              <a:buFontTx/>
              <a:buNone/>
            </a:pPr>
            <a:r>
              <a:rPr lang="en-US" altLang="zh-CN" dirty="0"/>
              <a:t>Flags to use:</a:t>
            </a:r>
            <a:endParaRPr lang="en-US" altLang="zh-CN" dirty="0"/>
          </a:p>
          <a:p>
            <a:pPr lvl="2" eaLnBrk="1" hangingPunct="1">
              <a:buFontTx/>
              <a:buNone/>
            </a:pPr>
            <a:r>
              <a:rPr lang="en-US" altLang="zh-CN" dirty="0" err="1"/>
              <a:t>ios</a:t>
            </a:r>
            <a:r>
              <a:rPr lang="en-US" altLang="zh-CN" dirty="0"/>
              <a:t>::</a:t>
            </a:r>
            <a:r>
              <a:rPr lang="en-US" altLang="zh-CN" dirty="0" err="1"/>
              <a:t>dec</a:t>
            </a:r>
            <a:r>
              <a:rPr lang="en-US" altLang="zh-CN" dirty="0"/>
              <a:t> - show </a:t>
            </a:r>
            <a:r>
              <a:rPr lang="en-US" altLang="zh-CN" dirty="0" err="1"/>
              <a:t>ints</a:t>
            </a:r>
            <a:r>
              <a:rPr lang="en-US" altLang="zh-CN" dirty="0"/>
              <a:t> as decimal (the default)</a:t>
            </a:r>
            <a:endParaRPr lang="en-US" altLang="zh-CN" dirty="0"/>
          </a:p>
          <a:p>
            <a:pPr lvl="2" eaLnBrk="1" hangingPunct="1">
              <a:buFontTx/>
              <a:buNone/>
            </a:pPr>
            <a:r>
              <a:rPr lang="en-US" altLang="zh-CN" dirty="0" err="1"/>
              <a:t>ios</a:t>
            </a:r>
            <a:r>
              <a:rPr lang="en-US" altLang="zh-CN" dirty="0"/>
              <a:t>::oct - show </a:t>
            </a:r>
            <a:r>
              <a:rPr lang="en-US" altLang="zh-CN" dirty="0" err="1"/>
              <a:t>ints</a:t>
            </a:r>
            <a:r>
              <a:rPr lang="en-US" altLang="zh-CN" dirty="0"/>
              <a:t> as octal</a:t>
            </a:r>
            <a:endParaRPr lang="en-US" altLang="zh-CN" dirty="0"/>
          </a:p>
          <a:p>
            <a:pPr lvl="2" eaLnBrk="1" hangingPunct="1">
              <a:buFontTx/>
              <a:buNone/>
            </a:pPr>
            <a:r>
              <a:rPr lang="en-US" altLang="zh-CN" dirty="0" err="1"/>
              <a:t>ios</a:t>
            </a:r>
            <a:r>
              <a:rPr lang="en-US" altLang="zh-CN" dirty="0"/>
              <a:t>::hex - show </a:t>
            </a:r>
            <a:r>
              <a:rPr lang="en-US" altLang="zh-CN" dirty="0" err="1"/>
              <a:t>ints</a:t>
            </a:r>
            <a:r>
              <a:rPr lang="en-US" altLang="zh-CN" dirty="0"/>
              <a:t> as hexadecimal</a:t>
            </a:r>
            <a:endParaRPr lang="en-US" altLang="zh-CN" dirty="0"/>
          </a:p>
          <a:p>
            <a:pPr lvl="2" eaLnBrk="1" hangingPunct="1">
              <a:buFontTx/>
              <a:buNone/>
            </a:pP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zh-CN"/>
              <a:t>Integer Base Example</a:t>
            </a:r>
            <a:endParaRPr lang="en-US" altLang="zh-CN"/>
          </a:p>
        </p:txBody>
      </p:sp>
      <p:sp>
        <p:nvSpPr>
          <p:cNvPr id="126979" name="Rectangle 3"/>
          <p:cNvSpPr>
            <a:spLocks noGrp="1" noChangeArrowheads="1"/>
          </p:cNvSpPr>
          <p:nvPr>
            <p:ph type="body" idx="1"/>
          </p:nvPr>
        </p:nvSpPr>
        <p:spPr/>
        <p:txBody>
          <a:bodyPr>
            <a:normAutofit lnSpcReduction="20000"/>
          </a:bodyPr>
          <a:lstStyle/>
          <a:p>
            <a:pPr eaLnBrk="1" hangingPunct="1">
              <a:buFontTx/>
              <a:buNone/>
            </a:pPr>
            <a:r>
              <a:rPr lang="en-US" altLang="zh-CN" sz="2400">
                <a:latin typeface="Courier New" panose="02070309020205020404" pitchFamily="49" charset="0"/>
              </a:rPr>
              <a:t>  </a:t>
            </a:r>
            <a:r>
              <a:rPr lang="en-US" altLang="zh-CN" sz="2400" b="1">
                <a:latin typeface="Times New Roman" panose="02020603050405020304" pitchFamily="18" charset="0"/>
              </a:rPr>
              <a:t>int x = 42;</a:t>
            </a:r>
            <a:endParaRPr lang="en-US" altLang="zh-CN" sz="2400" b="1">
              <a:latin typeface="Times New Roman" panose="02020603050405020304" pitchFamily="18" charset="0"/>
            </a:endParaRPr>
          </a:p>
          <a:p>
            <a:pPr eaLnBrk="1" hangingPunct="1">
              <a:buFontTx/>
              <a:buNone/>
            </a:pPr>
            <a:endParaRPr lang="en-US" altLang="zh-CN" sz="2400" b="1">
              <a:latin typeface="Times New Roman" panose="02020603050405020304" pitchFamily="18" charset="0"/>
            </a:endParaRPr>
          </a:p>
          <a:p>
            <a:pPr eaLnBrk="1" hangingPunct="1">
              <a:buFontTx/>
              <a:buNone/>
            </a:pPr>
            <a:r>
              <a:rPr lang="en-US" altLang="zh-CN" sz="2400" b="1">
                <a:latin typeface="Times New Roman" panose="02020603050405020304" pitchFamily="18" charset="0"/>
              </a:rPr>
              <a:t>  cout.setf(ios::oct, ios::basefield);</a:t>
            </a:r>
            <a:endParaRPr lang="en-US" altLang="zh-CN" sz="2400" b="1">
              <a:latin typeface="Times New Roman" panose="02020603050405020304" pitchFamily="18" charset="0"/>
            </a:endParaRPr>
          </a:p>
          <a:p>
            <a:pPr eaLnBrk="1" hangingPunct="1">
              <a:buFontTx/>
              <a:buNone/>
            </a:pPr>
            <a:r>
              <a:rPr lang="en-US" altLang="zh-CN" sz="2400" b="1">
                <a:latin typeface="Times New Roman" panose="02020603050405020304" pitchFamily="18" charset="0"/>
              </a:rPr>
              <a:t>  cout &lt;&lt; x &lt;&lt; '\n'; </a:t>
            </a:r>
            <a:endParaRPr lang="en-US" altLang="zh-CN" sz="2400" b="1">
              <a:latin typeface="Times New Roman" panose="02020603050405020304" pitchFamily="18" charset="0"/>
            </a:endParaRPr>
          </a:p>
          <a:p>
            <a:pPr eaLnBrk="1" hangingPunct="1">
              <a:buFontTx/>
              <a:buNone/>
            </a:pPr>
            <a:r>
              <a:rPr lang="en-US" altLang="zh-CN" sz="2400" b="1">
                <a:solidFill>
                  <a:srgbClr val="0066FF"/>
                </a:solidFill>
                <a:latin typeface="Times New Roman" panose="02020603050405020304" pitchFamily="18" charset="0"/>
              </a:rPr>
              <a:t>// Outputs 52\n</a:t>
            </a:r>
            <a:endParaRPr lang="en-US" altLang="zh-CN" sz="2400" b="1">
              <a:solidFill>
                <a:srgbClr val="0066FF"/>
              </a:solidFill>
              <a:latin typeface="Times New Roman" panose="02020603050405020304" pitchFamily="18" charset="0"/>
            </a:endParaRPr>
          </a:p>
          <a:p>
            <a:pPr eaLnBrk="1" hangingPunct="1">
              <a:buFontTx/>
              <a:buNone/>
            </a:pPr>
            <a:r>
              <a:rPr lang="en-US" altLang="zh-CN" sz="2400" b="1">
                <a:latin typeface="Times New Roman" panose="02020603050405020304" pitchFamily="18" charset="0"/>
              </a:rPr>
              <a:t>  cout.setf(ios::hex, ios::basefield);</a:t>
            </a:r>
            <a:endParaRPr lang="en-US" altLang="zh-CN" sz="2400" b="1">
              <a:latin typeface="Times New Roman" panose="02020603050405020304" pitchFamily="18" charset="0"/>
            </a:endParaRPr>
          </a:p>
          <a:p>
            <a:pPr eaLnBrk="1" hangingPunct="1">
              <a:buFontTx/>
              <a:buNone/>
            </a:pPr>
            <a:r>
              <a:rPr lang="en-US" altLang="zh-CN" sz="2400" b="1">
                <a:latin typeface="Times New Roman" panose="02020603050405020304" pitchFamily="18" charset="0"/>
              </a:rPr>
              <a:t>  cout &lt;&lt; x &lt;&lt; '\n'; </a:t>
            </a:r>
            <a:endParaRPr lang="en-US" altLang="zh-CN" sz="2400" b="1">
              <a:latin typeface="Times New Roman" panose="02020603050405020304" pitchFamily="18" charset="0"/>
            </a:endParaRPr>
          </a:p>
          <a:p>
            <a:pPr eaLnBrk="1" hangingPunct="1">
              <a:buFontTx/>
              <a:buNone/>
            </a:pPr>
            <a:r>
              <a:rPr lang="en-US" altLang="zh-CN" sz="2400" b="1">
                <a:solidFill>
                  <a:srgbClr val="0066FF"/>
                </a:solidFill>
                <a:latin typeface="Times New Roman" panose="02020603050405020304" pitchFamily="18" charset="0"/>
              </a:rPr>
              <a:t>// Outputs 2a\n</a:t>
            </a:r>
            <a:endParaRPr lang="en-US" altLang="zh-CN" sz="2400" b="1">
              <a:solidFill>
                <a:srgbClr val="0066FF"/>
              </a:solidFill>
              <a:latin typeface="Times New Roman" panose="02020603050405020304" pitchFamily="18" charset="0"/>
            </a:endParaRPr>
          </a:p>
          <a:p>
            <a:pPr eaLnBrk="1" hangingPunct="1">
              <a:buFontTx/>
              <a:buNone/>
            </a:pPr>
            <a:r>
              <a:rPr lang="en-US" altLang="zh-CN" sz="2400" b="1">
                <a:latin typeface="Times New Roman" panose="02020603050405020304" pitchFamily="18" charset="0"/>
              </a:rPr>
              <a:t>  cout.setf(ios::dec|ios::showpos, ios::basefield);</a:t>
            </a:r>
            <a:endParaRPr lang="en-US" altLang="zh-CN" sz="2400" b="1">
              <a:latin typeface="Times New Roman" panose="02020603050405020304" pitchFamily="18" charset="0"/>
            </a:endParaRPr>
          </a:p>
          <a:p>
            <a:pPr eaLnBrk="1" hangingPunct="1">
              <a:buFontTx/>
              <a:buNone/>
            </a:pPr>
            <a:r>
              <a:rPr lang="en-US" altLang="zh-CN" sz="2400" b="1">
                <a:latin typeface="Times New Roman" panose="02020603050405020304" pitchFamily="18" charset="0"/>
              </a:rPr>
              <a:t>  cout &lt;&lt; x &lt;&lt; '\n'; </a:t>
            </a:r>
            <a:endParaRPr lang="en-US" altLang="zh-CN" sz="2400" b="1">
              <a:latin typeface="Times New Roman" panose="02020603050405020304" pitchFamily="18" charset="0"/>
            </a:endParaRPr>
          </a:p>
          <a:p>
            <a:pPr eaLnBrk="1" hangingPunct="1">
              <a:buFontTx/>
              <a:buNone/>
            </a:pPr>
            <a:r>
              <a:rPr lang="en-US" altLang="zh-CN" sz="2400" b="1">
                <a:solidFill>
                  <a:srgbClr val="0066FF"/>
                </a:solidFill>
                <a:latin typeface="Times New Roman" panose="02020603050405020304" pitchFamily="18" charset="0"/>
              </a:rPr>
              <a:t>// Outputs 42\n</a:t>
            </a:r>
            <a:endParaRPr lang="en-US" altLang="zh-CN" sz="2400" b="1">
              <a:solidFill>
                <a:srgbClr val="0066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ltLang="zh-CN"/>
              <a:t>Justification</a:t>
            </a:r>
            <a:endParaRPr lang="en-US" altLang="zh-CN"/>
          </a:p>
        </p:txBody>
      </p:sp>
      <p:sp>
        <p:nvSpPr>
          <p:cNvPr id="120835" name="Rectangle 3"/>
          <p:cNvSpPr>
            <a:spLocks noGrp="1" noChangeArrowheads="1"/>
          </p:cNvSpPr>
          <p:nvPr>
            <p:ph type="body" idx="1"/>
          </p:nvPr>
        </p:nvSpPr>
        <p:spPr>
          <a:xfrm>
            <a:off x="1057619" y="1523999"/>
            <a:ext cx="9838063" cy="4535277"/>
          </a:xfrm>
        </p:spPr>
        <p:txBody>
          <a:bodyPr>
            <a:normAutofit fontScale="85000" lnSpcReduction="20000"/>
          </a:bodyPr>
          <a:lstStyle/>
          <a:p>
            <a:pPr eaLnBrk="1" hangingPunct="1">
              <a:lnSpc>
                <a:spcPct val="90000"/>
              </a:lnSpc>
              <a:buFontTx/>
              <a:buNone/>
            </a:pPr>
            <a:r>
              <a:rPr lang="en-US" altLang="zh-CN" dirty="0"/>
              <a:t>Set justification using flags </a:t>
            </a:r>
            <a:r>
              <a:rPr lang="en-US" altLang="zh-CN" dirty="0" err="1">
                <a:solidFill>
                  <a:srgbClr val="0066FF"/>
                </a:solidFill>
              </a:rPr>
              <a:t>ios</a:t>
            </a:r>
            <a:r>
              <a:rPr lang="en-US" altLang="zh-CN" dirty="0">
                <a:solidFill>
                  <a:srgbClr val="0066FF"/>
                </a:solidFill>
              </a:rPr>
              <a:t>::left</a:t>
            </a:r>
            <a:r>
              <a:rPr lang="en-US" altLang="zh-CN" dirty="0"/>
              <a:t>, </a:t>
            </a:r>
            <a:r>
              <a:rPr lang="en-US" altLang="zh-CN" dirty="0" err="1">
                <a:solidFill>
                  <a:srgbClr val="0066FF"/>
                </a:solidFill>
              </a:rPr>
              <a:t>ios</a:t>
            </a:r>
            <a:r>
              <a:rPr lang="en-US" altLang="zh-CN" dirty="0">
                <a:solidFill>
                  <a:srgbClr val="0066FF"/>
                </a:solidFill>
              </a:rPr>
              <a:t>::right</a:t>
            </a:r>
            <a:r>
              <a:rPr lang="en-US" altLang="zh-CN" dirty="0"/>
              <a:t>, and </a:t>
            </a:r>
            <a:r>
              <a:rPr lang="en-US" altLang="zh-CN" dirty="0" err="1">
                <a:solidFill>
                  <a:srgbClr val="0066FF"/>
                </a:solidFill>
              </a:rPr>
              <a:t>ios</a:t>
            </a:r>
            <a:r>
              <a:rPr lang="en-US" altLang="zh-CN" dirty="0">
                <a:solidFill>
                  <a:srgbClr val="0066FF"/>
                </a:solidFill>
              </a:rPr>
              <a:t>::internal</a:t>
            </a:r>
            <a:r>
              <a:rPr lang="en-US" altLang="zh-CN" dirty="0"/>
              <a:t> (after sign or base) - only one</a:t>
            </a:r>
            <a:endParaRPr lang="en-US" altLang="zh-CN" dirty="0"/>
          </a:p>
          <a:p>
            <a:pPr eaLnBrk="1" hangingPunct="1">
              <a:lnSpc>
                <a:spcPct val="90000"/>
              </a:lnSpc>
              <a:buFontTx/>
              <a:buNone/>
            </a:pPr>
            <a:r>
              <a:rPr lang="en-US" altLang="zh-CN" dirty="0"/>
              <a:t>Use </a:t>
            </a:r>
            <a:r>
              <a:rPr lang="en-US" altLang="zh-CN" dirty="0" err="1"/>
              <a:t>ios</a:t>
            </a:r>
            <a:r>
              <a:rPr lang="en-US" altLang="zh-CN" dirty="0"/>
              <a:t>::</a:t>
            </a:r>
            <a:r>
              <a:rPr lang="en-US" altLang="zh-CN" dirty="0" err="1"/>
              <a:t>adjustfield</a:t>
            </a:r>
            <a:r>
              <a:rPr lang="en-US" altLang="zh-CN" dirty="0"/>
              <a:t> to turn all three flags off</a:t>
            </a:r>
            <a:endParaRPr lang="en-US" altLang="zh-CN" dirty="0"/>
          </a:p>
          <a:p>
            <a:pPr lvl="1" eaLnBrk="1" hangingPunct="1">
              <a:lnSpc>
                <a:spcPct val="90000"/>
              </a:lnSpc>
              <a:buFontTx/>
              <a:buNone/>
            </a:pPr>
            <a:r>
              <a:rPr lang="en-US" altLang="zh-CN" sz="2600" b="1" dirty="0" err="1">
                <a:latin typeface="Times New Roman" panose="02020603050405020304" pitchFamily="18" charset="0"/>
              </a:rPr>
              <a:t>int</a:t>
            </a:r>
            <a:r>
              <a:rPr lang="en-US" altLang="zh-CN" sz="2600" b="1" dirty="0">
                <a:latin typeface="Times New Roman" panose="02020603050405020304" pitchFamily="18" charset="0"/>
              </a:rPr>
              <a:t> x = -42;</a:t>
            </a:r>
            <a:endParaRPr lang="en-US" altLang="zh-CN" sz="2600" b="1" dirty="0">
              <a:latin typeface="Times New Roman" panose="02020603050405020304" pitchFamily="18" charset="0"/>
            </a:endParaRPr>
          </a:p>
          <a:p>
            <a:pPr lvl="1" eaLnBrk="1" hangingPunct="1">
              <a:lnSpc>
                <a:spcPct val="90000"/>
              </a:lnSpc>
              <a:buFontTx/>
              <a:buNone/>
            </a:pPr>
            <a:r>
              <a:rPr lang="en-US" altLang="zh-CN" sz="2600" b="1" dirty="0" err="1">
                <a:latin typeface="Times New Roman" panose="02020603050405020304" pitchFamily="18" charset="0"/>
              </a:rPr>
              <a:t>cout.fill</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lvl="1" eaLnBrk="1" hangingPunct="1">
              <a:lnSpc>
                <a:spcPct val="90000"/>
              </a:lnSpc>
              <a:buFontTx/>
              <a:buNone/>
            </a:pPr>
            <a:r>
              <a:rPr lang="en-US" altLang="zh-CN" sz="2600" b="1" dirty="0" err="1">
                <a:latin typeface="Times New Roman" panose="02020603050405020304" pitchFamily="18" charset="0"/>
              </a:rPr>
              <a:t>cout.setf</a:t>
            </a:r>
            <a:r>
              <a:rPr lang="en-US" altLang="zh-CN" sz="2600" b="1" dirty="0">
                <a:latin typeface="Times New Roman" panose="02020603050405020304" pitchFamily="18" charset="0"/>
              </a:rPr>
              <a:t>(</a:t>
            </a:r>
            <a:r>
              <a:rPr lang="en-US" altLang="zh-CN" sz="2600" b="1" dirty="0" err="1">
                <a:latin typeface="Times New Roman" panose="02020603050405020304" pitchFamily="18" charset="0"/>
              </a:rPr>
              <a:t>ios</a:t>
            </a:r>
            <a:r>
              <a:rPr lang="en-US" altLang="zh-CN" sz="2600" b="1" dirty="0">
                <a:latin typeface="Times New Roman" panose="02020603050405020304" pitchFamily="18" charset="0"/>
              </a:rPr>
              <a:t>::right, </a:t>
            </a:r>
            <a:r>
              <a:rPr lang="en-US" altLang="zh-CN" sz="2600" b="1" dirty="0" err="1">
                <a:latin typeface="Times New Roman" panose="02020603050405020304" pitchFamily="18" charset="0"/>
              </a:rPr>
              <a:t>ios</a:t>
            </a:r>
            <a:r>
              <a:rPr lang="en-US" altLang="zh-CN" sz="2600" b="1" dirty="0">
                <a:latin typeface="Times New Roman" panose="02020603050405020304" pitchFamily="18" charset="0"/>
              </a:rPr>
              <a:t>::</a:t>
            </a:r>
            <a:r>
              <a:rPr lang="en-US" altLang="zh-CN" sz="2600" b="1" dirty="0" err="1">
                <a:latin typeface="Times New Roman" panose="02020603050405020304" pitchFamily="18" charset="0"/>
              </a:rPr>
              <a:t>adjustfield</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lvl="1" eaLnBrk="1" hangingPunct="1">
              <a:lnSpc>
                <a:spcPct val="90000"/>
              </a:lnSpc>
              <a:buFontTx/>
              <a:buNone/>
            </a:pPr>
            <a:r>
              <a:rPr lang="en-US" altLang="zh-CN" sz="2600" b="1" dirty="0" err="1">
                <a:latin typeface="Times New Roman" panose="02020603050405020304" pitchFamily="18" charset="0"/>
              </a:rPr>
              <a:t>cout.width</a:t>
            </a:r>
            <a:r>
              <a:rPr lang="en-US" altLang="zh-CN" sz="2600" b="1" dirty="0">
                <a:latin typeface="Times New Roman" panose="02020603050405020304" pitchFamily="18" charset="0"/>
              </a:rPr>
              <a:t>(6);</a:t>
            </a:r>
            <a:endParaRPr lang="en-US" altLang="zh-CN" sz="2600" b="1" dirty="0">
              <a:latin typeface="Times New Roman" panose="02020603050405020304" pitchFamily="18" charset="0"/>
            </a:endParaRPr>
          </a:p>
          <a:p>
            <a:pPr lvl="1" eaLnBrk="1" hangingPunct="1">
              <a:lnSpc>
                <a:spcPct val="90000"/>
              </a:lnSpc>
              <a:buFontTx/>
              <a:buNone/>
            </a:pPr>
            <a:r>
              <a:rPr lang="en-US" altLang="zh-CN" sz="2600" b="1" dirty="0" err="1">
                <a:latin typeface="Times New Roman" panose="02020603050405020304" pitchFamily="18" charset="0"/>
              </a:rPr>
              <a:t>cout</a:t>
            </a:r>
            <a:r>
              <a:rPr lang="en-US" altLang="zh-CN" sz="2600" b="1" dirty="0">
                <a:latin typeface="Times New Roman" panose="02020603050405020304" pitchFamily="18" charset="0"/>
              </a:rPr>
              <a:t> &lt;&lt; x &lt;&lt; '\n'; </a:t>
            </a:r>
            <a:endParaRPr lang="en-US" altLang="zh-CN" sz="2600" b="1" dirty="0">
              <a:latin typeface="Times New Roman" panose="02020603050405020304" pitchFamily="18" charset="0"/>
            </a:endParaRPr>
          </a:p>
          <a:p>
            <a:pPr lvl="1" eaLnBrk="1" hangingPunct="1">
              <a:lnSpc>
                <a:spcPct val="90000"/>
              </a:lnSpc>
              <a:buFontTx/>
              <a:buNone/>
            </a:pPr>
            <a:r>
              <a:rPr lang="en-US" altLang="zh-CN" sz="2600" b="1" dirty="0" err="1">
                <a:latin typeface="Times New Roman" panose="02020603050405020304" pitchFamily="18" charset="0"/>
              </a:rPr>
              <a:t>cout.setf</a:t>
            </a:r>
            <a:r>
              <a:rPr lang="en-US" altLang="zh-CN" sz="2600" b="1" dirty="0">
                <a:latin typeface="Times New Roman" panose="02020603050405020304" pitchFamily="18" charset="0"/>
              </a:rPr>
              <a:t>(</a:t>
            </a:r>
            <a:r>
              <a:rPr lang="en-US" altLang="zh-CN" sz="2600" b="1" dirty="0" err="1">
                <a:latin typeface="Times New Roman" panose="02020603050405020304" pitchFamily="18" charset="0"/>
              </a:rPr>
              <a:t>ios</a:t>
            </a:r>
            <a:r>
              <a:rPr lang="en-US" altLang="zh-CN" sz="2600" b="1" dirty="0">
                <a:latin typeface="Times New Roman" panose="02020603050405020304" pitchFamily="18" charset="0"/>
              </a:rPr>
              <a:t>::left, </a:t>
            </a:r>
            <a:r>
              <a:rPr lang="en-US" altLang="zh-CN" sz="2600" b="1" dirty="0" err="1">
                <a:latin typeface="Times New Roman" panose="02020603050405020304" pitchFamily="18" charset="0"/>
              </a:rPr>
              <a:t>ios</a:t>
            </a:r>
            <a:r>
              <a:rPr lang="en-US" altLang="zh-CN" sz="2600" b="1" dirty="0">
                <a:latin typeface="Times New Roman" panose="02020603050405020304" pitchFamily="18" charset="0"/>
              </a:rPr>
              <a:t>::</a:t>
            </a:r>
            <a:r>
              <a:rPr lang="en-US" altLang="zh-CN" sz="2600" b="1" dirty="0" err="1">
                <a:latin typeface="Times New Roman" panose="02020603050405020304" pitchFamily="18" charset="0"/>
              </a:rPr>
              <a:t>adjustfield</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lvl="1" eaLnBrk="1" hangingPunct="1">
              <a:lnSpc>
                <a:spcPct val="90000"/>
              </a:lnSpc>
              <a:buFontTx/>
              <a:buNone/>
            </a:pPr>
            <a:r>
              <a:rPr lang="en-US" altLang="zh-CN" sz="2600" b="1" dirty="0" err="1">
                <a:latin typeface="Times New Roman" panose="02020603050405020304" pitchFamily="18" charset="0"/>
              </a:rPr>
              <a:t>cout.width</a:t>
            </a:r>
            <a:r>
              <a:rPr lang="en-US" altLang="zh-CN" sz="2600" b="1" dirty="0">
                <a:latin typeface="Times New Roman" panose="02020603050405020304" pitchFamily="18" charset="0"/>
              </a:rPr>
              <a:t>(6);</a:t>
            </a:r>
            <a:endParaRPr lang="en-US" altLang="zh-CN" sz="2600" b="1" dirty="0">
              <a:latin typeface="Times New Roman" panose="02020603050405020304" pitchFamily="18" charset="0"/>
            </a:endParaRPr>
          </a:p>
          <a:p>
            <a:pPr lvl="1" eaLnBrk="1" hangingPunct="1">
              <a:lnSpc>
                <a:spcPct val="90000"/>
              </a:lnSpc>
              <a:buFontTx/>
              <a:buNone/>
            </a:pPr>
            <a:r>
              <a:rPr lang="en-US" altLang="zh-CN" sz="2600" b="1" dirty="0" err="1">
                <a:latin typeface="Times New Roman" panose="02020603050405020304" pitchFamily="18" charset="0"/>
              </a:rPr>
              <a:t>cout</a:t>
            </a:r>
            <a:r>
              <a:rPr lang="en-US" altLang="zh-CN" sz="2600" b="1" dirty="0">
                <a:latin typeface="Times New Roman" panose="02020603050405020304" pitchFamily="18" charset="0"/>
              </a:rPr>
              <a:t> &lt;&lt; x &lt;&lt; '\n'; </a:t>
            </a:r>
            <a:endParaRPr lang="en-US" altLang="zh-CN" sz="2600" b="1" dirty="0">
              <a:latin typeface="Times New Roman" panose="02020603050405020304" pitchFamily="18" charset="0"/>
            </a:endParaRPr>
          </a:p>
          <a:p>
            <a:pPr lvl="1" eaLnBrk="1" hangingPunct="1">
              <a:lnSpc>
                <a:spcPct val="90000"/>
              </a:lnSpc>
              <a:buFontTx/>
              <a:buNone/>
            </a:pPr>
            <a:r>
              <a:rPr lang="en-US" altLang="zh-CN" sz="2600" b="1" dirty="0" err="1">
                <a:latin typeface="Times New Roman" panose="02020603050405020304" pitchFamily="18" charset="0"/>
              </a:rPr>
              <a:t>cout.setf</a:t>
            </a:r>
            <a:r>
              <a:rPr lang="en-US" altLang="zh-CN" sz="2600" b="1" dirty="0">
                <a:latin typeface="Times New Roman" panose="02020603050405020304" pitchFamily="18" charset="0"/>
              </a:rPr>
              <a:t>(</a:t>
            </a:r>
            <a:r>
              <a:rPr lang="en-US" altLang="zh-CN" sz="2600" b="1" dirty="0" err="1">
                <a:latin typeface="Times New Roman" panose="02020603050405020304" pitchFamily="18" charset="0"/>
              </a:rPr>
              <a:t>ios</a:t>
            </a:r>
            <a:r>
              <a:rPr lang="en-US" altLang="zh-CN" sz="2600" b="1" dirty="0">
                <a:latin typeface="Times New Roman" panose="02020603050405020304" pitchFamily="18" charset="0"/>
              </a:rPr>
              <a:t>::internal, </a:t>
            </a:r>
            <a:r>
              <a:rPr lang="en-US" altLang="zh-CN" sz="2600" b="1" dirty="0" err="1">
                <a:latin typeface="Times New Roman" panose="02020603050405020304" pitchFamily="18" charset="0"/>
              </a:rPr>
              <a:t>ios</a:t>
            </a:r>
            <a:r>
              <a:rPr lang="en-US" altLang="zh-CN" sz="2600" b="1" dirty="0">
                <a:latin typeface="Times New Roman" panose="02020603050405020304" pitchFamily="18" charset="0"/>
              </a:rPr>
              <a:t>::</a:t>
            </a:r>
            <a:r>
              <a:rPr lang="en-US" altLang="zh-CN" sz="2600" b="1" dirty="0" err="1">
                <a:latin typeface="Times New Roman" panose="02020603050405020304" pitchFamily="18" charset="0"/>
              </a:rPr>
              <a:t>adjustfield</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lvl="1" eaLnBrk="1" hangingPunct="1">
              <a:lnSpc>
                <a:spcPct val="90000"/>
              </a:lnSpc>
              <a:buFontTx/>
              <a:buNone/>
            </a:pPr>
            <a:r>
              <a:rPr lang="en-US" altLang="zh-CN" sz="2600" b="1" dirty="0" err="1">
                <a:latin typeface="Times New Roman" panose="02020603050405020304" pitchFamily="18" charset="0"/>
              </a:rPr>
              <a:t>cout.width</a:t>
            </a:r>
            <a:r>
              <a:rPr lang="en-US" altLang="zh-CN" sz="2600" b="1" dirty="0">
                <a:latin typeface="Times New Roman" panose="02020603050405020304" pitchFamily="18" charset="0"/>
              </a:rPr>
              <a:t>(6);</a:t>
            </a:r>
            <a:endParaRPr lang="en-US" altLang="zh-CN" sz="2600" b="1" dirty="0">
              <a:latin typeface="Times New Roman" panose="02020603050405020304" pitchFamily="18" charset="0"/>
            </a:endParaRPr>
          </a:p>
          <a:p>
            <a:pPr lvl="1" eaLnBrk="1" hangingPunct="1">
              <a:lnSpc>
                <a:spcPct val="90000"/>
              </a:lnSpc>
              <a:buFontTx/>
              <a:buNone/>
            </a:pPr>
            <a:r>
              <a:rPr lang="en-US" altLang="zh-CN" sz="2600" b="1" dirty="0" err="1">
                <a:latin typeface="Times New Roman" panose="02020603050405020304" pitchFamily="18" charset="0"/>
              </a:rPr>
              <a:t>cout</a:t>
            </a:r>
            <a:r>
              <a:rPr lang="en-US" altLang="zh-CN" sz="2600" b="1" dirty="0">
                <a:latin typeface="Times New Roman" panose="02020603050405020304" pitchFamily="18" charset="0"/>
              </a:rPr>
              <a:t> &lt;&lt; x &lt;&lt; '\n';  </a:t>
            </a:r>
            <a:endParaRPr lang="en-US" altLang="zh-CN" sz="2600" b="1" dirty="0">
              <a:solidFill>
                <a:srgbClr val="0066FF"/>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altLang="zh-CN"/>
              <a:t>Floating Point Format</a:t>
            </a:r>
            <a:endParaRPr lang="en-US" altLang="zh-CN"/>
          </a:p>
        </p:txBody>
      </p:sp>
      <p:sp>
        <p:nvSpPr>
          <p:cNvPr id="121859" name="Rectangle 3"/>
          <p:cNvSpPr>
            <a:spLocks noGrp="1" noChangeArrowheads="1"/>
          </p:cNvSpPr>
          <p:nvPr>
            <p:ph type="body" idx="1"/>
          </p:nvPr>
        </p:nvSpPr>
        <p:spPr/>
        <p:txBody>
          <a:bodyPr/>
          <a:lstStyle/>
          <a:p>
            <a:pPr eaLnBrk="1" hangingPunct="1">
              <a:lnSpc>
                <a:spcPct val="90000"/>
              </a:lnSpc>
            </a:pPr>
            <a:r>
              <a:rPr lang="en-US" altLang="zh-CN"/>
              <a:t>Can use flags </a:t>
            </a:r>
            <a:r>
              <a:rPr lang="en-US" altLang="zh-CN">
                <a:solidFill>
                  <a:srgbClr val="0066FF"/>
                </a:solidFill>
              </a:rPr>
              <a:t>ios::scientific</a:t>
            </a:r>
            <a:r>
              <a:rPr lang="en-US" altLang="zh-CN"/>
              <a:t> and </a:t>
            </a:r>
            <a:r>
              <a:rPr lang="en-US" altLang="zh-CN">
                <a:solidFill>
                  <a:srgbClr val="0066FF"/>
                </a:solidFill>
              </a:rPr>
              <a:t>ios::fixed</a:t>
            </a:r>
            <a:r>
              <a:rPr lang="en-US" altLang="zh-CN"/>
              <a:t> to force floating point output in scientific or fixed format</a:t>
            </a:r>
            <a:endParaRPr lang="en-US" altLang="zh-CN"/>
          </a:p>
          <a:p>
            <a:pPr eaLnBrk="1" hangingPunct="1">
              <a:lnSpc>
                <a:spcPct val="90000"/>
              </a:lnSpc>
            </a:pPr>
            <a:r>
              <a:rPr lang="en-US" altLang="zh-CN"/>
              <a:t>Only one flag at a time, ios::floatfield to turn off</a:t>
            </a:r>
            <a:endParaRPr lang="en-US" altLang="zh-CN"/>
          </a:p>
          <a:p>
            <a:pPr lvl="1" eaLnBrk="1" hangingPunct="1">
              <a:lnSpc>
                <a:spcPct val="90000"/>
              </a:lnSpc>
              <a:buFontTx/>
              <a:buNone/>
            </a:pPr>
            <a:endParaRPr lang="en-US" altLang="zh-CN">
              <a:latin typeface="Courier New" panose="02070309020205020404" pitchFamily="49" charset="0"/>
            </a:endParaRPr>
          </a:p>
          <a:p>
            <a:pPr lvl="1" eaLnBrk="1" hangingPunct="1">
              <a:lnSpc>
                <a:spcPct val="90000"/>
              </a:lnSpc>
              <a:buFontTx/>
              <a:buNone/>
            </a:pPr>
            <a:r>
              <a:rPr lang="en-US" altLang="zh-CN" b="1">
                <a:latin typeface="Times New Roman" panose="02020603050405020304" pitchFamily="18" charset="0"/>
              </a:rPr>
              <a:t>cout.setf(ios::scientific,ios::floatfield);</a:t>
            </a:r>
            <a:endParaRPr lang="en-US" altLang="zh-CN" b="1">
              <a:latin typeface="Times New Roman" panose="02020603050405020304" pitchFamily="18" charset="0"/>
            </a:endParaRPr>
          </a:p>
          <a:p>
            <a:pPr lvl="1" eaLnBrk="1" hangingPunct="1">
              <a:lnSpc>
                <a:spcPct val="90000"/>
              </a:lnSpc>
              <a:buFontTx/>
              <a:buNone/>
            </a:pPr>
            <a:r>
              <a:rPr lang="en-US" altLang="zh-CN" b="1">
                <a:latin typeface="Times New Roman" panose="02020603050405020304" pitchFamily="18" charset="0"/>
              </a:rPr>
              <a:t>cout &lt;&lt; 123.45 &lt;&lt; ‘\n’; </a:t>
            </a:r>
            <a:r>
              <a:rPr lang="en-US" altLang="zh-CN" b="1">
                <a:solidFill>
                  <a:srgbClr val="0066FF"/>
                </a:solidFill>
                <a:latin typeface="Times New Roman" panose="02020603050405020304" pitchFamily="18" charset="0"/>
              </a:rPr>
              <a:t>// Outputs 1.2345e+02</a:t>
            </a:r>
            <a:endParaRPr lang="en-US" altLang="zh-CN" b="1">
              <a:solidFill>
                <a:srgbClr val="0066FF"/>
              </a:solidFill>
              <a:latin typeface="Times New Roman" panose="02020603050405020304" pitchFamily="18" charset="0"/>
            </a:endParaRPr>
          </a:p>
          <a:p>
            <a:pPr lvl="1" eaLnBrk="1" hangingPunct="1">
              <a:lnSpc>
                <a:spcPct val="90000"/>
              </a:lnSpc>
              <a:buFontTx/>
              <a:buNone/>
            </a:pPr>
            <a:r>
              <a:rPr lang="en-US" altLang="zh-CN" b="1">
                <a:latin typeface="Times New Roman" panose="02020603050405020304" pitchFamily="18" charset="0"/>
              </a:rPr>
              <a:t>cout.setf(ios::fixed,ios::floatfield);</a:t>
            </a:r>
            <a:endParaRPr lang="en-US" altLang="zh-CN" b="1">
              <a:latin typeface="Times New Roman" panose="02020603050405020304" pitchFamily="18" charset="0"/>
            </a:endParaRPr>
          </a:p>
          <a:p>
            <a:pPr lvl="1" eaLnBrk="1" hangingPunct="1">
              <a:lnSpc>
                <a:spcPct val="90000"/>
              </a:lnSpc>
              <a:buFontTx/>
              <a:buNone/>
            </a:pPr>
            <a:r>
              <a:rPr lang="en-US" altLang="zh-CN" b="1">
                <a:latin typeface="Times New Roman" panose="02020603050405020304" pitchFamily="18" charset="0"/>
              </a:rPr>
              <a:t>cout &lt;&lt; 5.67E1 &lt;&lt; ‘\n’; </a:t>
            </a:r>
            <a:r>
              <a:rPr lang="en-US" altLang="zh-CN" b="1">
                <a:solidFill>
                  <a:srgbClr val="0066FF"/>
                </a:solidFill>
                <a:latin typeface="Times New Roman" panose="02020603050405020304" pitchFamily="18" charset="0"/>
              </a:rPr>
              <a:t>// Outputs 56.7</a:t>
            </a:r>
            <a:endParaRPr lang="en-US" altLang="zh-CN" b="1">
              <a:solidFill>
                <a:srgbClr val="0066FF"/>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zh-CN"/>
              <a:t>Significant Digits in Float</a:t>
            </a:r>
            <a:endParaRPr lang="en-US" altLang="zh-CN"/>
          </a:p>
        </p:txBody>
      </p:sp>
      <p:sp>
        <p:nvSpPr>
          <p:cNvPr id="122883" name="Rectangle 3"/>
          <p:cNvSpPr>
            <a:spLocks noGrp="1" noChangeArrowheads="1"/>
          </p:cNvSpPr>
          <p:nvPr>
            <p:ph type="body" idx="1"/>
          </p:nvPr>
        </p:nvSpPr>
        <p:spPr>
          <a:xfrm>
            <a:off x="1981200" y="1341439"/>
            <a:ext cx="8229600" cy="4784725"/>
          </a:xfrm>
        </p:spPr>
        <p:txBody>
          <a:bodyPr/>
          <a:lstStyle/>
          <a:p>
            <a:pPr eaLnBrk="1" hangingPunct="1"/>
            <a:r>
              <a:rPr lang="en-US" altLang="zh-CN" sz="2400" dirty="0"/>
              <a:t>Use function </a:t>
            </a:r>
            <a:r>
              <a:rPr lang="en-US" altLang="zh-CN" sz="2400" b="1" dirty="0">
                <a:solidFill>
                  <a:srgbClr val="0066FF"/>
                </a:solidFill>
                <a:latin typeface="Times New Roman" panose="02020603050405020304" pitchFamily="18" charset="0"/>
              </a:rPr>
              <a:t>precision(</a:t>
            </a:r>
            <a:r>
              <a:rPr lang="en-US" altLang="zh-CN" sz="2400" b="1" i="1" dirty="0" err="1">
                <a:solidFill>
                  <a:srgbClr val="0066FF"/>
                </a:solidFill>
                <a:latin typeface="Times New Roman" panose="02020603050405020304" pitchFamily="18" charset="0"/>
              </a:rPr>
              <a:t>int</a:t>
            </a:r>
            <a:r>
              <a:rPr lang="en-US" altLang="zh-CN" sz="2400" b="1" dirty="0">
                <a:solidFill>
                  <a:srgbClr val="0066FF"/>
                </a:solidFill>
                <a:latin typeface="Times New Roman" panose="02020603050405020304" pitchFamily="18" charset="0"/>
              </a:rPr>
              <a:t>)</a:t>
            </a:r>
            <a:r>
              <a:rPr lang="en-US" altLang="zh-CN" sz="2400" dirty="0"/>
              <a:t> to set the number of significant digits printed (may convert from fixed to scientific to print)</a:t>
            </a:r>
            <a:endParaRPr lang="en-US" altLang="zh-CN" sz="2400" dirty="0"/>
          </a:p>
          <a:p>
            <a:pPr eaLnBrk="1" hangingPunct="1"/>
            <a:r>
              <a:rPr lang="en-US" altLang="zh-CN" sz="2400" dirty="0"/>
              <a:t>Effect of precision depends on format</a:t>
            </a:r>
            <a:endParaRPr lang="en-US" altLang="zh-CN" sz="2400" dirty="0"/>
          </a:p>
          <a:p>
            <a:pPr lvl="1" eaLnBrk="1" hangingPunct="1"/>
            <a:r>
              <a:rPr lang="en-US" altLang="zh-CN" sz="2000" dirty="0"/>
              <a:t>scientific (total significant digits)</a:t>
            </a:r>
            <a:endParaRPr lang="en-US" altLang="zh-CN" sz="2000" dirty="0"/>
          </a:p>
          <a:p>
            <a:pPr lvl="1" eaLnBrk="1" hangingPunct="1"/>
            <a:r>
              <a:rPr lang="en-US" altLang="zh-CN" sz="2000" dirty="0"/>
              <a:t>fixed (how many digits after decimal point)</a:t>
            </a:r>
            <a:endParaRPr lang="en-US" altLang="zh-CN" sz="2000" dirty="0">
              <a:latin typeface="Courier New" panose="02070309020205020404" pitchFamily="49" charset="0"/>
            </a:endParaRPr>
          </a:p>
          <a:p>
            <a:pPr eaLnBrk="1" hangingPunct="1">
              <a:buFontTx/>
              <a:buNone/>
            </a:pPr>
            <a:endParaRPr lang="en-US" altLang="zh-CN" sz="2000" dirty="0"/>
          </a:p>
        </p:txBody>
      </p:sp>
      <p:sp>
        <p:nvSpPr>
          <p:cNvPr id="35844" name="Text Box 4"/>
          <p:cNvSpPr txBox="1">
            <a:spLocks noChangeArrowheads="1"/>
          </p:cNvSpPr>
          <p:nvPr/>
        </p:nvSpPr>
        <p:spPr bwMode="auto">
          <a:xfrm>
            <a:off x="1747838" y="3775075"/>
            <a:ext cx="4032250" cy="28638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0"/>
              </a:spcBef>
              <a:buClrTx/>
              <a:buSzTx/>
              <a:buFontTx/>
              <a:buNone/>
            </a:pPr>
            <a:r>
              <a:rPr lang="en-US" altLang="zh-CN" sz="1800" b="1"/>
              <a:t>float y = 23.1415;</a:t>
            </a:r>
            <a:endParaRPr lang="en-US" altLang="zh-CN" sz="1800" b="1"/>
          </a:p>
          <a:p>
            <a:pPr lvl="1" eaLnBrk="1" hangingPunct="1">
              <a:spcBef>
                <a:spcPct val="0"/>
              </a:spcBef>
              <a:buClrTx/>
              <a:buSzTx/>
              <a:buFontTx/>
              <a:buNone/>
            </a:pPr>
            <a:r>
              <a:rPr lang="en-US" altLang="zh-CN" sz="1800" b="1"/>
              <a:t>cout.precision(1);</a:t>
            </a:r>
            <a:endParaRPr lang="en-US" altLang="zh-CN" sz="1800" b="1"/>
          </a:p>
          <a:p>
            <a:pPr lvl="1" eaLnBrk="1" hangingPunct="1">
              <a:spcBef>
                <a:spcPct val="0"/>
              </a:spcBef>
              <a:buClrTx/>
              <a:buSzTx/>
              <a:buFontTx/>
              <a:buNone/>
            </a:pPr>
            <a:r>
              <a:rPr lang="en-US" altLang="zh-CN" sz="1800" b="1"/>
              <a:t>cout &lt;&lt; y &lt;&lt; '\n';</a:t>
            </a:r>
            <a:endParaRPr lang="en-US" altLang="zh-CN" sz="1800" b="1"/>
          </a:p>
          <a:p>
            <a:pPr lvl="1" eaLnBrk="1" hangingPunct="1">
              <a:spcBef>
                <a:spcPct val="0"/>
              </a:spcBef>
              <a:buClrTx/>
              <a:buSzTx/>
              <a:buFontTx/>
              <a:buNone/>
            </a:pPr>
            <a:r>
              <a:rPr lang="en-US" altLang="zh-CN" sz="1800" b="1">
                <a:solidFill>
                  <a:srgbClr val="0066FF"/>
                </a:solidFill>
              </a:rPr>
              <a:t>// Outputs 2e+01</a:t>
            </a:r>
            <a:endParaRPr lang="en-US" altLang="zh-CN" sz="1800" b="1">
              <a:solidFill>
                <a:srgbClr val="0066FF"/>
              </a:solidFill>
            </a:endParaRPr>
          </a:p>
          <a:p>
            <a:pPr lvl="1" eaLnBrk="1" hangingPunct="1">
              <a:spcBef>
                <a:spcPct val="0"/>
              </a:spcBef>
              <a:buClrTx/>
              <a:buSzTx/>
              <a:buFontTx/>
              <a:buNone/>
            </a:pPr>
            <a:r>
              <a:rPr lang="en-US" altLang="zh-CN" sz="1800" b="1"/>
              <a:t>cout.precision(2);</a:t>
            </a:r>
            <a:endParaRPr lang="en-US" altLang="zh-CN" sz="1800" b="1"/>
          </a:p>
          <a:p>
            <a:pPr lvl="1" eaLnBrk="1" hangingPunct="1">
              <a:spcBef>
                <a:spcPct val="0"/>
              </a:spcBef>
              <a:buClrTx/>
              <a:buSzTx/>
              <a:buFontTx/>
              <a:buNone/>
            </a:pPr>
            <a:r>
              <a:rPr lang="en-US" altLang="zh-CN" sz="1800" b="1"/>
              <a:t>cout &lt;&lt; y &lt;&lt; '\n'; </a:t>
            </a:r>
            <a:endParaRPr lang="en-US" altLang="zh-CN" sz="1800" b="1"/>
          </a:p>
          <a:p>
            <a:pPr lvl="1" eaLnBrk="1" hangingPunct="1">
              <a:spcBef>
                <a:spcPct val="0"/>
              </a:spcBef>
              <a:buClrTx/>
              <a:buSzTx/>
              <a:buFontTx/>
              <a:buNone/>
            </a:pPr>
            <a:r>
              <a:rPr lang="en-US" altLang="zh-CN" sz="1800" b="1">
                <a:solidFill>
                  <a:srgbClr val="0066FF"/>
                </a:solidFill>
              </a:rPr>
              <a:t>// Outputs 23</a:t>
            </a:r>
            <a:endParaRPr lang="en-US" altLang="zh-CN" sz="1800" b="1">
              <a:solidFill>
                <a:srgbClr val="0066FF"/>
              </a:solidFill>
            </a:endParaRPr>
          </a:p>
          <a:p>
            <a:pPr lvl="1" eaLnBrk="1" hangingPunct="1">
              <a:spcBef>
                <a:spcPct val="0"/>
              </a:spcBef>
              <a:buClrTx/>
              <a:buSzTx/>
              <a:buFontTx/>
              <a:buNone/>
            </a:pPr>
            <a:r>
              <a:rPr lang="en-US" altLang="zh-CN" sz="1800" b="1"/>
              <a:t>cout.precision(3);</a:t>
            </a:r>
            <a:endParaRPr lang="en-US" altLang="zh-CN" sz="1800" b="1"/>
          </a:p>
          <a:p>
            <a:pPr lvl="1" eaLnBrk="1" hangingPunct="1">
              <a:spcBef>
                <a:spcPct val="0"/>
              </a:spcBef>
              <a:buClrTx/>
              <a:buSzTx/>
              <a:buFontTx/>
              <a:buNone/>
            </a:pPr>
            <a:r>
              <a:rPr lang="en-US" altLang="zh-CN" sz="1800" b="1"/>
              <a:t>cout &lt;&lt; y &lt;&lt; '\n'; </a:t>
            </a:r>
            <a:endParaRPr lang="en-US" altLang="zh-CN" sz="1800" b="1"/>
          </a:p>
          <a:p>
            <a:pPr lvl="1" eaLnBrk="1" hangingPunct="1">
              <a:spcBef>
                <a:spcPct val="0"/>
              </a:spcBef>
              <a:buClrTx/>
              <a:buSzTx/>
              <a:buFontTx/>
              <a:buNone/>
            </a:pPr>
            <a:r>
              <a:rPr lang="en-US" altLang="zh-CN" sz="1800" b="1">
                <a:solidFill>
                  <a:srgbClr val="0066FF"/>
                </a:solidFill>
              </a:rPr>
              <a:t>// Outputs 23.1</a:t>
            </a:r>
            <a:endParaRPr lang="en-US" altLang="zh-CN" sz="1800" b="1">
              <a:solidFill>
                <a:srgbClr val="0066FF"/>
              </a:solidFill>
            </a:endParaRPr>
          </a:p>
        </p:txBody>
      </p:sp>
      <p:sp>
        <p:nvSpPr>
          <p:cNvPr id="35845" name="Rectangle 5"/>
          <p:cNvSpPr>
            <a:spLocks noChangeArrowheads="1"/>
          </p:cNvSpPr>
          <p:nvPr/>
        </p:nvSpPr>
        <p:spPr bwMode="auto">
          <a:xfrm>
            <a:off x="5881688" y="3786188"/>
            <a:ext cx="4500562" cy="28622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0"/>
              </a:spcBef>
              <a:buClrTx/>
              <a:buSzTx/>
              <a:buFontTx/>
              <a:buNone/>
            </a:pPr>
            <a:r>
              <a:rPr lang="en-US" altLang="zh-CN" sz="1800" b="1"/>
              <a:t>cout.setf(ios::fixed,ios::floatfield);</a:t>
            </a:r>
            <a:endParaRPr lang="en-US" altLang="zh-CN" sz="1800" b="1"/>
          </a:p>
          <a:p>
            <a:pPr lvl="1" eaLnBrk="1" hangingPunct="1">
              <a:spcBef>
                <a:spcPct val="0"/>
              </a:spcBef>
              <a:buClrTx/>
              <a:buSzTx/>
              <a:buFontTx/>
              <a:buNone/>
            </a:pPr>
            <a:r>
              <a:rPr lang="en-US" altLang="zh-CN" sz="1800" b="1"/>
              <a:t>cout.precision(1);</a:t>
            </a:r>
            <a:endParaRPr lang="en-US" altLang="zh-CN" sz="1800" b="1"/>
          </a:p>
          <a:p>
            <a:pPr lvl="1" eaLnBrk="1" hangingPunct="1">
              <a:spcBef>
                <a:spcPct val="0"/>
              </a:spcBef>
              <a:buClrTx/>
              <a:buSzTx/>
              <a:buFontTx/>
              <a:buNone/>
            </a:pPr>
            <a:r>
              <a:rPr lang="en-US" altLang="zh-CN" sz="1800" b="1"/>
              <a:t>cout &lt;&lt; y &lt;&lt; '\n';</a:t>
            </a:r>
            <a:endParaRPr lang="en-US" altLang="zh-CN" sz="1800" b="1"/>
          </a:p>
          <a:p>
            <a:pPr lvl="1" eaLnBrk="1" hangingPunct="1">
              <a:spcBef>
                <a:spcPct val="0"/>
              </a:spcBef>
              <a:buClrTx/>
              <a:buSzTx/>
              <a:buFontTx/>
              <a:buNone/>
            </a:pPr>
            <a:r>
              <a:rPr lang="en-US" altLang="zh-CN" sz="1800" b="1">
                <a:solidFill>
                  <a:srgbClr val="0066FF"/>
                </a:solidFill>
              </a:rPr>
              <a:t>// Outputs 23.1</a:t>
            </a:r>
            <a:endParaRPr lang="en-US" altLang="zh-CN" sz="1800" b="1">
              <a:solidFill>
                <a:srgbClr val="0066FF"/>
              </a:solidFill>
            </a:endParaRPr>
          </a:p>
          <a:p>
            <a:pPr lvl="1" eaLnBrk="1" hangingPunct="1">
              <a:spcBef>
                <a:spcPct val="0"/>
              </a:spcBef>
              <a:buClrTx/>
              <a:buSzTx/>
              <a:buFontTx/>
              <a:buNone/>
            </a:pPr>
            <a:r>
              <a:rPr lang="en-US" altLang="zh-CN" sz="1800" b="1"/>
              <a:t>cout.precision(2);</a:t>
            </a:r>
            <a:endParaRPr lang="en-US" altLang="zh-CN" sz="1800" b="1"/>
          </a:p>
          <a:p>
            <a:pPr lvl="1" eaLnBrk="1" hangingPunct="1">
              <a:spcBef>
                <a:spcPct val="0"/>
              </a:spcBef>
              <a:buClrTx/>
              <a:buSzTx/>
              <a:buFontTx/>
              <a:buNone/>
            </a:pPr>
            <a:r>
              <a:rPr lang="en-US" altLang="zh-CN" sz="1800" b="1"/>
              <a:t>cout &lt;&lt; y &lt;&lt; '\n'; </a:t>
            </a:r>
            <a:endParaRPr lang="en-US" altLang="zh-CN" sz="1800" b="1"/>
          </a:p>
          <a:p>
            <a:pPr lvl="1" eaLnBrk="1" hangingPunct="1">
              <a:spcBef>
                <a:spcPct val="0"/>
              </a:spcBef>
              <a:buClrTx/>
              <a:buSzTx/>
              <a:buFontTx/>
              <a:buNone/>
            </a:pPr>
            <a:r>
              <a:rPr lang="en-US" altLang="zh-CN" sz="1800" b="1">
                <a:solidFill>
                  <a:srgbClr val="0066FF"/>
                </a:solidFill>
              </a:rPr>
              <a:t>// Outputs 23.14</a:t>
            </a:r>
            <a:endParaRPr lang="en-US" altLang="zh-CN" sz="1800" b="1">
              <a:solidFill>
                <a:srgbClr val="0066FF"/>
              </a:solidFill>
            </a:endParaRPr>
          </a:p>
          <a:p>
            <a:pPr lvl="1" eaLnBrk="1" hangingPunct="1">
              <a:spcBef>
                <a:spcPct val="0"/>
              </a:spcBef>
              <a:buClrTx/>
              <a:buSzTx/>
              <a:buFontTx/>
              <a:buNone/>
            </a:pPr>
            <a:r>
              <a:rPr lang="en-US" altLang="zh-CN" sz="1800" b="1"/>
              <a:t>cout.precision(3);</a:t>
            </a:r>
            <a:endParaRPr lang="en-US" altLang="zh-CN" sz="1800" b="1"/>
          </a:p>
          <a:p>
            <a:pPr lvl="1" eaLnBrk="1" hangingPunct="1">
              <a:spcBef>
                <a:spcPct val="0"/>
              </a:spcBef>
              <a:buClrTx/>
              <a:buSzTx/>
              <a:buFontTx/>
              <a:buNone/>
            </a:pPr>
            <a:r>
              <a:rPr lang="en-US" altLang="zh-CN" sz="1800" b="1"/>
              <a:t>cout &lt;&lt; y &lt;&lt; '\n'; </a:t>
            </a:r>
            <a:endParaRPr lang="en-US" altLang="zh-CN" sz="1800" b="1"/>
          </a:p>
          <a:p>
            <a:pPr lvl="1" eaLnBrk="1" hangingPunct="1">
              <a:spcBef>
                <a:spcPct val="0"/>
              </a:spcBef>
              <a:buClrTx/>
              <a:buSzTx/>
              <a:buFontTx/>
              <a:buNone/>
            </a:pPr>
            <a:r>
              <a:rPr lang="en-US" altLang="zh-CN" sz="1800" b="1">
                <a:solidFill>
                  <a:srgbClr val="0066FF"/>
                </a:solidFill>
              </a:rPr>
              <a:t>// Outputs 23.142</a:t>
            </a:r>
            <a:endParaRPr lang="en-US" altLang="zh-CN" sz="1800" b="1">
              <a:solidFill>
                <a:srgbClr val="00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linds(horizontal)">
                                      <p:cBhvr>
                                        <p:cTn id="7" dur="5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5"/>
                                        </p:tgtEl>
                                        <p:attrNameLst>
                                          <p:attrName>style.visibility</p:attrName>
                                        </p:attrNameLst>
                                      </p:cBhvr>
                                      <p:to>
                                        <p:strVal val="visible"/>
                                      </p:to>
                                    </p:set>
                                    <p:animEffect transition="in" filter="blinds(horizontal)">
                                      <p:cBhvr>
                                        <p:cTn id="12"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ltLang="zh-CN" dirty="0"/>
              <a:t>Showing the Base</a:t>
            </a:r>
            <a:endParaRPr lang="en-US" altLang="zh-CN" dirty="0"/>
          </a:p>
        </p:txBody>
      </p:sp>
      <p:sp>
        <p:nvSpPr>
          <p:cNvPr id="129027" name="Rectangle 3"/>
          <p:cNvSpPr>
            <a:spLocks noGrp="1" noChangeArrowheads="1"/>
          </p:cNvSpPr>
          <p:nvPr>
            <p:ph type="body" idx="1"/>
          </p:nvPr>
        </p:nvSpPr>
        <p:spPr>
          <a:xfrm>
            <a:off x="1134738" y="1484314"/>
            <a:ext cx="9992298" cy="4927503"/>
          </a:xfrm>
        </p:spPr>
        <p:txBody>
          <a:bodyPr>
            <a:normAutofit fontScale="92500" lnSpcReduction="10000"/>
          </a:bodyPr>
          <a:lstStyle/>
          <a:p>
            <a:pPr eaLnBrk="1" hangingPunct="1">
              <a:lnSpc>
                <a:spcPct val="80000"/>
              </a:lnSpc>
              <a:buFontTx/>
              <a:buNone/>
            </a:pPr>
            <a:r>
              <a:rPr lang="en-US" altLang="zh-CN" dirty="0"/>
              <a:t>The flag </a:t>
            </a:r>
            <a:r>
              <a:rPr lang="en-US" altLang="zh-CN" dirty="0" err="1">
                <a:solidFill>
                  <a:srgbClr val="0066FF"/>
                </a:solidFill>
              </a:rPr>
              <a:t>ios</a:t>
            </a:r>
            <a:r>
              <a:rPr lang="en-US" altLang="zh-CN" dirty="0">
                <a:solidFill>
                  <a:srgbClr val="0066FF"/>
                </a:solidFill>
              </a:rPr>
              <a:t>::</a:t>
            </a:r>
            <a:r>
              <a:rPr lang="en-US" altLang="zh-CN" dirty="0" err="1">
                <a:solidFill>
                  <a:srgbClr val="0066FF"/>
                </a:solidFill>
              </a:rPr>
              <a:t>showbase</a:t>
            </a:r>
            <a:r>
              <a:rPr lang="en-US" altLang="zh-CN" dirty="0"/>
              <a:t> can be set (its default is off), it results in integers being printed in a way that demonstrates their base</a:t>
            </a:r>
            <a:endParaRPr lang="en-US" altLang="zh-CN" dirty="0"/>
          </a:p>
          <a:p>
            <a:pPr eaLnBrk="1" hangingPunct="1">
              <a:lnSpc>
                <a:spcPct val="80000"/>
              </a:lnSpc>
              <a:buFontTx/>
              <a:buNone/>
            </a:pPr>
            <a:endParaRPr lang="en-US" altLang="zh-CN" dirty="0"/>
          </a:p>
          <a:p>
            <a:pPr lvl="1" eaLnBrk="1" hangingPunct="1">
              <a:lnSpc>
                <a:spcPct val="80000"/>
              </a:lnSpc>
            </a:pPr>
            <a:r>
              <a:rPr lang="en-US" altLang="zh-CN" dirty="0"/>
              <a:t>decimal - no change</a:t>
            </a:r>
            <a:endParaRPr lang="en-US" altLang="zh-CN" dirty="0"/>
          </a:p>
          <a:p>
            <a:pPr lvl="1" eaLnBrk="1" hangingPunct="1">
              <a:lnSpc>
                <a:spcPct val="80000"/>
              </a:lnSpc>
            </a:pPr>
            <a:r>
              <a:rPr lang="en-US" altLang="zh-CN" dirty="0"/>
              <a:t>octal - leading 0</a:t>
            </a:r>
            <a:endParaRPr lang="en-US" altLang="zh-CN" dirty="0"/>
          </a:p>
          <a:p>
            <a:pPr lvl="1" eaLnBrk="1" hangingPunct="1">
              <a:lnSpc>
                <a:spcPct val="80000"/>
              </a:lnSpc>
            </a:pPr>
            <a:r>
              <a:rPr lang="en-US" altLang="zh-CN" dirty="0"/>
              <a:t>hexadecimal - leading 0x</a:t>
            </a:r>
            <a:endParaRPr lang="en-US" altLang="zh-CN" dirty="0"/>
          </a:p>
          <a:p>
            <a:pPr lvl="1" eaLnBrk="1" hangingPunct="1">
              <a:lnSpc>
                <a:spcPct val="80000"/>
              </a:lnSpc>
              <a:buFontTx/>
              <a:buNone/>
            </a:pPr>
            <a:r>
              <a:rPr lang="en-US" altLang="zh-CN" sz="1800" dirty="0">
                <a:latin typeface="Courier New" panose="02070309020205020404" pitchFamily="49" charset="0"/>
              </a:rPr>
              <a:t>  </a:t>
            </a:r>
            <a:endParaRPr lang="en-US" altLang="zh-CN" sz="1800" dirty="0">
              <a:latin typeface="Courier New" panose="02070309020205020404" pitchFamily="49" charset="0"/>
            </a:endParaRPr>
          </a:p>
          <a:p>
            <a:pPr lvl="1" eaLnBrk="1" hangingPunct="1">
              <a:lnSpc>
                <a:spcPct val="80000"/>
              </a:lnSpc>
              <a:buFontTx/>
              <a:buNone/>
            </a:pPr>
            <a:r>
              <a:rPr lang="en-US" altLang="zh-CN" sz="1800" dirty="0">
                <a:latin typeface="Courier New" panose="02070309020205020404" pitchFamily="49" charset="0"/>
              </a:rPr>
              <a:t> </a:t>
            </a:r>
            <a:r>
              <a:rPr lang="en-US" altLang="zh-CN" b="1" dirty="0" err="1">
                <a:latin typeface="Times New Roman" panose="02020603050405020304" pitchFamily="18" charset="0"/>
              </a:rPr>
              <a:t>int</a:t>
            </a:r>
            <a:r>
              <a:rPr lang="en-US" altLang="zh-CN" b="1" dirty="0">
                <a:latin typeface="Times New Roman" panose="02020603050405020304" pitchFamily="18" charset="0"/>
              </a:rPr>
              <a:t> x = 42;</a:t>
            </a:r>
            <a:endParaRPr lang="en-US" altLang="zh-CN" b="1" dirty="0">
              <a:latin typeface="Times New Roman" panose="02020603050405020304" pitchFamily="18" charset="0"/>
            </a:endParaRPr>
          </a:p>
          <a:p>
            <a:pPr lvl="1" eaLnBrk="1" hangingPunct="1">
              <a:lnSpc>
                <a:spcPct val="80000"/>
              </a:lnSpc>
              <a:buFontTx/>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cout.setf</a:t>
            </a:r>
            <a:r>
              <a:rPr lang="en-US" altLang="zh-CN" b="1" dirty="0">
                <a:latin typeface="Times New Roman" panose="02020603050405020304" pitchFamily="18" charset="0"/>
              </a:rPr>
              <a:t>(</a:t>
            </a:r>
            <a:r>
              <a:rPr lang="en-US" altLang="zh-CN" b="1" dirty="0" err="1">
                <a:latin typeface="Times New Roman" panose="02020603050405020304" pitchFamily="18" charset="0"/>
              </a:rPr>
              <a:t>ios</a:t>
            </a:r>
            <a:r>
              <a:rPr lang="en-US" altLang="zh-CN" b="1" dirty="0">
                <a:latin typeface="Times New Roman" panose="02020603050405020304" pitchFamily="18" charset="0"/>
              </a:rPr>
              <a:t>::</a:t>
            </a:r>
            <a:r>
              <a:rPr lang="en-US" altLang="zh-CN" b="1" dirty="0" err="1">
                <a:latin typeface="Times New Roman" panose="02020603050405020304" pitchFamily="18" charset="0"/>
              </a:rPr>
              <a:t>showbase</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eaLnBrk="1" hangingPunct="1">
              <a:lnSpc>
                <a:spcPct val="80000"/>
              </a:lnSpc>
              <a:buFontTx/>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cout.setf</a:t>
            </a:r>
            <a:r>
              <a:rPr lang="en-US" altLang="zh-CN" b="1" dirty="0">
                <a:latin typeface="Times New Roman" panose="02020603050405020304" pitchFamily="18" charset="0"/>
              </a:rPr>
              <a:t>(</a:t>
            </a:r>
            <a:r>
              <a:rPr lang="en-US" altLang="zh-CN" b="1" dirty="0" err="1">
                <a:latin typeface="Times New Roman" panose="02020603050405020304" pitchFamily="18" charset="0"/>
              </a:rPr>
              <a:t>ios</a:t>
            </a:r>
            <a:r>
              <a:rPr lang="en-US" altLang="zh-CN" b="1" dirty="0">
                <a:latin typeface="Times New Roman" panose="02020603050405020304" pitchFamily="18" charset="0"/>
              </a:rPr>
              <a:t>::</a:t>
            </a:r>
            <a:r>
              <a:rPr lang="en-US" altLang="zh-CN" b="1" dirty="0" err="1">
                <a:latin typeface="Times New Roman" panose="02020603050405020304" pitchFamily="18" charset="0"/>
              </a:rPr>
              <a:t>oct,ios</a:t>
            </a:r>
            <a:r>
              <a:rPr lang="en-US" altLang="zh-CN" b="1" dirty="0">
                <a:latin typeface="Times New Roman" panose="02020603050405020304" pitchFamily="18" charset="0"/>
              </a:rPr>
              <a:t>::</a:t>
            </a:r>
            <a:r>
              <a:rPr lang="en-US" altLang="zh-CN" b="1" dirty="0" err="1">
                <a:latin typeface="Times New Roman" panose="02020603050405020304" pitchFamily="18" charset="0"/>
              </a:rPr>
              <a:t>basefield</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eaLnBrk="1" hangingPunct="1">
              <a:lnSpc>
                <a:spcPct val="80000"/>
              </a:lnSpc>
              <a:buFontTx/>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cout</a:t>
            </a:r>
            <a:r>
              <a:rPr lang="en-US" altLang="zh-CN" b="1" dirty="0">
                <a:latin typeface="Times New Roman" panose="02020603050405020304" pitchFamily="18" charset="0"/>
              </a:rPr>
              <a:t> &lt;&lt; x &lt;&lt; '\n'; </a:t>
            </a:r>
            <a:r>
              <a:rPr lang="en-US" altLang="zh-CN" b="1" dirty="0">
                <a:solidFill>
                  <a:srgbClr val="0066FF"/>
                </a:solidFill>
                <a:latin typeface="Times New Roman" panose="02020603050405020304" pitchFamily="18" charset="0"/>
              </a:rPr>
              <a:t>// Outputs 052\n</a:t>
            </a:r>
            <a:endParaRPr lang="en-US" altLang="zh-CN" b="1" dirty="0">
              <a:solidFill>
                <a:srgbClr val="0066FF"/>
              </a:solidFill>
              <a:latin typeface="Times New Roman" panose="02020603050405020304" pitchFamily="18" charset="0"/>
            </a:endParaRPr>
          </a:p>
          <a:p>
            <a:pPr lvl="1" eaLnBrk="1" hangingPunct="1">
              <a:lnSpc>
                <a:spcPct val="80000"/>
              </a:lnSpc>
              <a:buFontTx/>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cout.setf</a:t>
            </a:r>
            <a:r>
              <a:rPr lang="en-US" altLang="zh-CN" b="1" dirty="0">
                <a:latin typeface="Times New Roman" panose="02020603050405020304" pitchFamily="18" charset="0"/>
              </a:rPr>
              <a:t>(</a:t>
            </a:r>
            <a:r>
              <a:rPr lang="en-US" altLang="zh-CN" b="1" dirty="0" err="1">
                <a:latin typeface="Times New Roman" panose="02020603050405020304" pitchFamily="18" charset="0"/>
              </a:rPr>
              <a:t>ios</a:t>
            </a:r>
            <a:r>
              <a:rPr lang="en-US" altLang="zh-CN" b="1" dirty="0">
                <a:latin typeface="Times New Roman" panose="02020603050405020304" pitchFamily="18" charset="0"/>
              </a:rPr>
              <a:t>::</a:t>
            </a:r>
            <a:r>
              <a:rPr lang="en-US" altLang="zh-CN" b="1" dirty="0" err="1">
                <a:latin typeface="Times New Roman" panose="02020603050405020304" pitchFamily="18" charset="0"/>
              </a:rPr>
              <a:t>hex,ios</a:t>
            </a:r>
            <a:r>
              <a:rPr lang="en-US" altLang="zh-CN" b="1" dirty="0">
                <a:latin typeface="Times New Roman" panose="02020603050405020304" pitchFamily="18" charset="0"/>
              </a:rPr>
              <a:t>::</a:t>
            </a:r>
            <a:r>
              <a:rPr lang="en-US" altLang="zh-CN" b="1" dirty="0" err="1">
                <a:latin typeface="Times New Roman" panose="02020603050405020304" pitchFamily="18" charset="0"/>
              </a:rPr>
              <a:t>basefield</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eaLnBrk="1" hangingPunct="1">
              <a:lnSpc>
                <a:spcPct val="80000"/>
              </a:lnSpc>
              <a:buFontTx/>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cout</a:t>
            </a:r>
            <a:r>
              <a:rPr lang="en-US" altLang="zh-CN" b="1" dirty="0">
                <a:latin typeface="Times New Roman" panose="02020603050405020304" pitchFamily="18" charset="0"/>
              </a:rPr>
              <a:t> &lt;&lt; x &lt;&lt; '\n'; </a:t>
            </a:r>
            <a:r>
              <a:rPr lang="en-US" altLang="zh-CN" b="1" dirty="0">
                <a:solidFill>
                  <a:srgbClr val="0066FF"/>
                </a:solidFill>
                <a:latin typeface="Times New Roman" panose="02020603050405020304" pitchFamily="18" charset="0"/>
              </a:rPr>
              <a:t>// Outputs 0x2a\n</a:t>
            </a:r>
            <a:endParaRPr lang="en-US" altLang="zh-CN" b="1" dirty="0">
              <a:solidFill>
                <a:srgbClr val="0066FF"/>
              </a:solidFill>
              <a:latin typeface="Times New Roman" panose="02020603050405020304" pitchFamily="18" charset="0"/>
            </a:endParaRPr>
          </a:p>
          <a:p>
            <a:pPr lvl="1" eaLnBrk="1" hangingPunct="1">
              <a:lnSpc>
                <a:spcPct val="80000"/>
              </a:lnSpc>
              <a:buFontTx/>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cout.setf</a:t>
            </a:r>
            <a:r>
              <a:rPr lang="en-US" altLang="zh-CN" b="1" dirty="0">
                <a:latin typeface="Times New Roman" panose="02020603050405020304" pitchFamily="18" charset="0"/>
              </a:rPr>
              <a:t>(</a:t>
            </a:r>
            <a:r>
              <a:rPr lang="en-US" altLang="zh-CN" b="1" dirty="0" err="1">
                <a:latin typeface="Times New Roman" panose="02020603050405020304" pitchFamily="18" charset="0"/>
              </a:rPr>
              <a:t>ios</a:t>
            </a:r>
            <a:r>
              <a:rPr lang="en-US" altLang="zh-CN" b="1" dirty="0">
                <a:latin typeface="Times New Roman" panose="02020603050405020304" pitchFamily="18" charset="0"/>
              </a:rPr>
              <a:t>::</a:t>
            </a:r>
            <a:r>
              <a:rPr lang="en-US" altLang="zh-CN" b="1" dirty="0" err="1">
                <a:latin typeface="Times New Roman" panose="02020603050405020304" pitchFamily="18" charset="0"/>
              </a:rPr>
              <a:t>dec,ios</a:t>
            </a:r>
            <a:r>
              <a:rPr lang="en-US" altLang="zh-CN" b="1" dirty="0">
                <a:latin typeface="Times New Roman" panose="02020603050405020304" pitchFamily="18" charset="0"/>
              </a:rPr>
              <a:t>::</a:t>
            </a:r>
            <a:r>
              <a:rPr lang="en-US" altLang="zh-CN" b="1" dirty="0" err="1">
                <a:latin typeface="Times New Roman" panose="02020603050405020304" pitchFamily="18" charset="0"/>
              </a:rPr>
              <a:t>basefield</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eaLnBrk="1" hangingPunct="1">
              <a:lnSpc>
                <a:spcPct val="80000"/>
              </a:lnSpc>
              <a:buFontTx/>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cout</a:t>
            </a:r>
            <a:r>
              <a:rPr lang="en-US" altLang="zh-CN" b="1" dirty="0">
                <a:latin typeface="Times New Roman" panose="02020603050405020304" pitchFamily="18" charset="0"/>
              </a:rPr>
              <a:t> &lt;&lt; x &lt;&lt; '\n'; </a:t>
            </a:r>
            <a:r>
              <a:rPr lang="en-US" altLang="zh-CN" b="1" dirty="0">
                <a:solidFill>
                  <a:srgbClr val="0066FF"/>
                </a:solidFill>
                <a:latin typeface="Times New Roman" panose="02020603050405020304" pitchFamily="18" charset="0"/>
              </a:rPr>
              <a:t>// Outputs 42\n</a:t>
            </a:r>
            <a:endParaRPr lang="en-US" altLang="zh-CN" b="1" dirty="0">
              <a:solidFill>
                <a:srgbClr val="0066FF"/>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zh-CN"/>
              <a:t>Showing the Plus Sign</a:t>
            </a:r>
            <a:endParaRPr lang="en-US" altLang="zh-CN"/>
          </a:p>
        </p:txBody>
      </p:sp>
      <p:sp>
        <p:nvSpPr>
          <p:cNvPr id="130051" name="Rectangle 3"/>
          <p:cNvSpPr>
            <a:spLocks noGrp="1" noChangeArrowheads="1"/>
          </p:cNvSpPr>
          <p:nvPr>
            <p:ph type="body" idx="1"/>
          </p:nvPr>
        </p:nvSpPr>
        <p:spPr>
          <a:xfrm>
            <a:off x="903383" y="1752600"/>
            <a:ext cx="9606709" cy="4114800"/>
          </a:xfrm>
        </p:spPr>
        <p:txBody>
          <a:bodyPr/>
          <a:lstStyle/>
          <a:p>
            <a:pPr eaLnBrk="1" hangingPunct="1">
              <a:buFontTx/>
              <a:buNone/>
            </a:pPr>
            <a:r>
              <a:rPr lang="en-US" altLang="zh-CN" dirty="0"/>
              <a:t>The flag </a:t>
            </a:r>
            <a:r>
              <a:rPr lang="en-US" altLang="zh-CN" dirty="0" err="1">
                <a:solidFill>
                  <a:srgbClr val="0066FF"/>
                </a:solidFill>
              </a:rPr>
              <a:t>ios</a:t>
            </a:r>
            <a:r>
              <a:rPr lang="en-US" altLang="zh-CN" dirty="0">
                <a:solidFill>
                  <a:srgbClr val="0066FF"/>
                </a:solidFill>
              </a:rPr>
              <a:t>::</a:t>
            </a:r>
            <a:r>
              <a:rPr lang="en-US" altLang="zh-CN" dirty="0" err="1">
                <a:solidFill>
                  <a:srgbClr val="0066FF"/>
                </a:solidFill>
              </a:rPr>
              <a:t>showpos</a:t>
            </a:r>
            <a:r>
              <a:rPr lang="en-US" altLang="zh-CN" dirty="0"/>
              <a:t> can be set (its default is off) to print a + sign when a positive integer or floating point value is printed</a:t>
            </a:r>
            <a:endParaRPr lang="en-US" altLang="zh-CN" dirty="0"/>
          </a:p>
          <a:p>
            <a:pPr lvl="1" eaLnBrk="1" hangingPunct="1">
              <a:buFontTx/>
              <a:buNone/>
            </a:pPr>
            <a:r>
              <a:rPr lang="en-US" altLang="zh-CN" b="1" dirty="0" err="1">
                <a:latin typeface="Times New Roman" panose="02020603050405020304" pitchFamily="18" charset="0"/>
              </a:rPr>
              <a:t>int</a:t>
            </a:r>
            <a:r>
              <a:rPr lang="en-US" altLang="zh-CN" b="1" dirty="0">
                <a:latin typeface="Times New Roman" panose="02020603050405020304" pitchFamily="18" charset="0"/>
              </a:rPr>
              <a:t> x = 42;</a:t>
            </a:r>
            <a:endParaRPr lang="en-US" altLang="zh-CN" b="1" dirty="0">
              <a:latin typeface="Times New Roman" panose="02020603050405020304" pitchFamily="18" charset="0"/>
            </a:endParaRPr>
          </a:p>
          <a:p>
            <a:pPr lvl="1" eaLnBrk="1" hangingPunct="1">
              <a:buFontTx/>
              <a:buNone/>
            </a:pPr>
            <a:r>
              <a:rPr lang="en-US" altLang="zh-CN" b="1" dirty="0" err="1">
                <a:latin typeface="Times New Roman" panose="02020603050405020304" pitchFamily="18" charset="0"/>
              </a:rPr>
              <a:t>int</a:t>
            </a:r>
            <a:r>
              <a:rPr lang="en-US" altLang="zh-CN" b="1" dirty="0">
                <a:latin typeface="Times New Roman" panose="02020603050405020304" pitchFamily="18" charset="0"/>
              </a:rPr>
              <a:t> y = 3.1415;</a:t>
            </a:r>
            <a:endParaRPr lang="en-US" altLang="zh-CN" b="1" dirty="0">
              <a:latin typeface="Times New Roman" panose="02020603050405020304" pitchFamily="18" charset="0"/>
            </a:endParaRPr>
          </a:p>
          <a:p>
            <a:pPr lvl="1" eaLnBrk="1" hangingPunct="1">
              <a:buFontTx/>
              <a:buNone/>
            </a:pPr>
            <a:endParaRPr lang="en-US" altLang="zh-CN" b="1" dirty="0">
              <a:latin typeface="Times New Roman" panose="02020603050405020304" pitchFamily="18" charset="0"/>
            </a:endParaRPr>
          </a:p>
          <a:p>
            <a:pPr lvl="1" eaLnBrk="1" hangingPunct="1">
              <a:buFontTx/>
              <a:buNone/>
            </a:pPr>
            <a:r>
              <a:rPr lang="en-US" altLang="zh-CN" b="1" dirty="0" err="1">
                <a:latin typeface="Times New Roman" panose="02020603050405020304" pitchFamily="18" charset="0"/>
              </a:rPr>
              <a:t>cout.setf</a:t>
            </a:r>
            <a:r>
              <a:rPr lang="en-US" altLang="zh-CN" b="1" dirty="0">
                <a:latin typeface="Times New Roman" panose="02020603050405020304" pitchFamily="18" charset="0"/>
              </a:rPr>
              <a:t>(</a:t>
            </a:r>
            <a:r>
              <a:rPr lang="en-US" altLang="zh-CN" b="1" dirty="0" err="1">
                <a:latin typeface="Times New Roman" panose="02020603050405020304" pitchFamily="18" charset="0"/>
              </a:rPr>
              <a:t>ios</a:t>
            </a:r>
            <a:r>
              <a:rPr lang="en-US" altLang="zh-CN" b="1" dirty="0">
                <a:latin typeface="Times New Roman" panose="02020603050405020304" pitchFamily="18" charset="0"/>
              </a:rPr>
              <a:t>::</a:t>
            </a:r>
            <a:r>
              <a:rPr lang="en-US" altLang="zh-CN" b="1" dirty="0" err="1">
                <a:latin typeface="Times New Roman" panose="02020603050405020304" pitchFamily="18" charset="0"/>
              </a:rPr>
              <a:t>showpos</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eaLnBrk="1" hangingPunct="1">
              <a:buFontTx/>
              <a:buNone/>
            </a:pPr>
            <a:r>
              <a:rPr lang="en-US" altLang="zh-CN" b="1" dirty="0" err="1">
                <a:latin typeface="Times New Roman" panose="02020603050405020304" pitchFamily="18" charset="0"/>
              </a:rPr>
              <a:t>cout</a:t>
            </a:r>
            <a:r>
              <a:rPr lang="en-US" altLang="zh-CN" b="1" dirty="0">
                <a:latin typeface="Times New Roman" panose="02020603050405020304" pitchFamily="18" charset="0"/>
              </a:rPr>
              <a:t> &lt;&lt; x &lt;&lt; '\n'; </a:t>
            </a:r>
            <a:r>
              <a:rPr lang="en-US" altLang="zh-CN" b="1" dirty="0">
                <a:solidFill>
                  <a:srgbClr val="0066FF"/>
                </a:solidFill>
                <a:latin typeface="Times New Roman" panose="02020603050405020304" pitchFamily="18" charset="0"/>
              </a:rPr>
              <a:t>// Outputs +42\n</a:t>
            </a:r>
            <a:endParaRPr lang="en-US" altLang="zh-CN" b="1" dirty="0">
              <a:solidFill>
                <a:srgbClr val="0066FF"/>
              </a:solidFill>
              <a:latin typeface="Times New Roman" panose="02020603050405020304" pitchFamily="18" charset="0"/>
            </a:endParaRPr>
          </a:p>
          <a:p>
            <a:pPr lvl="1" eaLnBrk="1" hangingPunct="1">
              <a:buFontTx/>
              <a:buNone/>
            </a:pPr>
            <a:r>
              <a:rPr lang="en-US" altLang="zh-CN" b="1" dirty="0" err="1">
                <a:latin typeface="Times New Roman" panose="02020603050405020304" pitchFamily="18" charset="0"/>
              </a:rPr>
              <a:t>cout</a:t>
            </a:r>
            <a:r>
              <a:rPr lang="en-US" altLang="zh-CN" b="1" dirty="0">
                <a:latin typeface="Times New Roman" panose="02020603050405020304" pitchFamily="18" charset="0"/>
              </a:rPr>
              <a:t> &lt;&lt; y &lt;&lt; ‘\n’; </a:t>
            </a:r>
            <a:r>
              <a:rPr lang="en-US" altLang="zh-CN" b="1" dirty="0">
                <a:solidFill>
                  <a:srgbClr val="0066FF"/>
                </a:solidFill>
                <a:latin typeface="Times New Roman" panose="02020603050405020304" pitchFamily="18" charset="0"/>
              </a:rPr>
              <a:t>// Outputs +3.1415\n</a:t>
            </a:r>
            <a:endParaRPr lang="en-US" altLang="zh-CN" b="1" dirty="0">
              <a:solidFill>
                <a:srgbClr val="0066FF"/>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ltLang="zh-CN"/>
              <a:t>Decimal Points in Floats</a:t>
            </a:r>
            <a:endParaRPr lang="en-US" altLang="zh-CN"/>
          </a:p>
        </p:txBody>
      </p:sp>
      <p:sp>
        <p:nvSpPr>
          <p:cNvPr id="132099" name="Rectangle 3"/>
          <p:cNvSpPr>
            <a:spLocks noGrp="1" noChangeArrowheads="1"/>
          </p:cNvSpPr>
          <p:nvPr>
            <p:ph type="body" idx="1"/>
          </p:nvPr>
        </p:nvSpPr>
        <p:spPr/>
        <p:txBody>
          <a:bodyPr/>
          <a:lstStyle/>
          <a:p>
            <a:pPr eaLnBrk="1" hangingPunct="1">
              <a:buFontTx/>
              <a:buNone/>
            </a:pPr>
            <a:r>
              <a:rPr lang="en-US" altLang="zh-CN" dirty="0"/>
              <a:t>Set flag </a:t>
            </a:r>
            <a:r>
              <a:rPr lang="en-US" altLang="zh-CN" dirty="0" err="1">
                <a:solidFill>
                  <a:srgbClr val="0066FF"/>
                </a:solidFill>
              </a:rPr>
              <a:t>ios</a:t>
            </a:r>
            <a:r>
              <a:rPr lang="en-US" altLang="zh-CN" dirty="0">
                <a:solidFill>
                  <a:srgbClr val="0066FF"/>
                </a:solidFill>
              </a:rPr>
              <a:t>::</a:t>
            </a:r>
            <a:r>
              <a:rPr lang="en-US" altLang="zh-CN" dirty="0" err="1">
                <a:solidFill>
                  <a:srgbClr val="0066FF"/>
                </a:solidFill>
              </a:rPr>
              <a:t>showpoint</a:t>
            </a:r>
            <a:r>
              <a:rPr lang="en-US" altLang="zh-CN" dirty="0"/>
              <a:t> to make sure decimal point appears in output, make up 0’s at the decimal point when the valid number is insufficient</a:t>
            </a:r>
            <a:endParaRPr lang="en-US" altLang="zh-CN" dirty="0"/>
          </a:p>
          <a:p>
            <a:pPr eaLnBrk="1" hangingPunct="1">
              <a:buFontTx/>
              <a:buNone/>
            </a:pPr>
            <a:endParaRPr lang="en-US" altLang="zh-CN" dirty="0"/>
          </a:p>
          <a:p>
            <a:pPr lvl="1" eaLnBrk="1" hangingPunct="1">
              <a:buFontTx/>
              <a:buNone/>
            </a:pPr>
            <a:r>
              <a:rPr lang="en-US" altLang="zh-CN" b="1" dirty="0">
                <a:latin typeface="Times New Roman" panose="02020603050405020304" pitchFamily="18" charset="0"/>
              </a:rPr>
              <a:t>float y = 3.0;</a:t>
            </a:r>
            <a:endParaRPr lang="en-US" altLang="zh-CN" b="1" dirty="0">
              <a:latin typeface="Times New Roman" panose="02020603050405020304" pitchFamily="18" charset="0"/>
            </a:endParaRPr>
          </a:p>
          <a:p>
            <a:pPr lvl="1" eaLnBrk="1" hangingPunct="1">
              <a:buFontTx/>
              <a:buNone/>
            </a:pPr>
            <a:r>
              <a:rPr lang="en-US" altLang="zh-CN" b="1" dirty="0" err="1">
                <a:latin typeface="Times New Roman" panose="02020603050405020304" pitchFamily="18" charset="0"/>
              </a:rPr>
              <a:t>cout</a:t>
            </a:r>
            <a:r>
              <a:rPr lang="en-US" altLang="zh-CN" b="1" dirty="0">
                <a:latin typeface="Times New Roman" panose="02020603050405020304" pitchFamily="18" charset="0"/>
              </a:rPr>
              <a:t> &lt;&lt; y &lt;&lt; ‘\n’; </a:t>
            </a:r>
            <a:endParaRPr lang="en-US" altLang="zh-CN" b="1" dirty="0">
              <a:latin typeface="Times New Roman" panose="02020603050405020304" pitchFamily="18" charset="0"/>
            </a:endParaRPr>
          </a:p>
          <a:p>
            <a:pPr lvl="1" eaLnBrk="1" hangingPunct="1">
              <a:buFontTx/>
              <a:buNone/>
            </a:pPr>
            <a:r>
              <a:rPr lang="en-US" altLang="zh-CN" b="1" dirty="0">
                <a:latin typeface="Times New Roman" panose="02020603050405020304" pitchFamily="18" charset="0"/>
              </a:rPr>
              <a:t> </a:t>
            </a:r>
            <a:r>
              <a:rPr lang="en-US" altLang="zh-CN" b="1" dirty="0">
                <a:solidFill>
                  <a:srgbClr val="0066FF"/>
                </a:solidFill>
                <a:latin typeface="Times New Roman" panose="02020603050405020304" pitchFamily="18" charset="0"/>
              </a:rPr>
              <a:t>// Outputs 3</a:t>
            </a:r>
            <a:endParaRPr lang="en-US" altLang="zh-CN" b="1" dirty="0">
              <a:solidFill>
                <a:srgbClr val="0066FF"/>
              </a:solidFill>
              <a:latin typeface="Times New Roman" panose="02020603050405020304" pitchFamily="18" charset="0"/>
            </a:endParaRPr>
          </a:p>
          <a:p>
            <a:pPr lvl="1" eaLnBrk="1" hangingPunct="1">
              <a:buFontTx/>
              <a:buNone/>
            </a:pPr>
            <a:r>
              <a:rPr lang="en-US" altLang="zh-CN" b="1" dirty="0" err="1">
                <a:latin typeface="Times New Roman" panose="02020603050405020304" pitchFamily="18" charset="0"/>
              </a:rPr>
              <a:t>cout.setf</a:t>
            </a:r>
            <a:r>
              <a:rPr lang="en-US" altLang="zh-CN" b="1" dirty="0">
                <a:latin typeface="Times New Roman" panose="02020603050405020304" pitchFamily="18" charset="0"/>
              </a:rPr>
              <a:t>(</a:t>
            </a:r>
            <a:r>
              <a:rPr lang="en-US" altLang="zh-CN" b="1" dirty="0" err="1">
                <a:latin typeface="Times New Roman" panose="02020603050405020304" pitchFamily="18" charset="0"/>
              </a:rPr>
              <a:t>ios</a:t>
            </a:r>
            <a:r>
              <a:rPr lang="en-US" altLang="zh-CN" b="1" dirty="0">
                <a:latin typeface="Times New Roman" panose="02020603050405020304" pitchFamily="18" charset="0"/>
              </a:rPr>
              <a:t>::</a:t>
            </a:r>
            <a:r>
              <a:rPr lang="en-US" altLang="zh-CN" b="1" dirty="0" err="1">
                <a:latin typeface="Times New Roman" panose="02020603050405020304" pitchFamily="18" charset="0"/>
              </a:rPr>
              <a:t>showpoint</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eaLnBrk="1" hangingPunct="1">
              <a:buFontTx/>
              <a:buNone/>
            </a:pPr>
            <a:r>
              <a:rPr lang="en-US" altLang="zh-CN" b="1" dirty="0" err="1">
                <a:latin typeface="Times New Roman" panose="02020603050405020304" pitchFamily="18" charset="0"/>
              </a:rPr>
              <a:t>cout</a:t>
            </a:r>
            <a:r>
              <a:rPr lang="en-US" altLang="zh-CN" b="1" dirty="0">
                <a:latin typeface="Times New Roman" panose="02020603050405020304" pitchFamily="18" charset="0"/>
              </a:rPr>
              <a:t> &lt;&lt; y &lt;&lt; ‘\n’; </a:t>
            </a:r>
            <a:endParaRPr lang="en-US" altLang="zh-CN" b="1" dirty="0">
              <a:latin typeface="Times New Roman" panose="02020603050405020304" pitchFamily="18" charset="0"/>
            </a:endParaRPr>
          </a:p>
          <a:p>
            <a:pPr lvl="1" eaLnBrk="1" hangingPunct="1">
              <a:buFontTx/>
              <a:buNone/>
            </a:pPr>
            <a:r>
              <a:rPr lang="en-US" altLang="zh-CN" b="1" dirty="0">
                <a:solidFill>
                  <a:srgbClr val="0066FF"/>
                </a:solidFill>
                <a:latin typeface="Times New Roman" panose="02020603050405020304" pitchFamily="18" charset="0"/>
              </a:rPr>
              <a:t>// Outputs 3.00000</a:t>
            </a:r>
            <a:endParaRPr lang="en-US" altLang="zh-CN" b="1" dirty="0">
              <a:solidFill>
                <a:srgbClr val="0066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zh-CN"/>
              <a:t>Showing Upper Case Hex Ints</a:t>
            </a:r>
            <a:endParaRPr lang="en-US" altLang="zh-CN"/>
          </a:p>
        </p:txBody>
      </p:sp>
      <p:sp>
        <p:nvSpPr>
          <p:cNvPr id="131075" name="Rectangle 3"/>
          <p:cNvSpPr>
            <a:spLocks noGrp="1" noChangeArrowheads="1"/>
          </p:cNvSpPr>
          <p:nvPr>
            <p:ph type="body" idx="1"/>
          </p:nvPr>
        </p:nvSpPr>
        <p:spPr/>
        <p:txBody>
          <a:bodyPr/>
          <a:lstStyle/>
          <a:p>
            <a:pPr eaLnBrk="1" hangingPunct="1">
              <a:buFontTx/>
              <a:buNone/>
            </a:pPr>
            <a:r>
              <a:rPr lang="en-US" altLang="zh-CN"/>
              <a:t>The flag </a:t>
            </a:r>
            <a:r>
              <a:rPr lang="en-US" altLang="zh-CN">
                <a:solidFill>
                  <a:srgbClr val="0066FF"/>
                </a:solidFill>
              </a:rPr>
              <a:t>ios::uppercase</a:t>
            </a:r>
            <a:r>
              <a:rPr lang="en-US" altLang="zh-CN"/>
              <a:t> (default off) can be used to indicate that the letters making up hexadecimal numbers should be shown as upper case:</a:t>
            </a:r>
            <a:endParaRPr lang="en-US" altLang="zh-CN"/>
          </a:p>
          <a:p>
            <a:pPr eaLnBrk="1" hangingPunct="1">
              <a:buFontTx/>
              <a:buNone/>
            </a:pPr>
            <a:endParaRPr lang="en-US" altLang="zh-CN"/>
          </a:p>
          <a:p>
            <a:pPr lvl="1" eaLnBrk="1" hangingPunct="1">
              <a:lnSpc>
                <a:spcPct val="80000"/>
              </a:lnSpc>
              <a:buFontTx/>
              <a:buNone/>
            </a:pPr>
            <a:r>
              <a:rPr lang="en-US" altLang="zh-CN" b="1">
                <a:latin typeface="Times New Roman" panose="02020603050405020304" pitchFamily="18" charset="0"/>
              </a:rPr>
              <a:t>int x = 42;</a:t>
            </a:r>
            <a:endParaRPr lang="en-US" altLang="zh-CN" b="1">
              <a:latin typeface="Times New Roman" panose="02020603050405020304" pitchFamily="18" charset="0"/>
            </a:endParaRPr>
          </a:p>
          <a:p>
            <a:pPr lvl="1" eaLnBrk="1" hangingPunct="1">
              <a:lnSpc>
                <a:spcPct val="80000"/>
              </a:lnSpc>
              <a:buFontTx/>
              <a:buNone/>
            </a:pPr>
            <a:endParaRPr lang="en-US" altLang="zh-CN" b="1">
              <a:latin typeface="Times New Roman" panose="02020603050405020304" pitchFamily="18" charset="0"/>
            </a:endParaRPr>
          </a:p>
          <a:p>
            <a:pPr lvl="1" eaLnBrk="1" hangingPunct="1">
              <a:lnSpc>
                <a:spcPct val="80000"/>
              </a:lnSpc>
              <a:buFontTx/>
              <a:buNone/>
            </a:pPr>
            <a:r>
              <a:rPr lang="en-US" altLang="zh-CN" b="1">
                <a:latin typeface="Times New Roman" panose="02020603050405020304" pitchFamily="18" charset="0"/>
              </a:rPr>
              <a:t>cout.setf(ios::uppercase);</a:t>
            </a:r>
            <a:endParaRPr lang="en-US" altLang="zh-CN" b="1">
              <a:latin typeface="Times New Roman" panose="02020603050405020304" pitchFamily="18" charset="0"/>
            </a:endParaRPr>
          </a:p>
          <a:p>
            <a:pPr lvl="1" eaLnBrk="1" hangingPunct="1">
              <a:lnSpc>
                <a:spcPct val="80000"/>
              </a:lnSpc>
              <a:buFontTx/>
              <a:buNone/>
            </a:pPr>
            <a:r>
              <a:rPr lang="en-US" altLang="zh-CN" b="1">
                <a:latin typeface="Times New Roman" panose="02020603050405020304" pitchFamily="18" charset="0"/>
              </a:rPr>
              <a:t>cout.setf(ios::hex,ios::basefield);</a:t>
            </a:r>
            <a:endParaRPr lang="en-US" altLang="zh-CN" b="1">
              <a:latin typeface="Times New Roman" panose="02020603050405020304" pitchFamily="18" charset="0"/>
            </a:endParaRPr>
          </a:p>
          <a:p>
            <a:pPr lvl="1" eaLnBrk="1" hangingPunct="1">
              <a:lnSpc>
                <a:spcPct val="80000"/>
              </a:lnSpc>
              <a:buFontTx/>
              <a:buNone/>
            </a:pPr>
            <a:r>
              <a:rPr lang="en-US" altLang="zh-CN" b="1">
                <a:latin typeface="Times New Roman" panose="02020603050405020304" pitchFamily="18" charset="0"/>
              </a:rPr>
              <a:t>cout &lt;&lt; x &lt;&lt; '\n'; </a:t>
            </a:r>
            <a:r>
              <a:rPr lang="en-US" altLang="zh-CN" b="1">
                <a:solidFill>
                  <a:srgbClr val="0066FF"/>
                </a:solidFill>
                <a:latin typeface="Times New Roman" panose="02020603050405020304" pitchFamily="18" charset="0"/>
              </a:rPr>
              <a:t>// Outputs 2A\n</a:t>
            </a:r>
            <a:endParaRPr lang="en-US" altLang="zh-CN" b="1">
              <a:solidFill>
                <a:srgbClr val="0066FF"/>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altLang="zh-CN"/>
              <a:t>Displaying bools</a:t>
            </a:r>
            <a:endParaRPr lang="en-US" altLang="zh-CN"/>
          </a:p>
        </p:txBody>
      </p:sp>
      <p:sp>
        <p:nvSpPr>
          <p:cNvPr id="133123" name="Rectangle 3"/>
          <p:cNvSpPr>
            <a:spLocks noGrp="1" noChangeArrowheads="1"/>
          </p:cNvSpPr>
          <p:nvPr>
            <p:ph type="body" idx="1"/>
          </p:nvPr>
        </p:nvSpPr>
        <p:spPr/>
        <p:txBody>
          <a:bodyPr/>
          <a:lstStyle/>
          <a:p>
            <a:pPr eaLnBrk="1" hangingPunct="1">
              <a:lnSpc>
                <a:spcPct val="90000"/>
              </a:lnSpc>
            </a:pPr>
            <a:r>
              <a:rPr lang="en-US" altLang="zh-CN"/>
              <a:t>Variables of type bool print out as 0 (false) or 1 (true)</a:t>
            </a:r>
            <a:endParaRPr lang="en-US" altLang="zh-CN"/>
          </a:p>
          <a:p>
            <a:pPr eaLnBrk="1" hangingPunct="1">
              <a:lnSpc>
                <a:spcPct val="90000"/>
              </a:lnSpc>
            </a:pPr>
            <a:r>
              <a:rPr lang="en-US" altLang="zh-CN"/>
              <a:t>To print out words (false, true) use flag </a:t>
            </a:r>
            <a:r>
              <a:rPr lang="en-US" altLang="zh-CN">
                <a:solidFill>
                  <a:srgbClr val="0066FF"/>
                </a:solidFill>
              </a:rPr>
              <a:t>ios::boolalpha</a:t>
            </a:r>
            <a:endParaRPr lang="en-US" altLang="zh-CN">
              <a:solidFill>
                <a:srgbClr val="0066FF"/>
              </a:solidFill>
            </a:endParaRPr>
          </a:p>
          <a:p>
            <a:pPr eaLnBrk="1" hangingPunct="1">
              <a:lnSpc>
                <a:spcPct val="90000"/>
              </a:lnSpc>
            </a:pPr>
            <a:endParaRPr lang="en-US" altLang="zh-CN">
              <a:solidFill>
                <a:srgbClr val="0066FF"/>
              </a:solidFill>
            </a:endParaRPr>
          </a:p>
          <a:p>
            <a:pPr lvl="1" eaLnBrk="1" hangingPunct="1">
              <a:lnSpc>
                <a:spcPct val="90000"/>
              </a:lnSpc>
              <a:buFontTx/>
              <a:buNone/>
            </a:pPr>
            <a:r>
              <a:rPr lang="en-US" altLang="zh-CN" b="1">
                <a:latin typeface="Times New Roman" panose="02020603050405020304" pitchFamily="18" charset="0"/>
              </a:rPr>
              <a:t>bool b = true;</a:t>
            </a:r>
            <a:endParaRPr lang="en-US" altLang="zh-CN" b="1">
              <a:latin typeface="Times New Roman" panose="02020603050405020304" pitchFamily="18" charset="0"/>
            </a:endParaRPr>
          </a:p>
          <a:p>
            <a:pPr lvl="1" eaLnBrk="1" hangingPunct="1">
              <a:lnSpc>
                <a:spcPct val="90000"/>
              </a:lnSpc>
              <a:buFontTx/>
              <a:buNone/>
            </a:pPr>
            <a:r>
              <a:rPr lang="en-US" altLang="zh-CN" b="1">
                <a:latin typeface="Times New Roman" panose="02020603050405020304" pitchFamily="18" charset="0"/>
              </a:rPr>
              <a:t>cout.setf(ios::boolalpha);</a:t>
            </a:r>
            <a:endParaRPr lang="en-US" altLang="zh-CN" b="1">
              <a:latin typeface="Times New Roman" panose="02020603050405020304" pitchFamily="18" charset="0"/>
            </a:endParaRPr>
          </a:p>
          <a:p>
            <a:pPr lvl="1" eaLnBrk="1" hangingPunct="1">
              <a:lnSpc>
                <a:spcPct val="90000"/>
              </a:lnSpc>
              <a:buFontTx/>
              <a:buNone/>
            </a:pPr>
            <a:r>
              <a:rPr lang="en-US" altLang="zh-CN" b="1">
                <a:latin typeface="Times New Roman" panose="02020603050405020304" pitchFamily="18" charset="0"/>
              </a:rPr>
              <a:t>cout &lt;&lt; b &lt;&lt; ‘\n’;    </a:t>
            </a:r>
            <a:r>
              <a:rPr lang="en-US" altLang="zh-CN" b="1">
                <a:solidFill>
                  <a:srgbClr val="0066FF"/>
                </a:solidFill>
                <a:latin typeface="Times New Roman" panose="02020603050405020304" pitchFamily="18" charset="0"/>
              </a:rPr>
              <a:t>// Outputs true</a:t>
            </a:r>
            <a:endParaRPr lang="en-US" altLang="zh-CN" b="1">
              <a:solidFill>
                <a:srgbClr val="0066FF"/>
              </a:solidFill>
              <a:latin typeface="Times New Roman" panose="02020603050405020304" pitchFamily="18" charset="0"/>
            </a:endParaRPr>
          </a:p>
          <a:p>
            <a:pPr lvl="1" eaLnBrk="1" hangingPunct="1">
              <a:lnSpc>
                <a:spcPct val="90000"/>
              </a:lnSpc>
              <a:buFontTx/>
              <a:buNone/>
            </a:pPr>
            <a:r>
              <a:rPr lang="en-US" altLang="zh-CN" b="1">
                <a:latin typeface="Times New Roman" panose="02020603050405020304" pitchFamily="18" charset="0"/>
              </a:rPr>
              <a:t>cout &lt;&lt; (!b) &lt;&lt; ‘\n’; </a:t>
            </a:r>
            <a:r>
              <a:rPr lang="en-US" altLang="zh-CN" b="1">
                <a:solidFill>
                  <a:srgbClr val="0066FF"/>
                </a:solidFill>
                <a:latin typeface="Times New Roman" panose="02020603050405020304" pitchFamily="18" charset="0"/>
              </a:rPr>
              <a:t>// Outputs false</a:t>
            </a:r>
            <a:endParaRPr lang="en-US" altLang="zh-CN" b="1">
              <a:solidFill>
                <a:srgbClr val="0066FF"/>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zh-CN"/>
              <a:t>C++ Stream Classes</a:t>
            </a:r>
            <a:endParaRPr lang="en-US" altLang="zh-CN"/>
          </a:p>
        </p:txBody>
      </p:sp>
      <p:grpSp>
        <p:nvGrpSpPr>
          <p:cNvPr id="2" name="组合 1"/>
          <p:cNvGrpSpPr/>
          <p:nvPr/>
        </p:nvGrpSpPr>
        <p:grpSpPr>
          <a:xfrm>
            <a:off x="2351405" y="1828800"/>
            <a:ext cx="7705725" cy="3344545"/>
            <a:chOff x="3703" y="2880"/>
            <a:chExt cx="12135" cy="5267"/>
          </a:xfrm>
        </p:grpSpPr>
        <p:sp>
          <p:nvSpPr>
            <p:cNvPr id="102403" name="Text Box 5"/>
            <p:cNvSpPr txBox="1">
              <a:spLocks noChangeArrowheads="1"/>
            </p:cNvSpPr>
            <p:nvPr/>
          </p:nvSpPr>
          <p:spPr bwMode="auto">
            <a:xfrm>
              <a:off x="8805" y="2880"/>
              <a:ext cx="2040" cy="59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ios</a:t>
              </a:r>
              <a:endParaRPr lang="en-US" altLang="zh-CN" sz="1800"/>
            </a:p>
          </p:txBody>
        </p:sp>
        <p:sp>
          <p:nvSpPr>
            <p:cNvPr id="102404" name="Text Box 6"/>
            <p:cNvSpPr txBox="1">
              <a:spLocks noChangeArrowheads="1"/>
            </p:cNvSpPr>
            <p:nvPr/>
          </p:nvSpPr>
          <p:spPr bwMode="auto">
            <a:xfrm>
              <a:off x="5405" y="4355"/>
              <a:ext cx="1930" cy="59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istream</a:t>
              </a:r>
              <a:endParaRPr lang="en-US" altLang="zh-CN" sz="1800"/>
            </a:p>
          </p:txBody>
        </p:sp>
        <p:sp>
          <p:nvSpPr>
            <p:cNvPr id="102405" name="Text Box 7"/>
            <p:cNvSpPr txBox="1">
              <a:spLocks noChangeArrowheads="1"/>
            </p:cNvSpPr>
            <p:nvPr/>
          </p:nvSpPr>
          <p:spPr bwMode="auto">
            <a:xfrm>
              <a:off x="8690" y="4355"/>
              <a:ext cx="1930" cy="59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streambuf</a:t>
              </a:r>
              <a:endParaRPr lang="en-US" altLang="zh-CN" sz="1800"/>
            </a:p>
          </p:txBody>
        </p:sp>
        <p:sp>
          <p:nvSpPr>
            <p:cNvPr id="102406" name="Text Box 8"/>
            <p:cNvSpPr txBox="1">
              <a:spLocks noChangeArrowheads="1"/>
            </p:cNvSpPr>
            <p:nvPr/>
          </p:nvSpPr>
          <p:spPr bwMode="auto">
            <a:xfrm>
              <a:off x="11980" y="4355"/>
              <a:ext cx="1930" cy="59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ostream</a:t>
              </a:r>
              <a:endParaRPr lang="en-US" altLang="zh-CN" sz="1800"/>
            </a:p>
          </p:txBody>
        </p:sp>
        <p:sp>
          <p:nvSpPr>
            <p:cNvPr id="102407" name="Text Box 9"/>
            <p:cNvSpPr txBox="1">
              <a:spLocks noChangeArrowheads="1"/>
            </p:cNvSpPr>
            <p:nvPr/>
          </p:nvSpPr>
          <p:spPr bwMode="auto">
            <a:xfrm>
              <a:off x="8690" y="5943"/>
              <a:ext cx="1930" cy="59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iostream</a:t>
              </a:r>
              <a:endParaRPr lang="en-US" altLang="zh-CN" sz="1800"/>
            </a:p>
          </p:txBody>
        </p:sp>
        <p:sp>
          <p:nvSpPr>
            <p:cNvPr id="102408" name="Text Box 10"/>
            <p:cNvSpPr txBox="1">
              <a:spLocks noChangeArrowheads="1"/>
            </p:cNvSpPr>
            <p:nvPr/>
          </p:nvSpPr>
          <p:spPr bwMode="auto">
            <a:xfrm>
              <a:off x="3703" y="7555"/>
              <a:ext cx="3740" cy="59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istream_withassign</a:t>
              </a:r>
              <a:endParaRPr lang="en-US" altLang="zh-CN" sz="1800"/>
            </a:p>
          </p:txBody>
        </p:sp>
        <p:sp>
          <p:nvSpPr>
            <p:cNvPr id="102409" name="Text Box 11"/>
            <p:cNvSpPr txBox="1">
              <a:spLocks noChangeArrowheads="1"/>
            </p:cNvSpPr>
            <p:nvPr/>
          </p:nvSpPr>
          <p:spPr bwMode="auto">
            <a:xfrm>
              <a:off x="8013" y="7555"/>
              <a:ext cx="3740" cy="59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iostream_withassign</a:t>
              </a:r>
              <a:endParaRPr lang="en-US" altLang="zh-CN" sz="1800"/>
            </a:p>
          </p:txBody>
        </p:sp>
        <p:sp>
          <p:nvSpPr>
            <p:cNvPr id="102410" name="Text Box 12"/>
            <p:cNvSpPr txBox="1">
              <a:spLocks noChangeArrowheads="1"/>
            </p:cNvSpPr>
            <p:nvPr/>
          </p:nvSpPr>
          <p:spPr bwMode="auto">
            <a:xfrm>
              <a:off x="12098" y="7555"/>
              <a:ext cx="3740" cy="59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t>ostream_withassign</a:t>
              </a:r>
              <a:endParaRPr lang="en-US" altLang="zh-CN" sz="1800"/>
            </a:p>
          </p:txBody>
        </p:sp>
        <p:sp>
          <p:nvSpPr>
            <p:cNvPr id="102411" name="Line 13"/>
            <p:cNvSpPr>
              <a:spLocks noChangeShapeType="1"/>
            </p:cNvSpPr>
            <p:nvPr/>
          </p:nvSpPr>
          <p:spPr bwMode="auto">
            <a:xfrm>
              <a:off x="9033" y="3473"/>
              <a:ext cx="0" cy="452"/>
            </a:xfrm>
            <a:prstGeom prst="line">
              <a:avLst/>
            </a:prstGeom>
            <a:noFill/>
            <a:ln w="9525">
              <a:solidFill>
                <a:schemeClr val="tx1"/>
              </a:solidFill>
              <a:round/>
              <a:headEnd type="stealth"/>
            </a:ln>
            <a:extLst>
              <a:ext uri="{909E8E84-426E-40DD-AFC4-6F175D3DCCD1}">
                <a14:hiddenFill xmlns:a14="http://schemas.microsoft.com/office/drawing/2010/main">
                  <a:noFill/>
                </a14:hiddenFill>
              </a:ext>
            </a:extLst>
          </p:spPr>
          <p:txBody>
            <a:bodyPr/>
            <a:lstStyle/>
            <a:p>
              <a:endParaRPr lang="zh-CN" altLang="en-US"/>
            </a:p>
          </p:txBody>
        </p:sp>
        <p:sp>
          <p:nvSpPr>
            <p:cNvPr id="102412" name="Line 14"/>
            <p:cNvSpPr>
              <a:spLocks noChangeShapeType="1"/>
            </p:cNvSpPr>
            <p:nvPr/>
          </p:nvSpPr>
          <p:spPr bwMode="auto">
            <a:xfrm>
              <a:off x="10508" y="3473"/>
              <a:ext cx="0" cy="452"/>
            </a:xfrm>
            <a:prstGeom prst="line">
              <a:avLst/>
            </a:prstGeom>
            <a:noFill/>
            <a:ln w="9525">
              <a:solidFill>
                <a:schemeClr val="tx1"/>
              </a:solidFill>
              <a:round/>
              <a:headEnd type="stealth"/>
            </a:ln>
            <a:extLst>
              <a:ext uri="{909E8E84-426E-40DD-AFC4-6F175D3DCCD1}">
                <a14:hiddenFill xmlns:a14="http://schemas.microsoft.com/office/drawing/2010/main">
                  <a:noFill/>
                </a14:hiddenFill>
              </a:ext>
            </a:extLst>
          </p:spPr>
          <p:txBody>
            <a:bodyPr/>
            <a:lstStyle/>
            <a:p>
              <a:endParaRPr lang="zh-CN" altLang="en-US"/>
            </a:p>
          </p:txBody>
        </p:sp>
        <p:sp>
          <p:nvSpPr>
            <p:cNvPr id="102413" name="Line 15"/>
            <p:cNvSpPr>
              <a:spLocks noChangeShapeType="1"/>
            </p:cNvSpPr>
            <p:nvPr/>
          </p:nvSpPr>
          <p:spPr bwMode="auto">
            <a:xfrm flipH="1">
              <a:off x="6180" y="3925"/>
              <a:ext cx="28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14" name="Line 16"/>
            <p:cNvSpPr>
              <a:spLocks noChangeShapeType="1"/>
            </p:cNvSpPr>
            <p:nvPr/>
          </p:nvSpPr>
          <p:spPr bwMode="auto">
            <a:xfrm flipH="1">
              <a:off x="10508" y="3925"/>
              <a:ext cx="28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15" name="Line 17"/>
            <p:cNvSpPr>
              <a:spLocks noChangeShapeType="1"/>
            </p:cNvSpPr>
            <p:nvPr/>
          </p:nvSpPr>
          <p:spPr bwMode="auto">
            <a:xfrm>
              <a:off x="6180" y="3925"/>
              <a:ext cx="0" cy="340"/>
            </a:xfrm>
            <a:prstGeom prst="line">
              <a:avLst/>
            </a:prstGeom>
            <a:noFill/>
            <a:ln w="9525">
              <a:solidFill>
                <a:schemeClr val="tx1"/>
              </a:solidFill>
              <a:roun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2416" name="Line 18"/>
            <p:cNvSpPr>
              <a:spLocks noChangeShapeType="1"/>
            </p:cNvSpPr>
            <p:nvPr/>
          </p:nvSpPr>
          <p:spPr bwMode="auto">
            <a:xfrm>
              <a:off x="13343" y="3925"/>
              <a:ext cx="0" cy="340"/>
            </a:xfrm>
            <a:prstGeom prst="line">
              <a:avLst/>
            </a:prstGeom>
            <a:noFill/>
            <a:ln w="9525">
              <a:solidFill>
                <a:schemeClr val="tx1"/>
              </a:solidFill>
              <a:roun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2417" name="Line 19"/>
            <p:cNvSpPr>
              <a:spLocks noChangeShapeType="1"/>
            </p:cNvSpPr>
            <p:nvPr/>
          </p:nvSpPr>
          <p:spPr bwMode="auto">
            <a:xfrm>
              <a:off x="9713" y="3473"/>
              <a:ext cx="0" cy="907"/>
            </a:xfrm>
            <a:prstGeom prst="line">
              <a:avLst/>
            </a:prstGeom>
            <a:noFill/>
            <a:ln w="9525">
              <a:solidFill>
                <a:schemeClr val="tx1"/>
              </a:solidFill>
              <a:round/>
              <a:headEnd type="arrow"/>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2418" name="Line 20"/>
            <p:cNvSpPr>
              <a:spLocks noChangeShapeType="1"/>
            </p:cNvSpPr>
            <p:nvPr/>
          </p:nvSpPr>
          <p:spPr bwMode="auto">
            <a:xfrm>
              <a:off x="6198" y="4945"/>
              <a:ext cx="0" cy="2610"/>
            </a:xfrm>
            <a:prstGeom prst="line">
              <a:avLst/>
            </a:prstGeom>
            <a:noFill/>
            <a:ln w="9525">
              <a:solidFill>
                <a:schemeClr val="tx1"/>
              </a:solidFill>
              <a:round/>
              <a:headEnd type="stealth"/>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2419" name="Line 21"/>
            <p:cNvSpPr>
              <a:spLocks noChangeShapeType="1"/>
            </p:cNvSpPr>
            <p:nvPr/>
          </p:nvSpPr>
          <p:spPr bwMode="auto">
            <a:xfrm>
              <a:off x="12888" y="4945"/>
              <a:ext cx="0" cy="2610"/>
            </a:xfrm>
            <a:prstGeom prst="line">
              <a:avLst/>
            </a:prstGeom>
            <a:noFill/>
            <a:ln w="9525">
              <a:solidFill>
                <a:schemeClr val="tx1"/>
              </a:solidFill>
              <a:round/>
              <a:headEnd type="stealth"/>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2420" name="Line 22"/>
            <p:cNvSpPr>
              <a:spLocks noChangeShapeType="1"/>
            </p:cNvSpPr>
            <p:nvPr/>
          </p:nvSpPr>
          <p:spPr bwMode="auto">
            <a:xfrm>
              <a:off x="9828" y="6533"/>
              <a:ext cx="0" cy="907"/>
            </a:xfrm>
            <a:prstGeom prst="line">
              <a:avLst/>
            </a:prstGeom>
            <a:noFill/>
            <a:ln w="9525">
              <a:solidFill>
                <a:schemeClr val="tx1"/>
              </a:solidFill>
              <a:round/>
              <a:headEnd type="stealth"/>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2421" name="Line 24"/>
            <p:cNvSpPr>
              <a:spLocks noChangeShapeType="1"/>
            </p:cNvSpPr>
            <p:nvPr/>
          </p:nvSpPr>
          <p:spPr bwMode="auto">
            <a:xfrm>
              <a:off x="12663" y="4948"/>
              <a:ext cx="0" cy="452"/>
            </a:xfrm>
            <a:prstGeom prst="line">
              <a:avLst/>
            </a:prstGeom>
            <a:noFill/>
            <a:ln w="9525">
              <a:solidFill>
                <a:schemeClr val="tx1"/>
              </a:solidFill>
              <a:round/>
              <a:headEnd type="stealth"/>
            </a:ln>
            <a:extLst>
              <a:ext uri="{909E8E84-426E-40DD-AFC4-6F175D3DCCD1}">
                <a14:hiddenFill xmlns:a14="http://schemas.microsoft.com/office/drawing/2010/main">
                  <a:noFill/>
                </a14:hiddenFill>
              </a:ext>
            </a:extLst>
          </p:spPr>
          <p:txBody>
            <a:bodyPr/>
            <a:lstStyle/>
            <a:p>
              <a:endParaRPr lang="zh-CN" altLang="en-US"/>
            </a:p>
          </p:txBody>
        </p:sp>
        <p:sp>
          <p:nvSpPr>
            <p:cNvPr id="102422" name="Line 25"/>
            <p:cNvSpPr>
              <a:spLocks noChangeShapeType="1"/>
            </p:cNvSpPr>
            <p:nvPr/>
          </p:nvSpPr>
          <p:spPr bwMode="auto">
            <a:xfrm flipH="1">
              <a:off x="10280" y="5400"/>
              <a:ext cx="236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23" name="Line 26"/>
            <p:cNvSpPr>
              <a:spLocks noChangeShapeType="1"/>
            </p:cNvSpPr>
            <p:nvPr/>
          </p:nvSpPr>
          <p:spPr bwMode="auto">
            <a:xfrm flipH="1">
              <a:off x="10280" y="5400"/>
              <a:ext cx="0" cy="453"/>
            </a:xfrm>
            <a:prstGeom prst="line">
              <a:avLst/>
            </a:prstGeom>
            <a:noFill/>
            <a:ln w="9525">
              <a:solidFill>
                <a:schemeClr val="tx1"/>
              </a:solidFill>
              <a:roun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2424" name="Line 27"/>
            <p:cNvSpPr>
              <a:spLocks noChangeShapeType="1"/>
            </p:cNvSpPr>
            <p:nvPr/>
          </p:nvSpPr>
          <p:spPr bwMode="auto">
            <a:xfrm>
              <a:off x="6538" y="4948"/>
              <a:ext cx="0" cy="452"/>
            </a:xfrm>
            <a:prstGeom prst="line">
              <a:avLst/>
            </a:prstGeom>
            <a:noFill/>
            <a:ln w="9525">
              <a:solidFill>
                <a:schemeClr val="tx1"/>
              </a:solidFill>
              <a:round/>
              <a:headEnd type="stealth"/>
            </a:ln>
            <a:extLst>
              <a:ext uri="{909E8E84-426E-40DD-AFC4-6F175D3DCCD1}">
                <a14:hiddenFill xmlns:a14="http://schemas.microsoft.com/office/drawing/2010/main">
                  <a:noFill/>
                </a14:hiddenFill>
              </a:ext>
            </a:extLst>
          </p:spPr>
          <p:txBody>
            <a:bodyPr/>
            <a:lstStyle/>
            <a:p>
              <a:endParaRPr lang="zh-CN" altLang="en-US"/>
            </a:p>
          </p:txBody>
        </p:sp>
        <p:sp>
          <p:nvSpPr>
            <p:cNvPr id="102425" name="Line 28"/>
            <p:cNvSpPr>
              <a:spLocks noChangeShapeType="1"/>
            </p:cNvSpPr>
            <p:nvPr/>
          </p:nvSpPr>
          <p:spPr bwMode="auto">
            <a:xfrm flipH="1">
              <a:off x="6538" y="5400"/>
              <a:ext cx="249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26" name="Line 29"/>
            <p:cNvSpPr>
              <a:spLocks noChangeShapeType="1"/>
            </p:cNvSpPr>
            <p:nvPr/>
          </p:nvSpPr>
          <p:spPr bwMode="auto">
            <a:xfrm>
              <a:off x="9033" y="5400"/>
              <a:ext cx="0" cy="453"/>
            </a:xfrm>
            <a:prstGeom prst="line">
              <a:avLst/>
            </a:prstGeom>
            <a:noFill/>
            <a:ln w="9525">
              <a:solidFill>
                <a:schemeClr val="tx1"/>
              </a:solidFill>
              <a:round/>
              <a:tailEnd type="non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587500" y="635000"/>
            <a:ext cx="8166100" cy="10363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写出下面程序的</a:t>
            </a:r>
            <a:r>
              <a:rPr lang="zh-CN" altLang="en-US" sz="2600">
                <a:solidFill>
                  <a:srgbClr val="000000"/>
                </a:solidFill>
                <a:latin typeface="微软雅黑" panose="020B0503020204020204" pitchFamily="34" charset="-122"/>
                <a:ea typeface="微软雅黑" panose="020B0503020204020204" pitchFamily="34" charset="-122"/>
              </a:rPr>
              <a:t>输出</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圆角矩形 5"/>
          <p:cNvSpPr/>
          <p:nvPr>
            <p:custDataLst>
              <p:tags r:id="rId2"/>
            </p:custDataLst>
          </p:nvPr>
        </p:nvSpPr>
        <p:spPr>
          <a:xfrm>
            <a:off x="7696200" y="6214745"/>
            <a:ext cx="1543050" cy="411480"/>
          </a:xfrm>
          <a:prstGeom prst="roundRect">
            <a:avLst/>
          </a:prstGeom>
          <a:solidFill>
            <a:srgbClr val="808080"/>
          </a:solidFill>
          <a:ln w="38100" cmpd="sng">
            <a:solidFill>
              <a:srgbClr val="0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03705" y="2061210"/>
            <a:ext cx="4572000" cy="3046095"/>
          </a:xfrm>
          <a:prstGeom prst="rect">
            <a:avLst/>
          </a:prstGeom>
          <a:noFill/>
        </p:spPr>
        <p:txBody>
          <a:bodyPr wrap="square" rtlCol="0" anchor="t">
            <a:spAutoFit/>
          </a:bodyPr>
          <a:p>
            <a:pPr eaLnBrk="1" hangingPunct="1">
              <a:lnSpc>
                <a:spcPct val="80000"/>
              </a:lnSpc>
              <a:buFontTx/>
              <a:buNone/>
            </a:pPr>
            <a:r>
              <a:rPr lang="en-US" altLang="zh-CN" sz="2000" b="1" dirty="0">
                <a:sym typeface="+mn-ea"/>
              </a:rPr>
              <a:t>#include&lt;iostream&gt;</a:t>
            </a:r>
            <a:endParaRPr lang="en-US" altLang="zh-CN" sz="2000" b="1" dirty="0"/>
          </a:p>
          <a:p>
            <a:pPr eaLnBrk="1" hangingPunct="1">
              <a:lnSpc>
                <a:spcPct val="80000"/>
              </a:lnSpc>
              <a:buFontTx/>
              <a:buNone/>
            </a:pPr>
            <a:r>
              <a:rPr lang="en-US" altLang="zh-CN" sz="2000" b="1" dirty="0">
                <a:sym typeface="+mn-ea"/>
              </a:rPr>
              <a:t>using namespace std;</a:t>
            </a:r>
            <a:endParaRPr lang="en-US" altLang="zh-CN" sz="2000" b="1" dirty="0"/>
          </a:p>
          <a:p>
            <a:pPr eaLnBrk="1" hangingPunct="1">
              <a:lnSpc>
                <a:spcPct val="80000"/>
              </a:lnSpc>
              <a:buFontTx/>
              <a:buNone/>
            </a:pPr>
            <a:r>
              <a:rPr lang="en-US" altLang="zh-CN" sz="2000" b="1" dirty="0">
                <a:sym typeface="+mn-ea"/>
              </a:rPr>
              <a:t>void main(){</a:t>
            </a:r>
            <a:endParaRPr lang="en-US" altLang="zh-CN" sz="2000" b="1" dirty="0"/>
          </a:p>
          <a:p>
            <a:pPr eaLnBrk="1" hangingPunct="1">
              <a:lnSpc>
                <a:spcPct val="80000"/>
              </a:lnSpc>
              <a:buFontTx/>
              <a:buNone/>
            </a:pPr>
            <a:r>
              <a:rPr lang="en-US" altLang="zh-CN" sz="2000" b="1" dirty="0">
                <a:sym typeface="+mn-ea"/>
              </a:rPr>
              <a:t>    char c[30]="this is string";</a:t>
            </a:r>
            <a:endParaRPr lang="en-US" altLang="zh-CN" sz="2000" b="1" dirty="0"/>
          </a:p>
          <a:p>
            <a:pPr eaLnBrk="1" hangingPunct="1">
              <a:lnSpc>
                <a:spcPct val="80000"/>
              </a:lnSpc>
              <a:buFontTx/>
              <a:buNone/>
            </a:pPr>
            <a:r>
              <a:rPr lang="en-US" altLang="zh-CN" sz="2000" b="1" dirty="0">
                <a:sym typeface="+mn-ea"/>
              </a:rPr>
              <a:t>    double d=-1234.8976;</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cout.width</a:t>
            </a:r>
            <a:r>
              <a:rPr lang="en-US" altLang="zh-CN" sz="2000" b="1" dirty="0">
                <a:sym typeface="+mn-ea"/>
              </a:rPr>
              <a:t>(30);    </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cout.fill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cout.setf</a:t>
            </a:r>
            <a:r>
              <a:rPr lang="en-US" altLang="zh-CN" sz="2000" b="1" dirty="0">
                <a:sym typeface="+mn-ea"/>
              </a:rPr>
              <a:t>(ios::left);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&lt;&lt;c&lt;&lt;"----L1"&lt;&lt;</a:t>
            </a:r>
            <a:r>
              <a:rPr lang="en-US" altLang="zh-CN" sz="2000" b="1" dirty="0" err="1">
                <a:sym typeface="+mn-ea"/>
              </a:rPr>
              <a:t>endl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cout.width</a:t>
            </a:r>
            <a:r>
              <a:rPr lang="en-US" altLang="zh-CN" sz="2000" b="1" dirty="0">
                <a:sym typeface="+mn-ea"/>
              </a:rPr>
              <a:t>(30);</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cout.setf</a:t>
            </a:r>
            <a:r>
              <a:rPr lang="en-US" altLang="zh-CN" sz="2000" b="1" dirty="0">
                <a:sym typeface="+mn-ea"/>
              </a:rPr>
              <a:t>(ios::right);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&lt;&lt;c&lt;&lt;"----L2"&lt;&lt;</a:t>
            </a:r>
            <a:r>
              <a:rPr lang="en-US" altLang="zh-CN" sz="2000" b="1" dirty="0" err="1">
                <a:sym typeface="+mn-ea"/>
              </a:rPr>
              <a:t>endl</a:t>
            </a:r>
            <a:r>
              <a:rPr lang="en-US" altLang="zh-CN" sz="2000" b="1" dirty="0">
                <a:sym typeface="+mn-ea"/>
              </a:rPr>
              <a:t>; </a:t>
            </a:r>
            <a:endParaRPr lang="en-US" altLang="zh-CN" sz="2000" b="1" dirty="0">
              <a:sym typeface="+mn-ea"/>
            </a:endParaRPr>
          </a:p>
        </p:txBody>
      </p:sp>
      <p:sp>
        <p:nvSpPr>
          <p:cNvPr id="13" name="Rectangle 3"/>
          <p:cNvSpPr txBox="1">
            <a:spLocks noChangeArrowheads="1"/>
          </p:cNvSpPr>
          <p:nvPr/>
        </p:nvSpPr>
        <p:spPr bwMode="auto">
          <a:xfrm>
            <a:off x="6024534" y="1988726"/>
            <a:ext cx="4320480" cy="365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en-US" altLang="zh-CN" sz="2000" b="1" kern="0" dirty="0" err="1"/>
              <a:t>cout.setf</a:t>
            </a:r>
            <a:r>
              <a:rPr lang="en-US" altLang="zh-CN" sz="2000" b="1" kern="0" dirty="0"/>
              <a:t>(ios::</a:t>
            </a:r>
            <a:r>
              <a:rPr lang="en-US" altLang="zh-CN" sz="2000" b="1" kern="0" dirty="0" err="1"/>
              <a:t>dec|ios</a:t>
            </a:r>
            <a:r>
              <a:rPr lang="en-US" altLang="zh-CN" sz="2000" b="1" kern="0" dirty="0"/>
              <a:t>::</a:t>
            </a:r>
            <a:r>
              <a:rPr lang="en-US" altLang="zh-CN" sz="2000" b="1" kern="0" dirty="0" err="1"/>
              <a:t>showbase|ios</a:t>
            </a:r>
            <a:r>
              <a:rPr lang="en-US" altLang="zh-CN" sz="2000" b="1" kern="0" dirty="0"/>
              <a:t>::</a:t>
            </a:r>
            <a:r>
              <a:rPr lang="en-US" altLang="zh-CN" sz="2000" b="1" kern="0" dirty="0" err="1"/>
              <a:t>showpoint</a:t>
            </a:r>
            <a:r>
              <a:rPr lang="en-US" altLang="zh-CN" sz="2000" b="1" kern="0" dirty="0"/>
              <a:t>);</a:t>
            </a:r>
            <a:endParaRPr lang="en-US" altLang="zh-CN" sz="2000" b="1" kern="0" dirty="0"/>
          </a:p>
          <a:p>
            <a:pPr eaLnBrk="1" hangingPunct="1">
              <a:buFontTx/>
              <a:buNone/>
            </a:pPr>
            <a:r>
              <a:rPr lang="en-US" altLang="zh-CN" sz="2000" b="1" kern="0" dirty="0"/>
              <a:t>    </a:t>
            </a:r>
            <a:r>
              <a:rPr lang="en-US" altLang="zh-CN" sz="2000" b="1" kern="0" dirty="0" err="1"/>
              <a:t>cout.width</a:t>
            </a:r>
            <a:r>
              <a:rPr lang="en-US" altLang="zh-CN" sz="2000" b="1" kern="0" dirty="0"/>
              <a:t>(30);</a:t>
            </a:r>
            <a:endParaRPr lang="en-US" altLang="zh-CN" sz="2000" b="1" kern="0" dirty="0"/>
          </a:p>
          <a:p>
            <a:pPr eaLnBrk="1" hangingPunct="1">
              <a:buFontTx/>
              <a:buNone/>
            </a:pPr>
            <a:r>
              <a:rPr lang="en-US" altLang="zh-CN" sz="2000" b="1" kern="0" dirty="0"/>
              <a:t>    </a:t>
            </a:r>
            <a:r>
              <a:rPr lang="en-US" altLang="zh-CN" sz="2000" b="1" kern="0" dirty="0" err="1"/>
              <a:t>cout</a:t>
            </a:r>
            <a:r>
              <a:rPr lang="en-US" altLang="zh-CN" sz="2000" b="1" kern="0" dirty="0"/>
              <a:t>&lt;&lt;d&lt;&lt;"----L3"&lt;&lt;"\n";</a:t>
            </a:r>
            <a:endParaRPr lang="en-US" altLang="zh-CN" sz="2000" b="1" kern="0" dirty="0"/>
          </a:p>
          <a:p>
            <a:pPr eaLnBrk="1" hangingPunct="1">
              <a:buFontTx/>
              <a:buNone/>
            </a:pPr>
            <a:r>
              <a:rPr lang="en-US" altLang="zh-CN" sz="2000" b="1" kern="0" dirty="0"/>
              <a:t>    </a:t>
            </a:r>
            <a:r>
              <a:rPr lang="en-US" altLang="zh-CN" sz="2000" b="1" kern="0" dirty="0" err="1"/>
              <a:t>cout.setf</a:t>
            </a:r>
            <a:r>
              <a:rPr lang="en-US" altLang="zh-CN" sz="2000" b="1" kern="0" dirty="0"/>
              <a:t>(ios::</a:t>
            </a:r>
            <a:r>
              <a:rPr lang="en-US" altLang="zh-CN" sz="2000" b="1" kern="0" dirty="0" err="1"/>
              <a:t>showpoint</a:t>
            </a:r>
            <a:r>
              <a:rPr lang="en-US" altLang="zh-CN" sz="2000" b="1" kern="0" dirty="0"/>
              <a:t>);</a:t>
            </a:r>
            <a:endParaRPr lang="en-US" altLang="zh-CN" sz="2000" b="1" kern="0" dirty="0"/>
          </a:p>
          <a:p>
            <a:pPr eaLnBrk="1" hangingPunct="1">
              <a:buFontTx/>
              <a:buNone/>
            </a:pPr>
            <a:r>
              <a:rPr lang="en-US" altLang="zh-CN" sz="2000" b="1" kern="0" dirty="0"/>
              <a:t>    </a:t>
            </a:r>
            <a:r>
              <a:rPr lang="en-US" altLang="zh-CN" sz="2000" b="1" kern="0" dirty="0" err="1"/>
              <a:t>cout.precision</a:t>
            </a:r>
            <a:r>
              <a:rPr lang="en-US" altLang="zh-CN" sz="2000" b="1" kern="0" dirty="0"/>
              <a:t>(10);</a:t>
            </a:r>
            <a:endParaRPr lang="en-US" altLang="zh-CN" sz="2000" b="1" kern="0" dirty="0"/>
          </a:p>
          <a:p>
            <a:pPr eaLnBrk="1" hangingPunct="1">
              <a:buFontTx/>
              <a:buNone/>
            </a:pPr>
            <a:r>
              <a:rPr lang="en-US" altLang="zh-CN" sz="2000" b="1" kern="0" dirty="0"/>
              <a:t>    </a:t>
            </a:r>
            <a:r>
              <a:rPr lang="en-US" altLang="zh-CN" sz="2000" b="1" kern="0" dirty="0" err="1"/>
              <a:t>cout.width</a:t>
            </a:r>
            <a:r>
              <a:rPr lang="en-US" altLang="zh-CN" sz="2000" b="1" kern="0" dirty="0"/>
              <a:t>(30);</a:t>
            </a:r>
            <a:endParaRPr lang="en-US" altLang="zh-CN" sz="2000" b="1" kern="0" dirty="0"/>
          </a:p>
          <a:p>
            <a:pPr eaLnBrk="1" hangingPunct="1">
              <a:buFontTx/>
              <a:buNone/>
            </a:pPr>
            <a:r>
              <a:rPr lang="en-US" altLang="zh-CN" sz="2000" b="1" kern="0" dirty="0"/>
              <a:t>    </a:t>
            </a:r>
            <a:r>
              <a:rPr lang="en-US" altLang="zh-CN" sz="2000" b="1" kern="0" dirty="0" err="1"/>
              <a:t>cout</a:t>
            </a:r>
            <a:r>
              <a:rPr lang="en-US" altLang="zh-CN" sz="2000" b="1" kern="0" dirty="0"/>
              <a:t>&lt;&lt;d&lt;&lt;"----L4"&lt;&lt;"\n";</a:t>
            </a:r>
            <a:endParaRPr lang="en-US" altLang="zh-CN" sz="2000" b="1" kern="0" dirty="0"/>
          </a:p>
          <a:p>
            <a:pPr eaLnBrk="1" hangingPunct="1">
              <a:buFontTx/>
              <a:buNone/>
            </a:pPr>
            <a:r>
              <a:rPr lang="en-US" altLang="zh-CN" sz="2000" b="1" kern="0" dirty="0"/>
              <a:t>    </a:t>
            </a:r>
            <a:r>
              <a:rPr lang="en-US" altLang="zh-CN" sz="2000" b="1" kern="0" dirty="0" err="1"/>
              <a:t>cout.width</a:t>
            </a:r>
            <a:r>
              <a:rPr lang="en-US" altLang="zh-CN" sz="2000" b="1" kern="0" dirty="0"/>
              <a:t>(30);</a:t>
            </a:r>
            <a:endParaRPr lang="en-US" altLang="zh-CN" sz="2000" b="1" kern="0" dirty="0"/>
          </a:p>
          <a:p>
            <a:pPr eaLnBrk="1" hangingPunct="1">
              <a:buFontTx/>
              <a:buNone/>
            </a:pPr>
            <a:r>
              <a:rPr lang="en-US" altLang="zh-CN" sz="2000" b="1" kern="0" dirty="0"/>
              <a:t>    </a:t>
            </a:r>
            <a:r>
              <a:rPr lang="en-US" altLang="zh-CN" sz="2000" b="1" kern="0" dirty="0" err="1"/>
              <a:t>cout.setf</a:t>
            </a:r>
            <a:r>
              <a:rPr lang="en-US" altLang="zh-CN" sz="2000" b="1" kern="0" dirty="0"/>
              <a:t>(ios::</a:t>
            </a:r>
            <a:r>
              <a:rPr lang="en-US" altLang="zh-CN" sz="2000" b="1" kern="0" dirty="0" err="1"/>
              <a:t>oct,ios</a:t>
            </a:r>
            <a:r>
              <a:rPr lang="en-US" altLang="zh-CN" sz="2000" b="1" kern="0" dirty="0"/>
              <a:t>::</a:t>
            </a:r>
            <a:r>
              <a:rPr lang="en-US" altLang="zh-CN" sz="2000" b="1" kern="0" dirty="0" err="1"/>
              <a:t>basefield</a:t>
            </a:r>
            <a:r>
              <a:rPr lang="en-US" altLang="zh-CN" sz="2000" b="1" kern="0" dirty="0"/>
              <a:t>);</a:t>
            </a:r>
            <a:endParaRPr lang="en-US" altLang="zh-CN" sz="2000" b="1" kern="0" dirty="0"/>
          </a:p>
          <a:p>
            <a:pPr eaLnBrk="1" hangingPunct="1">
              <a:buFontTx/>
              <a:buNone/>
            </a:pPr>
            <a:r>
              <a:rPr lang="en-US" altLang="zh-CN" sz="2000" b="1" kern="0" dirty="0"/>
              <a:t>    </a:t>
            </a:r>
            <a:r>
              <a:rPr lang="en-US" altLang="zh-CN" sz="2000" b="1" kern="0" dirty="0" err="1"/>
              <a:t>cout</a:t>
            </a:r>
            <a:r>
              <a:rPr lang="en-US" altLang="zh-CN" sz="2000" b="1" kern="0" dirty="0"/>
              <a:t>&lt;&lt;100&lt;&lt;"----L5"&lt;&lt;"\n";</a:t>
            </a:r>
            <a:endParaRPr lang="en-US" altLang="zh-CN" sz="2000" b="1" kern="0" dirty="0"/>
          </a:p>
          <a:p>
            <a:pPr eaLnBrk="1" hangingPunct="1">
              <a:buFontTx/>
              <a:buNone/>
            </a:pPr>
            <a:r>
              <a:rPr lang="en-US" altLang="zh-CN" sz="2000" b="1" kern="0" dirty="0"/>
              <a:t>   }</a:t>
            </a:r>
            <a:endParaRPr lang="zh-CN" altLang="en-US" sz="2000" b="1" kern="0" dirty="0"/>
          </a:p>
        </p:txBody>
      </p:sp>
      <p:grpSp>
        <p:nvGrpSpPr>
          <p:cNvPr id="11" name="组合 10"/>
          <p:cNvGrpSpPr/>
          <p:nvPr>
            <p:custDataLst>
              <p:tags r:id="rId3"/>
            </p:custDataLst>
          </p:nvPr>
        </p:nvGrpSpPr>
        <p:grpSpPr>
          <a:xfrm>
            <a:off x="0" y="0"/>
            <a:ext cx="9144000" cy="635000"/>
            <a:chOff x="-2400" y="0"/>
            <a:chExt cx="14400" cy="1000"/>
          </a:xfrm>
        </p:grpSpPr>
        <p:sp>
          <p:nvSpPr>
            <p:cNvPr id="7" name="TitleBackground"/>
            <p:cNvSpPr/>
            <p:nvPr>
              <p:custDataLst>
                <p:tags r:id="rId4"/>
              </p:custDataLst>
            </p:nvPr>
          </p:nvSpPr>
          <p:spPr>
            <a:xfrm>
              <a:off x="-2400" y="0"/>
              <a:ext cx="14400" cy="1000"/>
            </a:xfrm>
            <a:prstGeom prst="rect">
              <a:avLst/>
            </a:prstGeom>
            <a:solidFill>
              <a:srgbClr val="F6F7F8"/>
            </a:solidFill>
            <a:ln w="19050" cap="flat" cmpd="sng" algn="ctr">
              <a:noFill/>
              <a:prstDash val="solid"/>
            </a:ln>
            <a:extLst>
              <a:ext uri="{91240B29-F687-4F45-9708-019B960494DF}">
                <a14:hiddenLine xmlns:a14="http://schemas.microsoft.com/office/drawing/2010/main" w="19050">
                  <a:solidFill>
                    <a:schemeClr val="accent1">
                      <a:lumMod val="75000"/>
                    </a:schemeClr>
                  </a:solidFill>
                  <a:prstDash val="soli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ColorBlock"/>
            <p:cNvSpPr/>
            <p:nvPr>
              <p:custDataLst>
                <p:tags r:id="rId5"/>
              </p:custDataLst>
            </p:nvPr>
          </p:nvSpPr>
          <p:spPr>
            <a:xfrm>
              <a:off x="-2400" y="0"/>
              <a:ext cx="300" cy="1000"/>
            </a:xfrm>
            <a:prstGeom prst="rect">
              <a:avLst/>
            </a:prstGeom>
            <a:solidFill>
              <a:srgbClr val="639EF4"/>
            </a:solidFill>
            <a:ln w="19050" cap="flat" cmpd="sng" algn="ctr">
              <a:noFill/>
              <a:prstDash val="solid"/>
            </a:ln>
            <a:extLst>
              <a:ext uri="{91240B29-F687-4F45-9708-019B960494DF}">
                <a14:hiddenLine xmlns:a14="http://schemas.microsoft.com/office/drawing/2010/main" w="19050">
                  <a:solidFill>
                    <a:schemeClr val="accent1">
                      <a:lumMod val="75000"/>
                    </a:schemeClr>
                  </a:solidFill>
                  <a:prstDash val="soli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TypeText"/>
            <p:cNvSpPr txBox="1"/>
            <p:nvPr>
              <p:custDataLst>
                <p:tags r:id="rId6"/>
              </p:custDataLst>
            </p:nvPr>
          </p:nvSpPr>
          <p:spPr>
            <a:xfrm>
              <a:off x="-20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TipText"/>
            <p:cNvSpPr txBox="1"/>
            <p:nvPr>
              <p:custDataLst>
                <p:tags r:id="rId7"/>
              </p:custDataLst>
            </p:nvPr>
          </p:nvSpPr>
          <p:spPr>
            <a:xfrm>
              <a:off x="-152"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10分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 name="图片 3" descr="tmp52A9"/>
          <p:cNvPicPr>
            <a:picLocks noChangeAspect="1"/>
          </p:cNvPicPr>
          <p:nvPr>
            <p:custDataLst>
              <p:tags r:id="rId8"/>
            </p:custDataLst>
          </p:nvPr>
        </p:nvPicPr>
        <p:blipFill>
          <a:blip r:embed="rId9"/>
          <a:stretch>
            <a:fillRect/>
          </a:stretch>
        </p:blipFill>
        <p:spPr>
          <a:xfrm>
            <a:off x="10642600" y="63500"/>
            <a:ext cx="1422400" cy="508000"/>
          </a:xfrm>
          <a:prstGeom prst="rect">
            <a:avLst/>
          </a:prstGeom>
        </p:spPr>
      </p:pic>
    </p:spTree>
    <p:custDataLst>
      <p:tags r:id="rId10"/>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IOS member functions </a:t>
            </a:r>
            <a:endParaRPr lang="zh-CN" altLang="en-US" dirty="0"/>
          </a:p>
        </p:txBody>
      </p:sp>
      <p:sp>
        <p:nvSpPr>
          <p:cNvPr id="3" name="内容占位符 2"/>
          <p:cNvSpPr>
            <a:spLocks noGrp="1"/>
          </p:cNvSpPr>
          <p:nvPr>
            <p:ph idx="1"/>
          </p:nvPr>
        </p:nvSpPr>
        <p:spPr/>
        <p:txBody>
          <a:bodyPr/>
          <a:lstStyle/>
          <a:p>
            <a:r>
              <a:rPr lang="en-US" altLang="zh-CN" dirty="0"/>
              <a:t>width()</a:t>
            </a:r>
            <a:endParaRPr lang="en-US" altLang="zh-CN" dirty="0"/>
          </a:p>
          <a:p>
            <a:r>
              <a:rPr lang="en-US" altLang="zh-CN" dirty="0"/>
              <a:t>fill()</a:t>
            </a:r>
            <a:endParaRPr lang="en-US" altLang="zh-CN" dirty="0"/>
          </a:p>
          <a:p>
            <a:r>
              <a:rPr lang="en-US" altLang="zh-CN" dirty="0"/>
              <a:t>precision()</a:t>
            </a:r>
            <a:endParaRPr lang="en-US" altLang="zh-CN" dirty="0"/>
          </a:p>
          <a:p>
            <a:r>
              <a:rPr lang="en-US" altLang="zh-CN" dirty="0" err="1"/>
              <a:t>setf</a:t>
            </a:r>
            <a:r>
              <a:rPr lang="en-US" altLang="zh-CN" dirty="0"/>
              <a:t>()</a:t>
            </a:r>
            <a:endParaRPr lang="en-US" altLang="zh-CN" dirty="0"/>
          </a:p>
          <a:p>
            <a:r>
              <a:rPr lang="en-US" altLang="zh-CN" dirty="0" err="1"/>
              <a:t>unsetf</a:t>
            </a:r>
            <a:r>
              <a:rPr lang="en-US" altLang="zh-CN" dirty="0"/>
              <a:t>()</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zh-CN"/>
              <a:t>Manipulators</a:t>
            </a:r>
            <a:endParaRPr lang="en-US" altLang="zh-CN"/>
          </a:p>
        </p:txBody>
      </p:sp>
      <p:sp>
        <p:nvSpPr>
          <p:cNvPr id="36867" name="Rectangle 3"/>
          <p:cNvSpPr>
            <a:spLocks noGrp="1" noChangeArrowheads="1"/>
          </p:cNvSpPr>
          <p:nvPr>
            <p:ph type="body" idx="1"/>
          </p:nvPr>
        </p:nvSpPr>
        <p:spPr/>
        <p:txBody>
          <a:bodyPr/>
          <a:lstStyle/>
          <a:p>
            <a:pPr eaLnBrk="1" hangingPunct="1"/>
            <a:r>
              <a:rPr lang="en-US" altLang="zh-CN" dirty="0"/>
              <a:t>A </a:t>
            </a:r>
            <a:r>
              <a:rPr lang="en-US" altLang="zh-CN" b="1" dirty="0">
                <a:solidFill>
                  <a:srgbClr val="FF0000"/>
                </a:solidFill>
              </a:rPr>
              <a:t>manipulator</a:t>
            </a:r>
            <a:r>
              <a:rPr lang="en-US" altLang="zh-CN" dirty="0"/>
              <a:t> is a simple function that can be included in an insertion or extraction chain</a:t>
            </a:r>
            <a:endParaRPr lang="en-US" altLang="zh-CN" dirty="0"/>
          </a:p>
          <a:p>
            <a:pPr eaLnBrk="1" hangingPunct="1">
              <a:buFontTx/>
              <a:buNone/>
            </a:pPr>
            <a:r>
              <a:rPr lang="en-US" altLang="zh-CN" sz="2400" dirty="0"/>
              <a:t>           </a:t>
            </a:r>
            <a:r>
              <a:rPr lang="en-US" altLang="zh-CN" sz="2400" dirty="0" err="1"/>
              <a:t>cout</a:t>
            </a:r>
            <a:r>
              <a:rPr lang="en-US" altLang="zh-CN" sz="2400" dirty="0"/>
              <a:t>&lt;&lt;manip1&lt;&lt;manip2&lt;&lt;manip3&lt;&lt;item;</a:t>
            </a:r>
            <a:endParaRPr lang="en-US" altLang="zh-CN" sz="2400" dirty="0"/>
          </a:p>
          <a:p>
            <a:pPr eaLnBrk="1" hangingPunct="1">
              <a:buFontTx/>
              <a:buNone/>
            </a:pPr>
            <a:r>
              <a:rPr lang="en-US" altLang="zh-CN" sz="2400" dirty="0"/>
              <a:t>           </a:t>
            </a:r>
            <a:r>
              <a:rPr lang="en-US" altLang="zh-CN" sz="2400" dirty="0" err="1"/>
              <a:t>cout</a:t>
            </a:r>
            <a:r>
              <a:rPr lang="en-US" altLang="zh-CN" sz="2400" dirty="0"/>
              <a:t>&lt;&lt;manip1&lt;&lt;item1&lt;&lt;manip2&lt;&lt;item2;</a:t>
            </a:r>
            <a:endParaRPr lang="en-US" altLang="zh-CN" sz="2400" dirty="0"/>
          </a:p>
          <a:p>
            <a:pPr eaLnBrk="1" hangingPunct="1"/>
            <a:r>
              <a:rPr lang="en-US" altLang="zh-CN" dirty="0"/>
              <a:t>C++ manipulators</a:t>
            </a:r>
            <a:endParaRPr lang="en-US" altLang="zh-CN" dirty="0"/>
          </a:p>
          <a:p>
            <a:pPr lvl="1" eaLnBrk="1" hangingPunct="1"/>
            <a:r>
              <a:rPr lang="en-US" altLang="zh-CN" dirty="0"/>
              <a:t>some are defined in the header file iomanip, must include &lt;</a:t>
            </a:r>
            <a:r>
              <a:rPr lang="en-US" altLang="zh-CN" dirty="0" err="1">
                <a:solidFill>
                  <a:srgbClr val="0066FF"/>
                </a:solidFill>
              </a:rPr>
              <a:t>iomanip</a:t>
            </a:r>
            <a:r>
              <a:rPr lang="en-US" altLang="zh-CN" dirty="0">
                <a:solidFill>
                  <a:srgbClr val="0066FF"/>
                </a:solidFill>
              </a:rPr>
              <a:t>&gt;</a:t>
            </a:r>
            <a:r>
              <a:rPr lang="en-US" altLang="zh-CN" dirty="0"/>
              <a:t> to use</a:t>
            </a:r>
            <a:endParaRPr lang="en-US" altLang="zh-CN" dirty="0"/>
          </a:p>
          <a:p>
            <a:pPr lvl="1" eaLnBrk="1" hangingPunct="1"/>
            <a:r>
              <a:rPr lang="en-US" altLang="zh-CN" dirty="0"/>
              <a:t>several are provided by stream classes</a:t>
            </a:r>
            <a:endParaRPr lang="en-US" altLang="zh-CN" dirty="0"/>
          </a:p>
          <a:p>
            <a:pPr lvl="1" eaLnBrk="1" hangingPunct="1"/>
            <a:r>
              <a:rPr lang="en-US" altLang="zh-CN" dirty="0"/>
              <a:t>you can also create your own manipulators</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7" dur="500"/>
                                        <p:tgtEl>
                                          <p:spTgt spid="36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2" dur="500"/>
                                        <p:tgtEl>
                                          <p:spTgt spid="36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17" dur="500"/>
                                        <p:tgtEl>
                                          <p:spTgt spid="368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2" dur="500"/>
                                        <p:tgtEl>
                                          <p:spTgt spid="368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27" dur="500"/>
                                        <p:tgtEl>
                                          <p:spTgt spid="368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867">
                                            <p:txEl>
                                              <p:pRg st="6" end="6"/>
                                            </p:txEl>
                                          </p:spTgt>
                                        </p:tgtEl>
                                        <p:attrNameLst>
                                          <p:attrName>style.visibility</p:attrName>
                                        </p:attrNameLst>
                                      </p:cBhvr>
                                      <p:to>
                                        <p:strVal val="visible"/>
                                      </p:to>
                                    </p:set>
                                    <p:animEffect transition="in" filter="blinds(horizontal)">
                                      <p:cBhvr>
                                        <p:cTn id="32" dur="500"/>
                                        <p:tgtEl>
                                          <p:spTgt spid="36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altLang="zh-CN"/>
              <a:t>Manipulators defined in &lt;iomanip&gt;</a:t>
            </a:r>
            <a:endParaRPr lang="en-US" altLang="zh-CN"/>
          </a:p>
        </p:txBody>
      </p:sp>
      <p:sp>
        <p:nvSpPr>
          <p:cNvPr id="40963" name="Rectangle 3"/>
          <p:cNvSpPr>
            <a:spLocks noGrp="1" noChangeArrowheads="1"/>
          </p:cNvSpPr>
          <p:nvPr>
            <p:ph type="body" idx="1"/>
          </p:nvPr>
        </p:nvSpPr>
        <p:spPr>
          <a:xfrm>
            <a:off x="119825" y="1690688"/>
            <a:ext cx="8432968" cy="4924425"/>
          </a:xfrm>
        </p:spPr>
        <p:txBody>
          <a:bodyPr/>
          <a:lstStyle/>
          <a:p>
            <a:pPr eaLnBrk="1" hangingPunct="1">
              <a:lnSpc>
                <a:spcPct val="80000"/>
              </a:lnSpc>
              <a:buFontTx/>
              <a:buNone/>
            </a:pPr>
            <a:r>
              <a:rPr lang="en-US" altLang="zh-CN" sz="2400" b="1" dirty="0"/>
              <a:t>Manipulators taking 1 argument:</a:t>
            </a:r>
            <a:endParaRPr lang="en-US" altLang="zh-CN" sz="2400" b="1" dirty="0"/>
          </a:p>
          <a:p>
            <a:pPr eaLnBrk="1" hangingPunct="1">
              <a:lnSpc>
                <a:spcPct val="80000"/>
              </a:lnSpc>
              <a:buFontTx/>
              <a:buNone/>
            </a:pPr>
            <a:endParaRPr lang="en-US" altLang="zh-CN" sz="2400" dirty="0"/>
          </a:p>
          <a:p>
            <a:pPr lvl="1" eaLnBrk="1" hangingPunct="1">
              <a:lnSpc>
                <a:spcPct val="80000"/>
              </a:lnSpc>
              <a:buFontTx/>
              <a:buNone/>
            </a:pPr>
            <a:r>
              <a:rPr lang="en-US" altLang="zh-CN" dirty="0" err="1">
                <a:solidFill>
                  <a:srgbClr val="0066FF"/>
                </a:solidFill>
              </a:rPr>
              <a:t>setw</a:t>
            </a:r>
            <a:r>
              <a:rPr lang="en-US" altLang="zh-CN" dirty="0">
                <a:solidFill>
                  <a:srgbClr val="0066FF"/>
                </a:solidFill>
              </a:rPr>
              <a:t>(</a:t>
            </a:r>
            <a:r>
              <a:rPr lang="en-US" altLang="zh-CN" i="1" dirty="0" err="1">
                <a:solidFill>
                  <a:srgbClr val="0066FF"/>
                </a:solidFill>
              </a:rPr>
              <a:t>int</a:t>
            </a:r>
            <a:r>
              <a:rPr lang="en-US" altLang="zh-CN" dirty="0">
                <a:solidFill>
                  <a:srgbClr val="0066FF"/>
                </a:solidFill>
              </a:rPr>
              <a:t>)</a:t>
            </a:r>
            <a:r>
              <a:rPr lang="en-US" altLang="zh-CN" dirty="0"/>
              <a:t> - sets the width to </a:t>
            </a:r>
            <a:r>
              <a:rPr lang="en-US" altLang="zh-CN" i="1" dirty="0" err="1"/>
              <a:t>int</a:t>
            </a:r>
            <a:r>
              <a:rPr lang="en-US" altLang="zh-CN" dirty="0"/>
              <a:t> value</a:t>
            </a:r>
            <a:endParaRPr lang="en-US" altLang="zh-CN" dirty="0"/>
          </a:p>
          <a:p>
            <a:pPr lvl="1" eaLnBrk="1" hangingPunct="1">
              <a:lnSpc>
                <a:spcPct val="80000"/>
              </a:lnSpc>
              <a:buFontTx/>
              <a:buNone/>
            </a:pPr>
            <a:r>
              <a:rPr lang="en-US" altLang="zh-CN" dirty="0" err="1">
                <a:solidFill>
                  <a:srgbClr val="0066FF"/>
                </a:solidFill>
              </a:rPr>
              <a:t>setfill</a:t>
            </a:r>
            <a:r>
              <a:rPr lang="en-US" altLang="zh-CN" dirty="0">
                <a:solidFill>
                  <a:srgbClr val="0066FF"/>
                </a:solidFill>
              </a:rPr>
              <a:t>(</a:t>
            </a:r>
            <a:r>
              <a:rPr lang="en-US" altLang="zh-CN" i="1" dirty="0">
                <a:solidFill>
                  <a:srgbClr val="0066FF"/>
                </a:solidFill>
              </a:rPr>
              <a:t>char</a:t>
            </a:r>
            <a:r>
              <a:rPr lang="en-US" altLang="zh-CN" dirty="0">
                <a:solidFill>
                  <a:srgbClr val="0066FF"/>
                </a:solidFill>
              </a:rPr>
              <a:t>)</a:t>
            </a:r>
            <a:r>
              <a:rPr lang="en-US" altLang="zh-CN" dirty="0"/>
              <a:t> - sets fill char to </a:t>
            </a:r>
            <a:r>
              <a:rPr lang="en-US" altLang="zh-CN" i="1" dirty="0"/>
              <a:t>char</a:t>
            </a:r>
            <a:r>
              <a:rPr lang="en-US" altLang="zh-CN" dirty="0"/>
              <a:t> value</a:t>
            </a:r>
            <a:endParaRPr lang="en-US" altLang="zh-CN" dirty="0"/>
          </a:p>
          <a:p>
            <a:pPr lvl="1" eaLnBrk="1" hangingPunct="1">
              <a:lnSpc>
                <a:spcPct val="80000"/>
              </a:lnSpc>
              <a:buFontTx/>
              <a:buNone/>
            </a:pPr>
            <a:r>
              <a:rPr lang="en-US" altLang="zh-CN" dirty="0" err="1">
                <a:solidFill>
                  <a:srgbClr val="0066FF"/>
                </a:solidFill>
              </a:rPr>
              <a:t>setprecision</a:t>
            </a:r>
            <a:r>
              <a:rPr lang="en-US" altLang="zh-CN" dirty="0">
                <a:solidFill>
                  <a:srgbClr val="0066FF"/>
                </a:solidFill>
              </a:rPr>
              <a:t>(</a:t>
            </a:r>
            <a:r>
              <a:rPr lang="en-US" altLang="zh-CN" i="1" dirty="0" err="1">
                <a:solidFill>
                  <a:srgbClr val="0066FF"/>
                </a:solidFill>
              </a:rPr>
              <a:t>int</a:t>
            </a:r>
            <a:r>
              <a:rPr lang="en-US" altLang="zh-CN" dirty="0">
                <a:solidFill>
                  <a:srgbClr val="0066FF"/>
                </a:solidFill>
              </a:rPr>
              <a:t>)</a:t>
            </a:r>
            <a:r>
              <a:rPr lang="en-US" altLang="zh-CN" dirty="0"/>
              <a:t> - sets precision to </a:t>
            </a:r>
            <a:r>
              <a:rPr lang="en-US" altLang="zh-CN" i="1" dirty="0" err="1"/>
              <a:t>int</a:t>
            </a:r>
            <a:r>
              <a:rPr lang="en-US" altLang="zh-CN" i="1" dirty="0"/>
              <a:t> </a:t>
            </a:r>
            <a:r>
              <a:rPr lang="en-US" altLang="zh-CN" dirty="0"/>
              <a:t>value</a:t>
            </a:r>
            <a:endParaRPr lang="en-US" altLang="zh-CN" dirty="0"/>
          </a:p>
          <a:p>
            <a:pPr lvl="1" eaLnBrk="1" hangingPunct="1">
              <a:lnSpc>
                <a:spcPct val="80000"/>
              </a:lnSpc>
              <a:buFontTx/>
              <a:buNone/>
            </a:pPr>
            <a:r>
              <a:rPr lang="en-US" altLang="zh-CN" dirty="0" err="1">
                <a:solidFill>
                  <a:srgbClr val="0066FF"/>
                </a:solidFill>
              </a:rPr>
              <a:t>setbase</a:t>
            </a:r>
            <a:r>
              <a:rPr lang="en-US" altLang="zh-CN" dirty="0">
                <a:solidFill>
                  <a:srgbClr val="0066FF"/>
                </a:solidFill>
              </a:rPr>
              <a:t>(</a:t>
            </a:r>
            <a:r>
              <a:rPr lang="en-US" altLang="zh-CN" i="1" dirty="0">
                <a:solidFill>
                  <a:srgbClr val="0066FF"/>
                </a:solidFill>
              </a:rPr>
              <a:t>int</a:t>
            </a:r>
            <a:r>
              <a:rPr lang="en-US" altLang="zh-CN" dirty="0">
                <a:solidFill>
                  <a:srgbClr val="0066FF"/>
                </a:solidFill>
              </a:rPr>
              <a:t>)</a:t>
            </a:r>
            <a:r>
              <a:rPr lang="en-US" altLang="zh-CN" dirty="0"/>
              <a:t> - sets int output to hex if</a:t>
            </a:r>
            <a:r>
              <a:rPr lang="en-US" altLang="zh-CN" i="1" dirty="0"/>
              <a:t> int </a:t>
            </a:r>
            <a:r>
              <a:rPr lang="en-US" altLang="zh-CN" dirty="0"/>
              <a:t>is 16, oct if</a:t>
            </a:r>
            <a:r>
              <a:rPr lang="en-US" altLang="zh-CN" i="1" dirty="0"/>
              <a:t> int </a:t>
            </a:r>
            <a:r>
              <a:rPr lang="en-US" altLang="zh-CN" dirty="0"/>
              <a:t>is 8, </a:t>
            </a:r>
            <a:endParaRPr lang="en-US" altLang="zh-CN" dirty="0"/>
          </a:p>
          <a:p>
            <a:pPr lvl="1" eaLnBrk="1" hangingPunct="1">
              <a:lnSpc>
                <a:spcPct val="80000"/>
              </a:lnSpc>
              <a:buFontTx/>
              <a:buNone/>
            </a:pPr>
            <a:r>
              <a:rPr lang="en-US" altLang="zh-CN" dirty="0"/>
              <a:t>                      </a:t>
            </a:r>
            <a:r>
              <a:rPr lang="en-US" altLang="zh-CN" dirty="0" err="1"/>
              <a:t>dec</a:t>
            </a:r>
            <a:r>
              <a:rPr lang="en-US" altLang="zh-CN" dirty="0"/>
              <a:t> if</a:t>
            </a:r>
            <a:r>
              <a:rPr lang="en-US" altLang="zh-CN" i="1" dirty="0"/>
              <a:t> int </a:t>
            </a:r>
            <a:r>
              <a:rPr lang="en-US" altLang="zh-CN" dirty="0"/>
              <a:t>is 0 or 10</a:t>
            </a:r>
            <a:endParaRPr lang="en-US" altLang="zh-CN" dirty="0"/>
          </a:p>
          <a:p>
            <a:pPr lvl="1" eaLnBrk="1" hangingPunct="1">
              <a:lnSpc>
                <a:spcPct val="80000"/>
              </a:lnSpc>
              <a:buFontTx/>
              <a:buNone/>
            </a:pPr>
            <a:r>
              <a:rPr lang="en-US" altLang="zh-CN" dirty="0" err="1">
                <a:solidFill>
                  <a:srgbClr val="0066FF"/>
                </a:solidFill>
              </a:rPr>
              <a:t>setiosflags</a:t>
            </a:r>
            <a:r>
              <a:rPr lang="en-US" altLang="zh-CN" dirty="0">
                <a:solidFill>
                  <a:srgbClr val="0066FF"/>
                </a:solidFill>
              </a:rPr>
              <a:t>(</a:t>
            </a:r>
            <a:r>
              <a:rPr lang="en-US" altLang="zh-CN" i="1" dirty="0">
                <a:solidFill>
                  <a:srgbClr val="0066FF"/>
                </a:solidFill>
              </a:rPr>
              <a:t>flags</a:t>
            </a:r>
            <a:r>
              <a:rPr lang="en-US" altLang="zh-CN" dirty="0">
                <a:solidFill>
                  <a:srgbClr val="0066FF"/>
                </a:solidFill>
              </a:rPr>
              <a:t>)</a:t>
            </a:r>
            <a:r>
              <a:rPr lang="en-US" altLang="zh-CN" dirty="0"/>
              <a:t> - set </a:t>
            </a:r>
            <a:r>
              <a:rPr lang="en-US" altLang="zh-CN" i="1" dirty="0"/>
              <a:t>flags</a:t>
            </a:r>
            <a:r>
              <a:rPr lang="en-US" altLang="zh-CN" dirty="0"/>
              <a:t> on</a:t>
            </a:r>
            <a:endParaRPr lang="en-US" altLang="zh-CN" dirty="0"/>
          </a:p>
          <a:p>
            <a:pPr lvl="1" eaLnBrk="1" hangingPunct="1">
              <a:lnSpc>
                <a:spcPct val="80000"/>
              </a:lnSpc>
              <a:buFontTx/>
              <a:buNone/>
            </a:pPr>
            <a:r>
              <a:rPr lang="en-US" altLang="zh-CN" dirty="0" err="1">
                <a:solidFill>
                  <a:srgbClr val="0066FF"/>
                </a:solidFill>
              </a:rPr>
              <a:t>resetiosflags</a:t>
            </a:r>
            <a:r>
              <a:rPr lang="en-US" altLang="zh-CN" dirty="0">
                <a:solidFill>
                  <a:srgbClr val="0066FF"/>
                </a:solidFill>
              </a:rPr>
              <a:t>(</a:t>
            </a:r>
            <a:r>
              <a:rPr lang="en-US" altLang="zh-CN" i="1" dirty="0">
                <a:solidFill>
                  <a:srgbClr val="0066FF"/>
                </a:solidFill>
              </a:rPr>
              <a:t>flags</a:t>
            </a:r>
            <a:r>
              <a:rPr lang="en-US" altLang="zh-CN" dirty="0">
                <a:solidFill>
                  <a:srgbClr val="0066FF"/>
                </a:solidFill>
              </a:rPr>
              <a:t>)</a:t>
            </a:r>
            <a:r>
              <a:rPr lang="en-US" altLang="zh-CN" dirty="0"/>
              <a:t> - sets </a:t>
            </a:r>
            <a:r>
              <a:rPr lang="en-US" altLang="zh-CN" i="1" dirty="0"/>
              <a:t>flags</a:t>
            </a:r>
            <a:r>
              <a:rPr lang="en-US" altLang="zh-CN" dirty="0"/>
              <a:t> off</a:t>
            </a:r>
            <a:endParaRPr lang="en-US" altLang="zh-CN" dirty="0"/>
          </a:p>
          <a:p>
            <a:pPr lvl="1" eaLnBrk="1" hangingPunct="1">
              <a:lnSpc>
                <a:spcPct val="80000"/>
              </a:lnSpc>
              <a:buFontTx/>
              <a:buNone/>
            </a:pPr>
            <a:endParaRPr lang="en-US" altLang="zh-CN" sz="2000" dirty="0"/>
          </a:p>
          <a:p>
            <a:pPr eaLnBrk="1" hangingPunct="1">
              <a:lnSpc>
                <a:spcPct val="80000"/>
              </a:lnSpc>
              <a:buFontTx/>
              <a:buNone/>
            </a:pPr>
            <a:endParaRPr lang="en-US" altLang="zh-CN" sz="2000" b="1" dirty="0">
              <a:solidFill>
                <a:srgbClr val="0066FF"/>
              </a:solidFill>
              <a:latin typeface="Times New Roman" panose="02020603050405020304" pitchFamily="18" charset="0"/>
            </a:endParaRPr>
          </a:p>
        </p:txBody>
      </p:sp>
      <p:sp>
        <p:nvSpPr>
          <p:cNvPr id="2" name="矩形 1"/>
          <p:cNvSpPr/>
          <p:nvPr/>
        </p:nvSpPr>
        <p:spPr>
          <a:xfrm>
            <a:off x="9100022" y="1690688"/>
            <a:ext cx="2972153" cy="3416320"/>
          </a:xfrm>
          <a:prstGeom prst="rect">
            <a:avLst/>
          </a:prstGeom>
        </p:spPr>
        <p:txBody>
          <a:bodyPr wrap="square">
            <a:spAutoFit/>
          </a:bodyPr>
          <a:lstStyle/>
          <a:p>
            <a:r>
              <a:rPr lang="en-US" altLang="zh-CN" sz="2400" b="1" dirty="0"/>
              <a:t>Member </a:t>
            </a:r>
            <a:r>
              <a:rPr lang="en-US" altLang="zh-CN" sz="2400" b="1" dirty="0" err="1"/>
              <a:t>funcitons</a:t>
            </a:r>
            <a:r>
              <a:rPr lang="en-US" altLang="zh-CN" sz="2400" b="1" dirty="0"/>
              <a:t>:</a:t>
            </a:r>
            <a:endParaRPr lang="en-US" altLang="zh-CN" sz="2400" b="1" dirty="0"/>
          </a:p>
          <a:p>
            <a:endParaRPr lang="en-US" altLang="zh-CN" sz="2400" b="1" dirty="0"/>
          </a:p>
          <a:p>
            <a:r>
              <a:rPr lang="en-US" altLang="zh-CN" sz="2400" dirty="0"/>
              <a:t>width()</a:t>
            </a:r>
            <a:endParaRPr lang="en-US" altLang="zh-CN" sz="2400" dirty="0"/>
          </a:p>
          <a:p>
            <a:r>
              <a:rPr lang="en-US" altLang="zh-CN" sz="2400" dirty="0"/>
              <a:t>fill()</a:t>
            </a:r>
            <a:endParaRPr lang="en-US" altLang="zh-CN" sz="2400" dirty="0"/>
          </a:p>
          <a:p>
            <a:r>
              <a:rPr lang="en-US" altLang="zh-CN" sz="2400" dirty="0"/>
              <a:t>precision()</a:t>
            </a:r>
            <a:endParaRPr lang="en-US" altLang="zh-CN" sz="2400" dirty="0"/>
          </a:p>
          <a:p>
            <a:endParaRPr lang="en-US" altLang="zh-CN" sz="2400" dirty="0"/>
          </a:p>
          <a:p>
            <a:endParaRPr lang="en-US" altLang="zh-CN" sz="2400" dirty="0"/>
          </a:p>
          <a:p>
            <a:r>
              <a:rPr lang="en-US" altLang="zh-CN" sz="2400" dirty="0" err="1"/>
              <a:t>setf</a:t>
            </a:r>
            <a:r>
              <a:rPr lang="en-US" altLang="zh-CN" sz="2400" dirty="0"/>
              <a:t>()</a:t>
            </a:r>
            <a:endParaRPr lang="en-US" altLang="zh-CN" sz="2400" dirty="0"/>
          </a:p>
          <a:p>
            <a:r>
              <a:rPr lang="en-US" altLang="zh-CN" sz="2400" dirty="0" err="1"/>
              <a:t>unsetf</a:t>
            </a:r>
            <a:r>
              <a:rPr lang="en-US" altLang="zh-CN" sz="2400" dirty="0"/>
              <a:t>()</a:t>
            </a:r>
            <a:endParaRPr lang="zh-CN" altLang="en-US" sz="2400" dirty="0"/>
          </a:p>
        </p:txBody>
      </p:sp>
      <p:sp>
        <p:nvSpPr>
          <p:cNvPr id="3" name="Rectangle 9"/>
          <p:cNvSpPr>
            <a:spLocks noChangeArrowheads="1"/>
          </p:cNvSpPr>
          <p:nvPr/>
        </p:nvSpPr>
        <p:spPr bwMode="auto">
          <a:xfrm>
            <a:off x="407035" y="5372100"/>
            <a:ext cx="10177780" cy="1076325"/>
          </a:xfrm>
          <a:prstGeom prst="rect">
            <a:avLst/>
          </a:prstGeom>
          <a:noFill/>
          <a:ln>
            <a:noFill/>
          </a:ln>
          <a:effectLst/>
        </p:spPr>
        <p:txBody>
          <a:bodyPr wrap="square">
            <a:spAutoFit/>
          </a:bodyPr>
          <a:p>
            <a:pPr>
              <a:buFontTx/>
              <a:buNone/>
              <a:defRPr/>
            </a:pPr>
            <a:r>
              <a:rPr kumimoji="1" lang="en-US" altLang="zh-CN" sz="2400" b="1" dirty="0" err="1">
                <a:solidFill>
                  <a:srgbClr val="0000CC"/>
                </a:solidFill>
                <a:effectLst>
                  <a:outerShdw blurRad="38100" dist="38100" dir="2700000" algn="tl">
                    <a:srgbClr val="FFFFFF"/>
                  </a:outerShdw>
                </a:effectLst>
              </a:rPr>
              <a:t>cout</a:t>
            </a:r>
            <a:r>
              <a:rPr kumimoji="1" lang="en-US" altLang="zh-CN" sz="2400" b="1" dirty="0">
                <a:solidFill>
                  <a:srgbClr val="0000CC"/>
                </a:solidFill>
                <a:effectLst>
                  <a:outerShdw blurRad="38100" dist="38100" dir="2700000" algn="tl">
                    <a:srgbClr val="FFFFFF"/>
                  </a:outerShdw>
                </a:effectLst>
              </a:rPr>
              <a:t>&lt;&lt;setfill(‘*’)&lt;&lt;</a:t>
            </a:r>
            <a:r>
              <a:rPr kumimoji="1" lang="en-US" altLang="zh-CN" sz="2400" b="1" dirty="0" err="1">
                <a:solidFill>
                  <a:srgbClr val="0000CC"/>
                </a:solidFill>
                <a:effectLst>
                  <a:outerShdw blurRad="38100" dist="38100" dir="2700000" algn="tl">
                    <a:srgbClr val="FFFFFF"/>
                  </a:outerShdw>
                </a:effectLst>
              </a:rPr>
              <a:t>setw</a:t>
            </a:r>
            <a:r>
              <a:rPr kumimoji="1" lang="en-US" altLang="zh-CN" sz="2400" b="1" dirty="0">
                <a:solidFill>
                  <a:srgbClr val="0000CC"/>
                </a:solidFill>
                <a:effectLst>
                  <a:outerShdw blurRad="38100" dist="38100" dir="2700000" algn="tl">
                    <a:srgbClr val="FFFFFF"/>
                  </a:outerShdw>
                </a:effectLst>
              </a:rPr>
              <a:t>(6)&lt;&lt;10&lt;&lt;</a:t>
            </a:r>
            <a:r>
              <a:rPr kumimoji="1" lang="en-US" altLang="zh-CN" sz="2400" b="1" dirty="0" err="1">
                <a:solidFill>
                  <a:srgbClr val="0000CC"/>
                </a:solidFill>
                <a:effectLst>
                  <a:outerShdw blurRad="38100" dist="38100" dir="2700000" algn="tl">
                    <a:srgbClr val="FFFFFF"/>
                  </a:outerShdw>
                </a:effectLst>
              </a:rPr>
              <a:t>setw</a:t>
            </a:r>
            <a:r>
              <a:rPr kumimoji="1" lang="en-US" altLang="zh-CN" sz="2400" b="1" dirty="0">
                <a:solidFill>
                  <a:srgbClr val="0000CC"/>
                </a:solidFill>
                <a:effectLst>
                  <a:outerShdw blurRad="38100" dist="38100" dir="2700000" algn="tl">
                    <a:srgbClr val="FFFFFF"/>
                  </a:outerShdw>
                </a:effectLst>
              </a:rPr>
              <a:t>(6)&lt;&lt;11&lt;&lt;</a:t>
            </a:r>
            <a:r>
              <a:rPr kumimoji="1" lang="en-US" altLang="zh-CN" sz="2400" b="1" dirty="0" err="1">
                <a:solidFill>
                  <a:srgbClr val="0000CC"/>
                </a:solidFill>
                <a:effectLst>
                  <a:outerShdw blurRad="38100" dist="38100" dir="2700000" algn="tl">
                    <a:srgbClr val="FFFFFF"/>
                  </a:outerShdw>
                </a:effectLst>
              </a:rPr>
              <a:t>setw</a:t>
            </a:r>
            <a:r>
              <a:rPr kumimoji="1" lang="en-US" altLang="zh-CN" sz="2400" b="1" dirty="0">
                <a:solidFill>
                  <a:srgbClr val="0000CC"/>
                </a:solidFill>
                <a:effectLst>
                  <a:outerShdw blurRad="38100" dist="38100" dir="2700000" algn="tl">
                    <a:srgbClr val="FFFFFF"/>
                  </a:outerShdw>
                </a:effectLst>
              </a:rPr>
              <a:t>(6)&lt;&lt;12&lt;&lt;endl;</a:t>
            </a:r>
            <a:endParaRPr kumimoji="1" lang="en-US" altLang="zh-CN" sz="2400" b="1" dirty="0">
              <a:solidFill>
                <a:srgbClr val="0000CC"/>
              </a:solidFill>
              <a:effectLst>
                <a:outerShdw blurRad="38100" dist="38100" dir="2700000" algn="tl">
                  <a:srgbClr val="FFFFFF"/>
                </a:outerShdw>
              </a:effectLst>
            </a:endParaRPr>
          </a:p>
          <a:p>
            <a:pPr>
              <a:buFontTx/>
              <a:buNone/>
              <a:defRPr/>
            </a:pPr>
            <a:r>
              <a:rPr kumimoji="1" lang="en-US" altLang="zh-CN" sz="2000" b="1" dirty="0">
                <a:effectLst>
                  <a:outerShdw blurRad="38100" dist="38100" dir="2700000" algn="tl">
                    <a:srgbClr val="FFFFFF"/>
                  </a:outerShdw>
                </a:effectLst>
              </a:rPr>
              <a:t>         </a:t>
            </a:r>
            <a:endParaRPr kumimoji="1" lang="en-US" altLang="zh-CN" sz="2000" b="1" dirty="0">
              <a:effectLst>
                <a:outerShdw blurRad="38100" dist="38100" dir="2700000" algn="tl">
                  <a:srgbClr val="FFFFFF"/>
                </a:outerShdw>
              </a:effectLst>
            </a:endParaRPr>
          </a:p>
          <a:p>
            <a:pPr>
              <a:buFontTx/>
              <a:buNone/>
              <a:defRPr/>
            </a:pPr>
            <a:endParaRPr kumimoji="1" lang="zh-CN" altLang="en-US" sz="2000" b="1"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7" dur="500"/>
                                        <p:tgtEl>
                                          <p:spTgt spid="409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12" dur="500"/>
                                        <p:tgtEl>
                                          <p:spTgt spid="409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17" dur="500"/>
                                        <p:tgtEl>
                                          <p:spTgt spid="409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3">
                                            <p:txEl>
                                              <p:pRg st="5" end="5"/>
                                            </p:txEl>
                                          </p:spTgt>
                                        </p:tgtEl>
                                        <p:attrNameLst>
                                          <p:attrName>style.visibility</p:attrName>
                                        </p:attrNameLst>
                                      </p:cBhvr>
                                      <p:to>
                                        <p:strVal val="visible"/>
                                      </p:to>
                                    </p:set>
                                    <p:animEffect transition="in" filter="blinds(horizontal)">
                                      <p:cBhvr>
                                        <p:cTn id="22" dur="500"/>
                                        <p:tgtEl>
                                          <p:spTgt spid="4096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Effect transition="in" filter="blinds(horizontal)">
                                      <p:cBhvr>
                                        <p:cTn id="27" dur="500"/>
                                        <p:tgtEl>
                                          <p:spTgt spid="4096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blinds(horizontal)">
                                      <p:cBhvr>
                                        <p:cTn id="32" dur="500"/>
                                        <p:tgtEl>
                                          <p:spTgt spid="4096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3">
                                            <p:txEl>
                                              <p:pRg st="8" end="8"/>
                                            </p:txEl>
                                          </p:spTgt>
                                        </p:tgtEl>
                                        <p:attrNameLst>
                                          <p:attrName>style.visibility</p:attrName>
                                        </p:attrNameLst>
                                      </p:cBhvr>
                                      <p:to>
                                        <p:strVal val="visible"/>
                                      </p:to>
                                    </p:set>
                                    <p:animEffect transition="in" filter="blinds(horizontal)">
                                      <p:cBhvr>
                                        <p:cTn id="37" dur="500"/>
                                        <p:tgtEl>
                                          <p:spTgt spid="4096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2246949" y="1156653"/>
            <a:ext cx="68405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dirty="0"/>
              <a:t>Member </a:t>
            </a:r>
            <a:r>
              <a:rPr kumimoji="1" lang="en-US" altLang="zh-CN" sz="2400" b="1" dirty="0" err="1"/>
              <a:t>funcions</a:t>
            </a:r>
            <a:r>
              <a:rPr kumimoji="1" lang="en-US" altLang="zh-CN" sz="2400" b="1" dirty="0"/>
              <a:t>            Manipulators</a:t>
            </a:r>
            <a:endParaRPr kumimoji="1" lang="en-US" altLang="zh-CN" sz="2400" b="1" dirty="0"/>
          </a:p>
          <a:p>
            <a:pPr eaLnBrk="1" hangingPunct="1">
              <a:spcBef>
                <a:spcPct val="50000"/>
              </a:spcBef>
              <a:buClrTx/>
              <a:buSzTx/>
              <a:buFontTx/>
              <a:buNone/>
            </a:pPr>
            <a:endParaRPr kumimoji="1" lang="en-US" altLang="zh-CN" sz="2400" b="1" dirty="0"/>
          </a:p>
          <a:p>
            <a:pPr eaLnBrk="1" hangingPunct="1">
              <a:spcBef>
                <a:spcPct val="50000"/>
              </a:spcBef>
              <a:buClrTx/>
              <a:buSzTx/>
              <a:buFontTx/>
              <a:buNone/>
            </a:pPr>
            <a:r>
              <a:rPr kumimoji="1" lang="en-US" altLang="zh-CN" sz="2400" dirty="0"/>
              <a:t>precision(n)		          </a:t>
            </a:r>
            <a:r>
              <a:rPr kumimoji="1" lang="en-US" altLang="zh-CN" sz="2400" dirty="0" err="1"/>
              <a:t>setprecision</a:t>
            </a:r>
            <a:r>
              <a:rPr kumimoji="1" lang="en-US" altLang="zh-CN" sz="2400" dirty="0"/>
              <a:t>(n)</a:t>
            </a:r>
            <a:endParaRPr kumimoji="1" lang="en-US" altLang="zh-CN" sz="2400" dirty="0"/>
          </a:p>
          <a:p>
            <a:pPr eaLnBrk="1" hangingPunct="1">
              <a:spcBef>
                <a:spcPct val="50000"/>
              </a:spcBef>
              <a:buClrTx/>
              <a:buSzTx/>
              <a:buFontTx/>
              <a:buNone/>
            </a:pPr>
            <a:r>
              <a:rPr kumimoji="1" lang="en-US" altLang="zh-CN" sz="2400" dirty="0"/>
              <a:t>width(n)		          </a:t>
            </a:r>
            <a:r>
              <a:rPr kumimoji="1" lang="en-US" altLang="zh-CN" sz="2400" dirty="0" err="1"/>
              <a:t>setw</a:t>
            </a:r>
            <a:r>
              <a:rPr kumimoji="1" lang="en-US" altLang="zh-CN" sz="2400" dirty="0"/>
              <a:t>(n)</a:t>
            </a:r>
            <a:endParaRPr kumimoji="1" lang="en-US" altLang="zh-CN" sz="2400" dirty="0"/>
          </a:p>
          <a:p>
            <a:pPr eaLnBrk="1" hangingPunct="1">
              <a:spcBef>
                <a:spcPct val="50000"/>
              </a:spcBef>
              <a:buClrTx/>
              <a:buSzTx/>
              <a:buFontTx/>
              <a:buNone/>
            </a:pPr>
            <a:r>
              <a:rPr kumimoji="1" lang="en-US" altLang="zh-CN" sz="2400" dirty="0"/>
              <a:t>fill(c)			          </a:t>
            </a:r>
            <a:r>
              <a:rPr kumimoji="1" lang="en-US" altLang="zh-CN" sz="2400" dirty="0" err="1"/>
              <a:t>setfill</a:t>
            </a:r>
            <a:r>
              <a:rPr kumimoji="1" lang="en-US" altLang="zh-CN" sz="2400" dirty="0"/>
              <a:t>(c)</a:t>
            </a:r>
            <a:endParaRPr kumimoji="1" lang="en-US" altLang="zh-CN" sz="2400" dirty="0"/>
          </a:p>
          <a:p>
            <a:pPr eaLnBrk="1" hangingPunct="1">
              <a:spcBef>
                <a:spcPct val="50000"/>
              </a:spcBef>
              <a:buClrTx/>
              <a:buSzTx/>
              <a:buFontTx/>
              <a:buNone/>
            </a:pPr>
            <a:r>
              <a:rPr kumimoji="1" lang="en-US" altLang="zh-CN" sz="2400" dirty="0" err="1"/>
              <a:t>setf</a:t>
            </a:r>
            <a:r>
              <a:rPr kumimoji="1" lang="en-US" altLang="zh-CN" sz="2400" dirty="0"/>
              <a:t>()			          </a:t>
            </a:r>
            <a:r>
              <a:rPr kumimoji="1" lang="en-US" altLang="zh-CN" sz="2400" dirty="0" err="1"/>
              <a:t>setiosflags</a:t>
            </a:r>
            <a:r>
              <a:rPr kumimoji="1" lang="en-US" altLang="zh-CN" sz="2400" dirty="0"/>
              <a:t>()</a:t>
            </a:r>
            <a:endParaRPr kumimoji="1" lang="en-US" altLang="zh-CN" sz="2400" dirty="0"/>
          </a:p>
          <a:p>
            <a:pPr eaLnBrk="1" hangingPunct="1">
              <a:spcBef>
                <a:spcPct val="50000"/>
              </a:spcBef>
              <a:buClrTx/>
              <a:buSzTx/>
              <a:buFontTx/>
              <a:buNone/>
            </a:pPr>
            <a:r>
              <a:rPr kumimoji="1" lang="en-US" altLang="zh-CN" sz="2400" dirty="0" err="1"/>
              <a:t>unsetf</a:t>
            </a:r>
            <a:r>
              <a:rPr kumimoji="1" lang="en-US" altLang="zh-CN" sz="2400" dirty="0"/>
              <a:t>()		          </a:t>
            </a:r>
            <a:r>
              <a:rPr kumimoji="1" lang="en-US" altLang="zh-CN" sz="2400" dirty="0" err="1"/>
              <a:t>resetiosflags</a:t>
            </a:r>
            <a:r>
              <a:rPr kumimoji="1" lang="en-US" altLang="zh-CN" sz="2400" dirty="0"/>
              <a:t>()</a:t>
            </a:r>
            <a:endParaRPr kumimoji="1" lang="en-US" altLang="zh-CN" sz="24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219200" y="428625"/>
            <a:ext cx="9753600" cy="4432742"/>
          </a:xfrm>
          <a:prstGeom prst="rect">
            <a:avLst/>
          </a:prstGeom>
          <a:noFill/>
        </p:spPr>
        <p:txBody>
          <a:bodyPr vert="horz" wrap="square" rtlCol="0" anchor="ctr" anchorCtr="0">
            <a:noAutofit/>
          </a:bodyPr>
          <a:lstStyle/>
          <a:p>
            <a:pPr>
              <a:lnSpc>
                <a:spcPct val="80000"/>
              </a:lnSpc>
            </a:pPr>
            <a:r>
              <a:rPr lang="en-US" altLang="zh-CN" sz="2800" b="1" dirty="0">
                <a:latin typeface="Times New Roman" panose="02020603050405020304" pitchFamily="18" charset="0"/>
              </a:rPr>
              <a:t>What is the output of the following program segment:</a:t>
            </a:r>
            <a:endParaRPr lang="en-US" altLang="zh-CN" sz="2800" b="1" dirty="0">
              <a:latin typeface="Times New Roman" panose="02020603050405020304" pitchFamily="18" charset="0"/>
            </a:endParaRPr>
          </a:p>
          <a:p>
            <a:pPr>
              <a:lnSpc>
                <a:spcPct val="80000"/>
              </a:lnSpc>
            </a:pPr>
            <a:endParaRPr lang="en-US" altLang="zh-CN" sz="2800" b="1" dirty="0">
              <a:latin typeface="Times New Roman" panose="02020603050405020304" pitchFamily="18" charset="0"/>
            </a:endParaRPr>
          </a:p>
          <a:p>
            <a:pPr>
              <a:lnSpc>
                <a:spcPct val="80000"/>
              </a:lnSpc>
            </a:pPr>
            <a:r>
              <a:rPr lang="en-US" altLang="zh-CN" sz="2800" b="1" dirty="0">
                <a:latin typeface="Times New Roman" panose="02020603050405020304" pitchFamily="18" charset="0"/>
              </a:rPr>
              <a:t>float </a:t>
            </a:r>
            <a:r>
              <a:rPr lang="en-US" altLang="zh-CN" sz="2800" b="1" dirty="0" err="1">
                <a:latin typeface="Times New Roman" panose="02020603050405020304" pitchFamily="18" charset="0"/>
              </a:rPr>
              <a:t>i</a:t>
            </a:r>
            <a:r>
              <a:rPr lang="en-US" altLang="zh-CN" sz="2800" b="1" dirty="0">
                <a:latin typeface="Times New Roman" panose="02020603050405020304" pitchFamily="18" charset="0"/>
              </a:rPr>
              <a:t>=34.267, j=12.345;</a:t>
            </a:r>
            <a:endParaRPr lang="en-US" altLang="zh-CN" sz="2800" b="1" dirty="0">
              <a:latin typeface="Times New Roman" panose="02020603050405020304" pitchFamily="18" charset="0"/>
            </a:endParaRPr>
          </a:p>
          <a:p>
            <a:pPr>
              <a:lnSpc>
                <a:spcPct val="80000"/>
              </a:lnSpc>
            </a:pPr>
            <a:r>
              <a:rPr lang="en-US" altLang="zh-CN" sz="2800" b="1" dirty="0" err="1">
                <a:latin typeface="Times New Roman" panose="02020603050405020304" pitchFamily="18" charset="0"/>
              </a:rPr>
              <a:t>cout</a:t>
            </a:r>
            <a:r>
              <a:rPr lang="en-US" altLang="zh-CN" sz="2800" b="1" dirty="0">
                <a:latin typeface="Times New Roman" panose="02020603050405020304" pitchFamily="18" charset="0"/>
              </a:rPr>
              <a:t> &lt;&lt; </a:t>
            </a:r>
            <a:r>
              <a:rPr lang="en-US" altLang="zh-CN" sz="2800" b="1" dirty="0" err="1">
                <a:latin typeface="Times New Roman" panose="02020603050405020304" pitchFamily="18" charset="0"/>
              </a:rPr>
              <a:t>resetiosflags</a:t>
            </a:r>
            <a:r>
              <a:rPr lang="en-US" altLang="zh-CN" sz="2800" b="1" dirty="0">
                <a:latin typeface="Times New Roman" panose="02020603050405020304" pitchFamily="18" charset="0"/>
              </a:rPr>
              <a:t>(</a:t>
            </a:r>
            <a:r>
              <a:rPr lang="en-US" altLang="zh-CN" sz="2800" b="1" dirty="0" err="1">
                <a:latin typeface="Times New Roman" panose="02020603050405020304" pitchFamily="18" charset="0"/>
              </a:rPr>
              <a:t>ios</a:t>
            </a:r>
            <a:r>
              <a:rPr lang="en-US" altLang="zh-CN" sz="2800" b="1" dirty="0">
                <a:latin typeface="Times New Roman" panose="02020603050405020304" pitchFamily="18" charset="0"/>
              </a:rPr>
              <a:t>::</a:t>
            </a:r>
            <a:r>
              <a:rPr lang="en-US" altLang="zh-CN" sz="2800" b="1" dirty="0" err="1">
                <a:latin typeface="Times New Roman" panose="02020603050405020304" pitchFamily="18" charset="0"/>
              </a:rPr>
              <a:t>floatfield</a:t>
            </a:r>
            <a:r>
              <a:rPr lang="en-US" altLang="zh-CN" sz="2800" b="1" dirty="0">
                <a:latin typeface="Times New Roman" panose="02020603050405020304" pitchFamily="18" charset="0"/>
              </a:rPr>
              <a:t>) &lt;&lt; </a:t>
            </a:r>
            <a:r>
              <a:rPr lang="en-US" altLang="zh-CN" sz="2800" b="1" dirty="0" err="1">
                <a:latin typeface="Times New Roman" panose="02020603050405020304" pitchFamily="18" charset="0"/>
              </a:rPr>
              <a:t>setiosflags</a:t>
            </a:r>
            <a:r>
              <a:rPr lang="en-US" altLang="zh-CN" sz="2800" b="1" dirty="0">
                <a:latin typeface="Times New Roman" panose="02020603050405020304" pitchFamily="18" charset="0"/>
              </a:rPr>
              <a:t>(</a:t>
            </a:r>
            <a:r>
              <a:rPr lang="en-US" altLang="zh-CN" sz="2800" b="1" dirty="0" err="1">
                <a:latin typeface="Times New Roman" panose="02020603050405020304" pitchFamily="18" charset="0"/>
              </a:rPr>
              <a:t>ios</a:t>
            </a:r>
            <a:r>
              <a:rPr lang="en-US" altLang="zh-CN" sz="2800" b="1" dirty="0">
                <a:latin typeface="Times New Roman" panose="02020603050405020304" pitchFamily="18" charset="0"/>
              </a:rPr>
              <a:t>::fixed | </a:t>
            </a:r>
            <a:r>
              <a:rPr lang="en-US" altLang="zh-CN" sz="2800" b="1" dirty="0" err="1">
                <a:latin typeface="Times New Roman" panose="02020603050405020304" pitchFamily="18" charset="0"/>
              </a:rPr>
              <a:t>ios</a:t>
            </a:r>
            <a:r>
              <a:rPr lang="en-US" altLang="zh-CN" sz="2800" b="1" dirty="0">
                <a:latin typeface="Times New Roman" panose="02020603050405020304" pitchFamily="18" charset="0"/>
              </a:rPr>
              <a:t>::</a:t>
            </a:r>
            <a:r>
              <a:rPr lang="en-US" altLang="zh-CN" sz="2800" b="1" dirty="0" err="1">
                <a:latin typeface="Times New Roman" panose="02020603050405020304" pitchFamily="18" charset="0"/>
              </a:rPr>
              <a:t>showpoint</a:t>
            </a:r>
            <a:r>
              <a:rPr lang="en-US" altLang="zh-CN" sz="2800" b="1" dirty="0">
                <a:latin typeface="Times New Roman" panose="02020603050405020304" pitchFamily="18" charset="0"/>
              </a:rPr>
              <a:t>) &lt;&lt; </a:t>
            </a:r>
            <a:r>
              <a:rPr lang="en-US" altLang="zh-CN" sz="2800" b="1" dirty="0" err="1">
                <a:latin typeface="Times New Roman" panose="02020603050405020304" pitchFamily="18" charset="0"/>
              </a:rPr>
              <a:t>setw</a:t>
            </a:r>
            <a:r>
              <a:rPr lang="en-US" altLang="zh-CN" sz="2800" b="1" dirty="0">
                <a:latin typeface="Times New Roman" panose="02020603050405020304" pitchFamily="18" charset="0"/>
              </a:rPr>
              <a:t>(7) &lt;&lt; </a:t>
            </a:r>
            <a:r>
              <a:rPr lang="en-US" altLang="zh-CN" sz="2800" b="1" dirty="0" err="1">
                <a:latin typeface="Times New Roman" panose="02020603050405020304" pitchFamily="18" charset="0"/>
              </a:rPr>
              <a:t>setprecision</a:t>
            </a:r>
            <a:r>
              <a:rPr lang="en-US" altLang="zh-CN" sz="2800" b="1" dirty="0">
                <a:latin typeface="Times New Roman" panose="02020603050405020304" pitchFamily="18" charset="0"/>
              </a:rPr>
              <a:t>(2) &lt;&lt; </a:t>
            </a:r>
            <a:r>
              <a:rPr lang="en-US" altLang="zh-CN" sz="2800" b="1" dirty="0" err="1">
                <a:latin typeface="Times New Roman" panose="02020603050405020304" pitchFamily="18" charset="0"/>
              </a:rPr>
              <a:t>setfill</a:t>
            </a:r>
            <a:r>
              <a:rPr lang="en-US" altLang="zh-CN" sz="2800" b="1" dirty="0">
                <a:latin typeface="Times New Roman" panose="02020603050405020304" pitchFamily="18" charset="0"/>
              </a:rPr>
              <a:t>(‘*’) &lt;&lt;</a:t>
            </a:r>
            <a:r>
              <a:rPr lang="en-US" altLang="zh-CN" sz="2800" b="1" dirty="0" err="1">
                <a:latin typeface="Times New Roman" panose="02020603050405020304" pitchFamily="18" charset="0"/>
              </a:rPr>
              <a:t>i</a:t>
            </a:r>
            <a:r>
              <a:rPr lang="en-US" altLang="zh-CN" sz="2800" b="1" dirty="0">
                <a:latin typeface="Times New Roman" panose="02020603050405020304" pitchFamily="18" charset="0"/>
              </a:rPr>
              <a:t>&lt;&lt;j &lt;&lt; </a:t>
            </a:r>
            <a:r>
              <a:rPr lang="en-US" altLang="zh-CN" sz="2800" b="1" dirty="0" err="1">
                <a:latin typeface="Times New Roman" panose="02020603050405020304" pitchFamily="18" charset="0"/>
              </a:rPr>
              <a:t>endl</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
        <p:nvSpPr>
          <p:cNvPr id="7" name="矩形: 圆角 6"/>
          <p:cNvSpPr/>
          <p:nvPr>
            <p:custDataLst>
              <p:tags r:id="rId2"/>
            </p:custDataLst>
          </p:nvPr>
        </p:nvSpPr>
        <p:spPr>
          <a:xfrm>
            <a:off x="89154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lang="en-US" altLang="zh-CN"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custDataLst>
              <p:tags r:id="rId4"/>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16" name="文本框 15"/>
          <p:cNvSpPr txBox="1"/>
          <p:nvPr>
            <p:custDataLst>
              <p:tags r:id="rId5"/>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16"/>
          <p:cNvSpPr txBox="1"/>
          <p:nvPr>
            <p:custDataLst>
              <p:tags r:id="rId6"/>
            </p:custDataLst>
          </p:nvPr>
        </p:nvSpPr>
        <p:spPr>
          <a:xfrm>
            <a:off x="12827000" y="1270000"/>
            <a:ext cx="3332480" cy="1015663"/>
          </a:xfrm>
          <a:prstGeom prst="rect">
            <a:avLst/>
          </a:prstGeom>
          <a:noFill/>
        </p:spPr>
        <p:txBody>
          <a:bodyPr vert="horz" rtlCol="0" anchor="t" anchorCtr="0">
            <a:spAutoFit/>
          </a:bodyPr>
          <a:lstStyle/>
          <a:p>
            <a:r>
              <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outputs: **34.2712.35
// setw only valid for the next extraction operator</a:t>
            </a:r>
            <a:endPar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14"/>
          <p:cNvGrpSpPr/>
          <p:nvPr>
            <p:custDataLst>
              <p:tags r:id="rId7"/>
            </p:custDataLst>
          </p:nvPr>
        </p:nvGrpSpPr>
        <p:grpSpPr>
          <a:xfrm>
            <a:off x="12585700" y="0"/>
            <a:ext cx="3815080" cy="647700"/>
            <a:chOff x="12585700" y="0"/>
            <a:chExt cx="3815080" cy="647700"/>
          </a:xfrm>
        </p:grpSpPr>
        <p:sp>
          <p:nvSpPr>
            <p:cNvPr id="3" name="RemarkBack"/>
            <p:cNvSpPr/>
            <p:nvPr>
              <p:custDataLst>
                <p:tags r:id="rId8"/>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markBlock"/>
            <p:cNvSpPr/>
            <p:nvPr>
              <p:custDataLst>
                <p:tags r:id="rId9"/>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1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1" name="组合 20"/>
          <p:cNvGrpSpPr/>
          <p:nvPr>
            <p:custDataLst>
              <p:tags r:id="rId11"/>
            </p:custDataLst>
          </p:nvPr>
        </p:nvGrpSpPr>
        <p:grpSpPr>
          <a:xfrm>
            <a:off x="12585700" y="0"/>
            <a:ext cx="3815080" cy="647700"/>
            <a:chOff x="19820" y="0"/>
            <a:chExt cx="6008" cy="1020"/>
          </a:xfrm>
        </p:grpSpPr>
        <p:sp>
          <p:nvSpPr>
            <p:cNvPr id="18" name="RemarkBack"/>
            <p:cNvSpPr/>
            <p:nvPr>
              <p:custDataLst>
                <p:tags r:id="rId12"/>
              </p:custDataLst>
            </p:nvPr>
          </p:nvSpPr>
          <p:spPr>
            <a:xfrm>
              <a:off x="19820" y="20"/>
              <a:ext cx="6008" cy="1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p:cNvSpPr/>
            <p:nvPr>
              <p:custDataLst>
                <p:tags r:id="rId13"/>
              </p:custDataLst>
            </p:nvPr>
          </p:nvSpPr>
          <p:spPr>
            <a:xfrm>
              <a:off x="19820" y="20"/>
              <a:ext cx="300" cy="1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p:cNvSpPr txBox="1"/>
            <p:nvPr>
              <p:custDataLst>
                <p:tags r:id="rId14"/>
              </p:custDataLst>
            </p:nvPr>
          </p:nvSpPr>
          <p:spPr>
            <a:xfrm>
              <a:off x="20200" y="0"/>
              <a:ext cx="3000" cy="1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2" name="组合 11"/>
          <p:cNvGrpSpPr/>
          <p:nvPr>
            <p:custDataLst>
              <p:tags r:id="rId15"/>
            </p:custDataLst>
          </p:nvPr>
        </p:nvGrpSpPr>
        <p:grpSpPr>
          <a:xfrm>
            <a:off x="0" y="0"/>
            <a:ext cx="12192000" cy="635000"/>
            <a:chOff x="0" y="0"/>
            <a:chExt cx="12192000" cy="635000"/>
          </a:xfrm>
        </p:grpSpPr>
        <p:sp>
          <p:nvSpPr>
            <p:cNvPr id="8" name="TitleBackground"/>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19"/>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p:cNvPicPr/>
          <p:nvPr>
            <p:custDataLst>
              <p:tags r:id="rId20"/>
            </p:custDataLst>
          </p:nvPr>
        </p:nvPicPr>
        <p:blipFill>
          <a:blip r:embed="rId2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2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06500" y="571500"/>
            <a:ext cx="9753600" cy="5090432"/>
          </a:xfrm>
          <a:prstGeom prst="rect">
            <a:avLst/>
          </a:prstGeom>
          <a:noFill/>
        </p:spPr>
        <p:txBody>
          <a:bodyPr vert="horz" wrap="square" rtlCol="0" anchor="ctr" anchorCtr="0">
            <a:noAutofit/>
          </a:bodyPr>
          <a:lstStyle/>
          <a:p>
            <a:pPr>
              <a:spcBef>
                <a:spcPct val="50000"/>
              </a:spcBef>
            </a:pPr>
            <a:r>
              <a:rPr kumimoji="1" lang="en-US" altLang="zh-CN" sz="2800" b="1" dirty="0">
                <a:latin typeface="Times New Roman" panose="02020603050405020304" pitchFamily="18" charset="0"/>
              </a:rPr>
              <a:t>Write down the output of the following program segment, and rewrite the it with </a:t>
            </a:r>
            <a:r>
              <a:rPr kumimoji="1" lang="en-US" altLang="zh-CN" sz="2800" b="1" dirty="0">
                <a:solidFill>
                  <a:srgbClr val="FF0000"/>
                </a:solidFill>
                <a:latin typeface="Times New Roman" panose="02020603050405020304" pitchFamily="18" charset="0"/>
              </a:rPr>
              <a:t>manipulators </a:t>
            </a:r>
            <a:r>
              <a:rPr kumimoji="1" lang="en-US" altLang="zh-CN" sz="2800" b="1" dirty="0">
                <a:latin typeface="Times New Roman" panose="02020603050405020304" pitchFamily="18" charset="0"/>
              </a:rPr>
              <a:t>to realize the same formatted output:</a:t>
            </a:r>
            <a:endParaRPr kumimoji="1" lang="en-US" altLang="zh-CN" sz="2800" b="1" dirty="0">
              <a:latin typeface="Times New Roman" panose="02020603050405020304" pitchFamily="18" charset="0"/>
            </a:endParaRPr>
          </a:p>
          <a:p>
            <a:pPr>
              <a:spcBef>
                <a:spcPct val="50000"/>
              </a:spcBef>
            </a:pPr>
            <a:endParaRPr kumimoji="1" lang="en-US" altLang="zh-CN" sz="2800" b="1" dirty="0">
              <a:latin typeface="Times New Roman" panose="02020603050405020304" pitchFamily="18" charset="0"/>
            </a:endParaRPr>
          </a:p>
          <a:p>
            <a:pPr>
              <a:spcBef>
                <a:spcPct val="50000"/>
              </a:spcBef>
            </a:pPr>
            <a:r>
              <a:rPr kumimoji="1" lang="en-US" altLang="zh-CN" sz="2800" b="1" dirty="0">
                <a:latin typeface="Times New Roman" panose="02020603050405020304" pitchFamily="18" charset="0"/>
              </a:rPr>
              <a:t>char *</a:t>
            </a:r>
            <a:r>
              <a:rPr kumimoji="1" lang="en-US" altLang="zh-CN" sz="2800" b="1" dirty="0" err="1">
                <a:latin typeface="Times New Roman" panose="02020603050405020304" pitchFamily="18" charset="0"/>
              </a:rPr>
              <a:t>pt</a:t>
            </a:r>
            <a:r>
              <a:rPr kumimoji="1" lang="en-US" altLang="zh-CN" sz="2800" b="1" dirty="0">
                <a:latin typeface="Times New Roman" panose="02020603050405020304" pitchFamily="18" charset="0"/>
              </a:rPr>
              <a:t>=“China”;</a:t>
            </a:r>
            <a:endParaRPr kumimoji="1" lang="en-US" altLang="zh-CN" sz="2800" b="1" dirty="0">
              <a:latin typeface="Times New Roman" panose="02020603050405020304" pitchFamily="18" charset="0"/>
            </a:endParaRPr>
          </a:p>
          <a:p>
            <a:pPr>
              <a:spcBef>
                <a:spcPct val="50000"/>
              </a:spcBef>
            </a:pPr>
            <a:r>
              <a:rPr kumimoji="1" lang="en-US" altLang="zh-CN" sz="2800" b="1" dirty="0" err="1">
                <a:latin typeface="Times New Roman" panose="02020603050405020304" pitchFamily="18" charset="0"/>
              </a:rPr>
              <a:t>cout.fill</a:t>
            </a: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a:p>
            <a:pPr>
              <a:spcBef>
                <a:spcPct val="50000"/>
              </a:spcBef>
            </a:pPr>
            <a:r>
              <a:rPr kumimoji="1" lang="en-US" altLang="zh-CN" sz="2800" b="1" dirty="0" err="1">
                <a:latin typeface="Times New Roman" panose="02020603050405020304" pitchFamily="18" charset="0"/>
              </a:rPr>
              <a:t>cout.width</a:t>
            </a:r>
            <a:r>
              <a:rPr kumimoji="1" lang="en-US" altLang="zh-CN" sz="2800" b="1" dirty="0">
                <a:latin typeface="Times New Roman" panose="02020603050405020304" pitchFamily="18" charset="0"/>
              </a:rPr>
              <a:t>(10);</a:t>
            </a:r>
            <a:endParaRPr kumimoji="1" lang="en-US" altLang="zh-CN" sz="2800" b="1" dirty="0">
              <a:latin typeface="Times New Roman" panose="02020603050405020304" pitchFamily="18" charset="0"/>
            </a:endParaRPr>
          </a:p>
          <a:p>
            <a:pPr>
              <a:spcBef>
                <a:spcPct val="50000"/>
              </a:spcBef>
            </a:pPr>
            <a:r>
              <a:rPr kumimoji="1" lang="en-US" altLang="zh-CN" sz="2800" b="1" dirty="0" err="1">
                <a:latin typeface="Times New Roman" panose="02020603050405020304" pitchFamily="18" charset="0"/>
              </a:rPr>
              <a:t>cout</a:t>
            </a:r>
            <a:r>
              <a:rPr kumimoji="1" lang="en-US" altLang="zh-CN" sz="2800" b="1" dirty="0">
                <a:latin typeface="Times New Roman" panose="02020603050405020304" pitchFamily="18" charset="0"/>
              </a:rPr>
              <a:t>&lt;&lt;</a:t>
            </a:r>
            <a:r>
              <a:rPr kumimoji="1" lang="en-US" altLang="zh-CN" sz="2800" b="1" dirty="0" err="1">
                <a:latin typeface="Times New Roman" panose="02020603050405020304" pitchFamily="18" charset="0"/>
              </a:rPr>
              <a:t>pt</a:t>
            </a:r>
            <a:r>
              <a:rPr kumimoji="1" lang="en-US" altLang="zh-CN" sz="2800" b="1" dirty="0">
                <a:latin typeface="Times New Roman" panose="02020603050405020304" pitchFamily="18" charset="0"/>
              </a:rPr>
              <a:t>&lt;&lt;</a:t>
            </a:r>
            <a:r>
              <a:rPr kumimoji="1" lang="en-US" altLang="zh-CN" sz="2800" b="1" dirty="0" err="1">
                <a:latin typeface="Times New Roman" panose="02020603050405020304" pitchFamily="18" charset="0"/>
              </a:rPr>
              <a:t>endl</a:t>
            </a: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p:txBody>
      </p:sp>
      <p:sp>
        <p:nvSpPr>
          <p:cNvPr id="5" name="矩形: 圆角 4"/>
          <p:cNvSpPr/>
          <p:nvPr>
            <p:custDataLst>
              <p:tags r:id="rId2"/>
            </p:custDataLst>
          </p:nvPr>
        </p:nvSpPr>
        <p:spPr>
          <a:xfrm>
            <a:off x="89154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custDataLst>
              <p:tags r:id="rId3"/>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lang="en-US" altLang="zh-CN"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lang="zh-CN" altLang="en-US" sz="16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custDataLst>
              <p:tags r:id="rId4"/>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16" name="文本框 15"/>
          <p:cNvSpPr txBox="1"/>
          <p:nvPr>
            <p:custDataLst>
              <p:tags r:id="rId5"/>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16"/>
          <p:cNvSpPr txBox="1"/>
          <p:nvPr>
            <p:custDataLst>
              <p:tags r:id="rId6"/>
            </p:custDataLst>
          </p:nvPr>
        </p:nvSpPr>
        <p:spPr>
          <a:xfrm>
            <a:off x="12827000" y="1270000"/>
            <a:ext cx="3332480" cy="1323439"/>
          </a:xfrm>
          <a:prstGeom prst="rect">
            <a:avLst/>
          </a:prstGeom>
          <a:noFill/>
        </p:spPr>
        <p:txBody>
          <a:bodyPr vert="horz" rtlCol="0" anchor="t" anchorCtr="0">
            <a:spAutoFit/>
          </a:bodyPr>
          <a:lstStyle/>
          <a:p>
            <a:r>
              <a:rPr lang="en-US" altLang="zh-CN"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char *pt=“China”;
cout&lt;&lt;setfill(‘*’)&lt;&lt;setw(10)&lt;&lt;pt
&lt;&lt;endl;</a:t>
            </a:r>
            <a:endParaRPr lang="zh-CN" altLang="en-US" sz="2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14"/>
          <p:cNvGrpSpPr/>
          <p:nvPr>
            <p:custDataLst>
              <p:tags r:id="rId7"/>
            </p:custDataLst>
          </p:nvPr>
        </p:nvGrpSpPr>
        <p:grpSpPr>
          <a:xfrm>
            <a:off x="12585700" y="0"/>
            <a:ext cx="3815080" cy="647700"/>
            <a:chOff x="12585700" y="0"/>
            <a:chExt cx="3815080" cy="647700"/>
          </a:xfrm>
        </p:grpSpPr>
        <p:sp>
          <p:nvSpPr>
            <p:cNvPr id="12" name="RemarkBack"/>
            <p:cNvSpPr/>
            <p:nvPr>
              <p:custDataLst>
                <p:tags r:id="rId8"/>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Block"/>
            <p:cNvSpPr/>
            <p:nvPr>
              <p:custDataLst>
                <p:tags r:id="rId9"/>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1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1" name="组合 20"/>
          <p:cNvGrpSpPr/>
          <p:nvPr>
            <p:custDataLst>
              <p:tags r:id="rId11"/>
            </p:custDataLst>
          </p:nvPr>
        </p:nvGrpSpPr>
        <p:grpSpPr>
          <a:xfrm>
            <a:off x="12585700" y="0"/>
            <a:ext cx="3815080" cy="647700"/>
            <a:chOff x="19820" y="0"/>
            <a:chExt cx="6008" cy="1020"/>
          </a:xfrm>
        </p:grpSpPr>
        <p:sp>
          <p:nvSpPr>
            <p:cNvPr id="18" name="RemarkBack"/>
            <p:cNvSpPr/>
            <p:nvPr>
              <p:custDataLst>
                <p:tags r:id="rId12"/>
              </p:custDataLst>
            </p:nvPr>
          </p:nvSpPr>
          <p:spPr>
            <a:xfrm>
              <a:off x="19820" y="20"/>
              <a:ext cx="6008" cy="1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p:cNvSpPr/>
            <p:nvPr>
              <p:custDataLst>
                <p:tags r:id="rId13"/>
              </p:custDataLst>
            </p:nvPr>
          </p:nvSpPr>
          <p:spPr>
            <a:xfrm>
              <a:off x="19820" y="20"/>
              <a:ext cx="300" cy="1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p:cNvSpPr txBox="1"/>
            <p:nvPr>
              <p:custDataLst>
                <p:tags r:id="rId14"/>
              </p:custDataLst>
            </p:nvPr>
          </p:nvSpPr>
          <p:spPr>
            <a:xfrm>
              <a:off x="20200" y="0"/>
              <a:ext cx="3000" cy="1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 name="组合 9"/>
          <p:cNvGrpSpPr/>
          <p:nvPr>
            <p:custDataLst>
              <p:tags r:id="rId15"/>
            </p:custDataLst>
          </p:nvPr>
        </p:nvGrpSpPr>
        <p:grpSpPr>
          <a:xfrm>
            <a:off x="0" y="0"/>
            <a:ext cx="12192000" cy="635000"/>
            <a:chOff x="0" y="0"/>
            <a:chExt cx="12192000" cy="635000"/>
          </a:xfrm>
        </p:grpSpPr>
        <p:sp>
          <p:nvSpPr>
            <p:cNvPr id="6" name="TitleBackground"/>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19"/>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20"/>
            </p:custDataLst>
          </p:nvPr>
        </p:nvPicPr>
        <p:blipFill>
          <a:blip r:embed="rId2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2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a:t>Manipulators provided by stream classes</a:t>
            </a:r>
            <a:endParaRPr lang="en-US" altLang="zh-CN"/>
          </a:p>
        </p:txBody>
      </p:sp>
      <p:sp>
        <p:nvSpPr>
          <p:cNvPr id="23555" name="Rectangle 3"/>
          <p:cNvSpPr>
            <a:spLocks noGrp="1" noChangeArrowheads="1"/>
          </p:cNvSpPr>
          <p:nvPr>
            <p:ph type="body" idx="1"/>
          </p:nvPr>
        </p:nvSpPr>
        <p:spPr>
          <a:xfrm>
            <a:off x="535305" y="1224915"/>
            <a:ext cx="11059160" cy="5633085"/>
          </a:xfrm>
        </p:spPr>
        <p:txBody>
          <a:bodyPr>
            <a:normAutofit fontScale="90000" lnSpcReduction="20000"/>
          </a:bodyPr>
          <a:p>
            <a:pPr eaLnBrk="1" hangingPunct="1">
              <a:lnSpc>
                <a:spcPct val="80000"/>
              </a:lnSpc>
              <a:buFontTx/>
              <a:buNone/>
            </a:pPr>
            <a:endParaRPr lang="en-US" altLang="zh-CN" sz="1800" b="1" dirty="0" err="1"/>
          </a:p>
          <a:p>
            <a:pPr eaLnBrk="1" hangingPunct="1">
              <a:lnSpc>
                <a:spcPct val="80000"/>
              </a:lnSpc>
              <a:buFontTx/>
              <a:buNone/>
            </a:pPr>
            <a:r>
              <a:rPr lang="en-US" altLang="zh-CN" sz="2400" b="1" dirty="0" err="1">
                <a:solidFill>
                  <a:srgbClr val="FF0000"/>
                </a:solidFill>
              </a:rPr>
              <a:t>showbase</a:t>
            </a:r>
            <a:r>
              <a:rPr lang="zh-CN" altLang="en-US" sz="2400" b="1" dirty="0">
                <a:solidFill>
                  <a:srgbClr val="FF0000"/>
                </a:solidFill>
              </a:rPr>
              <a:t>（</a:t>
            </a:r>
            <a:r>
              <a:rPr lang="en-US" altLang="zh-CN" sz="2400" b="1" dirty="0" err="1">
                <a:solidFill>
                  <a:srgbClr val="FF0000"/>
                </a:solidFill>
              </a:rPr>
              <a:t>noshowbase</a:t>
            </a:r>
            <a:r>
              <a:rPr lang="zh-CN" altLang="en-US" sz="2400" b="1" dirty="0">
                <a:solidFill>
                  <a:srgbClr val="FF0000"/>
                </a:solidFill>
              </a:rPr>
              <a:t>）</a:t>
            </a:r>
            <a:r>
              <a:rPr lang="zh-CN" altLang="en-US" sz="2400" b="1" dirty="0"/>
              <a:t>	Display (or not display) the radix prefix of</a:t>
            </a:r>
            <a:r>
              <a:rPr lang="en-US" altLang="zh-CN" sz="2400" b="1" dirty="0"/>
              <a:t> a </a:t>
            </a:r>
            <a:r>
              <a:rPr lang="zh-CN" altLang="en-US" sz="2400" b="1" dirty="0"/>
              <a:t>number</a:t>
            </a:r>
            <a:r>
              <a:rPr lang="en-US" altLang="zh-CN" sz="2400" b="1" dirty="0"/>
              <a:t> </a:t>
            </a:r>
            <a:endParaRPr lang="en-US" altLang="zh-CN" sz="2400" b="1" dirty="0"/>
          </a:p>
          <a:p>
            <a:pPr eaLnBrk="1" hangingPunct="1">
              <a:lnSpc>
                <a:spcPct val="80000"/>
              </a:lnSpc>
              <a:buFontTx/>
              <a:buNone/>
            </a:pP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cout</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&lt;&lt;</a:t>
            </a: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setfill</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(‘*’)&lt;&lt;</a:t>
            </a: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setw</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(10)&lt;&lt;hex&lt;&lt;showbase&lt;&lt;10&lt;&lt;</a:t>
            </a: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endl</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a:t>
            </a:r>
            <a:endParaRPr kumimoji="1" lang="en-US" altLang="zh-CN" sz="2400" b="1" dirty="0">
              <a:solidFill>
                <a:srgbClr val="0000CC"/>
              </a:solidFill>
              <a:effectLst>
                <a:outerShdw blurRad="38100" dist="38100" dir="2700000" algn="tl">
                  <a:srgbClr val="FFFFFF"/>
                </a:outerShdw>
              </a:effectLst>
              <a:cs typeface="Arial" panose="020B0604020202020204" pitchFamily="34" charset="0"/>
            </a:endParaRPr>
          </a:p>
          <a:p>
            <a:pPr eaLnBrk="1" hangingPunct="1">
              <a:lnSpc>
                <a:spcPct val="80000"/>
              </a:lnSpc>
              <a:buFontTx/>
              <a:buNone/>
            </a:pPr>
            <a:r>
              <a:rPr lang="en-US" altLang="zh-CN" sz="2400" b="1" dirty="0" err="1">
                <a:solidFill>
                  <a:srgbClr val="FF0000"/>
                </a:solidFill>
              </a:rPr>
              <a:t>showpoint</a:t>
            </a:r>
            <a:r>
              <a:rPr lang="zh-CN" altLang="en-US" sz="2400" b="1" dirty="0">
                <a:solidFill>
                  <a:srgbClr val="FF0000"/>
                </a:solidFill>
              </a:rPr>
              <a:t>（</a:t>
            </a:r>
            <a:r>
              <a:rPr lang="en-US" altLang="zh-CN" sz="2400" b="1" dirty="0" err="1">
                <a:solidFill>
                  <a:srgbClr val="FF0000"/>
                </a:solidFill>
              </a:rPr>
              <a:t>noshowpoint</a:t>
            </a:r>
            <a:r>
              <a:rPr lang="zh-CN" altLang="en-US" sz="2400" b="1" dirty="0">
                <a:solidFill>
                  <a:srgbClr val="FF0000"/>
                </a:solidFill>
              </a:rPr>
              <a:t>）</a:t>
            </a:r>
            <a:r>
              <a:rPr lang="zh-CN" altLang="en-US" sz="2400" b="1" dirty="0"/>
              <a:t>	Display decimal point (only when there is a decimal part)</a:t>
            </a:r>
            <a:endParaRPr lang="zh-CN" altLang="en-US" sz="2400" b="1" dirty="0"/>
          </a:p>
          <a:p>
            <a:pPr eaLnBrk="1" hangingPunct="1">
              <a:lnSpc>
                <a:spcPct val="80000"/>
              </a:lnSpc>
              <a:buFontTx/>
              <a:buNone/>
            </a:pPr>
            <a:r>
              <a:rPr lang="en-US" altLang="zh-CN" sz="2400" b="1" dirty="0">
                <a:solidFill>
                  <a:srgbClr val="0000CC"/>
                </a:solidFill>
              </a:rPr>
              <a:t>cout&lt;&lt;showpoint&lt;&lt;3.0&lt;&lt;endl;</a:t>
            </a:r>
            <a:endParaRPr lang="zh-CN" altLang="en-US" sz="2400" b="1" dirty="0">
              <a:solidFill>
                <a:srgbClr val="0000CC"/>
              </a:solidFill>
            </a:endParaRPr>
          </a:p>
          <a:p>
            <a:pPr eaLnBrk="1" hangingPunct="1">
              <a:lnSpc>
                <a:spcPct val="80000"/>
              </a:lnSpc>
              <a:buFontTx/>
              <a:buNone/>
            </a:pPr>
            <a:r>
              <a:rPr lang="en-US" altLang="zh-CN" sz="2400" b="1" dirty="0" err="1">
                <a:solidFill>
                  <a:srgbClr val="FF0000"/>
                </a:solidFill>
              </a:rPr>
              <a:t>showpos</a:t>
            </a:r>
            <a:r>
              <a:rPr lang="zh-CN" altLang="en-US" sz="2400" b="1" dirty="0">
                <a:solidFill>
                  <a:srgbClr val="FF0000"/>
                </a:solidFill>
              </a:rPr>
              <a:t>（</a:t>
            </a:r>
            <a:r>
              <a:rPr lang="en-US" altLang="zh-CN" sz="2400" b="1" dirty="0" err="1">
                <a:solidFill>
                  <a:srgbClr val="FF0000"/>
                </a:solidFill>
              </a:rPr>
              <a:t>noshowpos</a:t>
            </a:r>
            <a:r>
              <a:rPr lang="zh-CN" altLang="en-US" sz="2400" b="1" dirty="0">
                <a:solidFill>
                  <a:srgbClr val="FF0000"/>
                </a:solidFill>
              </a:rPr>
              <a:t>）</a:t>
            </a:r>
            <a:r>
              <a:rPr lang="zh-CN" altLang="en-US" sz="2400" b="1" dirty="0"/>
              <a:t>	</a:t>
            </a:r>
            <a:r>
              <a:rPr sz="2400" b="1" dirty="0"/>
              <a:t>Display (not display) </a:t>
            </a:r>
            <a:r>
              <a:rPr lang="en-US" sz="2400" b="1" dirty="0"/>
              <a:t>‘</a:t>
            </a:r>
            <a:r>
              <a:rPr sz="2400" b="1" dirty="0"/>
              <a:t>+</a:t>
            </a:r>
            <a:r>
              <a:rPr lang="en-US" sz="2400" b="1" dirty="0"/>
              <a:t>’</a:t>
            </a:r>
            <a:r>
              <a:rPr sz="2400" b="1" dirty="0"/>
              <a:t> in non-negative numbers</a:t>
            </a:r>
            <a:r>
              <a:rPr lang="en-US" sz="2400" b="1" dirty="0"/>
              <a:t> </a:t>
            </a:r>
            <a:endParaRPr lang="en-US" sz="2400" b="1" dirty="0"/>
          </a:p>
          <a:p>
            <a:pPr eaLnBrk="1" hangingPunct="1">
              <a:lnSpc>
                <a:spcPct val="80000"/>
              </a:lnSpc>
              <a:buFontTx/>
              <a:buNone/>
            </a:pPr>
            <a:endParaRPr lang="en-US" sz="2400" b="1" dirty="0"/>
          </a:p>
          <a:p>
            <a:pPr eaLnBrk="1" hangingPunct="1">
              <a:lnSpc>
                <a:spcPct val="80000"/>
              </a:lnSpc>
              <a:buFontTx/>
              <a:buNone/>
            </a:pPr>
            <a:r>
              <a:rPr lang="en-US" altLang="zh-CN" sz="2400" b="1" dirty="0">
                <a:solidFill>
                  <a:srgbClr val="FF0000"/>
                </a:solidFill>
              </a:rPr>
              <a:t>uppercase(</a:t>
            </a:r>
            <a:r>
              <a:rPr lang="en-US" altLang="zh-CN" sz="2400" b="1" dirty="0" err="1">
                <a:solidFill>
                  <a:srgbClr val="FF0000"/>
                </a:solidFill>
              </a:rPr>
              <a:t>nouppercase</a:t>
            </a:r>
            <a:r>
              <a:rPr lang="en-US" altLang="zh-CN" sz="2400" b="1" dirty="0">
                <a:solidFill>
                  <a:srgbClr val="FF0000"/>
                </a:solidFill>
              </a:rPr>
              <a:t>)</a:t>
            </a:r>
            <a:r>
              <a:rPr lang="en-US" altLang="zh-CN" sz="2400" b="1" dirty="0"/>
              <a:t>	</a:t>
            </a:r>
            <a:endParaRPr lang="zh-CN" altLang="en-US" sz="2400" b="1" dirty="0"/>
          </a:p>
          <a:p>
            <a:pPr eaLnBrk="1" hangingPunct="1">
              <a:lnSpc>
                <a:spcPct val="80000"/>
              </a:lnSpc>
              <a:buFontTx/>
              <a:buNone/>
            </a:pP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cout</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&lt;&lt;</a:t>
            </a: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setfill</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(‘*’)&lt;&lt;</a:t>
            </a: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setw</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(10)&lt;&lt;hex&lt;&lt;showbase&lt;&lt;uppercase&lt;&lt;10&lt;&lt;</a:t>
            </a: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endl</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a:t>
            </a:r>
            <a:endParaRPr kumimoji="1" lang="en-US" altLang="zh-CN" sz="2400" b="1" dirty="0">
              <a:solidFill>
                <a:srgbClr val="0000CC"/>
              </a:solidFill>
              <a:effectLst>
                <a:outerShdw blurRad="38100" dist="38100" dir="2700000" algn="tl">
                  <a:srgbClr val="FFFFFF"/>
                </a:outerShdw>
              </a:effectLst>
              <a:cs typeface="Arial" panose="020B0604020202020204" pitchFamily="34" charset="0"/>
            </a:endParaRPr>
          </a:p>
          <a:p>
            <a:pPr eaLnBrk="1" hangingPunct="1">
              <a:lnSpc>
                <a:spcPct val="80000"/>
              </a:lnSpc>
              <a:buFontTx/>
              <a:buNone/>
            </a:pPr>
            <a:r>
              <a:rPr lang="en-US" altLang="zh-CN" sz="2400" b="1" dirty="0" err="1">
                <a:solidFill>
                  <a:srgbClr val="FF0000"/>
                </a:solidFill>
              </a:rPr>
              <a:t>dec</a:t>
            </a:r>
            <a:r>
              <a:rPr lang="en-US" altLang="zh-CN" sz="2400" b="1" dirty="0">
                <a:solidFill>
                  <a:srgbClr val="FF0000"/>
                </a:solidFill>
              </a:rPr>
              <a:t> /</a:t>
            </a:r>
            <a:r>
              <a:rPr lang="en-US" altLang="zh-CN" sz="2400" b="1" dirty="0" err="1">
                <a:solidFill>
                  <a:srgbClr val="FF0000"/>
                </a:solidFill>
              </a:rPr>
              <a:t>oct</a:t>
            </a:r>
            <a:r>
              <a:rPr lang="en-US" altLang="zh-CN" sz="2400" b="1" dirty="0">
                <a:solidFill>
                  <a:srgbClr val="FF0000"/>
                </a:solidFill>
              </a:rPr>
              <a:t> / hex	</a:t>
            </a:r>
            <a:r>
              <a:rPr lang="en-US" altLang="zh-CN" sz="2400" b="1" dirty="0"/>
              <a:t>	</a:t>
            </a:r>
            <a:endParaRPr lang="en-US" altLang="zh-CN" sz="2400" b="1" dirty="0"/>
          </a:p>
          <a:p>
            <a:pPr eaLnBrk="1" hangingPunct="1">
              <a:lnSpc>
                <a:spcPct val="80000"/>
              </a:lnSpc>
              <a:buFontTx/>
              <a:buNone/>
            </a:pPr>
            <a:r>
              <a:rPr lang="en-US" altLang="zh-CN" sz="2400" b="1" dirty="0">
                <a:solidFill>
                  <a:srgbClr val="FF0000"/>
                </a:solidFill>
              </a:rPr>
              <a:t>left/right</a:t>
            </a:r>
            <a:r>
              <a:rPr lang="en-US" altLang="zh-CN" sz="2400" b="1" dirty="0"/>
              <a:t>		</a:t>
            </a:r>
            <a:r>
              <a:rPr lang="en-US" sz="2400" b="1" dirty="0"/>
              <a:t>left/right adjusted</a:t>
            </a:r>
            <a:endParaRPr lang="zh-CN" altLang="en-US" sz="2400" b="1" dirty="0"/>
          </a:p>
          <a:p>
            <a:pPr eaLnBrk="1" hangingPunct="1">
              <a:lnSpc>
                <a:spcPct val="80000"/>
              </a:lnSpc>
              <a:buFontTx/>
              <a:buNone/>
            </a:pP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cout</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&lt;&lt;</a:t>
            </a: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setfill</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(‘*’)&lt;&lt;</a:t>
            </a: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setw</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(10)&lt;&lt;hex&lt;&lt;showbase&lt;&lt;uppercase&lt;&lt;left&lt;&lt;10&lt;&lt;</a:t>
            </a:r>
            <a:r>
              <a:rPr kumimoji="1" lang="en-US" altLang="zh-CN" sz="2400" b="1" dirty="0" err="1">
                <a:solidFill>
                  <a:srgbClr val="0000CC"/>
                </a:solidFill>
                <a:effectLst>
                  <a:outerShdw blurRad="38100" dist="38100" dir="2700000" algn="tl">
                    <a:srgbClr val="FFFFFF"/>
                  </a:outerShdw>
                </a:effectLst>
                <a:cs typeface="Arial" panose="020B0604020202020204" pitchFamily="34" charset="0"/>
                <a:sym typeface="+mn-ea"/>
              </a:rPr>
              <a:t>endl</a:t>
            </a:r>
            <a:r>
              <a:rPr kumimoji="1" lang="en-US" altLang="zh-CN" sz="2400" b="1" dirty="0">
                <a:solidFill>
                  <a:srgbClr val="0000CC"/>
                </a:solidFill>
                <a:effectLst>
                  <a:outerShdw blurRad="38100" dist="38100" dir="2700000" algn="tl">
                    <a:srgbClr val="FFFFFF"/>
                  </a:outerShdw>
                </a:effectLst>
                <a:cs typeface="Arial" panose="020B0604020202020204" pitchFamily="34" charset="0"/>
                <a:sym typeface="+mn-ea"/>
              </a:rPr>
              <a:t>;</a:t>
            </a:r>
            <a:endParaRPr kumimoji="1" lang="en-US" altLang="zh-CN" sz="2400" b="1" dirty="0">
              <a:solidFill>
                <a:srgbClr val="0000CC"/>
              </a:solidFill>
              <a:effectLst>
                <a:outerShdw blurRad="38100" dist="38100" dir="2700000" algn="tl">
                  <a:srgbClr val="FFFFFF"/>
                </a:outerShdw>
              </a:effectLst>
              <a:cs typeface="Arial" panose="020B0604020202020204" pitchFamily="34" charset="0"/>
            </a:endParaRPr>
          </a:p>
          <a:p>
            <a:pPr eaLnBrk="1" hangingPunct="1">
              <a:lnSpc>
                <a:spcPct val="80000"/>
              </a:lnSpc>
              <a:buFontTx/>
              <a:buNone/>
            </a:pPr>
            <a:r>
              <a:rPr lang="en-US" altLang="zh-CN" sz="2400" b="1" dirty="0">
                <a:solidFill>
                  <a:srgbClr val="FF0000"/>
                </a:solidFill>
              </a:rPr>
              <a:t>fixed	</a:t>
            </a:r>
            <a:r>
              <a:rPr lang="en-US" altLang="zh-CN" sz="2400" b="1" dirty="0"/>
              <a:t>		</a:t>
            </a:r>
            <a:r>
              <a:rPr lang="zh-CN" altLang="en-US" sz="2400" b="1" dirty="0"/>
              <a:t>Display floating point numbers as decimals</a:t>
            </a:r>
            <a:endParaRPr lang="zh-CN" altLang="en-US" sz="2400" b="1" dirty="0"/>
          </a:p>
          <a:p>
            <a:pPr eaLnBrk="1" hangingPunct="1">
              <a:lnSpc>
                <a:spcPct val="80000"/>
              </a:lnSpc>
              <a:buFontTx/>
              <a:buNone/>
            </a:pPr>
            <a:r>
              <a:rPr lang="en-US" altLang="zh-CN" sz="2400" b="1" dirty="0" err="1">
                <a:solidFill>
                  <a:srgbClr val="FF0000"/>
                </a:solidFill>
              </a:rPr>
              <a:t>scientitific</a:t>
            </a:r>
            <a:r>
              <a:rPr lang="en-US" altLang="zh-CN" sz="2400" b="1" dirty="0"/>
              <a:t>		</a:t>
            </a:r>
            <a:r>
              <a:rPr lang="zh-CN" altLang="en-US" sz="2400" b="1" dirty="0"/>
              <a:t>Display floating point numbers in scientific notation</a:t>
            </a:r>
            <a:endParaRPr lang="zh-CN" altLang="en-US" sz="2400" b="1" dirty="0"/>
          </a:p>
          <a:p>
            <a:pPr eaLnBrk="1" hangingPunct="1">
              <a:lnSpc>
                <a:spcPct val="80000"/>
              </a:lnSpc>
              <a:buFontTx/>
              <a:buNone/>
            </a:pPr>
            <a:r>
              <a:rPr lang="en-US" altLang="zh-CN" sz="2400" b="1" dirty="0">
                <a:solidFill>
                  <a:srgbClr val="FF0000"/>
                </a:solidFill>
              </a:rPr>
              <a:t>flush	</a:t>
            </a:r>
            <a:r>
              <a:rPr lang="en-US" altLang="zh-CN" sz="2400" b="1" dirty="0"/>
              <a:t>		</a:t>
            </a:r>
            <a:r>
              <a:rPr lang="zh-CN" altLang="en-US" sz="2400" b="1" dirty="0"/>
              <a:t>Flush the output buffer</a:t>
            </a:r>
            <a:r>
              <a:rPr lang="en-US" altLang="zh-CN" sz="2400" b="1" dirty="0"/>
              <a:t> </a:t>
            </a:r>
            <a:endParaRPr lang="en-US" altLang="zh-CN" sz="2400" b="1" dirty="0"/>
          </a:p>
          <a:p>
            <a:pPr eaLnBrk="1" hangingPunct="1">
              <a:lnSpc>
                <a:spcPct val="80000"/>
              </a:lnSpc>
              <a:buFontTx/>
              <a:buNone/>
            </a:pPr>
            <a:r>
              <a:rPr lang="en-US" altLang="zh-CN" sz="2400" b="1" dirty="0" err="1">
                <a:solidFill>
                  <a:srgbClr val="FF0000"/>
                </a:solidFill>
              </a:rPr>
              <a:t>endl</a:t>
            </a:r>
            <a:r>
              <a:rPr lang="en-US" altLang="zh-CN" sz="2400" b="1" dirty="0">
                <a:solidFill>
                  <a:srgbClr val="FF0000"/>
                </a:solidFill>
              </a:rPr>
              <a:t>	</a:t>
            </a:r>
            <a:r>
              <a:rPr lang="en-US" altLang="zh-CN" sz="1800" b="1" dirty="0"/>
              <a:t>		</a:t>
            </a:r>
            <a:endParaRPr lang="zh-CN" altLang="en-US" sz="18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587500" y="635000"/>
            <a:ext cx="8166100" cy="1036320"/>
          </a:xfrm>
          <a:prstGeom prst="rect">
            <a:avLst/>
          </a:prstGeom>
          <a:noFill/>
        </p:spPr>
        <p:txBody>
          <a:bodyPr wrap="square" rtlCol="0" anchor="ctr" anchorCtr="0">
            <a:noAutofit/>
          </a:bodyPr>
          <a:p>
            <a:pPr lvl="0" algn="l">
              <a:buNone/>
            </a:pPr>
            <a:r>
              <a:rPr lang="zh-CN" altLang="en-US" sz="2600" b="1" kern="0" dirty="0">
                <a:solidFill>
                  <a:srgbClr val="0000CC"/>
                </a:solidFill>
                <a:sym typeface="+mn-ea"/>
              </a:rPr>
              <a:t>改写下面程序，</a:t>
            </a:r>
            <a:r>
              <a:rPr lang="en-US" altLang="zh-CN" sz="2600" b="1" kern="0" dirty="0">
                <a:solidFill>
                  <a:srgbClr val="0000CC"/>
                </a:solidFill>
                <a:sym typeface="+mn-ea"/>
              </a:rPr>
              <a:t> </a:t>
            </a:r>
            <a:r>
              <a:rPr lang="zh-CN" altLang="en-US" sz="2600" b="1" kern="0" dirty="0">
                <a:solidFill>
                  <a:srgbClr val="0000CC"/>
                </a:solidFill>
                <a:sym typeface="+mn-ea"/>
              </a:rPr>
              <a:t>用操纵符格式化输出数据，实现同样的功能</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圆角矩形 5"/>
          <p:cNvSpPr/>
          <p:nvPr>
            <p:custDataLst>
              <p:tags r:id="rId2"/>
            </p:custDataLst>
          </p:nvPr>
        </p:nvSpPr>
        <p:spPr>
          <a:xfrm>
            <a:off x="7696200" y="6214745"/>
            <a:ext cx="1543050" cy="411480"/>
          </a:xfrm>
          <a:prstGeom prst="roundRect">
            <a:avLst/>
          </a:prstGeom>
          <a:solidFill>
            <a:srgbClr val="808080"/>
          </a:solidFill>
          <a:ln w="38100" cmpd="sng">
            <a:solidFill>
              <a:srgbClr val="0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703705" y="2061210"/>
            <a:ext cx="4572000" cy="3046095"/>
          </a:xfrm>
          <a:prstGeom prst="rect">
            <a:avLst/>
          </a:prstGeom>
          <a:noFill/>
        </p:spPr>
        <p:txBody>
          <a:bodyPr wrap="square" rtlCol="0" anchor="t">
            <a:spAutoFit/>
          </a:bodyPr>
          <a:p>
            <a:pPr eaLnBrk="1" hangingPunct="1">
              <a:lnSpc>
                <a:spcPct val="80000"/>
              </a:lnSpc>
              <a:buFontTx/>
              <a:buNone/>
            </a:pPr>
            <a:r>
              <a:rPr lang="en-US" altLang="zh-CN" sz="2000" b="1" dirty="0">
                <a:sym typeface="+mn-ea"/>
              </a:rPr>
              <a:t>#include&lt;iostream&gt;</a:t>
            </a:r>
            <a:endParaRPr lang="en-US" altLang="zh-CN" sz="2000" b="1" dirty="0"/>
          </a:p>
          <a:p>
            <a:pPr eaLnBrk="1" hangingPunct="1">
              <a:lnSpc>
                <a:spcPct val="80000"/>
              </a:lnSpc>
              <a:buFontTx/>
              <a:buNone/>
            </a:pPr>
            <a:r>
              <a:rPr lang="en-US" altLang="zh-CN" sz="2000" b="1" dirty="0">
                <a:sym typeface="+mn-ea"/>
              </a:rPr>
              <a:t>using namespace std;</a:t>
            </a:r>
            <a:endParaRPr lang="en-US" altLang="zh-CN" sz="2000" b="1" dirty="0"/>
          </a:p>
          <a:p>
            <a:pPr eaLnBrk="1" hangingPunct="1">
              <a:lnSpc>
                <a:spcPct val="80000"/>
              </a:lnSpc>
              <a:buFontTx/>
              <a:buNone/>
            </a:pPr>
            <a:r>
              <a:rPr lang="en-US" altLang="zh-CN" sz="2000" b="1" dirty="0">
                <a:sym typeface="+mn-ea"/>
              </a:rPr>
              <a:t>void main(){</a:t>
            </a:r>
            <a:endParaRPr lang="en-US" altLang="zh-CN" sz="2000" b="1" dirty="0"/>
          </a:p>
          <a:p>
            <a:pPr eaLnBrk="1" hangingPunct="1">
              <a:lnSpc>
                <a:spcPct val="80000"/>
              </a:lnSpc>
              <a:buFontTx/>
              <a:buNone/>
            </a:pPr>
            <a:r>
              <a:rPr lang="en-US" altLang="zh-CN" sz="2000" b="1" dirty="0">
                <a:sym typeface="+mn-ea"/>
              </a:rPr>
              <a:t>    char c[30]="this is string";</a:t>
            </a:r>
            <a:endParaRPr lang="en-US" altLang="zh-CN" sz="2000" b="1" dirty="0"/>
          </a:p>
          <a:p>
            <a:pPr eaLnBrk="1" hangingPunct="1">
              <a:lnSpc>
                <a:spcPct val="80000"/>
              </a:lnSpc>
              <a:buFontTx/>
              <a:buNone/>
            </a:pPr>
            <a:r>
              <a:rPr lang="en-US" altLang="zh-CN" sz="2000" b="1" dirty="0">
                <a:sym typeface="+mn-ea"/>
              </a:rPr>
              <a:t>    double d=-1234.8976;</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cout.width</a:t>
            </a:r>
            <a:r>
              <a:rPr lang="en-US" altLang="zh-CN" sz="2000" b="1" dirty="0">
                <a:sym typeface="+mn-ea"/>
              </a:rPr>
              <a:t>(30);    </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cout.fill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cout.setf</a:t>
            </a:r>
            <a:r>
              <a:rPr lang="en-US" altLang="zh-CN" sz="2000" b="1" dirty="0">
                <a:sym typeface="+mn-ea"/>
              </a:rPr>
              <a:t>(ios::left);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&lt;&lt;c&lt;&lt;"----L1"&lt;&lt;</a:t>
            </a:r>
            <a:r>
              <a:rPr lang="en-US" altLang="zh-CN" sz="2000" b="1" dirty="0" err="1">
                <a:sym typeface="+mn-ea"/>
              </a:rPr>
              <a:t>endl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cout.width</a:t>
            </a:r>
            <a:r>
              <a:rPr lang="en-US" altLang="zh-CN" sz="2000" b="1" dirty="0">
                <a:sym typeface="+mn-ea"/>
              </a:rPr>
              <a:t>(30);</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cout.setf</a:t>
            </a:r>
            <a:r>
              <a:rPr lang="en-US" altLang="zh-CN" sz="2000" b="1" dirty="0">
                <a:sym typeface="+mn-ea"/>
              </a:rPr>
              <a:t>(ios::right);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&lt;&lt;c&lt;&lt;"----L2"&lt;&lt;</a:t>
            </a:r>
            <a:r>
              <a:rPr lang="en-US" altLang="zh-CN" sz="2000" b="1" dirty="0" err="1">
                <a:sym typeface="+mn-ea"/>
              </a:rPr>
              <a:t>endl</a:t>
            </a:r>
            <a:r>
              <a:rPr lang="en-US" altLang="zh-CN" sz="2000" b="1" dirty="0">
                <a:sym typeface="+mn-ea"/>
              </a:rPr>
              <a:t>; </a:t>
            </a:r>
            <a:endParaRPr lang="en-US" altLang="zh-CN" sz="2000" b="1" dirty="0">
              <a:sym typeface="+mn-ea"/>
            </a:endParaRPr>
          </a:p>
        </p:txBody>
      </p:sp>
      <p:sp>
        <p:nvSpPr>
          <p:cNvPr id="13" name="Rectangle 3"/>
          <p:cNvSpPr txBox="1">
            <a:spLocks noChangeArrowheads="1"/>
          </p:cNvSpPr>
          <p:nvPr/>
        </p:nvSpPr>
        <p:spPr bwMode="auto">
          <a:xfrm>
            <a:off x="6024534" y="1988726"/>
            <a:ext cx="4320480" cy="365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en-US" altLang="zh-CN" sz="2000" b="1" kern="0" dirty="0" err="1"/>
              <a:t>cout.setf</a:t>
            </a:r>
            <a:r>
              <a:rPr lang="en-US" altLang="zh-CN" sz="2000" b="1" kern="0" dirty="0"/>
              <a:t>(ios::</a:t>
            </a:r>
            <a:r>
              <a:rPr lang="en-US" altLang="zh-CN" sz="2000" b="1" kern="0" dirty="0" err="1"/>
              <a:t>dec|ios</a:t>
            </a:r>
            <a:r>
              <a:rPr lang="en-US" altLang="zh-CN" sz="2000" b="1" kern="0" dirty="0"/>
              <a:t>::</a:t>
            </a:r>
            <a:r>
              <a:rPr lang="en-US" altLang="zh-CN" sz="2000" b="1" kern="0" dirty="0" err="1"/>
              <a:t>showbase|ios</a:t>
            </a:r>
            <a:r>
              <a:rPr lang="en-US" altLang="zh-CN" sz="2000" b="1" kern="0" dirty="0"/>
              <a:t>::</a:t>
            </a:r>
            <a:r>
              <a:rPr lang="en-US" altLang="zh-CN" sz="2000" b="1" kern="0" dirty="0" err="1"/>
              <a:t>showpoint</a:t>
            </a:r>
            <a:r>
              <a:rPr lang="en-US" altLang="zh-CN" sz="2000" b="1" kern="0" dirty="0"/>
              <a:t>);</a:t>
            </a:r>
            <a:endParaRPr lang="en-US" altLang="zh-CN" sz="2000" b="1" kern="0" dirty="0"/>
          </a:p>
          <a:p>
            <a:pPr eaLnBrk="1" hangingPunct="1">
              <a:buFontTx/>
              <a:buNone/>
            </a:pPr>
            <a:r>
              <a:rPr lang="en-US" altLang="zh-CN" sz="2000" b="1" kern="0" dirty="0"/>
              <a:t>    </a:t>
            </a:r>
            <a:r>
              <a:rPr lang="en-US" altLang="zh-CN" sz="2000" b="1" kern="0" dirty="0" err="1"/>
              <a:t>cout.width</a:t>
            </a:r>
            <a:r>
              <a:rPr lang="en-US" altLang="zh-CN" sz="2000" b="1" kern="0" dirty="0"/>
              <a:t>(30);</a:t>
            </a:r>
            <a:endParaRPr lang="en-US" altLang="zh-CN" sz="2000" b="1" kern="0" dirty="0"/>
          </a:p>
          <a:p>
            <a:pPr eaLnBrk="1" hangingPunct="1">
              <a:buFontTx/>
              <a:buNone/>
            </a:pPr>
            <a:r>
              <a:rPr lang="en-US" altLang="zh-CN" sz="2000" b="1" kern="0" dirty="0"/>
              <a:t>    </a:t>
            </a:r>
            <a:r>
              <a:rPr lang="en-US" altLang="zh-CN" sz="2000" b="1" kern="0" dirty="0" err="1"/>
              <a:t>cout</a:t>
            </a:r>
            <a:r>
              <a:rPr lang="en-US" altLang="zh-CN" sz="2000" b="1" kern="0" dirty="0"/>
              <a:t>&lt;&lt;d&lt;&lt;"----L3"&lt;&lt;"\n";</a:t>
            </a:r>
            <a:endParaRPr lang="en-US" altLang="zh-CN" sz="2000" b="1" kern="0" dirty="0"/>
          </a:p>
          <a:p>
            <a:pPr eaLnBrk="1" hangingPunct="1">
              <a:buFontTx/>
              <a:buNone/>
            </a:pPr>
            <a:r>
              <a:rPr lang="en-US" altLang="zh-CN" sz="2000" b="1" kern="0" dirty="0"/>
              <a:t>    </a:t>
            </a:r>
            <a:r>
              <a:rPr lang="en-US" altLang="zh-CN" sz="2000" b="1" kern="0" dirty="0" err="1"/>
              <a:t>cout.setf</a:t>
            </a:r>
            <a:r>
              <a:rPr lang="en-US" altLang="zh-CN" sz="2000" b="1" kern="0" dirty="0"/>
              <a:t>(ios::</a:t>
            </a:r>
            <a:r>
              <a:rPr lang="en-US" altLang="zh-CN" sz="2000" b="1" kern="0" dirty="0" err="1"/>
              <a:t>showpoint</a:t>
            </a:r>
            <a:r>
              <a:rPr lang="en-US" altLang="zh-CN" sz="2000" b="1" kern="0" dirty="0"/>
              <a:t>);</a:t>
            </a:r>
            <a:endParaRPr lang="en-US" altLang="zh-CN" sz="2000" b="1" kern="0" dirty="0"/>
          </a:p>
          <a:p>
            <a:pPr eaLnBrk="1" hangingPunct="1">
              <a:buFontTx/>
              <a:buNone/>
            </a:pPr>
            <a:r>
              <a:rPr lang="en-US" altLang="zh-CN" sz="2000" b="1" kern="0" dirty="0"/>
              <a:t>    </a:t>
            </a:r>
            <a:r>
              <a:rPr lang="en-US" altLang="zh-CN" sz="2000" b="1" kern="0" dirty="0" err="1"/>
              <a:t>cout.precision</a:t>
            </a:r>
            <a:r>
              <a:rPr lang="en-US" altLang="zh-CN" sz="2000" b="1" kern="0" dirty="0"/>
              <a:t>(10);</a:t>
            </a:r>
            <a:endParaRPr lang="en-US" altLang="zh-CN" sz="2000" b="1" kern="0" dirty="0"/>
          </a:p>
          <a:p>
            <a:pPr eaLnBrk="1" hangingPunct="1">
              <a:buFontTx/>
              <a:buNone/>
            </a:pPr>
            <a:r>
              <a:rPr lang="en-US" altLang="zh-CN" sz="2000" b="1" kern="0" dirty="0"/>
              <a:t>    </a:t>
            </a:r>
            <a:r>
              <a:rPr lang="en-US" altLang="zh-CN" sz="2000" b="1" kern="0" dirty="0" err="1"/>
              <a:t>cout.width</a:t>
            </a:r>
            <a:r>
              <a:rPr lang="en-US" altLang="zh-CN" sz="2000" b="1" kern="0" dirty="0"/>
              <a:t>(30);</a:t>
            </a:r>
            <a:endParaRPr lang="en-US" altLang="zh-CN" sz="2000" b="1" kern="0" dirty="0"/>
          </a:p>
          <a:p>
            <a:pPr eaLnBrk="1" hangingPunct="1">
              <a:buFontTx/>
              <a:buNone/>
            </a:pPr>
            <a:r>
              <a:rPr lang="en-US" altLang="zh-CN" sz="2000" b="1" kern="0" dirty="0"/>
              <a:t>    </a:t>
            </a:r>
            <a:r>
              <a:rPr lang="en-US" altLang="zh-CN" sz="2000" b="1" kern="0" dirty="0" err="1"/>
              <a:t>cout</a:t>
            </a:r>
            <a:r>
              <a:rPr lang="en-US" altLang="zh-CN" sz="2000" b="1" kern="0" dirty="0"/>
              <a:t>&lt;&lt;d&lt;&lt;"----L4"&lt;&lt;"\n";</a:t>
            </a:r>
            <a:endParaRPr lang="en-US" altLang="zh-CN" sz="2000" b="1" kern="0" dirty="0"/>
          </a:p>
          <a:p>
            <a:pPr eaLnBrk="1" hangingPunct="1">
              <a:buFontTx/>
              <a:buNone/>
            </a:pPr>
            <a:r>
              <a:rPr lang="en-US" altLang="zh-CN" sz="2000" b="1" kern="0" dirty="0"/>
              <a:t>    </a:t>
            </a:r>
            <a:r>
              <a:rPr lang="en-US" altLang="zh-CN" sz="2000" b="1" kern="0" dirty="0" err="1"/>
              <a:t>cout.width</a:t>
            </a:r>
            <a:r>
              <a:rPr lang="en-US" altLang="zh-CN" sz="2000" b="1" kern="0" dirty="0"/>
              <a:t>(30);</a:t>
            </a:r>
            <a:endParaRPr lang="en-US" altLang="zh-CN" sz="2000" b="1" kern="0" dirty="0"/>
          </a:p>
          <a:p>
            <a:pPr eaLnBrk="1" hangingPunct="1">
              <a:buFontTx/>
              <a:buNone/>
            </a:pPr>
            <a:r>
              <a:rPr lang="en-US" altLang="zh-CN" sz="2000" b="1" kern="0" dirty="0"/>
              <a:t>    </a:t>
            </a:r>
            <a:r>
              <a:rPr lang="en-US" altLang="zh-CN" sz="2000" b="1" kern="0" dirty="0" err="1"/>
              <a:t>cout.setf</a:t>
            </a:r>
            <a:r>
              <a:rPr lang="en-US" altLang="zh-CN" sz="2000" b="1" kern="0" dirty="0"/>
              <a:t>(ios::</a:t>
            </a:r>
            <a:r>
              <a:rPr lang="en-US" altLang="zh-CN" sz="2000" b="1" kern="0" dirty="0" err="1"/>
              <a:t>oct,ios</a:t>
            </a:r>
            <a:r>
              <a:rPr lang="en-US" altLang="zh-CN" sz="2000" b="1" kern="0" dirty="0"/>
              <a:t>::</a:t>
            </a:r>
            <a:r>
              <a:rPr lang="en-US" altLang="zh-CN" sz="2000" b="1" kern="0" dirty="0" err="1"/>
              <a:t>basefield</a:t>
            </a:r>
            <a:r>
              <a:rPr lang="en-US" altLang="zh-CN" sz="2000" b="1" kern="0" dirty="0"/>
              <a:t>);</a:t>
            </a:r>
            <a:endParaRPr lang="en-US" altLang="zh-CN" sz="2000" b="1" kern="0" dirty="0"/>
          </a:p>
          <a:p>
            <a:pPr eaLnBrk="1" hangingPunct="1">
              <a:buFontTx/>
              <a:buNone/>
            </a:pPr>
            <a:r>
              <a:rPr lang="en-US" altLang="zh-CN" sz="2000" b="1" kern="0" dirty="0"/>
              <a:t>    </a:t>
            </a:r>
            <a:r>
              <a:rPr lang="en-US" altLang="zh-CN" sz="2000" b="1" kern="0" dirty="0" err="1"/>
              <a:t>cout</a:t>
            </a:r>
            <a:r>
              <a:rPr lang="en-US" altLang="zh-CN" sz="2000" b="1" kern="0" dirty="0"/>
              <a:t>&lt;&lt;100&lt;&lt;"----L5"&lt;&lt;"\n";</a:t>
            </a:r>
            <a:endParaRPr lang="en-US" altLang="zh-CN" sz="2000" b="1" kern="0" dirty="0"/>
          </a:p>
          <a:p>
            <a:pPr eaLnBrk="1" hangingPunct="1">
              <a:buFontTx/>
              <a:buNone/>
            </a:pPr>
            <a:r>
              <a:rPr lang="en-US" altLang="zh-CN" sz="2000" b="1" kern="0" dirty="0"/>
              <a:t>   }</a:t>
            </a:r>
            <a:endParaRPr lang="zh-CN" altLang="en-US" sz="2000" b="1" kern="0" dirty="0"/>
          </a:p>
        </p:txBody>
      </p:sp>
      <p:grpSp>
        <p:nvGrpSpPr>
          <p:cNvPr id="11" name="组合 10"/>
          <p:cNvGrpSpPr/>
          <p:nvPr>
            <p:custDataLst>
              <p:tags r:id="rId3"/>
            </p:custDataLst>
          </p:nvPr>
        </p:nvGrpSpPr>
        <p:grpSpPr>
          <a:xfrm>
            <a:off x="0" y="0"/>
            <a:ext cx="9144000" cy="635000"/>
            <a:chOff x="-2400" y="0"/>
            <a:chExt cx="14400" cy="1000"/>
          </a:xfrm>
        </p:grpSpPr>
        <p:sp>
          <p:nvSpPr>
            <p:cNvPr id="7" name="TitleBackground"/>
            <p:cNvSpPr/>
            <p:nvPr>
              <p:custDataLst>
                <p:tags r:id="rId4"/>
              </p:custDataLst>
            </p:nvPr>
          </p:nvSpPr>
          <p:spPr>
            <a:xfrm>
              <a:off x="-2400" y="0"/>
              <a:ext cx="14400" cy="1000"/>
            </a:xfrm>
            <a:prstGeom prst="rect">
              <a:avLst/>
            </a:prstGeom>
            <a:solidFill>
              <a:srgbClr val="F6F7F8"/>
            </a:solidFill>
            <a:ln w="19050" cap="flat" cmpd="sng" algn="ctr">
              <a:noFill/>
              <a:prstDash val="solid"/>
            </a:ln>
            <a:extLst>
              <a:ext uri="{91240B29-F687-4F45-9708-019B960494DF}">
                <a14:hiddenLine xmlns:a14="http://schemas.microsoft.com/office/drawing/2010/main" w="19050">
                  <a:solidFill>
                    <a:schemeClr val="accent1">
                      <a:lumMod val="75000"/>
                    </a:schemeClr>
                  </a:solidFill>
                  <a:prstDash val="soli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ColorBlock"/>
            <p:cNvSpPr/>
            <p:nvPr>
              <p:custDataLst>
                <p:tags r:id="rId5"/>
              </p:custDataLst>
            </p:nvPr>
          </p:nvSpPr>
          <p:spPr>
            <a:xfrm>
              <a:off x="-2400" y="0"/>
              <a:ext cx="300" cy="1000"/>
            </a:xfrm>
            <a:prstGeom prst="rect">
              <a:avLst/>
            </a:prstGeom>
            <a:solidFill>
              <a:srgbClr val="639EF4"/>
            </a:solidFill>
            <a:ln w="19050" cap="flat" cmpd="sng" algn="ctr">
              <a:noFill/>
              <a:prstDash val="solid"/>
            </a:ln>
            <a:extLst>
              <a:ext uri="{91240B29-F687-4F45-9708-019B960494DF}">
                <a14:hiddenLine xmlns:a14="http://schemas.microsoft.com/office/drawing/2010/main" w="19050">
                  <a:solidFill>
                    <a:schemeClr val="accent1">
                      <a:lumMod val="75000"/>
                    </a:schemeClr>
                  </a:solidFill>
                  <a:prstDash val="soli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TypeText"/>
            <p:cNvSpPr txBox="1"/>
            <p:nvPr>
              <p:custDataLst>
                <p:tags r:id="rId6"/>
              </p:custDataLst>
            </p:nvPr>
          </p:nvSpPr>
          <p:spPr>
            <a:xfrm>
              <a:off x="-20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TipText"/>
            <p:cNvSpPr txBox="1"/>
            <p:nvPr>
              <p:custDataLst>
                <p:tags r:id="rId7"/>
              </p:custDataLst>
            </p:nvPr>
          </p:nvSpPr>
          <p:spPr>
            <a:xfrm>
              <a:off x="-152"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10分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 name="图片 3" descr="tmp52A9"/>
          <p:cNvPicPr>
            <a:picLocks noChangeAspect="1"/>
          </p:cNvPicPr>
          <p:nvPr>
            <p:custDataLst>
              <p:tags r:id="rId8"/>
            </p:custDataLst>
          </p:nvPr>
        </p:nvPicPr>
        <p:blipFill>
          <a:blip r:embed="rId9"/>
          <a:stretch>
            <a:fillRect/>
          </a:stretch>
        </p:blipFill>
        <p:spPr>
          <a:xfrm>
            <a:off x="10642600" y="63500"/>
            <a:ext cx="1422400" cy="508000"/>
          </a:xfrm>
          <a:prstGeom prst="rect">
            <a:avLst/>
          </a:prstGeom>
        </p:spPr>
      </p:pic>
    </p:spTree>
    <p:custDataLst>
      <p:tags r:id="rId10"/>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1847528" y="1052736"/>
            <a:ext cx="8640960" cy="3816424"/>
          </a:xfrm>
        </p:spPr>
        <p:txBody>
          <a:bodyPr>
            <a:normAutofit lnSpcReduction="20000"/>
          </a:bodyPr>
          <a:lstStyle/>
          <a:p>
            <a:pPr eaLnBrk="1" hangingPunct="1">
              <a:lnSpc>
                <a:spcPct val="80000"/>
              </a:lnSpc>
              <a:buFontTx/>
              <a:buNone/>
            </a:pPr>
            <a:r>
              <a:rPr lang="en-US" altLang="zh-CN" sz="2000" dirty="0"/>
              <a:t>#include&lt;</a:t>
            </a:r>
            <a:r>
              <a:rPr lang="en-US" altLang="zh-CN" sz="2000" dirty="0" err="1"/>
              <a:t>iostream</a:t>
            </a:r>
            <a:r>
              <a:rPr lang="en-US" altLang="zh-CN" sz="2000" dirty="0"/>
              <a:t>&gt;</a:t>
            </a:r>
            <a:endParaRPr lang="en-US" altLang="zh-CN" sz="2000" dirty="0"/>
          </a:p>
          <a:p>
            <a:pPr eaLnBrk="1" hangingPunct="1">
              <a:lnSpc>
                <a:spcPct val="80000"/>
              </a:lnSpc>
              <a:buFontTx/>
              <a:buNone/>
            </a:pPr>
            <a:r>
              <a:rPr lang="en-US" altLang="zh-CN" sz="2000" dirty="0"/>
              <a:t>#include&lt;</a:t>
            </a:r>
            <a:r>
              <a:rPr lang="en-US" altLang="zh-CN" sz="2000" dirty="0" err="1"/>
              <a:t>iomanip</a:t>
            </a:r>
            <a:r>
              <a:rPr lang="en-US" altLang="zh-CN" sz="2000" dirty="0"/>
              <a:t>&gt;</a:t>
            </a:r>
            <a:endParaRPr lang="en-US" altLang="zh-CN" sz="2000" dirty="0"/>
          </a:p>
          <a:p>
            <a:pPr eaLnBrk="1" hangingPunct="1">
              <a:lnSpc>
                <a:spcPct val="80000"/>
              </a:lnSpc>
              <a:buFontTx/>
              <a:buNone/>
            </a:pPr>
            <a:r>
              <a:rPr lang="en-US" altLang="zh-CN" sz="2000" dirty="0"/>
              <a:t>using namespace </a:t>
            </a:r>
            <a:r>
              <a:rPr lang="en-US" altLang="zh-CN" sz="2000" dirty="0" err="1"/>
              <a:t>std</a:t>
            </a:r>
            <a:r>
              <a:rPr lang="en-US" altLang="zh-CN" sz="2000" dirty="0"/>
              <a:t>;</a:t>
            </a:r>
            <a:endParaRPr lang="en-US" altLang="zh-CN" sz="2000" dirty="0"/>
          </a:p>
          <a:p>
            <a:pPr eaLnBrk="1" hangingPunct="1">
              <a:lnSpc>
                <a:spcPct val="80000"/>
              </a:lnSpc>
              <a:buFontTx/>
              <a:buNone/>
            </a:pPr>
            <a:r>
              <a:rPr lang="en-US" altLang="zh-CN" sz="2000" dirty="0"/>
              <a:t>void main(){</a:t>
            </a:r>
            <a:endParaRPr lang="en-US" altLang="zh-CN" sz="2000" dirty="0"/>
          </a:p>
          <a:p>
            <a:pPr eaLnBrk="1" hangingPunct="1">
              <a:lnSpc>
                <a:spcPct val="80000"/>
              </a:lnSpc>
              <a:buFontTx/>
              <a:buNone/>
            </a:pPr>
            <a:r>
              <a:rPr lang="en-US" altLang="zh-CN" sz="2000" dirty="0"/>
              <a:t>    char c[30]="this is string";</a:t>
            </a:r>
            <a:endParaRPr lang="en-US" altLang="zh-CN" sz="2000" dirty="0"/>
          </a:p>
          <a:p>
            <a:pPr eaLnBrk="1" hangingPunct="1">
              <a:lnSpc>
                <a:spcPct val="80000"/>
              </a:lnSpc>
              <a:buFontTx/>
              <a:buNone/>
            </a:pPr>
            <a:r>
              <a:rPr lang="en-US" altLang="zh-CN" sz="2000" dirty="0"/>
              <a:t>    double d=-1234.8976;</a:t>
            </a:r>
            <a:endParaRPr lang="en-US" altLang="zh-CN" sz="2000" dirty="0"/>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(30)&lt;&lt;left&lt;&lt;</a:t>
            </a:r>
            <a:r>
              <a:rPr lang="en-US" altLang="zh-CN" sz="2000" dirty="0" err="1"/>
              <a:t>setfill</a:t>
            </a:r>
            <a:r>
              <a:rPr lang="en-US" altLang="zh-CN" sz="2000" dirty="0"/>
              <a:t>('*')&lt;&lt;c&lt;&lt;"----L1"&lt;&lt;</a:t>
            </a:r>
            <a:r>
              <a:rPr lang="en-US" altLang="zh-CN" sz="2000" dirty="0" err="1"/>
              <a:t>endl</a:t>
            </a:r>
            <a:r>
              <a:rPr lang="en-US" altLang="zh-CN" sz="2000" dirty="0"/>
              <a:t>;</a:t>
            </a:r>
            <a:endParaRPr lang="en-US" altLang="zh-CN" sz="2000" dirty="0"/>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(30)&lt;&lt;right&lt;&lt;c&lt;&lt;"----L2"&lt;&lt;</a:t>
            </a:r>
            <a:r>
              <a:rPr lang="en-US" altLang="zh-CN" sz="2000" dirty="0" err="1"/>
              <a:t>endl</a:t>
            </a:r>
            <a:r>
              <a:rPr lang="en-US" altLang="zh-CN" sz="2000" dirty="0"/>
              <a:t>;</a:t>
            </a:r>
            <a:endParaRPr lang="en-US" altLang="zh-CN" sz="2000" dirty="0"/>
          </a:p>
          <a:p>
            <a:pPr eaLnBrk="1" hangingPunct="1">
              <a:lnSpc>
                <a:spcPct val="80000"/>
              </a:lnSpc>
              <a:buFontTx/>
              <a:buNone/>
            </a:pPr>
            <a:r>
              <a:rPr lang="en-US" altLang="zh-CN" sz="2000" dirty="0"/>
              <a:t>    </a:t>
            </a:r>
            <a:r>
              <a:rPr lang="en-US" altLang="zh-CN" sz="2000" dirty="0" err="1"/>
              <a:t>cout</a:t>
            </a:r>
            <a:r>
              <a:rPr lang="en-US" altLang="zh-CN" sz="2000" dirty="0">
                <a:sym typeface="+mn-ea"/>
              </a:rPr>
              <a:t>&lt;&lt;</a:t>
            </a:r>
            <a:r>
              <a:rPr lang="en-US" altLang="zh-CN" sz="2000" dirty="0" err="1">
                <a:sym typeface="+mn-ea"/>
              </a:rPr>
              <a:t>setw</a:t>
            </a:r>
            <a:r>
              <a:rPr lang="en-US" altLang="zh-CN" sz="2000" dirty="0">
                <a:sym typeface="+mn-ea"/>
              </a:rPr>
              <a:t>(30)</a:t>
            </a:r>
            <a:r>
              <a:rPr lang="en-US" altLang="zh-CN" sz="2000" dirty="0"/>
              <a:t>&lt;&lt;</a:t>
            </a:r>
            <a:r>
              <a:rPr lang="en-US" altLang="zh-CN" sz="2000" dirty="0" err="1"/>
              <a:t>dec</a:t>
            </a:r>
            <a:r>
              <a:rPr lang="en-US" altLang="zh-CN" sz="2000" dirty="0"/>
              <a:t>&lt;&lt;</a:t>
            </a:r>
            <a:r>
              <a:rPr lang="en-US" altLang="zh-CN" sz="2000" dirty="0" err="1"/>
              <a:t>showbase</a:t>
            </a:r>
            <a:r>
              <a:rPr lang="en-US" altLang="zh-CN" sz="2000" dirty="0"/>
              <a:t>&lt;&lt;</a:t>
            </a:r>
            <a:r>
              <a:rPr lang="en-US" altLang="zh-CN" sz="2000" dirty="0" err="1"/>
              <a:t>showpoint</a:t>
            </a:r>
            <a:r>
              <a:rPr lang="en-US" altLang="zh-CN" sz="2000" dirty="0"/>
              <a:t>&lt;&lt;d&lt;&lt;"----L3"&lt;&lt;"\n";</a:t>
            </a:r>
            <a:endParaRPr lang="en-US" altLang="zh-CN" sz="2000" dirty="0"/>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(30)&lt;&lt;</a:t>
            </a:r>
            <a:r>
              <a:rPr lang="en-US" altLang="zh-CN" sz="2000" dirty="0" err="1"/>
              <a:t>showpoint</a:t>
            </a:r>
            <a:r>
              <a:rPr lang="en-US" altLang="zh-CN" sz="2000" dirty="0"/>
              <a:t>&lt;&lt;</a:t>
            </a:r>
            <a:r>
              <a:rPr lang="en-US" altLang="zh-CN" sz="2000" dirty="0" err="1"/>
              <a:t>setprecision</a:t>
            </a:r>
            <a:r>
              <a:rPr lang="en-US" altLang="zh-CN" sz="2000" dirty="0"/>
              <a:t>(10)&lt;&lt;d&lt;&lt;"----L4"&lt;&lt;"\n";</a:t>
            </a:r>
            <a:endParaRPr lang="en-US" altLang="zh-CN" sz="2000" dirty="0"/>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(30)&lt;&lt;</a:t>
            </a:r>
            <a:r>
              <a:rPr lang="en-US" altLang="zh-CN" sz="2000" dirty="0" err="1"/>
              <a:t>setbase</a:t>
            </a:r>
            <a:r>
              <a:rPr lang="en-US" altLang="zh-CN" sz="2000" dirty="0"/>
              <a:t>(8)&lt;&lt;100&lt;&lt;"----L5"&lt;&lt;"\n";</a:t>
            </a:r>
            <a:endParaRPr lang="en-US" altLang="zh-CN" sz="2000" dirty="0"/>
          </a:p>
          <a:p>
            <a:pPr eaLnBrk="1" hangingPunct="1">
              <a:lnSpc>
                <a:spcPct val="80000"/>
              </a:lnSpc>
              <a:buFontTx/>
              <a:buNone/>
            </a:pPr>
            <a:r>
              <a:rPr lang="en-US" altLang="zh-CN" sz="2000" dirty="0"/>
              <a:t>}</a:t>
            </a:r>
            <a:endParaRPr lang="zh-CN" altLang="en-US" sz="2000" dirty="0"/>
          </a:p>
        </p:txBody>
      </p:sp>
      <p:sp>
        <p:nvSpPr>
          <p:cNvPr id="4" name="Rectangle 3"/>
          <p:cNvSpPr txBox="1">
            <a:spLocks noChangeArrowheads="1"/>
          </p:cNvSpPr>
          <p:nvPr/>
        </p:nvSpPr>
        <p:spPr bwMode="auto">
          <a:xfrm>
            <a:off x="1703512" y="260648"/>
            <a:ext cx="896448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2200" b="1" kern="0" dirty="0">
                <a:solidFill>
                  <a:srgbClr val="0000CC"/>
                </a:solidFill>
              </a:rPr>
              <a:t>【</a:t>
            </a:r>
            <a:r>
              <a:rPr lang="zh-CN" altLang="en-US" sz="2200" b="1" kern="0" dirty="0">
                <a:solidFill>
                  <a:srgbClr val="0000CC"/>
                </a:solidFill>
              </a:rPr>
              <a:t>例</a:t>
            </a:r>
            <a:r>
              <a:rPr lang="en-US" altLang="zh-CN" sz="2200" b="1" kern="0" dirty="0">
                <a:solidFill>
                  <a:srgbClr val="0000CC"/>
                </a:solidFill>
              </a:rPr>
              <a:t>9-5】  </a:t>
            </a:r>
            <a:r>
              <a:rPr lang="zh-CN" altLang="en-US" sz="2200" b="1" kern="0" dirty="0">
                <a:solidFill>
                  <a:srgbClr val="0000CC"/>
                </a:solidFill>
              </a:rPr>
              <a:t>修改例</a:t>
            </a:r>
            <a:r>
              <a:rPr lang="en-US" altLang="zh-CN" sz="2200" b="1" kern="0" dirty="0">
                <a:solidFill>
                  <a:srgbClr val="0000CC"/>
                </a:solidFill>
              </a:rPr>
              <a:t>9-4</a:t>
            </a:r>
            <a:r>
              <a:rPr lang="zh-CN" altLang="en-US" sz="2200" b="1" kern="0" dirty="0">
                <a:solidFill>
                  <a:srgbClr val="0000CC"/>
                </a:solidFill>
              </a:rPr>
              <a:t>，用操纵符格式化输出数据，实现同样的功能。</a:t>
            </a:r>
            <a:endParaRPr lang="zh-CN" altLang="en-US" sz="2200" b="1" kern="0" dirty="0">
              <a:solidFill>
                <a:srgbClr val="0000CC"/>
              </a:solidFill>
            </a:endParaRPr>
          </a:p>
        </p:txBody>
      </p:sp>
      <p:pic>
        <p:nvPicPr>
          <p:cNvPr id="2" name="图片 1"/>
          <p:cNvPicPr>
            <a:picLocks noChangeAspect="1"/>
          </p:cNvPicPr>
          <p:nvPr/>
        </p:nvPicPr>
        <p:blipFill>
          <a:blip r:embed="rId1"/>
          <a:stretch>
            <a:fillRect/>
          </a:stretch>
        </p:blipFill>
        <p:spPr>
          <a:xfrm>
            <a:off x="2576232" y="4509120"/>
            <a:ext cx="7048160" cy="22932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a:t>Pre-defined Streams</a:t>
            </a:r>
            <a:endParaRPr lang="en-US" altLang="zh-CN"/>
          </a:p>
        </p:txBody>
      </p:sp>
      <p:sp>
        <p:nvSpPr>
          <p:cNvPr id="103427" name="Rectangle 3"/>
          <p:cNvSpPr>
            <a:spLocks noGrp="1" noChangeArrowheads="1"/>
          </p:cNvSpPr>
          <p:nvPr>
            <p:ph type="body" idx="1"/>
          </p:nvPr>
        </p:nvSpPr>
        <p:spPr>
          <a:xfrm>
            <a:off x="1981200" y="1700214"/>
            <a:ext cx="8229600" cy="4167187"/>
          </a:xfrm>
        </p:spPr>
        <p:txBody>
          <a:bodyPr/>
          <a:lstStyle/>
          <a:p>
            <a:pPr eaLnBrk="1" hangingPunct="1"/>
            <a:r>
              <a:rPr lang="en-US" altLang="zh-CN" sz="2400"/>
              <a:t>C++ contains several pre-defined streams that are automatically opened when a program begins its execution.</a:t>
            </a:r>
            <a:endParaRPr lang="en-US" altLang="zh-CN" sz="2400"/>
          </a:p>
          <a:p>
            <a:pPr eaLnBrk="1" hangingPunct="1"/>
            <a:endParaRPr lang="en-US" altLang="zh-CN" sz="2400"/>
          </a:p>
        </p:txBody>
      </p:sp>
      <p:sp>
        <p:nvSpPr>
          <p:cNvPr id="10244" name="Text Box 4"/>
          <p:cNvSpPr txBox="1">
            <a:spLocks noChangeArrowheads="1"/>
          </p:cNvSpPr>
          <p:nvPr/>
        </p:nvSpPr>
        <p:spPr bwMode="auto">
          <a:xfrm>
            <a:off x="2495550" y="2636839"/>
            <a:ext cx="7129452" cy="400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90000"/>
              </a:lnSpc>
              <a:spcBef>
                <a:spcPct val="0"/>
              </a:spcBef>
              <a:buClrTx/>
              <a:buSzTx/>
              <a:buFontTx/>
              <a:buNone/>
            </a:pPr>
            <a:r>
              <a:rPr kumimoji="1" lang="en-US" altLang="zh-CN" sz="2400" b="1">
                <a:solidFill>
                  <a:srgbClr val="0066FF"/>
                </a:solidFill>
                <a:latin typeface="Times New Roman" panose="02020603050405020304" pitchFamily="18" charset="0"/>
              </a:rPr>
              <a:t>cin</a:t>
            </a:r>
            <a:r>
              <a:rPr kumimoji="1" lang="en-US" altLang="zh-CN" sz="2000" b="1">
                <a:latin typeface="Times New Roman" panose="02020603050405020304" pitchFamily="18" charset="0"/>
              </a:rPr>
              <a:t>	 istream_withassign         standard input device</a:t>
            </a:r>
            <a:endParaRPr kumimoji="1" lang="en-US" altLang="zh-CN" sz="2000" b="1">
              <a:latin typeface="Times New Roman" panose="02020603050405020304" pitchFamily="18" charset="0"/>
            </a:endParaRPr>
          </a:p>
          <a:p>
            <a:pPr eaLnBrk="1" hangingPunct="1">
              <a:lnSpc>
                <a:spcPct val="290000"/>
              </a:lnSpc>
              <a:spcBef>
                <a:spcPct val="0"/>
              </a:spcBef>
              <a:buClrTx/>
              <a:buSzTx/>
              <a:buFontTx/>
              <a:buNone/>
            </a:pPr>
            <a:r>
              <a:rPr kumimoji="1" lang="en-US" altLang="zh-CN" sz="2400" b="1">
                <a:solidFill>
                  <a:srgbClr val="0066FF"/>
                </a:solidFill>
                <a:latin typeface="Times New Roman" panose="02020603050405020304" pitchFamily="18" charset="0"/>
              </a:rPr>
              <a:t>cout</a:t>
            </a:r>
            <a:r>
              <a:rPr kumimoji="1" lang="en-US" altLang="zh-CN" sz="2000" b="1">
                <a:latin typeface="Times New Roman" panose="02020603050405020304" pitchFamily="18" charset="0"/>
              </a:rPr>
              <a:t>	 ostream_withassign         standard output device</a:t>
            </a:r>
            <a:endParaRPr kumimoji="1" lang="en-US" altLang="zh-CN" sz="2000" b="1">
              <a:latin typeface="Times New Roman" panose="02020603050405020304" pitchFamily="18" charset="0"/>
            </a:endParaRPr>
          </a:p>
          <a:p>
            <a:pPr eaLnBrk="1" hangingPunct="1">
              <a:lnSpc>
                <a:spcPct val="290000"/>
              </a:lnSpc>
              <a:spcBef>
                <a:spcPct val="0"/>
              </a:spcBef>
              <a:buClrTx/>
              <a:buSzTx/>
              <a:buFontTx/>
              <a:buNone/>
            </a:pPr>
            <a:r>
              <a:rPr kumimoji="1" lang="en-US" altLang="zh-CN" sz="2400" b="1">
                <a:solidFill>
                  <a:srgbClr val="0066FF"/>
                </a:solidFill>
                <a:latin typeface="Times New Roman" panose="02020603050405020304" pitchFamily="18" charset="0"/>
              </a:rPr>
              <a:t>cerr</a:t>
            </a:r>
            <a:r>
              <a:rPr kumimoji="1" lang="en-US" altLang="zh-CN" sz="2000" b="1">
                <a:latin typeface="Times New Roman" panose="02020603050405020304" pitchFamily="18" charset="0"/>
              </a:rPr>
              <a:t>	 ostream_withassign 	standard error output device</a:t>
            </a:r>
            <a:endParaRPr kumimoji="1" lang="en-US" altLang="zh-CN" sz="2000" b="1">
              <a:latin typeface="Times New Roman" panose="02020603050405020304" pitchFamily="18" charset="0"/>
            </a:endParaRPr>
          </a:p>
          <a:p>
            <a:pPr eaLnBrk="1" hangingPunct="1">
              <a:lnSpc>
                <a:spcPct val="290000"/>
              </a:lnSpc>
              <a:spcBef>
                <a:spcPct val="0"/>
              </a:spcBef>
              <a:buClrTx/>
              <a:buSzTx/>
              <a:buFontTx/>
              <a:buNone/>
            </a:pPr>
            <a:r>
              <a:rPr kumimoji="1" lang="en-US" altLang="zh-CN" sz="2400" b="1">
                <a:solidFill>
                  <a:srgbClr val="0066FF"/>
                </a:solidFill>
                <a:latin typeface="Times New Roman" panose="02020603050405020304" pitchFamily="18" charset="0"/>
              </a:rPr>
              <a:t>clog</a:t>
            </a:r>
            <a:r>
              <a:rPr kumimoji="1" lang="en-US" altLang="zh-CN" sz="2000" b="1">
                <a:latin typeface="Times New Roman" panose="02020603050405020304" pitchFamily="18" charset="0"/>
              </a:rPr>
              <a:t>	 ostream_withassign          standard error output device</a:t>
            </a:r>
            <a:endParaRPr kumimoji="1" lang="en-US" altLang="zh-CN" sz="2000" b="1">
              <a:latin typeface="Times New Roman" panose="02020603050405020304" pitchFamily="18" charset="0"/>
            </a:endParaRPr>
          </a:p>
        </p:txBody>
      </p:sp>
      <p:sp>
        <p:nvSpPr>
          <p:cNvPr id="10245" name="Text Box 5"/>
          <p:cNvSpPr txBox="1">
            <a:spLocks noChangeArrowheads="1"/>
          </p:cNvSpPr>
          <p:nvPr/>
        </p:nvSpPr>
        <p:spPr bwMode="auto">
          <a:xfrm>
            <a:off x="6167438" y="3357563"/>
            <a:ext cx="360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solidFill>
                  <a:srgbClr val="00CC00"/>
                </a:solidFill>
              </a:rPr>
              <a:t>keyboard, can be redirected</a:t>
            </a:r>
            <a:endParaRPr lang="en-US" altLang="zh-CN" sz="1800" b="1">
              <a:solidFill>
                <a:srgbClr val="00CC00"/>
              </a:solidFill>
            </a:endParaRPr>
          </a:p>
        </p:txBody>
      </p:sp>
      <p:sp>
        <p:nvSpPr>
          <p:cNvPr id="10246" name="Text Box 6"/>
          <p:cNvSpPr txBox="1">
            <a:spLocks noChangeArrowheads="1"/>
          </p:cNvSpPr>
          <p:nvPr/>
        </p:nvSpPr>
        <p:spPr bwMode="auto">
          <a:xfrm>
            <a:off x="6167438" y="4437063"/>
            <a:ext cx="360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solidFill>
                  <a:srgbClr val="00CC00"/>
                </a:solidFill>
              </a:rPr>
              <a:t>screen, can be redirected</a:t>
            </a:r>
            <a:endParaRPr lang="en-US" altLang="zh-CN" sz="1800" b="1">
              <a:solidFill>
                <a:srgbClr val="00CC00"/>
              </a:solidFill>
            </a:endParaRPr>
          </a:p>
        </p:txBody>
      </p:sp>
      <p:sp>
        <p:nvSpPr>
          <p:cNvPr id="10247" name="Text Box 7"/>
          <p:cNvSpPr txBox="1">
            <a:spLocks noChangeArrowheads="1"/>
          </p:cNvSpPr>
          <p:nvPr/>
        </p:nvSpPr>
        <p:spPr bwMode="auto">
          <a:xfrm>
            <a:off x="6167438" y="5516563"/>
            <a:ext cx="360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solidFill>
                  <a:srgbClr val="00CC00"/>
                </a:solidFill>
              </a:rPr>
              <a:t>screen, can not be redirected</a:t>
            </a:r>
            <a:endParaRPr lang="en-US" altLang="zh-CN" sz="1800" b="1">
              <a:solidFill>
                <a:srgbClr val="00CC00"/>
              </a:solidFill>
            </a:endParaRPr>
          </a:p>
        </p:txBody>
      </p:sp>
      <p:sp>
        <p:nvSpPr>
          <p:cNvPr id="10248" name="Text Box 8"/>
          <p:cNvSpPr txBox="1">
            <a:spLocks noChangeArrowheads="1"/>
          </p:cNvSpPr>
          <p:nvPr/>
        </p:nvSpPr>
        <p:spPr bwMode="auto">
          <a:xfrm>
            <a:off x="6167438" y="6491288"/>
            <a:ext cx="360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solidFill>
                  <a:srgbClr val="00CC00"/>
                </a:solidFill>
              </a:rPr>
              <a:t>screen, can not be redirected</a:t>
            </a:r>
            <a:endParaRPr lang="en-US" altLang="zh-CN" sz="1800" b="1">
              <a:solidFill>
                <a:srgbClr val="00CC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iterate type="wd">
                                    <p:tmPct val="100000"/>
                                  </p:iterate>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checkerboard(across)">
                                      <p:cBhvr>
                                        <p:cTn id="7" dur="300"/>
                                        <p:tgtEl>
                                          <p:spTgt spid="10244">
                                            <p:txEl>
                                              <p:pRg st="0" end="0"/>
                                            </p:txEl>
                                          </p:spTgt>
                                        </p:tgtEl>
                                      </p:cBhvr>
                                    </p:animEffect>
                                  </p:childTnLst>
                                </p:cTn>
                              </p:par>
                            </p:childTnLst>
                          </p:cTn>
                        </p:par>
                        <p:par>
                          <p:cTn id="8" fill="hold">
                            <p:stCondLst>
                              <p:cond delay="17900"/>
                            </p:stCondLst>
                            <p:childTnLst>
                              <p:par>
                                <p:cTn id="9" presetID="5" presetClass="entr" presetSubtype="10" fill="hold" grpId="0" nodeType="afterEffect">
                                  <p:stCondLst>
                                    <p:cond delay="2000"/>
                                  </p:stCondLst>
                                  <p:iterate type="wd">
                                    <p:tmPct val="100000"/>
                                  </p:iterate>
                                  <p:childTnLst>
                                    <p:set>
                                      <p:cBhvr>
                                        <p:cTn id="10" dur="1" fill="hold">
                                          <p:stCondLst>
                                            <p:cond delay="0"/>
                                          </p:stCondLst>
                                        </p:cTn>
                                        <p:tgtEl>
                                          <p:spTgt spid="10244">
                                            <p:txEl>
                                              <p:pRg st="1" end="1"/>
                                            </p:txEl>
                                          </p:spTgt>
                                        </p:tgtEl>
                                        <p:attrNameLst>
                                          <p:attrName>style.visibility</p:attrName>
                                        </p:attrNameLst>
                                      </p:cBhvr>
                                      <p:to>
                                        <p:strVal val="visible"/>
                                      </p:to>
                                    </p:set>
                                    <p:animEffect transition="in" filter="checkerboard(across)">
                                      <p:cBhvr>
                                        <p:cTn id="11" dur="300"/>
                                        <p:tgtEl>
                                          <p:spTgt spid="10244">
                                            <p:txEl>
                                              <p:pRg st="1" end="1"/>
                                            </p:txEl>
                                          </p:spTgt>
                                        </p:tgtEl>
                                      </p:cBhvr>
                                    </p:animEffect>
                                  </p:childTnLst>
                                </p:cTn>
                              </p:par>
                            </p:childTnLst>
                          </p:cTn>
                        </p:par>
                        <p:par>
                          <p:cTn id="12" fill="hold">
                            <p:stCondLst>
                              <p:cond delay="36400"/>
                            </p:stCondLst>
                            <p:childTnLst>
                              <p:par>
                                <p:cTn id="13" presetID="5" presetClass="entr" presetSubtype="10" fill="hold" grpId="0" nodeType="afterEffect">
                                  <p:stCondLst>
                                    <p:cond delay="2000"/>
                                  </p:stCondLst>
                                  <p:iterate type="wd">
                                    <p:tmPct val="100000"/>
                                  </p:iterate>
                                  <p:childTnLst>
                                    <p:set>
                                      <p:cBhvr>
                                        <p:cTn id="14" dur="1" fill="hold">
                                          <p:stCondLst>
                                            <p:cond delay="0"/>
                                          </p:stCondLst>
                                        </p:cTn>
                                        <p:tgtEl>
                                          <p:spTgt spid="10244">
                                            <p:txEl>
                                              <p:pRg st="2" end="2"/>
                                            </p:txEl>
                                          </p:spTgt>
                                        </p:tgtEl>
                                        <p:attrNameLst>
                                          <p:attrName>style.visibility</p:attrName>
                                        </p:attrNameLst>
                                      </p:cBhvr>
                                      <p:to>
                                        <p:strVal val="visible"/>
                                      </p:to>
                                    </p:set>
                                    <p:animEffect transition="in" filter="checkerboard(across)">
                                      <p:cBhvr>
                                        <p:cTn id="15" dur="300"/>
                                        <p:tgtEl>
                                          <p:spTgt spid="10244">
                                            <p:txEl>
                                              <p:pRg st="2" end="2"/>
                                            </p:txEl>
                                          </p:spTgt>
                                        </p:tgtEl>
                                      </p:cBhvr>
                                    </p:animEffect>
                                  </p:childTnLst>
                                </p:cTn>
                              </p:par>
                            </p:childTnLst>
                          </p:cTn>
                        </p:par>
                        <p:par>
                          <p:cTn id="16" fill="hold">
                            <p:stCondLst>
                              <p:cond delay="54600"/>
                            </p:stCondLst>
                            <p:childTnLst>
                              <p:par>
                                <p:cTn id="17" presetID="5" presetClass="entr" presetSubtype="10" fill="hold" grpId="0" nodeType="afterEffect">
                                  <p:stCondLst>
                                    <p:cond delay="2000"/>
                                  </p:stCondLst>
                                  <p:iterate type="wd">
                                    <p:tmPct val="100000"/>
                                  </p:iterate>
                                  <p:childTnLst>
                                    <p:set>
                                      <p:cBhvr>
                                        <p:cTn id="18" dur="1" fill="hold">
                                          <p:stCondLst>
                                            <p:cond delay="0"/>
                                          </p:stCondLst>
                                        </p:cTn>
                                        <p:tgtEl>
                                          <p:spTgt spid="10244">
                                            <p:txEl>
                                              <p:pRg st="3" end="3"/>
                                            </p:txEl>
                                          </p:spTgt>
                                        </p:tgtEl>
                                        <p:attrNameLst>
                                          <p:attrName>style.visibility</p:attrName>
                                        </p:attrNameLst>
                                      </p:cBhvr>
                                      <p:to>
                                        <p:strVal val="visible"/>
                                      </p:to>
                                    </p:set>
                                    <p:animEffect transition="in" filter="checkerboard(across)">
                                      <p:cBhvr>
                                        <p:cTn id="19" dur="300"/>
                                        <p:tgtEl>
                                          <p:spTgt spid="1024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245"/>
                                        </p:tgtEl>
                                        <p:attrNameLst>
                                          <p:attrName>style.visibility</p:attrName>
                                        </p:attrNameLst>
                                      </p:cBhvr>
                                      <p:to>
                                        <p:strVal val="visible"/>
                                      </p:to>
                                    </p:set>
                                    <p:animEffect transition="in" filter="blinds(horizontal)">
                                      <p:cBhvr>
                                        <p:cTn id="24" dur="500"/>
                                        <p:tgtEl>
                                          <p:spTgt spid="1024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246"/>
                                        </p:tgtEl>
                                        <p:attrNameLst>
                                          <p:attrName>style.visibility</p:attrName>
                                        </p:attrNameLst>
                                      </p:cBhvr>
                                      <p:to>
                                        <p:strVal val="visible"/>
                                      </p:to>
                                    </p:set>
                                    <p:animEffect transition="in" filter="blinds(horizontal)">
                                      <p:cBhvr>
                                        <p:cTn id="29" dur="500"/>
                                        <p:tgtEl>
                                          <p:spTgt spid="1024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247"/>
                                        </p:tgtEl>
                                        <p:attrNameLst>
                                          <p:attrName>style.visibility</p:attrName>
                                        </p:attrNameLst>
                                      </p:cBhvr>
                                      <p:to>
                                        <p:strVal val="visible"/>
                                      </p:to>
                                    </p:set>
                                    <p:animEffect transition="in" filter="blinds(horizontal)">
                                      <p:cBhvr>
                                        <p:cTn id="34" dur="500"/>
                                        <p:tgtEl>
                                          <p:spTgt spid="1024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0248"/>
                                        </p:tgtEl>
                                        <p:attrNameLst>
                                          <p:attrName>style.visibility</p:attrName>
                                        </p:attrNameLst>
                                      </p:cBhvr>
                                      <p:to>
                                        <p:strVal val="visible"/>
                                      </p:to>
                                    </p:set>
                                    <p:animEffect transition="in" filter="blinds(horizontal)">
                                      <p:cBhvr>
                                        <p:cTn id="39"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dvAuto="2000" autoUpdateAnimBg="0" build="p"/>
      <p:bldP spid="10245" grpId="0"/>
      <p:bldP spid="10246" grpId="0"/>
      <p:bldP spid="10247" grpId="0"/>
      <p:bldP spid="102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1075691" y="262097"/>
            <a:ext cx="7846059" cy="6333806"/>
          </a:xfrm>
        </p:spPr>
        <p:txBody>
          <a:bodyPr>
            <a:normAutofit fontScale="77500" lnSpcReduction="20000"/>
          </a:bodyPr>
          <a:lstStyle/>
          <a:p>
            <a:pPr eaLnBrk="1" hangingPunct="1">
              <a:lnSpc>
                <a:spcPct val="80000"/>
              </a:lnSpc>
              <a:buFontTx/>
              <a:buNone/>
            </a:pPr>
            <a:r>
              <a:rPr lang="en-US" altLang="zh-CN" sz="3100" b="1" dirty="0"/>
              <a:t>Users can define their own manipulators by using:</a:t>
            </a:r>
            <a:endParaRPr lang="en-US" altLang="zh-CN" sz="3100" b="1" dirty="0"/>
          </a:p>
          <a:p>
            <a:pPr eaLnBrk="1" hangingPunct="1">
              <a:lnSpc>
                <a:spcPct val="80000"/>
              </a:lnSpc>
              <a:buFontTx/>
              <a:buNone/>
            </a:pPr>
            <a:endParaRPr lang="en-US" altLang="zh-CN" sz="2600" dirty="0"/>
          </a:p>
          <a:p>
            <a:pPr eaLnBrk="1" hangingPunct="1">
              <a:lnSpc>
                <a:spcPct val="80000"/>
              </a:lnSpc>
              <a:buFontTx/>
              <a:buNone/>
            </a:pPr>
            <a:r>
              <a:rPr lang="en-US" altLang="zh-CN" sz="2600" dirty="0" err="1">
                <a:latin typeface="Times New Roman" panose="02020603050405020304" pitchFamily="18" charset="0"/>
              </a:rPr>
              <a:t>ostream</a:t>
            </a:r>
            <a:r>
              <a:rPr lang="en-US" altLang="zh-CN" sz="2600" dirty="0">
                <a:latin typeface="Times New Roman" panose="02020603050405020304" pitchFamily="18" charset="0"/>
              </a:rPr>
              <a:t> &amp; </a:t>
            </a:r>
            <a:r>
              <a:rPr lang="en-US" altLang="zh-CN" sz="2600" dirty="0" err="1">
                <a:latin typeface="Times New Roman" panose="02020603050405020304" pitchFamily="18" charset="0"/>
              </a:rPr>
              <a:t>manip_name</a:t>
            </a:r>
            <a:r>
              <a:rPr lang="en-US" altLang="zh-CN" sz="2600" dirty="0">
                <a:latin typeface="Times New Roman" panose="02020603050405020304" pitchFamily="18" charset="0"/>
              </a:rPr>
              <a:t>(</a:t>
            </a:r>
            <a:r>
              <a:rPr lang="en-US" altLang="zh-CN" sz="2600" dirty="0" err="1">
                <a:latin typeface="Times New Roman" panose="02020603050405020304" pitchFamily="18" charset="0"/>
              </a:rPr>
              <a:t>ostream</a:t>
            </a:r>
            <a:r>
              <a:rPr lang="en-US" altLang="zh-CN" sz="2600" dirty="0">
                <a:latin typeface="Times New Roman" panose="02020603050405020304" pitchFamily="18" charset="0"/>
              </a:rPr>
              <a:t> &amp;stream)</a:t>
            </a:r>
            <a:endParaRPr lang="en-US" altLang="zh-CN" sz="2600" dirty="0">
              <a:latin typeface="Times New Roman" panose="02020603050405020304" pitchFamily="18" charset="0"/>
            </a:endParaRPr>
          </a:p>
          <a:p>
            <a:pPr eaLnBrk="1" hangingPunct="1">
              <a:lnSpc>
                <a:spcPct val="80000"/>
              </a:lnSpc>
              <a:buFontTx/>
              <a:buNone/>
            </a:pPr>
            <a:r>
              <a:rPr lang="en-US" altLang="zh-CN" sz="2600" dirty="0">
                <a:latin typeface="Times New Roman" panose="02020603050405020304" pitchFamily="18" charset="0"/>
              </a:rPr>
              <a:t>{ </a:t>
            </a:r>
            <a:endParaRPr lang="en-US" altLang="zh-CN" sz="2600" dirty="0">
              <a:latin typeface="Times New Roman" panose="02020603050405020304" pitchFamily="18" charset="0"/>
            </a:endParaRPr>
          </a:p>
          <a:p>
            <a:pPr eaLnBrk="1" hangingPunct="1">
              <a:lnSpc>
                <a:spcPct val="80000"/>
              </a:lnSpc>
              <a:buFontTx/>
              <a:buNone/>
            </a:pPr>
            <a:r>
              <a:rPr lang="en-US" altLang="zh-CN" sz="2600" dirty="0">
                <a:latin typeface="Times New Roman" panose="02020603050405020304" pitchFamily="18" charset="0"/>
              </a:rPr>
              <a:t>    //your code</a:t>
            </a:r>
            <a:endParaRPr lang="en-US" altLang="zh-CN" sz="2600" dirty="0">
              <a:latin typeface="Times New Roman" panose="02020603050405020304" pitchFamily="18" charset="0"/>
            </a:endParaRPr>
          </a:p>
          <a:p>
            <a:pPr eaLnBrk="1" hangingPunct="1">
              <a:lnSpc>
                <a:spcPct val="80000"/>
              </a:lnSpc>
              <a:buFontTx/>
              <a:buNone/>
            </a:pPr>
            <a:r>
              <a:rPr lang="en-US" altLang="zh-CN" sz="2600" dirty="0">
                <a:latin typeface="Times New Roman" panose="02020603050405020304" pitchFamily="18" charset="0"/>
              </a:rPr>
              <a:t>    return stream;</a:t>
            </a:r>
            <a:endParaRPr lang="en-US" altLang="zh-CN" sz="2600" dirty="0">
              <a:latin typeface="Times New Roman" panose="02020603050405020304" pitchFamily="18" charset="0"/>
            </a:endParaRPr>
          </a:p>
          <a:p>
            <a:pPr eaLnBrk="1" hangingPunct="1">
              <a:lnSpc>
                <a:spcPct val="80000"/>
              </a:lnSpc>
              <a:buFontTx/>
              <a:buNone/>
            </a:pPr>
            <a:r>
              <a:rPr lang="en-US" altLang="zh-CN" sz="2600" dirty="0">
                <a:latin typeface="Times New Roman" panose="02020603050405020304" pitchFamily="18" charset="0"/>
              </a:rPr>
              <a:t> }</a:t>
            </a:r>
            <a:endParaRPr lang="en-US" altLang="zh-CN" sz="2600" dirty="0">
              <a:latin typeface="Times New Roman" panose="02020603050405020304" pitchFamily="18" charset="0"/>
            </a:endParaRPr>
          </a:p>
          <a:p>
            <a:pPr eaLnBrk="1" hangingPunct="1">
              <a:lnSpc>
                <a:spcPct val="80000"/>
              </a:lnSpc>
              <a:buFontTx/>
              <a:buNone/>
            </a:pPr>
            <a:endParaRPr lang="en-US" altLang="zh-CN" sz="2600" dirty="0">
              <a:latin typeface="Times New Roman" panose="02020603050405020304" pitchFamily="18" charset="0"/>
            </a:endParaRPr>
          </a:p>
          <a:p>
            <a:pPr eaLnBrk="1" hangingPunct="1">
              <a:lnSpc>
                <a:spcPct val="80000"/>
              </a:lnSpc>
              <a:buFontTx/>
              <a:buNone/>
            </a:pPr>
            <a:r>
              <a:rPr lang="en-US" altLang="zh-CN" sz="2600" dirty="0"/>
              <a:t>EXAMPLE:</a:t>
            </a:r>
            <a:endParaRPr lang="en-US" altLang="zh-CN" sz="2600" dirty="0"/>
          </a:p>
          <a:p>
            <a:pPr eaLnBrk="1" hangingPunct="1">
              <a:lnSpc>
                <a:spcPct val="80000"/>
              </a:lnSpc>
              <a:buFontTx/>
              <a:buNone/>
            </a:pPr>
            <a:r>
              <a:rPr lang="en-US" altLang="zh-CN" sz="2600" dirty="0"/>
              <a:t>      </a:t>
            </a:r>
            <a:r>
              <a:rPr lang="en-US" altLang="zh-CN" sz="2600" b="1" dirty="0">
                <a:latin typeface="Times New Roman" panose="02020603050405020304" pitchFamily="18" charset="0"/>
              </a:rPr>
              <a:t>#include &lt; </a:t>
            </a:r>
            <a:r>
              <a:rPr lang="en-US" altLang="zh-CN" sz="2600" b="1" dirty="0" err="1">
                <a:latin typeface="Times New Roman" panose="02020603050405020304" pitchFamily="18" charset="0"/>
              </a:rPr>
              <a:t>iostream.h</a:t>
            </a:r>
            <a:r>
              <a:rPr lang="en-US" altLang="zh-CN" sz="2600" b="1" dirty="0">
                <a:latin typeface="Times New Roman" panose="02020603050405020304" pitchFamily="18" charset="0"/>
              </a:rPr>
              <a:t>&gt;</a:t>
            </a:r>
            <a:endParaRPr lang="en-US" altLang="zh-CN" sz="2600" b="1" dirty="0">
              <a:latin typeface="Times New Roman" panose="02020603050405020304" pitchFamily="18" charset="0"/>
            </a:endParaRPr>
          </a:p>
          <a:p>
            <a:pPr eaLnBrk="1" hangingPunct="1">
              <a:lnSpc>
                <a:spcPct val="80000"/>
              </a:lnSpc>
              <a:buFontTx/>
              <a:buNone/>
            </a:pPr>
            <a:r>
              <a:rPr lang="en-US" altLang="zh-CN" sz="2600" b="1" dirty="0">
                <a:latin typeface="Times New Roman" panose="02020603050405020304" pitchFamily="18" charset="0"/>
              </a:rPr>
              <a:t>         </a:t>
            </a:r>
            <a:r>
              <a:rPr lang="en-US" altLang="zh-CN" sz="2600" b="1" dirty="0" err="1">
                <a:latin typeface="Times New Roman" panose="02020603050405020304" pitchFamily="18" charset="0"/>
              </a:rPr>
              <a:t>ostream</a:t>
            </a:r>
            <a:r>
              <a:rPr lang="en-US" altLang="zh-CN" sz="2600" b="1" dirty="0">
                <a:latin typeface="Times New Roman" panose="02020603050405020304" pitchFamily="18" charset="0"/>
              </a:rPr>
              <a:t> &amp; money(</a:t>
            </a:r>
            <a:r>
              <a:rPr lang="en-US" altLang="zh-CN" sz="2600" b="1" dirty="0" err="1">
                <a:latin typeface="Times New Roman" panose="02020603050405020304" pitchFamily="18" charset="0"/>
              </a:rPr>
              <a:t>ostream</a:t>
            </a:r>
            <a:r>
              <a:rPr lang="en-US" altLang="zh-CN" sz="2600" b="1" dirty="0">
                <a:latin typeface="Times New Roman" panose="02020603050405020304" pitchFamily="18" charset="0"/>
              </a:rPr>
              <a:t> &amp; output)</a:t>
            </a:r>
            <a:endParaRPr lang="en-US" altLang="zh-CN" sz="2600" b="1" dirty="0">
              <a:latin typeface="Times New Roman" panose="02020603050405020304" pitchFamily="18" charset="0"/>
            </a:endParaRPr>
          </a:p>
          <a:p>
            <a:pPr eaLnBrk="1" hangingPunct="1">
              <a:lnSpc>
                <a:spcPct val="80000"/>
              </a:lnSpc>
              <a:buFontTx/>
              <a:buNone/>
            </a:pP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eaLnBrk="1" hangingPunct="1">
              <a:lnSpc>
                <a:spcPct val="80000"/>
              </a:lnSpc>
              <a:buFontTx/>
              <a:buNone/>
            </a:pPr>
            <a:r>
              <a:rPr lang="en-US" altLang="zh-CN" sz="2600" b="1" dirty="0">
                <a:latin typeface="Times New Roman" panose="02020603050405020304" pitchFamily="18" charset="0"/>
              </a:rPr>
              <a:t>            return  output&lt;&lt;“\t$”;</a:t>
            </a:r>
            <a:endParaRPr lang="en-US" altLang="zh-CN" sz="2600" b="1" dirty="0">
              <a:latin typeface="Times New Roman" panose="02020603050405020304" pitchFamily="18" charset="0"/>
            </a:endParaRPr>
          </a:p>
          <a:p>
            <a:pPr eaLnBrk="1" hangingPunct="1">
              <a:lnSpc>
                <a:spcPct val="80000"/>
              </a:lnSpc>
              <a:buFontTx/>
              <a:buNone/>
            </a:pP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eaLnBrk="1" hangingPunct="1">
              <a:lnSpc>
                <a:spcPct val="80000"/>
              </a:lnSpc>
              <a:buFontTx/>
              <a:buNone/>
            </a:pPr>
            <a:r>
              <a:rPr lang="en-US" altLang="zh-CN" sz="2600" b="1" dirty="0">
                <a:latin typeface="Times New Roman" panose="02020603050405020304" pitchFamily="18" charset="0"/>
              </a:rPr>
              <a:t>         void  main()</a:t>
            </a:r>
            <a:endParaRPr lang="en-US" altLang="zh-CN" sz="2600" b="1" dirty="0">
              <a:latin typeface="Times New Roman" panose="02020603050405020304" pitchFamily="18" charset="0"/>
            </a:endParaRPr>
          </a:p>
          <a:p>
            <a:pPr eaLnBrk="1" hangingPunct="1">
              <a:lnSpc>
                <a:spcPct val="80000"/>
              </a:lnSpc>
              <a:buFontTx/>
              <a:buNone/>
            </a:pP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eaLnBrk="1" hangingPunct="1">
              <a:lnSpc>
                <a:spcPct val="80000"/>
              </a:lnSpc>
              <a:buFontTx/>
              <a:buNone/>
            </a:pPr>
            <a:r>
              <a:rPr lang="en-US" altLang="zh-CN" sz="2600" b="1" dirty="0">
                <a:latin typeface="Times New Roman" panose="02020603050405020304" pitchFamily="18" charset="0"/>
              </a:rPr>
              <a:t>        float  owed=1.35, earned=23.1;</a:t>
            </a:r>
            <a:endParaRPr lang="en-US" altLang="zh-CN" sz="2600" b="1" dirty="0">
              <a:latin typeface="Times New Roman" panose="02020603050405020304" pitchFamily="18" charset="0"/>
            </a:endParaRPr>
          </a:p>
          <a:p>
            <a:pPr eaLnBrk="1" hangingPunct="1">
              <a:lnSpc>
                <a:spcPct val="80000"/>
              </a:lnSpc>
              <a:buFontTx/>
              <a:buNone/>
            </a:pPr>
            <a:r>
              <a:rPr lang="en-US" altLang="zh-CN" sz="2600" b="1" dirty="0">
                <a:latin typeface="Times New Roman" panose="02020603050405020304" pitchFamily="18" charset="0"/>
              </a:rPr>
              <a:t>          </a:t>
            </a:r>
            <a:r>
              <a:rPr lang="en-US" altLang="zh-CN" sz="2600" b="1" dirty="0" err="1">
                <a:latin typeface="Times New Roman" panose="02020603050405020304" pitchFamily="18" charset="0"/>
              </a:rPr>
              <a:t>cout</a:t>
            </a:r>
            <a:r>
              <a:rPr lang="en-US" altLang="zh-CN" sz="2600" b="1" dirty="0">
                <a:latin typeface="Times New Roman" panose="02020603050405020304" pitchFamily="18" charset="0"/>
              </a:rPr>
              <a:t>&lt;&lt;money&lt;&lt;owed&lt;&lt;money&lt;&lt;earned;</a:t>
            </a:r>
            <a:endParaRPr lang="en-US" altLang="zh-CN" sz="2600" b="1" dirty="0">
              <a:latin typeface="Times New Roman" panose="02020603050405020304" pitchFamily="18" charset="0"/>
            </a:endParaRPr>
          </a:p>
          <a:p>
            <a:pPr eaLnBrk="1" hangingPunct="1">
              <a:lnSpc>
                <a:spcPct val="80000"/>
              </a:lnSpc>
              <a:buFontTx/>
              <a:buNone/>
            </a:pP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eaLnBrk="1" hangingPunct="1">
              <a:lnSpc>
                <a:spcPct val="80000"/>
              </a:lnSpc>
              <a:buFontTx/>
              <a:buNone/>
            </a:pPr>
            <a:r>
              <a:rPr lang="en-US" altLang="zh-CN" sz="2600" dirty="0"/>
              <a:t> </a:t>
            </a:r>
            <a:endParaRPr lang="en-US" altLang="zh-CN" sz="2600" b="1" dirty="0"/>
          </a:p>
        </p:txBody>
      </p:sp>
      <p:sp>
        <p:nvSpPr>
          <p:cNvPr id="46083" name="Rectangle 3"/>
          <p:cNvSpPr>
            <a:spLocks noChangeArrowheads="1"/>
          </p:cNvSpPr>
          <p:nvPr/>
        </p:nvSpPr>
        <p:spPr bwMode="auto">
          <a:xfrm>
            <a:off x="7391400" y="4292600"/>
            <a:ext cx="30607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Output is:</a:t>
            </a:r>
            <a:endParaRPr kumimoji="1" lang="en-US" altLang="zh-CN" sz="2400">
              <a:latin typeface="Times New Roman" panose="02020603050405020304" pitchFamily="18" charset="0"/>
            </a:endParaRPr>
          </a:p>
          <a:p>
            <a:pPr algn="ctr" eaLnBrk="1" hangingPunct="1">
              <a:spcBef>
                <a:spcPct val="0"/>
              </a:spcBef>
              <a:buClrTx/>
              <a:buSzTx/>
              <a:buFontTx/>
              <a:buNone/>
            </a:pPr>
            <a:r>
              <a:rPr kumimoji="1" lang="en-US" altLang="zh-CN" sz="1800">
                <a:latin typeface="Times New Roman" panose="02020603050405020304" pitchFamily="18" charset="0"/>
              </a:rPr>
              <a:t>      </a:t>
            </a:r>
            <a:endParaRPr kumimoji="1" lang="en-US" altLang="zh-CN" sz="1800">
              <a:latin typeface="Times New Roman" panose="02020603050405020304" pitchFamily="18" charset="0"/>
            </a:endParaRPr>
          </a:p>
        </p:txBody>
      </p:sp>
      <p:sp>
        <p:nvSpPr>
          <p:cNvPr id="46084" name="Rectangle 4"/>
          <p:cNvSpPr>
            <a:spLocks noChangeArrowheads="1"/>
          </p:cNvSpPr>
          <p:nvPr/>
        </p:nvSpPr>
        <p:spPr bwMode="auto">
          <a:xfrm>
            <a:off x="8035926" y="4837113"/>
            <a:ext cx="2416175" cy="641350"/>
          </a:xfrm>
          <a:prstGeom prst="rect">
            <a:avLst/>
          </a:prstGeom>
          <a:solidFill>
            <a:schemeClr val="tx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en-US" altLang="zh-CN" sz="1800">
              <a:latin typeface="Times New Roman" panose="02020603050405020304" pitchFamily="18" charset="0"/>
            </a:endParaRPr>
          </a:p>
          <a:p>
            <a:pPr algn="ctr" eaLnBrk="1" hangingPunct="1">
              <a:spcBef>
                <a:spcPct val="0"/>
              </a:spcBef>
              <a:buClrTx/>
              <a:buSzTx/>
              <a:buFontTx/>
              <a:buNone/>
            </a:pPr>
            <a:r>
              <a:rPr kumimoji="1" lang="en-US" altLang="zh-CN" sz="1800">
                <a:latin typeface="Times New Roman" panose="02020603050405020304" pitchFamily="18" charset="0"/>
              </a:rPr>
              <a:t>      </a:t>
            </a:r>
            <a:r>
              <a:rPr kumimoji="1" lang="en-US" altLang="zh-CN" sz="1800">
                <a:solidFill>
                  <a:schemeClr val="bg1"/>
                </a:solidFill>
                <a:latin typeface="Times New Roman" panose="02020603050405020304" pitchFamily="18" charset="0"/>
              </a:rPr>
              <a:t>$1.35    $23.1</a:t>
            </a:r>
            <a:endParaRPr kumimoji="1" lang="en-US" altLang="zh-CN" sz="1800">
              <a:solidFill>
                <a:schemeClr val="bg1"/>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2">
                                            <p:txEl>
                                              <p:pRg st="8" end="8"/>
                                            </p:txEl>
                                          </p:spTgt>
                                        </p:tgtEl>
                                        <p:attrNameLst>
                                          <p:attrName>style.visibility</p:attrName>
                                        </p:attrNameLst>
                                      </p:cBhvr>
                                      <p:to>
                                        <p:strVal val="visible"/>
                                      </p:to>
                                    </p:set>
                                    <p:animEffect transition="in" filter="blinds(horizontal)">
                                      <p:cBhvr>
                                        <p:cTn id="7" dur="500"/>
                                        <p:tgtEl>
                                          <p:spTgt spid="40962">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2">
                                            <p:txEl>
                                              <p:pRg st="9" end="9"/>
                                            </p:txEl>
                                          </p:spTgt>
                                        </p:tgtEl>
                                        <p:attrNameLst>
                                          <p:attrName>style.visibility</p:attrName>
                                        </p:attrNameLst>
                                      </p:cBhvr>
                                      <p:to>
                                        <p:strVal val="visible"/>
                                      </p:to>
                                    </p:set>
                                    <p:animEffect transition="in" filter="blinds(horizontal)">
                                      <p:cBhvr>
                                        <p:cTn id="10" dur="500"/>
                                        <p:tgtEl>
                                          <p:spTgt spid="40962">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62">
                                            <p:txEl>
                                              <p:pRg st="10" end="10"/>
                                            </p:txEl>
                                          </p:spTgt>
                                        </p:tgtEl>
                                        <p:attrNameLst>
                                          <p:attrName>style.visibility</p:attrName>
                                        </p:attrNameLst>
                                      </p:cBhvr>
                                      <p:to>
                                        <p:strVal val="visible"/>
                                      </p:to>
                                    </p:set>
                                    <p:animEffect transition="in" filter="blinds(horizontal)">
                                      <p:cBhvr>
                                        <p:cTn id="13" dur="500"/>
                                        <p:tgtEl>
                                          <p:spTgt spid="40962">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62">
                                            <p:txEl>
                                              <p:pRg st="11" end="11"/>
                                            </p:txEl>
                                          </p:spTgt>
                                        </p:tgtEl>
                                        <p:attrNameLst>
                                          <p:attrName>style.visibility</p:attrName>
                                        </p:attrNameLst>
                                      </p:cBhvr>
                                      <p:to>
                                        <p:strVal val="visible"/>
                                      </p:to>
                                    </p:set>
                                    <p:animEffect transition="in" filter="blinds(horizontal)">
                                      <p:cBhvr>
                                        <p:cTn id="16" dur="500"/>
                                        <p:tgtEl>
                                          <p:spTgt spid="40962">
                                            <p:txEl>
                                              <p:pRg st="11" end="1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0962">
                                            <p:txEl>
                                              <p:pRg st="12" end="12"/>
                                            </p:txEl>
                                          </p:spTgt>
                                        </p:tgtEl>
                                        <p:attrNameLst>
                                          <p:attrName>style.visibility</p:attrName>
                                        </p:attrNameLst>
                                      </p:cBhvr>
                                      <p:to>
                                        <p:strVal val="visible"/>
                                      </p:to>
                                    </p:set>
                                    <p:animEffect transition="in" filter="blinds(horizontal)">
                                      <p:cBhvr>
                                        <p:cTn id="19" dur="500"/>
                                        <p:tgtEl>
                                          <p:spTgt spid="40962">
                                            <p:txEl>
                                              <p:pRg st="12" end="1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0962">
                                            <p:txEl>
                                              <p:pRg st="13" end="13"/>
                                            </p:txEl>
                                          </p:spTgt>
                                        </p:tgtEl>
                                        <p:attrNameLst>
                                          <p:attrName>style.visibility</p:attrName>
                                        </p:attrNameLst>
                                      </p:cBhvr>
                                      <p:to>
                                        <p:strVal val="visible"/>
                                      </p:to>
                                    </p:set>
                                    <p:animEffect transition="in" filter="blinds(horizontal)">
                                      <p:cBhvr>
                                        <p:cTn id="22" dur="500"/>
                                        <p:tgtEl>
                                          <p:spTgt spid="40962">
                                            <p:txEl>
                                              <p:pRg st="13" end="1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0962">
                                            <p:txEl>
                                              <p:pRg st="14" end="14"/>
                                            </p:txEl>
                                          </p:spTgt>
                                        </p:tgtEl>
                                        <p:attrNameLst>
                                          <p:attrName>style.visibility</p:attrName>
                                        </p:attrNameLst>
                                      </p:cBhvr>
                                      <p:to>
                                        <p:strVal val="visible"/>
                                      </p:to>
                                    </p:set>
                                    <p:animEffect transition="in" filter="blinds(horizontal)">
                                      <p:cBhvr>
                                        <p:cTn id="25" dur="500"/>
                                        <p:tgtEl>
                                          <p:spTgt spid="40962">
                                            <p:txEl>
                                              <p:pRg st="14" end="1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0962">
                                            <p:txEl>
                                              <p:pRg st="15" end="15"/>
                                            </p:txEl>
                                          </p:spTgt>
                                        </p:tgtEl>
                                        <p:attrNameLst>
                                          <p:attrName>style.visibility</p:attrName>
                                        </p:attrNameLst>
                                      </p:cBhvr>
                                      <p:to>
                                        <p:strVal val="visible"/>
                                      </p:to>
                                    </p:set>
                                    <p:animEffect transition="in" filter="blinds(horizontal)">
                                      <p:cBhvr>
                                        <p:cTn id="28" dur="500"/>
                                        <p:tgtEl>
                                          <p:spTgt spid="40962">
                                            <p:txEl>
                                              <p:pRg st="15" end="1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0962">
                                            <p:txEl>
                                              <p:pRg st="16" end="16"/>
                                            </p:txEl>
                                          </p:spTgt>
                                        </p:tgtEl>
                                        <p:attrNameLst>
                                          <p:attrName>style.visibility</p:attrName>
                                        </p:attrNameLst>
                                      </p:cBhvr>
                                      <p:to>
                                        <p:strVal val="visible"/>
                                      </p:to>
                                    </p:set>
                                    <p:animEffect transition="in" filter="blinds(horizontal)">
                                      <p:cBhvr>
                                        <p:cTn id="31" dur="500"/>
                                        <p:tgtEl>
                                          <p:spTgt spid="40962">
                                            <p:txEl>
                                              <p:pRg st="16" end="1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0962">
                                            <p:txEl>
                                              <p:pRg st="17" end="17"/>
                                            </p:txEl>
                                          </p:spTgt>
                                        </p:tgtEl>
                                        <p:attrNameLst>
                                          <p:attrName>style.visibility</p:attrName>
                                        </p:attrNameLst>
                                      </p:cBhvr>
                                      <p:to>
                                        <p:strVal val="visible"/>
                                      </p:to>
                                    </p:set>
                                    <p:animEffect transition="in" filter="blinds(horizontal)">
                                      <p:cBhvr>
                                        <p:cTn id="34" dur="500"/>
                                        <p:tgtEl>
                                          <p:spTgt spid="40962">
                                            <p:txEl>
                                              <p:pRg st="17" end="1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0962">
                                            <p:txEl>
                                              <p:pRg st="18" end="18"/>
                                            </p:txEl>
                                          </p:spTgt>
                                        </p:tgtEl>
                                        <p:attrNameLst>
                                          <p:attrName>style.visibility</p:attrName>
                                        </p:attrNameLst>
                                      </p:cBhvr>
                                      <p:to>
                                        <p:strVal val="visible"/>
                                      </p:to>
                                    </p:set>
                                    <p:animEffect transition="in" filter="blinds(horizontal)">
                                      <p:cBhvr>
                                        <p:cTn id="37" dur="500"/>
                                        <p:tgtEl>
                                          <p:spTgt spid="40962">
                                            <p:txEl>
                                              <p:pRg st="18" end="1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0962">
                                            <p:txEl>
                                              <p:pRg st="19" end="19"/>
                                            </p:txEl>
                                          </p:spTgt>
                                        </p:tgtEl>
                                        <p:attrNameLst>
                                          <p:attrName>style.visibility</p:attrName>
                                        </p:attrNameLst>
                                      </p:cBhvr>
                                      <p:to>
                                        <p:strVal val="visible"/>
                                      </p:to>
                                    </p:set>
                                    <p:animEffect transition="in" filter="blinds(horizontal)">
                                      <p:cBhvr>
                                        <p:cTn id="40" dur="500"/>
                                        <p:tgtEl>
                                          <p:spTgt spid="40962">
                                            <p:txEl>
                                              <p:pRg st="19" end="1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6083"/>
                                        </p:tgtEl>
                                        <p:attrNameLst>
                                          <p:attrName>style.visibility</p:attrName>
                                        </p:attrNameLst>
                                      </p:cBhvr>
                                      <p:to>
                                        <p:strVal val="visible"/>
                                      </p:to>
                                    </p:set>
                                    <p:animEffect transition="in" filter="blinds(horizontal)">
                                      <p:cBhvr>
                                        <p:cTn id="45" dur="500"/>
                                        <p:tgtEl>
                                          <p:spTgt spid="4608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6084"/>
                                        </p:tgtEl>
                                        <p:attrNameLst>
                                          <p:attrName>style.visibility</p:attrName>
                                        </p:attrNameLst>
                                      </p:cBhvr>
                                      <p:to>
                                        <p:strVal val="visible"/>
                                      </p:to>
                                    </p:set>
                                    <p:animEffect transition="in" filter="blinds(horizontal)">
                                      <p:cBhvr>
                                        <p:cTn id="50"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4"/>
          <p:cNvSpPr>
            <a:spLocks noChangeArrowheads="1"/>
          </p:cNvSpPr>
          <p:nvPr/>
        </p:nvSpPr>
        <p:spPr bwMode="auto">
          <a:xfrm>
            <a:off x="2495550" y="765176"/>
            <a:ext cx="74882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dirty="0"/>
              <a:t>            </a:t>
            </a:r>
            <a:r>
              <a:rPr kumimoji="1" lang="en-US" altLang="zh-CN" sz="2400" b="1" dirty="0"/>
              <a:t>#include&lt;iostream&gt;</a:t>
            </a:r>
            <a:endParaRPr kumimoji="1" lang="en-US" altLang="zh-CN" sz="2400" b="1" dirty="0"/>
          </a:p>
          <a:p>
            <a:pPr eaLnBrk="1" hangingPunct="1">
              <a:spcBef>
                <a:spcPct val="0"/>
              </a:spcBef>
              <a:buClrTx/>
              <a:buSzTx/>
              <a:buFontTx/>
              <a:buNone/>
            </a:pPr>
            <a:r>
              <a:rPr kumimoji="1" lang="en-US" altLang="zh-CN" sz="2400" b="1" dirty="0"/>
              <a:t>            #include&lt;</a:t>
            </a:r>
            <a:r>
              <a:rPr kumimoji="1" lang="en-US" altLang="zh-CN" sz="2400" b="1" dirty="0" err="1"/>
              <a:t>iomanip</a:t>
            </a:r>
            <a:r>
              <a:rPr kumimoji="1" lang="en-US" altLang="zh-CN" sz="2400" b="1" dirty="0"/>
              <a:t>&gt;</a:t>
            </a:r>
            <a:endParaRPr kumimoji="1" lang="en-US" altLang="zh-CN" sz="2400" b="1" dirty="0"/>
          </a:p>
          <a:p>
            <a:pPr eaLnBrk="1" hangingPunct="1">
              <a:spcBef>
                <a:spcPct val="0"/>
              </a:spcBef>
              <a:buClrTx/>
              <a:buSzTx/>
              <a:buFontTx/>
              <a:buNone/>
            </a:pPr>
            <a:r>
              <a:rPr kumimoji="1" lang="en-US" altLang="zh-CN" sz="2400" b="1" dirty="0"/>
              <a:t>            </a:t>
            </a:r>
            <a:r>
              <a:rPr kumimoji="1" lang="en-US" altLang="zh-CN" sz="2400" b="1" dirty="0" err="1"/>
              <a:t>ostream</a:t>
            </a:r>
            <a:r>
              <a:rPr kumimoji="1" lang="en-US" altLang="zh-CN" sz="2400" b="1" dirty="0"/>
              <a:t> &amp; </a:t>
            </a:r>
            <a:r>
              <a:rPr kumimoji="1" lang="en-US" altLang="zh-CN" sz="2400" b="1" dirty="0" err="1"/>
              <a:t>steup</a:t>
            </a:r>
            <a:r>
              <a:rPr kumimoji="1" lang="en-US" altLang="zh-CN" sz="2400" b="1" dirty="0"/>
              <a:t>(</a:t>
            </a:r>
            <a:r>
              <a:rPr kumimoji="1" lang="en-US" altLang="zh-CN" sz="2400" b="1" dirty="0" err="1"/>
              <a:t>ostream</a:t>
            </a:r>
            <a:r>
              <a:rPr kumimoji="1" lang="en-US" altLang="zh-CN" sz="2400" b="1" dirty="0"/>
              <a:t> &amp; stream)</a:t>
            </a:r>
            <a:endParaRPr kumimoji="1" lang="en-US" altLang="zh-CN" sz="2400" b="1" dirty="0"/>
          </a:p>
          <a:p>
            <a:pPr eaLnBrk="1" hangingPunct="1">
              <a:spcBef>
                <a:spcPct val="0"/>
              </a:spcBef>
              <a:buClrTx/>
              <a:buSzTx/>
              <a:buFontTx/>
              <a:buNone/>
            </a:pPr>
            <a:r>
              <a:rPr kumimoji="1" lang="en-US" altLang="zh-CN" sz="2400" b="1" dirty="0"/>
              <a:t>          {</a:t>
            </a:r>
            <a:endParaRPr kumimoji="1" lang="en-US" altLang="zh-CN" sz="2400" b="1" dirty="0"/>
          </a:p>
          <a:p>
            <a:pPr eaLnBrk="1" hangingPunct="1">
              <a:spcBef>
                <a:spcPct val="0"/>
              </a:spcBef>
              <a:buClrTx/>
              <a:buSzTx/>
              <a:buFontTx/>
              <a:buNone/>
            </a:pPr>
            <a:r>
              <a:rPr kumimoji="1" lang="en-US" altLang="zh-CN" sz="2400" b="1" dirty="0"/>
              <a:t>              </a:t>
            </a:r>
            <a:r>
              <a:rPr kumimoji="1" lang="en-US" altLang="zh-CN" sz="2400" b="1" dirty="0" err="1"/>
              <a:t>stream.setf</a:t>
            </a:r>
            <a:r>
              <a:rPr kumimoji="1" lang="en-US" altLang="zh-CN" sz="2400" b="1" dirty="0"/>
              <a:t>(</a:t>
            </a:r>
            <a:r>
              <a:rPr kumimoji="1" lang="en-US" altLang="zh-CN" sz="2400" b="1" dirty="0" err="1"/>
              <a:t>ios</a:t>
            </a:r>
            <a:r>
              <a:rPr kumimoji="1" lang="en-US" altLang="zh-CN" sz="2400" b="1" dirty="0"/>
              <a:t>::left);</a:t>
            </a:r>
            <a:endParaRPr kumimoji="1" lang="en-US" altLang="zh-CN" sz="2400" b="1" dirty="0"/>
          </a:p>
          <a:p>
            <a:pPr eaLnBrk="1" hangingPunct="1">
              <a:spcBef>
                <a:spcPct val="0"/>
              </a:spcBef>
              <a:buClrTx/>
              <a:buSzTx/>
              <a:buFontTx/>
              <a:buNone/>
            </a:pPr>
            <a:r>
              <a:rPr kumimoji="1" lang="en-US" altLang="zh-CN" sz="2400" b="1" dirty="0"/>
              <a:t>              stream&lt;&lt;</a:t>
            </a:r>
            <a:r>
              <a:rPr kumimoji="1" lang="en-US" altLang="zh-CN" sz="2400" b="1" dirty="0" err="1"/>
              <a:t>setw</a:t>
            </a:r>
            <a:r>
              <a:rPr kumimoji="1" lang="en-US" altLang="zh-CN" sz="2400" b="1" dirty="0"/>
              <a:t>(10)&lt;&lt;</a:t>
            </a:r>
            <a:r>
              <a:rPr kumimoji="1" lang="en-US" altLang="zh-CN" sz="2400" b="1" dirty="0" err="1"/>
              <a:t>setfill</a:t>
            </a:r>
            <a:r>
              <a:rPr kumimoji="1" lang="en-US" altLang="zh-CN" sz="2400" b="1" dirty="0"/>
              <a:t>(‘$’);</a:t>
            </a:r>
            <a:endParaRPr kumimoji="1" lang="en-US" altLang="zh-CN" sz="2400" b="1" dirty="0"/>
          </a:p>
          <a:p>
            <a:pPr eaLnBrk="1" hangingPunct="1">
              <a:spcBef>
                <a:spcPct val="0"/>
              </a:spcBef>
              <a:buClrTx/>
              <a:buSzTx/>
              <a:buFontTx/>
              <a:buNone/>
            </a:pPr>
            <a:r>
              <a:rPr kumimoji="1" lang="en-US" altLang="zh-CN" sz="2400" b="1" dirty="0"/>
              <a:t>              return  stream;</a:t>
            </a:r>
            <a:endParaRPr kumimoji="1" lang="en-US" altLang="zh-CN" sz="2400" b="1" dirty="0"/>
          </a:p>
          <a:p>
            <a:pPr eaLnBrk="1" hangingPunct="1">
              <a:spcBef>
                <a:spcPct val="0"/>
              </a:spcBef>
              <a:buClrTx/>
              <a:buSzTx/>
              <a:buFontTx/>
              <a:buNone/>
            </a:pPr>
            <a:r>
              <a:rPr kumimoji="1" lang="en-US" altLang="zh-CN" sz="2400" b="1" dirty="0"/>
              <a:t>          }</a:t>
            </a:r>
            <a:endParaRPr kumimoji="1" lang="en-US" altLang="zh-CN" sz="2400" b="1" dirty="0"/>
          </a:p>
          <a:p>
            <a:pPr eaLnBrk="1" hangingPunct="1">
              <a:spcBef>
                <a:spcPct val="0"/>
              </a:spcBef>
              <a:buClrTx/>
              <a:buSzTx/>
              <a:buFontTx/>
              <a:buNone/>
            </a:pPr>
            <a:r>
              <a:rPr kumimoji="1" lang="en-US" altLang="zh-CN" sz="2400" b="1" dirty="0"/>
              <a:t>          void  main()</a:t>
            </a:r>
            <a:endParaRPr kumimoji="1" lang="en-US" altLang="zh-CN" sz="2400" b="1" dirty="0"/>
          </a:p>
          <a:p>
            <a:pPr eaLnBrk="1" hangingPunct="1">
              <a:spcBef>
                <a:spcPct val="0"/>
              </a:spcBef>
              <a:buClrTx/>
              <a:buSzTx/>
              <a:buFontTx/>
              <a:buNone/>
            </a:pPr>
            <a:r>
              <a:rPr kumimoji="1" lang="en-US" altLang="zh-CN" sz="2400" b="1" dirty="0"/>
              <a:t>          {</a:t>
            </a:r>
            <a:endParaRPr kumimoji="1" lang="en-US" altLang="zh-CN" sz="2400" b="1" dirty="0"/>
          </a:p>
          <a:p>
            <a:pPr eaLnBrk="1" hangingPunct="1">
              <a:spcBef>
                <a:spcPct val="0"/>
              </a:spcBef>
              <a:buClrTx/>
              <a:buSzTx/>
              <a:buFontTx/>
              <a:buNone/>
            </a:pPr>
            <a:r>
              <a:rPr kumimoji="1" lang="en-US" altLang="zh-CN" sz="2400" b="1" dirty="0"/>
              <a:t>             </a:t>
            </a:r>
            <a:r>
              <a:rPr kumimoji="1" lang="en-US" altLang="zh-CN" sz="2400" b="1" dirty="0" err="1"/>
              <a:t>cout</a:t>
            </a:r>
            <a:r>
              <a:rPr kumimoji="1" lang="en-US" altLang="zh-CN" sz="2400" b="1" dirty="0"/>
              <a:t>&lt;&lt;10&lt;&lt;“ ”&lt;&lt;setup&lt;&lt;10&lt;&lt;setup;</a:t>
            </a:r>
            <a:endParaRPr kumimoji="1" lang="en-US" altLang="zh-CN" sz="2400" b="1" dirty="0"/>
          </a:p>
          <a:p>
            <a:pPr eaLnBrk="1" hangingPunct="1">
              <a:spcBef>
                <a:spcPct val="0"/>
              </a:spcBef>
              <a:buClrTx/>
              <a:buSzTx/>
              <a:buFontTx/>
              <a:buNone/>
            </a:pPr>
            <a:r>
              <a:rPr kumimoji="1" lang="en-US" altLang="zh-CN" sz="2400" b="1" dirty="0"/>
              <a:t>           }</a:t>
            </a:r>
            <a:endParaRPr kumimoji="1" lang="en-US" altLang="zh-C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a:t>Using the header file iostream</a:t>
            </a:r>
            <a:endParaRPr lang="en-US" altLang="zh-CN"/>
          </a:p>
        </p:txBody>
      </p:sp>
      <p:sp>
        <p:nvSpPr>
          <p:cNvPr id="104451" name="Rectangle 3"/>
          <p:cNvSpPr>
            <a:spLocks noGrp="1" noChangeArrowheads="1"/>
          </p:cNvSpPr>
          <p:nvPr>
            <p:ph type="body" idx="1"/>
          </p:nvPr>
        </p:nvSpPr>
        <p:spPr/>
        <p:txBody>
          <a:bodyPr/>
          <a:lstStyle/>
          <a:p>
            <a:pPr eaLnBrk="1" hangingPunct="1"/>
            <a:r>
              <a:rPr lang="en-US" altLang="zh-CN" dirty="0"/>
              <a:t>Include </a:t>
            </a:r>
            <a:r>
              <a:rPr lang="en-US" altLang="zh-CN" dirty="0">
                <a:solidFill>
                  <a:srgbClr val="0066FF"/>
                </a:solidFill>
              </a:rPr>
              <a:t>&lt;iostream&gt; </a:t>
            </a:r>
            <a:r>
              <a:rPr lang="en-US" altLang="zh-CN" dirty="0"/>
              <a:t>instead of </a:t>
            </a:r>
            <a:r>
              <a:rPr lang="en-US" altLang="zh-CN" dirty="0">
                <a:solidFill>
                  <a:srgbClr val="0066FF"/>
                </a:solidFill>
              </a:rPr>
              <a:t>“</a:t>
            </a:r>
            <a:r>
              <a:rPr lang="en-US" altLang="zh-CN" dirty="0" err="1">
                <a:solidFill>
                  <a:srgbClr val="0066FF"/>
                </a:solidFill>
              </a:rPr>
              <a:t>stdio.h</a:t>
            </a:r>
            <a:r>
              <a:rPr lang="en-US" altLang="zh-CN" dirty="0">
                <a:solidFill>
                  <a:srgbClr val="0066FF"/>
                </a:solidFill>
              </a:rPr>
              <a:t>”</a:t>
            </a:r>
            <a:endParaRPr lang="en-US" altLang="zh-CN" dirty="0">
              <a:solidFill>
                <a:srgbClr val="0066FF"/>
              </a:solidFill>
            </a:endParaRPr>
          </a:p>
          <a:p>
            <a:pPr eaLnBrk="1" hangingPunct="1"/>
            <a:r>
              <a:rPr lang="en-US" altLang="zh-CN" dirty="0"/>
              <a:t>Standard iostream objects:</a:t>
            </a:r>
            <a:endParaRPr lang="en-US" altLang="zh-CN" dirty="0"/>
          </a:p>
          <a:p>
            <a:pPr lvl="1" eaLnBrk="1" hangingPunct="1">
              <a:buFontTx/>
              <a:buNone/>
            </a:pPr>
            <a:r>
              <a:rPr lang="en-US" altLang="zh-CN" dirty="0" err="1"/>
              <a:t>cout</a:t>
            </a:r>
            <a:r>
              <a:rPr lang="en-US" altLang="zh-CN" dirty="0"/>
              <a:t> - object providing a connection to the monitor</a:t>
            </a:r>
            <a:endParaRPr lang="en-US" altLang="zh-CN" dirty="0"/>
          </a:p>
          <a:p>
            <a:pPr lvl="1" eaLnBrk="1" hangingPunct="1">
              <a:buFontTx/>
              <a:buNone/>
            </a:pPr>
            <a:r>
              <a:rPr lang="en-US" altLang="zh-CN" dirty="0" err="1"/>
              <a:t>cin</a:t>
            </a:r>
            <a:r>
              <a:rPr lang="en-US" altLang="zh-CN" dirty="0"/>
              <a:t> - object providing a connection to the keyboard</a:t>
            </a:r>
            <a:endParaRPr lang="en-US" altLang="zh-CN" dirty="0"/>
          </a:p>
          <a:p>
            <a:pPr lvl="1" eaLnBrk="1" hangingPunct="1">
              <a:buFontTx/>
              <a:buNone/>
            </a:pPr>
            <a:r>
              <a:rPr lang="en-US" altLang="zh-CN" dirty="0" err="1"/>
              <a:t>cerr</a:t>
            </a:r>
            <a:r>
              <a:rPr lang="en-US" altLang="zh-CN" dirty="0"/>
              <a:t> - object providing a connection to </a:t>
            </a:r>
            <a:r>
              <a:rPr lang="en-US" altLang="zh-CN"/>
              <a:t>error stream</a:t>
            </a:r>
            <a:endParaRPr lang="en-US" altLang="zh-CN" dirty="0"/>
          </a:p>
          <a:p>
            <a:pPr eaLnBrk="1" hangingPunct="1"/>
            <a:r>
              <a:rPr lang="en-US" altLang="zh-CN" dirty="0"/>
              <a:t>To perform console input and output we send messages to one of these </a:t>
            </a:r>
            <a:r>
              <a:rPr lang="en-US" altLang="zh-CN" dirty="0"/>
              <a:t>objects</a:t>
            </a:r>
            <a:endParaRPr lang="en-US" altLang="zh-CN"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zh-CN"/>
              <a:t>The Extraction Operator (&gt;&gt;)</a:t>
            </a:r>
            <a:endParaRPr lang="en-US" altLang="zh-CN"/>
          </a:p>
        </p:txBody>
      </p:sp>
      <p:sp>
        <p:nvSpPr>
          <p:cNvPr id="11267" name="Rectangle 3"/>
          <p:cNvSpPr>
            <a:spLocks noGrp="1" noChangeArrowheads="1"/>
          </p:cNvSpPr>
          <p:nvPr>
            <p:ph type="body" idx="1"/>
          </p:nvPr>
        </p:nvSpPr>
        <p:spPr>
          <a:xfrm>
            <a:off x="1981200" y="1600201"/>
            <a:ext cx="8229600" cy="4924425"/>
          </a:xfrm>
        </p:spPr>
        <p:txBody>
          <a:bodyPr/>
          <a:lstStyle/>
          <a:p>
            <a:pPr eaLnBrk="1" hangingPunct="1">
              <a:lnSpc>
                <a:spcPct val="80000"/>
              </a:lnSpc>
              <a:defRPr/>
            </a:pPr>
            <a:r>
              <a:rPr lang="en-US" altLang="zh-CN" sz="2400" dirty="0"/>
              <a:t>To get input from the keyboard we use the extraction operator and the object </a:t>
            </a:r>
            <a:r>
              <a:rPr lang="en-US" altLang="zh-CN" sz="2400" dirty="0" err="1"/>
              <a:t>cin</a:t>
            </a:r>
            <a:endParaRPr lang="en-US" altLang="zh-CN" sz="2400" dirty="0"/>
          </a:p>
          <a:p>
            <a:pPr eaLnBrk="1" hangingPunct="1">
              <a:lnSpc>
                <a:spcPct val="80000"/>
              </a:lnSpc>
              <a:defRPr/>
            </a:pPr>
            <a:r>
              <a:rPr lang="en-US" altLang="zh-CN" sz="2400" dirty="0"/>
              <a:t>Format:  </a:t>
            </a:r>
            <a:r>
              <a:rPr lang="en-US" altLang="zh-CN" sz="2400" b="1" dirty="0" err="1">
                <a:solidFill>
                  <a:srgbClr val="0066FF"/>
                </a:solidFill>
                <a:latin typeface="Times New Roman" panose="02020603050405020304" pitchFamily="18" charset="0"/>
              </a:rPr>
              <a:t>cin</a:t>
            </a:r>
            <a:r>
              <a:rPr lang="en-US" altLang="zh-CN" sz="2400" b="1" dirty="0">
                <a:solidFill>
                  <a:srgbClr val="0066FF"/>
                </a:solidFill>
                <a:latin typeface="Times New Roman" panose="02020603050405020304" pitchFamily="18" charset="0"/>
              </a:rPr>
              <a:t> &gt;&gt; </a:t>
            </a:r>
            <a:r>
              <a:rPr lang="en-US" altLang="zh-CN" sz="2400" b="1" i="1" dirty="0">
                <a:solidFill>
                  <a:srgbClr val="0066FF"/>
                </a:solidFill>
                <a:latin typeface="Times New Roman" panose="02020603050405020304" pitchFamily="18" charset="0"/>
              </a:rPr>
              <a:t>Variable</a:t>
            </a:r>
            <a:r>
              <a:rPr lang="en-US" altLang="zh-CN" sz="2400" b="1" dirty="0">
                <a:solidFill>
                  <a:srgbClr val="0066FF"/>
                </a:solidFill>
                <a:latin typeface="Times New Roman" panose="02020603050405020304" pitchFamily="18" charset="0"/>
              </a:rPr>
              <a:t>;</a:t>
            </a:r>
            <a:endParaRPr lang="en-US" altLang="zh-CN" sz="2400" b="1" dirty="0">
              <a:solidFill>
                <a:srgbClr val="0066FF"/>
              </a:solidFill>
              <a:latin typeface="Times New Roman" panose="02020603050405020304" pitchFamily="18" charset="0"/>
            </a:endParaRPr>
          </a:p>
          <a:p>
            <a:pPr eaLnBrk="1" hangingPunct="1">
              <a:lnSpc>
                <a:spcPct val="80000"/>
              </a:lnSpc>
              <a:defRPr/>
            </a:pPr>
            <a:r>
              <a:rPr lang="en-US" altLang="zh-CN" sz="2400" dirty="0"/>
              <a:t>The compiler figures out the type of the variable and reads in the appropriate type</a:t>
            </a:r>
            <a:endParaRPr lang="en-US" altLang="zh-CN" sz="2400" dirty="0"/>
          </a:p>
          <a:p>
            <a:pPr eaLnBrk="1" hangingPunct="1">
              <a:lnSpc>
                <a:spcPct val="80000"/>
              </a:lnSpc>
              <a:defRPr/>
            </a:pPr>
            <a:r>
              <a:rPr lang="en-US" altLang="zh-CN" sz="2400" dirty="0" err="1"/>
              <a:t>cin</a:t>
            </a:r>
            <a:r>
              <a:rPr lang="en-US" altLang="zh-CN" sz="2400" dirty="0"/>
              <a:t> ignores whitespaces (spaces, tabs, newlines)</a:t>
            </a:r>
            <a:endParaRPr lang="en-US" altLang="zh-CN" sz="2400" dirty="0"/>
          </a:p>
          <a:p>
            <a:pPr eaLnBrk="1" hangingPunct="1">
              <a:lnSpc>
                <a:spcPct val="80000"/>
              </a:lnSpc>
              <a:defRPr/>
            </a:pPr>
            <a:r>
              <a:rPr lang="en-US" altLang="zh-CN" sz="2400" dirty="0"/>
              <a:t>Returns </a:t>
            </a:r>
            <a:r>
              <a:rPr lang="en-US" altLang="zh-CN" sz="2400" dirty="0">
                <a:solidFill>
                  <a:srgbClr val="0066FF"/>
                </a:solidFill>
              </a:rPr>
              <a:t>zero (</a:t>
            </a:r>
            <a:r>
              <a:rPr lang="en-US" altLang="zh-CN" sz="2400" b="1" dirty="0">
                <a:solidFill>
                  <a:srgbClr val="0066FF"/>
                </a:solidFill>
                <a:latin typeface="Courier New" panose="02070309020205020404" pitchFamily="49" charset="0"/>
              </a:rPr>
              <a:t>false</a:t>
            </a:r>
            <a:r>
              <a:rPr lang="en-US" altLang="zh-CN" sz="2400" dirty="0">
                <a:solidFill>
                  <a:srgbClr val="0066FF"/>
                </a:solidFill>
              </a:rPr>
              <a:t>) </a:t>
            </a:r>
            <a:r>
              <a:rPr lang="en-US" altLang="zh-CN" sz="2400" dirty="0"/>
              <a:t>when </a:t>
            </a:r>
            <a:r>
              <a:rPr lang="en-US" altLang="zh-CN" sz="2400" b="1" dirty="0">
                <a:solidFill>
                  <a:srgbClr val="0066FF"/>
                </a:solidFill>
                <a:latin typeface="Courier New" panose="02070309020205020404" pitchFamily="49" charset="0"/>
              </a:rPr>
              <a:t>EOF</a:t>
            </a:r>
            <a:r>
              <a:rPr lang="en-US" altLang="zh-CN" sz="2400" dirty="0">
                <a:solidFill>
                  <a:srgbClr val="0066FF"/>
                </a:solidFill>
              </a:rPr>
              <a:t> </a:t>
            </a:r>
            <a:r>
              <a:rPr lang="en-US" altLang="zh-CN" sz="2400" dirty="0"/>
              <a:t>is encountered, otherwise returns reference to the object from which it was invoked (i.e. </a:t>
            </a:r>
            <a:r>
              <a:rPr lang="en-US" altLang="zh-CN" sz="2400" b="1" dirty="0" err="1">
                <a:latin typeface="Courier New" panose="02070309020205020404" pitchFamily="49" charset="0"/>
              </a:rPr>
              <a:t>cin</a:t>
            </a:r>
            <a:r>
              <a:rPr lang="en-US" altLang="zh-CN" sz="2400" dirty="0"/>
              <a:t>)</a:t>
            </a:r>
            <a:endParaRPr lang="en-US" altLang="zh-CN" sz="2400" dirty="0"/>
          </a:p>
          <a:p>
            <a:pPr eaLnBrk="1" hangingPunct="1">
              <a:lnSpc>
                <a:spcPct val="80000"/>
              </a:lnSpc>
              <a:defRPr/>
            </a:pPr>
            <a:endParaRPr lang="en-US" altLang="zh-CN" sz="2400" dirty="0"/>
          </a:p>
          <a:p>
            <a:pPr marL="0" indent="0">
              <a:lnSpc>
                <a:spcPct val="80000"/>
              </a:lnSpc>
              <a:buNone/>
              <a:defRPr/>
            </a:pPr>
            <a:r>
              <a:rPr lang="en-US" altLang="zh-CN" sz="2400" dirty="0"/>
              <a:t>     while(</a:t>
            </a:r>
            <a:r>
              <a:rPr lang="en-US" altLang="zh-CN" sz="2400" dirty="0" err="1"/>
              <a:t>cin</a:t>
            </a:r>
            <a:r>
              <a:rPr lang="en-US" altLang="zh-CN" sz="2400" dirty="0"/>
              <a:t>) {</a:t>
            </a:r>
            <a:endParaRPr lang="en-US" altLang="zh-CN" sz="2400" dirty="0"/>
          </a:p>
          <a:p>
            <a:pPr marL="0" indent="0">
              <a:lnSpc>
                <a:spcPct val="80000"/>
              </a:lnSpc>
              <a:buNone/>
              <a:defRPr/>
            </a:pPr>
            <a:r>
              <a:rPr lang="en-US" altLang="zh-CN" sz="2400" dirty="0"/>
              <a:t>                       …</a:t>
            </a:r>
            <a:endParaRPr lang="en-US" altLang="zh-CN" sz="2400" dirty="0"/>
          </a:p>
          <a:p>
            <a:pPr marL="0" indent="0">
              <a:lnSpc>
                <a:spcPct val="80000"/>
              </a:lnSpc>
              <a:buNone/>
              <a:defRPr/>
            </a:pPr>
            <a:r>
              <a:rPr lang="en-US" altLang="zh-CN" sz="2400" dirty="0"/>
              <a:t>                      }</a:t>
            </a:r>
            <a:endParaRPr lang="en-US" altLang="zh-CN" sz="2400" dirty="0"/>
          </a:p>
          <a:p>
            <a:pPr lvl="1" eaLnBrk="1" hangingPunct="1">
              <a:lnSpc>
                <a:spcPct val="80000"/>
              </a:lnSpc>
              <a:buFontTx/>
              <a:buNone/>
              <a:defRPr/>
            </a:pPr>
            <a:endParaRPr lang="en-US" altLang="zh-CN" sz="2000" dirty="0">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1267">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文本框 5"/>
          <p:cNvSpPr txBox="1">
            <a:spLocks noChangeArrowheads="1"/>
          </p:cNvSpPr>
          <p:nvPr>
            <p:custDataLst>
              <p:tags r:id="rId1"/>
            </p:custDataLst>
          </p:nvPr>
        </p:nvSpPr>
        <p:spPr bwMode="auto">
          <a:xfrm>
            <a:off x="2135188" y="473076"/>
            <a:ext cx="7315200" cy="573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latin typeface="Times New Roman" panose="02020603050405020304" pitchFamily="18" charset="0"/>
              </a:rPr>
              <a:t>#include &lt;iostream&gt;</a:t>
            </a:r>
            <a:endParaRPr kumimoji="1" lang="en-US" altLang="zh-CN" sz="2000" b="1">
              <a:latin typeface="Times New Roman" panose="02020603050405020304" pitchFamily="18" charset="0"/>
            </a:endParaRPr>
          </a:p>
          <a:p>
            <a:pPr eaLnBrk="1" hangingPunct="1">
              <a:spcBef>
                <a:spcPct val="50000"/>
              </a:spcBef>
              <a:buClrTx/>
              <a:buSzTx/>
              <a:buFontTx/>
              <a:buNone/>
            </a:pPr>
            <a:r>
              <a:rPr kumimoji="1" lang="en-US" altLang="zh-CN" sz="2000" b="1">
                <a:latin typeface="Times New Roman" panose="02020603050405020304" pitchFamily="18" charset="0"/>
              </a:rPr>
              <a:t>using namespace std;</a:t>
            </a:r>
            <a:endParaRPr kumimoji="1" lang="en-US" altLang="zh-CN" sz="2000" b="1">
              <a:latin typeface="Times New Roman" panose="02020603050405020304" pitchFamily="18" charset="0"/>
            </a:endParaRPr>
          </a:p>
          <a:p>
            <a:pPr eaLnBrk="1" hangingPunct="1">
              <a:spcBef>
                <a:spcPct val="50000"/>
              </a:spcBef>
              <a:buClrTx/>
              <a:buSzTx/>
              <a:buFontTx/>
              <a:buNone/>
            </a:pPr>
            <a:r>
              <a:rPr kumimoji="1" lang="en-US" altLang="zh-CN" sz="2000" b="1">
                <a:latin typeface="Times New Roman" panose="02020603050405020304" pitchFamily="18" charset="0"/>
              </a:rPr>
              <a:t>void main()</a:t>
            </a:r>
            <a:endParaRPr kumimoji="1" lang="en-US" altLang="zh-CN" sz="2000" b="1">
              <a:latin typeface="Times New Roman" panose="02020603050405020304" pitchFamily="18" charset="0"/>
            </a:endParaRPr>
          </a:p>
          <a:p>
            <a:pPr eaLnBrk="1" hangingPunct="1">
              <a:spcBef>
                <a:spcPct val="50000"/>
              </a:spcBef>
              <a:buClrTx/>
              <a:buSzTx/>
              <a:buFontTx/>
              <a:buNone/>
            </a:pPr>
            <a:r>
              <a:rPr kumimoji="1" lang="en-US" altLang="zh-CN" sz="2000" b="1">
                <a:latin typeface="Times New Roman" panose="02020603050405020304" pitchFamily="18" charset="0"/>
              </a:rPr>
              <a:t>{  char ch;</a:t>
            </a:r>
            <a:endParaRPr kumimoji="1" lang="en-US" altLang="zh-CN" sz="2000" b="1">
              <a:latin typeface="Times New Roman" panose="02020603050405020304" pitchFamily="18" charset="0"/>
            </a:endParaRPr>
          </a:p>
          <a:p>
            <a:pPr eaLnBrk="1" hangingPunct="1">
              <a:spcBef>
                <a:spcPct val="50000"/>
              </a:spcBef>
              <a:buClrTx/>
              <a:buSzTx/>
              <a:buFontTx/>
              <a:buNone/>
            </a:pPr>
            <a:r>
              <a:rPr kumimoji="1" lang="en-US" altLang="zh-CN" sz="2000" b="1">
                <a:latin typeface="Times New Roman" panose="02020603050405020304" pitchFamily="18" charset="0"/>
              </a:rPr>
              <a:t>    </a:t>
            </a:r>
            <a:r>
              <a:rPr kumimoji="1" lang="en-US" altLang="zh-CN" sz="2000" b="1">
                <a:solidFill>
                  <a:srgbClr val="0066FF"/>
                </a:solidFill>
                <a:latin typeface="Times New Roman" panose="02020603050405020304" pitchFamily="18" charset="0"/>
              </a:rPr>
              <a:t>cin&gt;&gt;ch;</a:t>
            </a:r>
            <a:endParaRPr kumimoji="1" lang="en-US" altLang="zh-CN" sz="2000" b="1">
              <a:solidFill>
                <a:srgbClr val="0066FF"/>
              </a:solidFill>
              <a:latin typeface="Times New Roman" panose="02020603050405020304" pitchFamily="18" charset="0"/>
            </a:endParaRPr>
          </a:p>
          <a:p>
            <a:pPr eaLnBrk="1" hangingPunct="1">
              <a:spcBef>
                <a:spcPct val="50000"/>
              </a:spcBef>
              <a:buClrTx/>
              <a:buSzTx/>
              <a:buFontTx/>
              <a:buNone/>
            </a:pPr>
            <a:r>
              <a:rPr kumimoji="1" lang="en-US" altLang="zh-CN" sz="2000" b="1">
                <a:latin typeface="Times New Roman" panose="02020603050405020304" pitchFamily="18" charset="0"/>
              </a:rPr>
              <a:t>    while(ch != ‘\n’)  </a:t>
            </a:r>
            <a:endParaRPr kumimoji="1" lang="en-US" altLang="zh-CN" sz="2000" b="1">
              <a:latin typeface="Times New Roman" panose="02020603050405020304" pitchFamily="18" charset="0"/>
            </a:endParaRPr>
          </a:p>
          <a:p>
            <a:pPr eaLnBrk="1" hangingPunct="1">
              <a:spcBef>
                <a:spcPct val="50000"/>
              </a:spcBef>
              <a:buClrTx/>
              <a:buSzTx/>
              <a:buFontTx/>
              <a:buNone/>
            </a:pPr>
            <a:r>
              <a:rPr kumimoji="1" lang="en-US" altLang="zh-CN" sz="2000" b="1">
                <a:latin typeface="Times New Roman" panose="02020603050405020304" pitchFamily="18" charset="0"/>
              </a:rPr>
              <a:t>     {  cout&lt;&lt;ch;</a:t>
            </a:r>
            <a:endParaRPr kumimoji="1" lang="en-US" altLang="zh-CN" sz="2000" b="1">
              <a:latin typeface="Times New Roman" panose="02020603050405020304" pitchFamily="18" charset="0"/>
            </a:endParaRPr>
          </a:p>
          <a:p>
            <a:pPr eaLnBrk="1" hangingPunct="1">
              <a:spcBef>
                <a:spcPct val="50000"/>
              </a:spcBef>
              <a:buClrTx/>
              <a:buSzTx/>
              <a:buFontTx/>
              <a:buNone/>
            </a:pPr>
            <a:r>
              <a:rPr kumimoji="1" lang="en-US" altLang="zh-CN" sz="2000" b="1">
                <a:latin typeface="Times New Roman" panose="02020603050405020304" pitchFamily="18" charset="0"/>
              </a:rPr>
              <a:t>        </a:t>
            </a:r>
            <a:r>
              <a:rPr kumimoji="1" lang="en-US" altLang="zh-CN" sz="2000" b="1">
                <a:solidFill>
                  <a:srgbClr val="0066FF"/>
                </a:solidFill>
                <a:latin typeface="Times New Roman" panose="02020603050405020304" pitchFamily="18" charset="0"/>
              </a:rPr>
              <a:t>cin&gt;&gt;ch; </a:t>
            </a:r>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a:p>
            <a:pPr eaLnBrk="1" hangingPunct="1">
              <a:spcBef>
                <a:spcPct val="50000"/>
              </a:spcBef>
              <a:buClrTx/>
              <a:buSzTx/>
              <a:buFontTx/>
              <a:buNone/>
            </a:pPr>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a:p>
            <a:pPr eaLnBrk="1" hangingPunct="1">
              <a:spcBef>
                <a:spcPct val="50000"/>
              </a:spcBef>
              <a:buClrTx/>
              <a:buSzTx/>
              <a:buFontTx/>
              <a:buNone/>
            </a:pPr>
            <a:r>
              <a:rPr kumimoji="1" lang="en-US" altLang="zh-CN" sz="2000" b="1">
                <a:solidFill>
                  <a:srgbClr val="000000"/>
                </a:solidFill>
                <a:latin typeface="Times New Roman" panose="02020603050405020304" pitchFamily="18" charset="0"/>
                <a:ea typeface="微软雅黑" panose="020B0503020204020204" pitchFamily="34" charset="-122"/>
                <a:sym typeface="微软雅黑" panose="020B0503020204020204" pitchFamily="34" charset="-122"/>
              </a:rPr>
              <a:t>With the input: ”I am a teacher \n”,</a:t>
            </a:r>
            <a:r>
              <a:rPr kumimoji="1" lang="zh-CN" altLang="en-US" sz="2000" b="1">
                <a:solidFill>
                  <a:srgbClr val="000000"/>
                </a:solidFill>
                <a:latin typeface="Times New Roman" panose="02020603050405020304" pitchFamily="18" charset="0"/>
                <a:ea typeface="微软雅黑" panose="020B0503020204020204" pitchFamily="34" charset="-122"/>
                <a:sym typeface="微软雅黑" panose="020B0503020204020204" pitchFamily="34" charset="-122"/>
              </a:rPr>
              <a:t> </a:t>
            </a:r>
            <a:r>
              <a:rPr kumimoji="1" lang="en-US" altLang="zh-CN" sz="2000" b="1">
                <a:solidFill>
                  <a:srgbClr val="000000"/>
                </a:solidFill>
                <a:latin typeface="Times New Roman" panose="02020603050405020304" pitchFamily="18" charset="0"/>
                <a:ea typeface="微软雅黑" panose="020B0503020204020204" pitchFamily="34" charset="-122"/>
                <a:sym typeface="微软雅黑" panose="020B0503020204020204" pitchFamily="34" charset="-122"/>
              </a:rPr>
              <a:t>what</a:t>
            </a:r>
            <a:r>
              <a:rPr kumimoji="1" lang="zh-CN" altLang="en-US" sz="2000" b="1">
                <a:solidFill>
                  <a:srgbClr val="000000"/>
                </a:solidFill>
                <a:latin typeface="Times New Roman" panose="02020603050405020304" pitchFamily="18" charset="0"/>
                <a:ea typeface="微软雅黑" panose="020B0503020204020204" pitchFamily="34" charset="-122"/>
                <a:sym typeface="微软雅黑" panose="020B0503020204020204" pitchFamily="34" charset="-122"/>
              </a:rPr>
              <a:t> </a:t>
            </a:r>
            <a:r>
              <a:rPr kumimoji="1" lang="en-US" altLang="zh-CN" sz="2000" b="1">
                <a:solidFill>
                  <a:srgbClr val="000000"/>
                </a:solidFill>
                <a:latin typeface="Times New Roman" panose="02020603050405020304" pitchFamily="18" charset="0"/>
                <a:ea typeface="微软雅黑" panose="020B0503020204020204" pitchFamily="34" charset="-122"/>
                <a:sym typeface="微软雅黑" panose="020B0503020204020204" pitchFamily="34" charset="-122"/>
              </a:rPr>
              <a:t>is</a:t>
            </a:r>
            <a:r>
              <a:rPr kumimoji="1" lang="zh-CN" altLang="en-US" sz="2000" b="1">
                <a:solidFill>
                  <a:srgbClr val="000000"/>
                </a:solidFill>
                <a:latin typeface="Times New Roman" panose="02020603050405020304" pitchFamily="18" charset="0"/>
                <a:ea typeface="微软雅黑" panose="020B0503020204020204" pitchFamily="34" charset="-122"/>
                <a:sym typeface="微软雅黑" panose="020B0503020204020204" pitchFamily="34" charset="-122"/>
              </a:rPr>
              <a:t> </a:t>
            </a:r>
            <a:r>
              <a:rPr kumimoji="1" lang="en-US" altLang="zh-CN" sz="2000" b="1">
                <a:solidFill>
                  <a:srgbClr val="000000"/>
                </a:solidFill>
                <a:latin typeface="Times New Roman" panose="02020603050405020304" pitchFamily="18" charset="0"/>
                <a:ea typeface="微软雅黑" panose="020B0503020204020204" pitchFamily="34" charset="-122"/>
                <a:sym typeface="微软雅黑" panose="020B0503020204020204" pitchFamily="34" charset="-122"/>
              </a:rPr>
              <a:t>the</a:t>
            </a:r>
            <a:r>
              <a:rPr kumimoji="1" lang="zh-CN" altLang="en-US" sz="2000" b="1">
                <a:solidFill>
                  <a:srgbClr val="000000"/>
                </a:solidFill>
                <a:latin typeface="Times New Roman" panose="02020603050405020304" pitchFamily="18" charset="0"/>
                <a:ea typeface="微软雅黑" panose="020B0503020204020204" pitchFamily="34" charset="-122"/>
                <a:sym typeface="微软雅黑" panose="020B0503020204020204" pitchFamily="34" charset="-122"/>
              </a:rPr>
              <a:t> </a:t>
            </a:r>
            <a:r>
              <a:rPr kumimoji="1" lang="en-US" altLang="zh-CN" sz="2000" b="1">
                <a:solidFill>
                  <a:srgbClr val="000000"/>
                </a:solidFill>
                <a:latin typeface="Times New Roman" panose="02020603050405020304" pitchFamily="18" charset="0"/>
                <a:ea typeface="微软雅黑" panose="020B0503020204020204" pitchFamily="34" charset="-122"/>
                <a:sym typeface="微软雅黑" panose="020B0503020204020204" pitchFamily="34" charset="-122"/>
              </a:rPr>
              <a:t>output?</a:t>
            </a:r>
            <a:endParaRPr kumimoji="1" lang="en-US" altLang="zh-CN" sz="2000" b="1">
              <a:solidFill>
                <a:srgbClr val="000000"/>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7" name="矩形: 圆角 6"/>
          <p:cNvSpPr/>
          <p:nvPr>
            <p:custDataLst>
              <p:tags r:id="rId2"/>
            </p:custDataLst>
          </p:nvPr>
        </p:nvSpPr>
        <p:spPr>
          <a:xfrm>
            <a:off x="76962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a:xfrm>
            <a:off x="1524000" y="5849939"/>
            <a:ext cx="9144000" cy="365125"/>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a:defRPr/>
            </a:pP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正常使用主观题需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8549" name="组合 11"/>
          <p:cNvGrpSpPr/>
          <p:nvPr>
            <p:custDataLst>
              <p:tags r:id="rId4"/>
            </p:custDataLst>
          </p:nvPr>
        </p:nvGrpSpPr>
        <p:grpSpPr bwMode="auto">
          <a:xfrm>
            <a:off x="0" y="0"/>
            <a:ext cx="9144000" cy="635000"/>
            <a:chOff x="-1524000" y="0"/>
            <a:chExt cx="9144000" cy="635000"/>
          </a:xfrm>
        </p:grpSpPr>
        <p:sp>
          <p:nvSpPr>
            <p:cNvPr id="8" name="TitleBackground"/>
            <p:cNvSpPr/>
            <p:nvPr>
              <p:custDataLst>
                <p:tags r:id="rId5"/>
              </p:custDataLst>
            </p:nvPr>
          </p:nvSpPr>
          <p:spPr>
            <a:xfrm>
              <a:off x="-152400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ColorBlock"/>
            <p:cNvSpPr/>
            <p:nvPr>
              <p:custDataLst>
                <p:tags r:id="rId6"/>
              </p:custDataLst>
            </p:nvPr>
          </p:nvSpPr>
          <p:spPr>
            <a:xfrm>
              <a:off x="-152400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553" name="TypeText"/>
            <p:cNvSpPr txBox="1">
              <a:spLocks noChangeArrowheads="1"/>
            </p:cNvSpPr>
            <p:nvPr>
              <p:custDataLst>
                <p:tags r:id="rId7"/>
              </p:custDataLst>
            </p:nvPr>
          </p:nvSpPr>
          <p:spPr bwMode="auto">
            <a:xfrm>
              <a:off x="-1270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8554" name="TipText"/>
            <p:cNvSpPr txBox="1">
              <a:spLocks noChangeArrowheads="1"/>
            </p:cNvSpPr>
            <p:nvPr>
              <p:custDataLst>
                <p:tags r:id="rId8"/>
              </p:custDataLst>
            </p:nvPr>
          </p:nvSpPr>
          <p:spPr bwMode="auto">
            <a:xfrm>
              <a:off x="-96520"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08550" name="图片 4"/>
          <p:cNvPicPr>
            <a:picLocks noChangeArrowheads="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1"/>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1040" y="1557655"/>
            <a:ext cx="9958070" cy="2423160"/>
          </a:xfrm>
          <a:prstGeom prst="rect">
            <a:avLst/>
          </a:prstGeom>
          <a:noFill/>
        </p:spPr>
        <p:txBody>
          <a:bodyPr wrap="square" rtlCol="0" anchor="t">
            <a:noAutofit/>
          </a:bodyPr>
          <a:p>
            <a:pPr marL="457200" indent="-457200">
              <a:buFont typeface="Arial" panose="020B0604020202020204" pitchFamily="34" charset="0"/>
              <a:buChar char="•"/>
            </a:pPr>
            <a:r>
              <a:rPr lang="zh-CN" altLang="en-US" sz="2000"/>
              <a:t>When using cin to input string data, if the string contains spaces, it cannot be fully input because when it encounters a space character, cin considers the string to be over.</a:t>
            </a:r>
            <a:endParaRPr lang="zh-CN" altLang="en-US" sz="2000"/>
          </a:p>
          <a:p>
            <a:pPr marL="457200" indent="-457200">
              <a:buFont typeface="Arial" panose="020B0604020202020204" pitchFamily="34" charset="0"/>
              <a:buChar char="•"/>
            </a:pPr>
            <a:r>
              <a:rPr lang="en-US" altLang="zh-CN" sz="2000"/>
              <a:t>To input white spaces, use istream member functions: get and getline.</a:t>
            </a:r>
            <a:endParaRPr lang="en-US" altLang="zh-CN" sz="2000"/>
          </a:p>
        </p:txBody>
      </p:sp>
      <p:sp>
        <p:nvSpPr>
          <p:cNvPr id="106498" name="Rectangle 2"/>
          <p:cNvSpPr>
            <a:spLocks noGrp="1"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r>
              <a:rPr lang="zh-CN" altLang="en-US">
                <a:sym typeface="+mn-ea"/>
              </a:rPr>
              <a:t>Problem with using cin to input data</a:t>
            </a:r>
            <a:endParaRPr lang="en-US" altLang="zh-CN"/>
          </a:p>
        </p:txBody>
      </p:sp>
      <p:sp>
        <p:nvSpPr>
          <p:cNvPr id="3" name="文本框 2"/>
          <p:cNvSpPr txBox="1"/>
          <p:nvPr/>
        </p:nvSpPr>
        <p:spPr>
          <a:xfrm>
            <a:off x="1891665" y="2827020"/>
            <a:ext cx="9070340" cy="3784600"/>
          </a:xfrm>
          <a:prstGeom prst="rect">
            <a:avLst/>
          </a:prstGeom>
          <a:noFill/>
        </p:spPr>
        <p:txBody>
          <a:bodyPr wrap="square" rtlCol="0" anchor="t">
            <a:spAutoFit/>
          </a:bodyPr>
          <a:p>
            <a:pPr eaLnBrk="1" hangingPunct="1">
              <a:lnSpc>
                <a:spcPct val="80000"/>
              </a:lnSpc>
              <a:buFontTx/>
              <a:buNone/>
            </a:pPr>
            <a:r>
              <a:rPr lang="en-US" altLang="zh-CN" sz="2000" b="1" dirty="0">
                <a:sym typeface="+mn-ea"/>
              </a:rPr>
              <a:t>class  </a:t>
            </a:r>
            <a:r>
              <a:rPr lang="en-US" altLang="zh-CN" sz="2000" b="1" dirty="0" err="1">
                <a:sym typeface="+mn-ea"/>
              </a:rPr>
              <a:t>istream</a:t>
            </a:r>
            <a:r>
              <a:rPr lang="en-US" altLang="zh-CN" sz="2000" b="1" dirty="0">
                <a:sym typeface="+mn-ea"/>
              </a:rPr>
              <a:t> : virtual public ios {</a:t>
            </a:r>
            <a:endParaRPr lang="en-US" altLang="zh-CN" sz="2000" b="1" dirty="0"/>
          </a:p>
          <a:p>
            <a:pPr eaLnBrk="1" hangingPunct="1">
              <a:lnSpc>
                <a:spcPct val="80000"/>
              </a:lnSpc>
              <a:buFontTx/>
              <a:buNone/>
            </a:pPr>
            <a:r>
              <a:rPr lang="en-US" altLang="zh-CN" sz="2000" b="1" dirty="0">
                <a:sym typeface="+mn-ea"/>
              </a:rPr>
              <a:t>public:</a:t>
            </a:r>
            <a:endParaRPr lang="en-US" altLang="zh-CN" sz="2000" b="1" dirty="0"/>
          </a:p>
          <a:p>
            <a:pPr lvl="1" eaLnBrk="1" hangingPunct="1">
              <a:lnSpc>
                <a:spcPct val="80000"/>
              </a:lnSpc>
              <a:buFontTx/>
              <a:buNone/>
            </a:pPr>
            <a:r>
              <a:rPr lang="en-US" altLang="zh-CN" sz="2000" b="1" dirty="0" err="1">
                <a:sym typeface="+mn-ea"/>
              </a:rPr>
              <a:t>istream</a:t>
            </a:r>
            <a:r>
              <a:rPr lang="en-US" altLang="zh-CN" sz="2000" b="1" dirty="0">
                <a:sym typeface="+mn-ea"/>
              </a:rPr>
              <a:t>&amp; operator&gt;&gt;(double &amp;);	</a:t>
            </a:r>
            <a:endParaRPr lang="en-US" altLang="zh-CN" sz="2000" b="1" dirty="0"/>
          </a:p>
          <a:p>
            <a:pPr lvl="1" eaLnBrk="1" hangingPunct="1">
              <a:lnSpc>
                <a:spcPct val="80000"/>
              </a:lnSpc>
              <a:buFontTx/>
              <a:buNone/>
            </a:pPr>
            <a:r>
              <a:rPr lang="en-US" altLang="zh-CN" sz="2000" b="1" dirty="0"/>
              <a:t> //overloaded many &gt;&gt; functions</a:t>
            </a:r>
            <a:endParaRPr lang="zh-CN" altLang="en-US" sz="2000" b="1" dirty="0"/>
          </a:p>
          <a:p>
            <a:pPr lvl="1" eaLnBrk="1" hangingPunct="1">
              <a:lnSpc>
                <a:spcPct val="80000"/>
              </a:lnSpc>
              <a:buFontTx/>
              <a:buNone/>
            </a:pPr>
            <a:endParaRPr lang="en-US" altLang="zh-CN" sz="2000" b="1" dirty="0"/>
          </a:p>
          <a:p>
            <a:pPr lvl="1" eaLnBrk="1" hangingPunct="1">
              <a:lnSpc>
                <a:spcPct val="80000"/>
              </a:lnSpc>
              <a:buFontTx/>
              <a:buNone/>
            </a:pPr>
            <a:r>
              <a:rPr lang="en-US" altLang="zh-CN" sz="2000" b="1" dirty="0">
                <a:solidFill>
                  <a:srgbClr val="FF0000"/>
                </a:solidFill>
                <a:sym typeface="+mn-ea"/>
              </a:rPr>
              <a:t>int get(); </a:t>
            </a:r>
            <a:r>
              <a:rPr lang="en-US" altLang="zh-CN" sz="2000" b="1" dirty="0">
                <a:solidFill>
                  <a:srgbClr val="0000CC"/>
                </a:solidFill>
                <a:sym typeface="+mn-ea"/>
              </a:rPr>
              <a:t>//char c=</a:t>
            </a:r>
            <a:r>
              <a:rPr lang="en-US" altLang="zh-CN" sz="2000" b="1" dirty="0" err="1">
                <a:solidFill>
                  <a:srgbClr val="0000CC"/>
                </a:solidFill>
                <a:sym typeface="+mn-ea"/>
              </a:rPr>
              <a:t>cin.get</a:t>
            </a:r>
            <a:r>
              <a:rPr lang="en-US" altLang="zh-CN" sz="2000" b="1" dirty="0">
                <a:solidFill>
                  <a:srgbClr val="0000CC"/>
                </a:solidFill>
                <a:sym typeface="+mn-ea"/>
              </a:rPr>
              <a:t>();</a:t>
            </a:r>
            <a:endParaRPr lang="en-US" altLang="zh-CN" sz="2000" b="1" dirty="0">
              <a:solidFill>
                <a:srgbClr val="0000CC"/>
              </a:solidFill>
              <a:sym typeface="+mn-ea"/>
            </a:endParaRPr>
          </a:p>
          <a:p>
            <a:pPr marL="0" lvl="1" eaLnBrk="1" hangingPunct="1">
              <a:lnSpc>
                <a:spcPct val="80000"/>
              </a:lnSpc>
              <a:buFontTx/>
              <a:buNone/>
            </a:pPr>
            <a:r>
              <a:rPr lang="en-US" altLang="zh-CN" sz="2000" b="1" dirty="0" err="1">
                <a:solidFill>
                  <a:srgbClr val="FF0000"/>
                </a:solidFill>
                <a:sym typeface="+mn-ea"/>
              </a:rPr>
              <a:t>      istream</a:t>
            </a:r>
            <a:r>
              <a:rPr lang="en-US" altLang="zh-CN" sz="2000" b="1" dirty="0">
                <a:solidFill>
                  <a:srgbClr val="FF0000"/>
                </a:solidFill>
                <a:sym typeface="+mn-ea"/>
              </a:rPr>
              <a:t>&amp; get(char &amp;); </a:t>
            </a:r>
            <a:r>
              <a:rPr lang="en-US" altLang="zh-CN" sz="2000" b="1" dirty="0">
                <a:solidFill>
                  <a:srgbClr val="0000CC"/>
                </a:solidFill>
                <a:sym typeface="+mn-ea"/>
              </a:rPr>
              <a:t>//char c; </a:t>
            </a:r>
            <a:r>
              <a:rPr lang="en-US" altLang="zh-CN" sz="2000" b="1" dirty="0" err="1">
                <a:solidFill>
                  <a:srgbClr val="0000CC"/>
                </a:solidFill>
                <a:sym typeface="+mn-ea"/>
              </a:rPr>
              <a:t>cin.get</a:t>
            </a:r>
            <a:r>
              <a:rPr lang="en-US" altLang="zh-CN" sz="2000" b="1" dirty="0">
                <a:solidFill>
                  <a:srgbClr val="0000CC"/>
                </a:solidFill>
                <a:sym typeface="+mn-ea"/>
              </a:rPr>
              <a:t>(c);</a:t>
            </a:r>
            <a:endParaRPr lang="en-US" altLang="zh-CN" sz="2000" b="1" dirty="0">
              <a:solidFill>
                <a:srgbClr val="0000CC"/>
              </a:solidFill>
            </a:endParaRPr>
          </a:p>
          <a:p>
            <a:pPr lvl="1" eaLnBrk="1" hangingPunct="1">
              <a:lnSpc>
                <a:spcPct val="80000"/>
              </a:lnSpc>
              <a:buFontTx/>
              <a:buNone/>
            </a:pPr>
            <a:r>
              <a:rPr lang="en-US" altLang="zh-CN" sz="2000" b="1" dirty="0" err="1">
                <a:solidFill>
                  <a:srgbClr val="FF0000"/>
                </a:solidFill>
                <a:sym typeface="+mn-ea"/>
              </a:rPr>
              <a:t>istream</a:t>
            </a:r>
            <a:r>
              <a:rPr lang="en-US" altLang="zh-CN" sz="2000" b="1" dirty="0">
                <a:solidFill>
                  <a:srgbClr val="FF0000"/>
                </a:solidFill>
                <a:sym typeface="+mn-ea"/>
              </a:rPr>
              <a:t>&amp; get(char *,</a:t>
            </a:r>
            <a:r>
              <a:rPr lang="en-US" altLang="zh-CN" sz="2000" b="1" dirty="0" err="1">
                <a:solidFill>
                  <a:srgbClr val="FF0000"/>
                </a:solidFill>
                <a:sym typeface="+mn-ea"/>
              </a:rPr>
              <a:t>int,char</a:t>
            </a:r>
            <a:r>
              <a:rPr lang="en-US" altLang="zh-CN" sz="2000" b="1" dirty="0">
                <a:solidFill>
                  <a:srgbClr val="FF0000"/>
                </a:solidFill>
                <a:sym typeface="+mn-ea"/>
              </a:rPr>
              <a:t> ='\n’); </a:t>
            </a:r>
            <a:r>
              <a:rPr lang="en-US" altLang="zh-CN" sz="2000" b="1" dirty="0">
                <a:solidFill>
                  <a:srgbClr val="0000CC"/>
                </a:solidFill>
                <a:sym typeface="+mn-ea"/>
              </a:rPr>
              <a:t>//char c[10]; </a:t>
            </a:r>
            <a:r>
              <a:rPr lang="en-US" altLang="zh-CN" sz="2000" b="1" dirty="0" err="1">
                <a:solidFill>
                  <a:srgbClr val="0000CC"/>
                </a:solidFill>
                <a:sym typeface="+mn-ea"/>
              </a:rPr>
              <a:t>cin.get</a:t>
            </a:r>
            <a:r>
              <a:rPr lang="en-US" altLang="zh-CN" sz="2000" b="1" dirty="0">
                <a:solidFill>
                  <a:srgbClr val="0000CC"/>
                </a:solidFill>
                <a:sym typeface="+mn-ea"/>
              </a:rPr>
              <a:t>(c, 9, ’$’);</a:t>
            </a:r>
            <a:endParaRPr lang="en-US" altLang="zh-CN" sz="2000" b="1" dirty="0">
              <a:solidFill>
                <a:srgbClr val="0000CC"/>
              </a:solidFill>
            </a:endParaRPr>
          </a:p>
          <a:p>
            <a:pPr lvl="1" eaLnBrk="1" hangingPunct="1">
              <a:lnSpc>
                <a:spcPct val="80000"/>
              </a:lnSpc>
              <a:buFontTx/>
              <a:buNone/>
            </a:pPr>
            <a:r>
              <a:rPr lang="en-US" altLang="zh-CN" sz="2000" b="1" dirty="0" err="1">
                <a:solidFill>
                  <a:srgbClr val="FF0000"/>
                </a:solidFill>
                <a:sym typeface="+mn-ea"/>
              </a:rPr>
              <a:t>istream</a:t>
            </a:r>
            <a:r>
              <a:rPr lang="en-US" altLang="zh-CN" sz="2000" b="1" dirty="0">
                <a:solidFill>
                  <a:srgbClr val="FF0000"/>
                </a:solidFill>
                <a:sym typeface="+mn-ea"/>
              </a:rPr>
              <a:t>&amp; </a:t>
            </a:r>
            <a:r>
              <a:rPr lang="en-US" altLang="zh-CN" sz="2000" b="1" dirty="0" err="1">
                <a:solidFill>
                  <a:srgbClr val="FF0000"/>
                </a:solidFill>
                <a:sym typeface="+mn-ea"/>
              </a:rPr>
              <a:t>getline</a:t>
            </a:r>
            <a:r>
              <a:rPr lang="en-US" altLang="zh-CN" sz="2000" b="1" dirty="0">
                <a:solidFill>
                  <a:srgbClr val="FF0000"/>
                </a:solidFill>
                <a:sym typeface="+mn-ea"/>
              </a:rPr>
              <a:t>( char *,</a:t>
            </a:r>
            <a:r>
              <a:rPr lang="en-US" altLang="zh-CN" sz="2000" b="1" dirty="0" err="1">
                <a:solidFill>
                  <a:srgbClr val="FF0000"/>
                </a:solidFill>
                <a:sym typeface="+mn-ea"/>
              </a:rPr>
              <a:t>int,char</a:t>
            </a:r>
            <a:r>
              <a:rPr lang="en-US" altLang="zh-CN" sz="2000" b="1" dirty="0">
                <a:solidFill>
                  <a:srgbClr val="FF0000"/>
                </a:solidFill>
                <a:sym typeface="+mn-ea"/>
              </a:rPr>
              <a:t> ='\n');</a:t>
            </a:r>
            <a:endParaRPr lang="en-US" altLang="zh-CN" sz="2000" b="1" dirty="0">
              <a:solidFill>
                <a:srgbClr val="FF0000"/>
              </a:solidFill>
            </a:endParaRPr>
          </a:p>
          <a:p>
            <a:pPr lvl="1" eaLnBrk="1" hangingPunct="1">
              <a:lnSpc>
                <a:spcPct val="80000"/>
              </a:lnSpc>
              <a:buFontTx/>
              <a:buNone/>
            </a:pPr>
            <a:r>
              <a:rPr lang="en-US" altLang="zh-CN" sz="2000" b="1" dirty="0" err="1">
                <a:solidFill>
                  <a:srgbClr val="FF0000"/>
                </a:solidFill>
                <a:sym typeface="+mn-ea"/>
              </a:rPr>
              <a:t>istream</a:t>
            </a:r>
            <a:r>
              <a:rPr lang="en-US" altLang="zh-CN" sz="2000" b="1" dirty="0">
                <a:solidFill>
                  <a:srgbClr val="FF0000"/>
                </a:solidFill>
                <a:sym typeface="+mn-ea"/>
              </a:rPr>
              <a:t>&amp; read(char *,int);</a:t>
            </a:r>
            <a:endParaRPr lang="en-US" altLang="zh-CN" sz="2000" b="1" dirty="0">
              <a:solidFill>
                <a:srgbClr val="FF0000"/>
              </a:solidFill>
            </a:endParaRPr>
          </a:p>
          <a:p>
            <a:pPr lvl="1" eaLnBrk="1" hangingPunct="1">
              <a:lnSpc>
                <a:spcPct val="80000"/>
              </a:lnSpc>
              <a:buFontTx/>
              <a:buNone/>
            </a:pPr>
            <a:r>
              <a:rPr lang="en-US" altLang="zh-CN" sz="2000" b="1" dirty="0" err="1">
                <a:solidFill>
                  <a:srgbClr val="FF0000"/>
                </a:solidFill>
                <a:sym typeface="+mn-ea"/>
              </a:rPr>
              <a:t>istream</a:t>
            </a:r>
            <a:r>
              <a:rPr lang="en-US" altLang="zh-CN" sz="2000" b="1" dirty="0">
                <a:solidFill>
                  <a:srgbClr val="FF0000"/>
                </a:solidFill>
                <a:sym typeface="+mn-ea"/>
              </a:rPr>
              <a:t>&amp; ignore(int =1,int =EOF);</a:t>
            </a:r>
            <a:endParaRPr lang="en-US" altLang="zh-CN" sz="2000" b="1" dirty="0">
              <a:solidFill>
                <a:srgbClr val="FF0000"/>
              </a:solidFill>
            </a:endParaRPr>
          </a:p>
          <a:p>
            <a:pPr lvl="1" eaLnBrk="1" hangingPunct="1">
              <a:lnSpc>
                <a:spcPct val="80000"/>
              </a:lnSpc>
              <a:buFontTx/>
              <a:buNone/>
            </a:pPr>
            <a:r>
              <a:rPr lang="en-US" altLang="zh-CN" sz="2000" b="1" dirty="0">
                <a:solidFill>
                  <a:srgbClr val="FF0000"/>
                </a:solidFill>
                <a:sym typeface="+mn-ea"/>
              </a:rPr>
              <a:t>int peek();</a:t>
            </a:r>
            <a:endParaRPr lang="en-US" altLang="zh-CN" sz="2000" b="1" dirty="0">
              <a:solidFill>
                <a:srgbClr val="FF0000"/>
              </a:solidFill>
            </a:endParaRPr>
          </a:p>
          <a:p>
            <a:pPr lvl="1" eaLnBrk="1" hangingPunct="1">
              <a:lnSpc>
                <a:spcPct val="80000"/>
              </a:lnSpc>
              <a:buFontTx/>
              <a:buNone/>
            </a:pPr>
            <a:r>
              <a:rPr lang="en-US" altLang="zh-CN" sz="2000" b="1" dirty="0" err="1">
                <a:solidFill>
                  <a:srgbClr val="FF0000"/>
                </a:solidFill>
                <a:sym typeface="+mn-ea"/>
              </a:rPr>
              <a:t>istream</a:t>
            </a:r>
            <a:r>
              <a:rPr lang="en-US" altLang="zh-CN" sz="2000" b="1" dirty="0">
                <a:solidFill>
                  <a:srgbClr val="FF0000"/>
                </a:solidFill>
                <a:sym typeface="+mn-ea"/>
              </a:rPr>
              <a:t>&amp; </a:t>
            </a:r>
            <a:r>
              <a:rPr lang="en-US" altLang="zh-CN" sz="2000" b="1" dirty="0" err="1">
                <a:solidFill>
                  <a:srgbClr val="FF0000"/>
                </a:solidFill>
                <a:sym typeface="+mn-ea"/>
              </a:rPr>
              <a:t>putback</a:t>
            </a:r>
            <a:r>
              <a:rPr lang="en-US" altLang="zh-CN" sz="2000" b="1" dirty="0">
                <a:solidFill>
                  <a:srgbClr val="FF0000"/>
                </a:solidFill>
                <a:sym typeface="+mn-ea"/>
              </a:rPr>
              <a:t>(char);</a:t>
            </a:r>
            <a:endParaRPr lang="en-US" altLang="zh-CN" sz="2000" b="1" dirty="0">
              <a:solidFill>
                <a:srgbClr val="FF0000"/>
              </a:solidFill>
            </a:endParaRPr>
          </a:p>
          <a:p>
            <a:pPr eaLnBrk="1" hangingPunct="1">
              <a:lnSpc>
                <a:spcPct val="80000"/>
              </a:lnSpc>
              <a:buFontTx/>
              <a:buNone/>
            </a:pP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a:t>
            </a:r>
            <a:endParaRPr lang="en-US" altLang="zh-CN" sz="2000" b="1" dirty="0">
              <a:sym typeface="+mn-ea"/>
            </a:endParaRPr>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ShortAnswer"/>
  <p:tag name="PROBLEMSCORE" val="10.0"/>
  <p:tag name="PROBLEMVOICEALLOWED" val="False"/>
</p:tagLst>
</file>

<file path=ppt/tags/tag11.xml><?xml version="1.0" encoding="utf-8"?>
<p:tagLst xmlns:p="http://schemas.openxmlformats.org/presentationml/2006/main">
  <p:tag name="RAINPROBLEM" val="ProblemSubmit"/>
  <p:tag name="RAINPROBLEMTYPE" val="ShortAnsw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 val="ProblemSetting"/>
  <p:tag name="RAINPROBLEMTYPE" val="ShortAnswer"/>
</p:tagLst>
</file>

<file path=ppt/tags/tag18.xml><?xml version="1.0" encoding="utf-8"?>
<p:tagLst xmlns:p="http://schemas.openxmlformats.org/presentationml/2006/main">
  <p:tag name="RAINPROBLEM" val="ShortAnswer"/>
  <p:tag name="PROBLEMSCORE" val="10.0"/>
  <p:tag name="PROBLEMVOICEALLOWED" val="False"/>
</p:tagLst>
</file>

<file path=ppt/tags/tag19.xml><?xml version="1.0" encoding="utf-8"?>
<p:tagLst xmlns:p="http://schemas.openxmlformats.org/presentationml/2006/main">
  <p:tag name="RAINPROBLEM" val="ProblemBody"/>
</p:tagLst>
</file>

<file path=ppt/tags/tag2.xml><?xml version="1.0" encoding="utf-8"?>
<p:tagLst xmlns:p="http://schemas.openxmlformats.org/presentationml/2006/main">
  <p:tag name="RAINPROBLEM" val="ProblemSubmit"/>
  <p:tag name="RAINPROBLEMTYPE" val="ShortAnswer"/>
</p:tagLst>
</file>

<file path=ppt/tags/tag20.xml><?xml version="1.0" encoding="utf-8"?>
<p:tagLst xmlns:p="http://schemas.openxmlformats.org/presentationml/2006/main">
  <p:tag name="RAINPROBLEM" val="ProblemSubmit"/>
  <p:tag name="RAINPROBLEMTYPE" val="ShortAnsw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ShortAnswer"/>
</p:tagLst>
</file>

<file path=ppt/tags/tag27.xml><?xml version="1.0" encoding="utf-8"?>
<p:tagLst xmlns:p="http://schemas.openxmlformats.org/presentationml/2006/main">
  <p:tag name="RAINPROBLEM" val="ShortAnswer"/>
  <p:tag name="PROBLEMSCORE" val="10.0"/>
  <p:tag name="PROBLEMVOICEALLOWED" val="False"/>
</p:tagLst>
</file>

<file path=ppt/tags/tag28.xml><?xml version="1.0" encoding="utf-8"?>
<p:tagLst xmlns:p="http://schemas.openxmlformats.org/presentationml/2006/main">
  <p:tag name="RAINPROBLEM" val="ProblemBody"/>
</p:tagLst>
</file>

<file path=ppt/tags/tag29.xml><?xml version="1.0" encoding="utf-8"?>
<p:tagLst xmlns:p="http://schemas.openxmlformats.org/presentationml/2006/main">
  <p:tag name="RAINPROBLEM" val="ProblemSubmit"/>
  <p:tag name="RAINPROBLEMTYPE" val="ShortAnswer"/>
</p:tagLst>
</file>

<file path=ppt/tags/tag3.xml><?xml version="1.0" encoding="utf-8"?>
<p:tagLst xmlns:p="http://schemas.openxmlformats.org/presentationml/2006/main">
  <p:tag name="PRODUCTVERSIONTIP" val="PRODUCTVERSIONTIP"/>
</p:tagLst>
</file>

<file path=ppt/tags/tag30.xml><?xml version="1.0" encoding="utf-8"?>
<p:tagLst xmlns:p="http://schemas.openxmlformats.org/presentationml/2006/main">
  <p:tag name="PRODUCTVERSIONTIP" val="PRODUCTVERSIONTIP"/>
</p:tagLst>
</file>

<file path=ppt/tags/tag31.xml><?xml version="1.0" encoding="utf-8"?>
<p:tagLst xmlns:p="http://schemas.openxmlformats.org/presentationml/2006/main">
  <p:tag name="RAINPROBLEM" val="ProblemRemarkBoard"/>
</p:tagLst>
</file>

<file path=ppt/tags/tag32.xml><?xml version="1.0" encoding="utf-8"?>
<p:tagLst xmlns:p="http://schemas.openxmlformats.org/presentationml/2006/main">
  <p:tag name="PROBLEMREMARKTITLE" val="ProblemRemarkBoardTip"/>
</p:tagLst>
</file>

<file path=ppt/tags/tag33.xml><?xml version="1.0" encoding="utf-8"?>
<p:tagLst xmlns:p="http://schemas.openxmlformats.org/presentationml/2006/main">
  <p:tag name="RAINPROBLEM" val="ProblemRemark"/>
</p:tagLst>
</file>

<file path=ppt/tags/tag34.xml><?xml version="1.0" encoding="utf-8"?>
<p:tagLst xmlns:p="http://schemas.openxmlformats.org/presentationml/2006/main">
  <p:tag name="PROBLEMREMARKTITLE" val="ProblemRemarkBoardTitle"/>
</p:tagLst>
</file>

<file path=ppt/tags/tag35.xml><?xml version="1.0" encoding="utf-8"?>
<p:tagLst xmlns:p="http://schemas.openxmlformats.org/presentationml/2006/main">
  <p:tag name="PROBLEMREMARKTITLE" val="ProblemRemarkBoardTitle"/>
</p:tagLst>
</file>

<file path=ppt/tags/tag36.xml><?xml version="1.0" encoding="utf-8"?>
<p:tagLst xmlns:p="http://schemas.openxmlformats.org/presentationml/2006/main">
  <p:tag name="PROBLEMREMARKTITLE" val="ProblemRemarkBoardTitle"/>
</p:tagLst>
</file>

<file path=ppt/tags/tag37.xml><?xml version="1.0" encoding="utf-8"?>
<p:tagLst xmlns:p="http://schemas.openxmlformats.org/presentationml/2006/main">
  <p:tag name="PROBLEMREMARKTITLE" val="ProblemRemarkBoardTitle"/>
</p:tagLst>
</file>

<file path=ppt/tags/tag38.xml><?xml version="1.0" encoding="utf-8"?>
<p:tagLst xmlns:p="http://schemas.openxmlformats.org/presentationml/2006/main">
  <p:tag name="PROBLEMREMARKTITLE" val="ProblemRemarkBoardTitle"/>
</p:tagLst>
</file>

<file path=ppt/tags/tag39.xml><?xml version="1.0" encoding="utf-8"?>
<p:tagLst xmlns:p="http://schemas.openxmlformats.org/presentationml/2006/main">
  <p:tag name="PROBLEMREMARKTITLE" val="ProblemRemarkBoardTitle"/>
</p:tagLst>
</file>

<file path=ppt/tags/tag4.xml><?xml version="1.0" encoding="utf-8"?>
<p:tagLst xmlns:p="http://schemas.openxmlformats.org/presentationml/2006/main">
  <p:tag name="RAINPROBLEMTYPE" val="ProblemTypeMarker"/>
</p:tagLst>
</file>

<file path=ppt/tags/tag40.xml><?xml version="1.0" encoding="utf-8"?>
<p:tagLst xmlns:p="http://schemas.openxmlformats.org/presentationml/2006/main">
  <p:tag name="PROBLEMREMARKTITLE" val="ProblemRemarkBoardTitle"/>
</p:tagLst>
</file>

<file path=ppt/tags/tag41.xml><?xml version="1.0" encoding="utf-8"?>
<p:tagLst xmlns:p="http://schemas.openxmlformats.org/presentationml/2006/main">
  <p:tag name="PROBLEMREMARKTITLE" val="ProblemRemarkBoardTitle"/>
</p:tagLst>
</file>

<file path=ppt/tags/tag42.xml><?xml version="1.0" encoding="utf-8"?>
<p:tagLst xmlns:p="http://schemas.openxmlformats.org/presentationml/2006/main">
  <p:tag name="RAINPROBLEMTYPE" val="ProblemTypeMarker"/>
</p:tagLst>
</file>

<file path=ppt/tags/tag43.xml><?xml version="1.0" encoding="utf-8"?>
<p:tagLst xmlns:p="http://schemas.openxmlformats.org/presentationml/2006/main">
  <p:tag name="RAINPROBLEMTYPE" val="ProblemTypeMarker"/>
</p:tagLst>
</file>

<file path=ppt/tags/tag44.xml><?xml version="1.0" encoding="utf-8"?>
<p:tagLst xmlns:p="http://schemas.openxmlformats.org/presentationml/2006/main">
  <p:tag name="RAINPROBLEMTYPE" val="ProblemTypeMarker"/>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 val="ProblemSetting"/>
  <p:tag name="RAINPROBLEMTYPE" val="ShortAnswer"/>
</p:tagLst>
</file>

<file path=ppt/tags/tag48.xml><?xml version="1.0" encoding="utf-8"?>
<p:tagLst xmlns:p="http://schemas.openxmlformats.org/presentationml/2006/main">
  <p:tag name="RAINPROBLEM" val="ShortAnswer"/>
  <p:tag name="PROBLEMSCORE" val="10.0"/>
  <p:tag name="PROBLEMHASREMARK" val="True"/>
  <p:tag name="PROBLEMREMARK" val="// outputs: **34.2712.35&#10;// setw only valid for the next extraction operator"/>
  <p:tag name="PROBLEMVOICEALLOWED" val="False"/>
</p:tagLst>
</file>

<file path=ppt/tags/tag49.xml><?xml version="1.0" encoding="utf-8"?>
<p:tagLst xmlns:p="http://schemas.openxmlformats.org/presentationml/2006/main">
  <p:tag name="RAINPROBLEM" val="ProblemBody"/>
</p:tagLst>
</file>

<file path=ppt/tags/tag5.xml><?xml version="1.0" encoding="utf-8"?>
<p:tagLst xmlns:p="http://schemas.openxmlformats.org/presentationml/2006/main">
  <p:tag name="RAINPROBLEMTYPE" val="ProblemTypeMarker"/>
</p:tagLst>
</file>

<file path=ppt/tags/tag50.xml><?xml version="1.0" encoding="utf-8"?>
<p:tagLst xmlns:p="http://schemas.openxmlformats.org/presentationml/2006/main">
  <p:tag name="RAINPROBLEM" val="ProblemSubmit"/>
  <p:tag name="RAINPROBLEMTYPE" val="ShortAnswer"/>
</p:tagLst>
</file>

<file path=ppt/tags/tag51.xml><?xml version="1.0" encoding="utf-8"?>
<p:tagLst xmlns:p="http://schemas.openxmlformats.org/presentationml/2006/main">
  <p:tag name="PRODUCTVERSIONTIP" val="PRODUCTVERSIONTIP"/>
</p:tagLst>
</file>

<file path=ppt/tags/tag52.xml><?xml version="1.0" encoding="utf-8"?>
<p:tagLst xmlns:p="http://schemas.openxmlformats.org/presentationml/2006/main">
  <p:tag name="RAINPROBLEM" val="ProblemRemarkBoard"/>
</p:tagLst>
</file>

<file path=ppt/tags/tag53.xml><?xml version="1.0" encoding="utf-8"?>
<p:tagLst xmlns:p="http://schemas.openxmlformats.org/presentationml/2006/main">
  <p:tag name="PROBLEMREMARKTITLE" val="ProblemRemarkBoardTip"/>
</p:tagLst>
</file>

<file path=ppt/tags/tag54.xml><?xml version="1.0" encoding="utf-8"?>
<p:tagLst xmlns:p="http://schemas.openxmlformats.org/presentationml/2006/main">
  <p:tag name="RAINPROBLEM" val="ProblemRemark"/>
</p:tagLst>
</file>

<file path=ppt/tags/tag55.xml><?xml version="1.0" encoding="utf-8"?>
<p:tagLst xmlns:p="http://schemas.openxmlformats.org/presentationml/2006/main">
  <p:tag name="PROBLEMREMARKTITLE" val="ProblemRemarkBoardTitle"/>
</p:tagLst>
</file>

<file path=ppt/tags/tag56.xml><?xml version="1.0" encoding="utf-8"?>
<p:tagLst xmlns:p="http://schemas.openxmlformats.org/presentationml/2006/main">
  <p:tag name="PROBLEMREMARKTITLE" val="ProblemRemarkBoardTitle"/>
</p:tagLst>
</file>

<file path=ppt/tags/tag57.xml><?xml version="1.0" encoding="utf-8"?>
<p:tagLst xmlns:p="http://schemas.openxmlformats.org/presentationml/2006/main">
  <p:tag name="PROBLEMREMARKTITLE" val="ProblemRemarkBoardTitle"/>
</p:tagLst>
</file>

<file path=ppt/tags/tag58.xml><?xml version="1.0" encoding="utf-8"?>
<p:tagLst xmlns:p="http://schemas.openxmlformats.org/presentationml/2006/main">
  <p:tag name="PROBLEMREMARKTITLE" val="ProblemRemarkBoardTitle"/>
</p:tagLst>
</file>

<file path=ppt/tags/tag59.xml><?xml version="1.0" encoding="utf-8"?>
<p:tagLst xmlns:p="http://schemas.openxmlformats.org/presentationml/2006/main">
  <p:tag name="PROBLEMREMARKTITLE" val="ProblemRemarkBoardTitle"/>
</p:tagLst>
</file>

<file path=ppt/tags/tag6.xml><?xml version="1.0" encoding="utf-8"?>
<p:tagLst xmlns:p="http://schemas.openxmlformats.org/presentationml/2006/main">
  <p:tag name="RAINPROBLEMTYPE" val="ProblemTypeMarker"/>
</p:tagLst>
</file>

<file path=ppt/tags/tag60.xml><?xml version="1.0" encoding="utf-8"?>
<p:tagLst xmlns:p="http://schemas.openxmlformats.org/presentationml/2006/main">
  <p:tag name="PROBLEMREMARKTITLE" val="ProblemRemarkBoardTitle"/>
</p:tagLst>
</file>

<file path=ppt/tags/tag61.xml><?xml version="1.0" encoding="utf-8"?>
<p:tagLst xmlns:p="http://schemas.openxmlformats.org/presentationml/2006/main">
  <p:tag name="PROBLEMREMARKTITLE" val="ProblemRemarkBoardTitle"/>
</p:tagLst>
</file>

<file path=ppt/tags/tag62.xml><?xml version="1.0" encoding="utf-8"?>
<p:tagLst xmlns:p="http://schemas.openxmlformats.org/presentationml/2006/main">
  <p:tag name="PROBLEMREMARKTITLE" val="ProblemRemarkBoardTitle"/>
</p:tagLst>
</file>

<file path=ppt/tags/tag63.xml><?xml version="1.0" encoding="utf-8"?>
<p:tagLst xmlns:p="http://schemas.openxmlformats.org/presentationml/2006/main">
  <p:tag name="RAINPROBLEMTYPE" val="ProblemTypeMarker"/>
</p:tagLst>
</file>

<file path=ppt/tags/tag64.xml><?xml version="1.0" encoding="utf-8"?>
<p:tagLst xmlns:p="http://schemas.openxmlformats.org/presentationml/2006/main">
  <p:tag name="RAINPROBLEMTYPE" val="ProblemTypeMarker"/>
</p:tagLst>
</file>

<file path=ppt/tags/tag65.xml><?xml version="1.0" encoding="utf-8"?>
<p:tagLst xmlns:p="http://schemas.openxmlformats.org/presentationml/2006/main">
  <p:tag name="RAINPROBLEMTYPE" val="ProblemTypeMarker"/>
</p:tagLst>
</file>

<file path=ppt/tags/tag66.xml><?xml version="1.0" encoding="utf-8"?>
<p:tagLst xmlns:p="http://schemas.openxmlformats.org/presentationml/2006/main">
  <p:tag name="RAINPROBLEMTYPE" val="ProblemTypeMarker"/>
</p:tagLst>
</file>

<file path=ppt/tags/tag67.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 val="ProblemSetting"/>
  <p:tag name="RAINPROBLEMTYPE" val="ShortAnswer"/>
</p:tagLst>
</file>

<file path=ppt/tags/tag69.xml><?xml version="1.0" encoding="utf-8"?>
<p:tagLst xmlns:p="http://schemas.openxmlformats.org/presentationml/2006/main">
  <p:tag name="RAINPROBLEM" val="ShortAnswer"/>
  <p:tag name="PROBLEMSCORE" val="10.0"/>
  <p:tag name="PROBLEMHASREMARK" val="True"/>
  <p:tag name="PROBLEMREMARK" val="char *pt=“China”;&#10;cout&lt;&lt;setfill(‘*’)&lt;&lt;setw(10)&lt;&lt;pt&#10;&lt;&lt;endl;"/>
  <p:tag name="PROBLEMVOICEALLOWED" val="False"/>
</p:tagLst>
</file>

<file path=ppt/tags/tag7.xml><?xml version="1.0" encoding="utf-8"?>
<p:tagLst xmlns:p="http://schemas.openxmlformats.org/presentationml/2006/main">
  <p:tag name="RAINPROBLEMTYPE" val="ProblemTypeMarker"/>
</p:tagLst>
</file>

<file path=ppt/tags/tag70.xml><?xml version="1.0" encoding="utf-8"?>
<p:tagLst xmlns:p="http://schemas.openxmlformats.org/presentationml/2006/main">
  <p:tag name="RAINPROBLEM" val="ProblemBody"/>
</p:tagLst>
</file>

<file path=ppt/tags/tag71.xml><?xml version="1.0" encoding="utf-8"?>
<p:tagLst xmlns:p="http://schemas.openxmlformats.org/presentationml/2006/main">
  <p:tag name="RAINPROBLEM" val="ProblemSubmit"/>
  <p:tag name="RAINPROBLEMTYPE" val="ShortAnswer"/>
</p:tagLst>
</file>

<file path=ppt/tags/tag72.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TYPE" val="ProblemTypeMarker"/>
</p:tagLst>
</file>

<file path=ppt/tags/tag74.xml><?xml version="1.0" encoding="utf-8"?>
<p:tagLst xmlns:p="http://schemas.openxmlformats.org/presentationml/2006/main">
  <p:tag name="RAINPROBLEMTYPE" val="ProblemTypeMarker"/>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TYPE" val="ProblemTypeMarker"/>
</p:tagLst>
</file>

<file path=ppt/tags/tag77.xml><?xml version="1.0" encoding="utf-8"?>
<p:tagLst xmlns:p="http://schemas.openxmlformats.org/presentationml/2006/main">
  <p:tag name="RAINPROBLEM" val="ProblemSetting"/>
  <p:tag name="RAINPROBLEMTYPE" val="ShortAnswer"/>
</p:tagLst>
</file>

<file path=ppt/tags/tag78.xml><?xml version="1.0" encoding="utf-8"?>
<p:tagLst xmlns:p="http://schemas.openxmlformats.org/presentationml/2006/main">
  <p:tag name="RAINPROBLEM" val="ShortAnswer"/>
  <p:tag name="PROBLEMSCORE" val="10.0"/>
  <p:tag name="PROBLEMVOICEALLOWED" val="False"/>
</p:tagLst>
</file>

<file path=ppt/tags/tag79.xml><?xml version="1.0" encoding="utf-8"?>
<p:tagLst xmlns:p="http://schemas.openxmlformats.org/presentationml/2006/main">
  <p:tag name="commondata" val="eyJoZGlkIjoiNzQ3YzYyN2FjYWY5NjgxMmEzMjZhM2E2NjM0MDE0ZmMifQ=="/>
</p:tagLst>
</file>

<file path=ppt/tags/tag8.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 val="ProblemSetting"/>
  <p:tag name="RAINPROBLEMTYPE" val="ShortAnsw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19073</Words>
  <Application>WPS 演示</Application>
  <PresentationFormat>宽屏</PresentationFormat>
  <Paragraphs>917</Paragraphs>
  <Slides>51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Arial</vt:lpstr>
      <vt:lpstr>宋体</vt:lpstr>
      <vt:lpstr>Wingdings</vt:lpstr>
      <vt:lpstr>Times New Roman</vt:lpstr>
      <vt:lpstr>Courier New</vt:lpstr>
      <vt:lpstr>微软雅黑</vt:lpstr>
      <vt:lpstr>等线 Light</vt:lpstr>
      <vt:lpstr>等线</vt:lpstr>
      <vt:lpstr>Arial Unicode MS</vt:lpstr>
      <vt:lpstr>Office 主题​​</vt:lpstr>
      <vt:lpstr>Console I/O</vt:lpstr>
      <vt:lpstr>Keyboard &amp; Screen I/O in C++</vt:lpstr>
      <vt:lpstr>C++ Streams </vt:lpstr>
      <vt:lpstr>C++ Stream Classes</vt:lpstr>
      <vt:lpstr>Pre-defined Streams</vt:lpstr>
      <vt:lpstr>Using the header file iostream</vt:lpstr>
      <vt:lpstr>The Extraction Operator (&gt;&gt;)</vt:lpstr>
      <vt:lpstr>PowerPoint 演示文稿</vt:lpstr>
      <vt:lpstr>PowerPoint 演示文稿</vt:lpstr>
      <vt:lpstr> get Member Function</vt:lpstr>
      <vt:lpstr>“get” and “getline” Member Functions </vt:lpstr>
      <vt:lpstr>PowerPoint 演示文稿</vt:lpstr>
      <vt:lpstr>Difference between “get” and “getline” </vt:lpstr>
      <vt:lpstr>PowerPoint 演示文稿</vt:lpstr>
      <vt:lpstr>Output</vt:lpstr>
      <vt:lpstr>“put” and “write” Member Functions</vt:lpstr>
      <vt:lpstr>Formatted Console I/O Operations</vt:lpstr>
      <vt:lpstr>ios class functions and flags</vt:lpstr>
      <vt:lpstr>Setting the Width</vt:lpstr>
      <vt:lpstr>Setting the Fill Character</vt:lpstr>
      <vt:lpstr>Setting Precision</vt:lpstr>
      <vt:lpstr>PowerPoint 演示文稿</vt:lpstr>
      <vt:lpstr>Flags</vt:lpstr>
      <vt:lpstr>PowerPoint 演示文稿</vt:lpstr>
      <vt:lpstr>PowerPoint 演示文稿</vt:lpstr>
      <vt:lpstr>PowerPoint 演示文稿</vt:lpstr>
      <vt:lpstr>PowerPoint 演示文稿</vt:lpstr>
      <vt:lpstr>Setting Format Flags</vt:lpstr>
      <vt:lpstr>Setting Format Flags (cont)</vt:lpstr>
      <vt:lpstr>Integer Base and Format Flags</vt:lpstr>
      <vt:lpstr>Integer Base Example</vt:lpstr>
      <vt:lpstr>Justification</vt:lpstr>
      <vt:lpstr>Floating Point Format</vt:lpstr>
      <vt:lpstr>Significant Digits in Float</vt:lpstr>
      <vt:lpstr>Showing the Base</vt:lpstr>
      <vt:lpstr>Showing the Plus Sign</vt:lpstr>
      <vt:lpstr>Decimal Points in Floats</vt:lpstr>
      <vt:lpstr>Showing Upper Case Hex Ints</vt:lpstr>
      <vt:lpstr>Displaying bools</vt:lpstr>
      <vt:lpstr>PowerPoint 演示文稿</vt:lpstr>
      <vt:lpstr>IOS member functions </vt:lpstr>
      <vt:lpstr>Manipulators</vt:lpstr>
      <vt:lpstr>Output Manipulators (1 arg)</vt:lpstr>
      <vt:lpstr>PowerPoint 演示文稿</vt:lpstr>
      <vt:lpstr>PowerPoint 演示文稿</vt:lpstr>
      <vt:lpstr>PowerPoint 演示文稿</vt:lpstr>
      <vt:lpstr>Output Manipulators (no args)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李燕</dc:creator>
  <cp:lastModifiedBy>Yan</cp:lastModifiedBy>
  <cp:revision>84</cp:revision>
  <dcterms:created xsi:type="dcterms:W3CDTF">2018-05-23T14:15:00Z</dcterms:created>
  <dcterms:modified xsi:type="dcterms:W3CDTF">2024-05-28T07:50:01Z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67FE0FB7F7994A80A846B6FEAE5B49B8_12</vt:lpwstr>
  </property>
  <property fmtid="{D5CDD505-2E9C-101B-9397-08002B2CF9AE}" pid="3" name="KSOProductBuildVer">
    <vt:lpwstr>2052-12.1.0.16929</vt:lpwstr>
  </property>
</Properties>
</file>